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173"/>
  </p:notesMasterIdLst>
  <p:sldIdLst>
    <p:sldId id="336" r:id="rId2"/>
    <p:sldId id="535" r:id="rId3"/>
    <p:sldId id="536" r:id="rId4"/>
    <p:sldId id="537" r:id="rId5"/>
    <p:sldId id="538" r:id="rId6"/>
    <p:sldId id="539" r:id="rId7"/>
    <p:sldId id="540" r:id="rId8"/>
    <p:sldId id="541" r:id="rId9"/>
    <p:sldId id="542" r:id="rId10"/>
    <p:sldId id="543" r:id="rId11"/>
    <p:sldId id="544" r:id="rId12"/>
    <p:sldId id="545" r:id="rId13"/>
    <p:sldId id="546" r:id="rId14"/>
    <p:sldId id="547" r:id="rId15"/>
    <p:sldId id="548" r:id="rId16"/>
    <p:sldId id="549" r:id="rId17"/>
    <p:sldId id="550" r:id="rId18"/>
    <p:sldId id="551" r:id="rId19"/>
    <p:sldId id="552" r:id="rId20"/>
    <p:sldId id="553" r:id="rId21"/>
    <p:sldId id="554" r:id="rId22"/>
    <p:sldId id="688" r:id="rId23"/>
    <p:sldId id="689" r:id="rId24"/>
    <p:sldId id="690" r:id="rId25"/>
    <p:sldId id="557" r:id="rId26"/>
    <p:sldId id="558" r:id="rId27"/>
    <p:sldId id="559" r:id="rId28"/>
    <p:sldId id="682" r:id="rId29"/>
    <p:sldId id="560" r:id="rId30"/>
    <p:sldId id="561" r:id="rId31"/>
    <p:sldId id="562" r:id="rId32"/>
    <p:sldId id="563" r:id="rId33"/>
    <p:sldId id="564" r:id="rId34"/>
    <p:sldId id="565" r:id="rId35"/>
    <p:sldId id="566" r:id="rId36"/>
    <p:sldId id="567" r:id="rId37"/>
    <p:sldId id="568" r:id="rId38"/>
    <p:sldId id="683" r:id="rId39"/>
    <p:sldId id="684" r:id="rId40"/>
    <p:sldId id="571" r:id="rId41"/>
    <p:sldId id="572" r:id="rId42"/>
    <p:sldId id="573" r:id="rId43"/>
    <p:sldId id="574" r:id="rId44"/>
    <p:sldId id="575" r:id="rId45"/>
    <p:sldId id="706" r:id="rId46"/>
    <p:sldId id="577" r:id="rId47"/>
    <p:sldId id="578" r:id="rId48"/>
    <p:sldId id="579" r:id="rId49"/>
    <p:sldId id="580" r:id="rId50"/>
    <p:sldId id="693" r:id="rId51"/>
    <p:sldId id="581" r:id="rId52"/>
    <p:sldId id="694" r:id="rId53"/>
    <p:sldId id="582" r:id="rId54"/>
    <p:sldId id="583" r:id="rId55"/>
    <p:sldId id="584" r:id="rId56"/>
    <p:sldId id="585" r:id="rId57"/>
    <p:sldId id="695" r:id="rId58"/>
    <p:sldId id="586" r:id="rId59"/>
    <p:sldId id="587" r:id="rId60"/>
    <p:sldId id="696" r:id="rId61"/>
    <p:sldId id="588" r:id="rId62"/>
    <p:sldId id="589" r:id="rId63"/>
    <p:sldId id="590" r:id="rId64"/>
    <p:sldId id="697" r:id="rId65"/>
    <p:sldId id="698" r:id="rId66"/>
    <p:sldId id="591" r:id="rId67"/>
    <p:sldId id="592" r:id="rId68"/>
    <p:sldId id="699" r:id="rId69"/>
    <p:sldId id="700" r:id="rId70"/>
    <p:sldId id="593" r:id="rId71"/>
    <p:sldId id="594" r:id="rId72"/>
    <p:sldId id="595" r:id="rId73"/>
    <p:sldId id="596" r:id="rId74"/>
    <p:sldId id="597" r:id="rId75"/>
    <p:sldId id="598" r:id="rId76"/>
    <p:sldId id="599" r:id="rId77"/>
    <p:sldId id="600" r:id="rId78"/>
    <p:sldId id="601" r:id="rId79"/>
    <p:sldId id="701" r:id="rId80"/>
    <p:sldId id="602" r:id="rId81"/>
    <p:sldId id="603" r:id="rId82"/>
    <p:sldId id="604" r:id="rId83"/>
    <p:sldId id="707" r:id="rId84"/>
    <p:sldId id="605" r:id="rId85"/>
    <p:sldId id="703" r:id="rId86"/>
    <p:sldId id="702" r:id="rId87"/>
    <p:sldId id="606" r:id="rId88"/>
    <p:sldId id="607" r:id="rId89"/>
    <p:sldId id="608" r:id="rId90"/>
    <p:sldId id="609" r:id="rId91"/>
    <p:sldId id="610" r:id="rId92"/>
    <p:sldId id="611" r:id="rId93"/>
    <p:sldId id="612" r:id="rId94"/>
    <p:sldId id="613" r:id="rId95"/>
    <p:sldId id="614" r:id="rId96"/>
    <p:sldId id="615" r:id="rId97"/>
    <p:sldId id="704" r:id="rId98"/>
    <p:sldId id="705" r:id="rId99"/>
    <p:sldId id="616" r:id="rId100"/>
    <p:sldId id="617" r:id="rId101"/>
    <p:sldId id="618" r:id="rId102"/>
    <p:sldId id="619" r:id="rId103"/>
    <p:sldId id="620" r:id="rId104"/>
    <p:sldId id="621" r:id="rId105"/>
    <p:sldId id="622" r:id="rId106"/>
    <p:sldId id="623" r:id="rId107"/>
    <p:sldId id="624" r:id="rId108"/>
    <p:sldId id="625" r:id="rId109"/>
    <p:sldId id="626" r:id="rId110"/>
    <p:sldId id="627" r:id="rId111"/>
    <p:sldId id="628" r:id="rId112"/>
    <p:sldId id="629" r:id="rId113"/>
    <p:sldId id="630" r:id="rId114"/>
    <p:sldId id="708" r:id="rId115"/>
    <p:sldId id="632" r:id="rId116"/>
    <p:sldId id="709" r:id="rId117"/>
    <p:sldId id="633" r:id="rId118"/>
    <p:sldId id="634" r:id="rId119"/>
    <p:sldId id="710" r:id="rId120"/>
    <p:sldId id="636" r:id="rId121"/>
    <p:sldId id="637" r:id="rId122"/>
    <p:sldId id="638" r:id="rId123"/>
    <p:sldId id="639" r:id="rId124"/>
    <p:sldId id="711" r:id="rId125"/>
    <p:sldId id="640" r:id="rId126"/>
    <p:sldId id="712" r:id="rId127"/>
    <p:sldId id="641" r:id="rId128"/>
    <p:sldId id="713" r:id="rId129"/>
    <p:sldId id="642" r:id="rId130"/>
    <p:sldId id="643" r:id="rId131"/>
    <p:sldId id="644" r:id="rId132"/>
    <p:sldId id="645" r:id="rId133"/>
    <p:sldId id="646" r:id="rId134"/>
    <p:sldId id="647" r:id="rId135"/>
    <p:sldId id="648" r:id="rId136"/>
    <p:sldId id="649" r:id="rId137"/>
    <p:sldId id="714" r:id="rId138"/>
    <p:sldId id="715" r:id="rId139"/>
    <p:sldId id="650" r:id="rId140"/>
    <p:sldId id="716" r:id="rId141"/>
    <p:sldId id="651" r:id="rId142"/>
    <p:sldId id="652" r:id="rId143"/>
    <p:sldId id="653" r:id="rId144"/>
    <p:sldId id="654" r:id="rId145"/>
    <p:sldId id="655" r:id="rId146"/>
    <p:sldId id="656" r:id="rId147"/>
    <p:sldId id="657" r:id="rId148"/>
    <p:sldId id="658" r:id="rId149"/>
    <p:sldId id="659" r:id="rId150"/>
    <p:sldId id="660" r:id="rId151"/>
    <p:sldId id="661" r:id="rId152"/>
    <p:sldId id="662" r:id="rId153"/>
    <p:sldId id="663" r:id="rId154"/>
    <p:sldId id="664" r:id="rId155"/>
    <p:sldId id="665" r:id="rId156"/>
    <p:sldId id="666" r:id="rId157"/>
    <p:sldId id="667" r:id="rId158"/>
    <p:sldId id="668" r:id="rId159"/>
    <p:sldId id="669" r:id="rId160"/>
    <p:sldId id="670" r:id="rId161"/>
    <p:sldId id="671" r:id="rId162"/>
    <p:sldId id="672" r:id="rId163"/>
    <p:sldId id="673" r:id="rId164"/>
    <p:sldId id="674" r:id="rId165"/>
    <p:sldId id="675" r:id="rId166"/>
    <p:sldId id="676" r:id="rId167"/>
    <p:sldId id="677" r:id="rId168"/>
    <p:sldId id="678" r:id="rId169"/>
    <p:sldId id="679" r:id="rId170"/>
    <p:sldId id="680" r:id="rId171"/>
    <p:sldId id="681" r:id="rId172"/>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6AE"/>
    <a:srgbClr val="00FF00"/>
    <a:srgbClr val="FF66FF"/>
    <a:srgbClr val="68684A"/>
    <a:srgbClr val="94C3D8"/>
    <a:srgbClr val="FF6600"/>
    <a:srgbClr val="388B21"/>
    <a:srgbClr val="EAB200"/>
    <a:srgbClr val="99CC00"/>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84" autoAdjust="0"/>
    <p:restoredTop sz="93606" autoAdjust="0"/>
  </p:normalViewPr>
  <p:slideViewPr>
    <p:cSldViewPr>
      <p:cViewPr>
        <p:scale>
          <a:sx n="70" d="100"/>
          <a:sy n="70" d="100"/>
        </p:scale>
        <p:origin x="60" y="-84"/>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viewProps" Target="viewProps.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177"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23106F9-EF4D-4980-8BFC-3F4A1C03366D}" type="datetimeFigureOut">
              <a:rPr lang="en-US"/>
              <a:pPr>
                <a:defRPr/>
              </a:pPr>
              <a:t>8/29/2018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B08833A-4298-42EB-83BE-55D04A8FCF49}" type="slidenum">
              <a:rPr lang="en-US"/>
              <a:pPr>
                <a:defRPr/>
              </a:pPr>
              <a:t>‹#›</a:t>
            </a:fld>
            <a:endParaRPr lang="en-US" dirty="0"/>
          </a:p>
        </p:txBody>
      </p:sp>
    </p:spTree>
    <p:extLst>
      <p:ext uri="{BB962C8B-B14F-4D97-AF65-F5344CB8AC3E}">
        <p14:creationId xmlns:p14="http://schemas.microsoft.com/office/powerpoint/2010/main" val="15689068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9C16524-377B-4EF8-98DB-A7653927E58A}" type="slidenum">
              <a:rPr lang="en-AU" altLang="en-US">
                <a:latin typeface="Arial" pitchFamily="34" charset="0"/>
                <a:ea typeface="MS PGothic" pitchFamily="34" charset="-128"/>
              </a:rPr>
              <a:pPr fontAlgn="base">
                <a:spcBef>
                  <a:spcPct val="0"/>
                </a:spcBef>
                <a:spcAft>
                  <a:spcPct val="0"/>
                </a:spcAft>
              </a:pPr>
              <a:t>2</a:t>
            </a:fld>
            <a:endParaRPr lang="en-AU" altLang="en-US">
              <a:latin typeface="Arial" pitchFamily="34" charset="0"/>
              <a:ea typeface="MS PGothic" pitchFamily="34" charset="-128"/>
            </a:endParaRPr>
          </a:p>
        </p:txBody>
      </p:sp>
      <p:sp>
        <p:nvSpPr>
          <p:cNvPr id="327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4649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E279219-B1EF-4260-8852-60BB487EE2A0}" type="slidenum">
              <a:rPr lang="en-AU" altLang="en-US">
                <a:latin typeface="Arial" pitchFamily="34" charset="0"/>
                <a:ea typeface="MS PGothic" pitchFamily="34" charset="-128"/>
              </a:rPr>
              <a:pPr fontAlgn="base">
                <a:spcBef>
                  <a:spcPct val="0"/>
                </a:spcBef>
                <a:spcAft>
                  <a:spcPct val="0"/>
                </a:spcAft>
              </a:pPr>
              <a:t>3</a:t>
            </a:fld>
            <a:endParaRPr lang="en-AU" altLang="en-US">
              <a:latin typeface="Arial" pitchFamily="34" charset="0"/>
              <a:ea typeface="MS PGothic" pitchFamily="34" charset="-128"/>
            </a:endParaRPr>
          </a:p>
        </p:txBody>
      </p:sp>
      <p:sp>
        <p:nvSpPr>
          <p:cNvPr id="34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068698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E279219-B1EF-4260-8852-60BB487EE2A0}" type="slidenum">
              <a:rPr lang="en-AU" altLang="en-US">
                <a:latin typeface="Arial" pitchFamily="34" charset="0"/>
                <a:ea typeface="MS PGothic" pitchFamily="34" charset="-128"/>
              </a:rPr>
              <a:pPr fontAlgn="base">
                <a:spcBef>
                  <a:spcPct val="0"/>
                </a:spcBef>
                <a:spcAft>
                  <a:spcPct val="0"/>
                </a:spcAft>
              </a:pPr>
              <a:t>4</a:t>
            </a:fld>
            <a:endParaRPr lang="en-AU" altLang="en-US">
              <a:latin typeface="Arial" pitchFamily="34" charset="0"/>
              <a:ea typeface="MS PGothic" pitchFamily="34" charset="-128"/>
            </a:endParaRPr>
          </a:p>
        </p:txBody>
      </p:sp>
      <p:sp>
        <p:nvSpPr>
          <p:cNvPr id="34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667488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E279219-B1EF-4260-8852-60BB487EE2A0}" type="slidenum">
              <a:rPr lang="en-AU" altLang="en-US">
                <a:latin typeface="Arial" pitchFamily="34" charset="0"/>
                <a:ea typeface="MS PGothic" pitchFamily="34" charset="-128"/>
              </a:rPr>
              <a:pPr fontAlgn="base">
                <a:spcBef>
                  <a:spcPct val="0"/>
                </a:spcBef>
                <a:spcAft>
                  <a:spcPct val="0"/>
                </a:spcAft>
              </a:pPr>
              <a:t>5</a:t>
            </a:fld>
            <a:endParaRPr lang="en-AU" altLang="en-US">
              <a:latin typeface="Arial" pitchFamily="34" charset="0"/>
              <a:ea typeface="MS PGothic" pitchFamily="34" charset="-128"/>
            </a:endParaRPr>
          </a:p>
        </p:txBody>
      </p:sp>
      <p:sp>
        <p:nvSpPr>
          <p:cNvPr id="34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98926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A6B7883-63E0-4854-BFA5-5FF5E765A1BA}" type="slidenum">
              <a:rPr lang="en-US" smtClean="0"/>
              <a:pPr>
                <a:defRPr/>
              </a:pPr>
              <a:t>18</a:t>
            </a:fld>
            <a:endParaRPr lang="en-US"/>
          </a:p>
        </p:txBody>
      </p:sp>
    </p:spTree>
    <p:extLst>
      <p:ext uri="{BB962C8B-B14F-4D97-AF65-F5344CB8AC3E}">
        <p14:creationId xmlns:p14="http://schemas.microsoft.com/office/powerpoint/2010/main" val="3791990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A6B7883-63E0-4854-BFA5-5FF5E765A1BA}" type="slidenum">
              <a:rPr lang="en-US" smtClean="0"/>
              <a:pPr>
                <a:defRPr/>
              </a:pPr>
              <a:t>19</a:t>
            </a:fld>
            <a:endParaRPr lang="en-US"/>
          </a:p>
        </p:txBody>
      </p:sp>
    </p:spTree>
    <p:extLst>
      <p:ext uri="{BB962C8B-B14F-4D97-AF65-F5344CB8AC3E}">
        <p14:creationId xmlns:p14="http://schemas.microsoft.com/office/powerpoint/2010/main" val="3791990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F4FF76E-19FD-4FCB-9A23-115EEC94DB1E}" type="slidenum">
              <a:rPr lang="en-AU" altLang="en-US">
                <a:latin typeface="Arial" pitchFamily="34" charset="0"/>
                <a:ea typeface="MS PGothic" pitchFamily="34" charset="-128"/>
              </a:rPr>
              <a:pPr fontAlgn="base">
                <a:spcBef>
                  <a:spcPct val="0"/>
                </a:spcBef>
                <a:spcAft>
                  <a:spcPct val="0"/>
                </a:spcAft>
              </a:pPr>
              <a:t>25</a:t>
            </a:fld>
            <a:endParaRPr lang="en-AU" altLang="en-US">
              <a:latin typeface="Arial" pitchFamily="34" charset="0"/>
              <a:ea typeface="MS PGothic" pitchFamily="34" charset="-128"/>
            </a:endParaRPr>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765598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F4FF76E-19FD-4FCB-9A23-115EEC94DB1E}" type="slidenum">
              <a:rPr lang="en-AU" altLang="en-US">
                <a:latin typeface="Arial" pitchFamily="34" charset="0"/>
                <a:ea typeface="MS PGothic" pitchFamily="34" charset="-128"/>
              </a:rPr>
              <a:pPr fontAlgn="base">
                <a:spcBef>
                  <a:spcPct val="0"/>
                </a:spcBef>
                <a:spcAft>
                  <a:spcPct val="0"/>
                </a:spcAft>
              </a:pPr>
              <a:t>26</a:t>
            </a:fld>
            <a:endParaRPr lang="en-AU" altLang="en-US">
              <a:latin typeface="Arial" pitchFamily="34" charset="0"/>
              <a:ea typeface="MS PGothic" pitchFamily="34" charset="-128"/>
            </a:endParaRPr>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724911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F4FF76E-19FD-4FCB-9A23-115EEC94DB1E}" type="slidenum">
              <a:rPr lang="en-AU" altLang="en-US">
                <a:latin typeface="Arial" pitchFamily="34" charset="0"/>
                <a:ea typeface="MS PGothic" pitchFamily="34" charset="-128"/>
              </a:rPr>
              <a:pPr fontAlgn="base">
                <a:spcBef>
                  <a:spcPct val="0"/>
                </a:spcBef>
                <a:spcAft>
                  <a:spcPct val="0"/>
                </a:spcAft>
              </a:pPr>
              <a:t>27</a:t>
            </a:fld>
            <a:endParaRPr lang="en-AU" altLang="en-US">
              <a:latin typeface="Arial" pitchFamily="34" charset="0"/>
              <a:ea typeface="MS PGothic" pitchFamily="34" charset="-128"/>
            </a:endParaRPr>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98261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F4FF76E-19FD-4FCB-9A23-115EEC94DB1E}" type="slidenum">
              <a:rPr lang="en-AU" altLang="en-US">
                <a:latin typeface="Arial" pitchFamily="34" charset="0"/>
                <a:ea typeface="MS PGothic" pitchFamily="34" charset="-128"/>
              </a:rPr>
              <a:pPr fontAlgn="base">
                <a:spcBef>
                  <a:spcPct val="0"/>
                </a:spcBef>
                <a:spcAft>
                  <a:spcPct val="0"/>
                </a:spcAft>
              </a:pPr>
              <a:t>28</a:t>
            </a:fld>
            <a:endParaRPr lang="en-AU" altLang="en-US">
              <a:latin typeface="Arial" pitchFamily="34" charset="0"/>
              <a:ea typeface="MS PGothic" pitchFamily="34" charset="-128"/>
            </a:endParaRPr>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204177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E0B0D7A-6078-4F69-BE77-7C7A9BE2D2BC}" type="slidenum">
              <a:rPr lang="en-AU" altLang="en-US">
                <a:latin typeface="Arial" pitchFamily="34" charset="0"/>
                <a:ea typeface="MS PGothic" pitchFamily="34" charset="-128"/>
              </a:rPr>
              <a:pPr fontAlgn="base">
                <a:spcBef>
                  <a:spcPct val="0"/>
                </a:spcBef>
                <a:spcAft>
                  <a:spcPct val="0"/>
                </a:spcAft>
              </a:pPr>
              <a:t>29</a:t>
            </a:fld>
            <a:endParaRPr lang="en-AU" altLang="en-US">
              <a:latin typeface="Arial" pitchFamily="34" charset="0"/>
              <a:ea typeface="MS PGothic" pitchFamily="34" charset="-128"/>
            </a:endParaRPr>
          </a:p>
        </p:txBody>
      </p:sp>
      <p:sp>
        <p:nvSpPr>
          <p:cNvPr id="389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688027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0282C54-1664-4F1D-A654-D88B9E515EED}" type="slidenum">
              <a:rPr lang="en-AU" altLang="en-US">
                <a:latin typeface="Arial" pitchFamily="34" charset="0"/>
                <a:ea typeface="MS PGothic" pitchFamily="34" charset="-128"/>
              </a:rPr>
              <a:pPr fontAlgn="base">
                <a:spcBef>
                  <a:spcPct val="0"/>
                </a:spcBef>
                <a:spcAft>
                  <a:spcPct val="0"/>
                </a:spcAft>
              </a:pPr>
              <a:t>30</a:t>
            </a:fld>
            <a:endParaRPr lang="en-AU" altLang="en-US">
              <a:latin typeface="Arial" pitchFamily="34" charset="0"/>
              <a:ea typeface="MS PGothic" pitchFamily="34" charset="-128"/>
            </a:endParaRPr>
          </a:p>
        </p:txBody>
      </p:sp>
      <p:sp>
        <p:nvSpPr>
          <p:cNvPr id="409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167163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9DB9702-BA99-44BC-B327-8CE0E6930ED7}" type="slidenum">
              <a:rPr lang="en-AU" altLang="en-US">
                <a:latin typeface="Arial" pitchFamily="34" charset="0"/>
                <a:ea typeface="MS PGothic" pitchFamily="34" charset="-128"/>
              </a:rPr>
              <a:pPr fontAlgn="base">
                <a:spcBef>
                  <a:spcPct val="0"/>
                </a:spcBef>
                <a:spcAft>
                  <a:spcPct val="0"/>
                </a:spcAft>
              </a:pPr>
              <a:t>31</a:t>
            </a:fld>
            <a:endParaRPr lang="en-AU" altLang="en-US">
              <a:latin typeface="Arial" pitchFamily="34" charset="0"/>
              <a:ea typeface="MS PGothic" pitchFamily="34" charset="-128"/>
            </a:endParaRPr>
          </a:p>
        </p:txBody>
      </p:sp>
      <p:sp>
        <p:nvSpPr>
          <p:cNvPr id="430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710791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ED4EDE8-47E3-41F8-B64B-FA3B1B1D7170}" type="slidenum">
              <a:rPr lang="en-AU" altLang="en-US">
                <a:latin typeface="Arial" pitchFamily="34" charset="0"/>
                <a:ea typeface="MS PGothic" pitchFamily="34" charset="-128"/>
              </a:rPr>
              <a:pPr fontAlgn="base">
                <a:spcBef>
                  <a:spcPct val="0"/>
                </a:spcBef>
                <a:spcAft>
                  <a:spcPct val="0"/>
                </a:spcAft>
              </a:pPr>
              <a:t>32</a:t>
            </a:fld>
            <a:endParaRPr lang="en-AU" altLang="en-US">
              <a:latin typeface="Arial" pitchFamily="34" charset="0"/>
              <a:ea typeface="MS PGothic" pitchFamily="34" charset="-128"/>
            </a:endParaRPr>
          </a:p>
        </p:txBody>
      </p:sp>
      <p:sp>
        <p:nvSpPr>
          <p:cNvPr id="450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6708071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A92F988-1DF8-4956-8B88-E0A639E9CF51}" type="slidenum">
              <a:rPr lang="en-AU" altLang="en-US">
                <a:latin typeface="Arial" pitchFamily="34" charset="0"/>
                <a:ea typeface="MS PGothic" pitchFamily="34" charset="-128"/>
              </a:rPr>
              <a:pPr fontAlgn="base">
                <a:spcBef>
                  <a:spcPct val="0"/>
                </a:spcBef>
                <a:spcAft>
                  <a:spcPct val="0"/>
                </a:spcAft>
              </a:pPr>
              <a:t>33</a:t>
            </a:fld>
            <a:endParaRPr lang="en-AU" altLang="en-US">
              <a:latin typeface="Arial" pitchFamily="34" charset="0"/>
              <a:ea typeface="MS PGothic" pitchFamily="34" charset="-128"/>
            </a:endParaRPr>
          </a:p>
        </p:txBody>
      </p:sp>
      <p:sp>
        <p:nvSpPr>
          <p:cNvPr id="471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3280323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42AB9A1-2BA2-4BD2-807C-8A70D5F853B5}" type="slidenum">
              <a:rPr lang="en-AU" altLang="en-US">
                <a:latin typeface="Arial" pitchFamily="34" charset="0"/>
                <a:ea typeface="MS PGothic" pitchFamily="34" charset="-128"/>
              </a:rPr>
              <a:pPr fontAlgn="base">
                <a:spcBef>
                  <a:spcPct val="0"/>
                </a:spcBef>
                <a:spcAft>
                  <a:spcPct val="0"/>
                </a:spcAft>
              </a:pPr>
              <a:t>34</a:t>
            </a:fld>
            <a:endParaRPr lang="en-AU" altLang="en-US">
              <a:latin typeface="Arial" pitchFamily="34" charset="0"/>
              <a:ea typeface="MS PGothic" pitchFamily="34" charset="-128"/>
            </a:endParaRPr>
          </a:p>
        </p:txBody>
      </p:sp>
      <p:sp>
        <p:nvSpPr>
          <p:cNvPr id="491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964165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BBB7B65-3F4F-4EE7-9AB1-0CDF0853A371}" type="slidenum">
              <a:rPr lang="en-AU" altLang="en-US">
                <a:latin typeface="Arial" pitchFamily="34" charset="0"/>
                <a:ea typeface="MS PGothic" pitchFamily="34" charset="-128"/>
              </a:rPr>
              <a:pPr fontAlgn="base">
                <a:spcBef>
                  <a:spcPct val="0"/>
                </a:spcBef>
                <a:spcAft>
                  <a:spcPct val="0"/>
                </a:spcAft>
              </a:pPr>
              <a:t>35</a:t>
            </a:fld>
            <a:endParaRPr lang="en-AU" altLang="en-US">
              <a:latin typeface="Arial" pitchFamily="34" charset="0"/>
              <a:ea typeface="MS PGothic" pitchFamily="34" charset="-128"/>
            </a:endParaRPr>
          </a:p>
        </p:txBody>
      </p:sp>
      <p:sp>
        <p:nvSpPr>
          <p:cNvPr id="512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41699090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7764028-B613-409A-B67E-119CE0655543}" type="slidenum">
              <a:rPr lang="en-AU" altLang="en-US">
                <a:latin typeface="Arial" pitchFamily="34" charset="0"/>
                <a:ea typeface="MS PGothic" pitchFamily="34" charset="-128"/>
              </a:rPr>
              <a:pPr fontAlgn="base">
                <a:spcBef>
                  <a:spcPct val="0"/>
                </a:spcBef>
                <a:spcAft>
                  <a:spcPct val="0"/>
                </a:spcAft>
              </a:pPr>
              <a:t>36</a:t>
            </a:fld>
            <a:endParaRPr lang="en-AU" altLang="en-US">
              <a:latin typeface="Arial" pitchFamily="34" charset="0"/>
              <a:ea typeface="MS PGothic" pitchFamily="34" charset="-128"/>
            </a:endParaRPr>
          </a:p>
        </p:txBody>
      </p:sp>
      <p:sp>
        <p:nvSpPr>
          <p:cNvPr id="532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7274966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8F98A2D-995A-40EB-9CFA-DD466D786503}" type="slidenum">
              <a:rPr lang="en-AU" altLang="en-US">
                <a:latin typeface="Arial" pitchFamily="34" charset="0"/>
                <a:ea typeface="MS PGothic" pitchFamily="34" charset="-128"/>
              </a:rPr>
              <a:pPr fontAlgn="base">
                <a:spcBef>
                  <a:spcPct val="0"/>
                </a:spcBef>
                <a:spcAft>
                  <a:spcPct val="0"/>
                </a:spcAft>
              </a:pPr>
              <a:t>40</a:t>
            </a:fld>
            <a:endParaRPr lang="en-AU" altLang="en-US">
              <a:latin typeface="Arial" pitchFamily="34" charset="0"/>
              <a:ea typeface="MS PGothic" pitchFamily="34" charset="-128"/>
            </a:endParaRPr>
          </a:p>
        </p:txBody>
      </p:sp>
      <p:sp>
        <p:nvSpPr>
          <p:cNvPr id="552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6321223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CA9AAB4-FA6D-4C72-A14D-69354ECF342C}" type="slidenum">
              <a:rPr lang="en-AU" altLang="en-US">
                <a:latin typeface="Arial" pitchFamily="34" charset="0"/>
                <a:ea typeface="MS PGothic" pitchFamily="34" charset="-128"/>
              </a:rPr>
              <a:pPr fontAlgn="base">
                <a:spcBef>
                  <a:spcPct val="0"/>
                </a:spcBef>
                <a:spcAft>
                  <a:spcPct val="0"/>
                </a:spcAft>
              </a:pPr>
              <a:t>41</a:t>
            </a:fld>
            <a:endParaRPr lang="en-AU" altLang="en-US">
              <a:latin typeface="Arial" pitchFamily="34" charset="0"/>
              <a:ea typeface="MS PGothic" pitchFamily="34" charset="-128"/>
            </a:endParaRPr>
          </a:p>
        </p:txBody>
      </p:sp>
      <p:sp>
        <p:nvSpPr>
          <p:cNvPr id="573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8879482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34BF7E1-8FDA-4461-B1C0-9F5F500A54D0}" type="slidenum">
              <a:rPr lang="en-AU" altLang="en-US">
                <a:latin typeface="Arial" pitchFamily="34" charset="0"/>
                <a:ea typeface="MS PGothic" pitchFamily="34" charset="-128"/>
              </a:rPr>
              <a:pPr fontAlgn="base">
                <a:spcBef>
                  <a:spcPct val="0"/>
                </a:spcBef>
                <a:spcAft>
                  <a:spcPct val="0"/>
                </a:spcAft>
              </a:pPr>
              <a:t>42</a:t>
            </a:fld>
            <a:endParaRPr lang="en-AU" altLang="en-US">
              <a:latin typeface="Arial" pitchFamily="34" charset="0"/>
              <a:ea typeface="MS PGothic" pitchFamily="34" charset="-128"/>
            </a:endParaRPr>
          </a:p>
        </p:txBody>
      </p:sp>
      <p:sp>
        <p:nvSpPr>
          <p:cNvPr id="593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1360607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5EE7A1F-B419-4B80-AEAD-0D77EE7D569E}" type="slidenum">
              <a:rPr lang="en-AU" altLang="en-US">
                <a:latin typeface="Arial" pitchFamily="34" charset="0"/>
                <a:ea typeface="MS PGothic" pitchFamily="34" charset="-128"/>
              </a:rPr>
              <a:pPr fontAlgn="base">
                <a:spcBef>
                  <a:spcPct val="0"/>
                </a:spcBef>
                <a:spcAft>
                  <a:spcPct val="0"/>
                </a:spcAft>
              </a:pPr>
              <a:t>43</a:t>
            </a:fld>
            <a:endParaRPr lang="en-AU" altLang="en-US">
              <a:latin typeface="Arial" pitchFamily="34" charset="0"/>
              <a:ea typeface="MS PGothic" pitchFamily="34" charset="-128"/>
            </a:endParaRPr>
          </a:p>
        </p:txBody>
      </p:sp>
      <p:sp>
        <p:nvSpPr>
          <p:cNvPr id="614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447943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604DF4F-6711-46F0-9428-824929480869}" type="slidenum">
              <a:rPr lang="en-AU" altLang="en-US">
                <a:latin typeface="Arial" pitchFamily="34" charset="0"/>
                <a:ea typeface="MS PGothic" pitchFamily="34" charset="-128"/>
              </a:rPr>
              <a:pPr fontAlgn="base">
                <a:spcBef>
                  <a:spcPct val="0"/>
                </a:spcBef>
                <a:spcAft>
                  <a:spcPct val="0"/>
                </a:spcAft>
              </a:pPr>
              <a:t>44</a:t>
            </a:fld>
            <a:endParaRPr lang="en-AU" altLang="en-US">
              <a:latin typeface="Arial" pitchFamily="34" charset="0"/>
              <a:ea typeface="MS PGothic" pitchFamily="34" charset="-128"/>
            </a:endParaRPr>
          </a:p>
        </p:txBody>
      </p:sp>
      <p:sp>
        <p:nvSpPr>
          <p:cNvPr id="634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6460089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604DF4F-6711-46F0-9428-824929480869}" type="slidenum">
              <a:rPr lang="en-AU" altLang="en-US">
                <a:latin typeface="Arial" pitchFamily="34" charset="0"/>
                <a:ea typeface="MS PGothic" pitchFamily="34" charset="-128"/>
              </a:rPr>
              <a:pPr fontAlgn="base">
                <a:spcBef>
                  <a:spcPct val="0"/>
                </a:spcBef>
                <a:spcAft>
                  <a:spcPct val="0"/>
                </a:spcAft>
              </a:pPr>
              <a:t>45</a:t>
            </a:fld>
            <a:endParaRPr lang="en-AU" altLang="en-US">
              <a:latin typeface="Arial" pitchFamily="34" charset="0"/>
              <a:ea typeface="MS PGothic" pitchFamily="34" charset="-128"/>
            </a:endParaRPr>
          </a:p>
        </p:txBody>
      </p:sp>
      <p:sp>
        <p:nvSpPr>
          <p:cNvPr id="634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422202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9D2BC28-2C2F-4877-BCC3-7CFBEE0B1E93}" type="slidenum">
              <a:rPr lang="en-AU" altLang="en-US">
                <a:latin typeface="Arial" pitchFamily="34" charset="0"/>
                <a:ea typeface="MS PGothic" pitchFamily="34" charset="-128"/>
              </a:rPr>
              <a:pPr fontAlgn="base">
                <a:spcBef>
                  <a:spcPct val="0"/>
                </a:spcBef>
                <a:spcAft>
                  <a:spcPct val="0"/>
                </a:spcAft>
              </a:pPr>
              <a:t>46</a:t>
            </a:fld>
            <a:endParaRPr lang="en-AU" altLang="en-US">
              <a:latin typeface="Arial" pitchFamily="34" charset="0"/>
              <a:ea typeface="MS PGothic" pitchFamily="34" charset="-128"/>
            </a:endParaRPr>
          </a:p>
        </p:txBody>
      </p:sp>
      <p:sp>
        <p:nvSpPr>
          <p:cNvPr id="675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6003008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30D7BE1-1D7D-4EB5-9D85-E5509270FD03}" type="slidenum">
              <a:rPr lang="en-AU" altLang="en-US">
                <a:latin typeface="Arial" pitchFamily="34" charset="0"/>
                <a:ea typeface="MS PGothic" pitchFamily="34" charset="-128"/>
              </a:rPr>
              <a:pPr fontAlgn="base">
                <a:spcBef>
                  <a:spcPct val="0"/>
                </a:spcBef>
                <a:spcAft>
                  <a:spcPct val="0"/>
                </a:spcAft>
              </a:pPr>
              <a:t>47</a:t>
            </a:fld>
            <a:endParaRPr lang="en-AU" altLang="en-US">
              <a:latin typeface="Arial" pitchFamily="34" charset="0"/>
              <a:ea typeface="MS PGothic" pitchFamily="34" charset="-128"/>
            </a:endParaRPr>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8969753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8F9DE32-96A7-41C7-84CD-803653BB0C2D}" type="slidenum">
              <a:rPr lang="en-AU" altLang="en-US">
                <a:latin typeface="Arial" pitchFamily="34" charset="0"/>
                <a:ea typeface="MS PGothic" pitchFamily="34" charset="-128"/>
              </a:rPr>
              <a:pPr fontAlgn="base">
                <a:spcBef>
                  <a:spcPct val="0"/>
                </a:spcBef>
                <a:spcAft>
                  <a:spcPct val="0"/>
                </a:spcAft>
              </a:pPr>
              <a:t>48</a:t>
            </a:fld>
            <a:endParaRPr lang="en-AU" altLang="en-US">
              <a:latin typeface="Arial" pitchFamily="34" charset="0"/>
              <a:ea typeface="MS PGothic" pitchFamily="34" charset="-128"/>
            </a:endParaRPr>
          </a:p>
        </p:txBody>
      </p:sp>
      <p:sp>
        <p:nvSpPr>
          <p:cNvPr id="716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ea typeface="MS PGothic" pitchFamily="34" charset="-128"/>
              </a:rPr>
              <a:t>GUIs</a:t>
            </a:r>
            <a:r>
              <a:rPr lang="en-US" altLang="en-US" baseline="0" smtClean="0">
                <a:ea typeface="MS PGothic" pitchFamily="34" charset="-128"/>
              </a:rPr>
              <a:t> = Graphical User Interfaces</a:t>
            </a:r>
            <a:endParaRPr lang="en-US" altLang="en-US" smtClean="0">
              <a:ea typeface="MS PGothic" pitchFamily="34" charset="-128"/>
            </a:endParaRPr>
          </a:p>
        </p:txBody>
      </p:sp>
    </p:spTree>
    <p:extLst>
      <p:ext uri="{BB962C8B-B14F-4D97-AF65-F5344CB8AC3E}">
        <p14:creationId xmlns:p14="http://schemas.microsoft.com/office/powerpoint/2010/main" val="38288545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CF9502E-FAA4-4502-8E46-5E2ED064F39D}" type="slidenum">
              <a:rPr lang="en-AU" altLang="en-US">
                <a:latin typeface="Arial" pitchFamily="34" charset="0"/>
                <a:ea typeface="MS PGothic" pitchFamily="34" charset="-128"/>
              </a:rPr>
              <a:pPr fontAlgn="base">
                <a:spcBef>
                  <a:spcPct val="0"/>
                </a:spcBef>
                <a:spcAft>
                  <a:spcPct val="0"/>
                </a:spcAft>
              </a:pPr>
              <a:t>51</a:t>
            </a:fld>
            <a:endParaRPr lang="en-AU" altLang="en-US">
              <a:latin typeface="Arial" pitchFamily="34" charset="0"/>
              <a:ea typeface="MS PGothic" pitchFamily="34" charset="-128"/>
            </a:endParaRPr>
          </a:p>
        </p:txBody>
      </p:sp>
      <p:sp>
        <p:nvSpPr>
          <p:cNvPr id="747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0523665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CF9502E-FAA4-4502-8E46-5E2ED064F39D}" type="slidenum">
              <a:rPr lang="en-AU" altLang="en-US">
                <a:latin typeface="Arial" pitchFamily="34" charset="0"/>
                <a:ea typeface="MS PGothic" pitchFamily="34" charset="-128"/>
              </a:rPr>
              <a:pPr fontAlgn="base">
                <a:spcBef>
                  <a:spcPct val="0"/>
                </a:spcBef>
                <a:spcAft>
                  <a:spcPct val="0"/>
                </a:spcAft>
              </a:pPr>
              <a:t>52</a:t>
            </a:fld>
            <a:endParaRPr lang="en-AU" altLang="en-US">
              <a:latin typeface="Arial" pitchFamily="34" charset="0"/>
              <a:ea typeface="MS PGothic" pitchFamily="34" charset="-128"/>
            </a:endParaRPr>
          </a:p>
        </p:txBody>
      </p:sp>
      <p:sp>
        <p:nvSpPr>
          <p:cNvPr id="747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4962338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32F18DD-79C7-4139-AA22-0B77EACB1C7E}" type="slidenum">
              <a:rPr lang="en-AU" altLang="en-US">
                <a:latin typeface="Arial" pitchFamily="34" charset="0"/>
                <a:ea typeface="MS PGothic" pitchFamily="34" charset="-128"/>
              </a:rPr>
              <a:pPr fontAlgn="base">
                <a:spcBef>
                  <a:spcPct val="0"/>
                </a:spcBef>
                <a:spcAft>
                  <a:spcPct val="0"/>
                </a:spcAft>
              </a:pPr>
              <a:t>53</a:t>
            </a:fld>
            <a:endParaRPr lang="en-AU" altLang="en-US">
              <a:latin typeface="Arial" pitchFamily="34" charset="0"/>
              <a:ea typeface="MS PGothic" pitchFamily="34" charset="-128"/>
            </a:endParaRPr>
          </a:p>
        </p:txBody>
      </p:sp>
      <p:sp>
        <p:nvSpPr>
          <p:cNvPr id="768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2471520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7603D0E-06A4-43A3-B895-41441BB6A1F8}" type="slidenum">
              <a:rPr lang="en-AU" altLang="en-US">
                <a:latin typeface="Arial" pitchFamily="34" charset="0"/>
                <a:ea typeface="MS PGothic" pitchFamily="34" charset="-128"/>
              </a:rPr>
              <a:pPr fontAlgn="base">
                <a:spcBef>
                  <a:spcPct val="0"/>
                </a:spcBef>
                <a:spcAft>
                  <a:spcPct val="0"/>
                </a:spcAft>
              </a:pPr>
              <a:t>54</a:t>
            </a:fld>
            <a:endParaRPr lang="en-AU" altLang="en-US">
              <a:latin typeface="Arial" pitchFamily="34" charset="0"/>
              <a:ea typeface="MS PGothic" pitchFamily="34" charset="-128"/>
            </a:endParaRPr>
          </a:p>
        </p:txBody>
      </p:sp>
      <p:sp>
        <p:nvSpPr>
          <p:cNvPr id="788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42914976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549800C-8A52-462E-9585-666BF6F7C1A9}" type="slidenum">
              <a:rPr lang="en-AU" altLang="en-US">
                <a:latin typeface="Arial" pitchFamily="34" charset="0"/>
                <a:ea typeface="MS PGothic" pitchFamily="34" charset="-128"/>
              </a:rPr>
              <a:pPr fontAlgn="base">
                <a:spcBef>
                  <a:spcPct val="0"/>
                </a:spcBef>
                <a:spcAft>
                  <a:spcPct val="0"/>
                </a:spcAft>
              </a:pPr>
              <a:t>55</a:t>
            </a:fld>
            <a:endParaRPr lang="en-AU" altLang="en-US">
              <a:latin typeface="Arial" pitchFamily="34" charset="0"/>
              <a:ea typeface="MS PGothic" pitchFamily="34" charset="-128"/>
            </a:endParaRPr>
          </a:p>
        </p:txBody>
      </p:sp>
      <p:sp>
        <p:nvSpPr>
          <p:cNvPr id="808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1707375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1A1F670-0DBA-4D44-952F-8E4F986A3C91}" type="slidenum">
              <a:rPr lang="en-AU" altLang="en-US">
                <a:latin typeface="Arial" pitchFamily="34" charset="0"/>
                <a:ea typeface="MS PGothic" pitchFamily="34" charset="-128"/>
              </a:rPr>
              <a:pPr fontAlgn="base">
                <a:spcBef>
                  <a:spcPct val="0"/>
                </a:spcBef>
                <a:spcAft>
                  <a:spcPct val="0"/>
                </a:spcAft>
              </a:pPr>
              <a:t>56</a:t>
            </a:fld>
            <a:endParaRPr lang="en-AU" altLang="en-US">
              <a:latin typeface="Arial" pitchFamily="34" charset="0"/>
              <a:ea typeface="MS PGothic" pitchFamily="34" charset="-128"/>
            </a:endParaRPr>
          </a:p>
        </p:txBody>
      </p:sp>
      <p:sp>
        <p:nvSpPr>
          <p:cNvPr id="829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5343312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1A1F670-0DBA-4D44-952F-8E4F986A3C91}" type="slidenum">
              <a:rPr lang="en-AU" altLang="en-US">
                <a:latin typeface="Arial" pitchFamily="34" charset="0"/>
                <a:ea typeface="MS PGothic" pitchFamily="34" charset="-128"/>
              </a:rPr>
              <a:pPr fontAlgn="base">
                <a:spcBef>
                  <a:spcPct val="0"/>
                </a:spcBef>
                <a:spcAft>
                  <a:spcPct val="0"/>
                </a:spcAft>
              </a:pPr>
              <a:t>57</a:t>
            </a:fld>
            <a:endParaRPr lang="en-AU" altLang="en-US">
              <a:latin typeface="Arial" pitchFamily="34" charset="0"/>
              <a:ea typeface="MS PGothic" pitchFamily="34" charset="-128"/>
            </a:endParaRPr>
          </a:p>
        </p:txBody>
      </p:sp>
      <p:sp>
        <p:nvSpPr>
          <p:cNvPr id="829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4369083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A6B7883-63E0-4854-BFA5-5FF5E765A1BA}" type="slidenum">
              <a:rPr lang="en-US" smtClean="0"/>
              <a:pPr>
                <a:defRPr/>
              </a:pPr>
              <a:t>58</a:t>
            </a:fld>
            <a:endParaRPr lang="en-US"/>
          </a:p>
        </p:txBody>
      </p:sp>
    </p:spTree>
    <p:extLst>
      <p:ext uri="{BB962C8B-B14F-4D97-AF65-F5344CB8AC3E}">
        <p14:creationId xmlns:p14="http://schemas.microsoft.com/office/powerpoint/2010/main" val="2178916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E4FD3EA-E8D3-4A71-ACA7-CFD8F2FAD108}" type="slidenum">
              <a:rPr lang="en-AU" altLang="en-US">
                <a:latin typeface="Arial" pitchFamily="34" charset="0"/>
                <a:ea typeface="MS PGothic" pitchFamily="34" charset="-128"/>
              </a:rPr>
              <a:pPr fontAlgn="base">
                <a:spcBef>
                  <a:spcPct val="0"/>
                </a:spcBef>
                <a:spcAft>
                  <a:spcPct val="0"/>
                </a:spcAft>
              </a:pPr>
              <a:t>59</a:t>
            </a:fld>
            <a:endParaRPr lang="en-AU" altLang="en-US">
              <a:latin typeface="Arial" pitchFamily="34" charset="0"/>
              <a:ea typeface="MS PGothic" pitchFamily="34" charset="-128"/>
            </a:endParaRPr>
          </a:p>
        </p:txBody>
      </p:sp>
      <p:sp>
        <p:nvSpPr>
          <p:cNvPr id="860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4097381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E4FD3EA-E8D3-4A71-ACA7-CFD8F2FAD108}" type="slidenum">
              <a:rPr lang="en-AU" altLang="en-US">
                <a:latin typeface="Arial" pitchFamily="34" charset="0"/>
                <a:ea typeface="MS PGothic" pitchFamily="34" charset="-128"/>
              </a:rPr>
              <a:pPr fontAlgn="base">
                <a:spcBef>
                  <a:spcPct val="0"/>
                </a:spcBef>
                <a:spcAft>
                  <a:spcPct val="0"/>
                </a:spcAft>
              </a:pPr>
              <a:t>60</a:t>
            </a:fld>
            <a:endParaRPr lang="en-AU" altLang="en-US">
              <a:latin typeface="Arial" pitchFamily="34" charset="0"/>
              <a:ea typeface="MS PGothic" pitchFamily="34" charset="-128"/>
            </a:endParaRPr>
          </a:p>
        </p:txBody>
      </p:sp>
      <p:sp>
        <p:nvSpPr>
          <p:cNvPr id="860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4364818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28B0296-52C8-4B55-A66B-9FA3BBBB9D99}" type="slidenum">
              <a:rPr lang="en-AU" altLang="en-US">
                <a:latin typeface="Arial" pitchFamily="34" charset="0"/>
                <a:ea typeface="MS PGothic" pitchFamily="34" charset="-128"/>
              </a:rPr>
              <a:pPr fontAlgn="base">
                <a:spcBef>
                  <a:spcPct val="0"/>
                </a:spcBef>
                <a:spcAft>
                  <a:spcPct val="0"/>
                </a:spcAft>
              </a:pPr>
              <a:t>61</a:t>
            </a:fld>
            <a:endParaRPr lang="en-AU" altLang="en-US">
              <a:latin typeface="Arial" pitchFamily="34" charset="0"/>
              <a:ea typeface="MS PGothic" pitchFamily="34" charset="-128"/>
            </a:endParaRPr>
          </a:p>
        </p:txBody>
      </p:sp>
      <p:sp>
        <p:nvSpPr>
          <p:cNvPr id="880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5608171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FED8B6A-C3E1-41EA-B57B-C0A23ACB9E39}" type="slidenum">
              <a:rPr lang="en-AU" altLang="en-US">
                <a:latin typeface="Arial" pitchFamily="34" charset="0"/>
                <a:ea typeface="MS PGothic" pitchFamily="34" charset="-128"/>
              </a:rPr>
              <a:pPr fontAlgn="base">
                <a:spcBef>
                  <a:spcPct val="0"/>
                </a:spcBef>
                <a:spcAft>
                  <a:spcPct val="0"/>
                </a:spcAft>
              </a:pPr>
              <a:t>62</a:t>
            </a:fld>
            <a:endParaRPr lang="en-AU" altLang="en-US">
              <a:latin typeface="Arial" pitchFamily="34" charset="0"/>
              <a:ea typeface="MS PGothic" pitchFamily="34" charset="-128"/>
            </a:endParaRPr>
          </a:p>
        </p:txBody>
      </p:sp>
      <p:sp>
        <p:nvSpPr>
          <p:cNvPr id="901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6577539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BC57ABA-20B7-42CA-AA85-441D7AE3BB08}" type="slidenum">
              <a:rPr lang="en-AU" altLang="en-US">
                <a:latin typeface="Arial" pitchFamily="34" charset="0"/>
                <a:ea typeface="MS PGothic" pitchFamily="34" charset="-128"/>
              </a:rPr>
              <a:pPr fontAlgn="base">
                <a:spcBef>
                  <a:spcPct val="0"/>
                </a:spcBef>
                <a:spcAft>
                  <a:spcPct val="0"/>
                </a:spcAft>
              </a:pPr>
              <a:t>63</a:t>
            </a:fld>
            <a:endParaRPr lang="en-AU" altLang="en-US">
              <a:latin typeface="Arial" pitchFamily="34" charset="0"/>
              <a:ea typeface="MS PGothic" pitchFamily="34" charset="-128"/>
            </a:endParaRPr>
          </a:p>
        </p:txBody>
      </p:sp>
      <p:sp>
        <p:nvSpPr>
          <p:cNvPr id="921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6466499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FED8B6A-C3E1-41EA-B57B-C0A23ACB9E39}" type="slidenum">
              <a:rPr lang="en-AU" altLang="en-US">
                <a:latin typeface="Arial" pitchFamily="34" charset="0"/>
                <a:ea typeface="MS PGothic" pitchFamily="34" charset="-128"/>
              </a:rPr>
              <a:pPr fontAlgn="base">
                <a:spcBef>
                  <a:spcPct val="0"/>
                </a:spcBef>
                <a:spcAft>
                  <a:spcPct val="0"/>
                </a:spcAft>
              </a:pPr>
              <a:t>64</a:t>
            </a:fld>
            <a:endParaRPr lang="en-AU" altLang="en-US">
              <a:latin typeface="Arial" pitchFamily="34" charset="0"/>
              <a:ea typeface="MS PGothic" pitchFamily="34" charset="-128"/>
            </a:endParaRPr>
          </a:p>
        </p:txBody>
      </p:sp>
      <p:sp>
        <p:nvSpPr>
          <p:cNvPr id="901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8734510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BC57ABA-20B7-42CA-AA85-441D7AE3BB08}" type="slidenum">
              <a:rPr lang="en-AU" altLang="en-US">
                <a:latin typeface="Arial" pitchFamily="34" charset="0"/>
                <a:ea typeface="MS PGothic" pitchFamily="34" charset="-128"/>
              </a:rPr>
              <a:pPr fontAlgn="base">
                <a:spcBef>
                  <a:spcPct val="0"/>
                </a:spcBef>
                <a:spcAft>
                  <a:spcPct val="0"/>
                </a:spcAft>
              </a:pPr>
              <a:t>65</a:t>
            </a:fld>
            <a:endParaRPr lang="en-AU" altLang="en-US">
              <a:latin typeface="Arial" pitchFamily="34" charset="0"/>
              <a:ea typeface="MS PGothic" pitchFamily="34" charset="-128"/>
            </a:endParaRPr>
          </a:p>
        </p:txBody>
      </p:sp>
      <p:sp>
        <p:nvSpPr>
          <p:cNvPr id="921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3859665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2CF5E07-0CF8-449C-94AB-DE324D8E4EFF}" type="slidenum">
              <a:rPr lang="en-AU" altLang="en-US">
                <a:latin typeface="Arial" pitchFamily="34" charset="0"/>
                <a:ea typeface="MS PGothic" pitchFamily="34" charset="-128"/>
              </a:rPr>
              <a:pPr fontAlgn="base">
                <a:spcBef>
                  <a:spcPct val="0"/>
                </a:spcBef>
                <a:spcAft>
                  <a:spcPct val="0"/>
                </a:spcAft>
              </a:pPr>
              <a:t>66</a:t>
            </a:fld>
            <a:endParaRPr lang="en-AU" altLang="en-US">
              <a:latin typeface="Arial" pitchFamily="34" charset="0"/>
              <a:ea typeface="MS PGothic" pitchFamily="34" charset="-128"/>
            </a:endParaRPr>
          </a:p>
        </p:txBody>
      </p:sp>
      <p:sp>
        <p:nvSpPr>
          <p:cNvPr id="942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3729425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34172F3-83AB-4B66-B08C-A8283485EF58}" type="slidenum">
              <a:rPr lang="en-AU" altLang="en-US">
                <a:latin typeface="Arial" pitchFamily="34" charset="0"/>
                <a:ea typeface="MS PGothic" pitchFamily="34" charset="-128"/>
              </a:rPr>
              <a:pPr fontAlgn="base">
                <a:spcBef>
                  <a:spcPct val="0"/>
                </a:spcBef>
                <a:spcAft>
                  <a:spcPct val="0"/>
                </a:spcAft>
              </a:pPr>
              <a:t>67</a:t>
            </a:fld>
            <a:endParaRPr lang="en-AU" altLang="en-US">
              <a:latin typeface="Arial" pitchFamily="34" charset="0"/>
              <a:ea typeface="MS PGothic" pitchFamily="34" charset="-128"/>
            </a:endParaRPr>
          </a:p>
        </p:txBody>
      </p:sp>
      <p:sp>
        <p:nvSpPr>
          <p:cNvPr id="962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0295236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2CF5E07-0CF8-449C-94AB-DE324D8E4EFF}" type="slidenum">
              <a:rPr lang="en-AU" altLang="en-US">
                <a:latin typeface="Arial" pitchFamily="34" charset="0"/>
                <a:ea typeface="MS PGothic" pitchFamily="34" charset="-128"/>
              </a:rPr>
              <a:pPr fontAlgn="base">
                <a:spcBef>
                  <a:spcPct val="0"/>
                </a:spcBef>
                <a:spcAft>
                  <a:spcPct val="0"/>
                </a:spcAft>
              </a:pPr>
              <a:t>68</a:t>
            </a:fld>
            <a:endParaRPr lang="en-AU" altLang="en-US">
              <a:latin typeface="Arial" pitchFamily="34" charset="0"/>
              <a:ea typeface="MS PGothic" pitchFamily="34" charset="-128"/>
            </a:endParaRPr>
          </a:p>
        </p:txBody>
      </p:sp>
      <p:sp>
        <p:nvSpPr>
          <p:cNvPr id="942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1784172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34172F3-83AB-4B66-B08C-A8283485EF58}" type="slidenum">
              <a:rPr lang="en-AU" altLang="en-US">
                <a:latin typeface="Arial" pitchFamily="34" charset="0"/>
                <a:ea typeface="MS PGothic" pitchFamily="34" charset="-128"/>
              </a:rPr>
              <a:pPr fontAlgn="base">
                <a:spcBef>
                  <a:spcPct val="0"/>
                </a:spcBef>
                <a:spcAft>
                  <a:spcPct val="0"/>
                </a:spcAft>
              </a:pPr>
              <a:t>69</a:t>
            </a:fld>
            <a:endParaRPr lang="en-AU" altLang="en-US">
              <a:latin typeface="Arial" pitchFamily="34" charset="0"/>
              <a:ea typeface="MS PGothic" pitchFamily="34" charset="-128"/>
            </a:endParaRPr>
          </a:p>
        </p:txBody>
      </p:sp>
      <p:sp>
        <p:nvSpPr>
          <p:cNvPr id="962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8439437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B379E76-4A54-44D8-B4CC-2B5914569D72}" type="slidenum">
              <a:rPr lang="en-AU" altLang="en-US">
                <a:latin typeface="Arial" pitchFamily="34" charset="0"/>
                <a:ea typeface="MS PGothic" pitchFamily="34" charset="-128"/>
              </a:rPr>
              <a:pPr fontAlgn="base">
                <a:spcBef>
                  <a:spcPct val="0"/>
                </a:spcBef>
                <a:spcAft>
                  <a:spcPct val="0"/>
                </a:spcAft>
              </a:pPr>
              <a:t>70</a:t>
            </a:fld>
            <a:endParaRPr lang="en-AU" altLang="en-US">
              <a:latin typeface="Arial" pitchFamily="34" charset="0"/>
              <a:ea typeface="MS PGothic" pitchFamily="34" charset="-128"/>
            </a:endParaRPr>
          </a:p>
        </p:txBody>
      </p:sp>
      <p:sp>
        <p:nvSpPr>
          <p:cNvPr id="983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3717462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CB9FFFD-D8FC-4BA0-86AD-62EF1089073C}" type="slidenum">
              <a:rPr lang="en-AU" altLang="en-US">
                <a:latin typeface="Arial" pitchFamily="34" charset="0"/>
                <a:ea typeface="MS PGothic" pitchFamily="34" charset="-128"/>
              </a:rPr>
              <a:pPr fontAlgn="base">
                <a:spcBef>
                  <a:spcPct val="0"/>
                </a:spcBef>
                <a:spcAft>
                  <a:spcPct val="0"/>
                </a:spcAft>
              </a:pPr>
              <a:t>71</a:t>
            </a:fld>
            <a:endParaRPr lang="en-AU" altLang="en-US">
              <a:latin typeface="Arial" pitchFamily="34" charset="0"/>
              <a:ea typeface="MS PGothic" pitchFamily="34" charset="-128"/>
            </a:endParaRPr>
          </a:p>
        </p:txBody>
      </p:sp>
      <p:sp>
        <p:nvSpPr>
          <p:cNvPr id="1003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0426549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D16541A-28F8-43A0-81F7-544978A67D9B}" type="slidenum">
              <a:rPr lang="en-AU" altLang="en-US">
                <a:latin typeface="Arial" pitchFamily="34" charset="0"/>
                <a:ea typeface="MS PGothic" pitchFamily="34" charset="-128"/>
              </a:rPr>
              <a:pPr fontAlgn="base">
                <a:spcBef>
                  <a:spcPct val="0"/>
                </a:spcBef>
                <a:spcAft>
                  <a:spcPct val="0"/>
                </a:spcAft>
              </a:pPr>
              <a:t>72</a:t>
            </a:fld>
            <a:endParaRPr lang="en-AU" altLang="en-US">
              <a:latin typeface="Arial" pitchFamily="34" charset="0"/>
              <a:ea typeface="MS PGothic" pitchFamily="34" charset="-128"/>
            </a:endParaRPr>
          </a:p>
        </p:txBody>
      </p:sp>
      <p:sp>
        <p:nvSpPr>
          <p:cNvPr id="1024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1515636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DD6EDC2-6BA4-4F36-968A-80A299DBBB3D}" type="slidenum">
              <a:rPr lang="en-AU" altLang="en-US">
                <a:latin typeface="Arial" pitchFamily="34" charset="0"/>
                <a:ea typeface="MS PGothic" pitchFamily="34" charset="-128"/>
              </a:rPr>
              <a:pPr fontAlgn="base">
                <a:spcBef>
                  <a:spcPct val="0"/>
                </a:spcBef>
                <a:spcAft>
                  <a:spcPct val="0"/>
                </a:spcAft>
              </a:pPr>
              <a:t>73</a:t>
            </a:fld>
            <a:endParaRPr lang="en-AU" altLang="en-US">
              <a:latin typeface="Arial" pitchFamily="34" charset="0"/>
              <a:ea typeface="MS PGothic" pitchFamily="34" charset="-128"/>
            </a:endParaRPr>
          </a:p>
        </p:txBody>
      </p:sp>
      <p:sp>
        <p:nvSpPr>
          <p:cNvPr id="1044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40904215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1FCB7DD-97FB-46C2-91BC-D7783D198D92}" type="slidenum">
              <a:rPr lang="en-AU" altLang="en-US">
                <a:latin typeface="Arial" pitchFamily="34" charset="0"/>
                <a:ea typeface="MS PGothic" pitchFamily="34" charset="-128"/>
              </a:rPr>
              <a:pPr fontAlgn="base">
                <a:spcBef>
                  <a:spcPct val="0"/>
                </a:spcBef>
                <a:spcAft>
                  <a:spcPct val="0"/>
                </a:spcAft>
              </a:pPr>
              <a:t>74</a:t>
            </a:fld>
            <a:endParaRPr lang="en-AU" altLang="en-US">
              <a:latin typeface="Arial" pitchFamily="34" charset="0"/>
              <a:ea typeface="MS PGothic" pitchFamily="34" charset="-128"/>
            </a:endParaRPr>
          </a:p>
        </p:txBody>
      </p:sp>
      <p:sp>
        <p:nvSpPr>
          <p:cNvPr id="1064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6130029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4E09AC2-18BE-4FD6-AFC5-ED73749163E2}" type="slidenum">
              <a:rPr lang="en-AU" altLang="en-US">
                <a:latin typeface="Arial" pitchFamily="34" charset="0"/>
                <a:ea typeface="MS PGothic" pitchFamily="34" charset="-128"/>
              </a:rPr>
              <a:pPr fontAlgn="base">
                <a:spcBef>
                  <a:spcPct val="0"/>
                </a:spcBef>
                <a:spcAft>
                  <a:spcPct val="0"/>
                </a:spcAft>
              </a:pPr>
              <a:t>75</a:t>
            </a:fld>
            <a:endParaRPr lang="en-AU" altLang="en-US">
              <a:latin typeface="Arial" pitchFamily="34" charset="0"/>
              <a:ea typeface="MS PGothic" pitchFamily="34" charset="-128"/>
            </a:endParaRPr>
          </a:p>
        </p:txBody>
      </p:sp>
      <p:sp>
        <p:nvSpPr>
          <p:cNvPr id="1085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8502418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69D90AF-230A-4FDE-9A63-200FDF6238D4}" type="slidenum">
              <a:rPr lang="en-AU" altLang="en-US">
                <a:latin typeface="Arial" pitchFamily="34" charset="0"/>
                <a:ea typeface="MS PGothic" pitchFamily="34" charset="-128"/>
              </a:rPr>
              <a:pPr fontAlgn="base">
                <a:spcBef>
                  <a:spcPct val="0"/>
                </a:spcBef>
                <a:spcAft>
                  <a:spcPct val="0"/>
                </a:spcAft>
              </a:pPr>
              <a:t>76</a:t>
            </a:fld>
            <a:endParaRPr lang="en-AU" altLang="en-US">
              <a:latin typeface="Arial" pitchFamily="34" charset="0"/>
              <a:ea typeface="MS PGothic" pitchFamily="34" charset="-128"/>
            </a:endParaRPr>
          </a:p>
        </p:txBody>
      </p:sp>
      <p:sp>
        <p:nvSpPr>
          <p:cNvPr id="1105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056182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20709DC-2674-40E5-AC90-1001AE3A0B46}" type="slidenum">
              <a:rPr lang="en-AU" altLang="en-US">
                <a:latin typeface="Arial" pitchFamily="34" charset="0"/>
                <a:ea typeface="MS PGothic" pitchFamily="34" charset="-128"/>
              </a:rPr>
              <a:pPr fontAlgn="base">
                <a:spcBef>
                  <a:spcPct val="0"/>
                </a:spcBef>
                <a:spcAft>
                  <a:spcPct val="0"/>
                </a:spcAft>
              </a:pPr>
              <a:t>77</a:t>
            </a:fld>
            <a:endParaRPr lang="en-AU" altLang="en-US">
              <a:latin typeface="Arial" pitchFamily="34" charset="0"/>
              <a:ea typeface="MS PGothic" pitchFamily="34" charset="-128"/>
            </a:endParaRPr>
          </a:p>
        </p:txBody>
      </p:sp>
      <p:sp>
        <p:nvSpPr>
          <p:cNvPr id="1126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1047471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A91F9ED-DB83-472A-A06B-58BB7D3A9C9D}" type="slidenum">
              <a:rPr lang="en-AU" altLang="en-US">
                <a:latin typeface="Arial" pitchFamily="34" charset="0"/>
                <a:ea typeface="MS PGothic" pitchFamily="34" charset="-128"/>
              </a:rPr>
              <a:pPr fontAlgn="base">
                <a:spcBef>
                  <a:spcPct val="0"/>
                </a:spcBef>
                <a:spcAft>
                  <a:spcPct val="0"/>
                </a:spcAft>
              </a:pPr>
              <a:t>78</a:t>
            </a:fld>
            <a:endParaRPr lang="en-AU" altLang="en-US">
              <a:latin typeface="Arial" pitchFamily="34" charset="0"/>
              <a:ea typeface="MS PGothic" pitchFamily="34" charset="-128"/>
            </a:endParaRPr>
          </a:p>
        </p:txBody>
      </p:sp>
      <p:sp>
        <p:nvSpPr>
          <p:cNvPr id="1146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8310187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A91F9ED-DB83-472A-A06B-58BB7D3A9C9D}" type="slidenum">
              <a:rPr lang="en-AU" altLang="en-US">
                <a:latin typeface="Arial" pitchFamily="34" charset="0"/>
                <a:ea typeface="MS PGothic" pitchFamily="34" charset="-128"/>
              </a:rPr>
              <a:pPr fontAlgn="base">
                <a:spcBef>
                  <a:spcPct val="0"/>
                </a:spcBef>
                <a:spcAft>
                  <a:spcPct val="0"/>
                </a:spcAft>
              </a:pPr>
              <a:t>79</a:t>
            </a:fld>
            <a:endParaRPr lang="en-AU" altLang="en-US">
              <a:latin typeface="Arial" pitchFamily="34" charset="0"/>
              <a:ea typeface="MS PGothic" pitchFamily="34" charset="-128"/>
            </a:endParaRPr>
          </a:p>
        </p:txBody>
      </p:sp>
      <p:sp>
        <p:nvSpPr>
          <p:cNvPr id="1146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1705317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5FCF40B-622E-4E24-A9F9-B98E77D24320}" type="slidenum">
              <a:rPr lang="en-AU" altLang="en-US">
                <a:latin typeface="Arial" pitchFamily="34" charset="0"/>
                <a:ea typeface="MS PGothic" pitchFamily="34" charset="-128"/>
              </a:rPr>
              <a:pPr fontAlgn="base">
                <a:spcBef>
                  <a:spcPct val="0"/>
                </a:spcBef>
                <a:spcAft>
                  <a:spcPct val="0"/>
                </a:spcAft>
              </a:pPr>
              <a:t>80</a:t>
            </a:fld>
            <a:endParaRPr lang="en-AU" altLang="en-US">
              <a:latin typeface="Arial" pitchFamily="34" charset="0"/>
              <a:ea typeface="MS PGothic" pitchFamily="34" charset="-128"/>
            </a:endParaRPr>
          </a:p>
        </p:txBody>
      </p:sp>
      <p:sp>
        <p:nvSpPr>
          <p:cNvPr id="1167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5671992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032E809-80DA-49F1-B50B-8250C50B8B5B}" type="slidenum">
              <a:rPr lang="en-AU" altLang="en-US">
                <a:latin typeface="Arial" pitchFamily="34" charset="0"/>
                <a:ea typeface="MS PGothic" pitchFamily="34" charset="-128"/>
              </a:rPr>
              <a:pPr fontAlgn="base">
                <a:spcBef>
                  <a:spcPct val="0"/>
                </a:spcBef>
                <a:spcAft>
                  <a:spcPct val="0"/>
                </a:spcAft>
              </a:pPr>
              <a:t>81</a:t>
            </a:fld>
            <a:endParaRPr lang="en-AU" altLang="en-US">
              <a:latin typeface="Arial" pitchFamily="34" charset="0"/>
              <a:ea typeface="MS PGothic" pitchFamily="34" charset="-128"/>
            </a:endParaRPr>
          </a:p>
        </p:txBody>
      </p:sp>
      <p:sp>
        <p:nvSpPr>
          <p:cNvPr id="1187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53022075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31CC433-D78B-48C2-83F9-5757CEA9467B}" type="slidenum">
              <a:rPr lang="en-AU" altLang="en-US">
                <a:latin typeface="Arial" pitchFamily="34" charset="0"/>
                <a:ea typeface="MS PGothic" pitchFamily="34" charset="-128"/>
              </a:rPr>
              <a:pPr fontAlgn="base">
                <a:spcBef>
                  <a:spcPct val="0"/>
                </a:spcBef>
                <a:spcAft>
                  <a:spcPct val="0"/>
                </a:spcAft>
              </a:pPr>
              <a:t>82</a:t>
            </a:fld>
            <a:endParaRPr lang="en-AU" altLang="en-US">
              <a:latin typeface="Arial" pitchFamily="34" charset="0"/>
              <a:ea typeface="MS PGothic" pitchFamily="34" charset="-128"/>
            </a:endParaRPr>
          </a:p>
        </p:txBody>
      </p:sp>
      <p:sp>
        <p:nvSpPr>
          <p:cNvPr id="1208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21119987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10BC60E-F0B7-4B50-AEEC-B030E53F7EBD}" type="slidenum">
              <a:rPr lang="en-AU" altLang="en-US">
                <a:latin typeface="Arial" pitchFamily="34" charset="0"/>
                <a:ea typeface="MS PGothic" pitchFamily="34" charset="-128"/>
              </a:rPr>
              <a:pPr fontAlgn="base">
                <a:spcBef>
                  <a:spcPct val="0"/>
                </a:spcBef>
                <a:spcAft>
                  <a:spcPct val="0"/>
                </a:spcAft>
              </a:pPr>
              <a:t>84</a:t>
            </a:fld>
            <a:endParaRPr lang="en-AU" altLang="en-US">
              <a:latin typeface="Arial" pitchFamily="34" charset="0"/>
              <a:ea typeface="MS PGothic" pitchFamily="34" charset="-128"/>
            </a:endParaRPr>
          </a:p>
        </p:txBody>
      </p:sp>
      <p:sp>
        <p:nvSpPr>
          <p:cNvPr id="1228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5104450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10BC60E-F0B7-4B50-AEEC-B030E53F7EBD}" type="slidenum">
              <a:rPr lang="en-AU" altLang="en-US">
                <a:latin typeface="Arial" pitchFamily="34" charset="0"/>
                <a:ea typeface="MS PGothic" pitchFamily="34" charset="-128"/>
              </a:rPr>
              <a:pPr fontAlgn="base">
                <a:spcBef>
                  <a:spcPct val="0"/>
                </a:spcBef>
                <a:spcAft>
                  <a:spcPct val="0"/>
                </a:spcAft>
              </a:pPr>
              <a:t>85</a:t>
            </a:fld>
            <a:endParaRPr lang="en-AU" altLang="en-US">
              <a:latin typeface="Arial" pitchFamily="34" charset="0"/>
              <a:ea typeface="MS PGothic" pitchFamily="34" charset="-128"/>
            </a:endParaRPr>
          </a:p>
        </p:txBody>
      </p:sp>
      <p:sp>
        <p:nvSpPr>
          <p:cNvPr id="1228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0220057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10BC60E-F0B7-4B50-AEEC-B030E53F7EBD}" type="slidenum">
              <a:rPr lang="en-AU" altLang="en-US">
                <a:latin typeface="Arial" pitchFamily="34" charset="0"/>
                <a:ea typeface="MS PGothic" pitchFamily="34" charset="-128"/>
              </a:rPr>
              <a:pPr fontAlgn="base">
                <a:spcBef>
                  <a:spcPct val="0"/>
                </a:spcBef>
                <a:spcAft>
                  <a:spcPct val="0"/>
                </a:spcAft>
              </a:pPr>
              <a:t>86</a:t>
            </a:fld>
            <a:endParaRPr lang="en-AU" altLang="en-US">
              <a:latin typeface="Arial" pitchFamily="34" charset="0"/>
              <a:ea typeface="MS PGothic" pitchFamily="34" charset="-128"/>
            </a:endParaRPr>
          </a:p>
        </p:txBody>
      </p:sp>
      <p:sp>
        <p:nvSpPr>
          <p:cNvPr id="1228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0953117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1A35364-E4D6-4B17-9DD6-8D44BE569A34}" type="slidenum">
              <a:rPr lang="en-AU" altLang="en-US">
                <a:latin typeface="Arial" pitchFamily="34" charset="0"/>
                <a:ea typeface="MS PGothic" pitchFamily="34" charset="-128"/>
              </a:rPr>
              <a:pPr fontAlgn="base">
                <a:spcBef>
                  <a:spcPct val="0"/>
                </a:spcBef>
                <a:spcAft>
                  <a:spcPct val="0"/>
                </a:spcAft>
              </a:pPr>
              <a:t>87</a:t>
            </a:fld>
            <a:endParaRPr lang="en-AU" altLang="en-US">
              <a:latin typeface="Arial" pitchFamily="34" charset="0"/>
              <a:ea typeface="MS PGothic" pitchFamily="34" charset="-128"/>
            </a:endParaRPr>
          </a:p>
        </p:txBody>
      </p:sp>
      <p:sp>
        <p:nvSpPr>
          <p:cNvPr id="1249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73889656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83716BE-6A7E-45CC-9BB4-44A62FCFC48A}" type="slidenum">
              <a:rPr lang="en-AU" altLang="en-US">
                <a:latin typeface="Arial" pitchFamily="34" charset="0"/>
                <a:ea typeface="MS PGothic" pitchFamily="34" charset="-128"/>
              </a:rPr>
              <a:pPr fontAlgn="base">
                <a:spcBef>
                  <a:spcPct val="0"/>
                </a:spcBef>
                <a:spcAft>
                  <a:spcPct val="0"/>
                </a:spcAft>
              </a:pPr>
              <a:t>88</a:t>
            </a:fld>
            <a:endParaRPr lang="en-AU" altLang="en-US">
              <a:latin typeface="Arial" pitchFamily="34" charset="0"/>
              <a:ea typeface="MS PGothic" pitchFamily="34" charset="-128"/>
            </a:endParaRPr>
          </a:p>
        </p:txBody>
      </p:sp>
      <p:sp>
        <p:nvSpPr>
          <p:cNvPr id="1269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4776809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799A722-CBCB-4D77-9F3E-B5CCAA3F3A3D}" type="slidenum">
              <a:rPr lang="en-AU" altLang="en-US">
                <a:latin typeface="Arial" pitchFamily="34" charset="0"/>
                <a:ea typeface="MS PGothic" pitchFamily="34" charset="-128"/>
              </a:rPr>
              <a:pPr fontAlgn="base">
                <a:spcBef>
                  <a:spcPct val="0"/>
                </a:spcBef>
                <a:spcAft>
                  <a:spcPct val="0"/>
                </a:spcAft>
              </a:pPr>
              <a:t>89</a:t>
            </a:fld>
            <a:endParaRPr lang="en-AU" altLang="en-US">
              <a:latin typeface="Arial" pitchFamily="34" charset="0"/>
              <a:ea typeface="MS PGothic" pitchFamily="34" charset="-128"/>
            </a:endParaRPr>
          </a:p>
        </p:txBody>
      </p:sp>
      <p:sp>
        <p:nvSpPr>
          <p:cNvPr id="1290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4566183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D7D4FDF-5BE5-48AF-8AB2-79000084A1F3}" type="slidenum">
              <a:rPr lang="en-AU" altLang="en-US">
                <a:latin typeface="Arial" pitchFamily="34" charset="0"/>
                <a:ea typeface="MS PGothic" pitchFamily="34" charset="-128"/>
              </a:rPr>
              <a:pPr fontAlgn="base">
                <a:spcBef>
                  <a:spcPct val="0"/>
                </a:spcBef>
                <a:spcAft>
                  <a:spcPct val="0"/>
                </a:spcAft>
              </a:pPr>
              <a:t>90</a:t>
            </a:fld>
            <a:endParaRPr lang="en-AU" altLang="en-US">
              <a:latin typeface="Arial" pitchFamily="34" charset="0"/>
              <a:ea typeface="MS PGothic" pitchFamily="34" charset="-128"/>
            </a:endParaRPr>
          </a:p>
        </p:txBody>
      </p:sp>
      <p:sp>
        <p:nvSpPr>
          <p:cNvPr id="1310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0013320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207B7A9-C54B-4D97-8028-A40D5C79D79C}" type="slidenum">
              <a:rPr lang="en-AU" altLang="en-US">
                <a:latin typeface="Arial" pitchFamily="34" charset="0"/>
                <a:ea typeface="MS PGothic" pitchFamily="34" charset="-128"/>
              </a:rPr>
              <a:pPr fontAlgn="base">
                <a:spcBef>
                  <a:spcPct val="0"/>
                </a:spcBef>
                <a:spcAft>
                  <a:spcPct val="0"/>
                </a:spcAft>
              </a:pPr>
              <a:t>91</a:t>
            </a:fld>
            <a:endParaRPr lang="en-AU" altLang="en-US">
              <a:latin typeface="Arial" pitchFamily="34" charset="0"/>
              <a:ea typeface="MS PGothic" pitchFamily="34" charset="-128"/>
            </a:endParaRPr>
          </a:p>
        </p:txBody>
      </p:sp>
      <p:sp>
        <p:nvSpPr>
          <p:cNvPr id="1331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686165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3371382-CEA5-469A-87C9-811A5268A1A9}" type="slidenum">
              <a:rPr lang="en-AU" altLang="en-US">
                <a:latin typeface="Arial" pitchFamily="34" charset="0"/>
                <a:ea typeface="MS PGothic" pitchFamily="34" charset="-128"/>
              </a:rPr>
              <a:pPr fontAlgn="base">
                <a:spcBef>
                  <a:spcPct val="0"/>
                </a:spcBef>
                <a:spcAft>
                  <a:spcPct val="0"/>
                </a:spcAft>
              </a:pPr>
              <a:t>92</a:t>
            </a:fld>
            <a:endParaRPr lang="en-AU" altLang="en-US">
              <a:latin typeface="Arial" pitchFamily="34" charset="0"/>
              <a:ea typeface="MS PGothic" pitchFamily="34" charset="-128"/>
            </a:endParaRPr>
          </a:p>
        </p:txBody>
      </p:sp>
      <p:sp>
        <p:nvSpPr>
          <p:cNvPr id="1351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98092337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DC93791-F4B7-4FC7-9F54-920C086FDD06}" type="slidenum">
              <a:rPr lang="en-AU" altLang="en-US">
                <a:latin typeface="Arial" pitchFamily="34" charset="0"/>
                <a:ea typeface="MS PGothic" pitchFamily="34" charset="-128"/>
              </a:rPr>
              <a:pPr fontAlgn="base">
                <a:spcBef>
                  <a:spcPct val="0"/>
                </a:spcBef>
                <a:spcAft>
                  <a:spcPct val="0"/>
                </a:spcAft>
              </a:pPr>
              <a:t>93</a:t>
            </a:fld>
            <a:endParaRPr lang="en-AU" altLang="en-US">
              <a:latin typeface="Arial" pitchFamily="34" charset="0"/>
              <a:ea typeface="MS PGothic" pitchFamily="34" charset="-128"/>
            </a:endParaRPr>
          </a:p>
        </p:txBody>
      </p:sp>
      <p:sp>
        <p:nvSpPr>
          <p:cNvPr id="1372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7916512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01BA4A7-1A6A-4679-B4C1-66ED82E403B2}" type="slidenum">
              <a:rPr lang="en-AU" altLang="en-US">
                <a:latin typeface="Arial" pitchFamily="34" charset="0"/>
                <a:ea typeface="MS PGothic" pitchFamily="34" charset="-128"/>
              </a:rPr>
              <a:pPr fontAlgn="base">
                <a:spcBef>
                  <a:spcPct val="0"/>
                </a:spcBef>
                <a:spcAft>
                  <a:spcPct val="0"/>
                </a:spcAft>
              </a:pPr>
              <a:t>94</a:t>
            </a:fld>
            <a:endParaRPr lang="en-AU" altLang="en-US">
              <a:latin typeface="Arial" pitchFamily="34" charset="0"/>
              <a:ea typeface="MS PGothic" pitchFamily="34" charset="-128"/>
            </a:endParaRPr>
          </a:p>
        </p:txBody>
      </p:sp>
      <p:sp>
        <p:nvSpPr>
          <p:cNvPr id="1392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48335571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C52BB6D-1C82-4F00-9E77-01C51E6424DA}" type="slidenum">
              <a:rPr lang="en-AU" altLang="en-US">
                <a:latin typeface="Arial" pitchFamily="34" charset="0"/>
                <a:ea typeface="MS PGothic" pitchFamily="34" charset="-128"/>
              </a:rPr>
              <a:pPr fontAlgn="base">
                <a:spcBef>
                  <a:spcPct val="0"/>
                </a:spcBef>
                <a:spcAft>
                  <a:spcPct val="0"/>
                </a:spcAft>
              </a:pPr>
              <a:t>95</a:t>
            </a:fld>
            <a:endParaRPr lang="en-AU" altLang="en-US">
              <a:latin typeface="Arial" pitchFamily="34" charset="0"/>
              <a:ea typeface="MS PGothic" pitchFamily="34" charset="-128"/>
            </a:endParaRPr>
          </a:p>
        </p:txBody>
      </p:sp>
      <p:sp>
        <p:nvSpPr>
          <p:cNvPr id="1413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27138893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EC48858-3A82-40A6-8D24-3459CF73597F}" type="slidenum">
              <a:rPr lang="en-AU" altLang="en-US">
                <a:latin typeface="Arial" pitchFamily="34" charset="0"/>
                <a:ea typeface="MS PGothic" pitchFamily="34" charset="-128"/>
              </a:rPr>
              <a:pPr fontAlgn="base">
                <a:spcBef>
                  <a:spcPct val="0"/>
                </a:spcBef>
                <a:spcAft>
                  <a:spcPct val="0"/>
                </a:spcAft>
              </a:pPr>
              <a:t>96</a:t>
            </a:fld>
            <a:endParaRPr lang="en-AU" altLang="en-US">
              <a:latin typeface="Arial" pitchFamily="34" charset="0"/>
              <a:ea typeface="MS PGothic" pitchFamily="34" charset="-128"/>
            </a:endParaRPr>
          </a:p>
        </p:txBody>
      </p:sp>
      <p:sp>
        <p:nvSpPr>
          <p:cNvPr id="1433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84289093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C52BB6D-1C82-4F00-9E77-01C51E6424DA}" type="slidenum">
              <a:rPr lang="en-AU" altLang="en-US">
                <a:latin typeface="Arial" pitchFamily="34" charset="0"/>
                <a:ea typeface="MS PGothic" pitchFamily="34" charset="-128"/>
              </a:rPr>
              <a:pPr fontAlgn="base">
                <a:spcBef>
                  <a:spcPct val="0"/>
                </a:spcBef>
                <a:spcAft>
                  <a:spcPct val="0"/>
                </a:spcAft>
              </a:pPr>
              <a:t>97</a:t>
            </a:fld>
            <a:endParaRPr lang="en-AU" altLang="en-US">
              <a:latin typeface="Arial" pitchFamily="34" charset="0"/>
              <a:ea typeface="MS PGothic" pitchFamily="34" charset="-128"/>
            </a:endParaRPr>
          </a:p>
        </p:txBody>
      </p:sp>
      <p:sp>
        <p:nvSpPr>
          <p:cNvPr id="1413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195158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EC48858-3A82-40A6-8D24-3459CF73597F}" type="slidenum">
              <a:rPr lang="en-AU" altLang="en-US">
                <a:latin typeface="Arial" pitchFamily="34" charset="0"/>
                <a:ea typeface="MS PGothic" pitchFamily="34" charset="-128"/>
              </a:rPr>
              <a:pPr fontAlgn="base">
                <a:spcBef>
                  <a:spcPct val="0"/>
                </a:spcBef>
                <a:spcAft>
                  <a:spcPct val="0"/>
                </a:spcAft>
              </a:pPr>
              <a:t>98</a:t>
            </a:fld>
            <a:endParaRPr lang="en-AU" altLang="en-US">
              <a:latin typeface="Arial" pitchFamily="34" charset="0"/>
              <a:ea typeface="MS PGothic" pitchFamily="34" charset="-128"/>
            </a:endParaRPr>
          </a:p>
        </p:txBody>
      </p:sp>
      <p:sp>
        <p:nvSpPr>
          <p:cNvPr id="1433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9672087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C256C14-B885-4DD9-8893-CC251B5F5CBF}" type="slidenum">
              <a:rPr lang="en-AU" altLang="en-US">
                <a:latin typeface="Arial" pitchFamily="34" charset="0"/>
                <a:ea typeface="MS PGothic" pitchFamily="34" charset="-128"/>
              </a:rPr>
              <a:pPr fontAlgn="base">
                <a:spcBef>
                  <a:spcPct val="0"/>
                </a:spcBef>
                <a:spcAft>
                  <a:spcPct val="0"/>
                </a:spcAft>
              </a:pPr>
              <a:t>99</a:t>
            </a:fld>
            <a:endParaRPr lang="en-AU" altLang="en-US">
              <a:latin typeface="Arial" pitchFamily="34" charset="0"/>
              <a:ea typeface="MS PGothic" pitchFamily="34" charset="-128"/>
            </a:endParaRPr>
          </a:p>
        </p:txBody>
      </p:sp>
      <p:sp>
        <p:nvSpPr>
          <p:cNvPr id="1454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9193425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7500DA8-3973-4C64-8304-3CC5388B12A1}" type="slidenum">
              <a:rPr lang="en-AU" altLang="en-US">
                <a:latin typeface="Arial" pitchFamily="34" charset="0"/>
                <a:ea typeface="MS PGothic" pitchFamily="34" charset="-128"/>
              </a:rPr>
              <a:pPr fontAlgn="base">
                <a:spcBef>
                  <a:spcPct val="0"/>
                </a:spcBef>
                <a:spcAft>
                  <a:spcPct val="0"/>
                </a:spcAft>
              </a:pPr>
              <a:t>100</a:t>
            </a:fld>
            <a:endParaRPr lang="en-AU" altLang="en-US">
              <a:latin typeface="Arial" pitchFamily="34" charset="0"/>
              <a:ea typeface="MS PGothic" pitchFamily="34" charset="-128"/>
            </a:endParaRPr>
          </a:p>
        </p:txBody>
      </p:sp>
      <p:sp>
        <p:nvSpPr>
          <p:cNvPr id="1474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5388635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74C4747-2D06-4101-AA7F-2E2278F17986}" type="slidenum">
              <a:rPr lang="en-AU" altLang="en-US">
                <a:latin typeface="Arial" pitchFamily="34" charset="0"/>
                <a:ea typeface="MS PGothic" pitchFamily="34" charset="-128"/>
              </a:rPr>
              <a:pPr fontAlgn="base">
                <a:spcBef>
                  <a:spcPct val="0"/>
                </a:spcBef>
                <a:spcAft>
                  <a:spcPct val="0"/>
                </a:spcAft>
              </a:pPr>
              <a:t>101</a:t>
            </a:fld>
            <a:endParaRPr lang="en-AU" altLang="en-US">
              <a:latin typeface="Arial" pitchFamily="34" charset="0"/>
              <a:ea typeface="MS PGothic" pitchFamily="34" charset="-128"/>
            </a:endParaRPr>
          </a:p>
        </p:txBody>
      </p:sp>
      <p:sp>
        <p:nvSpPr>
          <p:cNvPr id="1495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47681044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09F027F-F187-483B-9E30-3214F1C079B8}" type="slidenum">
              <a:rPr lang="en-AU" altLang="en-US">
                <a:latin typeface="Arial" pitchFamily="34" charset="0"/>
                <a:ea typeface="MS PGothic" pitchFamily="34" charset="-128"/>
              </a:rPr>
              <a:pPr fontAlgn="base">
                <a:spcBef>
                  <a:spcPct val="0"/>
                </a:spcBef>
                <a:spcAft>
                  <a:spcPct val="0"/>
                </a:spcAft>
              </a:pPr>
              <a:t>102</a:t>
            </a:fld>
            <a:endParaRPr lang="en-AU" altLang="en-US">
              <a:latin typeface="Arial" pitchFamily="34" charset="0"/>
              <a:ea typeface="MS PGothic" pitchFamily="34" charset="-128"/>
            </a:endParaRPr>
          </a:p>
        </p:txBody>
      </p:sp>
      <p:sp>
        <p:nvSpPr>
          <p:cNvPr id="1515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41059749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EF16FE3-26F5-4B79-A016-86347BB75461}" type="slidenum">
              <a:rPr lang="en-AU" altLang="en-US">
                <a:latin typeface="Arial" pitchFamily="34" charset="0"/>
                <a:ea typeface="MS PGothic" pitchFamily="34" charset="-128"/>
              </a:rPr>
              <a:pPr fontAlgn="base">
                <a:spcBef>
                  <a:spcPct val="0"/>
                </a:spcBef>
                <a:spcAft>
                  <a:spcPct val="0"/>
                </a:spcAft>
              </a:pPr>
              <a:t>103</a:t>
            </a:fld>
            <a:endParaRPr lang="en-AU" altLang="en-US">
              <a:latin typeface="Arial" pitchFamily="34" charset="0"/>
              <a:ea typeface="MS PGothic" pitchFamily="34" charset="-128"/>
            </a:endParaRPr>
          </a:p>
        </p:txBody>
      </p:sp>
      <p:sp>
        <p:nvSpPr>
          <p:cNvPr id="1536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048362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EC5B8E7-BB44-4E5A-98C6-B07B8FDBB0C4}" type="slidenum">
              <a:rPr lang="en-AU" altLang="en-US">
                <a:latin typeface="Arial" pitchFamily="34" charset="0"/>
                <a:ea typeface="MS PGothic" pitchFamily="34" charset="-128"/>
              </a:rPr>
              <a:pPr fontAlgn="base">
                <a:spcBef>
                  <a:spcPct val="0"/>
                </a:spcBef>
                <a:spcAft>
                  <a:spcPct val="0"/>
                </a:spcAft>
              </a:pPr>
              <a:t>104</a:t>
            </a:fld>
            <a:endParaRPr lang="en-AU" altLang="en-US">
              <a:latin typeface="Arial" pitchFamily="34" charset="0"/>
              <a:ea typeface="MS PGothic" pitchFamily="34" charset="-128"/>
            </a:endParaRPr>
          </a:p>
        </p:txBody>
      </p:sp>
      <p:sp>
        <p:nvSpPr>
          <p:cNvPr id="1556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19863479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8AA09C1-0ABF-4552-8395-139F39F47AFB}" type="slidenum">
              <a:rPr lang="en-AU" altLang="en-US">
                <a:latin typeface="Arial" pitchFamily="34" charset="0"/>
                <a:ea typeface="MS PGothic" pitchFamily="34" charset="-128"/>
              </a:rPr>
              <a:pPr fontAlgn="base">
                <a:spcBef>
                  <a:spcPct val="0"/>
                </a:spcBef>
                <a:spcAft>
                  <a:spcPct val="0"/>
                </a:spcAft>
              </a:pPr>
              <a:t>105</a:t>
            </a:fld>
            <a:endParaRPr lang="en-AU" altLang="en-US">
              <a:latin typeface="Arial" pitchFamily="34" charset="0"/>
              <a:ea typeface="MS PGothic" pitchFamily="34" charset="-128"/>
            </a:endParaRPr>
          </a:p>
        </p:txBody>
      </p:sp>
      <p:sp>
        <p:nvSpPr>
          <p:cNvPr id="1576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42096320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5CF473A-4472-4856-B0B8-2EF517FAA669}" type="slidenum">
              <a:rPr lang="en-AU" altLang="en-US">
                <a:latin typeface="Arial" pitchFamily="34" charset="0"/>
                <a:ea typeface="MS PGothic" pitchFamily="34" charset="-128"/>
              </a:rPr>
              <a:pPr fontAlgn="base">
                <a:spcBef>
                  <a:spcPct val="0"/>
                </a:spcBef>
                <a:spcAft>
                  <a:spcPct val="0"/>
                </a:spcAft>
              </a:pPr>
              <a:t>106</a:t>
            </a:fld>
            <a:endParaRPr lang="en-AU" altLang="en-US">
              <a:latin typeface="Arial" pitchFamily="34" charset="0"/>
              <a:ea typeface="MS PGothic" pitchFamily="34" charset="-128"/>
            </a:endParaRPr>
          </a:p>
        </p:txBody>
      </p:sp>
      <p:sp>
        <p:nvSpPr>
          <p:cNvPr id="1597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06818228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3F5DE3D-26CA-49C3-BEF6-A846E7C51986}" type="slidenum">
              <a:rPr lang="en-AU" altLang="en-US">
                <a:latin typeface="Arial" pitchFamily="34" charset="0"/>
                <a:ea typeface="MS PGothic" pitchFamily="34" charset="-128"/>
              </a:rPr>
              <a:pPr fontAlgn="base">
                <a:spcBef>
                  <a:spcPct val="0"/>
                </a:spcBef>
                <a:spcAft>
                  <a:spcPct val="0"/>
                </a:spcAft>
              </a:pPr>
              <a:t>107</a:t>
            </a:fld>
            <a:endParaRPr lang="en-AU" altLang="en-US">
              <a:latin typeface="Arial" pitchFamily="34" charset="0"/>
              <a:ea typeface="MS PGothic" pitchFamily="34" charset="-128"/>
            </a:endParaRPr>
          </a:p>
        </p:txBody>
      </p:sp>
      <p:sp>
        <p:nvSpPr>
          <p:cNvPr id="1617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55086592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FFC5FD2-A54A-4FE8-B1CF-1CEE24D5AE9B}" type="slidenum">
              <a:rPr lang="en-AU" altLang="en-US">
                <a:latin typeface="Arial" pitchFamily="34" charset="0"/>
                <a:ea typeface="MS PGothic" pitchFamily="34" charset="-128"/>
              </a:rPr>
              <a:pPr fontAlgn="base">
                <a:spcBef>
                  <a:spcPct val="0"/>
                </a:spcBef>
                <a:spcAft>
                  <a:spcPct val="0"/>
                </a:spcAft>
              </a:pPr>
              <a:t>108</a:t>
            </a:fld>
            <a:endParaRPr lang="en-AU" altLang="en-US">
              <a:latin typeface="Arial" pitchFamily="34" charset="0"/>
              <a:ea typeface="MS PGothic" pitchFamily="34" charset="-128"/>
            </a:endParaRPr>
          </a:p>
        </p:txBody>
      </p:sp>
      <p:sp>
        <p:nvSpPr>
          <p:cNvPr id="1638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53103324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325E139-E989-4867-B608-570E26459609}" type="slidenum">
              <a:rPr lang="en-AU" altLang="en-US">
                <a:latin typeface="Arial" pitchFamily="34" charset="0"/>
                <a:ea typeface="MS PGothic" pitchFamily="34" charset="-128"/>
              </a:rPr>
              <a:pPr fontAlgn="base">
                <a:spcBef>
                  <a:spcPct val="0"/>
                </a:spcBef>
                <a:spcAft>
                  <a:spcPct val="0"/>
                </a:spcAft>
              </a:pPr>
              <a:t>109</a:t>
            </a:fld>
            <a:endParaRPr lang="en-AU" altLang="en-US">
              <a:latin typeface="Arial" pitchFamily="34" charset="0"/>
              <a:ea typeface="MS PGothic" pitchFamily="34" charset="-128"/>
            </a:endParaRPr>
          </a:p>
        </p:txBody>
      </p:sp>
      <p:sp>
        <p:nvSpPr>
          <p:cNvPr id="1658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1879269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D003FBB-FEB1-47E2-8218-4C11D1F6F832}" type="slidenum">
              <a:rPr lang="en-AU" altLang="en-US">
                <a:latin typeface="Arial" pitchFamily="34" charset="0"/>
                <a:ea typeface="MS PGothic" pitchFamily="34" charset="-128"/>
              </a:rPr>
              <a:pPr fontAlgn="base">
                <a:spcBef>
                  <a:spcPct val="0"/>
                </a:spcBef>
                <a:spcAft>
                  <a:spcPct val="0"/>
                </a:spcAft>
              </a:pPr>
              <a:t>110</a:t>
            </a:fld>
            <a:endParaRPr lang="en-AU" altLang="en-US">
              <a:latin typeface="Arial" pitchFamily="34" charset="0"/>
              <a:ea typeface="MS PGothic" pitchFamily="34" charset="-128"/>
            </a:endParaRPr>
          </a:p>
        </p:txBody>
      </p:sp>
      <p:sp>
        <p:nvSpPr>
          <p:cNvPr id="1679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45722320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932B796-4ACC-4EE9-A7CD-D3D96C2DF4A0}" type="slidenum">
              <a:rPr lang="en-AU" altLang="en-US">
                <a:latin typeface="Arial" pitchFamily="34" charset="0"/>
                <a:ea typeface="MS PGothic" pitchFamily="34" charset="-128"/>
              </a:rPr>
              <a:pPr fontAlgn="base">
                <a:spcBef>
                  <a:spcPct val="0"/>
                </a:spcBef>
                <a:spcAft>
                  <a:spcPct val="0"/>
                </a:spcAft>
              </a:pPr>
              <a:t>111</a:t>
            </a:fld>
            <a:endParaRPr lang="en-AU" altLang="en-US">
              <a:latin typeface="Arial" pitchFamily="34" charset="0"/>
              <a:ea typeface="MS PGothic" pitchFamily="34" charset="-128"/>
            </a:endParaRPr>
          </a:p>
        </p:txBody>
      </p:sp>
      <p:sp>
        <p:nvSpPr>
          <p:cNvPr id="1699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4947725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836DE36-625C-417A-8EF4-147F8FB22AA6}" type="slidenum">
              <a:rPr lang="en-AU" altLang="en-US">
                <a:latin typeface="Arial" pitchFamily="34" charset="0"/>
                <a:ea typeface="MS PGothic" pitchFamily="34" charset="-128"/>
              </a:rPr>
              <a:pPr fontAlgn="base">
                <a:spcBef>
                  <a:spcPct val="0"/>
                </a:spcBef>
                <a:spcAft>
                  <a:spcPct val="0"/>
                </a:spcAft>
              </a:pPr>
              <a:t>112</a:t>
            </a:fld>
            <a:endParaRPr lang="en-AU" altLang="en-US">
              <a:latin typeface="Arial" pitchFamily="34" charset="0"/>
              <a:ea typeface="MS PGothic" pitchFamily="34" charset="-128"/>
            </a:endParaRPr>
          </a:p>
        </p:txBody>
      </p:sp>
      <p:sp>
        <p:nvSpPr>
          <p:cNvPr id="1720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22502741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53AE06E-B15A-445B-9223-95D9D2E689C4}" type="slidenum">
              <a:rPr lang="en-AU" altLang="en-US">
                <a:latin typeface="Arial" pitchFamily="34" charset="0"/>
                <a:ea typeface="MS PGothic" pitchFamily="34" charset="-128"/>
              </a:rPr>
              <a:pPr fontAlgn="base">
                <a:spcBef>
                  <a:spcPct val="0"/>
                </a:spcBef>
                <a:spcAft>
                  <a:spcPct val="0"/>
                </a:spcAft>
              </a:pPr>
              <a:t>113</a:t>
            </a:fld>
            <a:endParaRPr lang="en-AU" altLang="en-US">
              <a:latin typeface="Arial" pitchFamily="34" charset="0"/>
              <a:ea typeface="MS PGothic" pitchFamily="34" charset="-128"/>
            </a:endParaRPr>
          </a:p>
        </p:txBody>
      </p:sp>
      <p:sp>
        <p:nvSpPr>
          <p:cNvPr id="1740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8232240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53AE06E-B15A-445B-9223-95D9D2E689C4}" type="slidenum">
              <a:rPr lang="en-AU" altLang="en-US">
                <a:latin typeface="Arial" pitchFamily="34" charset="0"/>
                <a:ea typeface="MS PGothic" pitchFamily="34" charset="-128"/>
              </a:rPr>
              <a:pPr fontAlgn="base">
                <a:spcBef>
                  <a:spcPct val="0"/>
                </a:spcBef>
                <a:spcAft>
                  <a:spcPct val="0"/>
                </a:spcAft>
              </a:pPr>
              <a:t>114</a:t>
            </a:fld>
            <a:endParaRPr lang="en-AU" altLang="en-US">
              <a:latin typeface="Arial" pitchFamily="34" charset="0"/>
              <a:ea typeface="MS PGothic" pitchFamily="34" charset="-128"/>
            </a:endParaRPr>
          </a:p>
        </p:txBody>
      </p:sp>
      <p:sp>
        <p:nvSpPr>
          <p:cNvPr id="1740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42063316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C285A4B-EF7B-48B4-BC7A-2CA669D3291D}" type="slidenum">
              <a:rPr lang="en-AU" altLang="en-US">
                <a:latin typeface="Arial" pitchFamily="34" charset="0"/>
                <a:ea typeface="MS PGothic" pitchFamily="34" charset="-128"/>
              </a:rPr>
              <a:pPr fontAlgn="base">
                <a:spcBef>
                  <a:spcPct val="0"/>
                </a:spcBef>
                <a:spcAft>
                  <a:spcPct val="0"/>
                </a:spcAft>
              </a:pPr>
              <a:t>115</a:t>
            </a:fld>
            <a:endParaRPr lang="en-AU" altLang="en-US">
              <a:latin typeface="Arial" pitchFamily="34" charset="0"/>
              <a:ea typeface="MS PGothic" pitchFamily="34" charset="-128"/>
            </a:endParaRPr>
          </a:p>
        </p:txBody>
      </p:sp>
      <p:sp>
        <p:nvSpPr>
          <p:cNvPr id="1781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2131226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C285A4B-EF7B-48B4-BC7A-2CA669D3291D}" type="slidenum">
              <a:rPr lang="en-AU" altLang="en-US">
                <a:latin typeface="Arial" pitchFamily="34" charset="0"/>
                <a:ea typeface="MS PGothic" pitchFamily="34" charset="-128"/>
              </a:rPr>
              <a:pPr fontAlgn="base">
                <a:spcBef>
                  <a:spcPct val="0"/>
                </a:spcBef>
                <a:spcAft>
                  <a:spcPct val="0"/>
                </a:spcAft>
              </a:pPr>
              <a:t>116</a:t>
            </a:fld>
            <a:endParaRPr lang="en-AU" altLang="en-US">
              <a:latin typeface="Arial" pitchFamily="34" charset="0"/>
              <a:ea typeface="MS PGothic" pitchFamily="34" charset="-128"/>
            </a:endParaRPr>
          </a:p>
        </p:txBody>
      </p:sp>
      <p:sp>
        <p:nvSpPr>
          <p:cNvPr id="1781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58356704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1236623-45F9-4A70-93A1-554736C15096}" type="slidenum">
              <a:rPr lang="en-AU" altLang="en-US">
                <a:latin typeface="Arial" pitchFamily="34" charset="0"/>
                <a:ea typeface="MS PGothic" pitchFamily="34" charset="-128"/>
              </a:rPr>
              <a:pPr fontAlgn="base">
                <a:spcBef>
                  <a:spcPct val="0"/>
                </a:spcBef>
                <a:spcAft>
                  <a:spcPct val="0"/>
                </a:spcAft>
              </a:pPr>
              <a:t>117</a:t>
            </a:fld>
            <a:endParaRPr lang="en-AU" altLang="en-US">
              <a:latin typeface="Arial" pitchFamily="34" charset="0"/>
              <a:ea typeface="MS PGothic" pitchFamily="34" charset="-128"/>
            </a:endParaRPr>
          </a:p>
        </p:txBody>
      </p:sp>
      <p:sp>
        <p:nvSpPr>
          <p:cNvPr id="1802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71029138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10908B2-99C0-4351-B8ED-493A3CE7A42D}" type="slidenum">
              <a:rPr lang="en-AU" altLang="en-US">
                <a:latin typeface="Arial" pitchFamily="34" charset="0"/>
                <a:ea typeface="MS PGothic" pitchFamily="34" charset="-128"/>
              </a:rPr>
              <a:pPr fontAlgn="base">
                <a:spcBef>
                  <a:spcPct val="0"/>
                </a:spcBef>
                <a:spcAft>
                  <a:spcPct val="0"/>
                </a:spcAft>
              </a:pPr>
              <a:t>118</a:t>
            </a:fld>
            <a:endParaRPr lang="en-AU" altLang="en-US">
              <a:latin typeface="Arial" pitchFamily="34" charset="0"/>
              <a:ea typeface="MS PGothic" pitchFamily="34" charset="-128"/>
            </a:endParaRPr>
          </a:p>
        </p:txBody>
      </p:sp>
      <p:sp>
        <p:nvSpPr>
          <p:cNvPr id="1822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10194116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10908B2-99C0-4351-B8ED-493A3CE7A42D}" type="slidenum">
              <a:rPr lang="en-AU" altLang="en-US">
                <a:latin typeface="Arial" pitchFamily="34" charset="0"/>
                <a:ea typeface="MS PGothic" pitchFamily="34" charset="-128"/>
              </a:rPr>
              <a:pPr fontAlgn="base">
                <a:spcBef>
                  <a:spcPct val="0"/>
                </a:spcBef>
                <a:spcAft>
                  <a:spcPct val="0"/>
                </a:spcAft>
              </a:pPr>
              <a:t>119</a:t>
            </a:fld>
            <a:endParaRPr lang="en-AU" altLang="en-US">
              <a:latin typeface="Arial" pitchFamily="34" charset="0"/>
              <a:ea typeface="MS PGothic" pitchFamily="34" charset="-128"/>
            </a:endParaRPr>
          </a:p>
        </p:txBody>
      </p:sp>
      <p:sp>
        <p:nvSpPr>
          <p:cNvPr id="1822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80917222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44CB877-170E-4CF3-8FE2-CAD9A4342BBF}" type="slidenum">
              <a:rPr lang="en-AU" altLang="en-US">
                <a:latin typeface="Arial" pitchFamily="34" charset="0"/>
                <a:ea typeface="MS PGothic" pitchFamily="34" charset="-128"/>
              </a:rPr>
              <a:pPr fontAlgn="base">
                <a:spcBef>
                  <a:spcPct val="0"/>
                </a:spcBef>
                <a:spcAft>
                  <a:spcPct val="0"/>
                </a:spcAft>
              </a:pPr>
              <a:t>120</a:t>
            </a:fld>
            <a:endParaRPr lang="en-AU" altLang="en-US">
              <a:latin typeface="Arial" pitchFamily="34" charset="0"/>
              <a:ea typeface="MS PGothic" pitchFamily="34" charset="-128"/>
            </a:endParaRPr>
          </a:p>
        </p:txBody>
      </p:sp>
      <p:sp>
        <p:nvSpPr>
          <p:cNvPr id="1863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11759313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4977EEA-9E24-40BE-AFE0-D0BC5CE5AC30}" type="slidenum">
              <a:rPr lang="en-AU" altLang="en-US">
                <a:latin typeface="Arial" pitchFamily="34" charset="0"/>
                <a:ea typeface="MS PGothic" pitchFamily="34" charset="-128"/>
              </a:rPr>
              <a:pPr fontAlgn="base">
                <a:spcBef>
                  <a:spcPct val="0"/>
                </a:spcBef>
                <a:spcAft>
                  <a:spcPct val="0"/>
                </a:spcAft>
              </a:pPr>
              <a:t>121</a:t>
            </a:fld>
            <a:endParaRPr lang="en-AU" altLang="en-US">
              <a:latin typeface="Arial" pitchFamily="34" charset="0"/>
              <a:ea typeface="MS PGothic" pitchFamily="34" charset="-128"/>
            </a:endParaRPr>
          </a:p>
        </p:txBody>
      </p:sp>
      <p:sp>
        <p:nvSpPr>
          <p:cNvPr id="1884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69168186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E0B28F1-1B76-4080-B64B-AA15F944BFF6}" type="slidenum">
              <a:rPr lang="en-AU" altLang="en-US">
                <a:latin typeface="Arial" pitchFamily="34" charset="0"/>
                <a:ea typeface="MS PGothic" pitchFamily="34" charset="-128"/>
              </a:rPr>
              <a:pPr fontAlgn="base">
                <a:spcBef>
                  <a:spcPct val="0"/>
                </a:spcBef>
                <a:spcAft>
                  <a:spcPct val="0"/>
                </a:spcAft>
              </a:pPr>
              <a:t>122</a:t>
            </a:fld>
            <a:endParaRPr lang="en-AU" altLang="en-US">
              <a:latin typeface="Arial" pitchFamily="34" charset="0"/>
              <a:ea typeface="MS PGothic" pitchFamily="34" charset="-128"/>
            </a:endParaRPr>
          </a:p>
        </p:txBody>
      </p:sp>
      <p:sp>
        <p:nvSpPr>
          <p:cNvPr id="1904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2958743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02D08F6-7BC2-4827-88F8-38F2F0ADA176}" type="slidenum">
              <a:rPr lang="en-AU" altLang="en-US">
                <a:latin typeface="Arial" pitchFamily="34" charset="0"/>
                <a:ea typeface="MS PGothic" pitchFamily="34" charset="-128"/>
              </a:rPr>
              <a:pPr fontAlgn="base">
                <a:spcBef>
                  <a:spcPct val="0"/>
                </a:spcBef>
                <a:spcAft>
                  <a:spcPct val="0"/>
                </a:spcAft>
              </a:pPr>
              <a:t>123</a:t>
            </a:fld>
            <a:endParaRPr lang="en-AU" altLang="en-US">
              <a:latin typeface="Arial" pitchFamily="34" charset="0"/>
              <a:ea typeface="MS PGothic" pitchFamily="34" charset="-128"/>
            </a:endParaRPr>
          </a:p>
        </p:txBody>
      </p:sp>
      <p:sp>
        <p:nvSpPr>
          <p:cNvPr id="1925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0573977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02D08F6-7BC2-4827-88F8-38F2F0ADA176}" type="slidenum">
              <a:rPr lang="en-AU" altLang="en-US">
                <a:latin typeface="Arial" pitchFamily="34" charset="0"/>
                <a:ea typeface="MS PGothic" pitchFamily="34" charset="-128"/>
              </a:rPr>
              <a:pPr fontAlgn="base">
                <a:spcBef>
                  <a:spcPct val="0"/>
                </a:spcBef>
                <a:spcAft>
                  <a:spcPct val="0"/>
                </a:spcAft>
              </a:pPr>
              <a:t>124</a:t>
            </a:fld>
            <a:endParaRPr lang="en-AU" altLang="en-US">
              <a:latin typeface="Arial" pitchFamily="34" charset="0"/>
              <a:ea typeface="MS PGothic" pitchFamily="34" charset="-128"/>
            </a:endParaRPr>
          </a:p>
        </p:txBody>
      </p:sp>
      <p:sp>
        <p:nvSpPr>
          <p:cNvPr id="1925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70107816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8683E8B-56B3-42A7-ABA6-E9C2CC1DA7AA}" type="slidenum">
              <a:rPr lang="en-AU" altLang="en-US">
                <a:latin typeface="Arial" pitchFamily="34" charset="0"/>
                <a:ea typeface="MS PGothic" pitchFamily="34" charset="-128"/>
              </a:rPr>
              <a:pPr fontAlgn="base">
                <a:spcBef>
                  <a:spcPct val="0"/>
                </a:spcBef>
                <a:spcAft>
                  <a:spcPct val="0"/>
                </a:spcAft>
              </a:pPr>
              <a:t>125</a:t>
            </a:fld>
            <a:endParaRPr lang="en-AU" altLang="en-US">
              <a:latin typeface="Arial" pitchFamily="34" charset="0"/>
              <a:ea typeface="MS PGothic" pitchFamily="34" charset="-128"/>
            </a:endParaRPr>
          </a:p>
        </p:txBody>
      </p:sp>
      <p:sp>
        <p:nvSpPr>
          <p:cNvPr id="1945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71106213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8683E8B-56B3-42A7-ABA6-E9C2CC1DA7AA}" type="slidenum">
              <a:rPr lang="en-AU" altLang="en-US">
                <a:latin typeface="Arial" pitchFamily="34" charset="0"/>
                <a:ea typeface="MS PGothic" pitchFamily="34" charset="-128"/>
              </a:rPr>
              <a:pPr fontAlgn="base">
                <a:spcBef>
                  <a:spcPct val="0"/>
                </a:spcBef>
                <a:spcAft>
                  <a:spcPct val="0"/>
                </a:spcAft>
              </a:pPr>
              <a:t>126</a:t>
            </a:fld>
            <a:endParaRPr lang="en-AU" altLang="en-US">
              <a:latin typeface="Arial" pitchFamily="34" charset="0"/>
              <a:ea typeface="MS PGothic" pitchFamily="34" charset="-128"/>
            </a:endParaRPr>
          </a:p>
        </p:txBody>
      </p:sp>
      <p:sp>
        <p:nvSpPr>
          <p:cNvPr id="1945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93605145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11F6A55-D726-444C-9C10-190919F96FCD}" type="slidenum">
              <a:rPr lang="en-AU" altLang="en-US">
                <a:latin typeface="Arial" pitchFamily="34" charset="0"/>
                <a:ea typeface="MS PGothic" pitchFamily="34" charset="-128"/>
              </a:rPr>
              <a:pPr fontAlgn="base">
                <a:spcBef>
                  <a:spcPct val="0"/>
                </a:spcBef>
                <a:spcAft>
                  <a:spcPct val="0"/>
                </a:spcAft>
              </a:pPr>
              <a:t>127</a:t>
            </a:fld>
            <a:endParaRPr lang="en-AU" altLang="en-US">
              <a:latin typeface="Arial" pitchFamily="34" charset="0"/>
              <a:ea typeface="MS PGothic" pitchFamily="34" charset="-128"/>
            </a:endParaRPr>
          </a:p>
        </p:txBody>
      </p:sp>
      <p:sp>
        <p:nvSpPr>
          <p:cNvPr id="1966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5915231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11F6A55-D726-444C-9C10-190919F96FCD}" type="slidenum">
              <a:rPr lang="en-AU" altLang="en-US">
                <a:latin typeface="Arial" pitchFamily="34" charset="0"/>
                <a:ea typeface="MS PGothic" pitchFamily="34" charset="-128"/>
              </a:rPr>
              <a:pPr fontAlgn="base">
                <a:spcBef>
                  <a:spcPct val="0"/>
                </a:spcBef>
                <a:spcAft>
                  <a:spcPct val="0"/>
                </a:spcAft>
              </a:pPr>
              <a:t>128</a:t>
            </a:fld>
            <a:endParaRPr lang="en-AU" altLang="en-US">
              <a:latin typeface="Arial" pitchFamily="34" charset="0"/>
              <a:ea typeface="MS PGothic" pitchFamily="34" charset="-128"/>
            </a:endParaRPr>
          </a:p>
        </p:txBody>
      </p:sp>
      <p:sp>
        <p:nvSpPr>
          <p:cNvPr id="1966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21182188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D620B21-025E-47E0-B60C-30FC667137DB}" type="slidenum">
              <a:rPr lang="en-AU" altLang="en-US">
                <a:latin typeface="Arial" pitchFamily="34" charset="0"/>
                <a:ea typeface="MS PGothic" pitchFamily="34" charset="-128"/>
              </a:rPr>
              <a:pPr fontAlgn="base">
                <a:spcBef>
                  <a:spcPct val="0"/>
                </a:spcBef>
                <a:spcAft>
                  <a:spcPct val="0"/>
                </a:spcAft>
              </a:pPr>
              <a:t>129</a:t>
            </a:fld>
            <a:endParaRPr lang="en-AU" altLang="en-US">
              <a:latin typeface="Arial" pitchFamily="34" charset="0"/>
              <a:ea typeface="MS PGothic" pitchFamily="34" charset="-128"/>
            </a:endParaRPr>
          </a:p>
        </p:txBody>
      </p:sp>
      <p:sp>
        <p:nvSpPr>
          <p:cNvPr id="1986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417115816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EE953B9-21F2-4A12-A595-2AED99AB1E29}" type="slidenum">
              <a:rPr lang="en-AU" altLang="en-US">
                <a:latin typeface="Arial" pitchFamily="34" charset="0"/>
                <a:ea typeface="MS PGothic" pitchFamily="34" charset="-128"/>
              </a:rPr>
              <a:pPr fontAlgn="base">
                <a:spcBef>
                  <a:spcPct val="0"/>
                </a:spcBef>
                <a:spcAft>
                  <a:spcPct val="0"/>
                </a:spcAft>
              </a:pPr>
              <a:t>130</a:t>
            </a:fld>
            <a:endParaRPr lang="en-AU" altLang="en-US">
              <a:latin typeface="Arial" pitchFamily="34" charset="0"/>
              <a:ea typeface="MS PGothic" pitchFamily="34" charset="-128"/>
            </a:endParaRPr>
          </a:p>
        </p:txBody>
      </p:sp>
      <p:sp>
        <p:nvSpPr>
          <p:cNvPr id="2007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4383504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EC9FE63-48B1-4F63-BB62-35E4FB4F39AD}" type="slidenum">
              <a:rPr lang="en-AU" altLang="en-US">
                <a:latin typeface="Arial" pitchFamily="34" charset="0"/>
                <a:ea typeface="MS PGothic" pitchFamily="34" charset="-128"/>
              </a:rPr>
              <a:pPr fontAlgn="base">
                <a:spcBef>
                  <a:spcPct val="0"/>
                </a:spcBef>
                <a:spcAft>
                  <a:spcPct val="0"/>
                </a:spcAft>
              </a:pPr>
              <a:t>131</a:t>
            </a:fld>
            <a:endParaRPr lang="en-AU" altLang="en-US">
              <a:latin typeface="Arial" pitchFamily="34" charset="0"/>
              <a:ea typeface="MS PGothic" pitchFamily="34" charset="-128"/>
            </a:endParaRPr>
          </a:p>
        </p:txBody>
      </p:sp>
      <p:sp>
        <p:nvSpPr>
          <p:cNvPr id="2027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01073277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0463103-8E37-46EA-BA09-1BC0410FD71B}" type="slidenum">
              <a:rPr lang="en-AU" altLang="en-US">
                <a:latin typeface="Arial" pitchFamily="34" charset="0"/>
                <a:ea typeface="MS PGothic" pitchFamily="34" charset="-128"/>
              </a:rPr>
              <a:pPr fontAlgn="base">
                <a:spcBef>
                  <a:spcPct val="0"/>
                </a:spcBef>
                <a:spcAft>
                  <a:spcPct val="0"/>
                </a:spcAft>
              </a:pPr>
              <a:t>132</a:t>
            </a:fld>
            <a:endParaRPr lang="en-AU" altLang="en-US">
              <a:latin typeface="Arial" pitchFamily="34" charset="0"/>
              <a:ea typeface="MS PGothic" pitchFamily="34" charset="-128"/>
            </a:endParaRPr>
          </a:p>
        </p:txBody>
      </p:sp>
      <p:sp>
        <p:nvSpPr>
          <p:cNvPr id="2048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94065649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F97C37F-70C1-4975-A13B-8AE70D0075D1}" type="slidenum">
              <a:rPr lang="en-AU" altLang="en-US">
                <a:latin typeface="Arial" pitchFamily="34" charset="0"/>
                <a:ea typeface="MS PGothic" pitchFamily="34" charset="-128"/>
              </a:rPr>
              <a:pPr fontAlgn="base">
                <a:spcBef>
                  <a:spcPct val="0"/>
                </a:spcBef>
                <a:spcAft>
                  <a:spcPct val="0"/>
                </a:spcAft>
              </a:pPr>
              <a:t>133</a:t>
            </a:fld>
            <a:endParaRPr lang="en-AU" altLang="en-US">
              <a:latin typeface="Arial" pitchFamily="34" charset="0"/>
              <a:ea typeface="MS PGothic" pitchFamily="34" charset="-128"/>
            </a:endParaRPr>
          </a:p>
        </p:txBody>
      </p:sp>
      <p:sp>
        <p:nvSpPr>
          <p:cNvPr id="2068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51747109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67101DA-98D5-4F71-B85B-9A0A533C76DA}" type="slidenum">
              <a:rPr lang="en-AU" altLang="en-US">
                <a:latin typeface="Arial" pitchFamily="34" charset="0"/>
                <a:ea typeface="MS PGothic" pitchFamily="34" charset="-128"/>
              </a:rPr>
              <a:pPr fontAlgn="base">
                <a:spcBef>
                  <a:spcPct val="0"/>
                </a:spcBef>
                <a:spcAft>
                  <a:spcPct val="0"/>
                </a:spcAft>
              </a:pPr>
              <a:t>134</a:t>
            </a:fld>
            <a:endParaRPr lang="en-AU" altLang="en-US">
              <a:latin typeface="Arial" pitchFamily="34" charset="0"/>
              <a:ea typeface="MS PGothic" pitchFamily="34" charset="-128"/>
            </a:endParaRPr>
          </a:p>
        </p:txBody>
      </p:sp>
      <p:sp>
        <p:nvSpPr>
          <p:cNvPr id="2088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94507106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73DAFE2-5A0F-4866-A919-3C5AD9C619D2}" type="slidenum">
              <a:rPr lang="en-AU" altLang="en-US">
                <a:latin typeface="Arial" pitchFamily="34" charset="0"/>
                <a:ea typeface="MS PGothic" pitchFamily="34" charset="-128"/>
              </a:rPr>
              <a:pPr fontAlgn="base">
                <a:spcBef>
                  <a:spcPct val="0"/>
                </a:spcBef>
                <a:spcAft>
                  <a:spcPct val="0"/>
                </a:spcAft>
              </a:pPr>
              <a:t>135</a:t>
            </a:fld>
            <a:endParaRPr lang="en-AU" altLang="en-US">
              <a:latin typeface="Arial" pitchFamily="34" charset="0"/>
              <a:ea typeface="MS PGothic" pitchFamily="34" charset="-128"/>
            </a:endParaRPr>
          </a:p>
        </p:txBody>
      </p:sp>
      <p:sp>
        <p:nvSpPr>
          <p:cNvPr id="2109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08106061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21C7056-E9DA-4300-A2DE-203A68D6E33F}" type="slidenum">
              <a:rPr lang="en-AU" altLang="en-US">
                <a:latin typeface="Arial" pitchFamily="34" charset="0"/>
                <a:ea typeface="MS PGothic" pitchFamily="34" charset="-128"/>
              </a:rPr>
              <a:pPr fontAlgn="base">
                <a:spcBef>
                  <a:spcPct val="0"/>
                </a:spcBef>
                <a:spcAft>
                  <a:spcPct val="0"/>
                </a:spcAft>
              </a:pPr>
              <a:t>136</a:t>
            </a:fld>
            <a:endParaRPr lang="en-AU" altLang="en-US">
              <a:latin typeface="Arial" pitchFamily="34" charset="0"/>
              <a:ea typeface="MS PGothic" pitchFamily="34" charset="-128"/>
            </a:endParaRPr>
          </a:p>
        </p:txBody>
      </p:sp>
      <p:sp>
        <p:nvSpPr>
          <p:cNvPr id="2129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51883613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73DAFE2-5A0F-4866-A919-3C5AD9C619D2}" type="slidenum">
              <a:rPr lang="en-AU" altLang="en-US">
                <a:latin typeface="Arial" pitchFamily="34" charset="0"/>
                <a:ea typeface="MS PGothic" pitchFamily="34" charset="-128"/>
              </a:rPr>
              <a:pPr fontAlgn="base">
                <a:spcBef>
                  <a:spcPct val="0"/>
                </a:spcBef>
                <a:spcAft>
                  <a:spcPct val="0"/>
                </a:spcAft>
              </a:pPr>
              <a:t>137</a:t>
            </a:fld>
            <a:endParaRPr lang="en-AU" altLang="en-US">
              <a:latin typeface="Arial" pitchFamily="34" charset="0"/>
              <a:ea typeface="MS PGothic" pitchFamily="34" charset="-128"/>
            </a:endParaRPr>
          </a:p>
        </p:txBody>
      </p:sp>
      <p:sp>
        <p:nvSpPr>
          <p:cNvPr id="2109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24198554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21C7056-E9DA-4300-A2DE-203A68D6E33F}" type="slidenum">
              <a:rPr lang="en-AU" altLang="en-US">
                <a:latin typeface="Arial" pitchFamily="34" charset="0"/>
                <a:ea typeface="MS PGothic" pitchFamily="34" charset="-128"/>
              </a:rPr>
              <a:pPr fontAlgn="base">
                <a:spcBef>
                  <a:spcPct val="0"/>
                </a:spcBef>
                <a:spcAft>
                  <a:spcPct val="0"/>
                </a:spcAft>
              </a:pPr>
              <a:t>138</a:t>
            </a:fld>
            <a:endParaRPr lang="en-AU" altLang="en-US">
              <a:latin typeface="Arial" pitchFamily="34" charset="0"/>
              <a:ea typeface="MS PGothic" pitchFamily="34" charset="-128"/>
            </a:endParaRPr>
          </a:p>
        </p:txBody>
      </p:sp>
      <p:sp>
        <p:nvSpPr>
          <p:cNvPr id="2129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74539614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6B41434-D72D-44EF-8874-53B28310EC56}" type="slidenum">
              <a:rPr lang="en-AU" altLang="en-US">
                <a:latin typeface="Arial" pitchFamily="34" charset="0"/>
                <a:ea typeface="MS PGothic" pitchFamily="34" charset="-128"/>
              </a:rPr>
              <a:pPr fontAlgn="base">
                <a:spcBef>
                  <a:spcPct val="0"/>
                </a:spcBef>
                <a:spcAft>
                  <a:spcPct val="0"/>
                </a:spcAft>
              </a:pPr>
              <a:t>139</a:t>
            </a:fld>
            <a:endParaRPr lang="en-AU" altLang="en-US">
              <a:latin typeface="Arial" pitchFamily="34" charset="0"/>
              <a:ea typeface="MS PGothic" pitchFamily="34" charset="-128"/>
            </a:endParaRPr>
          </a:p>
        </p:txBody>
      </p:sp>
      <p:sp>
        <p:nvSpPr>
          <p:cNvPr id="2150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11373656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6B41434-D72D-44EF-8874-53B28310EC56}" type="slidenum">
              <a:rPr lang="en-AU" altLang="en-US">
                <a:latin typeface="Arial" pitchFamily="34" charset="0"/>
                <a:ea typeface="MS PGothic" pitchFamily="34" charset="-128"/>
              </a:rPr>
              <a:pPr fontAlgn="base">
                <a:spcBef>
                  <a:spcPct val="0"/>
                </a:spcBef>
                <a:spcAft>
                  <a:spcPct val="0"/>
                </a:spcAft>
              </a:pPr>
              <a:t>140</a:t>
            </a:fld>
            <a:endParaRPr lang="en-AU" altLang="en-US">
              <a:latin typeface="Arial" pitchFamily="34" charset="0"/>
              <a:ea typeface="MS PGothic" pitchFamily="34" charset="-128"/>
            </a:endParaRPr>
          </a:p>
        </p:txBody>
      </p:sp>
      <p:sp>
        <p:nvSpPr>
          <p:cNvPr id="2150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60895295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47599E1-66D1-4B8B-B67C-55C97A592C7A}" type="slidenum">
              <a:rPr lang="en-AU" altLang="en-US">
                <a:latin typeface="Arial" pitchFamily="34" charset="0"/>
                <a:ea typeface="MS PGothic" pitchFamily="34" charset="-128"/>
              </a:rPr>
              <a:pPr fontAlgn="base">
                <a:spcBef>
                  <a:spcPct val="0"/>
                </a:spcBef>
                <a:spcAft>
                  <a:spcPct val="0"/>
                </a:spcAft>
              </a:pPr>
              <a:t>141</a:t>
            </a:fld>
            <a:endParaRPr lang="en-AU" altLang="en-US">
              <a:latin typeface="Arial" pitchFamily="34" charset="0"/>
              <a:ea typeface="MS PGothic" pitchFamily="34" charset="-128"/>
            </a:endParaRPr>
          </a:p>
        </p:txBody>
      </p:sp>
      <p:sp>
        <p:nvSpPr>
          <p:cNvPr id="2170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149866018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EC22003-281E-450A-9283-BDE3403BC352}" type="slidenum">
              <a:rPr lang="en-AU" altLang="en-US">
                <a:latin typeface="Arial" pitchFamily="34" charset="0"/>
                <a:ea typeface="MS PGothic" pitchFamily="34" charset="-128"/>
              </a:rPr>
              <a:pPr fontAlgn="base">
                <a:spcBef>
                  <a:spcPct val="0"/>
                </a:spcBef>
                <a:spcAft>
                  <a:spcPct val="0"/>
                </a:spcAft>
              </a:pPr>
              <a:t>142</a:t>
            </a:fld>
            <a:endParaRPr lang="en-AU" altLang="en-US">
              <a:latin typeface="Arial" pitchFamily="34" charset="0"/>
              <a:ea typeface="MS PGothic" pitchFamily="34" charset="-128"/>
            </a:endParaRPr>
          </a:p>
        </p:txBody>
      </p:sp>
      <p:sp>
        <p:nvSpPr>
          <p:cNvPr id="2191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382670996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D0FA18D-569D-48EC-9BB9-C5941C2C48BE}" type="slidenum">
              <a:rPr lang="en-AU" altLang="en-US">
                <a:latin typeface="Arial" pitchFamily="34" charset="0"/>
                <a:ea typeface="MS PGothic" pitchFamily="34" charset="-128"/>
              </a:rPr>
              <a:pPr fontAlgn="base">
                <a:spcBef>
                  <a:spcPct val="0"/>
                </a:spcBef>
                <a:spcAft>
                  <a:spcPct val="0"/>
                </a:spcAft>
              </a:pPr>
              <a:t>143</a:t>
            </a:fld>
            <a:endParaRPr lang="en-AU" altLang="en-US">
              <a:latin typeface="Arial" pitchFamily="34" charset="0"/>
              <a:ea typeface="MS PGothic" pitchFamily="34" charset="-128"/>
            </a:endParaRPr>
          </a:p>
        </p:txBody>
      </p:sp>
      <p:sp>
        <p:nvSpPr>
          <p:cNvPr id="2211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extLst>
      <p:ext uri="{BB962C8B-B14F-4D97-AF65-F5344CB8AC3E}">
        <p14:creationId xmlns:p14="http://schemas.microsoft.com/office/powerpoint/2010/main" val="4210890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3" y="609601"/>
            <a:ext cx="8676223" cy="3200400"/>
          </a:xfrm>
        </p:spPr>
        <p:txBody>
          <a:bodyPr anchor="b">
            <a:normAutofit/>
          </a:bodyPr>
          <a:lstStyle>
            <a:lvl1pPr algn="ctr">
              <a:defRPr sz="36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3" y="3886200"/>
            <a:ext cx="8676223" cy="1905000"/>
          </a:xfrm>
        </p:spPr>
        <p:txBody>
          <a:bodyPr anchor="t">
            <a:normAutofit/>
          </a:bodyPr>
          <a:lstStyle>
            <a:lvl1pPr marL="0" indent="0" algn="ctr">
              <a:buNone/>
              <a:defRPr sz="1575">
                <a:gradFill flip="none" rotWithShape="1">
                  <a:gsLst>
                    <a:gs pos="0">
                      <a:schemeClr val="tx1"/>
                    </a:gs>
                    <a:gs pos="100000">
                      <a:schemeClr val="tx1">
                        <a:lumMod val="75000"/>
                      </a:schemeClr>
                    </a:gs>
                  </a:gsLst>
                  <a:lin ang="5400000" scaled="0"/>
                  <a:tileRect/>
                </a:gra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0372185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lvl1pPr>
              <a:defRPr sz="4400" b="1" cap="none" spc="0">
                <a:ln/>
                <a:solidFill>
                  <a:srgbClr val="00B0F0"/>
                </a:solidFill>
                <a:effectLst>
                  <a:outerShdw blurRad="114300" dist="114300" dir="2700000" algn="tl" rotWithShape="0">
                    <a:prstClr val="black">
                      <a:alpha val="40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nchor="t">
            <a:normAutofit/>
          </a:bodyPr>
          <a:lstStyle>
            <a:lvl1pPr marL="463550" indent="-463550">
              <a:tabLst/>
              <a:defRPr sz="2400" b="0">
                <a:ln>
                  <a:noFill/>
                </a:ln>
                <a:solidFill>
                  <a:schemeClr val="tx1"/>
                </a:solidFill>
              </a:defRPr>
            </a:lvl1pPr>
            <a:lvl2pPr marL="735013" indent="-214313">
              <a:defRPr sz="2000" b="0">
                <a:ln>
                  <a:noFill/>
                </a:ln>
                <a:solidFill>
                  <a:schemeClr val="tx1"/>
                </a:solidFill>
              </a:defRPr>
            </a:lvl2pPr>
            <a:lvl3pPr marL="1023938" indent="-214313">
              <a:defRPr sz="2000" b="0">
                <a:ln>
                  <a:noFill/>
                </a:ln>
                <a:solidFill>
                  <a:schemeClr val="tx1"/>
                </a:solidFill>
              </a:defRPr>
            </a:lvl3pPr>
            <a:lvl4pPr marL="1198563" indent="-128588">
              <a:defRPr sz="1600" b="0">
                <a:ln>
                  <a:noFill/>
                </a:ln>
                <a:solidFill>
                  <a:schemeClr val="tx1"/>
                </a:solidFill>
              </a:defRPr>
            </a:lvl4pPr>
            <a:lvl5pPr>
              <a:defRPr sz="1600" b="0">
                <a:ln>
                  <a:noFill/>
                </a:ln>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217689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3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3" y="4777381"/>
            <a:ext cx="8686801" cy="860400"/>
          </a:xfrm>
        </p:spPr>
        <p:txBody>
          <a:bodyPr anchor="t">
            <a:normAutofit/>
          </a:bodyPr>
          <a:lstStyle>
            <a:lvl1pPr marL="0" indent="0" algn="r">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8939343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7001"/>
            <a:ext cx="4876800" cy="312420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72307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1" y="2658533"/>
            <a:ext cx="4588931"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141412" y="3243264"/>
            <a:ext cx="4876800"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0613" y="3243264"/>
            <a:ext cx="4876801"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71088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41414" y="3962400"/>
            <a:ext cx="9905999" cy="1905000"/>
          </a:xfrm>
        </p:spPr>
        <p:txBody>
          <a:bodyPr>
            <a:normAutofit/>
          </a:bodyPr>
          <a:lstStyle>
            <a:lvl1pPr>
              <a:defRPr sz="4800" b="1" cap="none" spc="0">
                <a:ln>
                  <a:noFill/>
                </a:ln>
                <a:solidFill>
                  <a:srgbClr val="00B0F0"/>
                </a:solidFill>
                <a:effectLst>
                  <a:outerShdw blurRad="38100" dist="38100" dir="2700000" algn="tl">
                    <a:srgbClr val="000000">
                      <a:alpha val="43137"/>
                    </a:srgbClr>
                  </a:outerShdw>
                </a:effectLst>
                <a:latin typeface="Berlin Sans FB" panose="020E0602020502020306"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1466960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40482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3549121" cy="1371600"/>
          </a:xfrm>
        </p:spPr>
        <p:txBody>
          <a:bodyPr anchor="b">
            <a:normAutofit/>
          </a:bodyPr>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5103813" y="609601"/>
            <a:ext cx="5943601" cy="51816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3" y="2971800"/>
            <a:ext cx="3549121" cy="1828800"/>
          </a:xfrm>
        </p:spPr>
        <p:txBody>
          <a:bodyPr>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2896084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5334001" cy="1371600"/>
          </a:xfrm>
        </p:spPr>
        <p:txBody>
          <a:bodyPr anchor="b">
            <a:normAutofit/>
          </a:bodyPr>
          <a:lstStyle>
            <a:lvl1pPr algn="l">
              <a:defRPr sz="21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4"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2971800"/>
            <a:ext cx="5334001" cy="1828800"/>
          </a:xfrm>
        </p:spPr>
        <p:txBody>
          <a:bodyP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37347428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1724337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3124199"/>
          </a:xfrm>
        </p:spPr>
        <p:txBody>
          <a:bodyPr anchor="ctr">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5522819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3" cy="38100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26334023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2" y="4777381"/>
            <a:ext cx="9906001" cy="860400"/>
          </a:xfrm>
        </p:spPr>
        <p:txBody>
          <a:bodyPr vert="horz" lIns="91440" tIns="45720" rIns="91440" bIns="45720" rtlCol="0" anchor="t">
            <a:normAutofit/>
          </a:bodyPr>
          <a:lstStyle>
            <a:lvl1pPr>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1821661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1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1452265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1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1777558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4" y="609600"/>
            <a:ext cx="9905999"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002200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7" y="609601"/>
            <a:ext cx="2210515"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97097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showMasterPhAnim="0"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5"/>
            <a:ext cx="10363200" cy="1143000"/>
          </a:xfrm>
        </p:spPr>
        <p:txBody>
          <a:bodyPr/>
          <a:lstStyle/>
          <a:p>
            <a:r>
              <a:rPr lang="en-US" smtClean="0"/>
              <a:t>Click to edit Master title style</a:t>
            </a:r>
            <a:endParaRPr lang="en-NZ"/>
          </a:p>
        </p:txBody>
      </p:sp>
      <p:sp>
        <p:nvSpPr>
          <p:cNvPr id="3" name="Text Placeholder 2"/>
          <p:cNvSpPr>
            <a:spLocks noGrp="1"/>
          </p:cNvSpPr>
          <p:nvPr>
            <p:ph type="body" sz="half" idx="1"/>
          </p:nvPr>
        </p:nvSpPr>
        <p:spPr>
          <a:xfrm>
            <a:off x="914400" y="19177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lipArt Placeholder 3"/>
          <p:cNvSpPr>
            <a:spLocks noGrp="1"/>
          </p:cNvSpPr>
          <p:nvPr>
            <p:ph type="clipArt" sz="half" idx="2"/>
          </p:nvPr>
        </p:nvSpPr>
        <p:spPr>
          <a:xfrm>
            <a:off x="6197600" y="1917700"/>
            <a:ext cx="5080000" cy="4114800"/>
          </a:xfrm>
        </p:spPr>
        <p:txBody>
          <a:bodyPr rtlCol="0">
            <a:normAutofit/>
          </a:bodyPr>
          <a:lstStyle/>
          <a:p>
            <a:pPr lvl="0"/>
            <a:endParaRPr lang="en-NZ" noProof="0" smtClean="0"/>
          </a:p>
        </p:txBody>
      </p:sp>
    </p:spTree>
    <p:extLst>
      <p:ext uri="{BB962C8B-B14F-4D97-AF65-F5344CB8AC3E}">
        <p14:creationId xmlns:p14="http://schemas.microsoft.com/office/powerpoint/2010/main" val="3981010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1500"/>
                            </p:stCondLst>
                            <p:childTnLst>
                              <p:par>
                                <p:cTn id="9" presetID="18" presetClass="entr" presetSubtype="6" fill="hold" grpId="0" nodeType="afterEffect" nodePh="1">
                                  <p:stCondLst>
                                    <p:cond delay="1000"/>
                                  </p:stCondLst>
                                  <p:endCondLst>
                                    <p:cond evt="begin" delay="0">
                                      <p:tn val="9"/>
                                    </p:cond>
                                  </p:end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showMasterPhAnim="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5"/>
            <a:ext cx="10363200" cy="1143000"/>
          </a:xfrm>
        </p:spPr>
        <p:txBody>
          <a:bodyPr/>
          <a:lstStyle/>
          <a:p>
            <a:r>
              <a:rPr lang="en-AU" smtClean="0"/>
              <a:t>Click to edit Master title style</a:t>
            </a:r>
            <a:endParaRPr lang="en-US"/>
          </a:p>
        </p:txBody>
      </p:sp>
      <p:sp>
        <p:nvSpPr>
          <p:cNvPr id="3" name="Table Placeholder 2"/>
          <p:cNvSpPr>
            <a:spLocks noGrp="1"/>
          </p:cNvSpPr>
          <p:nvPr>
            <p:ph type="tbl" idx="1"/>
          </p:nvPr>
        </p:nvSpPr>
        <p:spPr>
          <a:xfrm>
            <a:off x="914400" y="1917700"/>
            <a:ext cx="10363200" cy="4114800"/>
          </a:xfrm>
        </p:spPr>
        <p:txBody>
          <a:bodyPr rtlCol="0">
            <a:normAutofit/>
          </a:bodyPr>
          <a:lstStyle/>
          <a:p>
            <a:pPr lvl="0"/>
            <a:endParaRPr lang="en-US" noProof="0"/>
          </a:p>
        </p:txBody>
      </p:sp>
    </p:spTree>
    <p:extLst>
      <p:ext uri="{BB962C8B-B14F-4D97-AF65-F5344CB8AC3E}">
        <p14:creationId xmlns:p14="http://schemas.microsoft.com/office/powerpoint/2010/main" val="3131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nodePh="1">
                                  <p:stCondLst>
                                    <p:cond delay="100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4" y="609600"/>
            <a:ext cx="9905999" cy="1905000"/>
          </a:xfrm>
          <a:prstGeom prst="rect">
            <a:avLst/>
          </a:prstGeom>
        </p:spPr>
        <p:txBody>
          <a:bodyPr vert="horz" lIns="91440" tIns="45720" rIns="91440" bIns="45720" rtlCol="0" anchor="ctr">
            <a:normAutofit/>
            <a:scene3d>
              <a:camera prst="orthographicFront"/>
              <a:lightRig rig="threePt" dir="t">
                <a:rot lat="0" lon="0" rev="600000"/>
              </a:lightRig>
            </a:scene3d>
            <a:sp3d>
              <a:bevelT w="63500" h="44450"/>
            </a:sp3d>
          </a:bodyPr>
          <a:lstStyle/>
          <a:p>
            <a:r>
              <a:rPr lang="en-US" smtClean="0"/>
              <a:t>Click to edit Master title style</a:t>
            </a:r>
            <a:endParaRPr lang="en-US" dirty="0"/>
          </a:p>
        </p:txBody>
      </p:sp>
      <p:sp>
        <p:nvSpPr>
          <p:cNvPr id="3" name="Text Placeholder 2"/>
          <p:cNvSpPr>
            <a:spLocks noGrp="1"/>
          </p:cNvSpPr>
          <p:nvPr>
            <p:ph type="body" idx="1"/>
          </p:nvPr>
        </p:nvSpPr>
        <p:spPr>
          <a:xfrm>
            <a:off x="1141414" y="2667001"/>
            <a:ext cx="9905999" cy="3733799"/>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37504990"/>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txStyles>
    <p:titleStyle>
      <a:lvl1pPr algn="l" defTabSz="342900" rtl="0" eaLnBrk="1" latinLnBrk="0" hangingPunct="1">
        <a:spcBef>
          <a:spcPct val="0"/>
        </a:spcBef>
        <a:buNone/>
        <a:defRPr sz="4000" b="1" kern="1200" cap="all">
          <a:ln w="3175" cmpd="sng">
            <a:noFill/>
          </a:ln>
          <a:solidFill>
            <a:srgbClr val="00B0F0"/>
          </a:solidFill>
          <a:effectLst>
            <a:glow rad="38100">
              <a:schemeClr val="bg1">
                <a:lumMod val="65000"/>
                <a:lumOff val="35000"/>
                <a:alpha val="40000"/>
              </a:schemeClr>
            </a:glow>
            <a:outerShdw blurRad="88900" dist="76200" dir="2700000" algn="tl" rotWithShape="0">
              <a:prstClr val="black">
                <a:alpha val="83000"/>
              </a:prst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100000"/>
        <a:buFont typeface="Arial"/>
        <a:buChar char="•"/>
        <a:defRPr sz="24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100000"/>
        <a:buFont typeface="Arial"/>
        <a:buChar char="•"/>
        <a:defRPr sz="16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100000"/>
        <a:buFont typeface="Arial"/>
        <a:buChar char="•"/>
        <a:defRPr sz="16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1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117.xml"/><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8.xml"/><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119.xml"/><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 Target="slide5.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 Target="slide5.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 Target="slide5.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 Target="slide5.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16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slide" Target="slide5.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62.gif"/><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slide" Target="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98936" y="1250732"/>
            <a:ext cx="3187264" cy="1371600"/>
          </a:xfrm>
          <a:prstGeom prst="roundRect">
            <a:avLst>
              <a:gd name="adj" fmla="val 50000"/>
            </a:avLst>
          </a:prstGeom>
          <a:ln>
            <a:solidFill>
              <a:schemeClr val="tx1">
                <a:lumMod val="75000"/>
              </a:schemeClr>
            </a:solidFill>
          </a:ln>
          <a:effectLst>
            <a:outerShdw blurRad="127000" dist="76200" dir="2700000" algn="tl" rotWithShape="0">
              <a:prstClr val="black">
                <a:alpha val="84000"/>
              </a:prstClr>
            </a:outerShdw>
          </a:effectLst>
          <a:scene3d>
            <a:camera prst="orthographicFront"/>
            <a:lightRig rig="threePt" dir="t"/>
          </a:scene3d>
          <a:sp3d prstMaterial="dkEdge">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itle 10"/>
          <p:cNvSpPr>
            <a:spLocks noGrp="1"/>
          </p:cNvSpPr>
          <p:nvPr>
            <p:ph type="ctrTitle"/>
          </p:nvPr>
        </p:nvSpPr>
        <p:spPr>
          <a:xfrm>
            <a:off x="919688" y="2895600"/>
            <a:ext cx="8676223" cy="1600200"/>
          </a:xfrm>
        </p:spPr>
        <p:txBody>
          <a:bodyPr anchor="t">
            <a:noAutofit/>
            <a:scene3d>
              <a:camera prst="orthographicFront"/>
              <a:lightRig rig="harsh" dir="t">
                <a:rot lat="0" lon="0" rev="3000000"/>
              </a:lightRig>
            </a:scene3d>
            <a:sp3d extrusionH="57150" prstMaterial="dkEdge">
              <a:bevelT w="63500" h="12700" prst="angle"/>
              <a:contourClr>
                <a:schemeClr val="bg1">
                  <a:lumMod val="65000"/>
                </a:schemeClr>
              </a:contourClr>
            </a:sp3d>
          </a:bodyPr>
          <a:lstStyle/>
          <a:p>
            <a:pPr algn="l"/>
            <a:r>
              <a:rPr lang="en-US" sz="9600" cap="none" smtClean="0">
                <a:ln/>
                <a:solidFill>
                  <a:srgbClr val="FFC000"/>
                </a:solidFill>
                <a:effectLst>
                  <a:outerShdw blurRad="203200" dist="114300" dir="2700000" algn="tl" rotWithShape="0">
                    <a:prstClr val="black">
                      <a:alpha val="85000"/>
                    </a:prstClr>
                  </a:outerShdw>
                </a:effectLst>
                <a:latin typeface="Gill Sans MT" pitchFamily="34" charset="0"/>
                <a:ea typeface="Hussar" pitchFamily="50" charset="0"/>
              </a:rPr>
              <a:t>Manajemen</a:t>
            </a:r>
            <a:br>
              <a:rPr lang="en-US" sz="9600" cap="none" smtClean="0">
                <a:ln/>
                <a:solidFill>
                  <a:srgbClr val="FFC000"/>
                </a:solidFill>
                <a:effectLst>
                  <a:outerShdw blurRad="203200" dist="114300" dir="2700000" algn="tl" rotWithShape="0">
                    <a:prstClr val="black">
                      <a:alpha val="85000"/>
                    </a:prstClr>
                  </a:outerShdw>
                </a:effectLst>
                <a:latin typeface="Gill Sans MT" pitchFamily="34" charset="0"/>
                <a:ea typeface="Hussar" pitchFamily="50" charset="0"/>
              </a:rPr>
            </a:br>
            <a:r>
              <a:rPr lang="en-US" sz="9600" cap="none" smtClean="0">
                <a:ln/>
                <a:solidFill>
                  <a:srgbClr val="FFC000"/>
                </a:solidFill>
                <a:effectLst>
                  <a:outerShdw blurRad="203200" dist="114300" dir="2700000" algn="tl" rotWithShape="0">
                    <a:prstClr val="black">
                      <a:alpha val="85000"/>
                    </a:prstClr>
                  </a:outerShdw>
                </a:effectLst>
                <a:latin typeface="Gill Sans MT" pitchFamily="34" charset="0"/>
                <a:ea typeface="Hussar" pitchFamily="50" charset="0"/>
              </a:rPr>
              <a:t>Proyek</a:t>
            </a:r>
            <a:endParaRPr lang="id-ID" sz="9600" b="1" cap="none" dirty="0">
              <a:ln/>
              <a:solidFill>
                <a:srgbClr val="FFC000"/>
              </a:solidFill>
              <a:effectLst>
                <a:outerShdw blurRad="203200" dist="114300" dir="2700000" algn="tl" rotWithShape="0">
                  <a:prstClr val="black">
                    <a:alpha val="85000"/>
                  </a:prstClr>
                </a:outerShdw>
              </a:effectLst>
              <a:latin typeface="Gill Sans MT" pitchFamily="34" charset="0"/>
              <a:ea typeface="Hussar" pitchFamily="50" charset="0"/>
            </a:endParaRPr>
          </a:p>
        </p:txBody>
      </p:sp>
      <p:sp>
        <p:nvSpPr>
          <p:cNvPr id="12" name="Subtitle 11"/>
          <p:cNvSpPr>
            <a:spLocks noGrp="1"/>
          </p:cNvSpPr>
          <p:nvPr>
            <p:ph type="subTitle" idx="1"/>
          </p:nvPr>
        </p:nvSpPr>
        <p:spPr>
          <a:xfrm>
            <a:off x="1066801" y="1447800"/>
            <a:ext cx="2590800" cy="1174532"/>
          </a:xfrm>
        </p:spPr>
        <p:txBody>
          <a:bodyPr anchor="t">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54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Bab 03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id-ID"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991757164"/>
      </p:ext>
    </p:extLst>
  </p:cSld>
  <p:clrMapOvr>
    <a:masterClrMapping/>
  </p:clrMapOvr>
  <mc:AlternateContent xmlns:mc="http://schemas.openxmlformats.org/markup-compatibility/2006" xmlns:p14="http://schemas.microsoft.com/office/powerpoint/2010/main">
    <mc:Choice Requires="p14">
      <p:transition spd="slow" p14:dur="30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0" fill="hold"/>
                                        <p:tgtEl>
                                          <p:spTgt spid="11"/>
                                        </p:tgtEl>
                                        <p:attrNameLst>
                                          <p:attrName>ppt_w</p:attrName>
                                        </p:attrNameLst>
                                      </p:cBhvr>
                                      <p:tavLst>
                                        <p:tav tm="0">
                                          <p:val>
                                            <p:strVal val="(6*min(max(#ppt_w*#ppt_h,.3),1)-7.4)/-.7*#ppt_w"/>
                                          </p:val>
                                        </p:tav>
                                        <p:tav tm="100000">
                                          <p:val>
                                            <p:strVal val="#ppt_w"/>
                                          </p:val>
                                        </p:tav>
                                      </p:tavLst>
                                    </p:anim>
                                    <p:anim calcmode="lin" valueType="num">
                                      <p:cBhvr>
                                        <p:cTn id="8" dur="4000" fill="hold"/>
                                        <p:tgtEl>
                                          <p:spTgt spid="11"/>
                                        </p:tgtEl>
                                        <p:attrNameLst>
                                          <p:attrName>ppt_h</p:attrName>
                                        </p:attrNameLst>
                                      </p:cBhvr>
                                      <p:tavLst>
                                        <p:tav tm="0">
                                          <p:val>
                                            <p:strVal val="(6*min(max(#ppt_w*#ppt_h,.3),1)-7.4)/-.7*#ppt_h"/>
                                          </p:val>
                                        </p:tav>
                                        <p:tav tm="100000">
                                          <p:val>
                                            <p:strVal val="#ppt_h"/>
                                          </p:val>
                                        </p:tav>
                                      </p:tavLst>
                                    </p:anim>
                                    <p:anim calcmode="lin" valueType="num">
                                      <p:cBhvr>
                                        <p:cTn id="9" dur="4000" fill="hold"/>
                                        <p:tgtEl>
                                          <p:spTgt spid="11"/>
                                        </p:tgtEl>
                                        <p:attrNameLst>
                                          <p:attrName>ppt_x</p:attrName>
                                        </p:attrNameLst>
                                      </p:cBhvr>
                                      <p:tavLst>
                                        <p:tav tm="0">
                                          <p:val>
                                            <p:fltVal val="0.5"/>
                                          </p:val>
                                        </p:tav>
                                        <p:tav tm="100000">
                                          <p:val>
                                            <p:strVal val="#ppt_x"/>
                                          </p:val>
                                        </p:tav>
                                      </p:tavLst>
                                    </p:anim>
                                    <p:anim calcmode="lin" valueType="num">
                                      <p:cBhvr>
                                        <p:cTn id="10" dur="4000" fill="hold"/>
                                        <p:tgtEl>
                                          <p:spTgt spid="1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54181" y="158337"/>
            <a:ext cx="7394369" cy="1819688"/>
          </a:xfrm>
          <a:prstGeom prst="roundRect">
            <a:avLst>
              <a:gd name="adj" fmla="val 50000"/>
            </a:avLst>
          </a:prstGeom>
          <a:solidFill>
            <a:schemeClr val="accent5">
              <a:lumMod val="75000"/>
            </a:schemeClr>
          </a:solidFill>
          <a:ln>
            <a:noFill/>
          </a:ln>
          <a:effectLst>
            <a:outerShdw blurRad="330200" dist="228600" dir="8100000" algn="tr" rotWithShape="0">
              <a:prstClr val="black">
                <a:alpha val="76000"/>
              </a:prstClr>
            </a:outerShdw>
          </a:effectLst>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31745" name="Rectangle 2"/>
          <p:cNvSpPr>
            <a:spLocks noGrp="1" noChangeArrowheads="1"/>
          </p:cNvSpPr>
          <p:nvPr>
            <p:ph type="title"/>
          </p:nvPr>
        </p:nvSpPr>
        <p:spPr>
          <a:xfrm>
            <a:off x="228600" y="339518"/>
            <a:ext cx="7554381" cy="1457325"/>
          </a:xfrm>
        </p:spPr>
        <p:txBody>
          <a:bodyPr>
            <a:normAutofit/>
          </a:bodyPr>
          <a:lstStyle/>
          <a:p>
            <a:pPr algn="ctr">
              <a:lnSpc>
                <a:spcPct val="90000"/>
              </a:lnSpc>
            </a:pPr>
            <a:r>
              <a:rPr lang="en-US" altLang="en-US">
                <a:latin typeface="Arial" pitchFamily="34" charset="0"/>
                <a:ea typeface="MS PGothic" pitchFamily="34" charset="-128"/>
                <a:cs typeface="Arial" pitchFamily="34" charset="0"/>
              </a:rPr>
              <a:t>Pentingnya Manajemen Proyek</a:t>
            </a:r>
            <a:endParaRPr lang="en-US" altLang="en-US" smtClean="0">
              <a:effectLst>
                <a:outerShdw blurRad="101600" dist="63500" dir="8100000" algn="tr" rotWithShape="0">
                  <a:prstClr val="black">
                    <a:alpha val="86000"/>
                  </a:prstClr>
                </a:outerShdw>
              </a:effectLst>
              <a:latin typeface="Arial" pitchFamily="34" charset="0"/>
              <a:ea typeface="MS PGothic" pitchFamily="34" charset="-128"/>
              <a:cs typeface="Arial" pitchFamily="34" charset="0"/>
            </a:endParaRPr>
          </a:p>
        </p:txBody>
      </p:sp>
      <p:sp>
        <p:nvSpPr>
          <p:cNvPr id="31746" name="Rectangle 3"/>
          <p:cNvSpPr>
            <a:spLocks noGrp="1" noChangeArrowheads="1"/>
          </p:cNvSpPr>
          <p:nvPr>
            <p:ph idx="1"/>
          </p:nvPr>
        </p:nvSpPr>
        <p:spPr>
          <a:xfrm>
            <a:off x="914400" y="2419474"/>
            <a:ext cx="10363200" cy="4273551"/>
          </a:xfrm>
        </p:spPr>
        <p:txBody>
          <a:bodyPr>
            <a:normAutofit/>
          </a:bodyPr>
          <a:lstStyle/>
          <a:p>
            <a:pPr marL="670966" indent="-609585">
              <a:buFont typeface="+mj-lt"/>
              <a:buAutoNum type="arabicPeriod"/>
            </a:pPr>
            <a:r>
              <a:rPr lang="en-US" smtClean="0"/>
              <a:t>Mengorganisir </a:t>
            </a:r>
            <a:r>
              <a:rPr lang="en-US" b="1" i="1" smtClean="0"/>
              <a:t>Chaos </a:t>
            </a:r>
            <a:r>
              <a:rPr lang="en-US" smtClean="0"/>
              <a:t>(terjadinya kekacauan)</a:t>
            </a:r>
            <a:endParaRPr lang="en-US"/>
          </a:p>
          <a:p>
            <a:pPr marL="670966" indent="-609585">
              <a:buFont typeface="+mj-lt"/>
              <a:buAutoNum type="arabicPeriod"/>
            </a:pPr>
            <a:r>
              <a:rPr lang="en-US" smtClean="0"/>
              <a:t>Mengelola Risiko</a:t>
            </a:r>
            <a:endParaRPr lang="en-US"/>
          </a:p>
          <a:p>
            <a:pPr marL="670966" indent="-609585">
              <a:buFont typeface="+mj-lt"/>
              <a:buAutoNum type="arabicPeriod"/>
            </a:pPr>
            <a:r>
              <a:rPr lang="en-US" smtClean="0"/>
              <a:t>Mengelola Kualitas</a:t>
            </a:r>
          </a:p>
          <a:p>
            <a:pPr marL="670966" indent="-609585">
              <a:buFont typeface="+mj-lt"/>
              <a:buAutoNum type="arabicPeriod"/>
            </a:pPr>
            <a:r>
              <a:rPr lang="en-US" smtClean="0"/>
              <a:t>Mengelola Keterpaduan</a:t>
            </a:r>
            <a:endParaRPr lang="en-US"/>
          </a:p>
          <a:p>
            <a:pPr marL="670966" indent="-609585">
              <a:buFont typeface="+mj-lt"/>
              <a:buAutoNum type="arabicPeriod"/>
            </a:pPr>
            <a:r>
              <a:rPr lang="en-US" smtClean="0"/>
              <a:t>Mengelola Perubahan</a:t>
            </a:r>
          </a:p>
          <a:p>
            <a:pPr marL="670966" indent="-609585">
              <a:buFont typeface="+mj-lt"/>
              <a:buAutoNum type="arabicPeriod"/>
            </a:pPr>
            <a:r>
              <a:rPr lang="en-US" smtClean="0"/>
              <a:t>Memperjelas Isue</a:t>
            </a:r>
            <a:endParaRPr lang="en-US"/>
          </a:p>
          <a:p>
            <a:pPr marL="670966" indent="-609585">
              <a:buFont typeface="+mj-lt"/>
              <a:buAutoNum type="arabicPeriod"/>
            </a:pPr>
            <a:r>
              <a:rPr lang="en-US"/>
              <a:t>Mempertahankan dan Menggunakan Pengetahuan</a:t>
            </a:r>
          </a:p>
          <a:p>
            <a:pPr marL="670966" indent="-609585">
              <a:buFont typeface="+mj-lt"/>
              <a:buAutoNum type="arabicPeriod"/>
            </a:pPr>
            <a:r>
              <a:rPr lang="en-US"/>
              <a:t>Belajar </a:t>
            </a:r>
            <a:r>
              <a:rPr lang="en-US" smtClean="0"/>
              <a:t>dari </a:t>
            </a:r>
            <a:r>
              <a:rPr lang="en-US"/>
              <a:t>Kegagalan</a:t>
            </a:r>
          </a:p>
        </p:txBody>
      </p:sp>
    </p:spTree>
    <p:extLst>
      <p:ext uri="{BB962C8B-B14F-4D97-AF65-F5344CB8AC3E}">
        <p14:creationId xmlns:p14="http://schemas.microsoft.com/office/powerpoint/2010/main" val="1874766480"/>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54180" y="158337"/>
            <a:ext cx="7726880" cy="1472540"/>
          </a:xfrm>
          <a:prstGeom prst="roundRect">
            <a:avLst>
              <a:gd name="adj" fmla="val 50000"/>
            </a:avLst>
          </a:prstGeom>
          <a:solidFill>
            <a:schemeClr val="accent5">
              <a:lumMod val="75000"/>
            </a:schemeClr>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33794" name="Rectangle 3"/>
          <p:cNvSpPr>
            <a:spLocks noGrp="1" noChangeArrowheads="1"/>
          </p:cNvSpPr>
          <p:nvPr>
            <p:ph type="title"/>
          </p:nvPr>
        </p:nvSpPr>
        <p:spPr>
          <a:xfrm>
            <a:off x="914400" y="434977"/>
            <a:ext cx="10363200" cy="874713"/>
          </a:xfrm>
        </p:spPr>
        <p:txBody>
          <a:bodyPr>
            <a:normAutofit/>
          </a:bodyPr>
          <a:lstStyle/>
          <a:p>
            <a:r>
              <a:rPr lang="en-US" altLang="en-US" smtClean="0">
                <a:solidFill>
                  <a:srgbClr val="7030A0"/>
                </a:solidFill>
                <a:latin typeface="Arial" pitchFamily="34" charset="0"/>
                <a:ea typeface="MS PGothic" pitchFamily="34" charset="-128"/>
                <a:cs typeface="Arial" pitchFamily="34" charset="0"/>
              </a:rPr>
              <a:t>Karakteristik Proyek</a:t>
            </a:r>
          </a:p>
        </p:txBody>
      </p:sp>
      <p:sp>
        <p:nvSpPr>
          <p:cNvPr id="33793" name="Rectangle 2"/>
          <p:cNvSpPr>
            <a:spLocks noGrp="1" noChangeArrowheads="1"/>
          </p:cNvSpPr>
          <p:nvPr>
            <p:ph idx="1"/>
          </p:nvPr>
        </p:nvSpPr>
        <p:spPr>
          <a:xfrm>
            <a:off x="1202267" y="1925637"/>
            <a:ext cx="9789584" cy="3752851"/>
          </a:xfrm>
        </p:spPr>
        <p:txBody>
          <a:bodyPr lIns="120630" tIns="59257" rIns="120630" bIns="59257">
            <a:normAutofit/>
          </a:bodyPr>
          <a:lstStyle/>
          <a:p>
            <a:pPr marL="592652" indent="-592652">
              <a:buSzPct val="60000"/>
              <a:buFont typeface="Wingdings" panose="05000000000000000000" pitchFamily="2" charset="2"/>
              <a:buChar char="v"/>
            </a:pPr>
            <a:r>
              <a:rPr lang="en-US" altLang="en-US" smtClean="0">
                <a:ea typeface="MS PGothic" pitchFamily="34" charset="-128"/>
                <a:cs typeface="Arial" pitchFamily="34" charset="0"/>
              </a:rPr>
              <a:t>Unit tunggal</a:t>
            </a:r>
          </a:p>
          <a:p>
            <a:pPr marL="592652" indent="-592652">
              <a:buSzPct val="60000"/>
              <a:buFont typeface="Wingdings" panose="05000000000000000000" pitchFamily="2" charset="2"/>
              <a:buChar char="v"/>
            </a:pPr>
            <a:r>
              <a:rPr lang="en-US" altLang="en-US" smtClean="0">
                <a:ea typeface="MS PGothic" pitchFamily="34" charset="-128"/>
                <a:cs typeface="Arial" pitchFamily="34" charset="0"/>
              </a:rPr>
              <a:t>Terdiri dari banyak kegiatan yang saling berhubungan</a:t>
            </a:r>
          </a:p>
          <a:p>
            <a:pPr marL="592652" indent="-592652">
              <a:buSzPct val="60000"/>
              <a:buFont typeface="Wingdings" panose="05000000000000000000" pitchFamily="2" charset="2"/>
              <a:buChar char="v"/>
            </a:pPr>
            <a:r>
              <a:rPr lang="en-US" altLang="en-US" smtClean="0">
                <a:ea typeface="MS PGothic" pitchFamily="34" charset="-128"/>
                <a:cs typeface="Arial" pitchFamily="34" charset="0"/>
              </a:rPr>
              <a:t>Sulit utk </a:t>
            </a:r>
            <a:r>
              <a:rPr lang="en-US" altLang="en-US" smtClean="0">
                <a:ea typeface="MS PGothic" pitchFamily="34" charset="-128"/>
                <a:cs typeface="Arial" pitchFamily="34" charset="0"/>
              </a:rPr>
              <a:t>me</a:t>
            </a:r>
            <a:r>
              <a:rPr lang="en-US" altLang="en-US" smtClean="0">
                <a:ea typeface="MS PGothic" pitchFamily="34" charset="-128"/>
                <a:cs typeface="Arial" pitchFamily="34" charset="0"/>
              </a:rPr>
              <a:t>rencanakan </a:t>
            </a:r>
            <a:r>
              <a:rPr lang="en-US" altLang="en-US" smtClean="0">
                <a:ea typeface="MS PGothic" pitchFamily="34" charset="-128"/>
                <a:cs typeface="Arial" pitchFamily="34" charset="0"/>
              </a:rPr>
              <a:t>dan mengendalikan persediaan</a:t>
            </a:r>
          </a:p>
          <a:p>
            <a:pPr marL="592652" indent="-592652">
              <a:buSzPct val="60000"/>
              <a:buFont typeface="Wingdings" panose="05000000000000000000" pitchFamily="2" charset="2"/>
              <a:buChar char="v"/>
            </a:pPr>
            <a:r>
              <a:rPr lang="en-US" altLang="en-US" smtClean="0">
                <a:ea typeface="MS PGothic" pitchFamily="34" charset="-128"/>
                <a:cs typeface="Arial" pitchFamily="34" charset="0"/>
              </a:rPr>
              <a:t>Perlatannya bisa dipakai untuk berbagai tujuan</a:t>
            </a:r>
          </a:p>
          <a:p>
            <a:pPr marL="592652" indent="-592652">
              <a:buSzPct val="60000"/>
              <a:buFont typeface="Wingdings" panose="05000000000000000000" pitchFamily="2" charset="2"/>
              <a:buChar char="v"/>
            </a:pPr>
            <a:r>
              <a:rPr lang="en-US" altLang="en-US" smtClean="0">
                <a:ea typeface="MS PGothic" pitchFamily="34" charset="-128"/>
                <a:cs typeface="Arial" pitchFamily="34" charset="0"/>
              </a:rPr>
              <a:t>Memerlukan tenaga berketrampilan tinggi</a:t>
            </a:r>
          </a:p>
        </p:txBody>
      </p:sp>
    </p:spTree>
    <p:extLst>
      <p:ext uri="{BB962C8B-B14F-4D97-AF65-F5344CB8AC3E}">
        <p14:creationId xmlns:p14="http://schemas.microsoft.com/office/powerpoint/2010/main" val="353564607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33793"/>
                                        </p:tgtEl>
                                      </p:cBhvr>
                                    </p:animEffect>
                                    <p:anim calcmode="lin" valueType="num">
                                      <p:cBhvr>
                                        <p:cTn id="7" dur="1000"/>
                                        <p:tgtEl>
                                          <p:spTgt spid="33793"/>
                                        </p:tgtEl>
                                        <p:attrNameLst>
                                          <p:attrName>ppt_x</p:attrName>
                                        </p:attrNameLst>
                                      </p:cBhvr>
                                      <p:tavLst>
                                        <p:tav tm="0">
                                          <p:val>
                                            <p:strVal val="ppt_x"/>
                                          </p:val>
                                        </p:tav>
                                        <p:tav tm="100000">
                                          <p:val>
                                            <p:strVal val="ppt_x"/>
                                          </p:val>
                                        </p:tav>
                                      </p:tavLst>
                                    </p:anim>
                                    <p:anim calcmode="lin" valueType="num">
                                      <p:cBhvr>
                                        <p:cTn id="8" dur="1000"/>
                                        <p:tgtEl>
                                          <p:spTgt spid="33793"/>
                                        </p:tgtEl>
                                        <p:attrNameLst>
                                          <p:attrName>ppt_y</p:attrName>
                                        </p:attrNameLst>
                                      </p:cBhvr>
                                      <p:tavLst>
                                        <p:tav tm="0">
                                          <p:val>
                                            <p:strVal val="ppt_y"/>
                                          </p:val>
                                        </p:tav>
                                        <p:tav tm="100000">
                                          <p:val>
                                            <p:strVal val="ppt_y-.1"/>
                                          </p:val>
                                        </p:tav>
                                      </p:tavLst>
                                    </p:anim>
                                    <p:set>
                                      <p:cBhvr>
                                        <p:cTn id="9" dur="1" fill="hold">
                                          <p:stCondLst>
                                            <p:cond delay="999"/>
                                          </p:stCondLst>
                                        </p:cTn>
                                        <p:tgtEl>
                                          <p:spTgt spid="3379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54180" y="158337"/>
            <a:ext cx="7726880" cy="1472540"/>
          </a:xfrm>
          <a:prstGeom prst="roundRect">
            <a:avLst>
              <a:gd name="adj" fmla="val 50000"/>
            </a:avLst>
          </a:prstGeom>
          <a:solidFill>
            <a:schemeClr val="accent5">
              <a:lumMod val="75000"/>
            </a:schemeClr>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33794" name="Rectangle 3"/>
          <p:cNvSpPr>
            <a:spLocks noGrp="1" noChangeArrowheads="1"/>
          </p:cNvSpPr>
          <p:nvPr>
            <p:ph type="title"/>
          </p:nvPr>
        </p:nvSpPr>
        <p:spPr>
          <a:xfrm>
            <a:off x="914400" y="434977"/>
            <a:ext cx="10363200" cy="874713"/>
          </a:xfrm>
        </p:spPr>
        <p:txBody>
          <a:bodyPr>
            <a:normAutofit/>
          </a:bodyPr>
          <a:lstStyle/>
          <a:p>
            <a:r>
              <a:rPr lang="en-US" altLang="en-US">
                <a:solidFill>
                  <a:srgbClr val="7030A0"/>
                </a:solidFill>
                <a:latin typeface="Arial" pitchFamily="34" charset="0"/>
                <a:ea typeface="MS PGothic" pitchFamily="34" charset="-128"/>
                <a:cs typeface="Arial" pitchFamily="34" charset="0"/>
              </a:rPr>
              <a:t>Karakteristik Proyek</a:t>
            </a:r>
            <a:endParaRPr lang="en-US" altLang="en-US" smtClean="0">
              <a:solidFill>
                <a:srgbClr val="7030A0"/>
              </a:solidFill>
              <a:latin typeface="Arial" pitchFamily="34" charset="0"/>
              <a:ea typeface="MS PGothic" pitchFamily="34" charset="-128"/>
              <a:cs typeface="Arial" pitchFamily="34" charset="0"/>
            </a:endParaRPr>
          </a:p>
        </p:txBody>
      </p:sp>
      <p:sp>
        <p:nvSpPr>
          <p:cNvPr id="33793" name="Rectangle 2"/>
          <p:cNvSpPr>
            <a:spLocks noGrp="1" noChangeArrowheads="1"/>
          </p:cNvSpPr>
          <p:nvPr>
            <p:ph idx="1"/>
          </p:nvPr>
        </p:nvSpPr>
        <p:spPr>
          <a:xfrm>
            <a:off x="1202267" y="1925637"/>
            <a:ext cx="9789584" cy="3752851"/>
          </a:xfrm>
        </p:spPr>
        <p:txBody>
          <a:bodyPr lIns="120630" tIns="59257" rIns="120630" bIns="59257">
            <a:normAutofit/>
          </a:bodyPr>
          <a:lstStyle/>
          <a:p>
            <a:r>
              <a:rPr lang="en-US" altLang="en-US" smtClean="0"/>
              <a:t>Waktu mulainya jelas</a:t>
            </a:r>
            <a:endParaRPr lang="en-US" altLang="en-US" u="sng"/>
          </a:p>
          <a:p>
            <a:r>
              <a:rPr lang="en-US" altLang="en-US" smtClean="0"/>
              <a:t>Waktu </a:t>
            </a:r>
            <a:r>
              <a:rPr lang="en-US" altLang="en-US" smtClean="0"/>
              <a:t>berakhirnya </a:t>
            </a:r>
            <a:r>
              <a:rPr lang="en-US" altLang="en-US" smtClean="0"/>
              <a:t>jelas</a:t>
            </a:r>
            <a:endParaRPr lang="en-US" altLang="en-US" u="sng"/>
          </a:p>
          <a:p>
            <a:r>
              <a:rPr lang="en-US" altLang="en-US" smtClean="0"/>
              <a:t>Memerlukan waktu panjang (dlm bulan atau tahun)</a:t>
            </a:r>
          </a:p>
          <a:p>
            <a:r>
              <a:rPr lang="en-US" altLang="en-US" smtClean="0"/>
              <a:t>Kualitas produk sangat rendah </a:t>
            </a:r>
            <a:endParaRPr lang="en-US" altLang="en-US"/>
          </a:p>
          <a:p>
            <a:r>
              <a:rPr lang="en-US" altLang="en-US" smtClean="0"/>
              <a:t>Variasi tugas sangat tinggi</a:t>
            </a:r>
            <a:endParaRPr lang="en-US" altLang="en-US"/>
          </a:p>
          <a:p>
            <a:r>
              <a:rPr lang="en-US" altLang="en-US" smtClean="0"/>
              <a:t>Berbagai tugas sering saling terkait kinerjanya</a:t>
            </a:r>
          </a:p>
        </p:txBody>
      </p:sp>
    </p:spTree>
    <p:extLst>
      <p:ext uri="{BB962C8B-B14F-4D97-AF65-F5344CB8AC3E}">
        <p14:creationId xmlns:p14="http://schemas.microsoft.com/office/powerpoint/2010/main" val="950290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3793"/>
                                        </p:tgtEl>
                                        <p:attrNameLst>
                                          <p:attrName>style.visibility</p:attrName>
                                        </p:attrNameLst>
                                      </p:cBhvr>
                                      <p:to>
                                        <p:strVal val="visible"/>
                                      </p:to>
                                    </p:set>
                                    <p:animEffect transition="in" filter="fade">
                                      <p:cBhvr>
                                        <p:cTn id="7" dur="1000"/>
                                        <p:tgtEl>
                                          <p:spTgt spid="33793"/>
                                        </p:tgtEl>
                                      </p:cBhvr>
                                    </p:animEffect>
                                    <p:anim calcmode="lin" valueType="num">
                                      <p:cBhvr>
                                        <p:cTn id="8" dur="1000" fill="hold"/>
                                        <p:tgtEl>
                                          <p:spTgt spid="33793"/>
                                        </p:tgtEl>
                                        <p:attrNameLst>
                                          <p:attrName>ppt_x</p:attrName>
                                        </p:attrNameLst>
                                      </p:cBhvr>
                                      <p:tavLst>
                                        <p:tav tm="0">
                                          <p:val>
                                            <p:strVal val="#ppt_x"/>
                                          </p:val>
                                        </p:tav>
                                        <p:tav tm="100000">
                                          <p:val>
                                            <p:strVal val="#ppt_x"/>
                                          </p:val>
                                        </p:tav>
                                      </p:tavLst>
                                    </p:anim>
                                    <p:anim calcmode="lin" valueType="num">
                                      <p:cBhvr>
                                        <p:cTn id="9" dur="1000" fill="hold"/>
                                        <p:tgtEl>
                                          <p:spTgt spid="3379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33793"/>
                                        </p:tgtEl>
                                      </p:cBhvr>
                                    </p:animEffect>
                                    <p:anim calcmode="lin" valueType="num">
                                      <p:cBhvr>
                                        <p:cTn id="14" dur="1000"/>
                                        <p:tgtEl>
                                          <p:spTgt spid="33793"/>
                                        </p:tgtEl>
                                        <p:attrNameLst>
                                          <p:attrName>ppt_x</p:attrName>
                                        </p:attrNameLst>
                                      </p:cBhvr>
                                      <p:tavLst>
                                        <p:tav tm="0">
                                          <p:val>
                                            <p:strVal val="ppt_x"/>
                                          </p:val>
                                        </p:tav>
                                        <p:tav tm="100000">
                                          <p:val>
                                            <p:strVal val="ppt_x"/>
                                          </p:val>
                                        </p:tav>
                                      </p:tavLst>
                                    </p:anim>
                                    <p:anim calcmode="lin" valueType="num">
                                      <p:cBhvr>
                                        <p:cTn id="15" dur="1000"/>
                                        <p:tgtEl>
                                          <p:spTgt spid="33793"/>
                                        </p:tgtEl>
                                        <p:attrNameLst>
                                          <p:attrName>ppt_y</p:attrName>
                                        </p:attrNameLst>
                                      </p:cBhvr>
                                      <p:tavLst>
                                        <p:tav tm="0">
                                          <p:val>
                                            <p:strVal val="ppt_y"/>
                                          </p:val>
                                        </p:tav>
                                        <p:tav tm="100000">
                                          <p:val>
                                            <p:strVal val="ppt_y-.1"/>
                                          </p:val>
                                        </p:tav>
                                      </p:tavLst>
                                    </p:anim>
                                    <p:set>
                                      <p:cBhvr>
                                        <p:cTn id="16" dur="1" fill="hold">
                                          <p:stCondLst>
                                            <p:cond delay="999"/>
                                          </p:stCondLst>
                                        </p:cTn>
                                        <p:tgtEl>
                                          <p:spTgt spid="3379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3" grpId="0"/>
      <p:bldP spid="3379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54180" y="158337"/>
            <a:ext cx="7726880" cy="1472540"/>
          </a:xfrm>
          <a:prstGeom prst="roundRect">
            <a:avLst>
              <a:gd name="adj" fmla="val 50000"/>
            </a:avLst>
          </a:prstGeom>
          <a:solidFill>
            <a:schemeClr val="accent5">
              <a:lumMod val="75000"/>
            </a:schemeClr>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33794" name="Rectangle 3"/>
          <p:cNvSpPr>
            <a:spLocks noGrp="1" noChangeArrowheads="1"/>
          </p:cNvSpPr>
          <p:nvPr>
            <p:ph type="title"/>
          </p:nvPr>
        </p:nvSpPr>
        <p:spPr>
          <a:xfrm>
            <a:off x="914400" y="434977"/>
            <a:ext cx="10363200" cy="874713"/>
          </a:xfrm>
        </p:spPr>
        <p:txBody>
          <a:bodyPr>
            <a:normAutofit/>
          </a:bodyPr>
          <a:lstStyle/>
          <a:p>
            <a:r>
              <a:rPr lang="en-US" altLang="en-US">
                <a:solidFill>
                  <a:srgbClr val="7030A0"/>
                </a:solidFill>
                <a:latin typeface="Arial" pitchFamily="34" charset="0"/>
                <a:ea typeface="MS PGothic" pitchFamily="34" charset="-128"/>
                <a:cs typeface="Arial" pitchFamily="34" charset="0"/>
              </a:rPr>
              <a:t>Karakteristik Proyek</a:t>
            </a:r>
            <a:endParaRPr lang="en-US" altLang="en-US" smtClean="0">
              <a:solidFill>
                <a:srgbClr val="7030A0"/>
              </a:solidFill>
              <a:latin typeface="Arial" pitchFamily="34" charset="0"/>
              <a:ea typeface="MS PGothic" pitchFamily="34" charset="-128"/>
              <a:cs typeface="Arial" pitchFamily="34" charset="0"/>
            </a:endParaRPr>
          </a:p>
        </p:txBody>
      </p:sp>
      <p:sp>
        <p:nvSpPr>
          <p:cNvPr id="33793" name="Rectangle 2"/>
          <p:cNvSpPr>
            <a:spLocks noGrp="1" noChangeArrowheads="1"/>
          </p:cNvSpPr>
          <p:nvPr>
            <p:ph idx="1"/>
          </p:nvPr>
        </p:nvSpPr>
        <p:spPr>
          <a:xfrm>
            <a:off x="1202267" y="1925637"/>
            <a:ext cx="9789584" cy="3752851"/>
          </a:xfrm>
        </p:spPr>
        <p:txBody>
          <a:bodyPr lIns="120630" tIns="59257" rIns="120630" bIns="59257">
            <a:normAutofit/>
          </a:bodyPr>
          <a:lstStyle/>
          <a:p>
            <a:pPr>
              <a:lnSpc>
                <a:spcPct val="90000"/>
              </a:lnSpc>
            </a:pPr>
            <a:r>
              <a:rPr lang="en-GB" altLang="en-US" smtClean="0"/>
              <a:t>Organisasinya bersifat sementara</a:t>
            </a:r>
            <a:endParaRPr lang="en-GB" altLang="en-US"/>
          </a:p>
          <a:p>
            <a:pPr>
              <a:lnSpc>
                <a:spcPct val="90000"/>
              </a:lnSpc>
            </a:pPr>
            <a:r>
              <a:rPr lang="en-GB" altLang="en-US" smtClean="0"/>
              <a:t>Sering merupakan bagian dari proyek besar</a:t>
            </a:r>
          </a:p>
          <a:p>
            <a:pPr>
              <a:lnSpc>
                <a:spcPct val="90000"/>
              </a:lnSpc>
            </a:pPr>
            <a:r>
              <a:rPr lang="en-GB" altLang="en-US" smtClean="0"/>
              <a:t>Tujuan dan karakteristik produk bisa jadi didefinisikan dan dicapai secara progresif</a:t>
            </a:r>
          </a:p>
          <a:p>
            <a:pPr>
              <a:lnSpc>
                <a:spcPct val="90000"/>
              </a:lnSpc>
            </a:pPr>
            <a:r>
              <a:rPr lang="en-GB" altLang="en-US" smtClean="0"/>
              <a:t>Hasilnya bisa jadi merupakan hasil dari beberapa unit proyek</a:t>
            </a:r>
          </a:p>
          <a:p>
            <a:pPr>
              <a:lnSpc>
                <a:spcPct val="90000"/>
              </a:lnSpc>
            </a:pPr>
            <a:r>
              <a:rPr lang="en-GB" altLang="en-US" smtClean="0"/>
              <a:t>Interelasi </a:t>
            </a:r>
            <a:r>
              <a:rPr lang="en-GB" altLang="en-US" smtClean="0"/>
              <a:t>antara kegiatan yang satu dan lainnya mungkin </a:t>
            </a:r>
            <a:r>
              <a:rPr lang="en-GB" altLang="en-US" b="1" smtClean="0"/>
              <a:t>rumit</a:t>
            </a:r>
          </a:p>
        </p:txBody>
      </p:sp>
    </p:spTree>
    <p:extLst>
      <p:ext uri="{BB962C8B-B14F-4D97-AF65-F5344CB8AC3E}">
        <p14:creationId xmlns:p14="http://schemas.microsoft.com/office/powerpoint/2010/main" val="3921078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3793"/>
                                        </p:tgtEl>
                                        <p:attrNameLst>
                                          <p:attrName>style.visibility</p:attrName>
                                        </p:attrNameLst>
                                      </p:cBhvr>
                                      <p:to>
                                        <p:strVal val="visible"/>
                                      </p:to>
                                    </p:set>
                                    <p:animEffect transition="in" filter="fade">
                                      <p:cBhvr>
                                        <p:cTn id="7" dur="1000"/>
                                        <p:tgtEl>
                                          <p:spTgt spid="33793"/>
                                        </p:tgtEl>
                                      </p:cBhvr>
                                    </p:animEffect>
                                    <p:anim calcmode="lin" valueType="num">
                                      <p:cBhvr>
                                        <p:cTn id="8" dur="1000" fill="hold"/>
                                        <p:tgtEl>
                                          <p:spTgt spid="33793"/>
                                        </p:tgtEl>
                                        <p:attrNameLst>
                                          <p:attrName>ppt_x</p:attrName>
                                        </p:attrNameLst>
                                      </p:cBhvr>
                                      <p:tavLst>
                                        <p:tav tm="0">
                                          <p:val>
                                            <p:strVal val="#ppt_x"/>
                                          </p:val>
                                        </p:tav>
                                        <p:tav tm="100000">
                                          <p:val>
                                            <p:strVal val="#ppt_x"/>
                                          </p:val>
                                        </p:tav>
                                      </p:tavLst>
                                    </p:anim>
                                    <p:anim calcmode="lin" valueType="num">
                                      <p:cBhvr>
                                        <p:cTn id="9" dur="1000" fill="hold"/>
                                        <p:tgtEl>
                                          <p:spTgt spid="337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5"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050700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795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821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795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0367270"/>
      </p:ext>
    </p:extLst>
  </p:cSld>
  <p:clrMapOvr>
    <a:masterClrMapping/>
  </p:clrMapOvr>
  <mc:AlternateContent xmlns:mc="http://schemas.openxmlformats.org/markup-compatibility/2006" xmlns:p14="http://schemas.microsoft.com/office/powerpoint/2010/main">
    <mc:Choice Requires="p14">
      <p:transition spd="slow" p14:dur="1750">
        <p:randomBar dir="vert"/>
      </p:transition>
    </mc:Choice>
    <mc:Fallback xmlns="">
      <p:transition spd="slow">
        <p:randomBar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rrowheads="1"/>
          </p:cNvPicPr>
          <p:nvPr/>
        </p:nvPicPr>
        <p:blipFill rotWithShape="1">
          <a:blip r:embed="rId3">
            <a:extLst>
              <a:ext uri="{28A0092B-C50C-407E-A947-70E740481C1C}">
                <a14:useLocalDpi xmlns:a14="http://schemas.microsoft.com/office/drawing/2010/main" val="0"/>
              </a:ext>
            </a:extLst>
          </a:blip>
          <a:srcRect l="32698" t="3675" r="1360" b="5371"/>
          <a:stretch/>
        </p:blipFill>
        <p:spPr bwMode="auto">
          <a:xfrm>
            <a:off x="6374672" y="252249"/>
            <a:ext cx="8046720" cy="6243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981758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rrowheads="1"/>
          </p:cNvPicPr>
          <p:nvPr/>
        </p:nvPicPr>
        <p:blipFill rotWithShape="1">
          <a:blip r:embed="rId3">
            <a:extLst>
              <a:ext uri="{28A0092B-C50C-407E-A947-70E740481C1C}">
                <a14:useLocalDpi xmlns:a14="http://schemas.microsoft.com/office/drawing/2010/main" val="0"/>
              </a:ext>
            </a:extLst>
          </a:blip>
          <a:srcRect l="32698" t="3675" r="1360" b="5371"/>
          <a:stretch/>
        </p:blipFill>
        <p:spPr bwMode="auto">
          <a:xfrm>
            <a:off x="6374672" y="252249"/>
            <a:ext cx="8046720" cy="6243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60911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1.66667E-6 8.15318E-7 L -0.17691 8.15318E-7 " pathEditMode="relative" rAng="0" ptsTypes="AA">
                                      <p:cBhvr>
                                        <p:cTn id="6" dur="2000" fill="hold"/>
                                        <p:tgtEl>
                                          <p:spTgt spid="2050"/>
                                        </p:tgtEl>
                                        <p:attrNameLst>
                                          <p:attrName>ppt_x</p:attrName>
                                          <p:attrName>ppt_y</p:attrName>
                                        </p:attrNameLst>
                                      </p:cBhvr>
                                      <p:rCtr x="-885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795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4751551"/>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321324"/>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8194" name="Picture 2" descr="http://www.bechtel.com/getmedia/eab7589c-687e-4567-86a4-3f4b27f1338a/152354-bechtel-gabon-construction-wire-2013?width=975&amp;height=650&amp;ex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849" y="0"/>
            <a:ext cx="10287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453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0242" name="Picture 2" descr="http://www.bechtel.com/getmedia/629bae28-ef86-4003-ba9d-ee56a7de0856/148095-bechtel-ivanpah-solar-electric-2012?width=650&amp;height=975&amp;ex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026546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1266" name="Picture 2" descr="http://www.bechtel.com/getmedia/83c64f00-6bcf-4bd7-8beb-bbb5db76b630/154485-bechtel-california-valley-solar-panel-project-arrays-2013?width=975&amp;height=650&amp;ex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915" y="44670"/>
            <a:ext cx="10219996" cy="6813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5361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2290" name="Picture 2" descr="http://www.bechtel.com/getmedia/903a6bf1-2474-4b8d-bcd0-d7ac83733f5b/151894-Las-Bambas-peru-mining-metals-copper-2012-final?width=975&amp;height=650&amp;ex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213" y="0"/>
            <a:ext cx="10287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76773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3314" name="Picture 2" descr="http://www.bechtel.com/getmedia/cc511158-2b0b-4d63-909b-a7831d238b1a/162035-bechtel-riyadh-metro-2014?width=975&amp;height=650&amp;ex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034" y="0"/>
            <a:ext cx="10323932" cy="6882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28604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Definisi Proyek</a:t>
            </a:r>
            <a:endParaRPr lang="en-US"/>
          </a:p>
        </p:txBody>
      </p:sp>
      <p:sp>
        <p:nvSpPr>
          <p:cNvPr id="3" name="Content Placeholder 2"/>
          <p:cNvSpPr>
            <a:spLocks noGrp="1"/>
          </p:cNvSpPr>
          <p:nvPr>
            <p:ph idx="1"/>
          </p:nvPr>
        </p:nvSpPr>
        <p:spPr/>
        <p:txBody>
          <a:bodyPr>
            <a:noAutofit/>
          </a:bodyPr>
          <a:lstStyle/>
          <a:p>
            <a:pPr algn="just"/>
            <a:r>
              <a:rPr lang="en-US" b="1" smtClean="0">
                <a:solidFill>
                  <a:srgbClr val="FFC000"/>
                </a:solidFill>
              </a:rPr>
              <a:t>Proyek </a:t>
            </a:r>
            <a:r>
              <a:rPr lang="en-US" smtClean="0">
                <a:ln>
                  <a:solidFill>
                    <a:schemeClr val="tx1"/>
                  </a:solidFill>
                </a:ln>
              </a:rPr>
              <a:t>dapat didefinisikan sebagai serangkain kegiatan yang saling terkait yang diatur untuk mencapai hasil utama tertentu.</a:t>
            </a:r>
          </a:p>
          <a:p>
            <a:r>
              <a:rPr lang="en-US" b="1" smtClean="0">
                <a:solidFill>
                  <a:srgbClr val="FFC000"/>
                </a:solidFill>
              </a:rPr>
              <a:t>Proyek</a:t>
            </a:r>
            <a:r>
              <a:rPr lang="en-US" b="1" smtClean="0"/>
              <a:t> </a:t>
            </a:r>
            <a:r>
              <a:rPr lang="en-US" smtClean="0"/>
              <a:t>adalah kegiatan atau upaya yang unik dan dioperasikan sekali saja</a:t>
            </a:r>
          </a:p>
          <a:p>
            <a:pPr algn="just"/>
            <a:r>
              <a:rPr lang="en-US" b="1" smtClean="0">
                <a:solidFill>
                  <a:srgbClr val="FFC000"/>
                </a:solidFill>
                <a:effectLst>
                  <a:outerShdw blurRad="38100" dist="38100" dir="2700000" algn="tl">
                    <a:srgbClr val="000000">
                      <a:alpha val="43137"/>
                    </a:srgbClr>
                  </a:outerShdw>
                </a:effectLst>
              </a:rPr>
              <a:t>Proyek </a:t>
            </a:r>
            <a:r>
              <a:rPr lang="en-US" smtClean="0"/>
              <a:t>adalah entitas sementara yang dibuat untuk mencapai output tertentu (biasanya berujud) sesuai dengan batasan-batasan waktu, biaya dan kualitas yang ditentukan terlebih dahulu.</a:t>
            </a:r>
          </a:p>
          <a:p>
            <a:pPr algn="just"/>
            <a:r>
              <a:rPr lang="en-US" smtClean="0"/>
              <a:t> </a:t>
            </a:r>
          </a:p>
        </p:txBody>
      </p:sp>
    </p:spTree>
    <p:extLst>
      <p:ext uri="{BB962C8B-B14F-4D97-AF65-F5344CB8AC3E}">
        <p14:creationId xmlns:p14="http://schemas.microsoft.com/office/powerpoint/2010/main" val="2527551199"/>
      </p:ext>
    </p:extLst>
  </p:cSld>
  <p:clrMapOvr>
    <a:masterClrMapping/>
  </p:clrMapOvr>
  <mc:AlternateContent xmlns:mc="http://schemas.openxmlformats.org/markup-compatibility/2006" xmlns:p14="http://schemas.microsoft.com/office/powerpoint/2010/main">
    <mc:Choice Requires="p14">
      <p:transition spd="slow" p14:dur="175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Definisi Aktivitas</a:t>
            </a:r>
            <a:endParaRPr lang="en-US"/>
          </a:p>
        </p:txBody>
      </p:sp>
      <p:sp>
        <p:nvSpPr>
          <p:cNvPr id="3" name="Content Placeholder 2"/>
          <p:cNvSpPr>
            <a:spLocks noGrp="1"/>
          </p:cNvSpPr>
          <p:nvPr>
            <p:ph idx="1"/>
          </p:nvPr>
        </p:nvSpPr>
        <p:spPr/>
        <p:txBody>
          <a:bodyPr>
            <a:noAutofit/>
          </a:bodyPr>
          <a:lstStyle/>
          <a:p>
            <a:r>
              <a:rPr lang="en-US" b="1" smtClean="0">
                <a:solidFill>
                  <a:srgbClr val="FFC000"/>
                </a:solidFill>
              </a:rPr>
              <a:t>Aktivitas </a:t>
            </a:r>
            <a:r>
              <a:rPr lang="en-US"/>
              <a:t>adalah pekerjaan individu atau </a:t>
            </a:r>
            <a:r>
              <a:rPr lang="en-US" smtClean="0"/>
              <a:t>upaya </a:t>
            </a:r>
            <a:r>
              <a:rPr lang="en-US"/>
              <a:t>kerja yang membutuhkan tenaga kerja, </a:t>
            </a:r>
            <a:r>
              <a:rPr lang="en-US" smtClean="0"/>
              <a:t>sumberdaya </a:t>
            </a:r>
            <a:r>
              <a:rPr lang="en-US"/>
              <a:t>dan waktu, dan tunduk pada kontrol manajemen</a:t>
            </a:r>
            <a:r>
              <a:rPr lang="en-US" smtClean="0"/>
              <a:t>.</a:t>
            </a:r>
            <a:endParaRPr lang="en-US"/>
          </a:p>
        </p:txBody>
      </p:sp>
    </p:spTree>
    <p:extLst>
      <p:ext uri="{BB962C8B-B14F-4D97-AF65-F5344CB8AC3E}">
        <p14:creationId xmlns:p14="http://schemas.microsoft.com/office/powerpoint/2010/main" val="2753462122"/>
      </p:ext>
    </p:extLst>
  </p:cSld>
  <p:clrMapOvr>
    <a:masterClrMapping/>
  </p:clrMapOvr>
  <mc:AlternateContent xmlns:mc="http://schemas.openxmlformats.org/markup-compatibility/2006" xmlns:p14="http://schemas.microsoft.com/office/powerpoint/2010/main">
    <mc:Choice Requires="p14">
      <p:transition spd="slow" p14:dur="175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Definisi Program</a:t>
            </a:r>
            <a:endParaRPr lang="en-US"/>
          </a:p>
        </p:txBody>
      </p:sp>
      <p:sp>
        <p:nvSpPr>
          <p:cNvPr id="3" name="Content Placeholder 2"/>
          <p:cNvSpPr>
            <a:spLocks noGrp="1"/>
          </p:cNvSpPr>
          <p:nvPr>
            <p:ph idx="1"/>
          </p:nvPr>
        </p:nvSpPr>
        <p:spPr/>
        <p:txBody>
          <a:bodyPr>
            <a:normAutofit/>
          </a:bodyPr>
          <a:lstStyle/>
          <a:p>
            <a:r>
              <a:rPr lang="en-US" b="1" smtClean="0">
                <a:solidFill>
                  <a:srgbClr val="FFC000"/>
                </a:solidFill>
                <a:effectLst>
                  <a:outerShdw blurRad="38100" dist="38100" dir="2700000" algn="tl">
                    <a:srgbClr val="000000">
                      <a:alpha val="43137"/>
                    </a:srgbClr>
                  </a:outerShdw>
                </a:effectLst>
              </a:rPr>
              <a:t>Program</a:t>
            </a:r>
            <a:r>
              <a:rPr lang="en-US" smtClean="0"/>
              <a:t> </a:t>
            </a:r>
            <a:r>
              <a:rPr lang="en-US"/>
              <a:t>adalah portofolio yang terdiri dari beberapa proyek yang dikelola dan dikoordinasikan sebagai satu unit dengan tujuan mencapai hasil </a:t>
            </a:r>
            <a:r>
              <a:rPr lang="en-US" smtClean="0"/>
              <a:t>(</a:t>
            </a:r>
            <a:r>
              <a:rPr lang="en-US"/>
              <a:t>sering tidak berwujud) </a:t>
            </a:r>
            <a:r>
              <a:rPr lang="en-US" smtClean="0"/>
              <a:t>dan </a:t>
            </a:r>
            <a:r>
              <a:rPr lang="en-US"/>
              <a:t>manfaat bagi organisasi</a:t>
            </a:r>
            <a:r>
              <a:rPr lang="en-US" smtClean="0"/>
              <a:t>.</a:t>
            </a:r>
            <a:endParaRPr lang="en-US"/>
          </a:p>
        </p:txBody>
      </p:sp>
    </p:spTree>
    <p:extLst>
      <p:ext uri="{BB962C8B-B14F-4D97-AF65-F5344CB8AC3E}">
        <p14:creationId xmlns:p14="http://schemas.microsoft.com/office/powerpoint/2010/main" val="2486470456"/>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2" name="Title 1"/>
          <p:cNvSpPr>
            <a:spLocks noGrp="1"/>
          </p:cNvSpPr>
          <p:nvPr>
            <p:ph type="title"/>
          </p:nvPr>
        </p:nvSpPr>
        <p:spPr>
          <a:xfrm>
            <a:off x="1143000" y="2590800"/>
            <a:ext cx="9905999" cy="1905000"/>
          </a:xfrm>
        </p:spPr>
        <p:txBody>
          <a:bodyPr>
            <a:noAutofit/>
          </a:bodyPr>
          <a:lstStyle/>
          <a:p>
            <a:pPr algn="ctr"/>
            <a:r>
              <a:rPr lang="en-US" sz="6000" smtClean="0"/>
              <a:t>Perbedaan antara </a:t>
            </a:r>
            <a:br>
              <a:rPr lang="en-US" sz="6000" smtClean="0"/>
            </a:br>
            <a:r>
              <a:rPr lang="en-US" sz="6000" smtClean="0">
                <a:solidFill>
                  <a:srgbClr val="FFFF00"/>
                </a:solidFill>
              </a:rPr>
              <a:t>Proyek </a:t>
            </a:r>
            <a:r>
              <a:rPr lang="en-US" sz="6000" smtClean="0"/>
              <a:t>dan </a:t>
            </a:r>
            <a:r>
              <a:rPr lang="en-US" sz="6000" smtClean="0">
                <a:solidFill>
                  <a:srgbClr val="FFFF00"/>
                </a:solidFill>
              </a:rPr>
              <a:t>Program</a:t>
            </a:r>
            <a:r>
              <a:rPr lang="en-US" sz="6000" smtClean="0"/>
              <a:t/>
            </a:r>
            <a:br>
              <a:rPr lang="en-US" sz="6000" smtClean="0"/>
            </a:br>
            <a:endParaRPr lang="en-US" sz="6000"/>
          </a:p>
        </p:txBody>
      </p:sp>
      <p:graphicFrame>
        <p:nvGraphicFramePr>
          <p:cNvPr id="4" name="Table 3"/>
          <p:cNvGraphicFramePr>
            <a:graphicFrameLocks noGrp="1"/>
          </p:cNvGraphicFramePr>
          <p:nvPr>
            <p:extLst>
              <p:ext uri="{D42A27DB-BD31-4B8C-83A1-F6EECF244321}">
                <p14:modId xmlns:p14="http://schemas.microsoft.com/office/powerpoint/2010/main" val="3555558747"/>
              </p:ext>
            </p:extLst>
          </p:nvPr>
        </p:nvGraphicFramePr>
        <p:xfrm>
          <a:off x="533400" y="12308114"/>
          <a:ext cx="11277600" cy="16556490"/>
        </p:xfrm>
        <a:graphic>
          <a:graphicData uri="http://schemas.openxmlformats.org/drawingml/2006/table">
            <a:tbl>
              <a:tblPr/>
              <a:tblGrid>
                <a:gridCol w="2932173"/>
                <a:gridCol w="3721611"/>
                <a:gridCol w="4623816"/>
              </a:tblGrid>
              <a:tr h="364557">
                <a:tc>
                  <a:txBody>
                    <a:bodyPr/>
                    <a:lstStyle/>
                    <a:p>
                      <a:pPr algn="l"/>
                      <a:r>
                        <a:rPr lang="en-US" sz="2100">
                          <a:solidFill>
                            <a:schemeClr val="bg1"/>
                          </a:solidFill>
                          <a:effectLst/>
                        </a:rPr>
                        <a:t> </a:t>
                      </a:r>
                    </a:p>
                  </a:txBody>
                  <a:tcPr marL="30785" marR="30785" marT="12315" marB="12315">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E7E6E6"/>
                    </a:solidFill>
                  </a:tcPr>
                </a:tc>
                <a:tc>
                  <a:txBody>
                    <a:bodyPr/>
                    <a:lstStyle/>
                    <a:p>
                      <a:pPr algn="ctr"/>
                      <a:r>
                        <a:rPr lang="en-US" sz="2100" smtClean="0">
                          <a:solidFill>
                            <a:schemeClr val="bg1"/>
                          </a:solidFill>
                          <a:effectLst/>
                        </a:rPr>
                        <a:t>Proyek</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E7E6E6"/>
                    </a:solidFill>
                  </a:tcPr>
                </a:tc>
                <a:tc>
                  <a:txBody>
                    <a:bodyPr/>
                    <a:lstStyle/>
                    <a:p>
                      <a:pPr algn="ctr"/>
                      <a:r>
                        <a:rPr lang="en-US" sz="2100">
                          <a:solidFill>
                            <a:schemeClr val="bg1"/>
                          </a:solidFill>
                          <a:effectLst/>
                        </a:rPr>
                        <a:t>Program</a:t>
                      </a:r>
                    </a:p>
                  </a:txBody>
                  <a:tcPr marL="30785" marR="30785" marT="12315" marB="12315">
                    <a:lnL w="9525" cap="flat" cmpd="sng" algn="ctr">
                      <a:solidFill>
                        <a:srgbClr val="F4F4F4"/>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E7E6E6"/>
                    </a:solidFill>
                  </a:tcPr>
                </a:tc>
              </a:tr>
              <a:tr h="2625589">
                <a:tc>
                  <a:txBody>
                    <a:bodyPr/>
                    <a:lstStyle/>
                    <a:p>
                      <a:pPr algn="l"/>
                      <a:r>
                        <a:rPr lang="en-US" sz="2100" smtClean="0">
                          <a:solidFill>
                            <a:schemeClr val="bg1"/>
                          </a:solidFill>
                          <a:effectLst/>
                        </a:rPr>
                        <a:t>Tujuan</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Outputs </a:t>
                      </a:r>
                      <a:r>
                        <a:rPr lang="en-US" sz="2100">
                          <a:solidFill>
                            <a:schemeClr val="bg1"/>
                          </a:solidFill>
                          <a:effectLst/>
                        </a:rPr>
                        <a:t>– </a:t>
                      </a:r>
                      <a:r>
                        <a:rPr lang="en-US" sz="2100" smtClean="0">
                          <a:solidFill>
                            <a:schemeClr val="bg1"/>
                          </a:solidFill>
                          <a:effectLst/>
                        </a:rPr>
                        <a:t>berujud; relative mudah dijelaskan, didefinisikan dan diukur;</a:t>
                      </a:r>
                      <a:r>
                        <a:rPr lang="en-US" sz="2100" baseline="0" smtClean="0">
                          <a:solidFill>
                            <a:schemeClr val="bg1"/>
                          </a:solidFill>
                          <a:effectLst/>
                        </a:rPr>
                        <a:t> cenderung obyektif.</a:t>
                      </a:r>
                    </a:p>
                    <a:p>
                      <a:endParaRPr lang="en-US" sz="2100">
                        <a:solidFill>
                          <a:schemeClr val="bg1"/>
                        </a:solidFill>
                        <a:effectLst/>
                      </a:endParaRPr>
                    </a:p>
                  </a:txBody>
                  <a:tcPr marL="28220" marR="28220" marT="12315" marB="12315">
                    <a:lnL>
                      <a:noFill/>
                    </a:lnL>
                    <a:lnR>
                      <a:noFill/>
                    </a:lnR>
                    <a:lnT w="19050" cap="flat" cmpd="sng" algn="ctr">
                      <a:solidFill>
                        <a:srgbClr val="FFFFFF"/>
                      </a:solidFill>
                      <a:prstDash val="solid"/>
                      <a:round/>
                      <a:headEnd type="none" w="med" len="med"/>
                      <a:tailEnd type="none" w="med" len="med"/>
                    </a:lnT>
                    <a:lnB>
                      <a:noFill/>
                    </a:lnB>
                    <a:solidFill>
                      <a:srgbClr val="FFFFCC"/>
                    </a:solidFill>
                  </a:tcPr>
                </a:tc>
                <a:tc>
                  <a:txBody>
                    <a:bodyPr/>
                    <a:lstStyle/>
                    <a:p>
                      <a:r>
                        <a:rPr lang="en-US" sz="2100">
                          <a:solidFill>
                            <a:schemeClr val="bg1"/>
                          </a:solidFill>
                          <a:effectLst/>
                        </a:rPr>
                        <a:t>Outcomes – </a:t>
                      </a:r>
                      <a:r>
                        <a:rPr lang="en-US" sz="2100" smtClean="0">
                          <a:solidFill>
                            <a:schemeClr val="bg1"/>
                          </a:solidFill>
                          <a:effectLst/>
                        </a:rPr>
                        <a:t>biasanya tidak berujud; sulit untuk dikuantifikasi; manfaat sering didasarkan pada perubahan</a:t>
                      </a:r>
                      <a:r>
                        <a:rPr lang="en-US" sz="2100" baseline="0" smtClean="0">
                          <a:solidFill>
                            <a:schemeClr val="bg1"/>
                          </a:solidFill>
                          <a:effectLst/>
                        </a:rPr>
                        <a:t> budaya dan perilaku organisasi; mengenalkan kemampuan baru kepada organisasi; cenderung subjektif.</a:t>
                      </a:r>
                    </a:p>
                    <a:p>
                      <a:endParaRPr lang="en-US" sz="2100">
                        <a:solidFill>
                          <a:schemeClr val="bg1"/>
                        </a:solidFill>
                        <a:effectLst/>
                      </a:endParaRPr>
                    </a:p>
                  </a:txBody>
                  <a:tcPr marL="28220" marR="28220" marT="12315" marB="12315">
                    <a:lnL>
                      <a:noFill/>
                    </a:lnL>
                    <a:lnR>
                      <a:noFill/>
                    </a:lnR>
                    <a:lnT w="19050" cap="flat" cmpd="sng" algn="ctr">
                      <a:solidFill>
                        <a:srgbClr val="FFFFFF"/>
                      </a:solidFill>
                      <a:prstDash val="solid"/>
                      <a:round/>
                      <a:headEnd type="none" w="med" len="med"/>
                      <a:tailEnd type="none" w="med" len="med"/>
                    </a:lnT>
                    <a:lnB>
                      <a:noFill/>
                    </a:lnB>
                    <a:solidFill>
                      <a:srgbClr val="FFFFCC"/>
                    </a:solidFill>
                  </a:tcPr>
                </a:tc>
              </a:tr>
              <a:tr h="1650229">
                <a:tc>
                  <a:txBody>
                    <a:bodyPr/>
                    <a:lstStyle/>
                    <a:p>
                      <a:pPr algn="l"/>
                      <a:r>
                        <a:rPr lang="en-US" sz="2100" smtClean="0">
                          <a:solidFill>
                            <a:schemeClr val="bg1"/>
                          </a:solidFill>
                          <a:effectLst/>
                        </a:rPr>
                        <a:t>Lingkup</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Sangat</a:t>
                      </a:r>
                      <a:r>
                        <a:rPr lang="en-US" sz="2100" baseline="0" smtClean="0">
                          <a:solidFill>
                            <a:schemeClr val="bg1"/>
                          </a:solidFill>
                          <a:effectLst/>
                        </a:rPr>
                        <a:t> terbatas</a:t>
                      </a:r>
                      <a:r>
                        <a:rPr lang="en-US" sz="2100" smtClean="0">
                          <a:solidFill>
                            <a:schemeClr val="bg1"/>
                          </a:solidFill>
                          <a:effectLst/>
                        </a:rPr>
                        <a:t>; didefinisikan secara ketat; </a:t>
                      </a:r>
                    </a:p>
                    <a:p>
                      <a:r>
                        <a:rPr lang="en-US" sz="2100" smtClean="0">
                          <a:solidFill>
                            <a:schemeClr val="bg1"/>
                          </a:solidFill>
                          <a:effectLst/>
                        </a:rPr>
                        <a:t>tidak mungkin menjadi subjek perubahan materi selama masa proyek.</a:t>
                      </a:r>
                      <a:endParaRPr lang="en-US" sz="2100">
                        <a:solidFill>
                          <a:schemeClr val="bg1"/>
                        </a:solidFill>
                        <a:effectLst/>
                      </a:endParaRPr>
                    </a:p>
                  </a:txBody>
                  <a:tcPr marL="28220" marR="28220" marT="12315" marB="12315">
                    <a:lnL>
                      <a:noFill/>
                    </a:lnL>
                    <a:lnR>
                      <a:noFill/>
                    </a:lnR>
                    <a:lnT>
                      <a:noFill/>
                    </a:lnT>
                    <a:lnB>
                      <a:noFill/>
                    </a:lnB>
                    <a:solidFill>
                      <a:srgbClr val="CCFF99"/>
                    </a:solidFill>
                  </a:tcPr>
                </a:tc>
                <a:tc>
                  <a:txBody>
                    <a:bodyPr/>
                    <a:lstStyle/>
                    <a:p>
                      <a:r>
                        <a:rPr lang="en-US" sz="2100" smtClean="0">
                          <a:solidFill>
                            <a:schemeClr val="bg1"/>
                          </a:solidFill>
                          <a:effectLst/>
                        </a:rPr>
                        <a:t>Tidak didefinisikan dengan ketat atau dibatasi; cenderung berubah selama siklus hidup program.</a:t>
                      </a:r>
                      <a:endParaRPr lang="en-US" sz="2100">
                        <a:solidFill>
                          <a:schemeClr val="bg1"/>
                        </a:solidFill>
                        <a:effectLst/>
                      </a:endParaRPr>
                    </a:p>
                  </a:txBody>
                  <a:tcPr marL="28220" marR="28220" marT="12315" marB="12315">
                    <a:lnL>
                      <a:noFill/>
                    </a:lnL>
                    <a:lnR>
                      <a:noFill/>
                    </a:lnR>
                    <a:lnT>
                      <a:noFill/>
                    </a:lnT>
                    <a:lnB>
                      <a:noFill/>
                    </a:lnB>
                    <a:solidFill>
                      <a:srgbClr val="CCFF99"/>
                    </a:solidFill>
                  </a:tcPr>
                </a:tc>
              </a:tr>
              <a:tr h="999989">
                <a:tc>
                  <a:txBody>
                    <a:bodyPr/>
                    <a:lstStyle/>
                    <a:p>
                      <a:pPr algn="l"/>
                      <a:r>
                        <a:rPr lang="en-US" sz="2100" smtClean="0">
                          <a:solidFill>
                            <a:schemeClr val="bg1"/>
                          </a:solidFill>
                          <a:effectLst/>
                        </a:rPr>
                        <a:t>Durasi</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Jangka waktu yang relatif singkat; biasanya tiga hingga enam bulan.</a:t>
                      </a:r>
                      <a:endParaRPr lang="en-US" sz="2100">
                        <a:solidFill>
                          <a:schemeClr val="bg1"/>
                        </a:solidFill>
                        <a:effectLst/>
                      </a:endParaRPr>
                    </a:p>
                  </a:txBody>
                  <a:tcPr marL="28220" marR="28220" marT="12315" marB="12315">
                    <a:lnL>
                      <a:noFill/>
                    </a:lnL>
                    <a:lnR>
                      <a:noFill/>
                    </a:lnR>
                    <a:lnT>
                      <a:noFill/>
                    </a:lnT>
                    <a:lnB>
                      <a:noFill/>
                    </a:lnB>
                    <a:solidFill>
                      <a:srgbClr val="FFFFCC"/>
                    </a:solidFill>
                  </a:tcPr>
                </a:tc>
                <a:tc>
                  <a:txBody>
                    <a:bodyPr/>
                    <a:lstStyle/>
                    <a:p>
                      <a:pPr>
                        <a:tabLst>
                          <a:tab pos="855663" algn="l"/>
                        </a:tabLst>
                      </a:pPr>
                      <a:r>
                        <a:rPr lang="en-US" sz="2100" smtClean="0">
                          <a:solidFill>
                            <a:schemeClr val="bg1"/>
                          </a:solidFill>
                          <a:effectLst/>
                        </a:rPr>
                        <a:t>Relatif jangka panjang, biasanya delapan belas bulan hingga tiga tahun.</a:t>
                      </a:r>
                      <a:endParaRPr lang="en-US" sz="2100">
                        <a:solidFill>
                          <a:schemeClr val="bg1"/>
                        </a:solidFill>
                        <a:effectLst/>
                      </a:endParaRPr>
                    </a:p>
                  </a:txBody>
                  <a:tcPr marL="28220" marR="28220" marT="12315" marB="12315">
                    <a:lnL>
                      <a:noFill/>
                    </a:lnL>
                    <a:lnR>
                      <a:noFill/>
                    </a:lnR>
                    <a:lnT>
                      <a:noFill/>
                    </a:lnT>
                    <a:lnB>
                      <a:noFill/>
                    </a:lnB>
                    <a:solidFill>
                      <a:srgbClr val="FFFFCC"/>
                    </a:solidFill>
                  </a:tcPr>
                </a:tc>
              </a:tr>
              <a:tr h="2625589">
                <a:tc>
                  <a:txBody>
                    <a:bodyPr/>
                    <a:lstStyle/>
                    <a:p>
                      <a:pPr algn="l"/>
                      <a:r>
                        <a:rPr lang="en-US" sz="2100" smtClean="0">
                          <a:solidFill>
                            <a:schemeClr val="bg1"/>
                          </a:solidFill>
                          <a:effectLst/>
                        </a:rPr>
                        <a:t>Profil Risiko</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Risiko proyek relatif mudah diidentifikasi dan dikelola. Kegagalan proyek akan menghasilkan dampak yang relatif terbatas pada organisasi relatif terhadap risiko program.</a:t>
                      </a:r>
                      <a:endParaRPr lang="en-US" sz="2100">
                        <a:solidFill>
                          <a:schemeClr val="bg1"/>
                        </a:solidFill>
                        <a:effectLst/>
                      </a:endParaRPr>
                    </a:p>
                  </a:txBody>
                  <a:tcPr marL="28220" marR="28220" marT="12315" marB="12315">
                    <a:lnL>
                      <a:noFill/>
                    </a:lnL>
                    <a:lnR>
                      <a:noFill/>
                    </a:lnR>
                    <a:lnT>
                      <a:noFill/>
                    </a:lnT>
                    <a:lnB>
                      <a:noFill/>
                    </a:lnB>
                    <a:solidFill>
                      <a:srgbClr val="CCFF99"/>
                    </a:solidFill>
                  </a:tcPr>
                </a:tc>
                <a:tc>
                  <a:txBody>
                    <a:bodyPr/>
                    <a:lstStyle/>
                    <a:p>
                      <a:r>
                        <a:rPr lang="en-US" sz="2100" smtClean="0">
                          <a:solidFill>
                            <a:schemeClr val="bg1"/>
                          </a:solidFill>
                          <a:effectLst/>
                        </a:rPr>
                        <a:t>Risiko program lebih kompleks dan berpotensi berdampak pada organisasi, jika risiko terwujud akan lebih besar dibandingkan dengan risiko proyek. Kegagalan program dapat mengakibatkan kerugian finansial, reputasi atau operasional yang material.</a:t>
                      </a:r>
                      <a:endParaRPr lang="en-US" sz="2100">
                        <a:solidFill>
                          <a:schemeClr val="bg1"/>
                        </a:solidFill>
                        <a:effectLst/>
                      </a:endParaRPr>
                    </a:p>
                  </a:txBody>
                  <a:tcPr marL="28220" marR="28220" marT="12315" marB="12315">
                    <a:lnL>
                      <a:noFill/>
                    </a:lnL>
                    <a:lnR>
                      <a:noFill/>
                    </a:lnR>
                    <a:lnT>
                      <a:noFill/>
                    </a:lnT>
                    <a:lnB>
                      <a:noFill/>
                    </a:lnB>
                    <a:solidFill>
                      <a:srgbClr val="CCFF99"/>
                    </a:solidFill>
                  </a:tcPr>
                </a:tc>
              </a:tr>
              <a:tr h="1325109">
                <a:tc>
                  <a:txBody>
                    <a:bodyPr/>
                    <a:lstStyle/>
                    <a:p>
                      <a:pPr algn="l"/>
                      <a:r>
                        <a:rPr lang="en-US" sz="2100" smtClean="0">
                          <a:solidFill>
                            <a:schemeClr val="bg1"/>
                          </a:solidFill>
                          <a:effectLst/>
                        </a:rPr>
                        <a:t>Sifat masalah</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Terdefinisikan dengan jelas.</a:t>
                      </a:r>
                      <a:endParaRPr lang="en-US" sz="2100">
                        <a:solidFill>
                          <a:schemeClr val="bg1"/>
                        </a:solidFill>
                        <a:effectLst/>
                      </a:endParaRPr>
                    </a:p>
                  </a:txBody>
                  <a:tcPr marL="28220" marR="28220" marT="12315" marB="12315">
                    <a:lnL>
                      <a:noFill/>
                    </a:lnL>
                    <a:lnR>
                      <a:noFill/>
                    </a:lnR>
                    <a:lnT>
                      <a:noFill/>
                    </a:lnT>
                    <a:lnB>
                      <a:noFill/>
                    </a:lnB>
                    <a:solidFill>
                      <a:srgbClr val="FFFFCC"/>
                    </a:solidFill>
                  </a:tcPr>
                </a:tc>
                <a:tc>
                  <a:txBody>
                    <a:bodyPr/>
                    <a:lstStyle/>
                    <a:p>
                      <a:r>
                        <a:rPr lang="en-US" sz="2100" smtClean="0">
                          <a:solidFill>
                            <a:schemeClr val="bg1"/>
                          </a:solidFill>
                          <a:effectLst/>
                        </a:rPr>
                        <a:t>Tidak terdefinisi; sering terjadi ketidaksepakatan antara pemangku kepentingan kunci tentang sifat dan definisi masalah.</a:t>
                      </a:r>
                      <a:endParaRPr lang="en-US" sz="2100">
                        <a:solidFill>
                          <a:schemeClr val="bg1"/>
                        </a:solidFill>
                        <a:effectLst/>
                      </a:endParaRPr>
                    </a:p>
                  </a:txBody>
                  <a:tcPr marL="28220" marR="28220" marT="12315" marB="12315">
                    <a:lnL>
                      <a:noFill/>
                    </a:lnL>
                    <a:lnR>
                      <a:noFill/>
                    </a:lnR>
                    <a:lnT>
                      <a:noFill/>
                    </a:lnT>
                    <a:lnB>
                      <a:noFill/>
                    </a:lnB>
                    <a:solidFill>
                      <a:srgbClr val="FFFFCC"/>
                    </a:solidFill>
                  </a:tcPr>
                </a:tc>
              </a:tr>
              <a:tr h="1720100">
                <a:tc>
                  <a:txBody>
                    <a:bodyPr/>
                    <a:lstStyle/>
                    <a:p>
                      <a:pPr algn="l"/>
                      <a:r>
                        <a:rPr lang="en-US" sz="2100" smtClean="0">
                          <a:solidFill>
                            <a:schemeClr val="bg1"/>
                          </a:solidFill>
                          <a:effectLst/>
                        </a:rPr>
                        <a:t>Sifat solusinya</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Sejumlah solusi potensial yang relatif terbatas.</a:t>
                      </a:r>
                      <a:endParaRPr lang="en-US" sz="2100">
                        <a:solidFill>
                          <a:schemeClr val="bg1"/>
                        </a:solidFill>
                        <a:effectLst/>
                      </a:endParaRPr>
                    </a:p>
                  </a:txBody>
                  <a:tcPr marL="28220" marR="28220" marT="12315" marB="12315">
                    <a:lnL>
                      <a:noFill/>
                    </a:lnL>
                    <a:lnR>
                      <a:noFill/>
                    </a:lnR>
                    <a:lnT>
                      <a:noFill/>
                    </a:lnT>
                    <a:lnB>
                      <a:noFill/>
                    </a:lnB>
                    <a:solidFill>
                      <a:srgbClr val="CCFF99"/>
                    </a:solidFill>
                  </a:tcPr>
                </a:tc>
                <a:tc>
                  <a:txBody>
                    <a:bodyPr/>
                    <a:lstStyle/>
                    <a:p>
                      <a:r>
                        <a:rPr lang="en-US" sz="2100" smtClean="0">
                          <a:solidFill>
                            <a:schemeClr val="bg1"/>
                          </a:solidFill>
                          <a:effectLst/>
                        </a:rPr>
                        <a:t>Sejumlah solusi potensial dengan sering dengan ketidaksepakatan antara pemangku kepentingan sebagai solusi yang disukai.</a:t>
                      </a:r>
                      <a:endParaRPr lang="en-US" sz="2100">
                        <a:solidFill>
                          <a:schemeClr val="bg1"/>
                        </a:solidFill>
                        <a:effectLst/>
                      </a:endParaRPr>
                    </a:p>
                  </a:txBody>
                  <a:tcPr marL="28220" marR="28220" marT="12315" marB="12315">
                    <a:lnL>
                      <a:noFill/>
                    </a:lnL>
                    <a:lnR>
                      <a:noFill/>
                    </a:lnR>
                    <a:lnT>
                      <a:noFill/>
                    </a:lnT>
                    <a:lnB>
                      <a:noFill/>
                    </a:lnB>
                    <a:solidFill>
                      <a:srgbClr val="CCFF99"/>
                    </a:solidFill>
                  </a:tcPr>
                </a:tc>
              </a:tr>
              <a:tr h="1720100">
                <a:tc>
                  <a:txBody>
                    <a:bodyPr/>
                    <a:lstStyle/>
                    <a:p>
                      <a:pPr algn="l"/>
                      <a:r>
                        <a:rPr lang="en-US" sz="2100">
                          <a:solidFill>
                            <a:schemeClr val="bg1"/>
                          </a:solidFill>
                          <a:effectLst/>
                        </a:rPr>
                        <a:t>Stakeholders</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Jumlah pemangku kepentingan yang relatif terbatas.</a:t>
                      </a:r>
                      <a:r>
                        <a:rPr lang="en-US" sz="2100">
                          <a:solidFill>
                            <a:schemeClr val="bg1"/>
                          </a:solidFill>
                          <a:effectLst/>
                        </a:rPr>
                        <a:t> </a:t>
                      </a:r>
                    </a:p>
                  </a:txBody>
                  <a:tcPr marL="28220" marR="28220" marT="12315" marB="12315">
                    <a:lnL>
                      <a:noFill/>
                    </a:lnL>
                    <a:lnR>
                      <a:noFill/>
                    </a:lnR>
                    <a:lnT>
                      <a:noFill/>
                    </a:lnT>
                    <a:lnB>
                      <a:noFill/>
                    </a:lnB>
                    <a:solidFill>
                      <a:srgbClr val="FFFFCC"/>
                    </a:solidFill>
                  </a:tcPr>
                </a:tc>
                <a:tc>
                  <a:txBody>
                    <a:bodyPr/>
                    <a:lstStyle/>
                    <a:p>
                      <a:r>
                        <a:rPr lang="en-US" sz="2100" smtClean="0">
                          <a:solidFill>
                            <a:schemeClr val="bg1"/>
                          </a:solidFill>
                          <a:effectLst/>
                        </a:rPr>
                        <a:t>Sejumlah besar pemangku kepentingan yang beragam; kemungkinan perselisihan di antara mereka mengenai definisi masalah &amp; solusi yang lebih disukai.</a:t>
                      </a:r>
                      <a:endParaRPr lang="en-US" sz="2100">
                        <a:solidFill>
                          <a:schemeClr val="bg1"/>
                        </a:solidFill>
                        <a:effectLst/>
                      </a:endParaRPr>
                    </a:p>
                  </a:txBody>
                  <a:tcPr marL="28220" marR="28220" marT="12315" marB="12315">
                    <a:lnL>
                      <a:noFill/>
                    </a:lnL>
                    <a:lnR>
                      <a:noFill/>
                    </a:lnR>
                    <a:lnT>
                      <a:noFill/>
                    </a:lnT>
                    <a:lnB>
                      <a:noFill/>
                    </a:lnB>
                    <a:solidFill>
                      <a:srgbClr val="FFFFCC"/>
                    </a:solidFill>
                  </a:tcPr>
                </a:tc>
              </a:tr>
              <a:tr h="1975349">
                <a:tc>
                  <a:txBody>
                    <a:bodyPr/>
                    <a:lstStyle/>
                    <a:p>
                      <a:pPr algn="l"/>
                      <a:r>
                        <a:rPr lang="en-US" sz="2100" smtClean="0">
                          <a:solidFill>
                            <a:schemeClr val="bg1"/>
                          </a:solidFill>
                          <a:effectLst/>
                        </a:rPr>
                        <a:t>Hubungan dengan lingkungan</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Lingkungan di mana proyek berlangsung dipahami dan relatif stabil.</a:t>
                      </a:r>
                      <a:endParaRPr lang="en-US" sz="2100">
                        <a:solidFill>
                          <a:schemeClr val="bg1"/>
                        </a:solidFill>
                        <a:effectLst/>
                      </a:endParaRPr>
                    </a:p>
                  </a:txBody>
                  <a:tcPr marL="28220" marR="28220" marT="12315" marB="12315">
                    <a:lnL>
                      <a:noFill/>
                    </a:lnL>
                    <a:lnR>
                      <a:noFill/>
                    </a:lnR>
                    <a:lnT>
                      <a:noFill/>
                    </a:lnT>
                    <a:lnB>
                      <a:noFill/>
                    </a:lnB>
                    <a:solidFill>
                      <a:srgbClr val="CCFF99"/>
                    </a:solidFill>
                  </a:tcPr>
                </a:tc>
                <a:tc>
                  <a:txBody>
                    <a:bodyPr/>
                    <a:lstStyle/>
                    <a:p>
                      <a:r>
                        <a:rPr lang="en-US" sz="2100" smtClean="0">
                          <a:solidFill>
                            <a:schemeClr val="bg1"/>
                          </a:solidFill>
                          <a:effectLst/>
                        </a:rPr>
                        <a:t>Lingkungan bersifat dinamis; dan tujuan program perlu dikelola dalam konteks lingkungan yang berubah di mana organisasi beroperasi.</a:t>
                      </a:r>
                      <a:r>
                        <a:rPr lang="en-US" sz="2100">
                          <a:solidFill>
                            <a:schemeClr val="bg1"/>
                          </a:solidFill>
                          <a:effectLst/>
                        </a:rPr>
                        <a:t> </a:t>
                      </a:r>
                    </a:p>
                  </a:txBody>
                  <a:tcPr marL="28220" marR="28220" marT="12315" marB="12315">
                    <a:lnL>
                      <a:noFill/>
                    </a:lnL>
                    <a:lnR>
                      <a:noFill/>
                    </a:lnR>
                    <a:lnT>
                      <a:noFill/>
                    </a:lnT>
                    <a:lnB>
                      <a:noFill/>
                    </a:lnB>
                    <a:solidFill>
                      <a:srgbClr val="CCFF99"/>
                    </a:solidFill>
                  </a:tcPr>
                </a:tc>
              </a:tr>
              <a:tr h="1325109">
                <a:tc>
                  <a:txBody>
                    <a:bodyPr/>
                    <a:lstStyle/>
                    <a:p>
                      <a:pPr algn="l"/>
                      <a:r>
                        <a:rPr lang="en-US" sz="2100" smtClean="0">
                          <a:solidFill>
                            <a:schemeClr val="bg1"/>
                          </a:solidFill>
                          <a:effectLst/>
                        </a:rPr>
                        <a:t>Sumberdaya</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Sumber daya untuk menyampaikan proyek dapat diperkirakan secara wajar sebelumnya.</a:t>
                      </a:r>
                      <a:endParaRPr lang="en-US" sz="2100">
                        <a:solidFill>
                          <a:schemeClr val="bg1"/>
                        </a:solidFill>
                        <a:effectLst/>
                      </a:endParaRPr>
                    </a:p>
                  </a:txBody>
                  <a:tcPr marL="28220" marR="28220" marT="12315" marB="12315">
                    <a:lnL>
                      <a:noFill/>
                    </a:lnL>
                    <a:lnR>
                      <a:noFill/>
                    </a:lnR>
                    <a:lnT>
                      <a:noFill/>
                    </a:lnT>
                    <a:lnB>
                      <a:noFill/>
                    </a:lnB>
                    <a:solidFill>
                      <a:srgbClr val="FFFFCC"/>
                    </a:solidFill>
                  </a:tcPr>
                </a:tc>
                <a:tc>
                  <a:txBody>
                    <a:bodyPr/>
                    <a:lstStyle/>
                    <a:p>
                      <a:r>
                        <a:rPr lang="en-US" sz="2100" smtClean="0">
                          <a:solidFill>
                            <a:schemeClr val="bg1"/>
                          </a:solidFill>
                          <a:effectLst/>
                        </a:rPr>
                        <a:t>Sumber daya dibatasi dan terbatas; ada persaingan untuk sumber daya antar proyek.</a:t>
                      </a:r>
                      <a:endParaRPr lang="en-US" sz="2100">
                        <a:solidFill>
                          <a:schemeClr val="bg1"/>
                        </a:solidFill>
                        <a:effectLst/>
                      </a:endParaRPr>
                    </a:p>
                  </a:txBody>
                  <a:tcPr marL="28220" marR="28220" marT="12315" marB="12315">
                    <a:lnL>
                      <a:noFill/>
                    </a:lnL>
                    <a:lnR>
                      <a:noFill/>
                    </a:lnR>
                    <a:lnT>
                      <a:noFill/>
                    </a:lnT>
                    <a:lnB>
                      <a:noFill/>
                    </a:lnB>
                    <a:solidFill>
                      <a:srgbClr val="FFFFCC"/>
                    </a:solidFill>
                  </a:tcPr>
                </a:tc>
              </a:tr>
            </a:tbl>
          </a:graphicData>
        </a:graphic>
      </p:graphicFrame>
    </p:spTree>
    <p:extLst>
      <p:ext uri="{BB962C8B-B14F-4D97-AF65-F5344CB8AC3E}">
        <p14:creationId xmlns:p14="http://schemas.microsoft.com/office/powerpoint/2010/main" val="1180144"/>
      </p:ext>
    </p:extLst>
  </p:cSld>
  <p:clrMapOvr>
    <a:masterClrMapping/>
  </p:clrMapOvr>
  <mc:AlternateContent xmlns:mc="http://schemas.openxmlformats.org/markup-compatibility/2006" xmlns:p14="http://schemas.microsoft.com/office/powerpoint/2010/main">
    <mc:Choice Requires="p14">
      <p:transition spd="slow" p14:dur="2250">
        <p:randomBar dir="vert"/>
      </p:transition>
    </mc:Choice>
    <mc:Fallback xmlns="">
      <p:transition spd="slow">
        <p:randomBar dir="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2" name="Title 1"/>
          <p:cNvSpPr>
            <a:spLocks noGrp="1"/>
          </p:cNvSpPr>
          <p:nvPr>
            <p:ph type="title"/>
          </p:nvPr>
        </p:nvSpPr>
        <p:spPr/>
        <p:txBody>
          <a:bodyPr>
            <a:normAutofit/>
          </a:bodyPr>
          <a:lstStyle/>
          <a:p>
            <a:r>
              <a:rPr lang="en-US" sz="3700" smtClean="0"/>
              <a:t>Perbedaan Antara Proyek dan Program</a:t>
            </a:r>
            <a:br>
              <a:rPr lang="en-US" sz="3700" smtClean="0"/>
            </a:br>
            <a:endParaRPr lang="en-US" sz="3700"/>
          </a:p>
        </p:txBody>
      </p:sp>
      <p:graphicFrame>
        <p:nvGraphicFramePr>
          <p:cNvPr id="4" name="Table 3"/>
          <p:cNvGraphicFramePr>
            <a:graphicFrameLocks noGrp="1"/>
          </p:cNvGraphicFramePr>
          <p:nvPr>
            <p:extLst>
              <p:ext uri="{D42A27DB-BD31-4B8C-83A1-F6EECF244321}">
                <p14:modId xmlns:p14="http://schemas.microsoft.com/office/powerpoint/2010/main" val="3691252137"/>
              </p:ext>
            </p:extLst>
          </p:nvPr>
        </p:nvGraphicFramePr>
        <p:xfrm>
          <a:off x="533400" y="1952856"/>
          <a:ext cx="11277600" cy="16851131"/>
        </p:xfrm>
        <a:graphic>
          <a:graphicData uri="http://schemas.openxmlformats.org/drawingml/2006/table">
            <a:tbl>
              <a:tblPr/>
              <a:tblGrid>
                <a:gridCol w="2932173"/>
                <a:gridCol w="3721611"/>
                <a:gridCol w="4623816"/>
              </a:tblGrid>
              <a:tr h="364557">
                <a:tc>
                  <a:txBody>
                    <a:bodyPr/>
                    <a:lstStyle/>
                    <a:p>
                      <a:pPr algn="l"/>
                      <a:r>
                        <a:rPr lang="en-US" sz="2100">
                          <a:solidFill>
                            <a:schemeClr val="bg1"/>
                          </a:solidFill>
                          <a:effectLst/>
                        </a:rPr>
                        <a:t> </a:t>
                      </a:r>
                    </a:p>
                  </a:txBody>
                  <a:tcPr marL="30785" marR="30785" marT="12315" marB="12315">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E7E6E6"/>
                    </a:solidFill>
                  </a:tcPr>
                </a:tc>
                <a:tc>
                  <a:txBody>
                    <a:bodyPr/>
                    <a:lstStyle/>
                    <a:p>
                      <a:pPr algn="ctr"/>
                      <a:r>
                        <a:rPr lang="en-US" sz="2100" smtClean="0">
                          <a:solidFill>
                            <a:schemeClr val="bg1"/>
                          </a:solidFill>
                          <a:effectLst/>
                        </a:rPr>
                        <a:t>Proyek</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E7E6E6"/>
                    </a:solidFill>
                  </a:tcPr>
                </a:tc>
                <a:tc>
                  <a:txBody>
                    <a:bodyPr/>
                    <a:lstStyle/>
                    <a:p>
                      <a:pPr algn="ctr"/>
                      <a:r>
                        <a:rPr lang="en-US" sz="2100">
                          <a:solidFill>
                            <a:schemeClr val="bg1"/>
                          </a:solidFill>
                          <a:effectLst/>
                        </a:rPr>
                        <a:t>Program</a:t>
                      </a:r>
                    </a:p>
                  </a:txBody>
                  <a:tcPr marL="30785" marR="30785" marT="12315" marB="12315">
                    <a:lnL w="9525" cap="flat" cmpd="sng" algn="ctr">
                      <a:solidFill>
                        <a:srgbClr val="F4F4F4"/>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E7E6E6"/>
                    </a:solidFill>
                  </a:tcPr>
                </a:tc>
              </a:tr>
              <a:tr h="2625589">
                <a:tc>
                  <a:txBody>
                    <a:bodyPr/>
                    <a:lstStyle/>
                    <a:p>
                      <a:pPr algn="l"/>
                      <a:r>
                        <a:rPr lang="en-US" sz="2100" smtClean="0">
                          <a:solidFill>
                            <a:schemeClr val="bg1"/>
                          </a:solidFill>
                          <a:effectLst/>
                        </a:rPr>
                        <a:t>Tujuan</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Outputs </a:t>
                      </a:r>
                      <a:r>
                        <a:rPr lang="en-US" sz="2100">
                          <a:solidFill>
                            <a:schemeClr val="bg1"/>
                          </a:solidFill>
                          <a:effectLst/>
                        </a:rPr>
                        <a:t>– </a:t>
                      </a:r>
                      <a:r>
                        <a:rPr lang="en-US" sz="2100" smtClean="0">
                          <a:solidFill>
                            <a:schemeClr val="bg1"/>
                          </a:solidFill>
                          <a:effectLst/>
                        </a:rPr>
                        <a:t>berujud; relative mudah dijelaskan, didefinisikan dan diukur;</a:t>
                      </a:r>
                      <a:r>
                        <a:rPr lang="en-US" sz="2100" baseline="0" smtClean="0">
                          <a:solidFill>
                            <a:schemeClr val="bg1"/>
                          </a:solidFill>
                          <a:effectLst/>
                        </a:rPr>
                        <a:t> cenderung obyektif.</a:t>
                      </a:r>
                    </a:p>
                    <a:p>
                      <a:endParaRPr lang="en-US" sz="2100">
                        <a:solidFill>
                          <a:schemeClr val="bg1"/>
                        </a:solidFill>
                        <a:effectLst/>
                      </a:endParaRPr>
                    </a:p>
                  </a:txBody>
                  <a:tcPr marL="28220" marR="28220" marT="12315" marB="12315">
                    <a:lnL>
                      <a:noFill/>
                    </a:lnL>
                    <a:lnR>
                      <a:noFill/>
                    </a:lnR>
                    <a:lnT w="19050" cap="flat" cmpd="sng" algn="ctr">
                      <a:solidFill>
                        <a:srgbClr val="FFFFFF"/>
                      </a:solidFill>
                      <a:prstDash val="solid"/>
                      <a:round/>
                      <a:headEnd type="none" w="med" len="med"/>
                      <a:tailEnd type="none" w="med" len="med"/>
                    </a:lnT>
                    <a:lnB>
                      <a:noFill/>
                    </a:lnB>
                    <a:solidFill>
                      <a:srgbClr val="FFFFCC"/>
                    </a:solidFill>
                  </a:tcPr>
                </a:tc>
                <a:tc>
                  <a:txBody>
                    <a:bodyPr/>
                    <a:lstStyle/>
                    <a:p>
                      <a:r>
                        <a:rPr lang="en-US" sz="2100">
                          <a:solidFill>
                            <a:schemeClr val="bg1"/>
                          </a:solidFill>
                          <a:effectLst/>
                        </a:rPr>
                        <a:t>Outcomes – </a:t>
                      </a:r>
                      <a:r>
                        <a:rPr lang="en-US" sz="2100" smtClean="0">
                          <a:solidFill>
                            <a:schemeClr val="bg1"/>
                          </a:solidFill>
                          <a:effectLst/>
                        </a:rPr>
                        <a:t>biasanya tidak berujud; sulit untuk dikuantifikasi; manfaat sering didasarkan pada perubahan</a:t>
                      </a:r>
                      <a:r>
                        <a:rPr lang="en-US" sz="2100" baseline="0" smtClean="0">
                          <a:solidFill>
                            <a:schemeClr val="bg1"/>
                          </a:solidFill>
                          <a:effectLst/>
                        </a:rPr>
                        <a:t> budaya dan perilaku organisasi; mengenalkan kemampuan baru kepada organisasi; cenderung subjektif.</a:t>
                      </a:r>
                    </a:p>
                    <a:p>
                      <a:endParaRPr lang="en-US" sz="2100">
                        <a:solidFill>
                          <a:schemeClr val="bg1"/>
                        </a:solidFill>
                        <a:effectLst/>
                      </a:endParaRPr>
                    </a:p>
                  </a:txBody>
                  <a:tcPr marL="28220" marR="28220" marT="12315" marB="12315">
                    <a:lnL>
                      <a:noFill/>
                    </a:lnL>
                    <a:lnR>
                      <a:noFill/>
                    </a:lnR>
                    <a:lnT w="19050" cap="flat" cmpd="sng" algn="ctr">
                      <a:solidFill>
                        <a:srgbClr val="FFFFFF"/>
                      </a:solidFill>
                      <a:prstDash val="solid"/>
                      <a:round/>
                      <a:headEnd type="none" w="med" len="med"/>
                      <a:tailEnd type="none" w="med" len="med"/>
                    </a:lnT>
                    <a:lnB>
                      <a:noFill/>
                    </a:lnB>
                    <a:solidFill>
                      <a:srgbClr val="FFFFCC"/>
                    </a:solidFill>
                  </a:tcPr>
                </a:tc>
              </a:tr>
              <a:tr h="1650229">
                <a:tc>
                  <a:txBody>
                    <a:bodyPr/>
                    <a:lstStyle/>
                    <a:p>
                      <a:pPr algn="l"/>
                      <a:r>
                        <a:rPr lang="en-US" sz="2100" smtClean="0">
                          <a:solidFill>
                            <a:schemeClr val="bg1"/>
                          </a:solidFill>
                          <a:effectLst/>
                        </a:rPr>
                        <a:t>Lingkup</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Sangat</a:t>
                      </a:r>
                      <a:r>
                        <a:rPr lang="en-US" sz="2100" baseline="0" smtClean="0">
                          <a:solidFill>
                            <a:schemeClr val="bg1"/>
                          </a:solidFill>
                          <a:effectLst/>
                        </a:rPr>
                        <a:t> terbatas</a:t>
                      </a:r>
                      <a:r>
                        <a:rPr lang="en-US" sz="2100" smtClean="0">
                          <a:solidFill>
                            <a:schemeClr val="bg1"/>
                          </a:solidFill>
                          <a:effectLst/>
                        </a:rPr>
                        <a:t>; didefinisikan secara ketat; </a:t>
                      </a:r>
                    </a:p>
                    <a:p>
                      <a:r>
                        <a:rPr lang="en-US" sz="2100" smtClean="0">
                          <a:solidFill>
                            <a:schemeClr val="bg1"/>
                          </a:solidFill>
                          <a:effectLst/>
                        </a:rPr>
                        <a:t>tidak mungkin menjadi subjek perubahan materi selama masa proyek.</a:t>
                      </a:r>
                    </a:p>
                    <a:p>
                      <a:endParaRPr lang="en-US" sz="2100">
                        <a:solidFill>
                          <a:schemeClr val="bg1"/>
                        </a:solidFill>
                        <a:effectLst/>
                      </a:endParaRPr>
                    </a:p>
                  </a:txBody>
                  <a:tcPr marL="28220" marR="28220" marT="12315" marB="12315">
                    <a:lnL>
                      <a:noFill/>
                    </a:lnL>
                    <a:lnR>
                      <a:noFill/>
                    </a:lnR>
                    <a:lnT>
                      <a:noFill/>
                    </a:lnT>
                    <a:lnB>
                      <a:noFill/>
                    </a:lnB>
                    <a:solidFill>
                      <a:srgbClr val="CCFF99"/>
                    </a:solidFill>
                  </a:tcPr>
                </a:tc>
                <a:tc>
                  <a:txBody>
                    <a:bodyPr/>
                    <a:lstStyle/>
                    <a:p>
                      <a:r>
                        <a:rPr lang="en-US" sz="2100" smtClean="0">
                          <a:solidFill>
                            <a:schemeClr val="bg1"/>
                          </a:solidFill>
                          <a:effectLst/>
                        </a:rPr>
                        <a:t>Tidak didefinisikan dengan ketat atau dibatasi; cenderung berubah selama siklus hidup program.</a:t>
                      </a:r>
                      <a:endParaRPr lang="en-US" sz="2100">
                        <a:solidFill>
                          <a:schemeClr val="bg1"/>
                        </a:solidFill>
                        <a:effectLst/>
                      </a:endParaRPr>
                    </a:p>
                  </a:txBody>
                  <a:tcPr marL="28220" marR="28220" marT="12315" marB="12315">
                    <a:lnL>
                      <a:noFill/>
                    </a:lnL>
                    <a:lnR>
                      <a:noFill/>
                    </a:lnR>
                    <a:lnT>
                      <a:noFill/>
                    </a:lnT>
                    <a:lnB>
                      <a:noFill/>
                    </a:lnB>
                    <a:solidFill>
                      <a:srgbClr val="CCFF99"/>
                    </a:solidFill>
                  </a:tcPr>
                </a:tc>
              </a:tr>
              <a:tr h="999989">
                <a:tc>
                  <a:txBody>
                    <a:bodyPr/>
                    <a:lstStyle/>
                    <a:p>
                      <a:pPr algn="l"/>
                      <a:r>
                        <a:rPr lang="en-US" sz="2100" smtClean="0">
                          <a:solidFill>
                            <a:schemeClr val="bg1"/>
                          </a:solidFill>
                          <a:effectLst/>
                        </a:rPr>
                        <a:t>Durasi</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Jangka waktu yang relatif singkat; biasanya tiga hingga enam bulan.</a:t>
                      </a:r>
                      <a:endParaRPr lang="en-US" sz="2100">
                        <a:solidFill>
                          <a:schemeClr val="bg1"/>
                        </a:solidFill>
                        <a:effectLst/>
                      </a:endParaRPr>
                    </a:p>
                  </a:txBody>
                  <a:tcPr marL="28220" marR="28220" marT="12315" marB="12315">
                    <a:lnL>
                      <a:noFill/>
                    </a:lnL>
                    <a:lnR>
                      <a:noFill/>
                    </a:lnR>
                    <a:lnT>
                      <a:noFill/>
                    </a:lnT>
                    <a:lnB>
                      <a:noFill/>
                    </a:lnB>
                    <a:solidFill>
                      <a:srgbClr val="FFFFCC"/>
                    </a:solidFill>
                  </a:tcPr>
                </a:tc>
                <a:tc>
                  <a:txBody>
                    <a:bodyPr/>
                    <a:lstStyle/>
                    <a:p>
                      <a:pPr>
                        <a:tabLst>
                          <a:tab pos="855663" algn="l"/>
                        </a:tabLst>
                      </a:pPr>
                      <a:r>
                        <a:rPr lang="en-US" sz="2100" smtClean="0">
                          <a:solidFill>
                            <a:schemeClr val="bg1"/>
                          </a:solidFill>
                          <a:effectLst/>
                        </a:rPr>
                        <a:t>Relatif jangka panjang, biasanya delapan belas bulan hingga tiga tahun.</a:t>
                      </a:r>
                      <a:endParaRPr lang="en-US" sz="2100">
                        <a:solidFill>
                          <a:schemeClr val="bg1"/>
                        </a:solidFill>
                        <a:effectLst/>
                      </a:endParaRPr>
                    </a:p>
                  </a:txBody>
                  <a:tcPr marL="28220" marR="28220" marT="12315" marB="12315">
                    <a:lnL>
                      <a:noFill/>
                    </a:lnL>
                    <a:lnR>
                      <a:noFill/>
                    </a:lnR>
                    <a:lnT>
                      <a:noFill/>
                    </a:lnT>
                    <a:lnB>
                      <a:noFill/>
                    </a:lnB>
                    <a:solidFill>
                      <a:srgbClr val="FFFFCC"/>
                    </a:solidFill>
                  </a:tcPr>
                </a:tc>
              </a:tr>
              <a:tr h="2625589">
                <a:tc>
                  <a:txBody>
                    <a:bodyPr/>
                    <a:lstStyle/>
                    <a:p>
                      <a:pPr algn="l"/>
                      <a:r>
                        <a:rPr lang="en-US" sz="2100" smtClean="0">
                          <a:solidFill>
                            <a:schemeClr val="bg1"/>
                          </a:solidFill>
                          <a:effectLst/>
                        </a:rPr>
                        <a:t>Profil Risiko</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Risiko proyek relatif mudah diidentifikasi dan dikelola. Kegagalan proyek akan menghasilkan dampak yang relatif terbatas pada organisasi relatif terhadap risiko program.</a:t>
                      </a:r>
                      <a:endParaRPr lang="en-US" sz="2100">
                        <a:solidFill>
                          <a:schemeClr val="bg1"/>
                        </a:solidFill>
                        <a:effectLst/>
                      </a:endParaRPr>
                    </a:p>
                  </a:txBody>
                  <a:tcPr marL="28220" marR="28220" marT="12315" marB="12315">
                    <a:lnL>
                      <a:noFill/>
                    </a:lnL>
                    <a:lnR>
                      <a:noFill/>
                    </a:lnR>
                    <a:lnT>
                      <a:noFill/>
                    </a:lnT>
                    <a:lnB>
                      <a:noFill/>
                    </a:lnB>
                    <a:solidFill>
                      <a:srgbClr val="CCFF99"/>
                    </a:solidFill>
                  </a:tcPr>
                </a:tc>
                <a:tc>
                  <a:txBody>
                    <a:bodyPr/>
                    <a:lstStyle/>
                    <a:p>
                      <a:r>
                        <a:rPr lang="en-US" sz="2100" smtClean="0">
                          <a:solidFill>
                            <a:schemeClr val="bg1"/>
                          </a:solidFill>
                          <a:effectLst/>
                        </a:rPr>
                        <a:t>Risiko program lebih kompleks dan berpotensi berdampak pada organisasi, jika risiko terwujud akan lebih besar dibandingkan dengan risiko proyek. Kegagalan program dapat mengakibatkan kerugian finansial, reputasi atau operasional yang material.</a:t>
                      </a:r>
                      <a:endParaRPr lang="en-US" sz="2100">
                        <a:solidFill>
                          <a:schemeClr val="bg1"/>
                        </a:solidFill>
                        <a:effectLst/>
                      </a:endParaRPr>
                    </a:p>
                  </a:txBody>
                  <a:tcPr marL="28220" marR="28220" marT="12315" marB="12315">
                    <a:lnL>
                      <a:noFill/>
                    </a:lnL>
                    <a:lnR>
                      <a:noFill/>
                    </a:lnR>
                    <a:lnT>
                      <a:noFill/>
                    </a:lnT>
                    <a:lnB>
                      <a:noFill/>
                    </a:lnB>
                    <a:solidFill>
                      <a:srgbClr val="CCFF99"/>
                    </a:solidFill>
                  </a:tcPr>
                </a:tc>
              </a:tr>
              <a:tr h="1325109">
                <a:tc>
                  <a:txBody>
                    <a:bodyPr/>
                    <a:lstStyle/>
                    <a:p>
                      <a:pPr algn="l"/>
                      <a:r>
                        <a:rPr lang="en-US" sz="2100" smtClean="0">
                          <a:solidFill>
                            <a:schemeClr val="bg1"/>
                          </a:solidFill>
                          <a:effectLst/>
                        </a:rPr>
                        <a:t>Sifat masalah</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Terdefinisikan dengan jelas.</a:t>
                      </a:r>
                      <a:endParaRPr lang="en-US" sz="2100">
                        <a:solidFill>
                          <a:schemeClr val="bg1"/>
                        </a:solidFill>
                        <a:effectLst/>
                      </a:endParaRPr>
                    </a:p>
                  </a:txBody>
                  <a:tcPr marL="28220" marR="28220" marT="12315" marB="12315">
                    <a:lnL>
                      <a:noFill/>
                    </a:lnL>
                    <a:lnR>
                      <a:noFill/>
                    </a:lnR>
                    <a:lnT>
                      <a:noFill/>
                    </a:lnT>
                    <a:lnB>
                      <a:noFill/>
                    </a:lnB>
                    <a:solidFill>
                      <a:srgbClr val="FFFFCC"/>
                    </a:solidFill>
                  </a:tcPr>
                </a:tc>
                <a:tc>
                  <a:txBody>
                    <a:bodyPr/>
                    <a:lstStyle/>
                    <a:p>
                      <a:r>
                        <a:rPr lang="en-US" sz="2100" smtClean="0">
                          <a:solidFill>
                            <a:schemeClr val="bg1"/>
                          </a:solidFill>
                          <a:effectLst/>
                        </a:rPr>
                        <a:t>Tidak terdefinisi; sering terjadi ketidaksepakatan antara pemangku kepentingan kunci tentang sifat dan definisi masalah.</a:t>
                      </a:r>
                      <a:endParaRPr lang="en-US" sz="2100">
                        <a:solidFill>
                          <a:schemeClr val="bg1"/>
                        </a:solidFill>
                        <a:effectLst/>
                      </a:endParaRPr>
                    </a:p>
                  </a:txBody>
                  <a:tcPr marL="28220" marR="28220" marT="12315" marB="12315">
                    <a:lnL>
                      <a:noFill/>
                    </a:lnL>
                    <a:lnR>
                      <a:noFill/>
                    </a:lnR>
                    <a:lnT>
                      <a:noFill/>
                    </a:lnT>
                    <a:lnB>
                      <a:noFill/>
                    </a:lnB>
                    <a:solidFill>
                      <a:srgbClr val="FFFFCC"/>
                    </a:solidFill>
                  </a:tcPr>
                </a:tc>
              </a:tr>
              <a:tr h="1720100">
                <a:tc>
                  <a:txBody>
                    <a:bodyPr/>
                    <a:lstStyle/>
                    <a:p>
                      <a:pPr algn="l"/>
                      <a:r>
                        <a:rPr lang="en-US" sz="2100" smtClean="0">
                          <a:solidFill>
                            <a:schemeClr val="bg1"/>
                          </a:solidFill>
                          <a:effectLst/>
                        </a:rPr>
                        <a:t>Sifat solusinya</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Sejumlah solusi potensial yang relatif terbatas.</a:t>
                      </a:r>
                      <a:endParaRPr lang="en-US" sz="2100">
                        <a:solidFill>
                          <a:schemeClr val="bg1"/>
                        </a:solidFill>
                        <a:effectLst/>
                      </a:endParaRPr>
                    </a:p>
                  </a:txBody>
                  <a:tcPr marL="28220" marR="28220" marT="12315" marB="12315">
                    <a:lnL>
                      <a:noFill/>
                    </a:lnL>
                    <a:lnR>
                      <a:noFill/>
                    </a:lnR>
                    <a:lnT>
                      <a:noFill/>
                    </a:lnT>
                    <a:lnB>
                      <a:noFill/>
                    </a:lnB>
                    <a:solidFill>
                      <a:srgbClr val="CCFF99"/>
                    </a:solidFill>
                  </a:tcPr>
                </a:tc>
                <a:tc>
                  <a:txBody>
                    <a:bodyPr/>
                    <a:lstStyle/>
                    <a:p>
                      <a:r>
                        <a:rPr lang="en-US" sz="2100" smtClean="0">
                          <a:solidFill>
                            <a:schemeClr val="bg1"/>
                          </a:solidFill>
                          <a:effectLst/>
                        </a:rPr>
                        <a:t>Sejumlah solusi potensial dengan sering dengan ketidaksepakatan antara pemangku kepentingan sebagai solusi yang disukai.</a:t>
                      </a:r>
                      <a:endParaRPr lang="en-US" sz="2100">
                        <a:solidFill>
                          <a:schemeClr val="bg1"/>
                        </a:solidFill>
                        <a:effectLst/>
                      </a:endParaRPr>
                    </a:p>
                  </a:txBody>
                  <a:tcPr marL="28220" marR="28220" marT="12315" marB="12315">
                    <a:lnL>
                      <a:noFill/>
                    </a:lnL>
                    <a:lnR>
                      <a:noFill/>
                    </a:lnR>
                    <a:lnT>
                      <a:noFill/>
                    </a:lnT>
                    <a:lnB>
                      <a:noFill/>
                    </a:lnB>
                    <a:solidFill>
                      <a:srgbClr val="CCFF99"/>
                    </a:solidFill>
                  </a:tcPr>
                </a:tc>
              </a:tr>
              <a:tr h="1720100">
                <a:tc>
                  <a:txBody>
                    <a:bodyPr/>
                    <a:lstStyle/>
                    <a:p>
                      <a:pPr algn="l"/>
                      <a:r>
                        <a:rPr lang="en-US" sz="2100">
                          <a:solidFill>
                            <a:schemeClr val="bg1"/>
                          </a:solidFill>
                          <a:effectLst/>
                        </a:rPr>
                        <a:t>Stakeholders</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Jumlah pemangku kepentingan yang relatif terbatas.</a:t>
                      </a:r>
                      <a:r>
                        <a:rPr lang="en-US" sz="2100">
                          <a:solidFill>
                            <a:schemeClr val="bg1"/>
                          </a:solidFill>
                          <a:effectLst/>
                        </a:rPr>
                        <a:t> </a:t>
                      </a:r>
                    </a:p>
                  </a:txBody>
                  <a:tcPr marL="28220" marR="28220" marT="12315" marB="12315">
                    <a:lnL>
                      <a:noFill/>
                    </a:lnL>
                    <a:lnR>
                      <a:noFill/>
                    </a:lnR>
                    <a:lnT>
                      <a:noFill/>
                    </a:lnT>
                    <a:lnB>
                      <a:noFill/>
                    </a:lnB>
                    <a:solidFill>
                      <a:srgbClr val="FFFFCC"/>
                    </a:solidFill>
                  </a:tcPr>
                </a:tc>
                <a:tc>
                  <a:txBody>
                    <a:bodyPr/>
                    <a:lstStyle/>
                    <a:p>
                      <a:r>
                        <a:rPr lang="en-US" sz="2100" smtClean="0">
                          <a:solidFill>
                            <a:schemeClr val="bg1"/>
                          </a:solidFill>
                          <a:effectLst/>
                        </a:rPr>
                        <a:t>Sejumlah besar pemangku kepentingan yang beragam; kemungkinan perselisihan di antara mereka mengenai definisi masalah &amp; solusi yang lebih disukai.</a:t>
                      </a:r>
                      <a:endParaRPr lang="en-US" sz="2100">
                        <a:solidFill>
                          <a:schemeClr val="bg1"/>
                        </a:solidFill>
                        <a:effectLst/>
                      </a:endParaRPr>
                    </a:p>
                  </a:txBody>
                  <a:tcPr marL="28220" marR="28220" marT="12315" marB="12315">
                    <a:lnL>
                      <a:noFill/>
                    </a:lnL>
                    <a:lnR>
                      <a:noFill/>
                    </a:lnR>
                    <a:lnT>
                      <a:noFill/>
                    </a:lnT>
                    <a:lnB>
                      <a:noFill/>
                    </a:lnB>
                    <a:solidFill>
                      <a:srgbClr val="FFFFCC"/>
                    </a:solidFill>
                  </a:tcPr>
                </a:tc>
              </a:tr>
              <a:tr h="1975349">
                <a:tc>
                  <a:txBody>
                    <a:bodyPr/>
                    <a:lstStyle/>
                    <a:p>
                      <a:pPr algn="l"/>
                      <a:r>
                        <a:rPr lang="en-US" sz="2100" smtClean="0">
                          <a:solidFill>
                            <a:schemeClr val="bg1"/>
                          </a:solidFill>
                          <a:effectLst/>
                        </a:rPr>
                        <a:t>Hubungan dengan lingkungan</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Lingkungan di mana proyek berlangsung dipahami dan relatif stabil.</a:t>
                      </a:r>
                      <a:endParaRPr lang="en-US" sz="2100">
                        <a:solidFill>
                          <a:schemeClr val="bg1"/>
                        </a:solidFill>
                        <a:effectLst/>
                      </a:endParaRPr>
                    </a:p>
                  </a:txBody>
                  <a:tcPr marL="28220" marR="28220" marT="12315" marB="12315">
                    <a:lnL>
                      <a:noFill/>
                    </a:lnL>
                    <a:lnR>
                      <a:noFill/>
                    </a:lnR>
                    <a:lnT>
                      <a:noFill/>
                    </a:lnT>
                    <a:lnB>
                      <a:noFill/>
                    </a:lnB>
                    <a:solidFill>
                      <a:srgbClr val="CCFF99"/>
                    </a:solidFill>
                  </a:tcPr>
                </a:tc>
                <a:tc>
                  <a:txBody>
                    <a:bodyPr/>
                    <a:lstStyle/>
                    <a:p>
                      <a:r>
                        <a:rPr lang="en-US" sz="2100" smtClean="0">
                          <a:solidFill>
                            <a:schemeClr val="bg1"/>
                          </a:solidFill>
                          <a:effectLst/>
                        </a:rPr>
                        <a:t>Lingkungan bersifat dinamis; dan tujuan program perlu dikelola dalam konteks lingkungan yang berubah di mana organisasi beroperasi.</a:t>
                      </a:r>
                      <a:r>
                        <a:rPr lang="en-US" sz="2100">
                          <a:solidFill>
                            <a:schemeClr val="bg1"/>
                          </a:solidFill>
                          <a:effectLst/>
                        </a:rPr>
                        <a:t> </a:t>
                      </a:r>
                    </a:p>
                  </a:txBody>
                  <a:tcPr marL="28220" marR="28220" marT="12315" marB="12315">
                    <a:lnL>
                      <a:noFill/>
                    </a:lnL>
                    <a:lnR>
                      <a:noFill/>
                    </a:lnR>
                    <a:lnT>
                      <a:noFill/>
                    </a:lnT>
                    <a:lnB>
                      <a:noFill/>
                    </a:lnB>
                    <a:solidFill>
                      <a:srgbClr val="CCFF99"/>
                    </a:solidFill>
                  </a:tcPr>
                </a:tc>
              </a:tr>
              <a:tr h="1325109">
                <a:tc>
                  <a:txBody>
                    <a:bodyPr/>
                    <a:lstStyle/>
                    <a:p>
                      <a:pPr algn="l"/>
                      <a:r>
                        <a:rPr lang="en-US" sz="2100" smtClean="0">
                          <a:solidFill>
                            <a:schemeClr val="bg1"/>
                          </a:solidFill>
                          <a:effectLst/>
                        </a:rPr>
                        <a:t>Sumberdaya</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Sumber daya untuk menyampaikan proyek dapat diperkirakan secara wajar sebelumnya.</a:t>
                      </a:r>
                      <a:endParaRPr lang="en-US" sz="2100">
                        <a:solidFill>
                          <a:schemeClr val="bg1"/>
                        </a:solidFill>
                        <a:effectLst/>
                      </a:endParaRPr>
                    </a:p>
                  </a:txBody>
                  <a:tcPr marL="28220" marR="28220" marT="12315" marB="12315">
                    <a:lnL>
                      <a:noFill/>
                    </a:lnL>
                    <a:lnR>
                      <a:noFill/>
                    </a:lnR>
                    <a:lnT>
                      <a:noFill/>
                    </a:lnT>
                    <a:lnB>
                      <a:noFill/>
                    </a:lnB>
                    <a:solidFill>
                      <a:srgbClr val="FFFFCC"/>
                    </a:solidFill>
                  </a:tcPr>
                </a:tc>
                <a:tc>
                  <a:txBody>
                    <a:bodyPr/>
                    <a:lstStyle/>
                    <a:p>
                      <a:r>
                        <a:rPr lang="en-US" sz="2100" smtClean="0">
                          <a:solidFill>
                            <a:schemeClr val="bg1"/>
                          </a:solidFill>
                          <a:effectLst/>
                        </a:rPr>
                        <a:t>Sumber daya dibatasi dan terbatas; ada persaingan untuk sumber daya antar proyek.</a:t>
                      </a:r>
                      <a:endParaRPr lang="en-US" sz="2100">
                        <a:solidFill>
                          <a:schemeClr val="bg1"/>
                        </a:solidFill>
                        <a:effectLst/>
                      </a:endParaRPr>
                    </a:p>
                  </a:txBody>
                  <a:tcPr marL="28220" marR="28220" marT="12315" marB="12315">
                    <a:lnL>
                      <a:noFill/>
                    </a:lnL>
                    <a:lnR>
                      <a:noFill/>
                    </a:lnR>
                    <a:lnT>
                      <a:noFill/>
                    </a:lnT>
                    <a:lnB>
                      <a:noFill/>
                    </a:lnB>
                    <a:solidFill>
                      <a:srgbClr val="FFFFCC"/>
                    </a:solidFill>
                  </a:tcPr>
                </a:tc>
              </a:tr>
            </a:tbl>
          </a:graphicData>
        </a:graphic>
      </p:graphicFrame>
    </p:spTree>
    <p:extLst>
      <p:ext uri="{BB962C8B-B14F-4D97-AF65-F5344CB8AC3E}">
        <p14:creationId xmlns:p14="http://schemas.microsoft.com/office/powerpoint/2010/main" val="2409828687"/>
      </p:ext>
    </p:extLst>
  </p:cSld>
  <p:clrMapOvr>
    <a:masterClrMapping/>
  </p:clrMapOvr>
  <mc:AlternateContent xmlns:mc="http://schemas.openxmlformats.org/markup-compatibility/2006" xmlns:p14="http://schemas.microsoft.com/office/powerpoint/2010/main">
    <mc:Choice Requires="p14">
      <p:transition spd="slow" p14:dur="2250">
        <p:randomBar dir="vert"/>
      </p:transition>
    </mc:Choice>
    <mc:Fallback xmlns="">
      <p:transition spd="slow">
        <p:randomBar dir="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2" name="Title 1"/>
          <p:cNvSpPr>
            <a:spLocks noGrp="1"/>
          </p:cNvSpPr>
          <p:nvPr>
            <p:ph type="title"/>
          </p:nvPr>
        </p:nvSpPr>
        <p:spPr/>
        <p:txBody>
          <a:bodyPr>
            <a:normAutofit/>
          </a:bodyPr>
          <a:lstStyle/>
          <a:p>
            <a:r>
              <a:rPr lang="en-US" sz="3700" smtClean="0"/>
              <a:t>Perbedaan Antara Proyek dan Program</a:t>
            </a:r>
            <a:br>
              <a:rPr lang="en-US" sz="3700" smtClean="0"/>
            </a:br>
            <a:endParaRPr lang="en-US" sz="3700"/>
          </a:p>
        </p:txBody>
      </p:sp>
      <p:graphicFrame>
        <p:nvGraphicFramePr>
          <p:cNvPr id="4" name="Table 3"/>
          <p:cNvGraphicFramePr>
            <a:graphicFrameLocks noGrp="1"/>
          </p:cNvGraphicFramePr>
          <p:nvPr>
            <p:extLst>
              <p:ext uri="{D42A27DB-BD31-4B8C-83A1-F6EECF244321}">
                <p14:modId xmlns:p14="http://schemas.microsoft.com/office/powerpoint/2010/main" val="2194573389"/>
              </p:ext>
            </p:extLst>
          </p:nvPr>
        </p:nvGraphicFramePr>
        <p:xfrm>
          <a:off x="533400" y="-4648200"/>
          <a:ext cx="11277600" cy="17060661"/>
        </p:xfrm>
        <a:graphic>
          <a:graphicData uri="http://schemas.openxmlformats.org/drawingml/2006/table">
            <a:tbl>
              <a:tblPr/>
              <a:tblGrid>
                <a:gridCol w="2932173"/>
                <a:gridCol w="3721611"/>
                <a:gridCol w="4623816"/>
              </a:tblGrid>
              <a:tr h="364557">
                <a:tc>
                  <a:txBody>
                    <a:bodyPr/>
                    <a:lstStyle/>
                    <a:p>
                      <a:pPr algn="l"/>
                      <a:r>
                        <a:rPr lang="en-US" sz="2100">
                          <a:solidFill>
                            <a:schemeClr val="bg1"/>
                          </a:solidFill>
                          <a:effectLst/>
                        </a:rPr>
                        <a:t> </a:t>
                      </a:r>
                    </a:p>
                  </a:txBody>
                  <a:tcPr marL="30785" marR="30785" marT="12315" marB="12315">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E7E6E6"/>
                    </a:solidFill>
                  </a:tcPr>
                </a:tc>
                <a:tc>
                  <a:txBody>
                    <a:bodyPr/>
                    <a:lstStyle/>
                    <a:p>
                      <a:pPr algn="ctr"/>
                      <a:r>
                        <a:rPr lang="en-US" sz="2100" smtClean="0">
                          <a:solidFill>
                            <a:schemeClr val="bg1"/>
                          </a:solidFill>
                          <a:effectLst/>
                        </a:rPr>
                        <a:t>Proyek</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E7E6E6"/>
                    </a:solidFill>
                  </a:tcPr>
                </a:tc>
                <a:tc>
                  <a:txBody>
                    <a:bodyPr/>
                    <a:lstStyle/>
                    <a:p>
                      <a:pPr algn="ctr"/>
                      <a:r>
                        <a:rPr lang="en-US" sz="2100">
                          <a:solidFill>
                            <a:schemeClr val="bg1"/>
                          </a:solidFill>
                          <a:effectLst/>
                        </a:rPr>
                        <a:t>Program</a:t>
                      </a:r>
                    </a:p>
                  </a:txBody>
                  <a:tcPr marL="30785" marR="30785" marT="12315" marB="12315">
                    <a:lnL w="9525" cap="flat" cmpd="sng" algn="ctr">
                      <a:solidFill>
                        <a:srgbClr val="F4F4F4"/>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E7E6E6"/>
                    </a:solidFill>
                  </a:tcPr>
                </a:tc>
              </a:tr>
              <a:tr h="2625589">
                <a:tc>
                  <a:txBody>
                    <a:bodyPr/>
                    <a:lstStyle/>
                    <a:p>
                      <a:pPr algn="l"/>
                      <a:r>
                        <a:rPr lang="en-US" sz="2100" smtClean="0">
                          <a:solidFill>
                            <a:schemeClr val="bg1"/>
                          </a:solidFill>
                          <a:effectLst/>
                        </a:rPr>
                        <a:t>Tujuan</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Outputs </a:t>
                      </a:r>
                      <a:r>
                        <a:rPr lang="en-US" sz="2100">
                          <a:solidFill>
                            <a:schemeClr val="bg1"/>
                          </a:solidFill>
                          <a:effectLst/>
                        </a:rPr>
                        <a:t>– </a:t>
                      </a:r>
                      <a:r>
                        <a:rPr lang="en-US" sz="2100" smtClean="0">
                          <a:solidFill>
                            <a:schemeClr val="bg1"/>
                          </a:solidFill>
                          <a:effectLst/>
                        </a:rPr>
                        <a:t>berujud; relative mudah dijelaskan, didefinisikan dan diukur;</a:t>
                      </a:r>
                      <a:r>
                        <a:rPr lang="en-US" sz="2100" baseline="0" smtClean="0">
                          <a:solidFill>
                            <a:schemeClr val="bg1"/>
                          </a:solidFill>
                          <a:effectLst/>
                        </a:rPr>
                        <a:t> cenderung obyektif.</a:t>
                      </a:r>
                    </a:p>
                    <a:p>
                      <a:endParaRPr lang="en-US" sz="2100">
                        <a:solidFill>
                          <a:schemeClr val="bg1"/>
                        </a:solidFill>
                        <a:effectLst/>
                      </a:endParaRPr>
                    </a:p>
                  </a:txBody>
                  <a:tcPr marL="28220" marR="28220" marT="12315" marB="12315">
                    <a:lnL>
                      <a:noFill/>
                    </a:lnL>
                    <a:lnR>
                      <a:noFill/>
                    </a:lnR>
                    <a:lnT w="19050" cap="flat" cmpd="sng" algn="ctr">
                      <a:solidFill>
                        <a:srgbClr val="FFFFFF"/>
                      </a:solidFill>
                      <a:prstDash val="solid"/>
                      <a:round/>
                      <a:headEnd type="none" w="med" len="med"/>
                      <a:tailEnd type="none" w="med" len="med"/>
                    </a:lnT>
                    <a:lnB>
                      <a:noFill/>
                    </a:lnB>
                    <a:solidFill>
                      <a:srgbClr val="FFFFCC"/>
                    </a:solidFill>
                  </a:tcPr>
                </a:tc>
                <a:tc>
                  <a:txBody>
                    <a:bodyPr/>
                    <a:lstStyle/>
                    <a:p>
                      <a:r>
                        <a:rPr lang="en-US" sz="2100">
                          <a:solidFill>
                            <a:schemeClr val="bg1"/>
                          </a:solidFill>
                          <a:effectLst/>
                        </a:rPr>
                        <a:t>Outcomes – </a:t>
                      </a:r>
                      <a:r>
                        <a:rPr lang="en-US" sz="2100" smtClean="0">
                          <a:solidFill>
                            <a:schemeClr val="bg1"/>
                          </a:solidFill>
                          <a:effectLst/>
                        </a:rPr>
                        <a:t>biasanya tidak berujud; sulit untuk dikuantifikasi; manfaat sering didasarkan pada perubahan</a:t>
                      </a:r>
                      <a:r>
                        <a:rPr lang="en-US" sz="2100" baseline="0" smtClean="0">
                          <a:solidFill>
                            <a:schemeClr val="bg1"/>
                          </a:solidFill>
                          <a:effectLst/>
                        </a:rPr>
                        <a:t> budaya dan perilaku organisasi; mengenalkan kemampuan baru kepada organisasi; cenderung subjektif.</a:t>
                      </a:r>
                    </a:p>
                    <a:p>
                      <a:endParaRPr lang="en-US" sz="2100">
                        <a:solidFill>
                          <a:schemeClr val="bg1"/>
                        </a:solidFill>
                        <a:effectLst/>
                      </a:endParaRPr>
                    </a:p>
                  </a:txBody>
                  <a:tcPr marL="28220" marR="28220" marT="12315" marB="12315">
                    <a:lnL>
                      <a:noFill/>
                    </a:lnL>
                    <a:lnR>
                      <a:noFill/>
                    </a:lnR>
                    <a:lnT w="19050" cap="flat" cmpd="sng" algn="ctr">
                      <a:solidFill>
                        <a:srgbClr val="FFFFFF"/>
                      </a:solidFill>
                      <a:prstDash val="solid"/>
                      <a:round/>
                      <a:headEnd type="none" w="med" len="med"/>
                      <a:tailEnd type="none" w="med" len="med"/>
                    </a:lnT>
                    <a:lnB>
                      <a:noFill/>
                    </a:lnB>
                    <a:solidFill>
                      <a:srgbClr val="FFFFCC"/>
                    </a:solidFill>
                  </a:tcPr>
                </a:tc>
              </a:tr>
              <a:tr h="1650229">
                <a:tc>
                  <a:txBody>
                    <a:bodyPr/>
                    <a:lstStyle/>
                    <a:p>
                      <a:pPr algn="l"/>
                      <a:r>
                        <a:rPr lang="en-US" sz="2100" smtClean="0">
                          <a:solidFill>
                            <a:schemeClr val="bg1"/>
                          </a:solidFill>
                          <a:effectLst/>
                        </a:rPr>
                        <a:t>Lingkup</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Sangat</a:t>
                      </a:r>
                      <a:r>
                        <a:rPr lang="en-US" sz="2100" baseline="0" smtClean="0">
                          <a:solidFill>
                            <a:schemeClr val="bg1"/>
                          </a:solidFill>
                          <a:effectLst/>
                        </a:rPr>
                        <a:t> terbatas</a:t>
                      </a:r>
                      <a:r>
                        <a:rPr lang="en-US" sz="2100" smtClean="0">
                          <a:solidFill>
                            <a:schemeClr val="bg1"/>
                          </a:solidFill>
                          <a:effectLst/>
                        </a:rPr>
                        <a:t>; didefinisikan secara ketat; </a:t>
                      </a:r>
                    </a:p>
                    <a:p>
                      <a:r>
                        <a:rPr lang="en-US" sz="2100" smtClean="0">
                          <a:solidFill>
                            <a:schemeClr val="bg1"/>
                          </a:solidFill>
                          <a:effectLst/>
                        </a:rPr>
                        <a:t>tidak mungkin menjadi subjek perubahan materi selama masa proyek.</a:t>
                      </a:r>
                      <a:endParaRPr lang="en-US" sz="2100">
                        <a:solidFill>
                          <a:schemeClr val="bg1"/>
                        </a:solidFill>
                        <a:effectLst/>
                      </a:endParaRPr>
                    </a:p>
                  </a:txBody>
                  <a:tcPr marL="28220" marR="28220" marT="12315" marB="12315">
                    <a:lnL>
                      <a:noFill/>
                    </a:lnL>
                    <a:lnR>
                      <a:noFill/>
                    </a:lnR>
                    <a:lnT>
                      <a:noFill/>
                    </a:lnT>
                    <a:lnB>
                      <a:noFill/>
                    </a:lnB>
                    <a:solidFill>
                      <a:srgbClr val="CCFF99"/>
                    </a:solidFill>
                  </a:tcPr>
                </a:tc>
                <a:tc>
                  <a:txBody>
                    <a:bodyPr/>
                    <a:lstStyle/>
                    <a:p>
                      <a:r>
                        <a:rPr lang="en-US" sz="2100" smtClean="0">
                          <a:solidFill>
                            <a:schemeClr val="bg1"/>
                          </a:solidFill>
                          <a:effectLst/>
                        </a:rPr>
                        <a:t>Tidak didefinisikan dengan ketat atau dibatasi; cenderung berubah selama siklus hidup program.</a:t>
                      </a:r>
                      <a:endParaRPr lang="en-US" sz="2100">
                        <a:solidFill>
                          <a:schemeClr val="bg1"/>
                        </a:solidFill>
                        <a:effectLst/>
                      </a:endParaRPr>
                    </a:p>
                  </a:txBody>
                  <a:tcPr marL="28220" marR="28220" marT="12315" marB="12315">
                    <a:lnL>
                      <a:noFill/>
                    </a:lnL>
                    <a:lnR>
                      <a:noFill/>
                    </a:lnR>
                    <a:lnT>
                      <a:noFill/>
                    </a:lnT>
                    <a:lnB>
                      <a:noFill/>
                    </a:lnB>
                    <a:solidFill>
                      <a:srgbClr val="CCFF99"/>
                    </a:solidFill>
                  </a:tcPr>
                </a:tc>
              </a:tr>
              <a:tr h="999989">
                <a:tc>
                  <a:txBody>
                    <a:bodyPr/>
                    <a:lstStyle/>
                    <a:p>
                      <a:pPr algn="l"/>
                      <a:r>
                        <a:rPr lang="en-US" sz="2100" smtClean="0">
                          <a:solidFill>
                            <a:schemeClr val="bg1"/>
                          </a:solidFill>
                          <a:effectLst/>
                        </a:rPr>
                        <a:t>Durasi</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Jangka waktu yang relatif singkat; biasanya tiga hingga enam bulan.</a:t>
                      </a:r>
                      <a:endParaRPr lang="en-US" sz="2100">
                        <a:solidFill>
                          <a:schemeClr val="bg1"/>
                        </a:solidFill>
                        <a:effectLst/>
                      </a:endParaRPr>
                    </a:p>
                  </a:txBody>
                  <a:tcPr marL="28220" marR="28220" marT="12315" marB="12315">
                    <a:lnL>
                      <a:noFill/>
                    </a:lnL>
                    <a:lnR>
                      <a:noFill/>
                    </a:lnR>
                    <a:lnT>
                      <a:noFill/>
                    </a:lnT>
                    <a:lnB>
                      <a:noFill/>
                    </a:lnB>
                    <a:solidFill>
                      <a:srgbClr val="FFFFCC"/>
                    </a:solidFill>
                  </a:tcPr>
                </a:tc>
                <a:tc>
                  <a:txBody>
                    <a:bodyPr/>
                    <a:lstStyle/>
                    <a:p>
                      <a:pPr>
                        <a:tabLst>
                          <a:tab pos="855663" algn="l"/>
                        </a:tabLst>
                      </a:pPr>
                      <a:r>
                        <a:rPr lang="en-US" sz="2100" smtClean="0">
                          <a:solidFill>
                            <a:schemeClr val="bg1"/>
                          </a:solidFill>
                          <a:effectLst/>
                        </a:rPr>
                        <a:t>Relatif jangka panjang, biasanya delapan belas bulan hingga tiga tahun.</a:t>
                      </a:r>
                      <a:endParaRPr lang="en-US" sz="2100">
                        <a:solidFill>
                          <a:schemeClr val="bg1"/>
                        </a:solidFill>
                        <a:effectLst/>
                      </a:endParaRPr>
                    </a:p>
                  </a:txBody>
                  <a:tcPr marL="28220" marR="28220" marT="12315" marB="12315">
                    <a:lnL>
                      <a:noFill/>
                    </a:lnL>
                    <a:lnR>
                      <a:noFill/>
                    </a:lnR>
                    <a:lnT>
                      <a:noFill/>
                    </a:lnT>
                    <a:lnB>
                      <a:noFill/>
                    </a:lnB>
                    <a:solidFill>
                      <a:srgbClr val="FFFFCC"/>
                    </a:solidFill>
                  </a:tcPr>
                </a:tc>
              </a:tr>
              <a:tr h="2625589">
                <a:tc>
                  <a:txBody>
                    <a:bodyPr/>
                    <a:lstStyle/>
                    <a:p>
                      <a:pPr algn="l"/>
                      <a:r>
                        <a:rPr lang="en-US" sz="2100" smtClean="0">
                          <a:solidFill>
                            <a:schemeClr val="bg1"/>
                          </a:solidFill>
                          <a:effectLst/>
                        </a:rPr>
                        <a:t>Profil Risiko</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Risiko proyek relatif mudah diidentifikasi dan dikelola. Kegagalan proyek akan menghasilkan dampak yang relatif terbatas pada organisasi relatif terhadap risiko program.</a:t>
                      </a:r>
                      <a:endParaRPr lang="en-US" sz="2100">
                        <a:solidFill>
                          <a:schemeClr val="bg1"/>
                        </a:solidFill>
                        <a:effectLst/>
                      </a:endParaRPr>
                    </a:p>
                  </a:txBody>
                  <a:tcPr marL="28220" marR="28220" marT="12315" marB="12315">
                    <a:lnL>
                      <a:noFill/>
                    </a:lnL>
                    <a:lnR>
                      <a:noFill/>
                    </a:lnR>
                    <a:lnT>
                      <a:noFill/>
                    </a:lnT>
                    <a:lnB>
                      <a:noFill/>
                    </a:lnB>
                    <a:solidFill>
                      <a:srgbClr val="CCFF99"/>
                    </a:solidFill>
                  </a:tcPr>
                </a:tc>
                <a:tc>
                  <a:txBody>
                    <a:bodyPr/>
                    <a:lstStyle/>
                    <a:p>
                      <a:r>
                        <a:rPr lang="en-US" sz="2100" smtClean="0">
                          <a:solidFill>
                            <a:schemeClr val="bg1"/>
                          </a:solidFill>
                          <a:effectLst/>
                        </a:rPr>
                        <a:t>Risiko program lebih kompleks dan berpotensi berdampak pada organisasi, jika risiko terwujud dampaknya akan lebih besar dibandingkan dengan risiko proyek. Kegagalan program dapat mengakibatkan kerugian finansial, reputasi atau operasional yang material.</a:t>
                      </a:r>
                      <a:endParaRPr lang="en-US" sz="2100">
                        <a:solidFill>
                          <a:schemeClr val="bg1"/>
                        </a:solidFill>
                        <a:effectLst/>
                      </a:endParaRPr>
                    </a:p>
                  </a:txBody>
                  <a:tcPr marL="28220" marR="28220" marT="12315" marB="12315">
                    <a:lnL>
                      <a:noFill/>
                    </a:lnL>
                    <a:lnR>
                      <a:noFill/>
                    </a:lnR>
                    <a:lnT>
                      <a:noFill/>
                    </a:lnT>
                    <a:lnB>
                      <a:noFill/>
                    </a:lnB>
                    <a:solidFill>
                      <a:srgbClr val="CCFF99"/>
                    </a:solidFill>
                  </a:tcPr>
                </a:tc>
              </a:tr>
              <a:tr h="1325109">
                <a:tc>
                  <a:txBody>
                    <a:bodyPr/>
                    <a:lstStyle/>
                    <a:p>
                      <a:pPr algn="l"/>
                      <a:r>
                        <a:rPr lang="en-US" sz="2100" smtClean="0">
                          <a:solidFill>
                            <a:schemeClr val="bg1"/>
                          </a:solidFill>
                          <a:effectLst/>
                        </a:rPr>
                        <a:t>Sifat masalah</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Terdefinisikan dengan jelas.</a:t>
                      </a:r>
                      <a:endParaRPr lang="en-US" sz="2100">
                        <a:solidFill>
                          <a:schemeClr val="bg1"/>
                        </a:solidFill>
                        <a:effectLst/>
                      </a:endParaRPr>
                    </a:p>
                  </a:txBody>
                  <a:tcPr marL="28220" marR="28220" marT="12315" marB="12315">
                    <a:lnL>
                      <a:noFill/>
                    </a:lnL>
                    <a:lnR>
                      <a:noFill/>
                    </a:lnR>
                    <a:lnT>
                      <a:noFill/>
                    </a:lnT>
                    <a:lnB>
                      <a:noFill/>
                    </a:lnB>
                    <a:solidFill>
                      <a:srgbClr val="FFFFCC"/>
                    </a:solidFill>
                  </a:tcPr>
                </a:tc>
                <a:tc>
                  <a:txBody>
                    <a:bodyPr/>
                    <a:lstStyle/>
                    <a:p>
                      <a:r>
                        <a:rPr lang="en-US" sz="2100" smtClean="0">
                          <a:solidFill>
                            <a:schemeClr val="bg1"/>
                          </a:solidFill>
                          <a:effectLst/>
                        </a:rPr>
                        <a:t>Tidak terdefinisi; sering terjadi ketidaksepakatan antara pemangku kepentingan kunci tentang sifat dan definisi masalah.</a:t>
                      </a:r>
                      <a:endParaRPr lang="en-US" sz="2100">
                        <a:solidFill>
                          <a:schemeClr val="bg1"/>
                        </a:solidFill>
                        <a:effectLst/>
                      </a:endParaRPr>
                    </a:p>
                  </a:txBody>
                  <a:tcPr marL="28220" marR="28220" marT="12315" marB="12315">
                    <a:lnL>
                      <a:noFill/>
                    </a:lnL>
                    <a:lnR>
                      <a:noFill/>
                    </a:lnR>
                    <a:lnT>
                      <a:noFill/>
                    </a:lnT>
                    <a:lnB>
                      <a:noFill/>
                    </a:lnB>
                    <a:solidFill>
                      <a:srgbClr val="FFFFCC"/>
                    </a:solidFill>
                  </a:tcPr>
                </a:tc>
              </a:tr>
              <a:tr h="1720100">
                <a:tc>
                  <a:txBody>
                    <a:bodyPr/>
                    <a:lstStyle/>
                    <a:p>
                      <a:pPr algn="l"/>
                      <a:r>
                        <a:rPr lang="en-US" sz="2100" smtClean="0">
                          <a:solidFill>
                            <a:schemeClr val="bg1"/>
                          </a:solidFill>
                          <a:effectLst/>
                        </a:rPr>
                        <a:t>Sifat solusinya</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Sejumlah solusi potensial yang relatif terbatas.</a:t>
                      </a:r>
                      <a:endParaRPr lang="en-US" sz="2100">
                        <a:solidFill>
                          <a:schemeClr val="bg1"/>
                        </a:solidFill>
                        <a:effectLst/>
                      </a:endParaRPr>
                    </a:p>
                  </a:txBody>
                  <a:tcPr marL="28220" marR="28220" marT="12315" marB="12315">
                    <a:lnL>
                      <a:noFill/>
                    </a:lnL>
                    <a:lnR>
                      <a:noFill/>
                    </a:lnR>
                    <a:lnT>
                      <a:noFill/>
                    </a:lnT>
                    <a:lnB>
                      <a:noFill/>
                    </a:lnB>
                    <a:solidFill>
                      <a:srgbClr val="CCFF99"/>
                    </a:solidFill>
                  </a:tcPr>
                </a:tc>
                <a:tc>
                  <a:txBody>
                    <a:bodyPr/>
                    <a:lstStyle/>
                    <a:p>
                      <a:r>
                        <a:rPr lang="en-US" sz="2100" smtClean="0">
                          <a:solidFill>
                            <a:schemeClr val="bg1"/>
                          </a:solidFill>
                          <a:effectLst/>
                        </a:rPr>
                        <a:t>Sejumlah solusi potensial dengan sering dengan ketidaksepakatan antara pemangku kepentingan sebagai solusi yang disukai.</a:t>
                      </a:r>
                    </a:p>
                    <a:p>
                      <a:endParaRPr lang="en-US" sz="2100" smtClean="0">
                        <a:solidFill>
                          <a:schemeClr val="bg1"/>
                        </a:solidFill>
                        <a:effectLst/>
                      </a:endParaRPr>
                    </a:p>
                    <a:p>
                      <a:endParaRPr lang="en-US" sz="2100">
                        <a:solidFill>
                          <a:schemeClr val="bg1"/>
                        </a:solidFill>
                        <a:effectLst/>
                      </a:endParaRPr>
                    </a:p>
                  </a:txBody>
                  <a:tcPr marL="28220" marR="28220" marT="12315" marB="12315">
                    <a:lnL>
                      <a:noFill/>
                    </a:lnL>
                    <a:lnR>
                      <a:noFill/>
                    </a:lnR>
                    <a:lnT>
                      <a:noFill/>
                    </a:lnT>
                    <a:lnB>
                      <a:noFill/>
                    </a:lnB>
                    <a:solidFill>
                      <a:srgbClr val="CCFF99"/>
                    </a:solidFill>
                  </a:tcPr>
                </a:tc>
              </a:tr>
              <a:tr h="1720100">
                <a:tc>
                  <a:txBody>
                    <a:bodyPr/>
                    <a:lstStyle/>
                    <a:p>
                      <a:pPr algn="l"/>
                      <a:r>
                        <a:rPr lang="en-US" sz="2100">
                          <a:solidFill>
                            <a:schemeClr val="bg1"/>
                          </a:solidFill>
                          <a:effectLst/>
                        </a:rPr>
                        <a:t>Stakeholders</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Jumlah pemangku kepentingan yang relatif terbatas.</a:t>
                      </a:r>
                      <a:r>
                        <a:rPr lang="en-US" sz="2100">
                          <a:solidFill>
                            <a:schemeClr val="bg1"/>
                          </a:solidFill>
                          <a:effectLst/>
                        </a:rPr>
                        <a:t> </a:t>
                      </a:r>
                    </a:p>
                  </a:txBody>
                  <a:tcPr marL="28220" marR="28220" marT="12315" marB="12315">
                    <a:lnL>
                      <a:noFill/>
                    </a:lnL>
                    <a:lnR>
                      <a:noFill/>
                    </a:lnR>
                    <a:lnT>
                      <a:noFill/>
                    </a:lnT>
                    <a:lnB>
                      <a:noFill/>
                    </a:lnB>
                    <a:solidFill>
                      <a:srgbClr val="FFFFCC"/>
                    </a:solidFill>
                  </a:tcPr>
                </a:tc>
                <a:tc>
                  <a:txBody>
                    <a:bodyPr/>
                    <a:lstStyle/>
                    <a:p>
                      <a:r>
                        <a:rPr lang="en-US" sz="2100" smtClean="0">
                          <a:solidFill>
                            <a:schemeClr val="bg1"/>
                          </a:solidFill>
                          <a:effectLst/>
                        </a:rPr>
                        <a:t>Sejumlah besar pemangku kepentingan yang beragam; kemungkinan perselisihan di antara mereka mengenai definisi masalah &amp; solusi yang lebih disukai.</a:t>
                      </a:r>
                      <a:endParaRPr lang="en-US" sz="2100">
                        <a:solidFill>
                          <a:schemeClr val="bg1"/>
                        </a:solidFill>
                        <a:effectLst/>
                      </a:endParaRPr>
                    </a:p>
                  </a:txBody>
                  <a:tcPr marL="28220" marR="28220" marT="12315" marB="12315">
                    <a:lnL>
                      <a:noFill/>
                    </a:lnL>
                    <a:lnR>
                      <a:noFill/>
                    </a:lnR>
                    <a:lnT>
                      <a:noFill/>
                    </a:lnT>
                    <a:lnB>
                      <a:noFill/>
                    </a:lnB>
                    <a:solidFill>
                      <a:srgbClr val="FFFFCC"/>
                    </a:solidFill>
                  </a:tcPr>
                </a:tc>
              </a:tr>
              <a:tr h="1975349">
                <a:tc>
                  <a:txBody>
                    <a:bodyPr/>
                    <a:lstStyle/>
                    <a:p>
                      <a:pPr algn="l"/>
                      <a:r>
                        <a:rPr lang="en-US" sz="2100" smtClean="0">
                          <a:solidFill>
                            <a:schemeClr val="bg1"/>
                          </a:solidFill>
                          <a:effectLst/>
                        </a:rPr>
                        <a:t>Hubungan dengan lingkungan</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Lingkungan di mana proyek berlangsung dipahami dan relatif stabil.</a:t>
                      </a:r>
                      <a:endParaRPr lang="en-US" sz="2100">
                        <a:solidFill>
                          <a:schemeClr val="bg1"/>
                        </a:solidFill>
                        <a:effectLst/>
                      </a:endParaRPr>
                    </a:p>
                  </a:txBody>
                  <a:tcPr marL="28220" marR="28220" marT="12315" marB="12315">
                    <a:lnL>
                      <a:noFill/>
                    </a:lnL>
                    <a:lnR>
                      <a:noFill/>
                    </a:lnR>
                    <a:lnT>
                      <a:noFill/>
                    </a:lnT>
                    <a:lnB>
                      <a:noFill/>
                    </a:lnB>
                    <a:solidFill>
                      <a:srgbClr val="CCFF99"/>
                    </a:solidFill>
                  </a:tcPr>
                </a:tc>
                <a:tc>
                  <a:txBody>
                    <a:bodyPr/>
                    <a:lstStyle/>
                    <a:p>
                      <a:r>
                        <a:rPr lang="en-US" sz="2100" smtClean="0">
                          <a:solidFill>
                            <a:schemeClr val="bg1"/>
                          </a:solidFill>
                          <a:effectLst/>
                        </a:rPr>
                        <a:t>Lingkungan bersifat dinamis; dan tujuan program perlu dikelola dalam konteks lingkungan yang berubah di mana organisasi beroperasi.</a:t>
                      </a:r>
                      <a:r>
                        <a:rPr lang="en-US" sz="2100">
                          <a:solidFill>
                            <a:schemeClr val="bg1"/>
                          </a:solidFill>
                          <a:effectLst/>
                        </a:rPr>
                        <a:t> </a:t>
                      </a:r>
                    </a:p>
                  </a:txBody>
                  <a:tcPr marL="28220" marR="28220" marT="12315" marB="12315">
                    <a:lnL>
                      <a:noFill/>
                    </a:lnL>
                    <a:lnR>
                      <a:noFill/>
                    </a:lnR>
                    <a:lnT>
                      <a:noFill/>
                    </a:lnT>
                    <a:lnB>
                      <a:noFill/>
                    </a:lnB>
                    <a:solidFill>
                      <a:srgbClr val="CCFF99"/>
                    </a:solidFill>
                  </a:tcPr>
                </a:tc>
              </a:tr>
              <a:tr h="1325109">
                <a:tc>
                  <a:txBody>
                    <a:bodyPr/>
                    <a:lstStyle/>
                    <a:p>
                      <a:pPr algn="l"/>
                      <a:r>
                        <a:rPr lang="en-US" sz="2100" smtClean="0">
                          <a:solidFill>
                            <a:schemeClr val="bg1"/>
                          </a:solidFill>
                          <a:effectLst/>
                        </a:rPr>
                        <a:t>Sumberdaya</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Sumber daya untuk menyampaikan proyek dapat diperkirakan secara wajar sebelumnya.</a:t>
                      </a:r>
                      <a:endParaRPr lang="en-US" sz="2100">
                        <a:solidFill>
                          <a:schemeClr val="bg1"/>
                        </a:solidFill>
                        <a:effectLst/>
                      </a:endParaRPr>
                    </a:p>
                  </a:txBody>
                  <a:tcPr marL="28220" marR="28220" marT="12315" marB="12315">
                    <a:lnL>
                      <a:noFill/>
                    </a:lnL>
                    <a:lnR>
                      <a:noFill/>
                    </a:lnR>
                    <a:lnT>
                      <a:noFill/>
                    </a:lnT>
                    <a:lnB>
                      <a:noFill/>
                    </a:lnB>
                    <a:solidFill>
                      <a:srgbClr val="FFFFCC"/>
                    </a:solidFill>
                  </a:tcPr>
                </a:tc>
                <a:tc>
                  <a:txBody>
                    <a:bodyPr/>
                    <a:lstStyle/>
                    <a:p>
                      <a:r>
                        <a:rPr lang="en-US" sz="2100" smtClean="0">
                          <a:solidFill>
                            <a:schemeClr val="bg1"/>
                          </a:solidFill>
                          <a:effectLst/>
                        </a:rPr>
                        <a:t>Sumber daya dibatasi dan terbatas; ada persaingan untuk sumber daya antar proyek.</a:t>
                      </a:r>
                      <a:endParaRPr lang="en-US" sz="2100">
                        <a:solidFill>
                          <a:schemeClr val="bg1"/>
                        </a:solidFill>
                        <a:effectLst/>
                      </a:endParaRPr>
                    </a:p>
                  </a:txBody>
                  <a:tcPr marL="28220" marR="28220" marT="12315" marB="12315">
                    <a:lnL>
                      <a:noFill/>
                    </a:lnL>
                    <a:lnR>
                      <a:noFill/>
                    </a:lnR>
                    <a:lnT>
                      <a:noFill/>
                    </a:lnT>
                    <a:lnB>
                      <a:noFill/>
                    </a:lnB>
                    <a:solidFill>
                      <a:srgbClr val="FFFFCC"/>
                    </a:solidFill>
                  </a:tcPr>
                </a:tc>
              </a:tr>
            </a:tbl>
          </a:graphicData>
        </a:graphic>
      </p:graphicFrame>
    </p:spTree>
    <p:extLst>
      <p:ext uri="{BB962C8B-B14F-4D97-AF65-F5344CB8AC3E}">
        <p14:creationId xmlns:p14="http://schemas.microsoft.com/office/powerpoint/2010/main" val="913573399"/>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2" name="Title 1"/>
          <p:cNvSpPr>
            <a:spLocks noGrp="1"/>
          </p:cNvSpPr>
          <p:nvPr>
            <p:ph type="title"/>
          </p:nvPr>
        </p:nvSpPr>
        <p:spPr/>
        <p:txBody>
          <a:bodyPr>
            <a:normAutofit/>
          </a:bodyPr>
          <a:lstStyle/>
          <a:p>
            <a:r>
              <a:rPr lang="en-US" sz="3700" smtClean="0"/>
              <a:t>Perbedaan Antara Proyek dan Program</a:t>
            </a:r>
            <a:br>
              <a:rPr lang="en-US" sz="3700" smtClean="0"/>
            </a:br>
            <a:endParaRPr lang="en-US" sz="3700"/>
          </a:p>
        </p:txBody>
      </p:sp>
      <p:graphicFrame>
        <p:nvGraphicFramePr>
          <p:cNvPr id="4" name="Table 3"/>
          <p:cNvGraphicFramePr>
            <a:graphicFrameLocks noGrp="1"/>
          </p:cNvGraphicFramePr>
          <p:nvPr>
            <p:extLst>
              <p:ext uri="{D42A27DB-BD31-4B8C-83A1-F6EECF244321}">
                <p14:modId xmlns:p14="http://schemas.microsoft.com/office/powerpoint/2010/main" val="1932019785"/>
              </p:ext>
            </p:extLst>
          </p:nvPr>
        </p:nvGraphicFramePr>
        <p:xfrm>
          <a:off x="533400" y="-11582400"/>
          <a:ext cx="11277600" cy="16781260"/>
        </p:xfrm>
        <a:graphic>
          <a:graphicData uri="http://schemas.openxmlformats.org/drawingml/2006/table">
            <a:tbl>
              <a:tblPr/>
              <a:tblGrid>
                <a:gridCol w="2932173"/>
                <a:gridCol w="3721611"/>
                <a:gridCol w="4623816"/>
              </a:tblGrid>
              <a:tr h="364557">
                <a:tc>
                  <a:txBody>
                    <a:bodyPr/>
                    <a:lstStyle/>
                    <a:p>
                      <a:pPr algn="l"/>
                      <a:r>
                        <a:rPr lang="en-US" sz="2100">
                          <a:solidFill>
                            <a:schemeClr val="bg1"/>
                          </a:solidFill>
                          <a:effectLst/>
                        </a:rPr>
                        <a:t> </a:t>
                      </a:r>
                    </a:p>
                  </a:txBody>
                  <a:tcPr marL="30785" marR="30785" marT="12315" marB="12315">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E7E6E6"/>
                    </a:solidFill>
                  </a:tcPr>
                </a:tc>
                <a:tc>
                  <a:txBody>
                    <a:bodyPr/>
                    <a:lstStyle/>
                    <a:p>
                      <a:pPr algn="ctr"/>
                      <a:r>
                        <a:rPr lang="en-US" sz="2100" smtClean="0">
                          <a:solidFill>
                            <a:schemeClr val="bg1"/>
                          </a:solidFill>
                          <a:effectLst/>
                        </a:rPr>
                        <a:t>Proyek</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E7E6E6"/>
                    </a:solidFill>
                  </a:tcPr>
                </a:tc>
                <a:tc>
                  <a:txBody>
                    <a:bodyPr/>
                    <a:lstStyle/>
                    <a:p>
                      <a:pPr algn="ctr"/>
                      <a:r>
                        <a:rPr lang="en-US" sz="2100">
                          <a:solidFill>
                            <a:schemeClr val="bg1"/>
                          </a:solidFill>
                          <a:effectLst/>
                        </a:rPr>
                        <a:t>Program</a:t>
                      </a:r>
                    </a:p>
                  </a:txBody>
                  <a:tcPr marL="30785" marR="30785" marT="12315" marB="12315">
                    <a:lnL w="9525" cap="flat" cmpd="sng" algn="ctr">
                      <a:solidFill>
                        <a:srgbClr val="F4F4F4"/>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E7E6E6"/>
                    </a:solidFill>
                  </a:tcPr>
                </a:tc>
              </a:tr>
              <a:tr h="2625589">
                <a:tc>
                  <a:txBody>
                    <a:bodyPr/>
                    <a:lstStyle/>
                    <a:p>
                      <a:pPr algn="l"/>
                      <a:r>
                        <a:rPr lang="en-US" sz="2100" smtClean="0">
                          <a:solidFill>
                            <a:schemeClr val="bg1"/>
                          </a:solidFill>
                          <a:effectLst/>
                        </a:rPr>
                        <a:t>Tujuan</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Outputs </a:t>
                      </a:r>
                      <a:r>
                        <a:rPr lang="en-US" sz="2100">
                          <a:solidFill>
                            <a:schemeClr val="bg1"/>
                          </a:solidFill>
                          <a:effectLst/>
                        </a:rPr>
                        <a:t>– </a:t>
                      </a:r>
                      <a:r>
                        <a:rPr lang="en-US" sz="2100" smtClean="0">
                          <a:solidFill>
                            <a:schemeClr val="bg1"/>
                          </a:solidFill>
                          <a:effectLst/>
                        </a:rPr>
                        <a:t>berujud; relative mudah dijelaskan, didefinisikan dan diukur;</a:t>
                      </a:r>
                      <a:r>
                        <a:rPr lang="en-US" sz="2100" baseline="0" smtClean="0">
                          <a:solidFill>
                            <a:schemeClr val="bg1"/>
                          </a:solidFill>
                          <a:effectLst/>
                        </a:rPr>
                        <a:t> cenderung obyektif.</a:t>
                      </a:r>
                    </a:p>
                    <a:p>
                      <a:endParaRPr lang="en-US" sz="2100">
                        <a:solidFill>
                          <a:schemeClr val="bg1"/>
                        </a:solidFill>
                        <a:effectLst/>
                      </a:endParaRPr>
                    </a:p>
                  </a:txBody>
                  <a:tcPr marL="28220" marR="28220" marT="12315" marB="12315">
                    <a:lnL>
                      <a:noFill/>
                    </a:lnL>
                    <a:lnR>
                      <a:noFill/>
                    </a:lnR>
                    <a:lnT w="19050" cap="flat" cmpd="sng" algn="ctr">
                      <a:solidFill>
                        <a:srgbClr val="FFFFFF"/>
                      </a:solidFill>
                      <a:prstDash val="solid"/>
                      <a:round/>
                      <a:headEnd type="none" w="med" len="med"/>
                      <a:tailEnd type="none" w="med" len="med"/>
                    </a:lnT>
                    <a:lnB>
                      <a:noFill/>
                    </a:lnB>
                    <a:solidFill>
                      <a:srgbClr val="FFFFCC"/>
                    </a:solidFill>
                  </a:tcPr>
                </a:tc>
                <a:tc>
                  <a:txBody>
                    <a:bodyPr/>
                    <a:lstStyle/>
                    <a:p>
                      <a:r>
                        <a:rPr lang="en-US" sz="2100">
                          <a:solidFill>
                            <a:schemeClr val="bg1"/>
                          </a:solidFill>
                          <a:effectLst/>
                        </a:rPr>
                        <a:t>Outcomes – </a:t>
                      </a:r>
                      <a:r>
                        <a:rPr lang="en-US" sz="2100" smtClean="0">
                          <a:solidFill>
                            <a:schemeClr val="bg1"/>
                          </a:solidFill>
                          <a:effectLst/>
                        </a:rPr>
                        <a:t>biasanya tidak berujud; sulit untuk dikuantifikasi; manfaat sering didasarkan pada perubahan</a:t>
                      </a:r>
                      <a:r>
                        <a:rPr lang="en-US" sz="2100" baseline="0" smtClean="0">
                          <a:solidFill>
                            <a:schemeClr val="bg1"/>
                          </a:solidFill>
                          <a:effectLst/>
                        </a:rPr>
                        <a:t> budaya dan perilaku organisasi; mengenalkan kemampuan baru kepada organisasi; cenderung subjektif.</a:t>
                      </a:r>
                    </a:p>
                    <a:p>
                      <a:endParaRPr lang="en-US" sz="2100">
                        <a:solidFill>
                          <a:schemeClr val="bg1"/>
                        </a:solidFill>
                        <a:effectLst/>
                      </a:endParaRPr>
                    </a:p>
                  </a:txBody>
                  <a:tcPr marL="28220" marR="28220" marT="12315" marB="12315">
                    <a:lnL>
                      <a:noFill/>
                    </a:lnL>
                    <a:lnR>
                      <a:noFill/>
                    </a:lnR>
                    <a:lnT w="19050" cap="flat" cmpd="sng" algn="ctr">
                      <a:solidFill>
                        <a:srgbClr val="FFFFFF"/>
                      </a:solidFill>
                      <a:prstDash val="solid"/>
                      <a:round/>
                      <a:headEnd type="none" w="med" len="med"/>
                      <a:tailEnd type="none" w="med" len="med"/>
                    </a:lnT>
                    <a:lnB>
                      <a:noFill/>
                    </a:lnB>
                    <a:solidFill>
                      <a:srgbClr val="FFFFCC"/>
                    </a:solidFill>
                  </a:tcPr>
                </a:tc>
              </a:tr>
              <a:tr h="1650229">
                <a:tc>
                  <a:txBody>
                    <a:bodyPr/>
                    <a:lstStyle/>
                    <a:p>
                      <a:pPr algn="l"/>
                      <a:r>
                        <a:rPr lang="en-US" sz="2100" smtClean="0">
                          <a:solidFill>
                            <a:schemeClr val="bg1"/>
                          </a:solidFill>
                          <a:effectLst/>
                        </a:rPr>
                        <a:t>Lingkup</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Sangat</a:t>
                      </a:r>
                      <a:r>
                        <a:rPr lang="en-US" sz="2100" baseline="0" smtClean="0">
                          <a:solidFill>
                            <a:schemeClr val="bg1"/>
                          </a:solidFill>
                          <a:effectLst/>
                        </a:rPr>
                        <a:t> terbatas</a:t>
                      </a:r>
                      <a:r>
                        <a:rPr lang="en-US" sz="2100" smtClean="0">
                          <a:solidFill>
                            <a:schemeClr val="bg1"/>
                          </a:solidFill>
                          <a:effectLst/>
                        </a:rPr>
                        <a:t>; didefinisikan secara ketat; </a:t>
                      </a:r>
                    </a:p>
                    <a:p>
                      <a:r>
                        <a:rPr lang="en-US" sz="2100" smtClean="0">
                          <a:solidFill>
                            <a:schemeClr val="bg1"/>
                          </a:solidFill>
                          <a:effectLst/>
                        </a:rPr>
                        <a:t>tidak mungkin menjadi subjek perubahan materi selama masa proyek.</a:t>
                      </a:r>
                      <a:endParaRPr lang="en-US" sz="2100">
                        <a:solidFill>
                          <a:schemeClr val="bg1"/>
                        </a:solidFill>
                        <a:effectLst/>
                      </a:endParaRPr>
                    </a:p>
                  </a:txBody>
                  <a:tcPr marL="28220" marR="28220" marT="12315" marB="12315">
                    <a:lnL>
                      <a:noFill/>
                    </a:lnL>
                    <a:lnR>
                      <a:noFill/>
                    </a:lnR>
                    <a:lnT>
                      <a:noFill/>
                    </a:lnT>
                    <a:lnB>
                      <a:noFill/>
                    </a:lnB>
                    <a:solidFill>
                      <a:srgbClr val="CCFF99"/>
                    </a:solidFill>
                  </a:tcPr>
                </a:tc>
                <a:tc>
                  <a:txBody>
                    <a:bodyPr/>
                    <a:lstStyle/>
                    <a:p>
                      <a:r>
                        <a:rPr lang="en-US" sz="2100" smtClean="0">
                          <a:solidFill>
                            <a:schemeClr val="bg1"/>
                          </a:solidFill>
                          <a:effectLst/>
                        </a:rPr>
                        <a:t>Tidak didefinisikan dengan ketat atau dibatasi; cenderung berubah selama siklus hidup program.</a:t>
                      </a:r>
                      <a:endParaRPr lang="en-US" sz="2100">
                        <a:solidFill>
                          <a:schemeClr val="bg1"/>
                        </a:solidFill>
                        <a:effectLst/>
                      </a:endParaRPr>
                    </a:p>
                  </a:txBody>
                  <a:tcPr marL="28220" marR="28220" marT="12315" marB="12315">
                    <a:lnL>
                      <a:noFill/>
                    </a:lnL>
                    <a:lnR>
                      <a:noFill/>
                    </a:lnR>
                    <a:lnT>
                      <a:noFill/>
                    </a:lnT>
                    <a:lnB>
                      <a:noFill/>
                    </a:lnB>
                    <a:solidFill>
                      <a:srgbClr val="CCFF99"/>
                    </a:solidFill>
                  </a:tcPr>
                </a:tc>
              </a:tr>
              <a:tr h="999989">
                <a:tc>
                  <a:txBody>
                    <a:bodyPr/>
                    <a:lstStyle/>
                    <a:p>
                      <a:pPr algn="l"/>
                      <a:r>
                        <a:rPr lang="en-US" sz="2100" smtClean="0">
                          <a:solidFill>
                            <a:schemeClr val="bg1"/>
                          </a:solidFill>
                          <a:effectLst/>
                        </a:rPr>
                        <a:t>Durasi</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Jangka waktu yang relatif singkat; biasanya tiga hingga enam bulan.</a:t>
                      </a:r>
                      <a:endParaRPr lang="en-US" sz="2100">
                        <a:solidFill>
                          <a:schemeClr val="bg1"/>
                        </a:solidFill>
                        <a:effectLst/>
                      </a:endParaRPr>
                    </a:p>
                  </a:txBody>
                  <a:tcPr marL="28220" marR="28220" marT="12315" marB="12315">
                    <a:lnL>
                      <a:noFill/>
                    </a:lnL>
                    <a:lnR>
                      <a:noFill/>
                    </a:lnR>
                    <a:lnT>
                      <a:noFill/>
                    </a:lnT>
                    <a:lnB>
                      <a:noFill/>
                    </a:lnB>
                    <a:solidFill>
                      <a:srgbClr val="FFFFCC"/>
                    </a:solidFill>
                  </a:tcPr>
                </a:tc>
                <a:tc>
                  <a:txBody>
                    <a:bodyPr/>
                    <a:lstStyle/>
                    <a:p>
                      <a:pPr>
                        <a:tabLst>
                          <a:tab pos="855663" algn="l"/>
                        </a:tabLst>
                      </a:pPr>
                      <a:r>
                        <a:rPr lang="en-US" sz="2100" smtClean="0">
                          <a:solidFill>
                            <a:schemeClr val="bg1"/>
                          </a:solidFill>
                          <a:effectLst/>
                        </a:rPr>
                        <a:t>Relatif jangka panjang, biasanya delapan belas bulan hingga tiga tahun.</a:t>
                      </a:r>
                      <a:endParaRPr lang="en-US" sz="2100">
                        <a:solidFill>
                          <a:schemeClr val="bg1"/>
                        </a:solidFill>
                        <a:effectLst/>
                      </a:endParaRPr>
                    </a:p>
                  </a:txBody>
                  <a:tcPr marL="28220" marR="28220" marT="12315" marB="12315">
                    <a:lnL>
                      <a:noFill/>
                    </a:lnL>
                    <a:lnR>
                      <a:noFill/>
                    </a:lnR>
                    <a:lnT>
                      <a:noFill/>
                    </a:lnT>
                    <a:lnB>
                      <a:noFill/>
                    </a:lnB>
                    <a:solidFill>
                      <a:srgbClr val="FFFFCC"/>
                    </a:solidFill>
                  </a:tcPr>
                </a:tc>
              </a:tr>
              <a:tr h="2625589">
                <a:tc>
                  <a:txBody>
                    <a:bodyPr/>
                    <a:lstStyle/>
                    <a:p>
                      <a:pPr algn="l"/>
                      <a:r>
                        <a:rPr lang="en-US" sz="2100" smtClean="0">
                          <a:solidFill>
                            <a:schemeClr val="bg1"/>
                          </a:solidFill>
                          <a:effectLst/>
                        </a:rPr>
                        <a:t>Profil Risiko</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Risiko proyek relatif mudah diidentifikasi dan dikelola. Kegagalan proyek akan menghasilkan dampak yang relatif terbatas pada organisasi relatif terhadap risiko program.</a:t>
                      </a:r>
                      <a:endParaRPr lang="en-US" sz="2100">
                        <a:solidFill>
                          <a:schemeClr val="bg1"/>
                        </a:solidFill>
                        <a:effectLst/>
                      </a:endParaRPr>
                    </a:p>
                  </a:txBody>
                  <a:tcPr marL="28220" marR="28220" marT="12315" marB="12315">
                    <a:lnL>
                      <a:noFill/>
                    </a:lnL>
                    <a:lnR>
                      <a:noFill/>
                    </a:lnR>
                    <a:lnT>
                      <a:noFill/>
                    </a:lnT>
                    <a:lnB>
                      <a:noFill/>
                    </a:lnB>
                    <a:solidFill>
                      <a:srgbClr val="CCFF99"/>
                    </a:solidFill>
                  </a:tcPr>
                </a:tc>
                <a:tc>
                  <a:txBody>
                    <a:bodyPr/>
                    <a:lstStyle/>
                    <a:p>
                      <a:r>
                        <a:rPr lang="en-US" sz="2100" smtClean="0">
                          <a:solidFill>
                            <a:schemeClr val="bg1"/>
                          </a:solidFill>
                          <a:effectLst/>
                        </a:rPr>
                        <a:t>Risiko program lebih kompleks dan berpotensi berdampak pada organisasi, jika risiko terwujud akan lebih besar dibandingkan dengan risiko proyek. Kegagalan program dapat mengakibatkan kerugian finansial, reputasi atau operasional yang material.</a:t>
                      </a:r>
                      <a:endParaRPr lang="en-US" sz="2100">
                        <a:solidFill>
                          <a:schemeClr val="bg1"/>
                        </a:solidFill>
                        <a:effectLst/>
                      </a:endParaRPr>
                    </a:p>
                  </a:txBody>
                  <a:tcPr marL="28220" marR="28220" marT="12315" marB="12315">
                    <a:lnL>
                      <a:noFill/>
                    </a:lnL>
                    <a:lnR>
                      <a:noFill/>
                    </a:lnR>
                    <a:lnT>
                      <a:noFill/>
                    </a:lnT>
                    <a:lnB>
                      <a:noFill/>
                    </a:lnB>
                    <a:solidFill>
                      <a:srgbClr val="CCFF99"/>
                    </a:solidFill>
                  </a:tcPr>
                </a:tc>
              </a:tr>
              <a:tr h="1325109">
                <a:tc>
                  <a:txBody>
                    <a:bodyPr/>
                    <a:lstStyle/>
                    <a:p>
                      <a:pPr algn="l"/>
                      <a:r>
                        <a:rPr lang="en-US" sz="2100" smtClean="0">
                          <a:solidFill>
                            <a:schemeClr val="bg1"/>
                          </a:solidFill>
                          <a:effectLst/>
                        </a:rPr>
                        <a:t>Sifat masalah</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Terdefinisikan dengan jelas.</a:t>
                      </a:r>
                      <a:endParaRPr lang="en-US" sz="2100">
                        <a:solidFill>
                          <a:schemeClr val="bg1"/>
                        </a:solidFill>
                        <a:effectLst/>
                      </a:endParaRPr>
                    </a:p>
                  </a:txBody>
                  <a:tcPr marL="28220" marR="28220" marT="12315" marB="12315">
                    <a:lnL>
                      <a:noFill/>
                    </a:lnL>
                    <a:lnR>
                      <a:noFill/>
                    </a:lnR>
                    <a:lnT>
                      <a:noFill/>
                    </a:lnT>
                    <a:lnB>
                      <a:noFill/>
                    </a:lnB>
                    <a:solidFill>
                      <a:srgbClr val="FFFFCC"/>
                    </a:solidFill>
                  </a:tcPr>
                </a:tc>
                <a:tc>
                  <a:txBody>
                    <a:bodyPr/>
                    <a:lstStyle/>
                    <a:p>
                      <a:r>
                        <a:rPr lang="en-US" sz="2100" smtClean="0">
                          <a:solidFill>
                            <a:schemeClr val="bg1"/>
                          </a:solidFill>
                          <a:effectLst/>
                        </a:rPr>
                        <a:t>Tidak terdefinisi; sering terjadi ketidaksepakatan antara pemangku kepentingan kunci tentang sifat dan definisi masalah.</a:t>
                      </a:r>
                      <a:endParaRPr lang="en-US" sz="2100">
                        <a:solidFill>
                          <a:schemeClr val="bg1"/>
                        </a:solidFill>
                        <a:effectLst/>
                      </a:endParaRPr>
                    </a:p>
                  </a:txBody>
                  <a:tcPr marL="28220" marR="28220" marT="12315" marB="12315">
                    <a:lnL>
                      <a:noFill/>
                    </a:lnL>
                    <a:lnR>
                      <a:noFill/>
                    </a:lnR>
                    <a:lnT>
                      <a:noFill/>
                    </a:lnT>
                    <a:lnB>
                      <a:noFill/>
                    </a:lnB>
                    <a:solidFill>
                      <a:srgbClr val="FFFFCC"/>
                    </a:solidFill>
                  </a:tcPr>
                </a:tc>
              </a:tr>
              <a:tr h="1720100">
                <a:tc>
                  <a:txBody>
                    <a:bodyPr/>
                    <a:lstStyle/>
                    <a:p>
                      <a:pPr algn="l"/>
                      <a:r>
                        <a:rPr lang="en-US" sz="2100" smtClean="0">
                          <a:solidFill>
                            <a:schemeClr val="bg1"/>
                          </a:solidFill>
                          <a:effectLst/>
                        </a:rPr>
                        <a:t>Sifat solusinya</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Sejumlah solusi potensial yang relatif terbatas.</a:t>
                      </a:r>
                      <a:endParaRPr lang="en-US" sz="2100">
                        <a:solidFill>
                          <a:schemeClr val="bg1"/>
                        </a:solidFill>
                        <a:effectLst/>
                      </a:endParaRPr>
                    </a:p>
                  </a:txBody>
                  <a:tcPr marL="28220" marR="28220" marT="12315" marB="12315">
                    <a:lnL>
                      <a:noFill/>
                    </a:lnL>
                    <a:lnR>
                      <a:noFill/>
                    </a:lnR>
                    <a:lnT>
                      <a:noFill/>
                    </a:lnT>
                    <a:lnB>
                      <a:noFill/>
                    </a:lnB>
                    <a:solidFill>
                      <a:srgbClr val="CCFF99"/>
                    </a:solidFill>
                  </a:tcPr>
                </a:tc>
                <a:tc>
                  <a:txBody>
                    <a:bodyPr/>
                    <a:lstStyle/>
                    <a:p>
                      <a:r>
                        <a:rPr lang="en-US" sz="2100" smtClean="0">
                          <a:solidFill>
                            <a:schemeClr val="bg1"/>
                          </a:solidFill>
                          <a:effectLst/>
                        </a:rPr>
                        <a:t>Sejumlah solusi potensial dengan sering dengan ketidaksepakatan antara pemangku kepentingan sebagai solusi yang disukai.</a:t>
                      </a:r>
                    </a:p>
                    <a:p>
                      <a:endParaRPr lang="en-US" sz="2100" smtClean="0">
                        <a:solidFill>
                          <a:schemeClr val="bg1"/>
                        </a:solidFill>
                        <a:effectLst/>
                      </a:endParaRPr>
                    </a:p>
                    <a:p>
                      <a:endParaRPr lang="en-US" sz="2100">
                        <a:solidFill>
                          <a:schemeClr val="bg1"/>
                        </a:solidFill>
                        <a:effectLst/>
                      </a:endParaRPr>
                    </a:p>
                  </a:txBody>
                  <a:tcPr marL="28220" marR="28220" marT="12315" marB="12315">
                    <a:lnL>
                      <a:noFill/>
                    </a:lnL>
                    <a:lnR>
                      <a:noFill/>
                    </a:lnR>
                    <a:lnT>
                      <a:noFill/>
                    </a:lnT>
                    <a:lnB>
                      <a:noFill/>
                    </a:lnB>
                    <a:solidFill>
                      <a:srgbClr val="CCFF99"/>
                    </a:solidFill>
                  </a:tcPr>
                </a:tc>
              </a:tr>
              <a:tr h="1720100">
                <a:tc>
                  <a:txBody>
                    <a:bodyPr/>
                    <a:lstStyle/>
                    <a:p>
                      <a:pPr algn="l"/>
                      <a:r>
                        <a:rPr lang="en-US" sz="2100">
                          <a:solidFill>
                            <a:schemeClr val="bg1"/>
                          </a:solidFill>
                          <a:effectLst/>
                        </a:rPr>
                        <a:t>Stakeholders</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Jumlah pemangku kepentingan yang relatif terbatas.</a:t>
                      </a:r>
                      <a:r>
                        <a:rPr lang="en-US" sz="2100">
                          <a:solidFill>
                            <a:schemeClr val="bg1"/>
                          </a:solidFill>
                          <a:effectLst/>
                        </a:rPr>
                        <a:t> </a:t>
                      </a:r>
                    </a:p>
                  </a:txBody>
                  <a:tcPr marL="28220" marR="28220" marT="12315" marB="12315">
                    <a:lnL>
                      <a:noFill/>
                    </a:lnL>
                    <a:lnR>
                      <a:noFill/>
                    </a:lnR>
                    <a:lnT>
                      <a:noFill/>
                    </a:lnT>
                    <a:lnB>
                      <a:noFill/>
                    </a:lnB>
                    <a:solidFill>
                      <a:srgbClr val="FFFFCC"/>
                    </a:solidFill>
                  </a:tcPr>
                </a:tc>
                <a:tc>
                  <a:txBody>
                    <a:bodyPr/>
                    <a:lstStyle/>
                    <a:p>
                      <a:r>
                        <a:rPr lang="en-US" sz="2100" smtClean="0">
                          <a:solidFill>
                            <a:schemeClr val="bg1"/>
                          </a:solidFill>
                          <a:effectLst/>
                        </a:rPr>
                        <a:t>Sejumlah besar pemangku kepentingan yang beragam; kemungkinan perselisihan di antara mereka mengenai definisi masalah &amp; solusi yang lebih disukai.</a:t>
                      </a:r>
                      <a:endParaRPr lang="en-US" sz="2100">
                        <a:solidFill>
                          <a:schemeClr val="bg1"/>
                        </a:solidFill>
                        <a:effectLst/>
                      </a:endParaRPr>
                    </a:p>
                  </a:txBody>
                  <a:tcPr marL="28220" marR="28220" marT="12315" marB="12315">
                    <a:lnL>
                      <a:noFill/>
                    </a:lnL>
                    <a:lnR>
                      <a:noFill/>
                    </a:lnR>
                    <a:lnT>
                      <a:noFill/>
                    </a:lnT>
                    <a:lnB>
                      <a:noFill/>
                    </a:lnB>
                    <a:solidFill>
                      <a:srgbClr val="FFFFCC"/>
                    </a:solidFill>
                  </a:tcPr>
                </a:tc>
              </a:tr>
              <a:tr h="1975349">
                <a:tc>
                  <a:txBody>
                    <a:bodyPr/>
                    <a:lstStyle/>
                    <a:p>
                      <a:pPr algn="l"/>
                      <a:r>
                        <a:rPr lang="en-US" sz="2100" smtClean="0">
                          <a:solidFill>
                            <a:schemeClr val="bg1"/>
                          </a:solidFill>
                          <a:effectLst/>
                        </a:rPr>
                        <a:t>Hubungan dengan lingkungan</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Lingkungan di mana proyek berlangsung dipahami dan relatif stabil.</a:t>
                      </a:r>
                      <a:endParaRPr lang="en-US" sz="2100">
                        <a:solidFill>
                          <a:schemeClr val="bg1"/>
                        </a:solidFill>
                        <a:effectLst/>
                      </a:endParaRPr>
                    </a:p>
                  </a:txBody>
                  <a:tcPr marL="28220" marR="28220" marT="12315" marB="12315">
                    <a:lnL>
                      <a:noFill/>
                    </a:lnL>
                    <a:lnR>
                      <a:noFill/>
                    </a:lnR>
                    <a:lnT>
                      <a:noFill/>
                    </a:lnT>
                    <a:lnB>
                      <a:noFill/>
                    </a:lnB>
                    <a:solidFill>
                      <a:srgbClr val="CCFF99"/>
                    </a:solidFill>
                  </a:tcPr>
                </a:tc>
                <a:tc>
                  <a:txBody>
                    <a:bodyPr/>
                    <a:lstStyle/>
                    <a:p>
                      <a:r>
                        <a:rPr lang="en-US" sz="2100" smtClean="0">
                          <a:solidFill>
                            <a:schemeClr val="bg1"/>
                          </a:solidFill>
                          <a:effectLst/>
                        </a:rPr>
                        <a:t>Lingkungan bersifat dinamis; dan tujuan program perlu dikelola dalam konteks lingkungan yang berubah di mana organisasi beroperasi.</a:t>
                      </a:r>
                      <a:r>
                        <a:rPr lang="en-US" sz="2100">
                          <a:solidFill>
                            <a:schemeClr val="bg1"/>
                          </a:solidFill>
                          <a:effectLst/>
                        </a:rPr>
                        <a:t> </a:t>
                      </a:r>
                    </a:p>
                  </a:txBody>
                  <a:tcPr marL="28220" marR="28220" marT="12315" marB="12315">
                    <a:lnL>
                      <a:noFill/>
                    </a:lnL>
                    <a:lnR>
                      <a:noFill/>
                    </a:lnR>
                    <a:lnT>
                      <a:noFill/>
                    </a:lnT>
                    <a:lnB>
                      <a:noFill/>
                    </a:lnB>
                    <a:solidFill>
                      <a:srgbClr val="CCFF99"/>
                    </a:solidFill>
                  </a:tcPr>
                </a:tc>
              </a:tr>
              <a:tr h="1325109">
                <a:tc>
                  <a:txBody>
                    <a:bodyPr/>
                    <a:lstStyle/>
                    <a:p>
                      <a:pPr algn="l"/>
                      <a:r>
                        <a:rPr lang="en-US" sz="2100" smtClean="0">
                          <a:solidFill>
                            <a:schemeClr val="bg1"/>
                          </a:solidFill>
                          <a:effectLst/>
                        </a:rPr>
                        <a:t>Sumberdaya</a:t>
                      </a:r>
                      <a:endParaRPr lang="en-US" sz="2100">
                        <a:solidFill>
                          <a:schemeClr val="bg1"/>
                        </a:solidFill>
                        <a:effectLst/>
                      </a:endParaRP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smtClean="0">
                          <a:solidFill>
                            <a:schemeClr val="bg1"/>
                          </a:solidFill>
                          <a:effectLst/>
                        </a:rPr>
                        <a:t>Sumber daya untuk menyampaikan proyek dapat diperkirakan secara wajar sebelumnya.</a:t>
                      </a:r>
                      <a:endParaRPr lang="en-US" sz="2100">
                        <a:solidFill>
                          <a:schemeClr val="bg1"/>
                        </a:solidFill>
                        <a:effectLst/>
                      </a:endParaRPr>
                    </a:p>
                  </a:txBody>
                  <a:tcPr marL="28220" marR="28220" marT="12315" marB="12315">
                    <a:lnL>
                      <a:noFill/>
                    </a:lnL>
                    <a:lnR>
                      <a:noFill/>
                    </a:lnR>
                    <a:lnT>
                      <a:noFill/>
                    </a:lnT>
                    <a:lnB>
                      <a:noFill/>
                    </a:lnB>
                    <a:solidFill>
                      <a:srgbClr val="FFFFCC"/>
                    </a:solidFill>
                  </a:tcPr>
                </a:tc>
                <a:tc>
                  <a:txBody>
                    <a:bodyPr/>
                    <a:lstStyle/>
                    <a:p>
                      <a:r>
                        <a:rPr lang="en-US" sz="2100" smtClean="0">
                          <a:solidFill>
                            <a:schemeClr val="bg1"/>
                          </a:solidFill>
                          <a:effectLst/>
                        </a:rPr>
                        <a:t>Sumber daya dibatasi dan terbatas; ada persaingan untuk sumber daya antar proyek.</a:t>
                      </a:r>
                      <a:endParaRPr lang="en-US" sz="2100">
                        <a:solidFill>
                          <a:schemeClr val="bg1"/>
                        </a:solidFill>
                        <a:effectLst/>
                      </a:endParaRPr>
                    </a:p>
                  </a:txBody>
                  <a:tcPr marL="28220" marR="28220" marT="12315" marB="12315">
                    <a:lnL>
                      <a:noFill/>
                    </a:lnL>
                    <a:lnR>
                      <a:noFill/>
                    </a:lnR>
                    <a:lnT>
                      <a:noFill/>
                    </a:lnT>
                    <a:lnB>
                      <a:noFill/>
                    </a:lnB>
                    <a:solidFill>
                      <a:srgbClr val="FFFFCC"/>
                    </a:solidFill>
                  </a:tcPr>
                </a:tc>
              </a:tr>
            </a:tbl>
          </a:graphicData>
        </a:graphic>
      </p:graphicFrame>
    </p:spTree>
    <p:extLst>
      <p:ext uri="{BB962C8B-B14F-4D97-AF65-F5344CB8AC3E}">
        <p14:creationId xmlns:p14="http://schemas.microsoft.com/office/powerpoint/2010/main" val="1077141952"/>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554180" y="158337"/>
            <a:ext cx="7726880" cy="1472540"/>
          </a:xfrm>
          <a:prstGeom prst="roundRect">
            <a:avLst>
              <a:gd name="adj" fmla="val 50000"/>
            </a:avLst>
          </a:prstGeom>
          <a:solidFill>
            <a:srgbClr val="7030A0"/>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0267" y="1773237"/>
            <a:ext cx="4150784" cy="3829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2634" y="2508250"/>
            <a:ext cx="4218517" cy="3206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4"/>
          <p:cNvSpPr>
            <a:spLocks noGrp="1" noChangeArrowheads="1"/>
          </p:cNvSpPr>
          <p:nvPr>
            <p:ph type="title"/>
          </p:nvPr>
        </p:nvSpPr>
        <p:spPr>
          <a:xfrm>
            <a:off x="914400" y="434977"/>
            <a:ext cx="10363200" cy="874713"/>
          </a:xfrm>
        </p:spPr>
        <p:txBody>
          <a:bodyPr>
            <a:normAutofit/>
          </a:bodyPr>
          <a:lstStyle/>
          <a:p>
            <a:r>
              <a:rPr lang="en-US" altLang="en-US" smtClean="0">
                <a:latin typeface="Arial" pitchFamily="34" charset="0"/>
                <a:ea typeface="MS PGothic" pitchFamily="34" charset="-128"/>
                <a:cs typeface="Arial" pitchFamily="34" charset="0"/>
              </a:rPr>
              <a:t>Contoh Proyek</a:t>
            </a:r>
          </a:p>
        </p:txBody>
      </p:sp>
      <p:sp>
        <p:nvSpPr>
          <p:cNvPr id="35845" name="Rectangle 5"/>
          <p:cNvSpPr>
            <a:spLocks noChangeArrowheads="1"/>
          </p:cNvSpPr>
          <p:nvPr/>
        </p:nvSpPr>
        <p:spPr bwMode="auto">
          <a:xfrm>
            <a:off x="912284" y="1844676"/>
            <a:ext cx="4603177" cy="566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buClr>
                <a:srgbClr val="BF0922"/>
              </a:buClr>
              <a:buSzPct val="60000"/>
              <a:buFont typeface="Lucida Grande"/>
              <a:buChar char="►"/>
            </a:pPr>
            <a:r>
              <a:rPr lang="en-US" altLang="en-US" sz="3200" smtClean="0">
                <a:latin typeface="Arial" pitchFamily="34" charset="0"/>
              </a:rPr>
              <a:t>Konstruksi Bangunan</a:t>
            </a:r>
            <a:endParaRPr lang="en-US" altLang="en-US" sz="3200">
              <a:latin typeface="Arial" pitchFamily="34" charset="0"/>
            </a:endParaRPr>
          </a:p>
        </p:txBody>
      </p:sp>
      <p:sp>
        <p:nvSpPr>
          <p:cNvPr id="35846" name="Rectangle 6"/>
          <p:cNvSpPr>
            <a:spLocks noChangeArrowheads="1"/>
          </p:cNvSpPr>
          <p:nvPr/>
        </p:nvSpPr>
        <p:spPr bwMode="auto">
          <a:xfrm>
            <a:off x="6671734" y="5661026"/>
            <a:ext cx="3032234" cy="566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buClr>
                <a:srgbClr val="BF0922"/>
              </a:buClr>
              <a:buSzPct val="60000"/>
              <a:buFont typeface="Lucida Grande"/>
              <a:buChar char="►"/>
            </a:pPr>
            <a:r>
              <a:rPr lang="en-US" altLang="en-US" sz="3200" smtClean="0">
                <a:latin typeface="Arial" pitchFamily="34" charset="0"/>
              </a:rPr>
              <a:t>Proyek Riset</a:t>
            </a:r>
            <a:endParaRPr lang="en-US" altLang="en-US" sz="3200">
              <a:latin typeface="Arial" pitchFamily="34" charset="0"/>
            </a:endParaRPr>
          </a:p>
        </p:txBody>
      </p:sp>
    </p:spTree>
    <p:extLst>
      <p:ext uri="{BB962C8B-B14F-4D97-AF65-F5344CB8AC3E}">
        <p14:creationId xmlns:p14="http://schemas.microsoft.com/office/powerpoint/2010/main" val="21505104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5845"/>
                                        </p:tgtEl>
                                        <p:attrNameLst>
                                          <p:attrName>style.visibility</p:attrName>
                                        </p:attrNameLst>
                                      </p:cBhvr>
                                      <p:to>
                                        <p:strVal val="visible"/>
                                      </p:to>
                                    </p:set>
                                    <p:animEffect transition="in" filter="wipe(left)">
                                      <p:cBhvr>
                                        <p:cTn id="7" dur="1000"/>
                                        <p:tgtEl>
                                          <p:spTgt spid="35845"/>
                                        </p:tgtEl>
                                      </p:cBhvr>
                                    </p:animEffect>
                                  </p:childTnLst>
                                </p:cTn>
                              </p:par>
                            </p:childTnLst>
                          </p:cTn>
                        </p:par>
                        <p:par>
                          <p:cTn id="8" fill="hold" nodeType="afterGroup">
                            <p:stCondLst>
                              <p:cond delay="2000"/>
                            </p:stCondLst>
                            <p:childTnLst>
                              <p:par>
                                <p:cTn id="9" presetID="9" presetClass="entr" presetSubtype="0" fill="hold" nodeType="afterEffect">
                                  <p:stCondLst>
                                    <p:cond delay="1000"/>
                                  </p:stCondLst>
                                  <p:childTnLst>
                                    <p:set>
                                      <p:cBhvr>
                                        <p:cTn id="10" dur="1" fill="hold">
                                          <p:stCondLst>
                                            <p:cond delay="0"/>
                                          </p:stCondLst>
                                        </p:cTn>
                                        <p:tgtEl>
                                          <p:spTgt spid="35843"/>
                                        </p:tgtEl>
                                        <p:attrNameLst>
                                          <p:attrName>style.visibility</p:attrName>
                                        </p:attrNameLst>
                                      </p:cBhvr>
                                      <p:to>
                                        <p:strVal val="visible"/>
                                      </p:to>
                                    </p:set>
                                    <p:animEffect transition="in" filter="dissolve">
                                      <p:cBhvr>
                                        <p:cTn id="11" dur="1000"/>
                                        <p:tgtEl>
                                          <p:spTgt spid="35843"/>
                                        </p:tgtEl>
                                      </p:cBhvr>
                                    </p:animEffect>
                                  </p:childTnLst>
                                </p:cTn>
                              </p:par>
                            </p:childTnLst>
                          </p:cTn>
                        </p:par>
                        <p:par>
                          <p:cTn id="12" fill="hold" nodeType="afterGroup">
                            <p:stCondLst>
                              <p:cond delay="4000"/>
                            </p:stCondLst>
                            <p:childTnLst>
                              <p:par>
                                <p:cTn id="13" presetID="22" presetClass="entr" presetSubtype="8" fill="hold" grpId="0" nodeType="afterEffect">
                                  <p:stCondLst>
                                    <p:cond delay="1000"/>
                                  </p:stCondLst>
                                  <p:childTnLst>
                                    <p:set>
                                      <p:cBhvr>
                                        <p:cTn id="14" dur="1" fill="hold">
                                          <p:stCondLst>
                                            <p:cond delay="0"/>
                                          </p:stCondLst>
                                        </p:cTn>
                                        <p:tgtEl>
                                          <p:spTgt spid="35846"/>
                                        </p:tgtEl>
                                        <p:attrNameLst>
                                          <p:attrName>style.visibility</p:attrName>
                                        </p:attrNameLst>
                                      </p:cBhvr>
                                      <p:to>
                                        <p:strVal val="visible"/>
                                      </p:to>
                                    </p:set>
                                    <p:animEffect transition="in" filter="wipe(left)">
                                      <p:cBhvr>
                                        <p:cTn id="15" dur="1000"/>
                                        <p:tgtEl>
                                          <p:spTgt spid="35846"/>
                                        </p:tgtEl>
                                      </p:cBhvr>
                                    </p:animEffect>
                                  </p:childTnLst>
                                </p:cTn>
                              </p:par>
                            </p:childTnLst>
                          </p:cTn>
                        </p:par>
                        <p:par>
                          <p:cTn id="16" fill="hold" nodeType="afterGroup">
                            <p:stCondLst>
                              <p:cond delay="6000"/>
                            </p:stCondLst>
                            <p:childTnLst>
                              <p:par>
                                <p:cTn id="17" presetID="9" presetClass="entr" presetSubtype="0" fill="hold" nodeType="afterEffect">
                                  <p:stCondLst>
                                    <p:cond delay="1000"/>
                                  </p:stCondLst>
                                  <p:childTnLst>
                                    <p:set>
                                      <p:cBhvr>
                                        <p:cTn id="18" dur="1" fill="hold">
                                          <p:stCondLst>
                                            <p:cond delay="0"/>
                                          </p:stCondLst>
                                        </p:cTn>
                                        <p:tgtEl>
                                          <p:spTgt spid="35842"/>
                                        </p:tgtEl>
                                        <p:attrNameLst>
                                          <p:attrName>style.visibility</p:attrName>
                                        </p:attrNameLst>
                                      </p:cBhvr>
                                      <p:to>
                                        <p:strVal val="visible"/>
                                      </p:to>
                                    </p:set>
                                    <p:animEffect transition="in" filter="dissolve">
                                      <p:cBhvr>
                                        <p:cTn id="19" dur="1000"/>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autoUpdateAnimBg="0"/>
      <p:bldP spid="35846"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554180" y="158337"/>
            <a:ext cx="7726880" cy="1472540"/>
          </a:xfrm>
          <a:prstGeom prst="roundRect">
            <a:avLst>
              <a:gd name="adj" fmla="val 50000"/>
            </a:avLst>
          </a:prstGeom>
          <a:solidFill>
            <a:srgbClr val="7030A0"/>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2" name="Rectangle 4"/>
          <p:cNvSpPr>
            <a:spLocks noGrp="1" noChangeArrowheads="1"/>
          </p:cNvSpPr>
          <p:nvPr>
            <p:ph type="title"/>
          </p:nvPr>
        </p:nvSpPr>
        <p:spPr>
          <a:xfrm>
            <a:off x="914400" y="434977"/>
            <a:ext cx="10363200" cy="874713"/>
          </a:xfrm>
        </p:spPr>
        <p:txBody>
          <a:bodyPr>
            <a:normAutofit/>
          </a:bodyPr>
          <a:lstStyle/>
          <a:p>
            <a:r>
              <a:rPr lang="en-US" altLang="en-US" smtClean="0">
                <a:latin typeface="Arial" pitchFamily="34" charset="0"/>
                <a:ea typeface="MS PGothic" pitchFamily="34" charset="-128"/>
                <a:cs typeface="Arial" pitchFamily="34" charset="0"/>
              </a:rPr>
              <a:t>Contoh Proyek</a:t>
            </a:r>
          </a:p>
        </p:txBody>
      </p:sp>
      <p:sp>
        <p:nvSpPr>
          <p:cNvPr id="35845" name="Rectangle 5"/>
          <p:cNvSpPr>
            <a:spLocks noChangeArrowheads="1"/>
          </p:cNvSpPr>
          <p:nvPr/>
        </p:nvSpPr>
        <p:spPr bwMode="auto">
          <a:xfrm>
            <a:off x="912284" y="1844676"/>
            <a:ext cx="5459758" cy="566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buClr>
                <a:srgbClr val="BF0922"/>
              </a:buClr>
              <a:buSzPct val="60000"/>
              <a:buFont typeface="Lucida Grande"/>
              <a:buChar char="►"/>
            </a:pPr>
            <a:r>
              <a:rPr lang="en-US" altLang="en-US" sz="3200" smtClean="0">
                <a:latin typeface="Arial" pitchFamily="34" charset="0"/>
              </a:rPr>
              <a:t>Proyek Pengembangan TI</a:t>
            </a:r>
            <a:endParaRPr lang="en-US" altLang="en-US" sz="3200">
              <a:latin typeface="Arial" pitchFamily="34" charset="0"/>
            </a:endParaRPr>
          </a:p>
        </p:txBody>
      </p:sp>
      <p:sp>
        <p:nvSpPr>
          <p:cNvPr id="35846" name="Rectangle 6"/>
          <p:cNvSpPr>
            <a:spLocks noChangeArrowheads="1"/>
          </p:cNvSpPr>
          <p:nvPr/>
        </p:nvSpPr>
        <p:spPr bwMode="auto">
          <a:xfrm>
            <a:off x="6671735" y="5661025"/>
            <a:ext cx="4826584" cy="100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buClr>
                <a:srgbClr val="BF0922"/>
              </a:buClr>
              <a:buSzPct val="60000"/>
              <a:buFont typeface="Lucida Grande"/>
              <a:buChar char="►"/>
            </a:pPr>
            <a:r>
              <a:rPr lang="en-US" altLang="en-US" sz="3200" smtClean="0">
                <a:latin typeface="Arial" pitchFamily="34" charset="0"/>
              </a:rPr>
              <a:t>Proyek Pengelolaan Air</a:t>
            </a:r>
            <a:endParaRPr lang="en-US" altLang="en-US" sz="3200">
              <a:latin typeface="Arial" pitchFamily="34" charset="0"/>
            </a:endParaRPr>
          </a:p>
        </p:txBody>
      </p:sp>
      <p:sp>
        <p:nvSpPr>
          <p:cNvPr id="3" name="Rounded Rectangle 2"/>
          <p:cNvSpPr/>
          <p:nvPr/>
        </p:nvSpPr>
        <p:spPr>
          <a:xfrm>
            <a:off x="1371114" y="2743928"/>
            <a:ext cx="3757935" cy="3237185"/>
          </a:xfrm>
          <a:prstGeom prst="roundRect">
            <a:avLst>
              <a:gd name="adj" fmla="val 8225"/>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p>
        </p:txBody>
      </p:sp>
      <p:sp>
        <p:nvSpPr>
          <p:cNvPr id="4" name="Rounded Rectangle 3"/>
          <p:cNvSpPr/>
          <p:nvPr/>
        </p:nvSpPr>
        <p:spPr>
          <a:xfrm>
            <a:off x="6453353" y="2484851"/>
            <a:ext cx="4758513" cy="2749301"/>
          </a:xfrm>
          <a:prstGeom prst="roundRect">
            <a:avLst>
              <a:gd name="adj" fmla="val 8257"/>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p>
        </p:txBody>
      </p:sp>
    </p:spTree>
    <p:extLst>
      <p:ext uri="{BB962C8B-B14F-4D97-AF65-F5344CB8AC3E}">
        <p14:creationId xmlns:p14="http://schemas.microsoft.com/office/powerpoint/2010/main" val="172851199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5845"/>
                                        </p:tgtEl>
                                        <p:attrNameLst>
                                          <p:attrName>style.visibility</p:attrName>
                                        </p:attrNameLst>
                                      </p:cBhvr>
                                      <p:to>
                                        <p:strVal val="visible"/>
                                      </p:to>
                                    </p:set>
                                    <p:animEffect transition="in" filter="wipe(left)">
                                      <p:cBhvr>
                                        <p:cTn id="7" dur="1000"/>
                                        <p:tgtEl>
                                          <p:spTgt spid="35845"/>
                                        </p:tgtEl>
                                      </p:cBhvr>
                                    </p:animEffect>
                                  </p:childTnLst>
                                </p:cTn>
                              </p:par>
                              <p:par>
                                <p:cTn id="8" presetID="42" presetClass="entr" presetSubtype="0" fill="hold" grpId="0"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2000"/>
                            </p:stCondLst>
                            <p:childTnLst>
                              <p:par>
                                <p:cTn id="14" presetID="22" presetClass="entr" presetSubtype="8" fill="hold" grpId="0" nodeType="afterEffect">
                                  <p:stCondLst>
                                    <p:cond delay="1000"/>
                                  </p:stCondLst>
                                  <p:childTnLst>
                                    <p:set>
                                      <p:cBhvr>
                                        <p:cTn id="15" dur="1" fill="hold">
                                          <p:stCondLst>
                                            <p:cond delay="0"/>
                                          </p:stCondLst>
                                        </p:cTn>
                                        <p:tgtEl>
                                          <p:spTgt spid="35846"/>
                                        </p:tgtEl>
                                        <p:attrNameLst>
                                          <p:attrName>style.visibility</p:attrName>
                                        </p:attrNameLst>
                                      </p:cBhvr>
                                      <p:to>
                                        <p:strVal val="visible"/>
                                      </p:to>
                                    </p:set>
                                    <p:animEffect transition="in" filter="wipe(left)">
                                      <p:cBhvr>
                                        <p:cTn id="16" dur="1000"/>
                                        <p:tgtEl>
                                          <p:spTgt spid="35846"/>
                                        </p:tgtEl>
                                      </p:cBhvr>
                                    </p:animEffect>
                                  </p:childTnLst>
                                </p:cTn>
                              </p:par>
                              <p:par>
                                <p:cTn id="17" presetID="42" presetClass="entr" presetSubtype="0" fill="hold" grpId="0" nodeType="withEffect">
                                  <p:stCondLst>
                                    <p:cond delay="10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autoUpdateAnimBg="0"/>
      <p:bldP spid="35846" grpId="0" autoUpdateAnimBg="0"/>
      <p:bldP spid="3" grpId="0" animBg="1"/>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554180" y="158337"/>
            <a:ext cx="7726880" cy="1472540"/>
          </a:xfrm>
          <a:prstGeom prst="roundRect">
            <a:avLst>
              <a:gd name="adj" fmla="val 50000"/>
            </a:avLst>
          </a:prstGeom>
          <a:solidFill>
            <a:srgbClr val="7030A0"/>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2" name="Rectangle 4"/>
          <p:cNvSpPr>
            <a:spLocks noGrp="1" noChangeArrowheads="1"/>
          </p:cNvSpPr>
          <p:nvPr>
            <p:ph type="title"/>
          </p:nvPr>
        </p:nvSpPr>
        <p:spPr>
          <a:xfrm>
            <a:off x="914400" y="434977"/>
            <a:ext cx="10363200" cy="874713"/>
          </a:xfrm>
        </p:spPr>
        <p:txBody>
          <a:bodyPr>
            <a:normAutofit/>
          </a:bodyPr>
          <a:lstStyle/>
          <a:p>
            <a:r>
              <a:rPr lang="en-US" altLang="en-US" smtClean="0">
                <a:latin typeface="Arial" pitchFamily="34" charset="0"/>
                <a:ea typeface="MS PGothic" pitchFamily="34" charset="-128"/>
                <a:cs typeface="Arial" pitchFamily="34" charset="0"/>
              </a:rPr>
              <a:t>Contoh Proyek</a:t>
            </a:r>
          </a:p>
        </p:txBody>
      </p:sp>
      <p:sp>
        <p:nvSpPr>
          <p:cNvPr id="35845" name="Rectangle 5"/>
          <p:cNvSpPr>
            <a:spLocks noChangeArrowheads="1"/>
          </p:cNvSpPr>
          <p:nvPr/>
        </p:nvSpPr>
        <p:spPr bwMode="auto">
          <a:xfrm>
            <a:off x="912284" y="1844676"/>
            <a:ext cx="5877565" cy="566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buClr>
                <a:srgbClr val="BF0922"/>
              </a:buClr>
              <a:buSzPct val="60000"/>
              <a:buFont typeface="Lucida Grande"/>
              <a:buChar char="►"/>
            </a:pPr>
            <a:r>
              <a:rPr lang="en-US" altLang="en-US" sz="3200" smtClean="0">
                <a:latin typeface="Arial" pitchFamily="34" charset="0"/>
              </a:rPr>
              <a:t>Proyek Manajemen Sampah</a:t>
            </a:r>
            <a:endParaRPr lang="en-US" altLang="en-US" sz="3200">
              <a:latin typeface="Arial" pitchFamily="34" charset="0"/>
            </a:endParaRPr>
          </a:p>
        </p:txBody>
      </p:sp>
      <p:sp>
        <p:nvSpPr>
          <p:cNvPr id="35846" name="Rectangle 6"/>
          <p:cNvSpPr>
            <a:spLocks noChangeArrowheads="1"/>
          </p:cNvSpPr>
          <p:nvPr/>
        </p:nvSpPr>
        <p:spPr bwMode="auto">
          <a:xfrm>
            <a:off x="6671735" y="5661025"/>
            <a:ext cx="4826584" cy="100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buClr>
                <a:srgbClr val="BF0922"/>
              </a:buClr>
              <a:buSzPct val="60000"/>
              <a:buFont typeface="Lucida Grande"/>
              <a:buChar char="►"/>
            </a:pPr>
            <a:r>
              <a:rPr lang="en-US" altLang="en-US" sz="3200" smtClean="0">
                <a:latin typeface="Arial" pitchFamily="34" charset="0"/>
              </a:rPr>
              <a:t>Proyek Konstruksi Jembatan</a:t>
            </a:r>
            <a:endParaRPr lang="en-US" altLang="en-US" sz="3200">
              <a:latin typeface="Arial" pitchFamily="34" charset="0"/>
            </a:endParaRPr>
          </a:p>
        </p:txBody>
      </p:sp>
      <p:sp>
        <p:nvSpPr>
          <p:cNvPr id="3" name="Rounded Rectangle 2"/>
          <p:cNvSpPr/>
          <p:nvPr/>
        </p:nvSpPr>
        <p:spPr>
          <a:xfrm>
            <a:off x="554181" y="2484852"/>
            <a:ext cx="5115561" cy="4031563"/>
          </a:xfrm>
          <a:prstGeom prst="roundRect">
            <a:avLst>
              <a:gd name="adj" fmla="val 8225"/>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p>
        </p:txBody>
      </p:sp>
      <p:sp>
        <p:nvSpPr>
          <p:cNvPr id="4" name="Rounded Rectangle 3"/>
          <p:cNvSpPr/>
          <p:nvPr/>
        </p:nvSpPr>
        <p:spPr>
          <a:xfrm>
            <a:off x="6453353" y="2484851"/>
            <a:ext cx="4758513" cy="2749301"/>
          </a:xfrm>
          <a:prstGeom prst="roundRect">
            <a:avLst>
              <a:gd name="adj" fmla="val 8257"/>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p>
        </p:txBody>
      </p:sp>
    </p:spTree>
    <p:extLst>
      <p:ext uri="{BB962C8B-B14F-4D97-AF65-F5344CB8AC3E}">
        <p14:creationId xmlns:p14="http://schemas.microsoft.com/office/powerpoint/2010/main" val="177742146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5845"/>
                                        </p:tgtEl>
                                        <p:attrNameLst>
                                          <p:attrName>style.visibility</p:attrName>
                                        </p:attrNameLst>
                                      </p:cBhvr>
                                      <p:to>
                                        <p:strVal val="visible"/>
                                      </p:to>
                                    </p:set>
                                    <p:animEffect transition="in" filter="wipe(left)">
                                      <p:cBhvr>
                                        <p:cTn id="7" dur="1000"/>
                                        <p:tgtEl>
                                          <p:spTgt spid="3584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childTnLst>
                          </p:cTn>
                        </p:par>
                        <p:par>
                          <p:cTn id="11" fill="hold">
                            <p:stCondLst>
                              <p:cond delay="2000"/>
                            </p:stCondLst>
                            <p:childTnLst>
                              <p:par>
                                <p:cTn id="12" presetID="22" presetClass="entr" presetSubtype="8" fill="hold" grpId="0" nodeType="afterEffect">
                                  <p:stCondLst>
                                    <p:cond delay="1000"/>
                                  </p:stCondLst>
                                  <p:childTnLst>
                                    <p:set>
                                      <p:cBhvr>
                                        <p:cTn id="13" dur="1" fill="hold">
                                          <p:stCondLst>
                                            <p:cond delay="0"/>
                                          </p:stCondLst>
                                        </p:cTn>
                                        <p:tgtEl>
                                          <p:spTgt spid="35846"/>
                                        </p:tgtEl>
                                        <p:attrNameLst>
                                          <p:attrName>style.visibility</p:attrName>
                                        </p:attrNameLst>
                                      </p:cBhvr>
                                      <p:to>
                                        <p:strVal val="visible"/>
                                      </p:to>
                                    </p:set>
                                    <p:animEffect transition="in" filter="wipe(left)">
                                      <p:cBhvr>
                                        <p:cTn id="14" dur="1000"/>
                                        <p:tgtEl>
                                          <p:spTgt spid="35846"/>
                                        </p:tgtEl>
                                      </p:cBhvr>
                                    </p:animEffect>
                                  </p:childTnLst>
                                </p:cTn>
                              </p:par>
                              <p:par>
                                <p:cTn id="15" presetID="42" presetClass="entr" presetSubtype="0" fill="hold" grpId="0" nodeType="withEffect">
                                  <p:stCondLst>
                                    <p:cond delay="10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500"/>
                                        <p:tgtEl>
                                          <p:spTgt spid="4"/>
                                        </p:tgtEl>
                                      </p:cBhvr>
                                    </p:animEffect>
                                    <p:anim calcmode="lin" valueType="num">
                                      <p:cBhvr>
                                        <p:cTn id="18" dur="1500" fill="hold"/>
                                        <p:tgtEl>
                                          <p:spTgt spid="4"/>
                                        </p:tgtEl>
                                        <p:attrNameLst>
                                          <p:attrName>ppt_x</p:attrName>
                                        </p:attrNameLst>
                                      </p:cBhvr>
                                      <p:tavLst>
                                        <p:tav tm="0">
                                          <p:val>
                                            <p:strVal val="#ppt_x"/>
                                          </p:val>
                                        </p:tav>
                                        <p:tav tm="100000">
                                          <p:val>
                                            <p:strVal val="#ppt_x"/>
                                          </p:val>
                                        </p:tav>
                                      </p:tavLst>
                                    </p:anim>
                                    <p:anim calcmode="lin" valueType="num">
                                      <p:cBhvr>
                                        <p:cTn id="19" dur="1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autoUpdateAnimBg="0"/>
      <p:bldP spid="35846" grpId="0" autoUpdateAnimBg="0"/>
      <p:bldP spid="3"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554180" y="158337"/>
            <a:ext cx="7726880" cy="1472540"/>
          </a:xfrm>
          <a:prstGeom prst="roundRect">
            <a:avLst>
              <a:gd name="adj" fmla="val 50000"/>
            </a:avLst>
          </a:prstGeom>
          <a:solidFill>
            <a:srgbClr val="7030A0"/>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2" name="Rectangle 4"/>
          <p:cNvSpPr>
            <a:spLocks noGrp="1" noChangeArrowheads="1"/>
          </p:cNvSpPr>
          <p:nvPr>
            <p:ph type="title"/>
          </p:nvPr>
        </p:nvSpPr>
        <p:spPr>
          <a:xfrm>
            <a:off x="914400" y="434977"/>
            <a:ext cx="10363200" cy="874713"/>
          </a:xfrm>
        </p:spPr>
        <p:txBody>
          <a:bodyPr>
            <a:normAutofit/>
          </a:bodyPr>
          <a:lstStyle/>
          <a:p>
            <a:r>
              <a:rPr lang="en-US" altLang="en-US" smtClean="0">
                <a:latin typeface="Arial" pitchFamily="34" charset="0"/>
                <a:ea typeface="MS PGothic" pitchFamily="34" charset="-128"/>
                <a:cs typeface="Arial" pitchFamily="34" charset="0"/>
              </a:rPr>
              <a:t>Contoh Proyek</a:t>
            </a:r>
          </a:p>
        </p:txBody>
      </p:sp>
      <p:sp>
        <p:nvSpPr>
          <p:cNvPr id="35845" name="Rectangle 5"/>
          <p:cNvSpPr>
            <a:spLocks noChangeArrowheads="1"/>
          </p:cNvSpPr>
          <p:nvPr/>
        </p:nvSpPr>
        <p:spPr bwMode="auto">
          <a:xfrm>
            <a:off x="531768" y="1844675"/>
            <a:ext cx="6765179" cy="566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buClr>
                <a:srgbClr val="BF0922"/>
              </a:buClr>
              <a:buSzPct val="60000"/>
              <a:buFont typeface="Lucida Grande"/>
              <a:buChar char="►"/>
            </a:pPr>
            <a:r>
              <a:rPr lang="en-US" altLang="en-US" sz="3200" smtClean="0">
                <a:latin typeface="Arial" pitchFamily="34" charset="0"/>
              </a:rPr>
              <a:t>Proyek Terowongan MRT Jakarta</a:t>
            </a:r>
            <a:endParaRPr lang="en-US" altLang="en-US" sz="3200">
              <a:latin typeface="Arial" pitchFamily="34" charset="0"/>
            </a:endParaRPr>
          </a:p>
        </p:txBody>
      </p:sp>
      <p:sp>
        <p:nvSpPr>
          <p:cNvPr id="35846" name="Rectangle 6"/>
          <p:cNvSpPr>
            <a:spLocks noChangeArrowheads="1"/>
          </p:cNvSpPr>
          <p:nvPr/>
        </p:nvSpPr>
        <p:spPr bwMode="auto">
          <a:xfrm>
            <a:off x="6671735" y="5661025"/>
            <a:ext cx="4826584" cy="100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buClr>
                <a:srgbClr val="BF0922"/>
              </a:buClr>
              <a:buSzPct val="60000"/>
              <a:buFont typeface="Lucida Grande"/>
              <a:buChar char="►"/>
            </a:pPr>
            <a:r>
              <a:rPr lang="en-US" altLang="en-US" sz="3200" smtClean="0">
                <a:latin typeface="Arial" pitchFamily="34" charset="0"/>
              </a:rPr>
              <a:t>Proyek Konstruksi Jembatan Suramadu</a:t>
            </a:r>
            <a:endParaRPr lang="en-US" altLang="en-US" sz="3200">
              <a:latin typeface="Arial" pitchFamily="34" charset="0"/>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627" r="25921" b="10671"/>
          <a:stretch/>
        </p:blipFill>
        <p:spPr>
          <a:xfrm>
            <a:off x="554179" y="2424123"/>
            <a:ext cx="5571269" cy="3900477"/>
          </a:xfrm>
          <a:prstGeom prst="rect">
            <a:avLst/>
          </a:prstGeom>
        </p:spPr>
      </p:pic>
      <p:pic>
        <p:nvPicPr>
          <p:cNvPr id="1026" name="Picture 2" descr="http://www.hangoutindo.com/wp-content/uploads/2015/11/suramadu.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2829" y="2410981"/>
            <a:ext cx="5564395" cy="3129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33879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5845"/>
                                        </p:tgtEl>
                                        <p:attrNameLst>
                                          <p:attrName>style.visibility</p:attrName>
                                        </p:attrNameLst>
                                      </p:cBhvr>
                                      <p:to>
                                        <p:strVal val="visible"/>
                                      </p:to>
                                    </p:set>
                                    <p:animEffect transition="in" filter="wipe(left)">
                                      <p:cBhvr>
                                        <p:cTn id="7" dur="1000"/>
                                        <p:tgtEl>
                                          <p:spTgt spid="35845"/>
                                        </p:tgtEl>
                                      </p:cBhvr>
                                    </p:animEffect>
                                  </p:childTnLst>
                                </p:cTn>
                              </p:par>
                            </p:childTnLst>
                          </p:cTn>
                        </p:par>
                        <p:par>
                          <p:cTn id="8" fill="hold">
                            <p:stCondLst>
                              <p:cond delay="2000"/>
                            </p:stCondLst>
                            <p:childTnLst>
                              <p:par>
                                <p:cTn id="9" presetID="22" presetClass="entr" presetSubtype="8" fill="hold" grpId="0" nodeType="afterEffect">
                                  <p:stCondLst>
                                    <p:cond delay="1000"/>
                                  </p:stCondLst>
                                  <p:childTnLst>
                                    <p:set>
                                      <p:cBhvr>
                                        <p:cTn id="10" dur="1" fill="hold">
                                          <p:stCondLst>
                                            <p:cond delay="0"/>
                                          </p:stCondLst>
                                        </p:cTn>
                                        <p:tgtEl>
                                          <p:spTgt spid="35846"/>
                                        </p:tgtEl>
                                        <p:attrNameLst>
                                          <p:attrName>style.visibility</p:attrName>
                                        </p:attrNameLst>
                                      </p:cBhvr>
                                      <p:to>
                                        <p:strVal val="visible"/>
                                      </p:to>
                                    </p:set>
                                    <p:animEffect transition="in" filter="wipe(left)">
                                      <p:cBhvr>
                                        <p:cTn id="11" dur="1000"/>
                                        <p:tgtEl>
                                          <p:spTgt spid="358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autoUpdateAnimBg="0"/>
      <p:bldP spid="35846"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54180" y="158337"/>
            <a:ext cx="8281061" cy="1472540"/>
          </a:xfrm>
          <a:prstGeom prst="roundRect">
            <a:avLst>
              <a:gd name="adj" fmla="val 50000"/>
            </a:avLst>
          </a:prstGeom>
          <a:solidFill>
            <a:srgbClr val="7030A0"/>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37889" name="Rectangle 2"/>
          <p:cNvSpPr>
            <a:spLocks noGrp="1" noChangeArrowheads="1"/>
          </p:cNvSpPr>
          <p:nvPr>
            <p:ph type="title"/>
          </p:nvPr>
        </p:nvSpPr>
        <p:spPr>
          <a:xfrm>
            <a:off x="914400" y="476249"/>
            <a:ext cx="10363200" cy="947739"/>
          </a:xfrm>
        </p:spPr>
        <p:txBody>
          <a:bodyPr/>
          <a:lstStyle/>
          <a:p>
            <a:r>
              <a:rPr lang="en-US" altLang="en-US" smtClean="0">
                <a:latin typeface="Arial" pitchFamily="34" charset="0"/>
                <a:ea typeface="MS PGothic" pitchFamily="34" charset="-128"/>
                <a:cs typeface="Arial" pitchFamily="34" charset="0"/>
              </a:rPr>
              <a:t>Manajemen Proyek</a:t>
            </a:r>
          </a:p>
        </p:txBody>
      </p:sp>
      <p:sp>
        <p:nvSpPr>
          <p:cNvPr id="37890" name="Rectangle 3"/>
          <p:cNvSpPr>
            <a:spLocks noGrp="1" noChangeArrowheads="1"/>
          </p:cNvSpPr>
          <p:nvPr>
            <p:ph idx="1"/>
          </p:nvPr>
        </p:nvSpPr>
        <p:spPr>
          <a:xfrm>
            <a:off x="914400" y="1693863"/>
            <a:ext cx="10363200" cy="4614863"/>
          </a:xfrm>
        </p:spPr>
        <p:txBody>
          <a:bodyPr>
            <a:normAutofit lnSpcReduction="10000"/>
          </a:bodyPr>
          <a:lstStyle/>
          <a:p>
            <a:pPr marL="812780" indent="-812780" defTabSz="1115456">
              <a:buClr>
                <a:srgbClr val="BF0922"/>
              </a:buClr>
              <a:buFontTx/>
              <a:buAutoNum type="arabicPeriod"/>
            </a:pPr>
            <a:r>
              <a:rPr lang="en-US" altLang="en-US" sz="3200" b="1" smtClean="0">
                <a:solidFill>
                  <a:srgbClr val="FFFF00"/>
                </a:solidFill>
                <a:effectLst>
                  <a:outerShdw blurRad="38100" dist="38100" dir="2700000" algn="tl">
                    <a:srgbClr val="000000">
                      <a:alpha val="43137"/>
                    </a:srgbClr>
                  </a:outerShdw>
                </a:effectLst>
                <a:latin typeface="Arial" pitchFamily="34" charset="0"/>
                <a:ea typeface="MS PGothic" pitchFamily="34" charset="-128"/>
                <a:cs typeface="Arial" pitchFamily="34" charset="0"/>
              </a:rPr>
              <a:t>Perencanaan</a:t>
            </a:r>
            <a:r>
              <a:rPr lang="en-US" altLang="en-US" sz="320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 penetapan tujuan, mendefinisikan proyek, organisasi tim</a:t>
            </a:r>
          </a:p>
          <a:p>
            <a:pPr marL="812780" indent="-812780" algn="just" defTabSz="1115456">
              <a:buClr>
                <a:srgbClr val="BF0922"/>
              </a:buClr>
              <a:buFontTx/>
              <a:buAutoNum type="arabicPeriod"/>
            </a:pPr>
            <a:r>
              <a:rPr lang="en-US" altLang="en-US" sz="3200" b="1" smtClean="0">
                <a:solidFill>
                  <a:srgbClr val="FFFF00"/>
                </a:solidFill>
                <a:effectLst>
                  <a:outerShdw blurRad="38100" dist="38100" dir="2700000" algn="tl">
                    <a:srgbClr val="000000">
                      <a:alpha val="43137"/>
                    </a:srgbClr>
                  </a:outerShdw>
                </a:effectLst>
                <a:latin typeface="Arial" pitchFamily="34" charset="0"/>
                <a:ea typeface="MS PGothic" pitchFamily="34" charset="-128"/>
                <a:cs typeface="Arial" pitchFamily="34" charset="0"/>
              </a:rPr>
              <a:t>Penjadwalan </a:t>
            </a:r>
            <a:r>
              <a:rPr lang="en-US" altLang="en-US" sz="320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mengaitkan orang, uang, dan persediaan untuk kegiatan </a:t>
            </a:r>
            <a:r>
              <a:rPr lang="en-US" altLang="en-US" sz="320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tertentu dan </a:t>
            </a: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kegiatan </a:t>
            </a:r>
            <a:r>
              <a:rPr lang="en-US" altLang="en-US" sz="320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satu </a:t>
            </a: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sama </a:t>
            </a:r>
            <a:r>
              <a:rPr lang="en-US" altLang="en-US" sz="320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lain</a:t>
            </a:r>
          </a:p>
          <a:p>
            <a:pPr marL="812780" indent="-812780" algn="just" defTabSz="1115456">
              <a:buClr>
                <a:srgbClr val="BF0922"/>
              </a:buClr>
              <a:buFontTx/>
              <a:buAutoNum type="arabicPeriod"/>
            </a:pPr>
            <a:r>
              <a:rPr lang="en-US" altLang="en-US" sz="3200" b="1" smtClean="0">
                <a:solidFill>
                  <a:srgbClr val="FFFF00"/>
                </a:solidFill>
                <a:effectLst>
                  <a:outerShdw blurRad="38100" dist="38100" dir="2700000" algn="tl">
                    <a:srgbClr val="000000">
                      <a:alpha val="43137"/>
                    </a:srgbClr>
                  </a:outerShdw>
                </a:effectLst>
                <a:latin typeface="Arial" pitchFamily="34" charset="0"/>
                <a:ea typeface="MS PGothic" pitchFamily="34" charset="-128"/>
                <a:cs typeface="Arial" pitchFamily="34" charset="0"/>
              </a:rPr>
              <a:t>Pengendalian</a:t>
            </a:r>
            <a:r>
              <a:rPr lang="en-US" altLang="en-US" sz="320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 memantau sumberdaya</a:t>
            </a: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 biaya, kualitas, dan anggaran; merevisi rencana dan mengalihkan </a:t>
            </a:r>
            <a:r>
              <a:rPr lang="en-US" altLang="en-US" sz="320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sumberdaya </a:t>
            </a: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untuk memenuhi tuntutan waktu dan biaya</a:t>
            </a:r>
            <a:endParaRPr lang="en-US" altLang="en-US" sz="3200" smtClean="0">
              <a:effectLst>
                <a:outerShdw blurRad="38100" dist="38100" dir="2700000" algn="tl">
                  <a:srgbClr val="000000">
                    <a:alpha val="43137"/>
                  </a:srgbClr>
                </a:outerShdw>
              </a:effectLst>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511921986"/>
      </p:ext>
    </p:extLst>
  </p:cSld>
  <p:clrMapOvr>
    <a:masterClrMapping/>
  </p:clrMapOvr>
  <mc:AlternateContent xmlns:mc="http://schemas.openxmlformats.org/markup-compatibility/2006" xmlns:p14="http://schemas.microsoft.com/office/powerpoint/2010/main">
    <mc:Choice Requires="p14">
      <p:transition spd="slow" p14:dur="1500">
        <p14:flip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reeform 2"/>
          <p:cNvSpPr>
            <a:spLocks/>
          </p:cNvSpPr>
          <p:nvPr/>
        </p:nvSpPr>
        <p:spPr bwMode="auto">
          <a:xfrm>
            <a:off x="3847608" y="4208793"/>
            <a:ext cx="3990659" cy="2103436"/>
          </a:xfrm>
          <a:custGeom>
            <a:avLst/>
            <a:gdLst>
              <a:gd name="T0" fmla="*/ 2147483647 w 1527"/>
              <a:gd name="T1" fmla="*/ 2147483647 h 777"/>
              <a:gd name="T2" fmla="*/ 2147483647 w 1527"/>
              <a:gd name="T3" fmla="*/ 2147483647 h 777"/>
              <a:gd name="T4" fmla="*/ 2147483647 w 1527"/>
              <a:gd name="T5" fmla="*/ 2147483647 h 777"/>
              <a:gd name="T6" fmla="*/ 2147483647 w 1527"/>
              <a:gd name="T7" fmla="*/ 2147483647 h 777"/>
              <a:gd name="T8" fmla="*/ 2147483647 w 1527"/>
              <a:gd name="T9" fmla="*/ 2147483647 h 777"/>
              <a:gd name="T10" fmla="*/ 2147483647 w 1527"/>
              <a:gd name="T11" fmla="*/ 2147483647 h 777"/>
              <a:gd name="T12" fmla="*/ 2147483647 w 1527"/>
              <a:gd name="T13" fmla="*/ 2147483647 h 777"/>
              <a:gd name="T14" fmla="*/ 2147483647 w 1527"/>
              <a:gd name="T15" fmla="*/ 2147483647 h 777"/>
              <a:gd name="T16" fmla="*/ 2147483647 w 1527"/>
              <a:gd name="T17" fmla="*/ 2147483647 h 777"/>
              <a:gd name="T18" fmla="*/ 2020942292 w 1527"/>
              <a:gd name="T19" fmla="*/ 2147483647 h 777"/>
              <a:gd name="T20" fmla="*/ 1854119486 w 1527"/>
              <a:gd name="T21" fmla="*/ 2147483647 h 777"/>
              <a:gd name="T22" fmla="*/ 1715894440 w 1527"/>
              <a:gd name="T23" fmla="*/ 2147483647 h 777"/>
              <a:gd name="T24" fmla="*/ 1491873934 w 1527"/>
              <a:gd name="T25" fmla="*/ 2147483647 h 777"/>
              <a:gd name="T26" fmla="*/ 1282153400 w 1527"/>
              <a:gd name="T27" fmla="*/ 2147483647 h 777"/>
              <a:gd name="T28" fmla="*/ 1120098434 w 1527"/>
              <a:gd name="T29" fmla="*/ 2147483647 h 777"/>
              <a:gd name="T30" fmla="*/ 953273445 w 1527"/>
              <a:gd name="T31" fmla="*/ 2051204374 h 777"/>
              <a:gd name="T32" fmla="*/ 786450640 w 1527"/>
              <a:gd name="T33" fmla="*/ 1812693215 h 777"/>
              <a:gd name="T34" fmla="*/ 767386923 w 1527"/>
              <a:gd name="T35" fmla="*/ 0 h 777"/>
              <a:gd name="T36" fmla="*/ 2147483647 w 1527"/>
              <a:gd name="T37" fmla="*/ 887266414 h 777"/>
              <a:gd name="T38" fmla="*/ 2147483647 w 1527"/>
              <a:gd name="T39" fmla="*/ 1068534807 h 777"/>
              <a:gd name="T40" fmla="*/ 2147483647 w 1527"/>
              <a:gd name="T41" fmla="*/ 1235493328 h 777"/>
              <a:gd name="T42" fmla="*/ 2147483647 w 1527"/>
              <a:gd name="T43" fmla="*/ 1364289004 h 777"/>
              <a:gd name="T44" fmla="*/ 2147483647 w 1527"/>
              <a:gd name="T45" fmla="*/ 1478776719 h 777"/>
              <a:gd name="T46" fmla="*/ 2147483647 w 1527"/>
              <a:gd name="T47" fmla="*/ 1598032298 h 777"/>
              <a:gd name="T48" fmla="*/ 2147483647 w 1527"/>
              <a:gd name="T49" fmla="*/ 1693437636 h 777"/>
              <a:gd name="T50" fmla="*/ 2147483647 w 1527"/>
              <a:gd name="T51" fmla="*/ 1755450449 h 777"/>
              <a:gd name="T52" fmla="*/ 2147483647 w 1527"/>
              <a:gd name="T53" fmla="*/ 1812693215 h 777"/>
              <a:gd name="T54" fmla="*/ 2147483647 w 1527"/>
              <a:gd name="T55" fmla="*/ 1841313506 h 777"/>
              <a:gd name="T56" fmla="*/ 2147483647 w 1527"/>
              <a:gd name="T57" fmla="*/ 1855625835 h 777"/>
              <a:gd name="T58" fmla="*/ 2147483647 w 1527"/>
              <a:gd name="T59" fmla="*/ 1793610837 h 777"/>
              <a:gd name="T60" fmla="*/ 2147483647 w 1527"/>
              <a:gd name="T61" fmla="*/ 1674355258 h 777"/>
              <a:gd name="T62" fmla="*/ 2147483647 w 1527"/>
              <a:gd name="T63" fmla="*/ 1497856913 h 777"/>
              <a:gd name="T64" fmla="*/ 2147483647 w 1527"/>
              <a:gd name="T65" fmla="*/ 2147483647 h 777"/>
              <a:gd name="T66" fmla="*/ 2147483647 w 1527"/>
              <a:gd name="T67" fmla="*/ 2147483647 h 777"/>
              <a:gd name="T68" fmla="*/ 2147483647 w 1527"/>
              <a:gd name="T69" fmla="*/ 2147483647 h 777"/>
              <a:gd name="T70" fmla="*/ 2147483647 w 1527"/>
              <a:gd name="T71" fmla="*/ 2147483647 h 777"/>
              <a:gd name="T72" fmla="*/ 2147483647 w 1527"/>
              <a:gd name="T73" fmla="*/ 2147483647 h 777"/>
              <a:gd name="T74" fmla="*/ 2147483647 w 1527"/>
              <a:gd name="T75" fmla="*/ 2147483647 h 777"/>
              <a:gd name="T76" fmla="*/ 2147483647 w 1527"/>
              <a:gd name="T77" fmla="*/ 2147483647 h 777"/>
              <a:gd name="T78" fmla="*/ 2147483647 w 1527"/>
              <a:gd name="T79" fmla="*/ 2147483647 h 777"/>
              <a:gd name="T80" fmla="*/ 2147483647 w 1527"/>
              <a:gd name="T81" fmla="*/ 2147483647 h 777"/>
              <a:gd name="T82" fmla="*/ 2147483647 w 1527"/>
              <a:gd name="T83" fmla="*/ 2147483647 h 777"/>
              <a:gd name="T84" fmla="*/ 2147483647 w 1527"/>
              <a:gd name="T85" fmla="*/ 2147483647 h 777"/>
              <a:gd name="T86" fmla="*/ 2147483647 w 1527"/>
              <a:gd name="T87" fmla="*/ 2147483647 h 777"/>
              <a:gd name="T88" fmla="*/ 2147483647 w 1527"/>
              <a:gd name="T89" fmla="*/ 2147483647 h 777"/>
              <a:gd name="T90" fmla="*/ 2147483647 w 1527"/>
              <a:gd name="T91" fmla="*/ 2147483647 h 777"/>
              <a:gd name="T92" fmla="*/ 2147483647 w 1527"/>
              <a:gd name="T93" fmla="*/ 2147483647 h 777"/>
              <a:gd name="T94" fmla="*/ 2147483647 w 1527"/>
              <a:gd name="T95" fmla="*/ 2147483647 h 777"/>
              <a:gd name="T96" fmla="*/ 2147483647 w 1527"/>
              <a:gd name="T97" fmla="*/ 2147483647 h 777"/>
              <a:gd name="T98" fmla="*/ 2147483647 w 1527"/>
              <a:gd name="T99" fmla="*/ 2147483647 h 77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27"/>
              <a:gd name="T151" fmla="*/ 0 h 777"/>
              <a:gd name="T152" fmla="*/ 1527 w 1527"/>
              <a:gd name="T153" fmla="*/ 777 h 77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27" h="777">
                <a:moveTo>
                  <a:pt x="760" y="767"/>
                </a:moveTo>
                <a:lnTo>
                  <a:pt x="744" y="764"/>
                </a:lnTo>
                <a:lnTo>
                  <a:pt x="723" y="761"/>
                </a:lnTo>
                <a:lnTo>
                  <a:pt x="702" y="757"/>
                </a:lnTo>
                <a:lnTo>
                  <a:pt x="687" y="753"/>
                </a:lnTo>
                <a:lnTo>
                  <a:pt x="669" y="749"/>
                </a:lnTo>
                <a:lnTo>
                  <a:pt x="652" y="744"/>
                </a:lnTo>
                <a:lnTo>
                  <a:pt x="634" y="740"/>
                </a:lnTo>
                <a:lnTo>
                  <a:pt x="619" y="735"/>
                </a:lnTo>
                <a:lnTo>
                  <a:pt x="601" y="728"/>
                </a:lnTo>
                <a:lnTo>
                  <a:pt x="579" y="720"/>
                </a:lnTo>
                <a:lnTo>
                  <a:pt x="561" y="713"/>
                </a:lnTo>
                <a:lnTo>
                  <a:pt x="543" y="705"/>
                </a:lnTo>
                <a:lnTo>
                  <a:pt x="523" y="697"/>
                </a:lnTo>
                <a:lnTo>
                  <a:pt x="504" y="687"/>
                </a:lnTo>
                <a:lnTo>
                  <a:pt x="487" y="679"/>
                </a:lnTo>
                <a:lnTo>
                  <a:pt x="471" y="669"/>
                </a:lnTo>
                <a:lnTo>
                  <a:pt x="456" y="660"/>
                </a:lnTo>
                <a:lnTo>
                  <a:pt x="441" y="650"/>
                </a:lnTo>
                <a:lnTo>
                  <a:pt x="424" y="641"/>
                </a:lnTo>
                <a:lnTo>
                  <a:pt x="406" y="629"/>
                </a:lnTo>
                <a:lnTo>
                  <a:pt x="389" y="617"/>
                </a:lnTo>
                <a:lnTo>
                  <a:pt x="374" y="605"/>
                </a:lnTo>
                <a:lnTo>
                  <a:pt x="360" y="595"/>
                </a:lnTo>
                <a:lnTo>
                  <a:pt x="335" y="577"/>
                </a:lnTo>
                <a:lnTo>
                  <a:pt x="313" y="558"/>
                </a:lnTo>
                <a:lnTo>
                  <a:pt x="291" y="537"/>
                </a:lnTo>
                <a:lnTo>
                  <a:pt x="269" y="512"/>
                </a:lnTo>
                <a:lnTo>
                  <a:pt x="253" y="495"/>
                </a:lnTo>
                <a:lnTo>
                  <a:pt x="235" y="474"/>
                </a:lnTo>
                <a:lnTo>
                  <a:pt x="216" y="452"/>
                </a:lnTo>
                <a:lnTo>
                  <a:pt x="200" y="430"/>
                </a:lnTo>
                <a:lnTo>
                  <a:pt x="184" y="407"/>
                </a:lnTo>
                <a:lnTo>
                  <a:pt x="165" y="380"/>
                </a:lnTo>
                <a:lnTo>
                  <a:pt x="0" y="473"/>
                </a:lnTo>
                <a:lnTo>
                  <a:pt x="161" y="0"/>
                </a:lnTo>
                <a:lnTo>
                  <a:pt x="683" y="90"/>
                </a:lnTo>
                <a:lnTo>
                  <a:pt x="508" y="186"/>
                </a:lnTo>
                <a:lnTo>
                  <a:pt x="522" y="206"/>
                </a:lnTo>
                <a:lnTo>
                  <a:pt x="538" y="224"/>
                </a:lnTo>
                <a:lnTo>
                  <a:pt x="554" y="242"/>
                </a:lnTo>
                <a:lnTo>
                  <a:pt x="570" y="259"/>
                </a:lnTo>
                <a:lnTo>
                  <a:pt x="583" y="271"/>
                </a:lnTo>
                <a:lnTo>
                  <a:pt x="597" y="286"/>
                </a:lnTo>
                <a:lnTo>
                  <a:pt x="613" y="298"/>
                </a:lnTo>
                <a:lnTo>
                  <a:pt x="630" y="310"/>
                </a:lnTo>
                <a:lnTo>
                  <a:pt x="651" y="324"/>
                </a:lnTo>
                <a:lnTo>
                  <a:pt x="669" y="335"/>
                </a:lnTo>
                <a:lnTo>
                  <a:pt x="683" y="343"/>
                </a:lnTo>
                <a:lnTo>
                  <a:pt x="705" y="355"/>
                </a:lnTo>
                <a:lnTo>
                  <a:pt x="725" y="363"/>
                </a:lnTo>
                <a:lnTo>
                  <a:pt x="741" y="368"/>
                </a:lnTo>
                <a:lnTo>
                  <a:pt x="759" y="374"/>
                </a:lnTo>
                <a:lnTo>
                  <a:pt x="784" y="380"/>
                </a:lnTo>
                <a:lnTo>
                  <a:pt x="809" y="384"/>
                </a:lnTo>
                <a:lnTo>
                  <a:pt x="835" y="386"/>
                </a:lnTo>
                <a:lnTo>
                  <a:pt x="872" y="388"/>
                </a:lnTo>
                <a:lnTo>
                  <a:pt x="921" y="389"/>
                </a:lnTo>
                <a:lnTo>
                  <a:pt x="958" y="384"/>
                </a:lnTo>
                <a:lnTo>
                  <a:pt x="992" y="376"/>
                </a:lnTo>
                <a:lnTo>
                  <a:pt x="1032" y="365"/>
                </a:lnTo>
                <a:lnTo>
                  <a:pt x="1067" y="351"/>
                </a:lnTo>
                <a:lnTo>
                  <a:pt x="1102" y="334"/>
                </a:lnTo>
                <a:lnTo>
                  <a:pt x="1133" y="314"/>
                </a:lnTo>
                <a:lnTo>
                  <a:pt x="1164" y="288"/>
                </a:lnTo>
                <a:lnTo>
                  <a:pt x="1526" y="490"/>
                </a:lnTo>
                <a:lnTo>
                  <a:pt x="1511" y="507"/>
                </a:lnTo>
                <a:lnTo>
                  <a:pt x="1490" y="527"/>
                </a:lnTo>
                <a:lnTo>
                  <a:pt x="1473" y="544"/>
                </a:lnTo>
                <a:lnTo>
                  <a:pt x="1455" y="560"/>
                </a:lnTo>
                <a:lnTo>
                  <a:pt x="1438" y="576"/>
                </a:lnTo>
                <a:lnTo>
                  <a:pt x="1417" y="593"/>
                </a:lnTo>
                <a:lnTo>
                  <a:pt x="1397" y="607"/>
                </a:lnTo>
                <a:lnTo>
                  <a:pt x="1378" y="620"/>
                </a:lnTo>
                <a:lnTo>
                  <a:pt x="1356" y="634"/>
                </a:lnTo>
                <a:lnTo>
                  <a:pt x="1335" y="648"/>
                </a:lnTo>
                <a:lnTo>
                  <a:pt x="1313" y="662"/>
                </a:lnTo>
                <a:lnTo>
                  <a:pt x="1293" y="673"/>
                </a:lnTo>
                <a:lnTo>
                  <a:pt x="1273" y="684"/>
                </a:lnTo>
                <a:lnTo>
                  <a:pt x="1254" y="693"/>
                </a:lnTo>
                <a:lnTo>
                  <a:pt x="1228" y="705"/>
                </a:lnTo>
                <a:lnTo>
                  <a:pt x="1203" y="715"/>
                </a:lnTo>
                <a:lnTo>
                  <a:pt x="1175" y="725"/>
                </a:lnTo>
                <a:lnTo>
                  <a:pt x="1154" y="733"/>
                </a:lnTo>
                <a:lnTo>
                  <a:pt x="1134" y="740"/>
                </a:lnTo>
                <a:lnTo>
                  <a:pt x="1110" y="747"/>
                </a:lnTo>
                <a:lnTo>
                  <a:pt x="1088" y="753"/>
                </a:lnTo>
                <a:lnTo>
                  <a:pt x="1065" y="758"/>
                </a:lnTo>
                <a:lnTo>
                  <a:pt x="1039" y="763"/>
                </a:lnTo>
                <a:lnTo>
                  <a:pt x="1012" y="768"/>
                </a:lnTo>
                <a:lnTo>
                  <a:pt x="985" y="771"/>
                </a:lnTo>
                <a:lnTo>
                  <a:pt x="957" y="773"/>
                </a:lnTo>
                <a:lnTo>
                  <a:pt x="936" y="774"/>
                </a:lnTo>
                <a:lnTo>
                  <a:pt x="907" y="776"/>
                </a:lnTo>
                <a:lnTo>
                  <a:pt x="879" y="776"/>
                </a:lnTo>
                <a:lnTo>
                  <a:pt x="857" y="775"/>
                </a:lnTo>
                <a:lnTo>
                  <a:pt x="832" y="774"/>
                </a:lnTo>
                <a:lnTo>
                  <a:pt x="805" y="773"/>
                </a:lnTo>
                <a:lnTo>
                  <a:pt x="781" y="769"/>
                </a:lnTo>
                <a:lnTo>
                  <a:pt x="760" y="767"/>
                </a:lnTo>
              </a:path>
            </a:pathLst>
          </a:custGeom>
          <a:solidFill>
            <a:schemeClr val="folHlink"/>
          </a:solidFill>
          <a:ln w="12700" cap="rnd" cmpd="sng">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lIns="121917" tIns="60958" rIns="121917" bIns="60958"/>
          <a:lstStyle/>
          <a:p>
            <a:endParaRPr lang="en-US"/>
          </a:p>
        </p:txBody>
      </p:sp>
      <p:sp>
        <p:nvSpPr>
          <p:cNvPr id="39939" name="Freeform 3"/>
          <p:cNvSpPr>
            <a:spLocks/>
          </p:cNvSpPr>
          <p:nvPr/>
        </p:nvSpPr>
        <p:spPr bwMode="auto">
          <a:xfrm>
            <a:off x="6457953" y="1836739"/>
            <a:ext cx="2245783" cy="3859869"/>
          </a:xfrm>
          <a:custGeom>
            <a:avLst/>
            <a:gdLst>
              <a:gd name="T0" fmla="*/ 80922365 w 772"/>
              <a:gd name="T1" fmla="*/ 14319254 h 1390"/>
              <a:gd name="T2" fmla="*/ 266570314 w 772"/>
              <a:gd name="T3" fmla="*/ 47733762 h 1390"/>
              <a:gd name="T4" fmla="*/ 428417226 w 772"/>
              <a:gd name="T5" fmla="*/ 90693713 h 1390"/>
              <a:gd name="T6" fmla="*/ 590262024 w 772"/>
              <a:gd name="T7" fmla="*/ 133655831 h 1390"/>
              <a:gd name="T8" fmla="*/ 752108868 w 772"/>
              <a:gd name="T9" fmla="*/ 190935049 h 1390"/>
              <a:gd name="T10" fmla="*/ 932996132 w 772"/>
              <a:gd name="T11" fmla="*/ 262537851 h 1390"/>
              <a:gd name="T12" fmla="*/ 1109122746 w 772"/>
              <a:gd name="T13" fmla="*/ 338912349 h 1390"/>
              <a:gd name="T14" fmla="*/ 1285249632 w 772"/>
              <a:gd name="T15" fmla="*/ 424832216 h 1390"/>
              <a:gd name="T16" fmla="*/ 1432814524 w 772"/>
              <a:gd name="T17" fmla="*/ 515528080 h 1390"/>
              <a:gd name="T18" fmla="*/ 1585140067 w 772"/>
              <a:gd name="T19" fmla="*/ 606221895 h 1390"/>
              <a:gd name="T20" fmla="*/ 1751745380 w 772"/>
              <a:gd name="T21" fmla="*/ 725556258 h 1390"/>
              <a:gd name="T22" fmla="*/ 1894551804 w 772"/>
              <a:gd name="T23" fmla="*/ 830571371 h 1390"/>
              <a:gd name="T24" fmla="*/ 2127799678 w 772"/>
              <a:gd name="T25" fmla="*/ 1035827786 h 1390"/>
              <a:gd name="T26" fmla="*/ 2147483647 w 772"/>
              <a:gd name="T27" fmla="*/ 1231536851 h 1390"/>
              <a:gd name="T28" fmla="*/ 2147483647 w 772"/>
              <a:gd name="T29" fmla="*/ 1412926393 h 1390"/>
              <a:gd name="T30" fmla="*/ 2147483647 w 772"/>
              <a:gd name="T31" fmla="*/ 1622956620 h 1390"/>
              <a:gd name="T32" fmla="*/ 2147483647 w 772"/>
              <a:gd name="T33" fmla="*/ 1856853718 h 1390"/>
              <a:gd name="T34" fmla="*/ 2147483647 w 772"/>
              <a:gd name="T35" fmla="*/ 2081203194 h 1390"/>
              <a:gd name="T36" fmla="*/ 2147483647 w 772"/>
              <a:gd name="T37" fmla="*/ 2147483647 h 1390"/>
              <a:gd name="T38" fmla="*/ 2147483647 w 772"/>
              <a:gd name="T39" fmla="*/ 2147483647 h 1390"/>
              <a:gd name="T40" fmla="*/ 2147483647 w 772"/>
              <a:gd name="T41" fmla="*/ 2147483647 h 1390"/>
              <a:gd name="T42" fmla="*/ 2147483647 w 772"/>
              <a:gd name="T43" fmla="*/ 2147483647 h 1390"/>
              <a:gd name="T44" fmla="*/ 2147483647 w 772"/>
              <a:gd name="T45" fmla="*/ 2147483647 h 1390"/>
              <a:gd name="T46" fmla="*/ 2147483647 w 772"/>
              <a:gd name="T47" fmla="*/ 2147483647 h 1390"/>
              <a:gd name="T48" fmla="*/ 2147483647 w 772"/>
              <a:gd name="T49" fmla="*/ 2147483647 h 1390"/>
              <a:gd name="T50" fmla="*/ 2147483647 w 772"/>
              <a:gd name="T51" fmla="*/ 2147483647 h 1390"/>
              <a:gd name="T52" fmla="*/ 2147483647 w 772"/>
              <a:gd name="T53" fmla="*/ 2147483647 h 1390"/>
              <a:gd name="T54" fmla="*/ 2147483647 w 772"/>
              <a:gd name="T55" fmla="*/ 2147483647 h 1390"/>
              <a:gd name="T56" fmla="*/ 2147483647 w 772"/>
              <a:gd name="T57" fmla="*/ 2147483647 h 1390"/>
              <a:gd name="T58" fmla="*/ 1151964509 w 772"/>
              <a:gd name="T59" fmla="*/ 2147483647 h 1390"/>
              <a:gd name="T60" fmla="*/ 1194806000 w 772"/>
              <a:gd name="T61" fmla="*/ 2147483647 h 1390"/>
              <a:gd name="T62" fmla="*/ 1347131543 w 772"/>
              <a:gd name="T63" fmla="*/ 2147483647 h 1390"/>
              <a:gd name="T64" fmla="*/ 1437575175 w 772"/>
              <a:gd name="T65" fmla="*/ 2147483647 h 1390"/>
              <a:gd name="T66" fmla="*/ 1470895365 w 772"/>
              <a:gd name="T67" fmla="*/ 2147483647 h 1390"/>
              <a:gd name="T68" fmla="*/ 1485177316 w 772"/>
              <a:gd name="T69" fmla="*/ 2147483647 h 1390"/>
              <a:gd name="T70" fmla="*/ 1461376246 w 772"/>
              <a:gd name="T71" fmla="*/ 2147483647 h 1390"/>
              <a:gd name="T72" fmla="*/ 1389973034 w 772"/>
              <a:gd name="T73" fmla="*/ 2147483647 h 1390"/>
              <a:gd name="T74" fmla="*/ 1280488982 w 772"/>
              <a:gd name="T75" fmla="*/ 2147483647 h 1390"/>
              <a:gd name="T76" fmla="*/ 1151964509 w 772"/>
              <a:gd name="T77" fmla="*/ 2147483647 h 1390"/>
              <a:gd name="T78" fmla="*/ 1037719534 w 772"/>
              <a:gd name="T79" fmla="*/ 2147483647 h 1390"/>
              <a:gd name="T80" fmla="*/ 899673761 w 772"/>
              <a:gd name="T81" fmla="*/ 2147483647 h 1390"/>
              <a:gd name="T82" fmla="*/ 766388638 w 772"/>
              <a:gd name="T83" fmla="*/ 2147483647 h 1390"/>
              <a:gd name="T84" fmla="*/ 614063095 w 772"/>
              <a:gd name="T85" fmla="*/ 2147483647 h 1390"/>
              <a:gd name="T86" fmla="*/ 433175695 w 772"/>
              <a:gd name="T87" fmla="*/ 2081203194 h 1390"/>
              <a:gd name="T88" fmla="*/ 257049013 w 772"/>
              <a:gd name="T89" fmla="*/ 1980961893 h 1390"/>
              <a:gd name="T90" fmla="*/ 0 w 772"/>
              <a:gd name="T91" fmla="*/ 1895039841 h 139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72"/>
              <a:gd name="T139" fmla="*/ 0 h 1390"/>
              <a:gd name="T140" fmla="*/ 772 w 772"/>
              <a:gd name="T141" fmla="*/ 1390 h 139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72" h="1390">
                <a:moveTo>
                  <a:pt x="0" y="0"/>
                </a:moveTo>
                <a:lnTo>
                  <a:pt x="17" y="3"/>
                </a:lnTo>
                <a:lnTo>
                  <a:pt x="33" y="5"/>
                </a:lnTo>
                <a:lnTo>
                  <a:pt x="56" y="10"/>
                </a:lnTo>
                <a:lnTo>
                  <a:pt x="72" y="14"/>
                </a:lnTo>
                <a:lnTo>
                  <a:pt x="90" y="19"/>
                </a:lnTo>
                <a:lnTo>
                  <a:pt x="106" y="24"/>
                </a:lnTo>
                <a:lnTo>
                  <a:pt x="124" y="28"/>
                </a:lnTo>
                <a:lnTo>
                  <a:pt x="140" y="33"/>
                </a:lnTo>
                <a:lnTo>
                  <a:pt x="158" y="40"/>
                </a:lnTo>
                <a:lnTo>
                  <a:pt x="179" y="48"/>
                </a:lnTo>
                <a:lnTo>
                  <a:pt x="196" y="55"/>
                </a:lnTo>
                <a:lnTo>
                  <a:pt x="214" y="63"/>
                </a:lnTo>
                <a:lnTo>
                  <a:pt x="233" y="71"/>
                </a:lnTo>
                <a:lnTo>
                  <a:pt x="253" y="81"/>
                </a:lnTo>
                <a:lnTo>
                  <a:pt x="270" y="89"/>
                </a:lnTo>
                <a:lnTo>
                  <a:pt x="287" y="99"/>
                </a:lnTo>
                <a:lnTo>
                  <a:pt x="301" y="108"/>
                </a:lnTo>
                <a:lnTo>
                  <a:pt x="316" y="118"/>
                </a:lnTo>
                <a:lnTo>
                  <a:pt x="333" y="127"/>
                </a:lnTo>
                <a:lnTo>
                  <a:pt x="351" y="139"/>
                </a:lnTo>
                <a:lnTo>
                  <a:pt x="368" y="152"/>
                </a:lnTo>
                <a:lnTo>
                  <a:pt x="383" y="164"/>
                </a:lnTo>
                <a:lnTo>
                  <a:pt x="398" y="174"/>
                </a:lnTo>
                <a:lnTo>
                  <a:pt x="423" y="194"/>
                </a:lnTo>
                <a:lnTo>
                  <a:pt x="447" y="217"/>
                </a:lnTo>
                <a:lnTo>
                  <a:pt x="466" y="233"/>
                </a:lnTo>
                <a:lnTo>
                  <a:pt x="489" y="258"/>
                </a:lnTo>
                <a:lnTo>
                  <a:pt x="504" y="276"/>
                </a:lnTo>
                <a:lnTo>
                  <a:pt x="522" y="296"/>
                </a:lnTo>
                <a:lnTo>
                  <a:pt x="541" y="319"/>
                </a:lnTo>
                <a:lnTo>
                  <a:pt x="557" y="340"/>
                </a:lnTo>
                <a:lnTo>
                  <a:pt x="572" y="365"/>
                </a:lnTo>
                <a:lnTo>
                  <a:pt x="588" y="389"/>
                </a:lnTo>
                <a:lnTo>
                  <a:pt x="604" y="414"/>
                </a:lnTo>
                <a:lnTo>
                  <a:pt x="617" y="436"/>
                </a:lnTo>
                <a:lnTo>
                  <a:pt x="629" y="464"/>
                </a:lnTo>
                <a:lnTo>
                  <a:pt x="641" y="490"/>
                </a:lnTo>
                <a:lnTo>
                  <a:pt x="652" y="517"/>
                </a:lnTo>
                <a:lnTo>
                  <a:pt x="662" y="547"/>
                </a:lnTo>
                <a:lnTo>
                  <a:pt x="675" y="583"/>
                </a:lnTo>
                <a:lnTo>
                  <a:pt x="684" y="617"/>
                </a:lnTo>
                <a:lnTo>
                  <a:pt x="693" y="652"/>
                </a:lnTo>
                <a:lnTo>
                  <a:pt x="697" y="686"/>
                </a:lnTo>
                <a:lnTo>
                  <a:pt x="703" y="725"/>
                </a:lnTo>
                <a:lnTo>
                  <a:pt x="707" y="774"/>
                </a:lnTo>
                <a:lnTo>
                  <a:pt x="708" y="813"/>
                </a:lnTo>
                <a:lnTo>
                  <a:pt x="707" y="852"/>
                </a:lnTo>
                <a:lnTo>
                  <a:pt x="704" y="888"/>
                </a:lnTo>
                <a:lnTo>
                  <a:pt x="700" y="922"/>
                </a:lnTo>
                <a:lnTo>
                  <a:pt x="695" y="958"/>
                </a:lnTo>
                <a:lnTo>
                  <a:pt x="687" y="994"/>
                </a:lnTo>
                <a:lnTo>
                  <a:pt x="677" y="1033"/>
                </a:lnTo>
                <a:lnTo>
                  <a:pt x="664" y="1073"/>
                </a:lnTo>
                <a:lnTo>
                  <a:pt x="651" y="1111"/>
                </a:lnTo>
                <a:lnTo>
                  <a:pt x="636" y="1147"/>
                </a:lnTo>
                <a:lnTo>
                  <a:pt x="619" y="1183"/>
                </a:lnTo>
                <a:lnTo>
                  <a:pt x="598" y="1217"/>
                </a:lnTo>
                <a:lnTo>
                  <a:pt x="771" y="1313"/>
                </a:lnTo>
                <a:lnTo>
                  <a:pt x="242" y="1389"/>
                </a:lnTo>
                <a:lnTo>
                  <a:pt x="48" y="915"/>
                </a:lnTo>
                <a:lnTo>
                  <a:pt x="251" y="1021"/>
                </a:lnTo>
                <a:lnTo>
                  <a:pt x="271" y="991"/>
                </a:lnTo>
                <a:lnTo>
                  <a:pt x="283" y="964"/>
                </a:lnTo>
                <a:lnTo>
                  <a:pt x="294" y="936"/>
                </a:lnTo>
                <a:lnTo>
                  <a:pt x="302" y="908"/>
                </a:lnTo>
                <a:lnTo>
                  <a:pt x="308" y="880"/>
                </a:lnTo>
                <a:lnTo>
                  <a:pt x="309" y="854"/>
                </a:lnTo>
                <a:lnTo>
                  <a:pt x="312" y="828"/>
                </a:lnTo>
                <a:lnTo>
                  <a:pt x="312" y="801"/>
                </a:lnTo>
                <a:lnTo>
                  <a:pt x="310" y="770"/>
                </a:lnTo>
                <a:lnTo>
                  <a:pt x="307" y="739"/>
                </a:lnTo>
                <a:lnTo>
                  <a:pt x="300" y="706"/>
                </a:lnTo>
                <a:lnTo>
                  <a:pt x="292" y="679"/>
                </a:lnTo>
                <a:lnTo>
                  <a:pt x="280" y="649"/>
                </a:lnTo>
                <a:lnTo>
                  <a:pt x="269" y="622"/>
                </a:lnTo>
                <a:lnTo>
                  <a:pt x="254" y="597"/>
                </a:lnTo>
                <a:lnTo>
                  <a:pt x="242" y="577"/>
                </a:lnTo>
                <a:lnTo>
                  <a:pt x="230" y="561"/>
                </a:lnTo>
                <a:lnTo>
                  <a:pt x="218" y="545"/>
                </a:lnTo>
                <a:lnTo>
                  <a:pt x="204" y="529"/>
                </a:lnTo>
                <a:lnTo>
                  <a:pt x="189" y="512"/>
                </a:lnTo>
                <a:lnTo>
                  <a:pt x="176" y="500"/>
                </a:lnTo>
                <a:lnTo>
                  <a:pt x="161" y="485"/>
                </a:lnTo>
                <a:lnTo>
                  <a:pt x="146" y="473"/>
                </a:lnTo>
                <a:lnTo>
                  <a:pt x="129" y="460"/>
                </a:lnTo>
                <a:lnTo>
                  <a:pt x="108" y="447"/>
                </a:lnTo>
                <a:lnTo>
                  <a:pt x="91" y="436"/>
                </a:lnTo>
                <a:lnTo>
                  <a:pt x="76" y="427"/>
                </a:lnTo>
                <a:lnTo>
                  <a:pt x="54" y="415"/>
                </a:lnTo>
                <a:lnTo>
                  <a:pt x="33" y="407"/>
                </a:lnTo>
                <a:lnTo>
                  <a:pt x="0" y="397"/>
                </a:lnTo>
                <a:lnTo>
                  <a:pt x="0" y="0"/>
                </a:lnTo>
              </a:path>
            </a:pathLst>
          </a:custGeom>
          <a:solidFill>
            <a:schemeClr val="hlink"/>
          </a:solidFill>
          <a:ln w="12700" cap="rnd" cmpd="sng">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lIns="121917" tIns="60958" rIns="121917" bIns="60958"/>
          <a:lstStyle/>
          <a:p>
            <a:endParaRPr lang="en-US"/>
          </a:p>
        </p:txBody>
      </p:sp>
      <p:sp>
        <p:nvSpPr>
          <p:cNvPr id="39940" name="Freeform 4"/>
          <p:cNvSpPr>
            <a:spLocks/>
          </p:cNvSpPr>
          <p:nvPr/>
        </p:nvSpPr>
        <p:spPr bwMode="auto">
          <a:xfrm>
            <a:off x="3942608" y="1460500"/>
            <a:ext cx="3000059" cy="3370264"/>
          </a:xfrm>
          <a:custGeom>
            <a:avLst/>
            <a:gdLst>
              <a:gd name="T0" fmla="*/ 2147483647 w 1149"/>
              <a:gd name="T1" fmla="*/ 892281862 h 1258"/>
              <a:gd name="T2" fmla="*/ 2147483647 w 1149"/>
              <a:gd name="T3" fmla="*/ 930454067 h 1258"/>
              <a:gd name="T4" fmla="*/ 2147483647 w 1149"/>
              <a:gd name="T5" fmla="*/ 968626273 h 1258"/>
              <a:gd name="T6" fmla="*/ 2147483647 w 1149"/>
              <a:gd name="T7" fmla="*/ 1016342076 h 1258"/>
              <a:gd name="T8" fmla="*/ 2147483647 w 1149"/>
              <a:gd name="T9" fmla="*/ 1068828586 h 1258"/>
              <a:gd name="T10" fmla="*/ 2147483647 w 1149"/>
              <a:gd name="T11" fmla="*/ 1140402291 h 1258"/>
              <a:gd name="T12" fmla="*/ 2147483647 w 1149"/>
              <a:gd name="T13" fmla="*/ 1216749160 h 1258"/>
              <a:gd name="T14" fmla="*/ 2092022051 w 1149"/>
              <a:gd name="T15" fmla="*/ 1302637169 h 1258"/>
              <a:gd name="T16" fmla="*/ 1944292956 w 1149"/>
              <a:gd name="T17" fmla="*/ 1393295884 h 1258"/>
              <a:gd name="T18" fmla="*/ 1796563861 w 1149"/>
              <a:gd name="T19" fmla="*/ 1483954600 h 1258"/>
              <a:gd name="T20" fmla="*/ 1629775130 w 1149"/>
              <a:gd name="T21" fmla="*/ 1598473401 h 1258"/>
              <a:gd name="T22" fmla="*/ 1482046035 w 1149"/>
              <a:gd name="T23" fmla="*/ 1708219312 h 1258"/>
              <a:gd name="T24" fmla="*/ 1253306394 w 1149"/>
              <a:gd name="T25" fmla="*/ 1908623938 h 1258"/>
              <a:gd name="T26" fmla="*/ 1053159207 w 1149"/>
              <a:gd name="T27" fmla="*/ 2104257858 h 1258"/>
              <a:gd name="T28" fmla="*/ 895899203 w 1149"/>
              <a:gd name="T29" fmla="*/ 2147483647 h 1258"/>
              <a:gd name="T30" fmla="*/ 729110472 w 1149"/>
              <a:gd name="T31" fmla="*/ 2147483647 h 1258"/>
              <a:gd name="T32" fmla="*/ 576615923 w 1149"/>
              <a:gd name="T33" fmla="*/ 2147483647 h 1258"/>
              <a:gd name="T34" fmla="*/ 443185238 w 1149"/>
              <a:gd name="T35" fmla="*/ 2147483647 h 1258"/>
              <a:gd name="T36" fmla="*/ 319283417 w 1149"/>
              <a:gd name="T37" fmla="*/ 2147483647 h 1258"/>
              <a:gd name="T38" fmla="*/ 219208800 w 1149"/>
              <a:gd name="T39" fmla="*/ 2147483647 h 1258"/>
              <a:gd name="T40" fmla="*/ 114370946 w 1149"/>
              <a:gd name="T41" fmla="*/ 2147483647 h 1258"/>
              <a:gd name="T42" fmla="*/ 52420018 w 1149"/>
              <a:gd name="T43" fmla="*/ 2147483647 h 1258"/>
              <a:gd name="T44" fmla="*/ 4765457 w 1149"/>
              <a:gd name="T45" fmla="*/ 2147483647 h 1258"/>
              <a:gd name="T46" fmla="*/ 4765457 w 1149"/>
              <a:gd name="T47" fmla="*/ 2147483647 h 1258"/>
              <a:gd name="T48" fmla="*/ 42889109 w 1149"/>
              <a:gd name="T49" fmla="*/ 2147483647 h 1258"/>
              <a:gd name="T50" fmla="*/ 100074582 w 1149"/>
              <a:gd name="T51" fmla="*/ 2147483647 h 1258"/>
              <a:gd name="T52" fmla="*/ 214443346 w 1149"/>
              <a:gd name="T53" fmla="*/ 2147483647 h 1258"/>
              <a:gd name="T54" fmla="*/ 1934762046 w 1149"/>
              <a:gd name="T55" fmla="*/ 2147483647 h 1258"/>
              <a:gd name="T56" fmla="*/ 1896638409 w 1149"/>
              <a:gd name="T57" fmla="*/ 2147483647 h 1258"/>
              <a:gd name="T58" fmla="*/ 1901403864 w 1149"/>
              <a:gd name="T59" fmla="*/ 2147483647 h 1258"/>
              <a:gd name="T60" fmla="*/ 1953823865 w 1149"/>
              <a:gd name="T61" fmla="*/ 2147483647 h 1258"/>
              <a:gd name="T62" fmla="*/ 2049132959 w 1149"/>
              <a:gd name="T63" fmla="*/ 2147483647 h 1258"/>
              <a:gd name="T64" fmla="*/ 2147483647 w 1149"/>
              <a:gd name="T65" fmla="*/ 2147483647 h 1258"/>
              <a:gd name="T66" fmla="*/ 2147483647 w 1149"/>
              <a:gd name="T67" fmla="*/ 2147483647 h 1258"/>
              <a:gd name="T68" fmla="*/ 2147483647 w 1149"/>
              <a:gd name="T69" fmla="*/ 2147483647 h 1258"/>
              <a:gd name="T70" fmla="*/ 2147483647 w 1149"/>
              <a:gd name="T71" fmla="*/ 2147483647 h 1258"/>
              <a:gd name="T72" fmla="*/ 2147483647 w 1149"/>
              <a:gd name="T73" fmla="*/ 2147483647 h 1258"/>
              <a:gd name="T74" fmla="*/ 2147483647 w 1149"/>
              <a:gd name="T75" fmla="*/ 2147483647 h 1258"/>
              <a:gd name="T76" fmla="*/ 2147483647 w 1149"/>
              <a:gd name="T77" fmla="*/ 2147483647 h 1258"/>
              <a:gd name="T78" fmla="*/ 2147483647 w 1149"/>
              <a:gd name="T79" fmla="*/ 2147483647 h 1258"/>
              <a:gd name="T80" fmla="*/ 2147483647 w 1149"/>
              <a:gd name="T81" fmla="*/ 2147483647 h 1258"/>
              <a:gd name="T82" fmla="*/ 2147483647 w 1149"/>
              <a:gd name="T83" fmla="*/ 2147483647 h 1258"/>
              <a:gd name="T84" fmla="*/ 2147483647 w 1149"/>
              <a:gd name="T85" fmla="*/ 2147483647 h 1258"/>
              <a:gd name="T86" fmla="*/ 2147483647 w 1149"/>
              <a:gd name="T87" fmla="*/ 2147483647 h 1258"/>
              <a:gd name="T88" fmla="*/ 2147483647 w 1149"/>
              <a:gd name="T89" fmla="*/ 0 h 1258"/>
              <a:gd name="T90" fmla="*/ 2147483647 w 1149"/>
              <a:gd name="T91" fmla="*/ 844566058 h 1258"/>
              <a:gd name="T92" fmla="*/ 2147483647 w 1149"/>
              <a:gd name="T93" fmla="*/ 854109656 h 1258"/>
              <a:gd name="T94" fmla="*/ 2147483647 w 1149"/>
              <a:gd name="T95" fmla="*/ 877967558 h 125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49"/>
              <a:gd name="T145" fmla="*/ 0 h 1258"/>
              <a:gd name="T146" fmla="*/ 1149 w 1149"/>
              <a:gd name="T147" fmla="*/ 1258 h 125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49" h="1258">
                <a:moveTo>
                  <a:pt x="711" y="184"/>
                </a:moveTo>
                <a:lnTo>
                  <a:pt x="695" y="187"/>
                </a:lnTo>
                <a:lnTo>
                  <a:pt x="674" y="190"/>
                </a:lnTo>
                <a:lnTo>
                  <a:pt x="654" y="195"/>
                </a:lnTo>
                <a:lnTo>
                  <a:pt x="639" y="199"/>
                </a:lnTo>
                <a:lnTo>
                  <a:pt x="621" y="203"/>
                </a:lnTo>
                <a:lnTo>
                  <a:pt x="605" y="208"/>
                </a:lnTo>
                <a:lnTo>
                  <a:pt x="587" y="213"/>
                </a:lnTo>
                <a:lnTo>
                  <a:pt x="571" y="217"/>
                </a:lnTo>
                <a:lnTo>
                  <a:pt x="553" y="224"/>
                </a:lnTo>
                <a:lnTo>
                  <a:pt x="532" y="233"/>
                </a:lnTo>
                <a:lnTo>
                  <a:pt x="514" y="239"/>
                </a:lnTo>
                <a:lnTo>
                  <a:pt x="496" y="247"/>
                </a:lnTo>
                <a:lnTo>
                  <a:pt x="476" y="255"/>
                </a:lnTo>
                <a:lnTo>
                  <a:pt x="457" y="265"/>
                </a:lnTo>
                <a:lnTo>
                  <a:pt x="439" y="273"/>
                </a:lnTo>
                <a:lnTo>
                  <a:pt x="423" y="283"/>
                </a:lnTo>
                <a:lnTo>
                  <a:pt x="408" y="292"/>
                </a:lnTo>
                <a:lnTo>
                  <a:pt x="393" y="302"/>
                </a:lnTo>
                <a:lnTo>
                  <a:pt x="377" y="311"/>
                </a:lnTo>
                <a:lnTo>
                  <a:pt x="358" y="323"/>
                </a:lnTo>
                <a:lnTo>
                  <a:pt x="342" y="335"/>
                </a:lnTo>
                <a:lnTo>
                  <a:pt x="326" y="347"/>
                </a:lnTo>
                <a:lnTo>
                  <a:pt x="311" y="358"/>
                </a:lnTo>
                <a:lnTo>
                  <a:pt x="287" y="378"/>
                </a:lnTo>
                <a:lnTo>
                  <a:pt x="263" y="400"/>
                </a:lnTo>
                <a:lnTo>
                  <a:pt x="244" y="417"/>
                </a:lnTo>
                <a:lnTo>
                  <a:pt x="221" y="441"/>
                </a:lnTo>
                <a:lnTo>
                  <a:pt x="205" y="459"/>
                </a:lnTo>
                <a:lnTo>
                  <a:pt x="188" y="480"/>
                </a:lnTo>
                <a:lnTo>
                  <a:pt x="169" y="502"/>
                </a:lnTo>
                <a:lnTo>
                  <a:pt x="153" y="525"/>
                </a:lnTo>
                <a:lnTo>
                  <a:pt x="137" y="549"/>
                </a:lnTo>
                <a:lnTo>
                  <a:pt x="121" y="573"/>
                </a:lnTo>
                <a:lnTo>
                  <a:pt x="107" y="598"/>
                </a:lnTo>
                <a:lnTo>
                  <a:pt x="93" y="620"/>
                </a:lnTo>
                <a:lnTo>
                  <a:pt x="80" y="648"/>
                </a:lnTo>
                <a:lnTo>
                  <a:pt x="67" y="674"/>
                </a:lnTo>
                <a:lnTo>
                  <a:pt x="57" y="701"/>
                </a:lnTo>
                <a:lnTo>
                  <a:pt x="46" y="731"/>
                </a:lnTo>
                <a:lnTo>
                  <a:pt x="33" y="767"/>
                </a:lnTo>
                <a:lnTo>
                  <a:pt x="24" y="801"/>
                </a:lnTo>
                <a:lnTo>
                  <a:pt x="16" y="836"/>
                </a:lnTo>
                <a:lnTo>
                  <a:pt x="11" y="870"/>
                </a:lnTo>
                <a:lnTo>
                  <a:pt x="5" y="909"/>
                </a:lnTo>
                <a:lnTo>
                  <a:pt x="1" y="958"/>
                </a:lnTo>
                <a:lnTo>
                  <a:pt x="0" y="996"/>
                </a:lnTo>
                <a:lnTo>
                  <a:pt x="1" y="1035"/>
                </a:lnTo>
                <a:lnTo>
                  <a:pt x="4" y="1071"/>
                </a:lnTo>
                <a:lnTo>
                  <a:pt x="9" y="1105"/>
                </a:lnTo>
                <a:lnTo>
                  <a:pt x="13" y="1141"/>
                </a:lnTo>
                <a:lnTo>
                  <a:pt x="21" y="1177"/>
                </a:lnTo>
                <a:lnTo>
                  <a:pt x="31" y="1216"/>
                </a:lnTo>
                <a:lnTo>
                  <a:pt x="45" y="1257"/>
                </a:lnTo>
                <a:lnTo>
                  <a:pt x="120" y="1030"/>
                </a:lnTo>
                <a:lnTo>
                  <a:pt x="406" y="1077"/>
                </a:lnTo>
                <a:lnTo>
                  <a:pt x="400" y="1037"/>
                </a:lnTo>
                <a:lnTo>
                  <a:pt x="398" y="1012"/>
                </a:lnTo>
                <a:lnTo>
                  <a:pt x="398" y="985"/>
                </a:lnTo>
                <a:lnTo>
                  <a:pt x="399" y="953"/>
                </a:lnTo>
                <a:lnTo>
                  <a:pt x="404" y="923"/>
                </a:lnTo>
                <a:lnTo>
                  <a:pt x="410" y="890"/>
                </a:lnTo>
                <a:lnTo>
                  <a:pt x="418" y="863"/>
                </a:lnTo>
                <a:lnTo>
                  <a:pt x="430" y="833"/>
                </a:lnTo>
                <a:lnTo>
                  <a:pt x="441" y="806"/>
                </a:lnTo>
                <a:lnTo>
                  <a:pt x="455" y="781"/>
                </a:lnTo>
                <a:lnTo>
                  <a:pt x="467" y="761"/>
                </a:lnTo>
                <a:lnTo>
                  <a:pt x="480" y="745"/>
                </a:lnTo>
                <a:lnTo>
                  <a:pt x="492" y="729"/>
                </a:lnTo>
                <a:lnTo>
                  <a:pt x="506" y="713"/>
                </a:lnTo>
                <a:lnTo>
                  <a:pt x="522" y="696"/>
                </a:lnTo>
                <a:lnTo>
                  <a:pt x="535" y="684"/>
                </a:lnTo>
                <a:lnTo>
                  <a:pt x="550" y="670"/>
                </a:lnTo>
                <a:lnTo>
                  <a:pt x="564" y="657"/>
                </a:lnTo>
                <a:lnTo>
                  <a:pt x="582" y="644"/>
                </a:lnTo>
                <a:lnTo>
                  <a:pt x="603" y="631"/>
                </a:lnTo>
                <a:lnTo>
                  <a:pt x="620" y="620"/>
                </a:lnTo>
                <a:lnTo>
                  <a:pt x="635" y="612"/>
                </a:lnTo>
                <a:lnTo>
                  <a:pt x="657" y="599"/>
                </a:lnTo>
                <a:lnTo>
                  <a:pt x="676" y="592"/>
                </a:lnTo>
                <a:lnTo>
                  <a:pt x="693" y="586"/>
                </a:lnTo>
                <a:lnTo>
                  <a:pt x="710" y="581"/>
                </a:lnTo>
                <a:lnTo>
                  <a:pt x="737" y="575"/>
                </a:lnTo>
                <a:lnTo>
                  <a:pt x="761" y="570"/>
                </a:lnTo>
                <a:lnTo>
                  <a:pt x="786" y="568"/>
                </a:lnTo>
                <a:lnTo>
                  <a:pt x="812" y="566"/>
                </a:lnTo>
                <a:lnTo>
                  <a:pt x="826" y="565"/>
                </a:lnTo>
                <a:lnTo>
                  <a:pt x="826" y="770"/>
                </a:lnTo>
                <a:lnTo>
                  <a:pt x="1148" y="390"/>
                </a:lnTo>
                <a:lnTo>
                  <a:pt x="826" y="0"/>
                </a:lnTo>
                <a:lnTo>
                  <a:pt x="826" y="176"/>
                </a:lnTo>
                <a:lnTo>
                  <a:pt x="809" y="177"/>
                </a:lnTo>
                <a:lnTo>
                  <a:pt x="784" y="177"/>
                </a:lnTo>
                <a:lnTo>
                  <a:pt x="757" y="179"/>
                </a:lnTo>
                <a:lnTo>
                  <a:pt x="732" y="182"/>
                </a:lnTo>
                <a:lnTo>
                  <a:pt x="711" y="184"/>
                </a:lnTo>
              </a:path>
            </a:pathLst>
          </a:custGeom>
          <a:solidFill>
            <a:schemeClr val="accent2"/>
          </a:solidFill>
          <a:ln w="12700" cap="rnd" cmpd="sng">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lIns="121917" tIns="60958" rIns="121917" bIns="60958"/>
          <a:lstStyle/>
          <a:p>
            <a:endParaRPr lang="en-US"/>
          </a:p>
        </p:txBody>
      </p:sp>
      <p:sp>
        <p:nvSpPr>
          <p:cNvPr id="39941" name="Rectangle 5"/>
          <p:cNvSpPr>
            <a:spLocks noChangeArrowheads="1"/>
          </p:cNvSpPr>
          <p:nvPr/>
        </p:nvSpPr>
        <p:spPr bwMode="auto">
          <a:xfrm>
            <a:off x="660402" y="1430337"/>
            <a:ext cx="4155017" cy="227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630" tIns="59257" rIns="120630" bIns="59257"/>
          <a:lstStyle>
            <a:lvl1pPr marL="342900" indent="-342900">
              <a:defRPr>
                <a:solidFill>
                  <a:schemeClr val="tx1"/>
                </a:solidFill>
                <a:latin typeface="Calibri" pitchFamily="34" charset="0"/>
                <a:cs typeface="Arial" pitchFamily="34" charset="0"/>
              </a:defRPr>
            </a:lvl1pPr>
            <a:lvl2pPr marL="800100" indent="-3429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accent1"/>
              </a:buClr>
              <a:buSzPct val="60000"/>
              <a:buFont typeface="Wingdings" panose="05000000000000000000" pitchFamily="2" charset="2"/>
              <a:buChar char="v"/>
            </a:pPr>
            <a:r>
              <a:rPr lang="en-US" altLang="en-US" sz="2100">
                <a:latin typeface="Arial" pitchFamily="34" charset="0"/>
              </a:rPr>
              <a:t> </a:t>
            </a:r>
            <a:r>
              <a:rPr lang="en-US" altLang="en-US" sz="2100" smtClean="0">
                <a:latin typeface="Arial" pitchFamily="34" charset="0"/>
              </a:rPr>
              <a:t>Perencanaan</a:t>
            </a:r>
            <a:endParaRPr lang="en-US" altLang="en-US" sz="2100">
              <a:latin typeface="Arial" pitchFamily="34" charset="0"/>
            </a:endParaRPr>
          </a:p>
          <a:p>
            <a:pPr lvl="1">
              <a:lnSpc>
                <a:spcPct val="90000"/>
              </a:lnSpc>
              <a:spcAft>
                <a:spcPct val="40000"/>
              </a:spcAft>
              <a:buClr>
                <a:schemeClr val="tx1"/>
              </a:buClr>
              <a:buSzPct val="60000"/>
              <a:buFont typeface="+mj-lt"/>
              <a:buAutoNum type="arabicPeriod"/>
            </a:pPr>
            <a:r>
              <a:rPr lang="en-US" altLang="en-US" sz="2100" smtClean="0">
                <a:latin typeface="Arial" pitchFamily="34" charset="0"/>
              </a:rPr>
              <a:t>Tujuan</a:t>
            </a:r>
            <a:endParaRPr lang="en-US" altLang="en-US" sz="2100">
              <a:latin typeface="Arial" pitchFamily="34" charset="0"/>
            </a:endParaRPr>
          </a:p>
          <a:p>
            <a:pPr lvl="1">
              <a:lnSpc>
                <a:spcPct val="90000"/>
              </a:lnSpc>
              <a:spcAft>
                <a:spcPct val="40000"/>
              </a:spcAft>
              <a:buClr>
                <a:schemeClr val="tx1"/>
              </a:buClr>
              <a:buSzPct val="60000"/>
              <a:buFont typeface="+mj-lt"/>
              <a:buAutoNum type="arabicPeriod"/>
            </a:pPr>
            <a:r>
              <a:rPr lang="en-US" altLang="en-US" sz="2100" smtClean="0">
                <a:latin typeface="Arial" pitchFamily="34" charset="0"/>
              </a:rPr>
              <a:t>Sumberdaya</a:t>
            </a:r>
            <a:endParaRPr lang="en-US" altLang="en-US" sz="2100">
              <a:latin typeface="Arial" pitchFamily="34" charset="0"/>
            </a:endParaRPr>
          </a:p>
          <a:p>
            <a:pPr lvl="1">
              <a:lnSpc>
                <a:spcPct val="90000"/>
              </a:lnSpc>
              <a:spcAft>
                <a:spcPct val="40000"/>
              </a:spcAft>
              <a:buClr>
                <a:schemeClr val="tx1"/>
              </a:buClr>
              <a:buSzPct val="60000"/>
              <a:buFont typeface="+mj-lt"/>
              <a:buAutoNum type="arabicPeriod"/>
            </a:pPr>
            <a:r>
              <a:rPr lang="en-US" altLang="en-US" sz="2100" smtClean="0">
                <a:latin typeface="Arial" pitchFamily="34" charset="0"/>
              </a:rPr>
              <a:t>Struktur break-down pekerjaan</a:t>
            </a:r>
          </a:p>
          <a:p>
            <a:pPr lvl="1">
              <a:lnSpc>
                <a:spcPct val="90000"/>
              </a:lnSpc>
              <a:spcAft>
                <a:spcPct val="40000"/>
              </a:spcAft>
              <a:buClr>
                <a:schemeClr val="tx1"/>
              </a:buClr>
              <a:buSzPct val="60000"/>
              <a:buFont typeface="+mj-lt"/>
              <a:buAutoNum type="arabicPeriod"/>
            </a:pPr>
            <a:r>
              <a:rPr lang="en-US" altLang="en-US" sz="2100" smtClean="0">
                <a:latin typeface="Arial" pitchFamily="34" charset="0"/>
              </a:rPr>
              <a:t>Organisasi</a:t>
            </a:r>
            <a:endParaRPr lang="en-US" altLang="en-US" sz="2100">
              <a:latin typeface="Arial" pitchFamily="34" charset="0"/>
            </a:endParaRPr>
          </a:p>
        </p:txBody>
      </p:sp>
      <p:sp>
        <p:nvSpPr>
          <p:cNvPr id="39942" name="Rectangle 6"/>
          <p:cNvSpPr>
            <a:spLocks noChangeArrowheads="1"/>
          </p:cNvSpPr>
          <p:nvPr/>
        </p:nvSpPr>
        <p:spPr bwMode="auto">
          <a:xfrm>
            <a:off x="8001000" y="1836738"/>
            <a:ext cx="4191000" cy="298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630" tIns="59257" rIns="120630" bIns="59257"/>
          <a:lstStyle>
            <a:lvl1pPr marL="342900" indent="-342900">
              <a:defRPr>
                <a:solidFill>
                  <a:schemeClr val="tx1"/>
                </a:solidFill>
                <a:latin typeface="Calibri" pitchFamily="34" charset="0"/>
                <a:cs typeface="Arial" pitchFamily="34" charset="0"/>
              </a:defRPr>
            </a:lvl1pPr>
            <a:lvl2pPr marL="800100" indent="-3429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accent1"/>
              </a:buClr>
              <a:buSzPct val="60000"/>
              <a:buFont typeface="Wingdings" panose="05000000000000000000" pitchFamily="2" charset="2"/>
              <a:buChar char="v"/>
            </a:pPr>
            <a:r>
              <a:rPr lang="en-US" altLang="en-US" sz="2100" smtClean="0">
                <a:latin typeface="Arial" pitchFamily="34" charset="0"/>
              </a:rPr>
              <a:t>Penjadwalan</a:t>
            </a:r>
            <a:endParaRPr lang="en-US" altLang="en-US" sz="2100">
              <a:latin typeface="Arial" pitchFamily="34" charset="0"/>
            </a:endParaRPr>
          </a:p>
          <a:p>
            <a:pPr lvl="1">
              <a:lnSpc>
                <a:spcPct val="90000"/>
              </a:lnSpc>
              <a:spcAft>
                <a:spcPct val="40000"/>
              </a:spcAft>
              <a:buClr>
                <a:schemeClr val="tx1"/>
              </a:buClr>
              <a:buSzPct val="60000"/>
              <a:buFont typeface="+mj-lt"/>
              <a:buAutoNum type="arabicPeriod"/>
            </a:pPr>
            <a:r>
              <a:rPr lang="en-US" altLang="en-US" sz="2100" smtClean="0">
                <a:latin typeface="Arial" pitchFamily="34" charset="0"/>
              </a:rPr>
              <a:t>Kegiatan-kegiatan Proyek</a:t>
            </a:r>
            <a:endParaRPr lang="en-US" altLang="en-US" sz="2100">
              <a:latin typeface="Arial" pitchFamily="34" charset="0"/>
            </a:endParaRPr>
          </a:p>
          <a:p>
            <a:pPr lvl="1">
              <a:lnSpc>
                <a:spcPct val="90000"/>
              </a:lnSpc>
              <a:spcAft>
                <a:spcPct val="40000"/>
              </a:spcAft>
              <a:buClr>
                <a:schemeClr val="tx1"/>
              </a:buClr>
              <a:buSzPct val="60000"/>
              <a:buFont typeface="+mj-lt"/>
              <a:buAutoNum type="arabicPeriod"/>
            </a:pPr>
            <a:r>
              <a:rPr lang="en-US" altLang="en-US" sz="2100" smtClean="0">
                <a:latin typeface="Arial" pitchFamily="34" charset="0"/>
              </a:rPr>
              <a:t>Waktu mulai dan berakhir</a:t>
            </a:r>
            <a:endParaRPr lang="en-US" altLang="en-US" sz="2100">
              <a:latin typeface="Arial" pitchFamily="34" charset="0"/>
            </a:endParaRPr>
          </a:p>
          <a:p>
            <a:pPr lvl="1">
              <a:lnSpc>
                <a:spcPct val="90000"/>
              </a:lnSpc>
              <a:spcAft>
                <a:spcPct val="40000"/>
              </a:spcAft>
              <a:buClr>
                <a:schemeClr val="tx1"/>
              </a:buClr>
              <a:buSzPct val="60000"/>
              <a:buFont typeface="+mj-lt"/>
              <a:buAutoNum type="arabicPeriod"/>
            </a:pPr>
            <a:r>
              <a:rPr lang="en-US" altLang="en-US" sz="2100" smtClean="0">
                <a:latin typeface="Arial" pitchFamily="34" charset="0"/>
              </a:rPr>
              <a:t>Jaringan</a:t>
            </a:r>
            <a:endParaRPr lang="en-US" altLang="en-US" sz="2100">
              <a:latin typeface="Arial" pitchFamily="34" charset="0"/>
            </a:endParaRPr>
          </a:p>
        </p:txBody>
      </p:sp>
      <p:sp>
        <p:nvSpPr>
          <p:cNvPr id="39943" name="Rectangle 7"/>
          <p:cNvSpPr>
            <a:spLocks noChangeArrowheads="1"/>
          </p:cNvSpPr>
          <p:nvPr/>
        </p:nvSpPr>
        <p:spPr bwMode="auto">
          <a:xfrm>
            <a:off x="1574800" y="5855419"/>
            <a:ext cx="8043333"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630" tIns="59257" rIns="120630" bIns="59257"/>
          <a:lstStyle>
            <a:lvl1pPr marL="342900" indent="-342900">
              <a:defRPr>
                <a:solidFill>
                  <a:schemeClr val="tx1"/>
                </a:solidFill>
                <a:latin typeface="Calibri" pitchFamily="34" charset="0"/>
                <a:cs typeface="Arial" pitchFamily="34" charset="0"/>
              </a:defRPr>
            </a:lvl1pPr>
            <a:lvl2pPr marL="800100" indent="-3429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accent1"/>
              </a:buClr>
              <a:buSzPct val="60000"/>
              <a:buFont typeface="Wingdings" panose="05000000000000000000" pitchFamily="2" charset="2"/>
              <a:buChar char="v"/>
            </a:pPr>
            <a:r>
              <a:rPr lang="en-US" altLang="en-US" sz="2100" smtClean="0">
                <a:latin typeface="Arial" pitchFamily="34" charset="0"/>
              </a:rPr>
              <a:t>Pengendalian</a:t>
            </a:r>
            <a:endParaRPr lang="en-US" altLang="en-US" sz="2100">
              <a:latin typeface="Arial" pitchFamily="34" charset="0"/>
            </a:endParaRPr>
          </a:p>
          <a:p>
            <a:pPr lvl="1">
              <a:lnSpc>
                <a:spcPct val="90000"/>
              </a:lnSpc>
              <a:spcAft>
                <a:spcPct val="40000"/>
              </a:spcAft>
              <a:buClr>
                <a:schemeClr val="accent1"/>
              </a:buClr>
              <a:buSzPct val="60000"/>
              <a:buFont typeface="Wingdings" panose="05000000000000000000" pitchFamily="2" charset="2"/>
              <a:buChar char="v"/>
            </a:pPr>
            <a:r>
              <a:rPr lang="en-US" altLang="en-US" sz="2100">
                <a:latin typeface="Arial" pitchFamily="34" charset="0"/>
              </a:rPr>
              <a:t>Monitor, </a:t>
            </a:r>
            <a:r>
              <a:rPr lang="en-US" altLang="en-US" sz="2100" smtClean="0">
                <a:latin typeface="Arial" pitchFamily="34" charset="0"/>
              </a:rPr>
              <a:t>membandingkan, revisi, aksi</a:t>
            </a:r>
            <a:endParaRPr lang="en-US" altLang="en-US" sz="2100">
              <a:latin typeface="Arial" pitchFamily="34" charset="0"/>
            </a:endParaRPr>
          </a:p>
        </p:txBody>
      </p:sp>
      <p:sp>
        <p:nvSpPr>
          <p:cNvPr id="39944" name="Rectangle 8"/>
          <p:cNvSpPr>
            <a:spLocks noGrp="1" noChangeArrowheads="1"/>
          </p:cNvSpPr>
          <p:nvPr>
            <p:ph type="title"/>
          </p:nvPr>
        </p:nvSpPr>
        <p:spPr>
          <a:xfrm>
            <a:off x="914400" y="228601"/>
            <a:ext cx="10363200" cy="1231900"/>
          </a:xfrm>
          <a:extLst/>
        </p:spPr>
        <p:txBody>
          <a:bodyPr rtlCol="0">
            <a:normAutofit/>
          </a:bodyPr>
          <a:lstStyle/>
          <a:p>
            <a:pPr>
              <a:defRPr/>
            </a:pPr>
            <a:r>
              <a:rPr lang="en-US" smtClean="0">
                <a:latin typeface="Calibri" panose="020F0502020204030204" pitchFamily="34" charset="0"/>
                <a:ea typeface="ＭＳ Ｐゴシック" charset="0"/>
                <a:cs typeface="Calibri" panose="020F0502020204030204" pitchFamily="34" charset="0"/>
              </a:rPr>
              <a:t>Kegiatan-kegiatan Manajemen Proyek</a:t>
            </a:r>
            <a:endParaRPr lang="en-US">
              <a:latin typeface="Calibri" panose="020F0502020204030204" pitchFamily="34" charset="0"/>
              <a:ea typeface="ＭＳ Ｐゴシック" charset="0"/>
              <a:cs typeface="Calibri" panose="020F0502020204030204" pitchFamily="34" charset="0"/>
            </a:endParaRPr>
          </a:p>
        </p:txBody>
      </p:sp>
    </p:spTree>
    <p:extLst>
      <p:ext uri="{BB962C8B-B14F-4D97-AF65-F5344CB8AC3E}">
        <p14:creationId xmlns:p14="http://schemas.microsoft.com/office/powerpoint/2010/main" val="174925148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grpId="0" nodeType="afterEffect">
                                  <p:stCondLst>
                                    <p:cond delay="1000"/>
                                  </p:stCondLst>
                                  <p:childTnLst>
                                    <p:set>
                                      <p:cBhvr>
                                        <p:cTn id="6" dur="1" fill="hold">
                                          <p:stCondLst>
                                            <p:cond delay="0"/>
                                          </p:stCondLst>
                                        </p:cTn>
                                        <p:tgtEl>
                                          <p:spTgt spid="39940"/>
                                        </p:tgtEl>
                                        <p:attrNameLst>
                                          <p:attrName>style.visibility</p:attrName>
                                        </p:attrNameLst>
                                      </p:cBhvr>
                                      <p:to>
                                        <p:strVal val="visible"/>
                                      </p:to>
                                    </p:set>
                                    <p:animEffect transition="in" filter="strips(upRight)">
                                      <p:cBhvr>
                                        <p:cTn id="7" dur="1000"/>
                                        <p:tgtEl>
                                          <p:spTgt spid="39940"/>
                                        </p:tgtEl>
                                      </p:cBhvr>
                                    </p:animEffect>
                                  </p:childTnLst>
                                </p:cTn>
                              </p:par>
                            </p:childTnLst>
                          </p:cTn>
                        </p:par>
                        <p:par>
                          <p:cTn id="8" fill="hold" nodeType="afterGroup">
                            <p:stCondLst>
                              <p:cond delay="2000"/>
                            </p:stCondLst>
                            <p:childTnLst>
                              <p:par>
                                <p:cTn id="9" presetID="18" presetClass="entr" presetSubtype="6" fill="hold" grpId="0" nodeType="afterEffect">
                                  <p:stCondLst>
                                    <p:cond delay="500"/>
                                  </p:stCondLst>
                                  <p:childTnLst>
                                    <p:set>
                                      <p:cBhvr>
                                        <p:cTn id="10" dur="1" fill="hold">
                                          <p:stCondLst>
                                            <p:cond delay="0"/>
                                          </p:stCondLst>
                                        </p:cTn>
                                        <p:tgtEl>
                                          <p:spTgt spid="39941"/>
                                        </p:tgtEl>
                                        <p:attrNameLst>
                                          <p:attrName>style.visibility</p:attrName>
                                        </p:attrNameLst>
                                      </p:cBhvr>
                                      <p:to>
                                        <p:strVal val="visible"/>
                                      </p:to>
                                    </p:set>
                                    <p:animEffect transition="in" filter="strips(downRight)">
                                      <p:cBhvr>
                                        <p:cTn id="11" dur="1000"/>
                                        <p:tgtEl>
                                          <p:spTgt spid="3994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39939"/>
                                        </p:tgtEl>
                                        <p:attrNameLst>
                                          <p:attrName>style.visibility</p:attrName>
                                        </p:attrNameLst>
                                      </p:cBhvr>
                                      <p:to>
                                        <p:strVal val="visible"/>
                                      </p:to>
                                    </p:set>
                                    <p:animEffect transition="in" filter="strips(downRight)">
                                      <p:cBhvr>
                                        <p:cTn id="16" dur="1000"/>
                                        <p:tgtEl>
                                          <p:spTgt spid="39939"/>
                                        </p:tgtEl>
                                      </p:cBhvr>
                                    </p:animEffect>
                                  </p:childTnLst>
                                </p:cTn>
                              </p:par>
                            </p:childTnLst>
                          </p:cTn>
                        </p:par>
                        <p:par>
                          <p:cTn id="17" fill="hold" nodeType="afterGroup">
                            <p:stCondLst>
                              <p:cond delay="1000"/>
                            </p:stCondLst>
                            <p:childTnLst>
                              <p:par>
                                <p:cTn id="18" presetID="18" presetClass="entr" presetSubtype="6" fill="hold" grpId="0" nodeType="afterEffect">
                                  <p:stCondLst>
                                    <p:cond delay="500"/>
                                  </p:stCondLst>
                                  <p:childTnLst>
                                    <p:set>
                                      <p:cBhvr>
                                        <p:cTn id="19" dur="1" fill="hold">
                                          <p:stCondLst>
                                            <p:cond delay="0"/>
                                          </p:stCondLst>
                                        </p:cTn>
                                        <p:tgtEl>
                                          <p:spTgt spid="39942"/>
                                        </p:tgtEl>
                                        <p:attrNameLst>
                                          <p:attrName>style.visibility</p:attrName>
                                        </p:attrNameLst>
                                      </p:cBhvr>
                                      <p:to>
                                        <p:strVal val="visible"/>
                                      </p:to>
                                    </p:set>
                                    <p:animEffect transition="in" filter="strips(downRight)">
                                      <p:cBhvr>
                                        <p:cTn id="20" dur="1000"/>
                                        <p:tgtEl>
                                          <p:spTgt spid="3994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9" fill="hold" grpId="0" nodeType="clickEffect">
                                  <p:stCondLst>
                                    <p:cond delay="0"/>
                                  </p:stCondLst>
                                  <p:childTnLst>
                                    <p:set>
                                      <p:cBhvr>
                                        <p:cTn id="24" dur="1" fill="hold">
                                          <p:stCondLst>
                                            <p:cond delay="0"/>
                                          </p:stCondLst>
                                        </p:cTn>
                                        <p:tgtEl>
                                          <p:spTgt spid="39938"/>
                                        </p:tgtEl>
                                        <p:attrNameLst>
                                          <p:attrName>style.visibility</p:attrName>
                                        </p:attrNameLst>
                                      </p:cBhvr>
                                      <p:to>
                                        <p:strVal val="visible"/>
                                      </p:to>
                                    </p:set>
                                    <p:animEffect transition="in" filter="strips(upLeft)">
                                      <p:cBhvr>
                                        <p:cTn id="25" dur="1000"/>
                                        <p:tgtEl>
                                          <p:spTgt spid="39938"/>
                                        </p:tgtEl>
                                      </p:cBhvr>
                                    </p:animEffect>
                                  </p:childTnLst>
                                </p:cTn>
                              </p:par>
                            </p:childTnLst>
                          </p:cTn>
                        </p:par>
                        <p:par>
                          <p:cTn id="26" fill="hold" nodeType="afterGroup">
                            <p:stCondLst>
                              <p:cond delay="1000"/>
                            </p:stCondLst>
                            <p:childTnLst>
                              <p:par>
                                <p:cTn id="27" presetID="18" presetClass="entr" presetSubtype="6" fill="hold" grpId="0" nodeType="afterEffect">
                                  <p:stCondLst>
                                    <p:cond delay="1000"/>
                                  </p:stCondLst>
                                  <p:childTnLst>
                                    <p:set>
                                      <p:cBhvr>
                                        <p:cTn id="28" dur="1" fill="hold">
                                          <p:stCondLst>
                                            <p:cond delay="0"/>
                                          </p:stCondLst>
                                        </p:cTn>
                                        <p:tgtEl>
                                          <p:spTgt spid="39943"/>
                                        </p:tgtEl>
                                        <p:attrNameLst>
                                          <p:attrName>style.visibility</p:attrName>
                                        </p:attrNameLst>
                                      </p:cBhvr>
                                      <p:to>
                                        <p:strVal val="visible"/>
                                      </p:to>
                                    </p:set>
                                    <p:animEffect transition="in" filter="strips(downRight)">
                                      <p:cBhvr>
                                        <p:cTn id="29" dur="1000"/>
                                        <p:tgtEl>
                                          <p:spTgt spid="399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nimBg="1"/>
      <p:bldP spid="39939" grpId="0" animBg="1"/>
      <p:bldP spid="39940" grpId="0" animBg="1"/>
      <p:bldP spid="39941" grpId="0"/>
      <p:bldP spid="39942" grpId="0"/>
      <p:bldP spid="3994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9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351" y="2388973"/>
            <a:ext cx="10132483" cy="32593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1986" name="Rectangle 2"/>
          <p:cNvSpPr>
            <a:spLocks noGrp="1" noChangeArrowheads="1"/>
          </p:cNvSpPr>
          <p:nvPr>
            <p:ph type="title"/>
          </p:nvPr>
        </p:nvSpPr>
        <p:spPr>
          <a:xfrm>
            <a:off x="903817" y="476251"/>
            <a:ext cx="10361083" cy="1260475"/>
          </a:xfrm>
        </p:spPr>
        <p:txBody>
          <a:bodyPr>
            <a:normAutofit/>
          </a:bodyPr>
          <a:lstStyle/>
          <a:p>
            <a:pPr>
              <a:lnSpc>
                <a:spcPct val="80000"/>
              </a:lnSpc>
            </a:pPr>
            <a:r>
              <a:rPr lang="en-US" altLang="en-US" smtClean="0">
                <a:latin typeface="Arial" pitchFamily="34" charset="0"/>
                <a:cs typeface="Arial" pitchFamily="34" charset="0"/>
              </a:rPr>
              <a:t>Project Planning, Scheduling, and Controlling</a:t>
            </a:r>
            <a:endParaRPr lang="en-US" altLang="en-US" smtClean="0">
              <a:solidFill>
                <a:srgbClr val="33CC33"/>
              </a:solidFill>
              <a:latin typeface="Arial" pitchFamily="34" charset="0"/>
              <a:cs typeface="Arial" pitchFamily="34" charset="0"/>
            </a:endParaRPr>
          </a:p>
        </p:txBody>
      </p:sp>
      <p:sp>
        <p:nvSpPr>
          <p:cNvPr id="41987" name="Text Box 3"/>
          <p:cNvSpPr txBox="1">
            <a:spLocks noChangeArrowheads="1"/>
          </p:cNvSpPr>
          <p:nvPr/>
        </p:nvSpPr>
        <p:spPr bwMode="auto">
          <a:xfrm>
            <a:off x="1022351" y="6079568"/>
            <a:ext cx="1881278"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b="1">
                <a:solidFill>
                  <a:srgbClr val="FFFF00"/>
                </a:solidFill>
                <a:effectLst>
                  <a:outerShdw blurRad="38100" dist="38100" dir="2700000" algn="tl">
                    <a:srgbClr val="000000">
                      <a:alpha val="43137"/>
                    </a:srgbClr>
                  </a:outerShdw>
                </a:effectLst>
                <a:latin typeface="Arial" pitchFamily="34" charset="0"/>
                <a:ea typeface="MS PGothic" pitchFamily="34" charset="-128"/>
              </a:rPr>
              <a:t>Figure 3.1</a:t>
            </a:r>
          </a:p>
        </p:txBody>
      </p:sp>
    </p:spTree>
    <p:extLst>
      <p:ext uri="{BB962C8B-B14F-4D97-AF65-F5344CB8AC3E}">
        <p14:creationId xmlns:p14="http://schemas.microsoft.com/office/powerpoint/2010/main" val="218428812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41992"/>
                                        </p:tgtEl>
                                        <p:attrNameLst>
                                          <p:attrName>style.visibility</p:attrName>
                                        </p:attrNameLst>
                                      </p:cBhvr>
                                      <p:to>
                                        <p:strVal val="visible"/>
                                      </p:to>
                                    </p:set>
                                    <p:anim calcmode="lin" valueType="num">
                                      <p:cBhvr>
                                        <p:cTn id="7" dur="1000" fill="hold"/>
                                        <p:tgtEl>
                                          <p:spTgt spid="41992"/>
                                        </p:tgtEl>
                                        <p:attrNameLst>
                                          <p:attrName>ppt_w</p:attrName>
                                        </p:attrNameLst>
                                      </p:cBhvr>
                                      <p:tavLst>
                                        <p:tav tm="0">
                                          <p:val>
                                            <p:strVal val="2/3*#ppt_w"/>
                                          </p:val>
                                        </p:tav>
                                        <p:tav tm="100000">
                                          <p:val>
                                            <p:strVal val="#ppt_w"/>
                                          </p:val>
                                        </p:tav>
                                      </p:tavLst>
                                    </p:anim>
                                    <p:anim calcmode="lin" valueType="num">
                                      <p:cBhvr>
                                        <p:cTn id="8" dur="1000" fill="hold"/>
                                        <p:tgtEl>
                                          <p:spTgt spid="41992"/>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path" presetSubtype="0" accel="50000" decel="50000" fill="hold" nodeType="clickEffect">
                                  <p:stCondLst>
                                    <p:cond delay="0"/>
                                  </p:stCondLst>
                                  <p:childTnLst>
                                    <p:animMotion origin="layout" path="M 0 1.11797E-6 L -0.03889 -0.07134 " pathEditMode="relative" rAng="0" ptsTypes="AA">
                                      <p:cBhvr>
                                        <p:cTn id="12" dur="2000" fill="hold"/>
                                        <p:tgtEl>
                                          <p:spTgt spid="41992"/>
                                        </p:tgtEl>
                                        <p:attrNameLst>
                                          <p:attrName>ppt_x</p:attrName>
                                          <p:attrName>ppt_y</p:attrName>
                                        </p:attrNameLst>
                                      </p:cBhvr>
                                      <p:rCtr x="-1944" y="-3582"/>
                                    </p:animMotion>
                                  </p:childTnLst>
                                </p:cTn>
                              </p:par>
                            </p:childTnLst>
                          </p:cTn>
                        </p:par>
                        <p:par>
                          <p:cTn id="13" fill="hold">
                            <p:stCondLst>
                              <p:cond delay="2000"/>
                            </p:stCondLst>
                            <p:childTnLst>
                              <p:par>
                                <p:cTn id="14" presetID="53" presetClass="exit" presetSubtype="32" fill="hold" nodeType="afterEffect">
                                  <p:stCondLst>
                                    <p:cond delay="0"/>
                                  </p:stCondLst>
                                  <p:childTnLst>
                                    <p:anim calcmode="lin" valueType="num">
                                      <p:cBhvr>
                                        <p:cTn id="15" dur="1250"/>
                                        <p:tgtEl>
                                          <p:spTgt spid="41992"/>
                                        </p:tgtEl>
                                        <p:attrNameLst>
                                          <p:attrName>ppt_w</p:attrName>
                                        </p:attrNameLst>
                                      </p:cBhvr>
                                      <p:tavLst>
                                        <p:tav tm="0">
                                          <p:val>
                                            <p:strVal val="ppt_w"/>
                                          </p:val>
                                        </p:tav>
                                        <p:tav tm="100000">
                                          <p:val>
                                            <p:fltVal val="0"/>
                                          </p:val>
                                        </p:tav>
                                      </p:tavLst>
                                    </p:anim>
                                    <p:anim calcmode="lin" valueType="num">
                                      <p:cBhvr>
                                        <p:cTn id="16" dur="1250"/>
                                        <p:tgtEl>
                                          <p:spTgt spid="41992"/>
                                        </p:tgtEl>
                                        <p:attrNameLst>
                                          <p:attrName>ppt_h</p:attrName>
                                        </p:attrNameLst>
                                      </p:cBhvr>
                                      <p:tavLst>
                                        <p:tav tm="0">
                                          <p:val>
                                            <p:strVal val="ppt_h"/>
                                          </p:val>
                                        </p:tav>
                                        <p:tav tm="100000">
                                          <p:val>
                                            <p:fltVal val="0"/>
                                          </p:val>
                                        </p:tav>
                                      </p:tavLst>
                                    </p:anim>
                                    <p:animEffect transition="out" filter="fade">
                                      <p:cBhvr>
                                        <p:cTn id="17" dur="1250"/>
                                        <p:tgtEl>
                                          <p:spTgt spid="41992"/>
                                        </p:tgtEl>
                                      </p:cBhvr>
                                    </p:animEffect>
                                    <p:set>
                                      <p:cBhvr>
                                        <p:cTn id="18" dur="1" fill="hold">
                                          <p:stCondLst>
                                            <p:cond delay="1249"/>
                                          </p:stCondLst>
                                        </p:cTn>
                                        <p:tgtEl>
                                          <p:spTgt spid="419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896" y="1917701"/>
            <a:ext cx="7870312" cy="197740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4034" name="Rectangle 2"/>
          <p:cNvSpPr>
            <a:spLocks noGrp="1" noChangeArrowheads="1"/>
          </p:cNvSpPr>
          <p:nvPr>
            <p:ph type="title"/>
          </p:nvPr>
        </p:nvSpPr>
        <p:spPr>
          <a:xfrm>
            <a:off x="903817" y="476251"/>
            <a:ext cx="10361083" cy="1260475"/>
          </a:xfrm>
        </p:spPr>
        <p:txBody>
          <a:bodyPr>
            <a:normAutofit/>
          </a:bodyPr>
          <a:lstStyle/>
          <a:p>
            <a:pPr>
              <a:lnSpc>
                <a:spcPct val="80000"/>
              </a:lnSpc>
            </a:pPr>
            <a:r>
              <a:rPr lang="en-US" altLang="en-US" smtClean="0">
                <a:latin typeface="Arial" pitchFamily="34" charset="0"/>
                <a:cs typeface="Arial" pitchFamily="34" charset="0"/>
              </a:rPr>
              <a:t>Project Planning, Scheduling, and Controlling</a:t>
            </a:r>
            <a:endParaRPr lang="en-US" altLang="en-US" smtClean="0">
              <a:solidFill>
                <a:srgbClr val="33CC33"/>
              </a:solidFill>
              <a:latin typeface="Arial" pitchFamily="34" charset="0"/>
              <a:cs typeface="Arial" pitchFamily="34" charset="0"/>
            </a:endParaRPr>
          </a:p>
        </p:txBody>
      </p:sp>
      <p:pic>
        <p:nvPicPr>
          <p:cNvPr id="4" name="Picture 3" descr="f3-1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8019" y="2677322"/>
            <a:ext cx="11948732" cy="268295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 name="Text Box 3"/>
          <p:cNvSpPr txBox="1">
            <a:spLocks noChangeArrowheads="1"/>
          </p:cNvSpPr>
          <p:nvPr/>
        </p:nvSpPr>
        <p:spPr bwMode="auto">
          <a:xfrm>
            <a:off x="1022351" y="6079568"/>
            <a:ext cx="1881278"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b="1">
                <a:solidFill>
                  <a:srgbClr val="FFFF00"/>
                </a:solidFill>
                <a:effectLst>
                  <a:outerShdw blurRad="38100" dist="38100" dir="2700000" algn="tl">
                    <a:srgbClr val="000000">
                      <a:alpha val="43137"/>
                    </a:srgbClr>
                  </a:outerShdw>
                </a:effectLst>
                <a:latin typeface="Arial" pitchFamily="34" charset="0"/>
                <a:ea typeface="MS PGothic" pitchFamily="34" charset="-128"/>
              </a:rPr>
              <a:t>Figure 3.1</a:t>
            </a:r>
          </a:p>
        </p:txBody>
      </p:sp>
    </p:spTree>
    <p:extLst>
      <p:ext uri="{BB962C8B-B14F-4D97-AF65-F5344CB8AC3E}">
        <p14:creationId xmlns:p14="http://schemas.microsoft.com/office/powerpoint/2010/main" val="15978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nodeType="afterEffect">
                                  <p:stCondLst>
                                    <p:cond delay="0"/>
                                  </p:stCondLst>
                                  <p:childTnLst>
                                    <p:set>
                                      <p:cBhvr>
                                        <p:cTn id="6" dur="1" fill="hold">
                                          <p:stCondLst>
                                            <p:cond delay="0"/>
                                          </p:stCondLst>
                                        </p:cTn>
                                        <p:tgtEl>
                                          <p:spTgt spid="44033"/>
                                        </p:tgtEl>
                                        <p:attrNameLst>
                                          <p:attrName>style.visibility</p:attrName>
                                        </p:attrNameLst>
                                      </p:cBhvr>
                                      <p:to>
                                        <p:strVal val="visible"/>
                                      </p:to>
                                    </p:set>
                                    <p:anim calcmode="lin" valueType="num">
                                      <p:cBhvr>
                                        <p:cTn id="7" dur="1250" fill="hold"/>
                                        <p:tgtEl>
                                          <p:spTgt spid="44033"/>
                                        </p:tgtEl>
                                        <p:attrNameLst>
                                          <p:attrName>ppt_w</p:attrName>
                                        </p:attrNameLst>
                                      </p:cBhvr>
                                      <p:tavLst>
                                        <p:tav tm="0">
                                          <p:val>
                                            <p:fltVal val="0"/>
                                          </p:val>
                                        </p:tav>
                                        <p:tav tm="100000">
                                          <p:val>
                                            <p:strVal val="#ppt_w"/>
                                          </p:val>
                                        </p:tav>
                                      </p:tavLst>
                                    </p:anim>
                                    <p:anim calcmode="lin" valueType="num">
                                      <p:cBhvr>
                                        <p:cTn id="8" dur="1250" fill="hold"/>
                                        <p:tgtEl>
                                          <p:spTgt spid="44033"/>
                                        </p:tgtEl>
                                        <p:attrNameLst>
                                          <p:attrName>ppt_h</p:attrName>
                                        </p:attrNameLst>
                                      </p:cBhvr>
                                      <p:tavLst>
                                        <p:tav tm="0">
                                          <p:val>
                                            <p:fltVal val="0"/>
                                          </p:val>
                                        </p:tav>
                                        <p:tav tm="100000">
                                          <p:val>
                                            <p:strVal val="#ppt_h"/>
                                          </p:val>
                                        </p:tav>
                                      </p:tavLst>
                                    </p:anim>
                                    <p:anim calcmode="lin" valueType="num">
                                      <p:cBhvr>
                                        <p:cTn id="9" dur="1250" fill="hold"/>
                                        <p:tgtEl>
                                          <p:spTgt spid="44033"/>
                                        </p:tgtEl>
                                        <p:attrNameLst>
                                          <p:attrName>ppt_x</p:attrName>
                                        </p:attrNameLst>
                                      </p:cBhvr>
                                      <p:tavLst>
                                        <p:tav tm="0">
                                          <p:val>
                                            <p:fltVal val="0.5"/>
                                          </p:val>
                                        </p:tav>
                                        <p:tav tm="100000">
                                          <p:val>
                                            <p:strVal val="#ppt_x"/>
                                          </p:val>
                                        </p:tav>
                                      </p:tavLst>
                                    </p:anim>
                                    <p:anim calcmode="lin" valueType="num">
                                      <p:cBhvr>
                                        <p:cTn id="10" dur="1250" fill="hold"/>
                                        <p:tgtEl>
                                          <p:spTgt spid="44033"/>
                                        </p:tgtEl>
                                        <p:attrNameLst>
                                          <p:attrName>ppt_y</p:attrName>
                                        </p:attrNameLst>
                                      </p:cBhvr>
                                      <p:tavLst>
                                        <p:tav tm="0">
                                          <p:val>
                                            <p:fltVal val="0.5"/>
                                          </p:val>
                                        </p:tav>
                                        <p:tav tm="100000">
                                          <p:val>
                                            <p:strVal val="#ppt_y"/>
                                          </p:val>
                                        </p:tav>
                                      </p:tavLst>
                                    </p:anim>
                                  </p:childTnLst>
                                </p:cTn>
                              </p:par>
                            </p:childTnLst>
                          </p:cTn>
                        </p:par>
                        <p:par>
                          <p:cTn id="11" fill="hold">
                            <p:stCondLst>
                              <p:cond delay="1250"/>
                            </p:stCondLst>
                            <p:childTnLst>
                              <p:par>
                                <p:cTn id="12" presetID="23" presetClass="entr" presetSubtype="272" fill="hold" nodeType="afterEffect">
                                  <p:stCondLst>
                                    <p:cond delay="100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2/3*#ppt_w"/>
                                          </p:val>
                                        </p:tav>
                                        <p:tav tm="100000">
                                          <p:val>
                                            <p:strVal val="#ppt_w"/>
                                          </p:val>
                                        </p:tav>
                                      </p:tavLst>
                                    </p:anim>
                                    <p:anim calcmode="lin" valueType="num">
                                      <p:cBhvr>
                                        <p:cTn id="15" dur="1000" fill="hold"/>
                                        <p:tgtEl>
                                          <p:spTgt spid="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896" y="1917701"/>
            <a:ext cx="7870312" cy="197740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7" descr="f3-1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8019" y="2677322"/>
            <a:ext cx="11948732" cy="268295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6082" name="Rectangle 2"/>
          <p:cNvSpPr>
            <a:spLocks noGrp="1" noChangeArrowheads="1"/>
          </p:cNvSpPr>
          <p:nvPr>
            <p:ph type="title"/>
          </p:nvPr>
        </p:nvSpPr>
        <p:spPr>
          <a:xfrm>
            <a:off x="903817" y="476251"/>
            <a:ext cx="10361083" cy="1260475"/>
          </a:xfrm>
        </p:spPr>
        <p:txBody>
          <a:bodyPr>
            <a:normAutofit/>
          </a:bodyPr>
          <a:lstStyle/>
          <a:p>
            <a:pPr>
              <a:lnSpc>
                <a:spcPct val="80000"/>
              </a:lnSpc>
            </a:pPr>
            <a:r>
              <a:rPr lang="en-US" altLang="en-US" smtClean="0">
                <a:latin typeface="Arial" pitchFamily="34" charset="0"/>
                <a:cs typeface="Arial" pitchFamily="34" charset="0"/>
              </a:rPr>
              <a:t>Project Planning, Scheduling, and Controlling</a:t>
            </a:r>
            <a:endParaRPr lang="en-US" altLang="en-US" smtClean="0">
              <a:solidFill>
                <a:srgbClr val="33CC33"/>
              </a:solidFill>
              <a:latin typeface="Arial" pitchFamily="34" charset="0"/>
              <a:cs typeface="Arial" pitchFamily="34" charset="0"/>
            </a:endParaRPr>
          </a:p>
        </p:txBody>
      </p:sp>
      <p:pic>
        <p:nvPicPr>
          <p:cNvPr id="3" name="Picture 2" descr="f3-1b.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5720" y="3217672"/>
            <a:ext cx="11991960" cy="243692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Text Box 3"/>
          <p:cNvSpPr txBox="1">
            <a:spLocks noChangeArrowheads="1"/>
          </p:cNvSpPr>
          <p:nvPr/>
        </p:nvSpPr>
        <p:spPr bwMode="auto">
          <a:xfrm>
            <a:off x="1022351" y="6079568"/>
            <a:ext cx="1881278"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b="1">
                <a:solidFill>
                  <a:srgbClr val="FFFF00"/>
                </a:solidFill>
                <a:effectLst>
                  <a:outerShdw blurRad="38100" dist="38100" dir="2700000" algn="tl">
                    <a:srgbClr val="000000">
                      <a:alpha val="43137"/>
                    </a:srgbClr>
                  </a:outerShdw>
                </a:effectLst>
                <a:latin typeface="Arial" pitchFamily="34" charset="0"/>
                <a:ea typeface="MS PGothic" pitchFamily="34" charset="-128"/>
              </a:rPr>
              <a:t>Figure 3.1</a:t>
            </a:r>
          </a:p>
        </p:txBody>
      </p:sp>
    </p:spTree>
    <p:extLst>
      <p:ext uri="{BB962C8B-B14F-4D97-AF65-F5344CB8AC3E}">
        <p14:creationId xmlns:p14="http://schemas.microsoft.com/office/powerpoint/2010/main" val="4073488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3" presetClass="entr" presetSubtype="272"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2/3*#ppt_w"/>
                                          </p:val>
                                        </p:tav>
                                        <p:tav tm="100000">
                                          <p:val>
                                            <p:strVal val="#ppt_w"/>
                                          </p:val>
                                        </p:tav>
                                      </p:tavLst>
                                    </p:anim>
                                    <p:anim calcmode="lin" valueType="num">
                                      <p:cBhvr>
                                        <p:cTn id="8" dur="1000" fill="hold"/>
                                        <p:tgtEl>
                                          <p:spTgt spid="3"/>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084" y="1917701"/>
            <a:ext cx="6356349" cy="15970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130" name="Rectangle 2"/>
          <p:cNvSpPr>
            <a:spLocks noGrp="1" noChangeArrowheads="1"/>
          </p:cNvSpPr>
          <p:nvPr>
            <p:ph type="title"/>
          </p:nvPr>
        </p:nvSpPr>
        <p:spPr>
          <a:xfrm>
            <a:off x="903817" y="476251"/>
            <a:ext cx="10361083" cy="1260475"/>
          </a:xfrm>
        </p:spPr>
        <p:txBody>
          <a:bodyPr>
            <a:normAutofit/>
          </a:bodyPr>
          <a:lstStyle/>
          <a:p>
            <a:pPr>
              <a:lnSpc>
                <a:spcPct val="80000"/>
              </a:lnSpc>
            </a:pPr>
            <a:r>
              <a:rPr lang="en-US" altLang="en-US" smtClean="0">
                <a:latin typeface="Arial" pitchFamily="34" charset="0"/>
                <a:cs typeface="Arial" pitchFamily="34" charset="0"/>
              </a:rPr>
              <a:t>Project Planning, Scheduling, and Controlling</a:t>
            </a:r>
            <a:endParaRPr lang="en-US" altLang="en-US" smtClean="0">
              <a:solidFill>
                <a:srgbClr val="33CC33"/>
              </a:solidFill>
              <a:latin typeface="Arial" pitchFamily="34" charset="0"/>
              <a:cs typeface="Arial" pitchFamily="34" charset="0"/>
            </a:endParaRPr>
          </a:p>
        </p:txBody>
      </p:sp>
      <p:pic>
        <p:nvPicPr>
          <p:cNvPr id="48132" name="Picture 2" descr="f3-1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1453" y="3205164"/>
            <a:ext cx="8911167" cy="169703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8133" name="Picture 1" descr="f3-1b.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08353" y="4521202"/>
            <a:ext cx="7768167" cy="15779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Text Box 3"/>
          <p:cNvSpPr txBox="1">
            <a:spLocks noChangeArrowheads="1"/>
          </p:cNvSpPr>
          <p:nvPr/>
        </p:nvSpPr>
        <p:spPr bwMode="auto">
          <a:xfrm>
            <a:off x="1022351" y="6079568"/>
            <a:ext cx="1881278"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b="1">
                <a:solidFill>
                  <a:srgbClr val="FFFF00"/>
                </a:solidFill>
                <a:effectLst>
                  <a:outerShdw blurRad="38100" dist="38100" dir="2700000" algn="tl">
                    <a:srgbClr val="000000">
                      <a:alpha val="43137"/>
                    </a:srgbClr>
                  </a:outerShdw>
                </a:effectLst>
                <a:latin typeface="Arial" pitchFamily="34" charset="0"/>
                <a:ea typeface="MS PGothic" pitchFamily="34" charset="-128"/>
              </a:rPr>
              <a:t>Figure 3.1</a:t>
            </a:r>
          </a:p>
        </p:txBody>
      </p:sp>
    </p:spTree>
    <p:extLst>
      <p:ext uri="{BB962C8B-B14F-4D97-AF65-F5344CB8AC3E}">
        <p14:creationId xmlns:p14="http://schemas.microsoft.com/office/powerpoint/2010/main" val="3488400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8129"/>
                                        </p:tgtEl>
                                        <p:attrNameLst>
                                          <p:attrName>style.visibility</p:attrName>
                                        </p:attrNameLst>
                                      </p:cBhvr>
                                      <p:to>
                                        <p:strVal val="visible"/>
                                      </p:to>
                                    </p:set>
                                    <p:anim calcmode="lin" valueType="num">
                                      <p:cBhvr>
                                        <p:cTn id="7" dur="500" fill="hold"/>
                                        <p:tgtEl>
                                          <p:spTgt spid="48129"/>
                                        </p:tgtEl>
                                        <p:attrNameLst>
                                          <p:attrName>ppt_w</p:attrName>
                                        </p:attrNameLst>
                                      </p:cBhvr>
                                      <p:tavLst>
                                        <p:tav tm="0">
                                          <p:val>
                                            <p:fltVal val="0"/>
                                          </p:val>
                                        </p:tav>
                                        <p:tav tm="100000">
                                          <p:val>
                                            <p:strVal val="#ppt_w"/>
                                          </p:val>
                                        </p:tav>
                                      </p:tavLst>
                                    </p:anim>
                                    <p:anim calcmode="lin" valueType="num">
                                      <p:cBhvr>
                                        <p:cTn id="8" dur="500" fill="hold"/>
                                        <p:tgtEl>
                                          <p:spTgt spid="48129"/>
                                        </p:tgtEl>
                                        <p:attrNameLst>
                                          <p:attrName>ppt_h</p:attrName>
                                        </p:attrNameLst>
                                      </p:cBhvr>
                                      <p:tavLst>
                                        <p:tav tm="0">
                                          <p:val>
                                            <p:fltVal val="0"/>
                                          </p:val>
                                        </p:tav>
                                        <p:tav tm="100000">
                                          <p:val>
                                            <p:strVal val="#ppt_h"/>
                                          </p:val>
                                        </p:tav>
                                      </p:tavLst>
                                    </p:anim>
                                    <p:animEffect transition="in" filter="fade">
                                      <p:cBhvr>
                                        <p:cTn id="9" dur="500"/>
                                        <p:tgtEl>
                                          <p:spTgt spid="4812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8132"/>
                                        </p:tgtEl>
                                        <p:attrNameLst>
                                          <p:attrName>style.visibility</p:attrName>
                                        </p:attrNameLst>
                                      </p:cBhvr>
                                      <p:to>
                                        <p:strVal val="visible"/>
                                      </p:to>
                                    </p:set>
                                    <p:anim calcmode="lin" valueType="num">
                                      <p:cBhvr>
                                        <p:cTn id="13" dur="500" fill="hold"/>
                                        <p:tgtEl>
                                          <p:spTgt spid="48132"/>
                                        </p:tgtEl>
                                        <p:attrNameLst>
                                          <p:attrName>ppt_w</p:attrName>
                                        </p:attrNameLst>
                                      </p:cBhvr>
                                      <p:tavLst>
                                        <p:tav tm="0">
                                          <p:val>
                                            <p:fltVal val="0"/>
                                          </p:val>
                                        </p:tav>
                                        <p:tav tm="100000">
                                          <p:val>
                                            <p:strVal val="#ppt_w"/>
                                          </p:val>
                                        </p:tav>
                                      </p:tavLst>
                                    </p:anim>
                                    <p:anim calcmode="lin" valueType="num">
                                      <p:cBhvr>
                                        <p:cTn id="14" dur="500" fill="hold"/>
                                        <p:tgtEl>
                                          <p:spTgt spid="48132"/>
                                        </p:tgtEl>
                                        <p:attrNameLst>
                                          <p:attrName>ppt_h</p:attrName>
                                        </p:attrNameLst>
                                      </p:cBhvr>
                                      <p:tavLst>
                                        <p:tav tm="0">
                                          <p:val>
                                            <p:fltVal val="0"/>
                                          </p:val>
                                        </p:tav>
                                        <p:tav tm="100000">
                                          <p:val>
                                            <p:strVal val="#ppt_h"/>
                                          </p:val>
                                        </p:tav>
                                      </p:tavLst>
                                    </p:anim>
                                    <p:animEffect transition="in" filter="fade">
                                      <p:cBhvr>
                                        <p:cTn id="15" dur="500"/>
                                        <p:tgtEl>
                                          <p:spTgt spid="4813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8133"/>
                                        </p:tgtEl>
                                        <p:attrNameLst>
                                          <p:attrName>style.visibility</p:attrName>
                                        </p:attrNameLst>
                                      </p:cBhvr>
                                      <p:to>
                                        <p:strVal val="visible"/>
                                      </p:to>
                                    </p:set>
                                    <p:anim calcmode="lin" valueType="num">
                                      <p:cBhvr>
                                        <p:cTn id="19" dur="500" fill="hold"/>
                                        <p:tgtEl>
                                          <p:spTgt spid="48133"/>
                                        </p:tgtEl>
                                        <p:attrNameLst>
                                          <p:attrName>ppt_w</p:attrName>
                                        </p:attrNameLst>
                                      </p:cBhvr>
                                      <p:tavLst>
                                        <p:tav tm="0">
                                          <p:val>
                                            <p:fltVal val="0"/>
                                          </p:val>
                                        </p:tav>
                                        <p:tav tm="100000">
                                          <p:val>
                                            <p:strVal val="#ppt_w"/>
                                          </p:val>
                                        </p:tav>
                                      </p:tavLst>
                                    </p:anim>
                                    <p:anim calcmode="lin" valueType="num">
                                      <p:cBhvr>
                                        <p:cTn id="20" dur="500" fill="hold"/>
                                        <p:tgtEl>
                                          <p:spTgt spid="48133"/>
                                        </p:tgtEl>
                                        <p:attrNameLst>
                                          <p:attrName>ppt_h</p:attrName>
                                        </p:attrNameLst>
                                      </p:cBhvr>
                                      <p:tavLst>
                                        <p:tav tm="0">
                                          <p:val>
                                            <p:fltVal val="0"/>
                                          </p:val>
                                        </p:tav>
                                        <p:tav tm="100000">
                                          <p:val>
                                            <p:strVal val="#ppt_h"/>
                                          </p:val>
                                        </p:tav>
                                      </p:tavLst>
                                    </p:anim>
                                    <p:animEffect transition="in" filter="fade">
                                      <p:cBhvr>
                                        <p:cTn id="21" dur="500"/>
                                        <p:tgtEl>
                                          <p:spTgt spid="48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3"/>
          <p:cNvSpPr txBox="1">
            <a:spLocks noChangeArrowheads="1"/>
          </p:cNvSpPr>
          <p:nvPr/>
        </p:nvSpPr>
        <p:spPr bwMode="auto">
          <a:xfrm>
            <a:off x="1022351" y="6079568"/>
            <a:ext cx="1881278"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b="1">
                <a:solidFill>
                  <a:srgbClr val="FFFF00"/>
                </a:solidFill>
                <a:effectLst>
                  <a:outerShdw blurRad="38100" dist="38100" dir="2700000" algn="tl">
                    <a:srgbClr val="000000">
                      <a:alpha val="43137"/>
                    </a:srgbClr>
                  </a:outerShdw>
                </a:effectLst>
                <a:latin typeface="Arial" pitchFamily="34" charset="0"/>
                <a:ea typeface="MS PGothic" pitchFamily="34" charset="-128"/>
              </a:rPr>
              <a:t>Figure 3.1</a:t>
            </a:r>
          </a:p>
        </p:txBody>
      </p:sp>
      <p:pic>
        <p:nvPicPr>
          <p:cNvPr id="50177"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084" y="1917701"/>
            <a:ext cx="6356349" cy="15970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0178" name="Rectangle 2"/>
          <p:cNvSpPr>
            <a:spLocks noGrp="1" noChangeArrowheads="1"/>
          </p:cNvSpPr>
          <p:nvPr>
            <p:ph type="title"/>
          </p:nvPr>
        </p:nvSpPr>
        <p:spPr>
          <a:xfrm>
            <a:off x="903817" y="476251"/>
            <a:ext cx="10361083" cy="1260475"/>
          </a:xfrm>
        </p:spPr>
        <p:txBody>
          <a:bodyPr>
            <a:normAutofit/>
          </a:bodyPr>
          <a:lstStyle/>
          <a:p>
            <a:pPr>
              <a:lnSpc>
                <a:spcPct val="80000"/>
              </a:lnSpc>
            </a:pPr>
            <a:r>
              <a:rPr lang="en-US" altLang="en-US" smtClean="0">
                <a:latin typeface="Arial" pitchFamily="34" charset="0"/>
                <a:cs typeface="Arial" pitchFamily="34" charset="0"/>
              </a:rPr>
              <a:t>Project Planning, Scheduling, and Controlling</a:t>
            </a:r>
            <a:endParaRPr lang="en-US" altLang="en-US" smtClean="0">
              <a:solidFill>
                <a:srgbClr val="33CC33"/>
              </a:solidFill>
              <a:latin typeface="Arial" pitchFamily="34" charset="0"/>
              <a:cs typeface="Arial" pitchFamily="34" charset="0"/>
            </a:endParaRPr>
          </a:p>
        </p:txBody>
      </p:sp>
      <p:pic>
        <p:nvPicPr>
          <p:cNvPr id="50180" name="Picture 2" descr="f3-1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1453" y="3205164"/>
            <a:ext cx="8911167" cy="169703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0181" name="Picture 1" descr="f3-1b.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08353" y="4521202"/>
            <a:ext cx="7768167" cy="15779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7" name="Group 12"/>
          <p:cNvGrpSpPr>
            <a:grpSpLocks/>
          </p:cNvGrpSpPr>
          <p:nvPr/>
        </p:nvGrpSpPr>
        <p:grpSpPr bwMode="auto">
          <a:xfrm>
            <a:off x="7296152" y="3098799"/>
            <a:ext cx="2995083" cy="2271712"/>
            <a:chOff x="3479" y="1833"/>
            <a:chExt cx="1415" cy="1431"/>
          </a:xfrm>
        </p:grpSpPr>
        <p:sp>
          <p:nvSpPr>
            <p:cNvPr id="50190" name="Text Box 14"/>
            <p:cNvSpPr txBox="1">
              <a:spLocks noChangeArrowheads="1"/>
            </p:cNvSpPr>
            <p:nvPr/>
          </p:nvSpPr>
          <p:spPr bwMode="auto">
            <a:xfrm>
              <a:off x="3479" y="1833"/>
              <a:ext cx="1415" cy="738"/>
            </a:xfrm>
            <a:prstGeom prst="rect">
              <a:avLst/>
            </a:prstGeom>
            <a:solidFill>
              <a:srgbClr val="D33320"/>
            </a:solidFill>
            <a:ln w="9525">
              <a:solidFill>
                <a:schemeClr val="tx1"/>
              </a:solidFill>
              <a:miter lim="800000"/>
              <a:headEnd/>
              <a:tailEnd/>
            </a:ln>
          </p:spPr>
          <p:txBody>
            <a:bodyPr wrap="none"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20000"/>
                </a:spcAft>
              </a:pPr>
              <a:r>
                <a:rPr lang="en-US" altLang="en-US" b="1">
                  <a:effectLst>
                    <a:outerShdw blurRad="38100" dist="38100" dir="2700000" algn="tl">
                      <a:srgbClr val="000000">
                        <a:alpha val="43137"/>
                      </a:srgbClr>
                    </a:outerShdw>
                  </a:effectLst>
                  <a:latin typeface="Arial" pitchFamily="34" charset="0"/>
                  <a:ea typeface="MS PGothic" pitchFamily="34" charset="-128"/>
                </a:rPr>
                <a:t>Budgets</a:t>
              </a:r>
            </a:p>
            <a:p>
              <a:pPr>
                <a:lnSpc>
                  <a:spcPct val="90000"/>
                </a:lnSpc>
                <a:spcAft>
                  <a:spcPct val="20000"/>
                </a:spcAft>
              </a:pPr>
              <a:r>
                <a:rPr lang="en-US" altLang="en-US" b="1">
                  <a:effectLst>
                    <a:outerShdw blurRad="38100" dist="38100" dir="2700000" algn="tl">
                      <a:srgbClr val="000000">
                        <a:alpha val="43137"/>
                      </a:srgbClr>
                    </a:outerShdw>
                  </a:effectLst>
                  <a:latin typeface="Arial" pitchFamily="34" charset="0"/>
                  <a:ea typeface="MS PGothic" pitchFamily="34" charset="-128"/>
                </a:rPr>
                <a:t>Delayed activities report</a:t>
              </a:r>
            </a:p>
            <a:p>
              <a:pPr>
                <a:lnSpc>
                  <a:spcPct val="90000"/>
                </a:lnSpc>
                <a:spcAft>
                  <a:spcPct val="20000"/>
                </a:spcAft>
              </a:pPr>
              <a:r>
                <a:rPr lang="en-US" altLang="en-US" b="1">
                  <a:effectLst>
                    <a:outerShdw blurRad="38100" dist="38100" dir="2700000" algn="tl">
                      <a:srgbClr val="000000">
                        <a:alpha val="43137"/>
                      </a:srgbClr>
                    </a:outerShdw>
                  </a:effectLst>
                  <a:latin typeface="Arial" pitchFamily="34" charset="0"/>
                  <a:ea typeface="MS PGothic" pitchFamily="34" charset="-128"/>
                </a:rPr>
                <a:t>Slack activities report</a:t>
              </a:r>
              <a:endParaRPr lang="en-AU" altLang="en-US" b="1">
                <a:effectLst>
                  <a:outerShdw blurRad="38100" dist="38100" dir="2700000" algn="tl">
                    <a:srgbClr val="000000">
                      <a:alpha val="43137"/>
                    </a:srgbClr>
                  </a:outerShdw>
                </a:effectLst>
                <a:latin typeface="Arial" pitchFamily="34" charset="0"/>
                <a:ea typeface="MS PGothic" pitchFamily="34" charset="-128"/>
              </a:endParaRPr>
            </a:p>
          </p:txBody>
        </p:sp>
        <p:sp>
          <p:nvSpPr>
            <p:cNvPr id="50189" name="Line 13"/>
            <p:cNvSpPr>
              <a:spLocks noChangeShapeType="1"/>
            </p:cNvSpPr>
            <p:nvPr/>
          </p:nvSpPr>
          <p:spPr bwMode="auto">
            <a:xfrm flipV="1">
              <a:off x="4037" y="2761"/>
              <a:ext cx="368" cy="503"/>
            </a:xfrm>
            <a:prstGeom prst="line">
              <a:avLst/>
            </a:prstGeom>
            <a:ln w="57150">
              <a:headEnd type="none" w="med" len="med"/>
              <a:tailEnd type="triangle" w="med" len="med"/>
            </a:ln>
            <a:extLst/>
          </p:spPr>
          <p:style>
            <a:lnRef idx="3">
              <a:schemeClr val="accent5"/>
            </a:lnRef>
            <a:fillRef idx="0">
              <a:schemeClr val="accent5"/>
            </a:fillRef>
            <a:effectRef idx="2">
              <a:schemeClr val="accent5"/>
            </a:effectRef>
            <a:fontRef idx="minor">
              <a:schemeClr val="tx1"/>
            </a:fontRef>
          </p:style>
          <p:txBody>
            <a:bodyPr/>
            <a:lstStyle/>
            <a:p>
              <a:endParaRPr lang="en-US"/>
            </a:p>
          </p:txBody>
        </p:sp>
      </p:grpSp>
      <p:grpSp>
        <p:nvGrpSpPr>
          <p:cNvPr id="10" name="Group 15"/>
          <p:cNvGrpSpPr>
            <a:grpSpLocks/>
          </p:cNvGrpSpPr>
          <p:nvPr/>
        </p:nvGrpSpPr>
        <p:grpSpPr bwMode="auto">
          <a:xfrm>
            <a:off x="4318000" y="506413"/>
            <a:ext cx="4840817" cy="2025649"/>
            <a:chOff x="2072" y="255"/>
            <a:chExt cx="2287" cy="1276"/>
          </a:xfrm>
        </p:grpSpPr>
        <p:sp>
          <p:nvSpPr>
            <p:cNvPr id="50188" name="Text Box 17"/>
            <p:cNvSpPr txBox="1">
              <a:spLocks noChangeArrowheads="1"/>
            </p:cNvSpPr>
            <p:nvPr/>
          </p:nvSpPr>
          <p:spPr bwMode="auto">
            <a:xfrm>
              <a:off x="2600" y="255"/>
              <a:ext cx="1759" cy="1276"/>
            </a:xfrm>
            <a:prstGeom prst="rect">
              <a:avLst/>
            </a:prstGeom>
            <a:solidFill>
              <a:schemeClr val="accent1"/>
            </a:solidFill>
            <a:ln w="9525">
              <a:solidFill>
                <a:schemeClr val="tx1"/>
              </a:solidFill>
              <a:miter lim="800000"/>
              <a:headEnd/>
              <a:tailEnd/>
            </a:ln>
          </p:spPr>
          <p:txBody>
            <a:bodyPr wrap="none"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20000"/>
                </a:spcAft>
              </a:pPr>
              <a:r>
                <a:rPr lang="en-US" altLang="en-US" sz="2100" b="1">
                  <a:effectLst>
                    <a:outerShdw blurRad="38100" dist="38100" dir="2700000" algn="tl">
                      <a:srgbClr val="000000">
                        <a:alpha val="43137"/>
                      </a:srgbClr>
                    </a:outerShdw>
                  </a:effectLst>
                  <a:latin typeface="Arial" pitchFamily="34" charset="0"/>
                  <a:ea typeface="MS PGothic" pitchFamily="34" charset="-128"/>
                </a:rPr>
                <a:t>Time/cost estimates</a:t>
              </a:r>
            </a:p>
            <a:p>
              <a:pPr>
                <a:lnSpc>
                  <a:spcPct val="90000"/>
                </a:lnSpc>
                <a:spcAft>
                  <a:spcPct val="20000"/>
                </a:spcAft>
              </a:pPr>
              <a:r>
                <a:rPr lang="en-US" altLang="en-US" sz="2100" b="1">
                  <a:effectLst>
                    <a:outerShdw blurRad="38100" dist="38100" dir="2700000" algn="tl">
                      <a:srgbClr val="000000">
                        <a:alpha val="43137"/>
                      </a:srgbClr>
                    </a:outerShdw>
                  </a:effectLst>
                  <a:latin typeface="Arial" pitchFamily="34" charset="0"/>
                  <a:ea typeface="MS PGothic" pitchFamily="34" charset="-128"/>
                </a:rPr>
                <a:t>Budgets</a:t>
              </a:r>
            </a:p>
            <a:p>
              <a:pPr>
                <a:lnSpc>
                  <a:spcPct val="90000"/>
                </a:lnSpc>
                <a:spcAft>
                  <a:spcPct val="20000"/>
                </a:spcAft>
              </a:pPr>
              <a:r>
                <a:rPr lang="en-US" altLang="en-US" sz="2100" b="1">
                  <a:effectLst>
                    <a:outerShdw blurRad="38100" dist="38100" dir="2700000" algn="tl">
                      <a:srgbClr val="000000">
                        <a:alpha val="43137"/>
                      </a:srgbClr>
                    </a:outerShdw>
                  </a:effectLst>
                  <a:latin typeface="Arial" pitchFamily="34" charset="0"/>
                  <a:ea typeface="MS PGothic" pitchFamily="34" charset="-128"/>
                </a:rPr>
                <a:t>Engineering diagrams</a:t>
              </a:r>
            </a:p>
            <a:p>
              <a:pPr>
                <a:lnSpc>
                  <a:spcPct val="90000"/>
                </a:lnSpc>
                <a:spcAft>
                  <a:spcPct val="20000"/>
                </a:spcAft>
              </a:pPr>
              <a:r>
                <a:rPr lang="en-US" altLang="en-US" sz="2100" b="1">
                  <a:effectLst>
                    <a:outerShdw blurRad="38100" dist="38100" dir="2700000" algn="tl">
                      <a:srgbClr val="000000">
                        <a:alpha val="43137"/>
                      </a:srgbClr>
                    </a:outerShdw>
                  </a:effectLst>
                  <a:latin typeface="Arial" pitchFamily="34" charset="0"/>
                  <a:ea typeface="MS PGothic" pitchFamily="34" charset="-128"/>
                </a:rPr>
                <a:t>Cash flow charts</a:t>
              </a:r>
            </a:p>
            <a:p>
              <a:pPr>
                <a:lnSpc>
                  <a:spcPct val="90000"/>
                </a:lnSpc>
                <a:spcAft>
                  <a:spcPct val="20000"/>
                </a:spcAft>
              </a:pPr>
              <a:r>
                <a:rPr lang="en-US" altLang="en-US" sz="2100" b="1">
                  <a:effectLst>
                    <a:outerShdw blurRad="38100" dist="38100" dir="2700000" algn="tl">
                      <a:srgbClr val="000000">
                        <a:alpha val="43137"/>
                      </a:srgbClr>
                    </a:outerShdw>
                  </a:effectLst>
                  <a:latin typeface="Arial" pitchFamily="34" charset="0"/>
                  <a:ea typeface="MS PGothic" pitchFamily="34" charset="-128"/>
                </a:rPr>
                <a:t>Material availability details</a:t>
              </a:r>
              <a:endParaRPr lang="en-AU" altLang="en-US" sz="2100" b="1">
                <a:effectLst>
                  <a:outerShdw blurRad="38100" dist="38100" dir="2700000" algn="tl">
                    <a:srgbClr val="000000">
                      <a:alpha val="43137"/>
                    </a:srgbClr>
                  </a:outerShdw>
                </a:effectLst>
                <a:latin typeface="Arial" pitchFamily="34" charset="0"/>
                <a:ea typeface="MS PGothic" pitchFamily="34" charset="-128"/>
              </a:endParaRPr>
            </a:p>
          </p:txBody>
        </p:sp>
        <p:sp>
          <p:nvSpPr>
            <p:cNvPr id="50187" name="Line 16"/>
            <p:cNvSpPr>
              <a:spLocks noChangeShapeType="1"/>
            </p:cNvSpPr>
            <p:nvPr/>
          </p:nvSpPr>
          <p:spPr bwMode="auto">
            <a:xfrm flipV="1">
              <a:off x="2072" y="888"/>
              <a:ext cx="584" cy="360"/>
            </a:xfrm>
            <a:prstGeom prst="line">
              <a:avLst/>
            </a:prstGeom>
            <a:ln w="57150">
              <a:headEnd type="none" w="med" len="med"/>
              <a:tailEnd type="triangle" w="med" len="med"/>
            </a:ln>
            <a:extLst/>
          </p:spPr>
          <p:style>
            <a:lnRef idx="3">
              <a:schemeClr val="accent5"/>
            </a:lnRef>
            <a:fillRef idx="0">
              <a:schemeClr val="accent5"/>
            </a:fillRef>
            <a:effectRef idx="2">
              <a:schemeClr val="accent5"/>
            </a:effectRef>
            <a:fontRef idx="minor">
              <a:schemeClr val="tx1"/>
            </a:fontRef>
          </p:style>
          <p:txBody>
            <a:bodyPr/>
            <a:lstStyle/>
            <a:p>
              <a:endParaRPr lang="en-US"/>
            </a:p>
          </p:txBody>
        </p:sp>
      </p:grpSp>
      <p:grpSp>
        <p:nvGrpSpPr>
          <p:cNvPr id="13" name="Group 18"/>
          <p:cNvGrpSpPr>
            <a:grpSpLocks/>
          </p:cNvGrpSpPr>
          <p:nvPr/>
        </p:nvGrpSpPr>
        <p:grpSpPr bwMode="auto">
          <a:xfrm>
            <a:off x="499535" y="4019356"/>
            <a:ext cx="3014132" cy="2011363"/>
            <a:chOff x="136" y="2086"/>
            <a:chExt cx="1424" cy="1267"/>
          </a:xfrm>
        </p:grpSpPr>
        <p:sp>
          <p:nvSpPr>
            <p:cNvPr id="50186" name="Text Box 20"/>
            <p:cNvSpPr txBox="1">
              <a:spLocks noChangeArrowheads="1"/>
            </p:cNvSpPr>
            <p:nvPr/>
          </p:nvSpPr>
          <p:spPr bwMode="auto">
            <a:xfrm>
              <a:off x="136" y="2423"/>
              <a:ext cx="1233" cy="930"/>
            </a:xfrm>
            <a:prstGeom prst="rect">
              <a:avLst/>
            </a:prstGeom>
            <a:solidFill>
              <a:srgbClr val="D33320"/>
            </a:solidFill>
            <a:ln w="9525">
              <a:solidFill>
                <a:schemeClr val="tx1"/>
              </a:solidFill>
              <a:miter lim="800000"/>
              <a:headEnd/>
              <a:tailEnd/>
            </a:ln>
          </p:spPr>
          <p:txBody>
            <a:bodyPr wrap="none"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20000"/>
                </a:spcAft>
              </a:pPr>
              <a:r>
                <a:rPr lang="en-US" altLang="en-US" b="1">
                  <a:effectLst>
                    <a:outerShdw blurRad="38100" dist="38100" dir="2700000" algn="tl">
                      <a:srgbClr val="000000">
                        <a:alpha val="43137"/>
                      </a:srgbClr>
                    </a:outerShdw>
                  </a:effectLst>
                  <a:latin typeface="Arial" pitchFamily="34" charset="0"/>
                  <a:ea typeface="MS PGothic" pitchFamily="34" charset="-128"/>
                </a:rPr>
                <a:t>CPM/PERT</a:t>
              </a:r>
            </a:p>
            <a:p>
              <a:pPr>
                <a:lnSpc>
                  <a:spcPct val="90000"/>
                </a:lnSpc>
                <a:spcAft>
                  <a:spcPct val="20000"/>
                </a:spcAft>
              </a:pPr>
              <a:r>
                <a:rPr lang="en-US" altLang="en-US" b="1">
                  <a:effectLst>
                    <a:outerShdw blurRad="38100" dist="38100" dir="2700000" algn="tl">
                      <a:srgbClr val="000000">
                        <a:alpha val="43137"/>
                      </a:srgbClr>
                    </a:outerShdw>
                  </a:effectLst>
                  <a:latin typeface="Arial" pitchFamily="34" charset="0"/>
                  <a:ea typeface="MS PGothic" pitchFamily="34" charset="-128"/>
                </a:rPr>
                <a:t>Gantt charts</a:t>
              </a:r>
            </a:p>
            <a:p>
              <a:pPr>
                <a:lnSpc>
                  <a:spcPct val="90000"/>
                </a:lnSpc>
                <a:spcAft>
                  <a:spcPct val="20000"/>
                </a:spcAft>
              </a:pPr>
              <a:r>
                <a:rPr lang="en-US" altLang="en-US" b="1">
                  <a:effectLst>
                    <a:outerShdw blurRad="38100" dist="38100" dir="2700000" algn="tl">
                      <a:srgbClr val="000000">
                        <a:alpha val="43137"/>
                      </a:srgbClr>
                    </a:outerShdw>
                  </a:effectLst>
                  <a:latin typeface="Arial" pitchFamily="34" charset="0"/>
                  <a:ea typeface="MS PGothic" pitchFamily="34" charset="-128"/>
                </a:rPr>
                <a:t>Milestone charts</a:t>
              </a:r>
            </a:p>
            <a:p>
              <a:pPr>
                <a:lnSpc>
                  <a:spcPct val="90000"/>
                </a:lnSpc>
                <a:spcAft>
                  <a:spcPct val="20000"/>
                </a:spcAft>
              </a:pPr>
              <a:r>
                <a:rPr lang="en-US" altLang="en-US" b="1">
                  <a:effectLst>
                    <a:outerShdw blurRad="38100" dist="38100" dir="2700000" algn="tl">
                      <a:srgbClr val="000000">
                        <a:alpha val="43137"/>
                      </a:srgbClr>
                    </a:outerShdw>
                  </a:effectLst>
                  <a:latin typeface="Arial" pitchFamily="34" charset="0"/>
                  <a:ea typeface="MS PGothic" pitchFamily="34" charset="-128"/>
                </a:rPr>
                <a:t>Cash flow schedules</a:t>
              </a:r>
              <a:endParaRPr lang="en-AU" altLang="en-US" b="1">
                <a:effectLst>
                  <a:outerShdw blurRad="38100" dist="38100" dir="2700000" algn="tl">
                    <a:srgbClr val="000000">
                      <a:alpha val="43137"/>
                    </a:srgbClr>
                  </a:outerShdw>
                </a:effectLst>
                <a:latin typeface="Arial" pitchFamily="34" charset="0"/>
                <a:ea typeface="MS PGothic" pitchFamily="34" charset="-128"/>
              </a:endParaRPr>
            </a:p>
          </p:txBody>
        </p:sp>
        <p:sp>
          <p:nvSpPr>
            <p:cNvPr id="50185" name="Line 19"/>
            <p:cNvSpPr>
              <a:spLocks noChangeShapeType="1"/>
            </p:cNvSpPr>
            <p:nvPr/>
          </p:nvSpPr>
          <p:spPr bwMode="auto">
            <a:xfrm flipV="1">
              <a:off x="1345" y="2086"/>
              <a:ext cx="215" cy="416"/>
            </a:xfrm>
            <a:prstGeom prst="line">
              <a:avLst/>
            </a:prstGeom>
            <a:ln w="57150">
              <a:headEnd type="triangle" w="med" len="med"/>
              <a:tailEnd type="none" w="med" len="med"/>
            </a:ln>
            <a:extLst/>
          </p:spPr>
          <p:style>
            <a:lnRef idx="3">
              <a:schemeClr val="accent5"/>
            </a:lnRef>
            <a:fillRef idx="0">
              <a:schemeClr val="accent5"/>
            </a:fillRef>
            <a:effectRef idx="2">
              <a:schemeClr val="accent5"/>
            </a:effectRef>
            <a:fontRef idx="minor">
              <a:schemeClr val="tx1"/>
            </a:fontRef>
          </p:style>
          <p:txBody>
            <a:bodyPr/>
            <a:lstStyle/>
            <a:p>
              <a:endParaRPr lang="en-US"/>
            </a:p>
          </p:txBody>
        </p:sp>
      </p:grpSp>
    </p:spTree>
    <p:extLst>
      <p:ext uri="{BB962C8B-B14F-4D97-AF65-F5344CB8AC3E}">
        <p14:creationId xmlns:p14="http://schemas.microsoft.com/office/powerpoint/2010/main" val="1066067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100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1000"/>
                                        <p:tgtEl>
                                          <p:spTgt spid="13"/>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childTnLst>
                          </p:cTn>
                        </p:par>
                        <p:par>
                          <p:cTn id="12" fill="hold" nodeType="afterGroup">
                            <p:stCondLst>
                              <p:cond delay="4000"/>
                            </p:stCondLst>
                            <p:childTnLst>
                              <p:par>
                                <p:cTn id="13" presetID="22" presetClass="entr" presetSubtype="4" fill="hold" nodeType="afterEffect">
                                  <p:stCondLst>
                                    <p:cond delay="100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2" y="2609849"/>
            <a:ext cx="5509684" cy="334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Rectangle 4"/>
          <p:cNvSpPr>
            <a:spLocks noGrp="1" noChangeArrowheads="1"/>
          </p:cNvSpPr>
          <p:nvPr>
            <p:ph type="title"/>
          </p:nvPr>
        </p:nvSpPr>
        <p:spPr>
          <a:xfrm>
            <a:off x="914400" y="434977"/>
            <a:ext cx="10363200" cy="925513"/>
          </a:xfrm>
        </p:spPr>
        <p:txBody>
          <a:bodyPr>
            <a:normAutofit/>
          </a:bodyPr>
          <a:lstStyle/>
          <a:p>
            <a:r>
              <a:rPr lang="en-US" altLang="en-US" smtClean="0">
                <a:latin typeface="Arial" pitchFamily="34" charset="0"/>
                <a:ea typeface="MS PGothic" pitchFamily="34" charset="-128"/>
                <a:cs typeface="Arial" pitchFamily="34" charset="0"/>
              </a:rPr>
              <a:t>PERENCANAAN PROYEK</a:t>
            </a:r>
          </a:p>
        </p:txBody>
      </p:sp>
      <p:sp>
        <p:nvSpPr>
          <p:cNvPr id="2" name="Rectangle 3"/>
          <p:cNvSpPr>
            <a:spLocks noGrp="1" noChangeArrowheads="1"/>
          </p:cNvSpPr>
          <p:nvPr>
            <p:ph type="body" sz="half" idx="1"/>
          </p:nvPr>
        </p:nvSpPr>
        <p:spPr>
          <a:xfrm>
            <a:off x="465667" y="1787526"/>
            <a:ext cx="5884333" cy="3883025"/>
          </a:xfrm>
        </p:spPr>
        <p:txBody>
          <a:bodyPr lIns="120630" tIns="59257" rIns="120630" bIns="59257">
            <a:noAutofit/>
          </a:bodyPr>
          <a:lstStyle/>
          <a:p>
            <a:pPr marL="609585" indent="-548204">
              <a:buSzPct val="60000"/>
              <a:buFont typeface="Wingdings" panose="05000000000000000000" pitchFamily="2" charset="2"/>
              <a:buChar char="v"/>
            </a:pPr>
            <a:r>
              <a:rPr lang="en-US" altLang="en-US">
                <a:latin typeface="Arial" pitchFamily="34" charset="0"/>
                <a:ea typeface="MS PGothic" pitchFamily="34" charset="-128"/>
                <a:cs typeface="Arial" pitchFamily="34" charset="0"/>
              </a:rPr>
              <a:t>Menetapkan </a:t>
            </a:r>
            <a:r>
              <a:rPr lang="en-US" altLang="en-US" smtClean="0">
                <a:latin typeface="Arial" pitchFamily="34" charset="0"/>
                <a:ea typeface="MS PGothic" pitchFamily="34" charset="-128"/>
                <a:cs typeface="Arial" pitchFamily="34" charset="0"/>
              </a:rPr>
              <a:t>tujuan</a:t>
            </a:r>
          </a:p>
          <a:p>
            <a:pPr marL="609585" indent="-548204">
              <a:buSzPct val="60000"/>
              <a:buFont typeface="Wingdings" panose="05000000000000000000" pitchFamily="2" charset="2"/>
              <a:buChar char="v"/>
            </a:pPr>
            <a:r>
              <a:rPr lang="en-US" altLang="en-US">
                <a:latin typeface="Arial" pitchFamily="34" charset="0"/>
                <a:ea typeface="MS PGothic" pitchFamily="34" charset="-128"/>
                <a:cs typeface="Arial" pitchFamily="34" charset="0"/>
              </a:rPr>
              <a:t>Menentukan proyek</a:t>
            </a:r>
          </a:p>
          <a:p>
            <a:pPr marL="609585" indent="-548204">
              <a:buSzPct val="60000"/>
              <a:buFont typeface="Wingdings" panose="05000000000000000000" pitchFamily="2" charset="2"/>
              <a:buChar char="v"/>
            </a:pPr>
            <a:r>
              <a:rPr lang="en-US" altLang="en-US">
                <a:latin typeface="Arial" pitchFamily="34" charset="0"/>
                <a:ea typeface="MS PGothic" pitchFamily="34" charset="-128"/>
                <a:cs typeface="Arial" pitchFamily="34" charset="0"/>
              </a:rPr>
              <a:t>Membuat struktur rincian kerja</a:t>
            </a:r>
          </a:p>
          <a:p>
            <a:pPr marL="609585" indent="-548204">
              <a:buSzPct val="60000"/>
              <a:buFont typeface="Wingdings" panose="05000000000000000000" pitchFamily="2" charset="2"/>
              <a:buChar char="v"/>
            </a:pPr>
            <a:r>
              <a:rPr lang="en-US" altLang="en-US">
                <a:latin typeface="Arial" pitchFamily="34" charset="0"/>
                <a:ea typeface="MS PGothic" pitchFamily="34" charset="-128"/>
                <a:cs typeface="Arial" pitchFamily="34" charset="0"/>
              </a:rPr>
              <a:t>Menentukan sumber daya?</a:t>
            </a:r>
          </a:p>
          <a:p>
            <a:pPr marL="609585" indent="-548204">
              <a:buSzPct val="60000"/>
              <a:buFont typeface="Wingdings" panose="05000000000000000000" pitchFamily="2" charset="2"/>
              <a:buChar char="v"/>
            </a:pPr>
            <a:r>
              <a:rPr lang="en-US" altLang="en-US">
                <a:latin typeface="Arial" pitchFamily="34" charset="0"/>
                <a:ea typeface="MS PGothic" pitchFamily="34" charset="-128"/>
                <a:cs typeface="Arial" pitchFamily="34" charset="0"/>
              </a:rPr>
              <a:t>Membentuk organisasi</a:t>
            </a:r>
            <a:endParaRPr lang="en-US" altLang="en-US" smtClean="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14649809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52226"/>
                                        </p:tgtEl>
                                        <p:attrNameLst>
                                          <p:attrName>style.visibility</p:attrName>
                                        </p:attrNameLst>
                                      </p:cBhvr>
                                      <p:to>
                                        <p:strVal val="visible"/>
                                      </p:to>
                                    </p:set>
                                    <p:animEffect transition="in" filter="dissolve">
                                      <p:cBhvr>
                                        <p:cTn id="7" dur="1000"/>
                                        <p:tgtEl>
                                          <p:spTgt spid="52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21023"/>
            <a:ext cx="4918841" cy="4624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sz="1900" b="1">
                <a:solidFill>
                  <a:schemeClr val="bg1"/>
                </a:solidFill>
                <a:effectLst>
                  <a:outerShdw blurRad="38100" dist="38100" dir="2700000" algn="tl">
                    <a:srgbClr val="000000">
                      <a:alpha val="43137"/>
                    </a:srgbClr>
                  </a:outerShdw>
                </a:effectLst>
              </a:rPr>
              <a:t>JAKARTA </a:t>
            </a:r>
            <a:r>
              <a:rPr lang="en-US" sz="1900" b="1" smtClean="0">
                <a:solidFill>
                  <a:schemeClr val="bg1"/>
                </a:solidFill>
                <a:effectLst>
                  <a:outerShdw blurRad="38100" dist="38100" dir="2700000" algn="tl">
                    <a:srgbClr val="000000">
                      <a:alpha val="43137"/>
                    </a:srgbClr>
                  </a:outerShdw>
                </a:effectLst>
              </a:rPr>
              <a:t>– BANDUNG FAST TRAIN</a:t>
            </a:r>
            <a:endParaRPr lang="en-US" b="1">
              <a:solidFill>
                <a:schemeClr val="bg1"/>
              </a:solidFill>
              <a:effectLst>
                <a:outerShdw blurRad="38100" dist="38100" dir="2700000" algn="tl">
                  <a:srgbClr val="000000">
                    <a:alpha val="43137"/>
                  </a:srgbClr>
                </a:outerShdw>
              </a:effectLst>
            </a:endParaRPr>
          </a:p>
        </p:txBody>
      </p:sp>
      <p:sp>
        <p:nvSpPr>
          <p:cNvPr id="2" name="AutoShape 2" descr="data:image/jpeg;base64,/9j/4AAQSkZJRgABAQAAAQABAAD/2wCEAAkGBxMTEhUTExMWFhUXFxgaGBcWFRcbGhgbGhgXFxgaGBgYHSggGholHx8dITEhJSkrLi4uFx8zODMtNygtLisBCgoKDg0OGxAQGy0lICUtLS0tLS0tLS0tLS0tLS0tLS0tLS0tLS0tLS0tLS0tLS0tLS0tLS0tLS0tLS0tLS0tLf/AABEIALYBFgMBEQACEQEDEQH/xAAbAAACAwEBAQAAAAAAAAAAAAADBAACBQEGB//EAFEQAAIBAgQCBQYJBwoFAgcAAAECEQADBBIhMQVBEyJRYXEGFDKBkbEVIzNCocHR4fAWU2Jyc5TTJDRSVIKSorLS8UNjg5Ozw+MHJURkhKPC/8QAGgEAAwEBAQEAAAAAAAAAAAAAAAECAwQFBv/EAD0RAAICAQIEAgULAwQBBQAAAAABAhEDEiEEMUFRE2EUMnGRoQUiM1KBkrHB0eHwFWJyI0JT8cI0Y4Kisv/aAAwDAQACEQMRAD8A+40AJcUxxtBIXMXfLudOo7TCqxPoxoOdIBccetSQc0gsDCkgFWykT4+o6xMGGAXA8Xt3WKoGkA6lSBocsFtgSZgc4NAB+G4rpbNu7EdIivEzGZQ0Tz3oASXji5FuOMqNnymSW6mYsWWNIVSTqTpG9IAZ8p7ET19p9A7C30xPqSG9cb6UwLflDaMxmOXLMKfnBisRuSASI9cUASz5SWGKhSTmiCBIgubUyNIDgj1TsQSgBP5T21zhlfOnSnKqlpS3ce3nB2AJWDMROumtMAzeUNkNk65cEjIEJaQXB0G8ZGOnKDzEoC+E47auMqpm64BUlSAQyuyEE8iqMQe7t0oAQwPlbbZA9xGQlVaBLaNbW5Oqgka5ZAgkaHeBAMP5S2Q0GQsXJaNmtLmdIHMKDrtpAmaAGMNxu07hFzZiYEr+iGnwg+rnEimAng/Ki2ysXUpl3iW0hMx1AOmdNYI64gnWEAza4/aa50YDkwpEITozFZ01ABAkkaZh3wwOXfKKwrFSWEMVJy6SIG/eSB4mhAyWOMl9BbAIQu2Z4CqHKaEAyeqSezTtpWBz8o7GoltBJ6uw6p1OwEMrSdIPcaYHcNx9LjWkVWm5HpQMoa090bSCerET86kArg/Ku2yFrilIgwJbSLRJOgOhuoNtcwIkSQBQ5Z49aa70QDlv1SRoQpOmwBKgk/0h3wxAD5S2wQGVgGy9GVBYuWzwoUCQxCFo7O+khlz5SWBOYspGYwRqQpIJEbzDH+w3YaYF18oLRMRcGoXW2wAMwQSea86AAY3ykS0bodY6O4EBnQjord0sdOrAY9vo760AGv8AlBaUssOzBc0ADaCdyY5HnQBa5x+yqZyWy5svo8zlj1HMu39LxgADd8pLYDsFYrbS8z9qmyFJSOZIaezb1ABsTxgWiBeAWQzDKSwyooZmJyiIE+oCJmAmAD8prQZldXSCwWVMtktrduaRoVBJjmBImYpgNYLjKXWCqDqGgkRsEbbvVwfUaQGlTAlAAsReyKW3iPfFRkmoRcmKTpWL2sUtyJXYysiYInbsMe+s8WeOTkRHImC+CrGdnNpSW3kSOR2Om4B8dd63K1DNvD21MrbQGMshQDEkxIG0kmO00UFhLcKAFAAAgAaAAbADsoDUC82t79Gkk5j1Rq2uu2+p176A1CeKw9mVJtJ1DKxA1ylNQBqMpiD2DsFYZcygJzAi7ZEgYe2AYkBV1jaery+uub05fV+JDzeRZcRa5WE5chy2+bygeyn6d/b8Q8byOPiLR3sITJOoXcggn0dyCRPeaXpy+r8ReN5HXxVoiDZQjQ6hTtEcuUD2Dso9O/t+IeN5HLeKtKerYQc9Ao/pdi/pN/ePbR6cvq/EPG8iWTYYhTh7Yjbqr3DTq9w9grTFxanLTVDWWx04GwZJs2zO5yLr46a12Lc01FTw2z0i3OjAZdiNI9QphYUYW1oeiTSI6q6RJEaaRJ9pooLKpgbIIIs2wVgqQiiCJiNNNz7TRQWQ4Gzr8Tb605uous6mdNaKCy4w9sZfi06no9UdWd8umnqooLB+YWdPibeggdRdBvG2320UFgcULNgdILClsyqMioGLORbEEwOcanamo2DkBFzb/wCXvpEfzXSJiPjdIk+2jSu4W+xW3CkFeHMCvokDCgjfaLum59po0ruFvsQmQQeHuQd5OFPzs8a3ds2scjRpXcLfYubx1HmFzWZ/mus5pn43nmb+83aaNK7hb7FEYDbh7jbbzXkIH/F5CAPCjSu4W+x1mkgnh7yCSD/JZkmSfldydZo0ruFvsVWBMcOYSIMDCaiIg/G7RpFGldwt9iQIy/BzZZmIwkTAEx0u8AewUaV3C32LpdIbMOH3A0EZh5qDBMkT0sxNGldwt9ji3IiOHuImI810nQx8bpNGldwt9jitAgcOcDTQeaxpt/xeVGldwt9i9u+ytmXA3QYIkNhhocs7Xf0V/uijSu4W+xo4DFi7bS4oIDqGAMTBE6xzpNU6CMrGKRQrxP5JvV7xXPxX0T/nUjJ6rMjCXyhHZzFebgzPHLyOaMqZsJdU7Ee2vYjkg+TOi0WVwRI2qlJNWgONcA3IFJ5Ix5sCjYlB84VnLPjXUWpGZibik9XT668zPljOXzTKTT5AIrAg6BQkMq1JiJQBWKQjlIGanDL+mUnwr1OCy2tD+w2xvoP13mgvjrrKkouZpURBOhYBtuwSfVQMVw/EbjFQcO6hjEmdOrMnTTXTWKAA4Xil45A+HeSVDEBsoliJEj0QBOpBjkJFAGxTAlAjP436Cft8P/57dOP6iY9jsWLS5yrtqBFtC7a/orrFZN0rOnFjeSWlNL2ul72Zv5RL/V8V+7XPsqfEXZ+5nT6DL68Pvx/Un5RL/V8V+7XPso8Rdn7mHoMvrw+/H9TTwWJFxA4V1mdHUqwgxqp1FWnas5ckHCWltP2O17zzps40Xrot4qyQ2dlR2LFQDdCkLGgDNbB5dSOdHQjqWs2eIH4xcRh2VltQRJTKA5dlhfnSuswYnTamBDheIOl1GvW0abJtXFGkKytdkKQxkdWNPETSYHFGNbqJicPOVwYOZwQMqmcsGHkEld50+aGBvcO6QIBdZWuCcxQQN5AjloRQAwrA7GfDu0P00AWoAlAGX5NfzWx+yt/5RVz9ZkQ5GpUFi3Efk29XvFc/FfRP+dSMnqmHFeQcrOhfxFLkMBa41bFsXBdhGIUGDuzi2OqROrkLJFdEZ5YfNTKVoIbw3LDvkjnrWL1S3ZO7K2sQrAFHVgRIIIIg7HTl30mmuYmqLikBCaGB1aaBEIpUBCKAK0CJSA6jkEEcqqMnFqS6DT3NrD4lXGh17Ode1izwyLZnQpJhq1GSmBKAJQBKAEON+gn7fD/+e3VR/JiZq1BqSgCUASgDBv8AAMM7SzsSrG58pGX41rp05Lnn+7HbKAFb8jsIFAh2UJlAa4WGXK4Gp3gO0Hlp2CmA5h/JzDKCDbDy5eXAYgsACFMdVYEQNNT20AUPBcM4XXMtrPAzyq5mDsD4FRE6iKQCo8kMGRkAOykgPuMqICQORCDuMH1MDbwOFW0uQExmY6nWWZnPvPsoAZoAlAGX5NfzWx+yt/5RVz9ZkQ5GpUFi3Efk29XvFc/FfRP+dSJ+qYprxznordt5gVkrIIldCO8HkaafUDzfEvJbDKoZjeMItsBXAJzXrVxYMCGa4qayI7uWkuJcIuT5Lf3I6eHxSzTUF5u/Lm/gWwXALQv5rofpQbdwZnRlbIt20p0QbC40iBqVNYcN8pR4qDePktuXc04rhniipRlae3KnY7wfyctYZs1sv8mtsBiICqEVdlGsKNT/ALbzySmqZxybkaxrImhTCcQtXSy23DFfSA3EMyaj9ZXXxUjlVOMkraBphsPfV0V0YMrqGVhsQRII7ooaadMORe2wMxyMbeulQqITSBslIRIoGcFAHKBDFrGOvOR2HWuiHE5IdbKU2g9niRLDMAB3V0Y+Obl87kXHJvuaU16JqQmNTQ2krAVvY4AdXU/RXLk4uMV83chzQjxHFhktg6E37Gn/AFretacPxMZ7ddwUro1eJYBb6dG5uAEgzbu3Lbafp22DD21sbiaeT9oOj58RKKFAOKxBUgAiWU3Mrtr6TAmYM6UAB/Jaz0fR9JisubNPnuKzTERn6XNl/RmJ1igDZs2gogT6ySfadaAMS75LWmMtcuzKnqsBorXGCnTUS7TO9KgB/kfZKsrXLzKyBIa4CIFu5bHzdTDkyZJIBMxTAcw/k/ZXfOzZiwYuwYZjmKgpEJPzdjzmgBZ/JKyUW30l4IiBEUXNFUZABBGuigazOZpmTSodlLnkfZIYdJeBaQSLnWgszQDEgakAbCB2CGILw/yaW22Y3XZswOpMaMz6CTBJOp5gAd9AG7QBKAMzya/mtj9lb/yirn6zIx8jTqCxfiHyber3iufivon/ADqTPkY8V5FGKR2KYUCxFhXUqwkHlr6tRqDOsipaT2Lx5JY5qceaPnAx1+xj71xWGK6MPZKvfCMme4rW1cPrIywCBDSCCTNepwWLhMfDSwyTjqcZJxV8k76ruerkceLwQucYyTladq7qnsmj0uF8t8P6OIFzDXOaXLbkeKsqwR4x4Uv6frf+hOM17VF/apV8LRxz+TuJgr02u8fnL3q/iKv5coXY2sPeu2FMNeQc+ZCEDqjtJB201EuXA4ccKyZkp1dU2l5OS2v+NmkPkriZpbJN8k2lL20+h3A+TVjptemS4ri90btaIaXxDhoQENDXXHaMidgLebg41cRjcse6WzdPyMeK4eWFJ2mnatd1XcNb8iLKrbXpbzLbDKoY29Q1o2mBIQEiDprpygACt3xD7I5NTNfhPDVsKyqzNJDEtEzkROQHJQfEmspzc3bIe+43WRJ0UxnTQBWKQUSKQiRTAlABlxDZcs6fjnW6z5NOm9itTqiXr7Hdj4VM805qpMG2wIrIQDFb2/21j/zJXXwX0q9j/AcfWR6TiN26qTZtrceR1WuZBHM5sre6vZxqDlU3S9lnWzL+EMf/AFG1++f+zXR4XDf8j+7+4rfYnwhj/wCo2v3z/wBmjwuG/wCR/d/cLfY1sBduMgN22Lb6yivnA1MdbKJkQdudc+RRUqi7XeqGhDEXMWGulFVusOiUsoUpkSc59IPnz92WNzoYGJPjeJZZGGtZter0g1M3AoJzQojISdd2HKgC15+IBkKqjLFzOpKCTNzogP8ABOo57nSkBY4viE/IWgOp8/eSM/PTKJ8SPXTA9BQBKAJQBKAMzya/mtj9lb/yiqn6zIx8jTqSxfHegfV7xWHE/RP+dRS5GWFryCKJFAUcpWJoFiMIlxSrojhtCGUEEdhBGvrqlJrkxUZ1zybsSCM6qEyC2txhaChSgi1OVSBsVAMgGr8R8nuawyTx+q2ga+SWDCInQKRbYspJYvLGWm4TmOb5wJgjQyKbySt7i8SevXe/cxuMeRhKsys2IcMDbN66UuW1AaVt3lU84yhlMdbXWa04XL6M/wDS+Z3rk/auTOxfKWVrTkUZR7OKr27VT81uZ91uIYYsoxL9Gi5pxlodFlGWZxCkmZMdZlmDGldz4nDlX+rii2+sG4v3bx+AtPBZfrQf3o+7aXxZt8H8pxdJt3bbWLygGG61shjCstwaQTG8TOk71w8Vhw40pY8iae1PaS8mvzRlk+TM8PnRWqPdPZ/nfdVaAXrOO82thVc4joyLp6RAOk6N4ZJYAA3I5RBGggxMfD1Pt096OHbcMMXxBmgYdEB6LVijZZa2LphbwzBVLkHQnJt2rTi7hpSA3MdxISfN7eUO+vVnowLBQwL0zrekCT8Wo56mnE1z/m/7F6YmvwPE3LtkPdADEtoFZQAGOXRtScsSRoTMVlkilKkZtGhFZiogWkOiopolo7FMKJQBJpAL4xGIUoASr22hiQDkdWiQDG3Ya34fIseTVLluNbOx74bv/wBXtfvDfwa9D03D5+79zXxvInw5f/q9v94b+DR6bh8/d+4eN5E+G7/5i1+8N/Bo9Nw+fu/cPG8gy8VvkT0Vn94efZ0FariMLV6vgV4oH4bv/mLX7w38GsnxuHz937k+N5Hfhu/+YtfvDfwaPTcPn7v3DxvI58N3/wCr2/3hv4NHpuHz937h43kWTjV8mOgtD/8AIb+DTjxeGTq37v3Gst9BvznFfmLP7w/8Cuuo9/gXqfYnnOK/MWf3h/4FFR7hqfYnnOK/MWf3h/4FFR7hqfYnnOK/MWf3h/4FFR7hqfYNwbDm3Zt22jMiIpjaQADE8qJO3YQ2Q7UlgMb6B9XvFYcT9ExMy68YKJQOiRQmS0dpjo4BQuYqITTsGiTVWIq4B32/G9SJnlOK+ThGfzZilk2TbOGtC2gOrMvRsRCSzNIO+bcUSWPJKM5r50Xaf85nXwvHywbaVJXe/wAeRjWsbjsJ0c3SVcEizi7bFgEJzBbiFgzBQWy9IxKgkLyr2HxHD5t82JecoOvfHl7qNocPwvEPTibjJ8k6cW+17NX0uz0o44ygHEYe5bBiLlodPaIIkHNbGdR3sgrN/JsMu/DZYy8n82Xx2f2M8qcHF1JUzQ4fxKzfE2b1u4BvkdSR3EAyD3GuLPwXEYNskGvahLcZusFEsQoHMkAD1msIwlJ1FW/IdUZuJ4uFN+FkWFDXGJ5FS/VABJhRPrgSaPD5X1Go70Bs+UtgzmbKRe6GILdcuUSSB1c0TryImqeGS5drFQG35WYQzFxidNOiuzr0UQMuvytv+/40LBOuQnFhF8o7DOio2YOzKGggFhl6qyOtM8tspmh4JUKUGlZs5KzoWkVvYsKwTLcZiC0Jbd4AIBJygxqRXVw/BZc8XOFUnW7S/ENLZzzo/mcR+73f9Nbf0vN3j95FaX2OedH8ziP3e7/po/pebvH7yJ8OXYnnR/M4j/sXf9NH9Lzd4/eQaJditzHZQWaziAoBJPQXdANSfRoXyVnbpOP3kLRLsMq0gEbHUe+vOlFxbi+hJ2kBaqGzlICUAbOCxGcd43r2eGzeJHfmdEZWhiukZJoAlAF7dDKiXpFAMb6B9XvFYcV9EwMuvFGSgdEFOgolAmjtOworHrpIhloNWKnQPxpEbs6LfKnRWkX4lg+ltOivlYghHABKPBCsA2kj7aqLSdlRVHn/ACb4sLath7hnomykorlbcmGtmVDKqvOUsBKFDtJqM0o45JSdauXmetxGH0uCzwq3tJddS6rva39v2Gvj+B4a8Qbti07DmyKWH9rcV14eP4rCqx5JJdr293I8RxFbnkrZBVreZGU6As1xNQy/JXGKjQnUAHviQdsnynlzY3jzbp9vmy2d+tGn9nI0iq3Ql8G3cMuU2kxlkIE9BFvrbAICkGLd5QCQB1NCdDNbznwnGtu/Cn524N+3nF+8lpoY4cMBfYm3bsm6pDMjWVS6pBLAsjKHBBJIMbkkb1x8TwfFcPvNPS+TTuL9jWxPMbueT2GaPiLawVPVRVJylCAYGq9RJHMIvYK5I5Jrex0xl+F2Odm0etm1tp6QIOYSND1VM9qjsp65dGOmhkisyWinCx/LP+gf/ItezwH/AKWX+S/ArHzKcd88z3PN+kjIuWeiyltfQnrAzlmdD1uwT6mDwdK8Sufnf29C3fQPikxC274DXmdwejYdGQhhdh1TlzMdDJi2de2YvE5RtJJc+e/49PxBX1EfPuJIt0DD53BlCxQgg23JUFWXZwokgaPPcNfD4VuL10uvPv7H0/AVyNV7t1sHdN5Aj5L4IG0AuEO53UBonnXNKMFlSg7W35X7mUr6mVhB1E/VX3CvnOI+mn7X+JxBayA6KBnTtTAhpAWs3Spkf71pjySxvUgTpmzh74cSPWOyvZxZo5FaOiMk0FrUZKYy1ukxoJSKA4z0D6veKw4m/CdDRlEV41NjRwmgo6DQFFhVJUFBUnu/EV0Rg2h0UMCay0qN2TpMLyl4VdxHRvauLba0XILCQc1tkyERqhmGiDEwQYq8UktTfINNi6cNxnSZvOFW3mUrbQ7KEvAoCU2zG0fC2e3Va4KOy3MnGiuB4NjAbTXMXMMxuKBo4zsVAJEiFaPG2h7Zblj32FVgr3CeIi1IxILhbmimCzMrZIzJGhI1IjQd1Wnj7bF6TmN8nLjpbuGUvFvjxmPxySQMzoJLoIZM0jTKw1kRkjjcrmr7eR18LxOXC/m17Gk/+u2xbgvlOrJN7NAYqbuQgAiMwvpvYuCRIPV1BBgis5QcHTNJ8FDO9fDP2wb3T7K/WXbqenVpEjmND41Ls4arZlSfx6qkhifEuE2b4Au21cj0TsyntRxDIe8EV08PxvEcN9FJry6P2p7MlxT5ig4DcX5LG4hAPmsbd4e26jP/AIq7P6jjn9Ngg33Vx/8Ay6+A1DzKvg8cNsXYI/TwjfSUvD3Uln+Tn62GS9k/1ixuMu52MeBr5o58LyfW8Ur+TZf8i+6/0IqQji7GNdg7Ye1mAKzZ4hirRgkEg5LSztzrs4fieDwpxx5ZJPf52OEvxbJalzB9DiRvh8Qf1eK4g/5nFbemYnyzx+3DH8kxXI4xvD/6XHH9XiTH34kUekJ8uJx/bir/AMAtnBiCPSw3E17/ADq64/8A14pj9FHiZX6vEYX/APFL8YC1Mo+PwpBW43EFBBBFxuJKIOhBMxTr5R5weJ+zwv0sNTHPypwKwPOrSwNi8H2HWvMfyP8AKMm5eFJ2RsXTylwbEKMVZk7A3FEz2TE1E/kjjorU8Uq9l/gJmrXnNNOmI7QB2grocpEnUYgyDBqoycXaHZp4HFM5ggaDevU4biJ5HTNYybHa7TQvboZUS9IoXx/yZ9XvFc/FfRMceZlEjtryDRI5SodHRToApfQaTW7m9NUB0JO4Htpxxt8wKIhkjYTAioUJOTS2QMlxwZnYTpTm1dPkgoqrSe891YKSbM5LcZ0G/Lma6lBdiqKXLkKvaTpPvpt6MafXoOha1aLHU+v7qwxw1PdlKkrEsfwa1dKXHXrW2zW3BZXBMSAy65SBDLsRoaqE3FNrkDaftMPg127hb9vC3Tb+Na4ES3OWFGYXbanW2jaqbZJytGUwaU4bXHkdrl6XhlOfrwSd/WV1v5rv16nrwY5T+PGpTUTzdji769mw++l13F1Iz91DaLZzJpJ9VJQdWyaORSd8xNFWNLciVFY9vYKZBzLSFRykKjhFAqJTtoVFLlpXBVlDA7hgCD6jV48s4O4tp+TAxn4GbMtg3Fr/AJLybDdwXe0e9NO1TXpr5Rhn+ZxkdX9y2mvt/wB3sfvJaL4LjILi1fQ2Lx2RyCr/ALK4Orc8NG7QKzz/ACdJQeXBLxId1zX+Uea/DzJo1xXmlFTSJZwUCGsA3XFdXCOsqNIczYr2TYvboZUS9IoW4iPi29XvFY8QrxsqHrGRbBrzdB0NFtql46JohMnSiuwxgCPtrpjDT7SSueNAQY3rVRSAWt3jO0CYEyCY0J7hpNYTTstrYJcgbzqdAOzfXs/2rPNGKVyIL21MTr3SfqrBY5VdEVuEcNHV074074E711Qk4r5qGq6iNhGkliZGg1mB4/TXHPI5SvsXJroN2IUH8cq6MDUUyEyiXe71nt7gKzc1fzRtHmPKaRxDhz9EW611TdAfqAhAEMdXryTrr8WY51q29D+z8zs4RKsi/sfwaZ6zLGn00RgnscVHPpqXAHEsbfftzNUsO7voKijCdjPePvFTp1eqykjgQkwPpn6qnw5N6UJo6yaae4+wUnBpbGbic5E/VUoEjK4jxm3Zu2rTg5ryuUgrBKG2uSWI6zFxHLfURVRx6k2iGq3A4ryjwqK7G6DkF0tlVmI6EA3dFHzZEnbUVKwzfT+MNIV+NWAxXOJBYNv1Sq5iCDqdOyaPCkTpB4Ljti7cFu22YlcwIEAjJacRPpDLdQyNBOtDxSStiaNQVJKRRjStEsBisHbuobd1FdG3VwCD6j761w58mCanik0+6EkZBweIw/yDG/aH/Buv8Yo7LV5t/wBW5P6wr0vSOF4vbiFon9eK+a/8o/nH3Esb4dxa1eJVZW4vpWrgK3F8VO4/SEqeRrl4rgMvDrU94vlJbxf2/k9xD8VxAM4F4cd8iunhZKORFQ5mxXsm5e3QVEvSKF+ID4to7veKzy+oy8frGfbsE6cq51j3NXIBdIHPtjvjQ1hliluUrZAdJrODTQI5IOsGYrWKi9x0VAjUASNiRMeE7VrEGItK/OCA9g1btgHblr3eqolfeitmMYa2CcysZk89de3aueUZN3FkydKqHlB53Cde/wAdAPfRpm3cpbGRHuAkATA9Q27OdXOcNor9BpHVeeQju+2Kz1qWyWwtjjOIIBg/jnUalyQkmgIU78u7X3UoQ3LVM815dXBau4LEs5C2brDJkJW4WCnrNIykKjBdDLMBpz6/9rrpR18ClLL4f1k4/a+XxR6s3wZ7h7fCadKzl0tAbb9+m/hUxtjaILhOkafjSk05bNbBSOXL2g11/AqXaXMaids4jSNdPp7KnxElVilHcMt7Qa7fomfrpRyqufwIojgAASS3271M0oxSvcithXFcKtXiDdRXhSBI2BKsR3SUU+Kg8hRBTXJ8ydNlDwnDlSDZQhhdUgjdbpDXR3ByAT2nWn4sq/nQKFbvk3YLZ8kTnLJOjF5lm0knU8+dLXNLZkNPmctcOw9j4xbaW8iRmiMqBEWO4ZUQeCL2Vk8kpKmyYxnkkoRVt8kIpexN4zbL2kZjDOlvL0cdUohPSC4T/SEROm1YrxNbutNfbZ608fB8PDTkSlJdE3ers3ypeW/mM+ZYhfQxObuvWkb6beQitDk9J4Sfr4a/xk1+No6cVik9Owtwdtm4J/uXAv8AmNMPA4PJ6mVxf9y296v8AmG4rbdskslz83cUox7YDekO9ZFBln4DNjjrpSj3i7Xw5faTinC7V+OkXrL6LqSroe1HWGU+Brp4Xjs3DN+G9nzT3T9qezPPaM+MZh//ALu2P1UxAH0W7v8AgPia7r4Hiv8A2p/a4P8AOPxXsA0+E8Tt34a2x6rAMrKVdD2OjCVPiO/auTNwuXhcsY5Ou6a3TXdNbMa5nqa9Y6C9ukVEvQUL44whPh7xNRP1SoczBxPEQo7zMAGIEaTz7Nq5ZZFFHSsdmVgy5eWO2gA0EDlXDky2bS0pUjZsrMb1WGG25i9g5YDsFdqJ5hOjMZo5e3s5VoltZOroY+Jt53NzWBoJiNBqRHfXPkjbs3i6VFbKdYZSfxz8Ky0u9hyfcK+PGbJnEqyqYkkM4lVOXYkCauUJyXzTG4rmXXiNsj0zqGPovrlEty5CudcPkb3RFoHf4koWVfQAMZVtiQAdtpgeurjglyp0OLhe4FceHIRpHXCnqtvqQu29aLh2nqo0bhHdMct8UtaAMAGPVkFQTMASQOelChNW2jO0zD8vbjNbs2+p8ZibKnPk9EtJyBtS23o6gSeVO7Ts7OCtZouPS37k2eiWxJ7jv31UYM57Qa5iLdm0zsdFHWPZpO527a3SUUZu5MzuG8Vt4iyl9D1HEidDuRlI5MCCCORBqJJLdmmlp0XBLGCDHfP4+muaacnyHaQ0LMd5rOWGiLsj9k86NL5AkXd+toNtz27UZXpaUULoFVSYjnXRHG3FVzFyBJdUiVZWGolTMkEg6jsOniKxnBw2Yqsq7TAEQPWfo+vtrnlK0kuRnLlRk8dXO1nD/nGz3P2dqGI8CxRT3MankdfBrwoZOIf+1Uv8pbfBWzQNJnlFlWgaRdVqkUoi15cPdJt3jaYBgCrlT1iRlEEyG1Ec+sO0VpixuT8jfh8mTDLVjk17BLEcDw6a57tsFgoPnV5RLEKoHxkSSQAOZIFRVukdUvlDPe6i/bCP6E/J9PzuJ/eb3+qpJ/qOT/jx/cj+hmXODG3i7b28Q6Frbhul64cIVyqSYZiCxYEsSIMaE1HF/KmXh+F8PTqVql9V912vk11NsXg8VjlLJjWpNer83nfNbqvYkex4FxDprKuYnrA5djlYqGX9FozDuYV7nCZ/GxKT2dbrscXE4o48jhF9vburp+aNS3XQZRL0FCnFCOiadtJ/vCsszqDZeP1jyws5mJiBmJA1O8dvPTevIyZNT2Ou6GrVmsoq5EtjiLGv2RXbBkWcZo5fj1/VW6aEL4rFkkrLAnSRGVF2O+mY9sc99KpzsuMK3MzHcRDPkXRRzPdWU59EbQxtK2Xwl0gEBt+fv8PHurDxNNqxTVuzZ8lp+PnN8osSsD5K3sZ632yOVdvCO8Zx5fWAYjjeIV2UWWcDFi0CqHS1ktMW1OplmGb0eqeyursZ9wGF8pMQUsl7DB3xFxLgFtgUti/dtWiAdyQqsTMZQx5qKAF8L5ZXuit5sJca4UJuQtxAGHQjQFDo3SSNTpbbmCAlyA1/KW6GwisQoDXcIYu5oE4myQOrrnn0eWbLOk0snqsInkv/AIiQEw91rbHo8SrAhoyZUdizCDmEArGnpAzpr5ibert+6PU4CvSIx72vfFr8zZxPELyOxVC6g9XKCJ6oIk6zrpt9ldEXe9nI1Wx5/jWJfFI1p7Li2fTZD1wQRmQNl2IzSMpkA9ol+ZcG4vboZ3AbL4ZWCWbjJmZ4did4UBSFEExMds9tZ7bVyRvkyzyScp7yfX/o9HguN3GAPm7QVDdUt1tJEHJ4CNPorRJPazll5I08FjbhYhrRRiCc2uXbq8tDAPPcmq0rn/OhO43avaE5lJAHW3Gu4WslHmymqBXsQFtvcEnKpMSQSANZIBg1g4RdyG07Mri/HYt3LVtmt3SpUXAoYW2ZdGAkTHvFdEW4cyPWPN+RNw4O01tmLpmlFW3GSfS3YyCYPfmO/Lmy2zpz5oZZ6oxUU62XsPVflNYkqWZn+aijMzGToijVjsewAgmKw0NesZ4uFyZn81bdW9kvaw3DsLcZziL8KxXKqTPRpObKSPScmJI00AG0lULisuNQWDFvFO2/rP8ARdDQFScCSLhKdFKJ1RQk2WomWOCHI9tbhVWvi/t1gxvLeZc06oxBWP6LEV1RcqW3JUaaTPHkUmRVN52hMOvWkybN1LuZlzQS5UZp13giTVqTTuv5VE6Cp8jxlC+d3zGTVjJ6qXUBYz1m68z/AMtOyk8qT5A8Zv4rBpcBDKHB3VlBHrB0rl01yM6lB3FtewzkvXMIScrNagnqrma2AHcjKDJQAKiKikyYrbHklB2ufn1OfdM3eC8QF1rhDA5YUgfNImQR2612cNknOUnLy/M0xttuzWrsNRXiQ+Lb1e8VjxH0bLx+sY6LXktLqbsIFihbMVnGat4sKF7zSRy51bkUlQK8QBt9ek/Z76rVSGluZF+2A08zr69658kjovYawtuK5pGUmNWcO4a41vEXbecCVUWiAwAAcdJbYhoAETl7p1row5smONLkYSgm7GAL+v8AK726H0MPplEEfI7NuecjTKNK19LyeROhEIvyP5XeOrGMuH1zCFX5GYWJHPUyToA/SsnLYNCLW8PiTocZfnJE5MNM5s2f5GM0dX+jHKdar0jLdCcYlnwV1p6TE3Sma22XLYjqGcsi0DDGCdZ6oggTOkcmSSerkFLoKcfs9PYa3bdrbGCHEGCGDQyg9ZGjKy7FWIrPXCPJWaxUk7Tpnm8PxG9hmZCjmynoh4IYHnYckkxr8S/WgaEjSoVpWt18UelGWPipaci0z6Po/auj819vc3ekzAMDIIkRzB2jsBFLU3zOSUHFuL5otaExoNOfr7qpSTJboZRwNNT7NTodBGu9aqSIpsWxZAEgEhm6xIPWiAANYy60pS2sqPMBbRmkTAzHRdANPx7KxttMtuh+2AAAdu2ffNRKqoyYljOJ5Cyiy79bIIyAF8ufKczSBl1LERofCuRZ4LJ4TfzquvI68XCa0pSmltfXldX+x3D8FLqHv3C07JauOtpR2AIQXjaW37BtW7xu7YS42MPm8PFJd2k5Pz3uvYjQwWDtWhFq0qduVACfE7mi9mc2XPly/SSb9o/ahteXKDsBpv21aSk75HI42RbfM/d7alQXNk6SrT6jSUGzSKs6rjWuiKrkVQVR2mulQvmALFyCB+Of3+yoyxHHcAzg7VxypOiqOhjt9VZt9DNpFXqLtHNlQ7wYat4D669DgOcvsIxdTUr0TYBjR1D6veKyz+oyoczGBjUivJ1we7N9gq6xFEXqaoVg7qgcz+O8Vo6Q0xVl+nnSuuZogdxJ/Htpt2NM5aw4LS0xpAHPWN+QohFN3IHLbYIpB1jn6te+lOMZMmg2xgGRWTpNoXMOlv31pHG3uyLDBQO7tO3dvW6x7bE3YDEYr5qDxMTPIR2+NNtRWmJUYdWL4jEE82M8vdtyrOU29i4xFj+NPsrOjRAcbgUvobTjQ5SCDsysHVgeRBFaY5NCkeXa1isMrGCVDAAWQ11MpBJJsuQ6AaCLbt6W2lLRGXquvad3pin/AOohq81tL9H7jSw3FQLVu+161DMVe2AZtmDMyZzLHWDKI7o18zHxmV8U8Lg0l1/P7ehp6NDJOWPEm2uTvn/303NJMfby9ILiZeTZhl1gDWd5j2CvRUq3OR8Nl1aNLvtRfF9dUytKgSCDoRuDp+Naqc7VGWlxk01uDxuIS0qm4coMgbksexVGrHuFLkrZrhwTzOoL9F7X0CWrd+4AQThrRG5IN9x3D0bQ7zJ8K1jjdXy/EuTwYXv8+X/1X5y+C9pZeBYfoioRC1xXUswLMQ6srFmkMZG+s94pRxqLUuphm4vNltSlt26e4QPAsQub+W3AoTKA2YsGZrjBpRhnaHUT6R6OSZrdyjdyX82OPQ+hRPJ/Ewx89ugFbkAh5VmtoiOcz6hSCY2l5EESebJljXq7DcS2H8msQICYwogDSii4BL4lb5Oj75c1ud4cnuqlmjLeu36Cqh/yfwGJtXHF6611cltQxuN1iigM3REQpYyT1jyHfRlkmqiutiUTeA/Rk68xWcXW9W/sGCZSDMer/etoX2NE+hfznK4nRQBqe0kgDx99dEW7omlps8F5S8Wxj8RQ2UnDoAkB0yuHANy4VzTmXSNP+Gf6RqMk09jpw44LE271Wq5VXW97v7D0+AuAgRXmPeVIiSoe5d1TKuRlIvlLbbdsH2CapRcjnnbH+G24Ler669Dgo05ERjQ/XeWAxzQhPh7xXPxTrE3/ADmNczLeB4DnXl0k/JGqKgnfs+6mm1yKOLTja3bAqbJPfVaZSKTKNZG2YeAp6OjY7JEHY6bE86tLe0BUYZQe07bH7O+k8VOxathpbSjU76zOlXHCluybKreLS2irOh5t4dk0anNutkFUAu6yDMdszz3maurKSaK3MQixBjQwI3O0xz8TSk4xBRbOGQBuTpv2xOveKzpopbnlGwePV772iGBzlBcuSo6wKaMYiJBjLExrMrrBQaSZMnJN0FxSY1i4BUL0vU6NlDZBeYqN9ujChuclhtsNYluK51QsbnEZmLeUOdgCSnxXIHf5UwP0Kz/06NPnF+G8NF60bl62bd9wVd0HRXcoYMo6S2ZI0XWdYPhROTi6jy94RVq3zCW+AhLtu6t1wyCASlksx6wzO/R5iYMRMQBz1rmz4sefG4SXPsdmPissY6JScotVTe3cDg7zZFK4nLZeCjvaQM2ckjI5IWTMgFJg7VSwuK0roay4rh5vXLHv/k9Pb2/Evh+IYO2Hu58zW82e4zZncKi3Wyn5yhGBhdNdq0WKWyOfNxk5pq6S6LZe49DieIW3X+cWlAWZ6VBpIHbtMDXtrp0ykqONSimXs8RtQxW6LmTqnLG/JdNBv9NK0lbY9N8geJx7FuqGTaNAT4zvPfNZZMvYuMEluO4NyRBPtnf271i25IzmhwWxzP47a1hiWzZFlGMkwZjQ/ZU5Mbb2GdBOw9mmvjULU/moVA7xIHOPorWLkuZa3E8SwMSTpqCpgqVmCD9HrNaLJTK0po8xc4DaZ2PR+kSTJOs5tzMnc6+HYKxlml0NaRscK4bbtHMqZTAWQTsPHaueea+Zk0lyNdD3Vgmr5GbL9Ix5/jwrV5JPayGP8KHpeA+uu/gOv2Gbs0a9EQDGrKMNPX41jxEdWNoPYIBAe/s1NebpRaVHGQDlNV4ceVWUioCmO3sPtqvDhaLpoHcurMGDJ2H+31VUlFu2CTO9MqgtGg7OZ2rVKMVY6b2AW8T85miDt2TEAH2UKXVlaeiKNemDJhTtI1IOvsgc+dS3Y9JS9cJgb7k8+yAB2bn1TSk3yBJBbN4wdTy2E6mfxvzoi+ZLjuU6OeZ5xJ9tNRsq6OCzL5m1PICdNhHbpRpt2wuo0gl5dYA9ZPMxy5micexK5BRagRG/Z2DfXxgU1CkLVYpiBqQADEDQDSOQFZZOdFrluKz6qyNUVW8moAvMymCUsXnUGAYzIhGxB351ooWtr9zNPBnSdxSfeUU/c2CuXjv0V893muI/h1Phy7P3MpYX9aP34/qZS8GsSp82xEplCfyfEwoQOFCjJEAOw8CByEXeXs/cL0VfWj9+P6lcL5OYUDL5viQpRkPxOL9BkS2QOrp1UUDsjvM3GWTrfuZL4VfWj9+P6luIcAwrRC3rTNK53s3wvXcXGHxqZAWYTruSe2q1yj7PYS+EbTaaddpRb9yZr8P4clsMqKArMzksBLEyzNI2kkmBpqYrnnNy26GKpDrJIkeHMaeFYSk2qQDNoZRPs0GnfWmNVuyXuxsEZZJ9u+1d0UtJL5mdeuiYHaSe0/j7axnXI0S2sasNPKO731nGDvYho5iQx21B202jfeqyRkxqkKJvB193qrKN2WSzhhmJO4MT7aHjsUpbDQURoJ7TPb2VE9MVSVkWXe3psZ7taylj25GbZxQe6ppk2P8AC19L1c/GvR4FesQ+ZoV6IC+PaLbH8b1lm9RlQ5mMLzfNPsrz/Ea5HRSKi4wB1JntM1OtjpHO+hPqM4k6nT2aU4yd2BR05kz+JrReYyijn3z4kbb+r201QWD+32T2f4aQwtoEsQJOkbQJ05xrVK26E2qDYeyY62uunZtv41UYvqTJjLXUUFifRG4gx3COda2krIpt0hO5fzbTl5z69N/f94huy9Nczr2NfSaSRz315baa/RQ4gmJXm6zHMZ23mNhuD9dZS2b3NEth3Cr1SYJJPM6Aev1k1UFsZy50ilhQxJ37qiMVIptpGj5PLHnA/wCd/wCjZrswqk15k8W70f4/+UjPu4jGAZred4a8Qj2whYZfiwWyQQG5DKSDucplXPp5/sbqHDcp0to7p3W++19val232LcxmLItZUYaMLmZRqQyQfREApmYQBrAPZTcp9CVi4datT7V8b+NL4gl4xjBbT+SsWydYMIJYC5/R01Kr/3O6KNc9ti3w3Dan/qbXtXbbvv1fu8xzyuHxK/tbX+ap4r6NmHBevL/ABZnW7x6zGWYgBddB+BXBqe7e76Dcew1hZJA7iedVhjb3Jk0kG6MCdj+B3/iK3cBXYrjLim1ABY7GNhrv391S5LQNJ6rE0WCDzJI21kb/jwrGUupZoIxCjQeB9m1aQntyIdNglxbzOUaZuXh9NPxZdhuCO2cRLEERGk9un2VjOe9oUlSCva11kjXY8zptUyerZ/AVhlyd0+zXnE0Rww6bkOwrEdunjvtoBWko17EKjjH9GSfH66zl7N2TQ7gQNYrs4RJWTJDddpILE2c6le37ZqZx1RocXTsR+DxMdJqOUa+ya5nwq7mni+QT4O/S/w/fQuFrk/gLxCvwZ+l9H30vRPMfi+RF4ZHzvo++nHha6h4vkVbhM/P/wAP30/RvMfi+QN+FjQG5tGkDmYHPSTp30/RvMPG8jnwMo1L6DtGgjt1pejLuHjeRf4KJBi7uDqF7eczTeB9w8XyKrwtAs9Jp2k9WD/ajWnHBS5g8t9CLwlWE5w/eVDKP1VmPfVeCuoeMTFcGLwOkgAzAT65olhvqEc1dC78I06rZdd4JMdgJbT1UeF5i8XugdrgCgyXJ7NPWdjU+Au5TzvsFfg4IyljB303pvCmqsXjeRfD8LCbH6PvpxwqPITyti93gILu63bqFzJC3HAzZVWYDRso2p+F2ZquLelRcU67r7fzBpwBp1xN8js6S4P/AO6nwpfWZXpa+pH3BvgQfnr/AP37v+qr8N92T6V/bH3I43A+y/fH/Wu/66Xhvuw9K/sj7kUu+TytE3bpAIMNcuMJGxgtG9TPDqVNsa4ySTqKV9kgzcHHJoHZH1zWb4VPqZeMy1vhcNOfkRt99XHBpd2J5bVUDfhDHe6Y1kZQNzPI9mntpvC31GsqXQ58C9r+rL99ZS4S+oeN5Fl4MB8/v2++s1wK+sHi+QVeGR87bu++tY8LXUXieQIcGEyXJ9X30nwlu9Q/G8iy8JjZ/aoPvNHov93wF4vkEXh/6evgKl8Hbty+Ank8iHho5mfVS9Aj3FrKnhY5GP7IqvROl/AfiMMMH+l9H31foy7i1BbFnLOta48ShyJbsNWoiUAYmM4Nca49xLpt5pzAT1iUVAZmUIgHqkBsqyNJKoAY4NiJJOJY8gCbgkZlmcrjUqCJEQW9RYBvMLy2Lq9IXuMGytmdTJgCJbq7co50u32AJ4ngmICuUxDsYuZVz3BBKIqANn2Uht9887iSxF/gPESx86aIOUTcOUwwWev1gJHjlB31oGXTgT9fNdzZhaAJLzFq4bgBYtPPLmGukmTQASxwl+ie3cuM8lMpdmnqZSWDK0hiwLAzI6vZFAC1ngOISMuKMAoToQGyq6sIVgFDZhOUCMiwNoAGeHcIdLD2WckZAiZpIWEClgMx0LagEyNqTW1AuYviOBYgqypiSk7EB+rqDoA4A+cNACZBnQywWxqcMwT2y+a4zhiSASxy9dyBLMfmlV/sTzoAfoAlAEoAlAEoAlAEoAlAEoAlAEoAlAEoAlAEoAlAEoAlAEoAlAEoAlAEoAlAEoAlAEoAlAEoAlAEoAlAEoAlAEoAlAEoAlAEoAlAEoAlAEoAlAEoAlAEoAlAEoAlAEoAlAEoAlAEoAlAEoAlA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http://assets-a2.kompasiana.com/items/album/2015/09/04/hst-route-55e90935a2afbd5f091c4a43.jpg?t=o&amp;v=7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8153400" cy="5339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320036"/>
      </p:ext>
    </p:extLst>
  </p:cSld>
  <p:clrMapOvr>
    <a:masterClrMapping/>
  </p:clrMapOvr>
  <mc:AlternateContent xmlns:mc="http://schemas.openxmlformats.org/markup-compatibility/2006" xmlns:p14="http://schemas.microsoft.com/office/powerpoint/2010/main">
    <mc:Choice Requires="p14">
      <p:transition spd="slow" p14:dur="1750">
        <p:randomBar dir="vert"/>
      </p:transition>
    </mc:Choice>
    <mc:Fallback xmlns="">
      <p:transition spd="slow">
        <p:randomBar dir="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ata:image/jpeg;base64,/9j/4AAQSkZJRgABAQAAAQABAAD/2wCEAAkGBxQSEhUUEhQVFRQXGBgYFxgYGBcYGBgdFRwXFxccHB4YHyggHBwlHBcYITEiJSkrLi4uFx8zODMsNygtLisBCgoKDg0OGhAQGy0kICQsLCwsLCwsLCwsLCwsLCwsLCwsLCwtLCwsLCwsLCwsLCwsLCwsLCwsLCwsLCwsLCwsLP/AABEIAKgBLAMBIgACEQEDEQH/xAAcAAABBQEBAQAAAAAAAAAAAAAGAgMEBQcAAQj/xABFEAACAQIDBAcEBwcDBAEFAAABAhEAAwQSIQUxQVEGEyJhcYGRMqGxwQcUI0JSYtEzcoKSsuHwQ6LCFVODk9IXJFRjc//EABkBAAMBAQEAAAAAAAAAAAAAAAABAgMEBf/EACsRAAICAgICAQMCBwEAAAAAAAABAhEDIRIxQVEEE2FxIvAUMoGxwdHhUv/aAAwDAQACEQMRAD8APzh6VZLoZUkVY2rUgGCJAMEaieB768OGrk4tGljQxC3AeuQGNMw0b041HfAI37K4D+Vuyf0NP3LGk8KYS2G3a1XL2BGxOCZdHQx3iQflVbiNj2ny9nKFYNC6AxwIG8GmOl/Tb/p5W0pLXHUngwQblJUkTJnSR7JrLbO2sWjtcsYk3M5lt0yTvNt92vLSi0dEPjuUbbr0bkbiFQMuWCugiAAR8qmYPDK7dlwIiBznN3jkOFQdjIt+xauEm27IpZHUjK0DMPWakvs5xuAYc1M/3qlFdmDVOicdmODEqfUH4VU38KEZyUKtxiIM/GnUuuh3sp75+BprEMzksW1O/QRpA+VEoxrROxiy6kkkkcNdB76klBwIpi0jKdCImYjlVntDaBcDIiyGBOaIK65hu0/zzlQvyVsgMo86aNT74tMVhCo0zDQ/Oq/aO0LyGMNhEYD7zugJ8qlwFYq3hmb2VJpVjAlp1AA4kgDXx86pbmM2owbsW0kGACm/hxj3UnpHsbEX+rFlurALG5ro0gQIB11HlNTw2O2EV21h7X7W8o7hVZielOCtBitu44BiSIU6AyDujXjyND+H6JYzVbl229uZUFrhPDeI4DTQ1Yp0JVlAZ4P5AfDSTpwrTjvQvyNX/pJYgdRatLP4mhhInkQfI1SbU6WYq4pc3bgXiqhU3xuY5vgKKML0Gw66s1xzpqSBu8BVta2Dh1/0lP70t/VNa8V5IMsw+Ha+UZutaZ1YNcJgk75IJ4EZBoBVdtrat3B3Xs2hbQqYLG1bNwj2lBLZoEHhHfW7WcFAhEyjuED9K+c+luJe9tDEiIPXXF8AjFfgtTKKOz4k8cZNz9CcR0gv3mGcqYIPsx6Zf81o++jW1hMV1ha19smp1bKQeI8+BJ9KzD6kpaDc7Q4QZo7+iK71eLYWiGVrTK4IkSpQqfEaj+KpVIrK4u2v6Gu4bBKultAP3QB8KkHCke0VXxPyFNG9db7xA5DT4Uu3gnPDfxO/1NVzXg5Dz7IcWc9wge+lLf8AwIq957R99KfCBB2mVfP5Cm2xlhB2nJ8BHxpNsQ46ljqxPj+lOW8NVFjemli37KE8t5+MCoadJsZiP2GGcKdQxVgvqAB/uoTT6AL+ogSYHjpUe7jrSe0wjmN3qaFjsfaN5cz3EtjWQGJYd46sMT4ZqafozhrYDYvG7+4IdeZulm4d1VvwhFzjelthPYIb1f8Ao09TVWvTnO62xKydd08SYC5mPgNarcRtvZVmRbsNiH09ssy67pzHKB4Cn7HSkxOHs27cSCzBVA/IqJu3DceUkwKK9sC+xuXKGvZnDAlVDB111BuQ0kbtB2RJkngK4zbV5jB6tYOgtDsmNx7Qk/Dj30J9LOlt9b4RSCoE3AfvTuWeAA1gaa09hukVhkzFgnMMRI/Whp1oEWl5ixliTTXhVbiukNgLKuLh4Kvz5VDTH3bnaUPG6FBIHpWbNKfZtg2ncUnM1tgDG4jke/nzqYmNJmUWRpvI4TvIjjzqi2ftRVLdahOZswymI7KrEE6+zO/jU3CbTQs0mJCxm011B13cuPGqszosMRczIZQgxv0I9RUbZGHnMaQrhneCCCik5TvzZhvB7qgjFpZzly3VrknUSM5yg8NJqH/Mh+DBOle0XxWNxNzQjrGAIaRlXspqNDoo3VU2XykyD4r7QjkeFFnSzo22Av3LbqRaclrbadpfI7xIFD+GtJ2oYjQwTVWjrjOTik9o2H6IdpNiMNcVx2rdzVo9rOAZ5ToSfGeNHps6zQN9DGHVMLcLXFzs40mDCqIOup9ojyrReq9Ka0YZWnNuqIwZ+ZPjr8aRdUcUQ+UfCpeSuNunZnRT4QpczfZssfm8e417icK0jqwI45j+gp/Za9txVj1dOKtA2Vy4ReJYeQ/WvWwyD7x/l/vU/qqQbFNoVkFbafiP8v8AevD1Y4t/KP1qecMOMetVl10RmNxwqcyQF99Q3Q0OZ7f5z6CvDiV4Wz5t+lOWL1lpyEvBIMRAI3g0rOo+4vm0/Ck5P2Ax9abgijyn41y3rx3E+QA+ApI2qZhUVe+Bujv1ptsbcYmHY84BAE0nL7jr7Dr4O6dWnzMfGsUx+yTaxl83INyWnKQRD6qdOJHxrXrjGSGdfFiY5zNCHTtUWwLgZGfNlhYkrxkwJiR61Dd9GmPT2ZeLVpXLa6nXjvo4+ia5bsPfcJmBAUTxMz8OHfQSlgXXCpmLsQAoEz3RWgrsdsFhbfaFtzcVjNwKWYAtCkA5mEbpAMHWhvRpkqjQDtm+R2LQHfER6zTdy/iGjNcAHIf5HuqrxO0X3u8ISRIVT56mqjGX3YZbBv3G0MqUVvaO7MMo058K5/rSbpGSgi+ewNS1xt8b4/QVGuG0OEzxJ03TwnSmbGAugaW4OdzJYmQZAnWADodKk4TZt63+zNtAR2tJ1gDlun5VThOXga4oo9obHF3LlBiSZkR5CQY8a0jZdkNbUEhisBuOsbjPwoUu7CV4645+JEFQTvnskem6rBbvVCFJGZpgalmPLid3lHdXVhi4qmZS2yXtroqt5SFu3bP/APNygiTvG46VnG3xgdnjMVv38xIU9ntEbz1hHZG7Ub9YU7wXY64zS14zEQjN6Fp3+ABHIEiapdpqL6lXAKneGAI8hw+Pfwq20gSsAcf9IV+5bFqxZw+HtjdlUtc83b4hQaqX6SYtmzNeYnwSPQCKs9rbFsLcyWfb4jMAon947+4VPPQm9GaBETO8e6rjTJdoE8Pgb+JchA1w72M6KObE6AfHhNPvsnq9MovP+a4lq0PIstxvPJ4GivD7BxptBLelsORCWgTmM6k5ZnhM8qHtuW8ThbhR7+IDqfZYuB6FzpHCK6ngnVisr7iXZVXCIsnKE6vKN0/syZ4asSa0Ho7hjZsKp3ySfM/pFBvRjADE381zS2rK10qqjSR2QFgAtB9CeFa39fwQ3YV2HM3GHuGlcORNs6VUY6H3tFfaBHiCPjXqipK7bxI3kMO8A15/1sn28PaPgINY/Ui/JHFjar60m/dQD7RgB2fab8BzDf31mH0gdJnfFOllntWkCrkV2gsBLHTvMeVC+Axxt3Uu7yrBjP3oOoPiJHnV+LO3H8LlG2/6B19J+2RiTZy3BcgM2m4BssR3GPdQjsPZ3X3VtAhM06tAAgEnXfwoy2Zh7bfZOiXLasOrYjXq7nbtkHllMeKmrexsC1bztbtIGUwCROhUEkTu3sPKiLswf6HQTdFcBYwqlRbkSMrzmgQBu1G+dRvq/FxMkLcy68ipjN4jhWE7TuXMNZVbLvb6u/dQZGK9lltXFGh1AJf1NO9HulOKuXlsteY5tFLNx4a+7zpdbRt/BSlj5pmubb2tiEKdTBBt5m0zkHXSQxM7tIqVe2sREFu0IbNl7J7UyBBB3QRpQblxv/cHqPmtM3VxoBhlnn2D8VqnmtJcDkWHf8yClukCYZwXbNmWYAJPd8KtNm9JLDrma+qlj7LwpXf/AJ5VnOx9msQ/1jtPm0M8PKmXsETAXTNxugaEZeG6N5qV9RdUWscH5Zq529YlQL9oz+YQPHXShjpntm6rFbN5chQN2GSZzNuO/cANOdCBsiTosdqO2wMQCkjLx1nlFIaz7UAGM0farruK7xpPa8MtVyyekH0I+/7f7LfZ+1kcZrlm7eIGUh75yTq3snj2dJJ399EuIxTph0e1bQaWwqZMwQNA0EiImO6grDYIO+WY0JkOjbjA036jWauNm7Wu2l6trBuBSQGiJE6blM+PfUubVcl/kl4f/LLzYOKZreJuMyq5NxhoYByKVMHhEGO+o1nbZusVWGj78NbzaCOBHdvppOkJ/wDxXHhP/wAKdHSTnYu+h/SplOD7/swWKSPcRi76XGCW+sQ5YGUypIXMc2k8dKr72PxOHuXr16Fwh6uZC5o7IMDfJ1EayTRDszaC3gT+zI4OcpjmOY4eVB/0vXwLFlA6nNcZiAZ9hfhLD1FUlGrRphx/Uyxg9Ah0g6Yl7xey1wLEAN2dBMaIdR41OwuL+uWxbus0MC9tzEqwgXEaIBjskaDRqzx7utEHRnFEK6jVkIvoOeTs3h52yT/BSnpHpZfj4lCoLovdldGL9rEI6lCFYEPPAHlz7qJbPSWwwGH2inbtPlLjW0SwbI8DUKyFuYBBB4VL2YVZRrpvHgR/eaBOnGHKXQw3XLZQ+Noh192aqR52OMZzUZGy4S3ZZQ1sW2Q6grBBnkRpUkLyrOfob2iTZv2usRclxXGYCftFgxpulKb+kL6QsZhLy2rDKUyZi7AwTJ0EEaAAGdfa4RWkWukjHNj+nNx9GnDDsdyn0rxsORvKr4sKH9kbUs3cPZu37l0O9tHZAYCllBI1PCaj4jHYRhIS4V5loZvCBoO/f4b6l5EiFGy5xWMtIcvXW83HeQvj+nw31VXtqWlnLnZiPamCe4AiFX+2hmaqcZjkb2bIXvzM58SW3n/O+oIeN9ZvOvaLWJ+iXcvySW7z3Dxn4nWhDb3SkmUsGOGfn+7yHfVptewbyhBcCJ94ASW9407qq7XRO2T2nun90Af8TSjki9m6xpLY10OuJ1ym7lInWa3u7j8OtmZUoANBvjgK+fr2xVS8Bhryuu/K7AOkc4HaE7iBx3UvaG3L9otYYofZJKliTIBGp7jugV0J7OScaCbb3Te7h3dMO+VA5IEDeDQJtDHXsffzO2Z33k6ARpw3ACq7aGIY3Hn8TeG886Z690gKWQsJkSsg7teWnhp3V1y+RJx4oaSStmubD/6fg7Iti3duv7TsWyhmgAkATA0ED+9TG6V4ZdBhFjvuEmsQxb3AYa4WkTo+ceoJE1DIFcvFvyTyPora+2bBBRItMQQT1hLCREiGUqRzqHs7a+Fs28rZrpEku9/Uzr36Dxp7o90pwePcJbtmxd3C2yKM0DMSpSQdAd8HTdQd9IezCMUSkZTattGQAb3U6fwa1yxg3Lj/AIRfQAbWxPWXblzdndmiZjMSQPKodq5XX3plQd8GK3S0etKXGSoP+iW1QVXP/pfZ3O+057Df+NzryW53VpsrlJ5iD5T+tYDszHmzcDRI1DKdzK2jKe4ia1jottMG21pnkKoe25Or2yDlJ/MsFT3ioX6W0c3yY3+pAx0yxKkPAibwjv6u2Mx9bgH8NCNjElbgZd6FSPEGRU3buLzm2Pylz43Wa4fcVHlVLZeHM6TRFaO7HPhCMfub3hsSLttbiscrAMDoN9KNufvN7v0oM+jraINm6ly5at27PazuxBGc6ACNdZ3ayQONVHSPpc1xillnW2PvAlGeOOmoHdPjyq7PN/hpObjHpeQ62jeVUuKzhcyMBJCkyCNO+s52btS5adiRcKjRg7ZondI3r46VedGMCcey3LrC3bByiRmZo0OpmB36k0dWOi2zbKgXVF5hP7Qs2/hl0EacRVwnXZzziigw3RbFYq31iOcPaJBQs7G4Z39lSAV5GRO+BNFOD6GqXz3Lt8gBRlV2RJAiTGup138asm2/aAAQaDQQI+deWtuq+7WO+YNL6nghp9nW+jFpYC5oBzEtdvM0+bxl7t3dQv0i6ULgrjW3sFSD2S5eHG7MpEgjwJjjVztbphh8MVF12zOTCqskAb2gawPDyq0w20bV9Vbs3EPaRhBHESpG46mjlfYbM3b6TE/7Q8Nf1qRhfpAVwTliOHH++um6rTa3R27bEOy4vB5i32qZ71kE6rmDKer5MB2eMASBjpn0ITDkXMOXNm4MyaggA6xMcO/fWix2rRPLdBPg/pAsx7Kgni4n5/Kgn6QOkBxdxTlCqilRAWNTJPZ8Bv1ofxGBlCCTI14a+6q61hyplDBGo4bqx4I6fj5ninyqxi6eNT9k482bqXF1KkGOY3MPAiR50q/ZtXI7YRm1ViMqHhlfgpmRmGm6QNWEG9aa2xR1KsuhB0IolHwz0cXyI5G6Ne6L3gCbKmQsG2fxWnGe0fJZX+GonTXB5rRO4oytrwB0b/axoV6J7dyXcPm+6TZY/kuENb9GzDwNHHTnHpaskNq1wFFHiDqe4a1nFNLZx5FWTQOfRjaYXL8siqDZD5pBAPWSRHKN3eKsOmODW9dzBLT29xXrCGUToQW0Yb5ByzNPfRTtW0lrFNdiHug9rdCrpM6feNG1naOBu6KMO57uqY+6tYxS2Z/KyN5HQJYC/bJAuEjXejWyoABImdd4A0nePK7GAsFZRs5ldDcjQkBj2QTIEmI1IA03ixxuzsO4+ziy3AqpCnxCkT5EUK4nZroSHsOV4PZZbynxD9seSnzpxx4vSMHkn7LP6xhfq7YhbbsqgnKQ4udneCrbjx14VAudJcKLVu/atZ0e3dbLkAM2yFAJMldQwkAioNxsoyyWU77dy1cZdOaXVzT+6orsPs+29lraYe7btswf7IMV0Dam1dGZBLkwI1g1pSXSDlfbCbZe1Ldy1buNktllBKShyk71JHEUm1thbpuNhc157asnVAgAsDoT+GSIDHhNB+F2QyMxUJiV7Cqqvcs3UAzs7G2xCu5JHEjuMEGp2JtXEYd8Tdu2blpHA0YXFC5c2XtMpLGDHfPCr5x6RFMr9tC4cV9tZNsiCyExlACz2gDI0MGDxqEdn3HuFltsqBljSfaiBwnxHI0U7N2s94yLVrEEZhnbD3b5htT7Lpl9o6Fav8K94AZcLbXkBs86eGdzG81lFK7ZpOVmW4uwReZHhTJJI10Oo3b6l7Yxr3LVqw1y45tlRbQhQqi5JyrADFjKHiNTrWlTieGH5Ds4KwN272wdKWuIx5KnJiQFIOXqcGoMRpopiQI01o8/8G5pxrz+TPm6JX7lsSES4J3t7WlxiCQN4CETrqQJ40O7RwDWrjW8rSsBhvgxJErpWwX8RtKSV+ugTIUfU1iTuB6udO8+tNtd2l+HGHT/AL1oR3GCBPhVfhMyA/ZO1vq9wNbQK/3QRr2hDLmOqz41H6TdJLl0l7qqHe2PZaQNZ5bxJHvqkxWLuC8ZJDhwwI4DeYnxJqx20q37ihLhcdqGbVgIZ9dBxHvrJ9pmiavYMkTrFTsDeizetwe0bbjuKZh8HPuqNlgA8CJFSLLnWCRIgxpIJB+QpM9OEFOmmNVa7Mx7C29sZtAxUqJKhoFwdykQe4gVEtYcuYXfVnfsvaw/VopJuGbrCDop7CCNY+8eZjlUSa6N8iS0ysx1zNccgQJMDdAGg8NBURrcgkbxv8Dp8fjU65dFxRP7RdAfxgcD+Yc+Ip3o9BvqrNlVwVJkDeNBrpqQBrzqo+iMmofgqxc0irjZOzQSGv6KMsLOVmzAkb+Gm7jRfb6P9WqPbW1B/EoEkMT7QBMiN2ns1HxNt0OtvKOzJUTOTd+MkeMVSicM/lyapaGbWKbD4cvbtzlIzLqMuYZjuGkExuqThekZbE27JUAOFMySe0ivyjifSmrOOV1uIJBLAnTPuEbkYN7qkZ7YvWmU2FICKxaUuQqhdA6g6kDjupOP2MOdnmwOkzX762iqCVYmM0qVjSSIPlRFsbFlw8x2WyiOIXcT60G9Fti37WMDukW4btAqQZAj2SaLhc6lcyITIUkCdSZk7jy99TKvA2UfS/DD6zh7hEhkuWz4gZl+LVXbK6QXNn3xMtZaBcTw0zgcHGk/i48CDO21vEKy3LYIBEo4DDUAj4keVQ9qdALOLANm61q4JhWJdNf3jmG7gfKmvTIfQd7N2gGVbltgyMAysNxB1FP47ApdsPaVRBkhfwtzXu5j/CM9Dtg3MDhhZuvnbMzGNUXMfZWRMcdeJNEdq5EU4ycXomrMr2rs82LgV13EHUe0J4TvBqhFlcxMxAMbtZkecGPfWz9KtgjH2cmfJcXVGiVB7xvg9xHnEVi22+j+MwjFcSmVJ0vAZrX8wGkzuYA6Vo2n0C0RsZhg65QRmnsxundHmfiOVMWLiXLa2b7ZHGlq6w0tjWEuHf1U90pMjsyKr79y4CAc0xI8Drp/avBddRP3TwO703etFapgpNS5I9vYe5ZdrdxSjqYYHgRqD38wRvmRTm08ezwXYsSNd/ZHITziTR/0W2a+OwLYg2mbE4TOthiBF5ShZFiAD1ZMrHcu7dm5wzXICjtTEHTmfkajyd0ZqUeXkn7GeGUjMBInKSN8DWKvbt++4K2WfESWCo6re9k69m6HkeEeFD9jZl9d0Dnr+lEXRi6MK63XDu4kQpyrBEDhJjXx+JuzLNOE30IW/ibZ+1wt+1+bDnEWY/hhrR8IFWWz9vYpmy4bG27z/wDYxNsWrvgDoLh8HB7qvh06TjZceBB/SvT01w7aOlyO9VYf1VfJnLQxb+kBrDZMXYuWnH4A43bzluAad4JFX+zOmWEvwEvpmP3Xm2x7tYze+qvE9KcHeTq7plPwvbLAeEAx5VB/6Xsy77PVSeAuMnuLD4U7h90PYcXcFbcag9xnN6ZwQPKmcRsdHTILzqszkft25G7ssTQzgujos64bEYm0Pwq6Nb/ldSKvcFjby6XGS6OeTq28yCVPkoqX9mBV4LoecNfF+yoJUns27jKj5gV7SNoImdKK8LjGJAe1cQ88pZP5gPiBTK45PzDyp1Meo3P8aayNCcbJwNcTUE7SB4iq3F7VKk/bW0G8Z2RfGMxE1rHIpaJcWi9NIIrOdo/SMVbLay3CGymBowjQoVkHXT5Uz/8AUa8Zy2ARJGuh05jh4U3OK7YuLAnpPYVHS4CC0gMAeA1/t51MtYWfuiKXb2ehMlQTzImrOzbArJooq7uxcywsKIPCRrB05f3qr2jsVrWWGDEzpou7xPfRcCKouliyqHkxHqJ+VS0bYJtSSTKHDXHtsxK6AazpEcjUk7TnXMN3HQj5+hqtK+nKkhazaR2PFJvsfv3pObWnLF5QQ7TIMlRxjX0NRzXLTNq8GuYzYdy3bPUHrLDw4tse6QVPDQ8jpwprZm1rLKtq+DbuL2d2XN+HjGaOWp3wJom6J3ku4KwJlltWwwO8Qo91RNsbAS6DmAPfTZ5TVOiE+xLdySAtwd4BP+edVuN2GIgNct90yv8AK8g1Au7OxOEbNYdsv4T2l9P09KnYLpmphcVbyE6SNVJ3fI0W/Aa8lS+wbtsjqxbYGdUzYdh4m0wHupFvGYmz7TYm3AjVUxCaGN/ZaP4vWjTq0dC9lgdJABkH/PKquxtNFY5wVJ3nUjj6b+VP6ntWFFXhOk1zg+Fu+LPh2P8A7AV99Eex9rvcfK2Hu2jBOclGtmI0DKd+u7uNNNgsNiBJS3c7xE+q6il7G2Haw7M9rMAwAgtK85HH30Nwa13+/wB9BsL8HtDg/r+tTOqB1FDo31MweKKiswAzp9htoW2N0X7vVK2ZDZLItteAcId4/E0gzwmKI+gHTYYsCxiIGIjQ6BbwG8gcHA1K8d44gEtnEq3jQ7tPoDh7r9bZLYa8DmD24yhgZDZDoDPKO+apMVF9iui2CumbmFssddQgU679Vio93ozs/DL1pwtgBYOZkVo1iZeYg1D6V7Pv3DaNlnLQwcCQpTK3Wahhlduyq5SpkzmgGrXYGzPq6MC5YOQ+UoEVTESF3h2AUtrqwJgSaqxHuy9u2rrdUoZHElVIgEDiCsqB58DEgTWT/SLsJUvjFWlyJdYC9bYFcjk+2PZPVseIjUnXUVqq7BtC51g6zNnzr2iAu6FWIIWQTH52G4xU3HYJLylbihlYFSCTBBBBBG47zvoLhJxZjd/ofdSfsG3/AHbtzdx3l6rr+wrgmUxC6kaODpz7VtdfOtOxWFfD5UDNliFJJJIGmp4mmPr7j73qAfjRZNGTvsjLua+IMahTO/XR591NHZ7rMX3EDjbuj0iRWuNjSfaVG8V/SmHNg+1h0Php8qfIXEyj6vdBX7a3ruBJH9aD0qVZdoOYISOKMjD0mQa0dsBg2323XwP9xTD9G8E0w7LO+Vn17JosdAKL7W4IDrPFVYf01Kt7cxIMLeaeRDPu/eBooboLh2EJetgTIEAfMV4/QK7INu4pjk7rP8pNIQPWulWKhiHsuFEsSu4HicsRTQ6c3CwUi1qRJViYHExOvrRLb6MYu2WOU3AREdZInn2vhuphNk4lUe3ds3XQnMEHVlM26SoUzuHI0AWmBs9aJW6H8GRfcTNC30gXCqi11XfqpLTwIad28Hx76krggEKX7EKNUH1Yd5ILSIExuBjvqJa6v2GRAOBUvbPnlk++r14AEtm4WTmYxGo1idPH3VfYWy1wE9Yq6wQ2/cNe/SKs/s27JWBwYOZ88xifKK8YW10FsvHHOg/41lKDZLVjSxToNMg0sVtQC5qt6Q2M1kkDVSG9ND7iasRXET30UVGVOzP5r0U/tDDdVcZOAOngdRTFZNHqwnas8JpAalNTuzbWe9aXfLoPeJ91CJnKth/s7ajWsuQ5blqEYcCF01HEGK0bZOOTEpmUQw9peI/Ud9Y7thymJuEb80+oBol2DtIjLdtGCN/zB7qGcD2aBiMCDwoX250aDAlQJ9x4xrw7jpRfsraSYhZGjj2l5d45in7tgGk16IsxG5hr+FabbMkcNY4Dy467q8u7fLCLiAOeMwp792lattPZCOII/wA7jwoE250WKyVEjjz8wOHhSv2FAoli6zm5bJRxHssVJnkRvG6deIou6DdJTdLWcQ46wQbZMDMI1XSJIieZB7qE3s3LR7JgHeDqschyqJct2rg1HVHcAZKHzjSr7EbaomnrYoa6L7WY4cdeVBSVLk6MqgQxPDQifCaIVvD8S1FFEu3UyziCONVy3e9adF3vFFAW9vGz3VLtXV8fjQ8l7wpRxUU0ARXGE6bqTnA+dDjbTI4mouI2qOLH0/vQFFN9M2LjDWjbuMtxbuhVipgq2YSPAHyFZbY6UYxN15mHJgre8iffRV0/v2b1xbbYkJk1I6t31Yaar3fGhU7Ls8MZb/it3l/4mi2bxjGtllh+n18ftLdt/DMh+JHuqyw/T60f2lq4v7pVh8j7qGRshTuxWFPi11f6rdejYM7sRhD/AOYD+oCjYOEfYb4fpXhH/wBXKfzBl95Ee+rHD463c9i4jfusD8DWPtbgmkG3RYnjZtM12aKyDD7Tv2/Yu3B3ZjHpuqzw/S/FLvZX/eUf8YpkOLRqCY64u644/iNSE25fH358Qp+VZzY6dH/UsjxVvkR86sLHTPDt7QuJ4rP9JNGyaD1Okt0b1Q+RHwNLbpErftLCt5g+4ig2z0gwz7ryeZy/1RU5bobVSCOYM0WyaL58TgX9vDAHmEX4qQaYbC7MPBh3fbfKqdjSCaOTCimWlg0yGpatW5A6DShTWalA0AVe39nm5DL7Q0jdI/z40M3bZUkMIIo1utyqm21h9zeR+VZyN8WaUdA81HfQjZ6LaFwqDcae1xA3ADlpr50F3hAo46MX+yF/KpHoAflU+AyZJS7K3pGn27d+U+4D5VF2bjTZed6n2hz7/EVZdJV+1nmo+JqlYUhLo0DZ2MIK3Lbd4I4/5yo82VtJb68nHtL8x3Vh/R7a/UuUc/Zsf5SePhz9aPMLiGQhkMEbj/nCl0JoPbluq/FYSakbJ2mt9eTjePmO6pj26bVkANtfYCvJiDzA3+I40E7U6PshkjThOqnwPDwNbLdw1V2K2cGnTfvBGhqKaGZ50Ks9Wrod+ZmjhqEHy99E4am7myhZclZAYbt4GvCvZpPZSE3MYimGYAxOvKYr0YxPxg6gb53wB8R614QDvprEIAJCAmRw7+4T30DHbeKUzlYHwPdPwp3rTzPrVfC6/ZaEwdIkEbyN/dVd9bsqQTbuAnXf+GWM68xTSFYQ9aedJZp109KohiLEaPcUQW0J03z86fUq7kW7rBvaIA4ECIkRxHrTphY9jdkWLrFntIWOpIGUkneTliT31Du9FsKf9Mjwd/1qx+rtMhzvJ8ZBAG+IE8uAp22pCgEyQACeZG80rKtlE3RDDcnHg/6g1S9IdiJYRXUR2wgAJMiCczT9/SNIEAaUcVP2Ps+1fLpetrcXLIDCYMjUcjrvFOLdhyow/EDtt+8fjTVbrtH6LMFeGZOsssRJKNmUk6nsvPHkRQftX6I8Umti5avDkZtP6GV/3U+LNFlizOa8q02rsDE4aevsXLYH3ipyfzCV99VlIv8AAkivMtLrymJoQVrkJBkSDzBj4UqumnYuKJVnbWITddfzOb+qanJ0rxAG9D4r+hqlriKZLgg4VqWrU2KWD31sco6GrlPOm84pPW0CFuardrN2R41Md6hbRWU8NazkVHso74ok2Zf6s2zyAB8Ig0OXqvZqUVIsukftKe75/wB6pGqxx17PbQ8VlT7o91VjtFIpPRBve0aK+im2ZizcOv3Dz/L+lCV+4M1JW5y0oZokmjXMPeKsGUwRuIo12PtQXlgwLg3jn3isr6Nba69crn7VRr+Ycx86I8PcKkFSQRuIpJ0ZNUaAbdNPaqLsbawvDK0C4P8Ad3j9KsylVVkgx0jtQFPj8Voav3yDukefyBox6U2vsp5H4kfpQNjCJEx7vmRWbWykOjF+HqPnFOJiQeB9x+BqECY4xu+948C3+GuZhpoIG+Y4/vKO+lQ7J4vjvHka969fxD1qGg0jnHDdv/C3fXcDM+ZYafxA/wCGih2TCqngD6GvFw6hswUBoiQNY5VCKDuP/rPhyPI0vIQOPDcH+RMUCJ4rjUF2I+9Gse13fmH+TS1vHnOv5T8DQOyTTdzaT4eHRgCTlMiQQZMd26kWLjE68vwkfMimtq2A6QddQfjTXYmX2C6d5AovWwRGjWyDMflNEezukWGv/s7qyfut2W9DWSbT2UHXtWpI9llJUg89KYw7PaGW4BdA9n8ceIifE1rZBupof2t0LwOIk3MOgY/eQdW3iSkT5zWeHpTcwqqy3Lqg/dYF1H9vCibY/wBIBdQ1y1mX8dsyNN+h3etFhbRVbV+h62ZOGxDL+W6oYfzLBHoaDNq/Rzj7EnqRdUfetMH/ANphvdW3YDpDh72iXAG/C3Zb0NWRNKkWskkfK+IsMjZXVkYb1YFW9DrTWWvqLH4G1eXLetpcXk6qw94oR2r9GOCuyUV7Df8A62lf5XkR4RS4lrKvJhJFeRWjbV+ifEprYu27w5Gbbe+V94oUxPRTGo2VsJfJ/KjOPVJHvo2WpJluDSgZpkUsGtzkHVFe5qZzV00AczU3cbQ+FJY1A2ncYBSPZDdr5VDAiXlqzt3JRT3Cqs3MzEDlNPYe9HZ9KlFsk3rpiJiq+4Dx1qUzUy1MkjMK9WnSKQy0ma4n4HcNfa2wdDDKZBrSNhbVXEW8w0YaOvI/oeFZlUzZe0Ww9wOngw4MOINQbSjaNWtuQQQYI3EUY7C20LoCPAue5v791AeBxi3UV0MqfdzB7xUlXjUb6E6OZoN+kyf/AG7+XxrPrt2OBPgJopG2etw9y3c9sISD+IAce+hW5bDe0J5UT2xxI3Xc0TeQN6nv3inrV0A+w3fBDAeU179XHAsPAmuGEOvamRGqg/CKkY4zoZzD1XnpypVvqz7JHkxHwNNJhWG6PIsvPxFevZYtqpj+Bhw5iaAJDYUHifcfPUUk4TkRx3rz8IrxcKwmMvdoV+B+Veiy4X708gwP9QoA65Ybu4k9ph+vKkPYM7u6ewe6TImn/tN8ECYgrPwO6vRcOmqd+9eI5jlQBGwlqDujT8Mce4kVKfDs4hRJ31Iw0Hh7ww91NbXxHV282UtBGg3jvprsGQLgc6AFBzYdo+APxPpSPqigaDxO8nxNQ9j9JGuO9oENlJBt3YnQkdgzPDhETVyty25iTabk+q+TDd5jzq6IKl8KwBymRyOoqlGANls6nKx4LoGPgNDRTj7bpACEk7m+545hofAa1FTDAat2mO9j8ByHdSAq7V52nrLYY7+zof0JqNs7pbfsOEz3LOsBbnat+p3eVW9/Bg6iQag43BOwysZX309CC7BdNrgA6+0GH4rZ+R099X+B6S4e7otwA/hbsn31kWV7XYsnXlwUczUu7eYoZt52A4aSadgbLmndXlYdsvpRdtOFV7lkzGVzKe/d6UZ2el+IA7VtGPMSJ9Jp2gAMGlA11dWgj2vCa6uoAaJqNixKMO6va6swKnFaMCBp/kilsv3pnj3V1dSZcRdu8GEinCK8rqZIkiuYV1dQMarq6urNnYui26ObaOHeGk2m9ocvzD/N1aJbuBgCDIOoI3Ga6uoZlkXkk4W2WJEMRBmBMTXfUEXc8SSe0GG/1r2uoqzKxwbKuQCBmU7iNRXn1NhvBrq6lJUNM9WyadXD17XVAxa2RSwldXUxHRXhWva6gBK2gNwA8NKY2hIXTn+tdXVSEwG2lss3HZ2MHMSCNIg6ail4Xat5YDjrLfM+0fA/M11dWlED46VJafKjtb5q4Bt+B3x4kVdYXadm4B1iG3P37faQ98cvA11dQ9IB9sIYzIRcXmhn1G8elVGNxBnJb1c+ijmf0rq6lQxFnBqojeTqWO8mmbuFMypiva6kBAx1l2GVgDrvgTTFnDMohWIHjXldVCP/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descr="Image result for jAKARTA BANDUNG FAST TR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4175" y="457199"/>
            <a:ext cx="3095625" cy="17335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encrypted-tbn0.gstatic.com/images?q=tbn:ANd9GcQ5NgF_2rq8-ZN2Hh-fAXfGkjNpp-mDivRK_3D1yX05Tm0jNhIuT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457200"/>
            <a:ext cx="3467100" cy="173355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thejakartapost.com/files/images2/p13-A-4co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4175" y="2176734"/>
            <a:ext cx="6562725" cy="4370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91363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assets.rappler.com/612F469A6EA84F6BAE882D2B94A4B421/img/DB55F2C9229B4D5B8E94B157B4B2C5F2/kereta-cep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533400"/>
            <a:ext cx="8451595" cy="563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57692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title"/>
          </p:nvPr>
        </p:nvSpPr>
        <p:spPr>
          <a:xfrm>
            <a:off x="914400" y="434977"/>
            <a:ext cx="10363200" cy="968375"/>
          </a:xfrm>
        </p:spPr>
        <p:txBody>
          <a:bodyPr/>
          <a:lstStyle/>
          <a:p>
            <a:r>
              <a:rPr lang="en-US" altLang="en-US" smtClean="0">
                <a:latin typeface="Arial" pitchFamily="34" charset="0"/>
                <a:ea typeface="MS PGothic" pitchFamily="34" charset="-128"/>
                <a:cs typeface="Arial" pitchFamily="34" charset="0"/>
              </a:rPr>
              <a:t>Pengorganisasian proyek</a:t>
            </a:r>
          </a:p>
        </p:txBody>
      </p:sp>
      <p:sp>
        <p:nvSpPr>
          <p:cNvPr id="54273" name="Rectangle 2"/>
          <p:cNvSpPr>
            <a:spLocks noGrp="1" noChangeArrowheads="1"/>
          </p:cNvSpPr>
          <p:nvPr>
            <p:ph type="body" sz="half" idx="1"/>
          </p:nvPr>
        </p:nvSpPr>
        <p:spPr>
          <a:xfrm>
            <a:off x="762002" y="1668464"/>
            <a:ext cx="9463617" cy="4395787"/>
          </a:xfrm>
        </p:spPr>
        <p:txBody>
          <a:bodyPr lIns="120630" tIns="59257" rIns="120630" bIns="59257">
            <a:normAutofit fontScale="92500" lnSpcReduction="10000"/>
          </a:bodyPr>
          <a:lstStyle/>
          <a:p>
            <a:pPr marL="609585" indent="-548204">
              <a:buSzPct val="99000"/>
              <a:buFont typeface="Courier New" panose="02070309020205020404" pitchFamily="49" charset="0"/>
              <a:buChar char="o"/>
            </a:pPr>
            <a:r>
              <a:rPr lang="en-US" altLang="en-US" sz="3700">
                <a:effectLst>
                  <a:outerShdw blurRad="38100" dist="38100" dir="2700000" algn="tl">
                    <a:srgbClr val="000000">
                      <a:alpha val="43137"/>
                    </a:srgbClr>
                  </a:outerShdw>
                </a:effectLst>
                <a:latin typeface="Arial" pitchFamily="34" charset="0"/>
                <a:ea typeface="MS PGothic" pitchFamily="34" charset="-128"/>
                <a:cs typeface="Arial" pitchFamily="34" charset="0"/>
              </a:rPr>
              <a:t>Seringkali struktur sementara</a:t>
            </a:r>
          </a:p>
          <a:p>
            <a:pPr marL="609585" indent="-548204">
              <a:buSzPct val="99000"/>
              <a:buFont typeface="Courier New" panose="02070309020205020404" pitchFamily="49" charset="0"/>
              <a:buChar char="o"/>
            </a:pPr>
            <a:r>
              <a:rPr lang="en-US" altLang="en-US" sz="3700">
                <a:effectLst>
                  <a:outerShdw blurRad="38100" dist="38100" dir="2700000" algn="tl">
                    <a:srgbClr val="000000">
                      <a:alpha val="43137"/>
                    </a:srgbClr>
                  </a:outerShdw>
                </a:effectLst>
                <a:latin typeface="Arial" pitchFamily="34" charset="0"/>
                <a:ea typeface="MS PGothic" pitchFamily="34" charset="-128"/>
                <a:cs typeface="Arial" pitchFamily="34" charset="0"/>
              </a:rPr>
              <a:t>Menggunakan spesialis dari seluruh perusahaan</a:t>
            </a:r>
          </a:p>
          <a:p>
            <a:pPr marL="609585" indent="-548204">
              <a:buSzPct val="99000"/>
              <a:buFont typeface="Courier New" panose="02070309020205020404" pitchFamily="49" charset="0"/>
              <a:buChar char="o"/>
            </a:pPr>
            <a:r>
              <a:rPr lang="en-US" altLang="en-US" sz="3700">
                <a:effectLst>
                  <a:outerShdw blurRad="38100" dist="38100" dir="2700000" algn="tl">
                    <a:srgbClr val="000000">
                      <a:alpha val="43137"/>
                    </a:srgbClr>
                  </a:outerShdw>
                </a:effectLst>
                <a:latin typeface="Arial" pitchFamily="34" charset="0"/>
                <a:ea typeface="MS PGothic" pitchFamily="34" charset="-128"/>
                <a:cs typeface="Arial" pitchFamily="34" charset="0"/>
              </a:rPr>
              <a:t>Dipimpin oleh manajer </a:t>
            </a:r>
            <a:r>
              <a:rPr lang="en-US" altLang="en-US" sz="370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proyek</a:t>
            </a:r>
          </a:p>
          <a:p>
            <a:pPr marL="1293813" lvl="2" indent="-438150">
              <a:buSzPct val="99000"/>
              <a:buFont typeface="Courier New" panose="02070309020205020404" pitchFamily="49" charset="0"/>
              <a:buChar char="o"/>
            </a:pPr>
            <a:r>
              <a:rPr lang="en-US" altLang="en-US" sz="2800">
                <a:effectLst>
                  <a:outerShdw blurRad="38100" dist="38100" dir="2700000" algn="tl">
                    <a:srgbClr val="000000">
                      <a:alpha val="43137"/>
                    </a:srgbClr>
                  </a:outerShdw>
                </a:effectLst>
                <a:latin typeface="Arial" pitchFamily="34" charset="0"/>
                <a:ea typeface="MS PGothic" pitchFamily="34" charset="-128"/>
                <a:cs typeface="Arial" pitchFamily="34" charset="0"/>
              </a:rPr>
              <a:t>Mengkoordinasikan kegiatan</a:t>
            </a:r>
          </a:p>
          <a:p>
            <a:pPr marL="1293813" lvl="2" indent="-438150">
              <a:buSzPct val="99000"/>
              <a:buFont typeface="Courier New" panose="02070309020205020404" pitchFamily="49" charset="0"/>
              <a:buChar char="o"/>
            </a:pPr>
            <a:r>
              <a:rPr lang="en-US" altLang="en-US" sz="280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Memonitor jadwal </a:t>
            </a:r>
            <a:r>
              <a:rPr lang="en-US" altLang="en-US" sz="2800">
                <a:effectLst>
                  <a:outerShdw blurRad="38100" dist="38100" dir="2700000" algn="tl">
                    <a:srgbClr val="000000">
                      <a:alpha val="43137"/>
                    </a:srgbClr>
                  </a:outerShdw>
                </a:effectLst>
                <a:latin typeface="Arial" pitchFamily="34" charset="0"/>
                <a:ea typeface="MS PGothic" pitchFamily="34" charset="-128"/>
                <a:cs typeface="Arial" pitchFamily="34" charset="0"/>
              </a:rPr>
              <a:t>dan </a:t>
            </a:r>
            <a:r>
              <a:rPr lang="en-US" altLang="en-US" sz="280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biaya</a:t>
            </a:r>
          </a:p>
          <a:p>
            <a:pPr marL="609585" indent="-548204">
              <a:buSzPct val="99000"/>
              <a:buFont typeface="Courier New" panose="02070309020205020404" pitchFamily="49" charset="0"/>
              <a:buChar char="o"/>
            </a:pPr>
            <a:r>
              <a:rPr lang="en-US" altLang="en-US" sz="3600">
                <a:effectLst>
                  <a:outerShdw blurRad="38100" dist="38100" dir="2700000" algn="tl">
                    <a:srgbClr val="000000">
                      <a:alpha val="43137"/>
                    </a:srgbClr>
                  </a:outerShdw>
                </a:effectLst>
                <a:latin typeface="Arial" pitchFamily="34" charset="0"/>
                <a:ea typeface="MS PGothic" pitchFamily="34" charset="-128"/>
                <a:cs typeface="Arial" pitchFamily="34" charset="0"/>
              </a:rPr>
              <a:t>Struktur permanen disebut ‘organisasi matriks’</a:t>
            </a:r>
          </a:p>
        </p:txBody>
      </p:sp>
      <p:pic>
        <p:nvPicPr>
          <p:cNvPr id="542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9304" y="3185321"/>
            <a:ext cx="4834467" cy="278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5634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1000"/>
                                  </p:stCondLst>
                                  <p:childTnLst>
                                    <p:set>
                                      <p:cBhvr>
                                        <p:cTn id="6" dur="1" fill="hold">
                                          <p:stCondLst>
                                            <p:cond delay="0"/>
                                          </p:stCondLst>
                                        </p:cTn>
                                        <p:tgtEl>
                                          <p:spTgt spid="54276"/>
                                        </p:tgtEl>
                                        <p:attrNameLst>
                                          <p:attrName>style.visibility</p:attrName>
                                        </p:attrNameLst>
                                      </p:cBhvr>
                                      <p:to>
                                        <p:strVal val="visible"/>
                                      </p:to>
                                    </p:set>
                                    <p:animEffect transition="in" filter="dissolve">
                                      <p:cBhvr>
                                        <p:cTn id="7" dur="1000"/>
                                        <p:tgtEl>
                                          <p:spTgt spid="54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903817" y="377826"/>
            <a:ext cx="10361083" cy="1231900"/>
          </a:xfrm>
        </p:spPr>
        <p:txBody>
          <a:bodyPr>
            <a:normAutofit/>
          </a:bodyPr>
          <a:lstStyle/>
          <a:p>
            <a:pPr>
              <a:lnSpc>
                <a:spcPct val="80000"/>
              </a:lnSpc>
            </a:pP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Organisasi </a:t>
            </a:r>
            <a:r>
              <a:rPr lang="en-US" altLang="en-US">
                <a:effectLst>
                  <a:outerShdw blurRad="38100" dist="38100" dir="2700000" algn="tl">
                    <a:srgbClr val="000000">
                      <a:alpha val="43137"/>
                    </a:srgbClr>
                  </a:outerShdw>
                </a:effectLst>
                <a:latin typeface="Arial" pitchFamily="34" charset="0"/>
                <a:ea typeface="MS PGothic" pitchFamily="34" charset="-128"/>
                <a:cs typeface="Arial" pitchFamily="34" charset="0"/>
              </a:rPr>
              <a:t>Proyek Bekerja </a:t>
            </a: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Baik Jika</a:t>
            </a:r>
          </a:p>
        </p:txBody>
      </p:sp>
      <p:sp>
        <p:nvSpPr>
          <p:cNvPr id="56322" name="Rectangle 3"/>
          <p:cNvSpPr>
            <a:spLocks noGrp="1" noChangeArrowheads="1"/>
          </p:cNvSpPr>
          <p:nvPr>
            <p:ph idx="1"/>
          </p:nvPr>
        </p:nvSpPr>
        <p:spPr>
          <a:xfrm>
            <a:off x="1151467" y="1738314"/>
            <a:ext cx="9855200" cy="4821237"/>
          </a:xfrm>
        </p:spPr>
        <p:txBody>
          <a:bodyPr>
            <a:normAutofit fontScale="85000" lnSpcReduction="20000"/>
          </a:bodyPr>
          <a:lstStyle/>
          <a:p>
            <a:pPr marL="711182" indent="-711182">
              <a:buFontTx/>
              <a:buAutoNum type="arabicPeriod"/>
            </a:pP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Pekerjaan dapat didefinisikan dengan </a:t>
            </a:r>
            <a:r>
              <a:rPr lang="en-US" altLang="en-US" sz="3700" b="1">
                <a:solidFill>
                  <a:srgbClr val="FFFF00"/>
                </a:solidFill>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tujuan</a:t>
            </a: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 dan </a:t>
            </a:r>
            <a:r>
              <a:rPr lang="en-US" altLang="en-US" sz="3700" b="1">
                <a:solidFill>
                  <a:srgbClr val="FFFF00"/>
                </a:solidFill>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tenggat waktu </a:t>
            </a: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tertentu</a:t>
            </a:r>
          </a:p>
          <a:p>
            <a:pPr marL="711182" indent="-711182">
              <a:buFontTx/>
              <a:buAutoNum type="arabicPeriod"/>
            </a:pP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Pekerjaan itu </a:t>
            </a:r>
            <a:r>
              <a:rPr lang="en-US" altLang="en-US" sz="3700" b="1">
                <a:solidFill>
                  <a:srgbClr val="FFFF00"/>
                </a:solidFill>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unik</a:t>
            </a: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 atau agak asing bagi organisasi yang ada</a:t>
            </a:r>
          </a:p>
          <a:p>
            <a:pPr marL="711182" indent="-711182">
              <a:buFontTx/>
              <a:buAutoNum type="arabicPeriod"/>
            </a:pP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Pekerjaan ini berisi tugas-tugas kompleks yang saling terkait yang </a:t>
            </a:r>
            <a:r>
              <a:rPr lang="en-US" altLang="en-US" sz="3700" b="1">
                <a:solidFill>
                  <a:srgbClr val="FFFF00"/>
                </a:solidFill>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membutuhkan keterampilan khusus</a:t>
            </a:r>
          </a:p>
          <a:p>
            <a:pPr marL="711182" indent="-711182">
              <a:buFontTx/>
              <a:buAutoNum type="arabicPeriod"/>
            </a:pP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Proyek ini </a:t>
            </a:r>
            <a:r>
              <a:rPr lang="en-US" altLang="en-US" sz="3700" b="1">
                <a:solidFill>
                  <a:srgbClr val="FFFF00"/>
                </a:solidFill>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sementara tetapi penting </a:t>
            </a: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bagi organisasi</a:t>
            </a:r>
          </a:p>
          <a:p>
            <a:pPr marL="711182" indent="-711182">
              <a:buFontTx/>
              <a:buAutoNum type="arabicPeriod"/>
            </a:pP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Proyek memotong </a:t>
            </a:r>
            <a:r>
              <a:rPr lang="en-US" altLang="en-US" sz="3700" b="1">
                <a:solidFill>
                  <a:srgbClr val="FFFF00"/>
                </a:solidFill>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garis organisasi</a:t>
            </a:r>
          </a:p>
        </p:txBody>
      </p:sp>
    </p:spTree>
    <p:extLst>
      <p:ext uri="{BB962C8B-B14F-4D97-AF65-F5344CB8AC3E}">
        <p14:creationId xmlns:p14="http://schemas.microsoft.com/office/powerpoint/2010/main" val="3292708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a:grpSpLocks/>
          </p:cNvGrpSpPr>
          <p:nvPr/>
        </p:nvGrpSpPr>
        <p:grpSpPr bwMode="auto">
          <a:xfrm>
            <a:off x="2262717" y="4159709"/>
            <a:ext cx="9065683" cy="1493960"/>
            <a:chOff x="1666134" y="4160837"/>
            <a:chExt cx="6798417" cy="1493961"/>
          </a:xfrm>
        </p:grpSpPr>
        <p:cxnSp>
          <p:nvCxnSpPr>
            <p:cNvPr id="59" name="Straight Connector 58"/>
            <p:cNvCxnSpPr/>
            <p:nvPr/>
          </p:nvCxnSpPr>
          <p:spPr>
            <a:xfrm>
              <a:off x="4978834" y="4267199"/>
              <a:ext cx="0" cy="1049339"/>
            </a:xfrm>
            <a:prstGeom prst="line">
              <a:avLst/>
            </a:prstGeom>
            <a:ln w="38100" cmpd="sng">
              <a:solidFill>
                <a:schemeClr val="tx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413756" y="4330699"/>
              <a:ext cx="0" cy="985839"/>
            </a:xfrm>
            <a:prstGeom prst="line">
              <a:avLst/>
            </a:prstGeom>
            <a:ln w="38100" cmpd="sng">
              <a:solidFill>
                <a:schemeClr val="tx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7875662" y="4267199"/>
              <a:ext cx="0" cy="1049339"/>
            </a:xfrm>
            <a:prstGeom prst="line">
              <a:avLst/>
            </a:prstGeom>
            <a:ln w="38100" cmpd="sng">
              <a:solidFill>
                <a:schemeClr val="tx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flipH="1">
              <a:off x="3769310" y="5295901"/>
              <a:ext cx="3865083"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599" name="Rectangle 23"/>
            <p:cNvSpPr>
              <a:spLocks noChangeArrowheads="1"/>
            </p:cNvSpPr>
            <p:nvPr/>
          </p:nvSpPr>
          <p:spPr bwMode="auto">
            <a:xfrm>
              <a:off x="7258201" y="5053013"/>
              <a:ext cx="1206350" cy="519113"/>
            </a:xfrm>
            <a:prstGeom prst="rect">
              <a:avLst/>
            </a:prstGeom>
            <a:solidFill>
              <a:schemeClr val="accent4"/>
            </a:solidFill>
            <a:ln w="28575">
              <a:solidFill>
                <a:schemeClr val="tx1"/>
              </a:solidFill>
              <a:miter lim="800000"/>
              <a:headEnd/>
              <a:tailEnd/>
            </a:ln>
            <a:effectLst/>
            <a:extLst/>
          </p:spPr>
          <p:txBody>
            <a:bodyPr wrap="none" lIns="90475" tIns="44444" rIns="90475" bIns="44444" anchor="ctr"/>
            <a:lstStyle/>
            <a:p>
              <a:pPr algn="ctr" fontAlgn="auto">
                <a:lnSpc>
                  <a:spcPct val="85000"/>
                </a:lnSpc>
                <a:spcBef>
                  <a:spcPts val="0"/>
                </a:spcBef>
                <a:spcAft>
                  <a:spcPts val="0"/>
                </a:spcAft>
                <a:defRPr/>
              </a:pPr>
              <a:r>
                <a:rPr lang="en-US" sz="1900" b="1">
                  <a:effectLst>
                    <a:outerShdw blurRad="38100" dist="38100" dir="2700000" algn="tl">
                      <a:srgbClr val="000000">
                        <a:alpha val="43137"/>
                      </a:srgbClr>
                    </a:outerShdw>
                  </a:effectLst>
                  <a:latin typeface="Arial"/>
                  <a:cs typeface="Arial"/>
                </a:rPr>
                <a:t>Technician</a:t>
              </a:r>
            </a:p>
          </p:txBody>
        </p:sp>
        <p:sp>
          <p:nvSpPr>
            <p:cNvPr id="58402" name="Freeform 24"/>
            <p:cNvSpPr>
              <a:spLocks/>
            </p:cNvSpPr>
            <p:nvPr/>
          </p:nvSpPr>
          <p:spPr bwMode="auto">
            <a:xfrm flipH="1">
              <a:off x="3062288" y="4160837"/>
              <a:ext cx="230188" cy="1135063"/>
            </a:xfrm>
            <a:custGeom>
              <a:avLst/>
              <a:gdLst>
                <a:gd name="T0" fmla="*/ 0 w 145"/>
                <a:gd name="T1" fmla="*/ 1134368 h 1633"/>
                <a:gd name="T2" fmla="*/ 228600 w 145"/>
                <a:gd name="T3" fmla="*/ 1134368 h 1633"/>
                <a:gd name="T4" fmla="*/ 228600 w 145"/>
                <a:gd name="T5" fmla="*/ 0 h 1633"/>
                <a:gd name="T6" fmla="*/ 0 60000 65536"/>
                <a:gd name="T7" fmla="*/ 0 60000 65536"/>
                <a:gd name="T8" fmla="*/ 0 60000 65536"/>
                <a:gd name="T9" fmla="*/ 0 w 145"/>
                <a:gd name="T10" fmla="*/ 0 h 1633"/>
                <a:gd name="T11" fmla="*/ 145 w 145"/>
                <a:gd name="T12" fmla="*/ 1633 h 1633"/>
              </a:gdLst>
              <a:ahLst/>
              <a:cxnLst>
                <a:cxn ang="T6">
                  <a:pos x="T0" y="T1"/>
                </a:cxn>
                <a:cxn ang="T7">
                  <a:pos x="T2" y="T3"/>
                </a:cxn>
                <a:cxn ang="T8">
                  <a:pos x="T4" y="T5"/>
                </a:cxn>
              </a:cxnLst>
              <a:rect l="T9" t="T10" r="T11" b="T12"/>
              <a:pathLst>
                <a:path w="145" h="1633">
                  <a:moveTo>
                    <a:pt x="0" y="1632"/>
                  </a:moveTo>
                  <a:lnTo>
                    <a:pt x="144" y="1632"/>
                  </a:lnTo>
                  <a:lnTo>
                    <a:pt x="144" y="0"/>
                  </a:lnTo>
                </a:path>
              </a:pathLst>
            </a:custGeom>
            <a:noFill/>
            <a:ln w="381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403" name="Rectangle 26"/>
            <p:cNvSpPr>
              <a:spLocks noChangeArrowheads="1"/>
            </p:cNvSpPr>
            <p:nvPr/>
          </p:nvSpPr>
          <p:spPr bwMode="auto">
            <a:xfrm>
              <a:off x="1666134" y="5015661"/>
              <a:ext cx="1102466" cy="63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5" tIns="44444" rIns="90475" bIns="44444">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100" b="1">
                  <a:effectLst>
                    <a:outerShdw blurRad="38100" dist="38100" dir="2700000" algn="tl">
                      <a:srgbClr val="000000">
                        <a:alpha val="43137"/>
                      </a:srgbClr>
                    </a:outerShdw>
                  </a:effectLst>
                  <a:latin typeface="Arial" pitchFamily="34" charset="0"/>
                </a:rPr>
                <a:t>Project No. 2</a:t>
              </a:r>
            </a:p>
          </p:txBody>
        </p:sp>
        <p:sp>
          <p:nvSpPr>
            <p:cNvPr id="24605" name="Rectangle 29"/>
            <p:cNvSpPr>
              <a:spLocks noChangeArrowheads="1"/>
            </p:cNvSpPr>
            <p:nvPr/>
          </p:nvSpPr>
          <p:spPr bwMode="auto">
            <a:xfrm>
              <a:off x="3185182" y="5051425"/>
              <a:ext cx="977778" cy="520701"/>
            </a:xfrm>
            <a:prstGeom prst="rect">
              <a:avLst/>
            </a:prstGeom>
            <a:solidFill>
              <a:schemeClr val="accent4"/>
            </a:solidFill>
            <a:ln w="28575">
              <a:solidFill>
                <a:schemeClr val="tx1"/>
              </a:solidFill>
              <a:miter lim="800000"/>
              <a:headEnd/>
              <a:tailEnd/>
            </a:ln>
            <a:effectLst/>
            <a:extLst/>
          </p:spPr>
          <p:txBody>
            <a:bodyPr wrap="none" lIns="90475" tIns="44444" rIns="90475" bIns="44444" anchor="ctr"/>
            <a:lstStyle/>
            <a:p>
              <a:pPr algn="ctr" fontAlgn="auto">
                <a:lnSpc>
                  <a:spcPct val="85000"/>
                </a:lnSpc>
                <a:spcBef>
                  <a:spcPts val="0"/>
                </a:spcBef>
                <a:spcAft>
                  <a:spcPts val="0"/>
                </a:spcAft>
                <a:defRPr/>
              </a:pPr>
              <a:r>
                <a:rPr lang="en-US" sz="1900" b="1" dirty="0">
                  <a:effectLst>
                    <a:outerShdw blurRad="38100" dist="38100" dir="2700000" algn="tl">
                      <a:srgbClr val="000000">
                        <a:alpha val="43137"/>
                      </a:srgbClr>
                    </a:outerShdw>
                  </a:effectLst>
                  <a:latin typeface="Arial"/>
                  <a:cs typeface="Arial"/>
                </a:rPr>
                <a:t>Project</a:t>
              </a:r>
            </a:p>
            <a:p>
              <a:pPr algn="ctr" fontAlgn="auto">
                <a:lnSpc>
                  <a:spcPct val="85000"/>
                </a:lnSpc>
                <a:spcBef>
                  <a:spcPts val="0"/>
                </a:spcBef>
                <a:spcAft>
                  <a:spcPts val="0"/>
                </a:spcAft>
                <a:defRPr/>
              </a:pPr>
              <a:r>
                <a:rPr lang="en-US" sz="1900" b="1" dirty="0">
                  <a:effectLst>
                    <a:outerShdw blurRad="38100" dist="38100" dir="2700000" algn="tl">
                      <a:srgbClr val="000000">
                        <a:alpha val="43137"/>
                      </a:srgbClr>
                    </a:outerShdw>
                  </a:effectLst>
                  <a:latin typeface="Arial"/>
                  <a:cs typeface="Arial"/>
                </a:rPr>
                <a:t>Manager</a:t>
              </a:r>
            </a:p>
          </p:txBody>
        </p:sp>
        <p:sp>
          <p:nvSpPr>
            <p:cNvPr id="24606" name="Rectangle 30"/>
            <p:cNvSpPr>
              <a:spLocks noChangeArrowheads="1"/>
            </p:cNvSpPr>
            <p:nvPr/>
          </p:nvSpPr>
          <p:spPr bwMode="auto">
            <a:xfrm>
              <a:off x="4362961" y="5053013"/>
              <a:ext cx="1206350" cy="519113"/>
            </a:xfrm>
            <a:prstGeom prst="rect">
              <a:avLst/>
            </a:prstGeom>
            <a:solidFill>
              <a:schemeClr val="accent4"/>
            </a:solidFill>
            <a:ln w="28575">
              <a:solidFill>
                <a:schemeClr val="tx1"/>
              </a:solidFill>
              <a:miter lim="800000"/>
              <a:headEnd/>
              <a:tailEnd/>
            </a:ln>
            <a:effectLst/>
            <a:extLst/>
          </p:spPr>
          <p:txBody>
            <a:bodyPr wrap="none" lIns="90475" tIns="44444" rIns="90475" bIns="44444" anchor="ctr"/>
            <a:lstStyle/>
            <a:p>
              <a:pPr algn="ctr" fontAlgn="auto">
                <a:lnSpc>
                  <a:spcPct val="85000"/>
                </a:lnSpc>
                <a:spcBef>
                  <a:spcPts val="0"/>
                </a:spcBef>
                <a:spcAft>
                  <a:spcPts val="0"/>
                </a:spcAft>
                <a:defRPr/>
              </a:pPr>
              <a:r>
                <a:rPr lang="en-US" sz="1900" b="1">
                  <a:effectLst>
                    <a:outerShdw blurRad="38100" dist="38100" dir="2700000" algn="tl">
                      <a:srgbClr val="000000">
                        <a:alpha val="43137"/>
                      </a:srgbClr>
                    </a:outerShdw>
                  </a:effectLst>
                  <a:latin typeface="Arial"/>
                  <a:cs typeface="Arial"/>
                </a:rPr>
                <a:t>Electrical</a:t>
              </a:r>
            </a:p>
            <a:p>
              <a:pPr algn="ctr" fontAlgn="auto">
                <a:lnSpc>
                  <a:spcPct val="85000"/>
                </a:lnSpc>
                <a:spcBef>
                  <a:spcPts val="0"/>
                </a:spcBef>
                <a:spcAft>
                  <a:spcPts val="0"/>
                </a:spcAft>
                <a:defRPr/>
              </a:pPr>
              <a:r>
                <a:rPr lang="en-US" sz="1900" b="1">
                  <a:effectLst>
                    <a:outerShdw blurRad="38100" dist="38100" dir="2700000" algn="tl">
                      <a:srgbClr val="000000">
                        <a:alpha val="43137"/>
                      </a:srgbClr>
                    </a:outerShdw>
                  </a:effectLst>
                  <a:latin typeface="Arial"/>
                  <a:cs typeface="Arial"/>
                </a:rPr>
                <a:t>Engineer</a:t>
              </a:r>
            </a:p>
          </p:txBody>
        </p:sp>
        <p:sp>
          <p:nvSpPr>
            <p:cNvPr id="24607" name="Rectangle 31"/>
            <p:cNvSpPr>
              <a:spLocks noChangeArrowheads="1"/>
            </p:cNvSpPr>
            <p:nvPr/>
          </p:nvSpPr>
          <p:spPr bwMode="auto">
            <a:xfrm>
              <a:off x="5810581" y="5053013"/>
              <a:ext cx="1206350" cy="519113"/>
            </a:xfrm>
            <a:prstGeom prst="rect">
              <a:avLst/>
            </a:prstGeom>
            <a:solidFill>
              <a:schemeClr val="accent4"/>
            </a:solidFill>
            <a:ln w="28575">
              <a:solidFill>
                <a:schemeClr val="tx1"/>
              </a:solidFill>
              <a:miter lim="800000"/>
              <a:headEnd/>
              <a:tailEnd/>
            </a:ln>
            <a:effectLst/>
            <a:extLst/>
          </p:spPr>
          <p:txBody>
            <a:bodyPr wrap="none" lIns="90475" tIns="44444" rIns="90475" bIns="44444" anchor="ctr"/>
            <a:lstStyle/>
            <a:p>
              <a:pPr algn="ctr" fontAlgn="auto">
                <a:lnSpc>
                  <a:spcPct val="85000"/>
                </a:lnSpc>
                <a:spcBef>
                  <a:spcPts val="0"/>
                </a:spcBef>
                <a:spcAft>
                  <a:spcPts val="0"/>
                </a:spcAft>
                <a:defRPr/>
              </a:pPr>
              <a:r>
                <a:rPr lang="en-US" sz="1900" b="1">
                  <a:effectLst>
                    <a:outerShdw blurRad="38100" dist="38100" dir="2700000" algn="tl">
                      <a:srgbClr val="000000">
                        <a:alpha val="43137"/>
                      </a:srgbClr>
                    </a:outerShdw>
                  </a:effectLst>
                  <a:latin typeface="Arial"/>
                  <a:cs typeface="Arial"/>
                </a:rPr>
                <a:t>Computer </a:t>
              </a:r>
              <a:br>
                <a:rPr lang="en-US" sz="1900" b="1">
                  <a:effectLst>
                    <a:outerShdw blurRad="38100" dist="38100" dir="2700000" algn="tl">
                      <a:srgbClr val="000000">
                        <a:alpha val="43137"/>
                      </a:srgbClr>
                    </a:outerShdw>
                  </a:effectLst>
                  <a:latin typeface="Arial"/>
                  <a:cs typeface="Arial"/>
                </a:rPr>
              </a:br>
              <a:r>
                <a:rPr lang="en-US" sz="1900" b="1">
                  <a:effectLst>
                    <a:outerShdw blurRad="38100" dist="38100" dir="2700000" algn="tl">
                      <a:srgbClr val="000000">
                        <a:alpha val="43137"/>
                      </a:srgbClr>
                    </a:outerShdw>
                  </a:effectLst>
                  <a:latin typeface="Arial"/>
                  <a:cs typeface="Arial"/>
                </a:rPr>
                <a:t>Engineer</a:t>
              </a:r>
            </a:p>
          </p:txBody>
        </p:sp>
      </p:grpSp>
      <p:sp>
        <p:nvSpPr>
          <p:cNvPr id="58370" name="Rectangle 2"/>
          <p:cNvSpPr>
            <a:spLocks noGrp="1" noChangeArrowheads="1"/>
          </p:cNvSpPr>
          <p:nvPr>
            <p:ph type="title"/>
          </p:nvPr>
        </p:nvSpPr>
        <p:spPr>
          <a:xfrm>
            <a:off x="903817" y="327026"/>
            <a:ext cx="10361083" cy="1446213"/>
          </a:xfrm>
        </p:spPr>
        <p:txBody>
          <a:bodyPr lIns="120630" tIns="59257" rIns="120630" bIns="59257">
            <a:normAutofit/>
          </a:bodyPr>
          <a:lstStyle/>
          <a:p>
            <a:pPr algn="ctr"/>
            <a:r>
              <a:rPr lang="en-US" altLang="en-US" smtClean="0">
                <a:latin typeface="Arial" pitchFamily="34" charset="0"/>
                <a:cs typeface="Arial" pitchFamily="34" charset="0"/>
              </a:rPr>
              <a:t>Organisasi Proyek Sederhana</a:t>
            </a:r>
            <a:endParaRPr lang="en-US" altLang="en-US" sz="4300">
              <a:solidFill>
                <a:srgbClr val="33CC33"/>
              </a:solidFill>
              <a:latin typeface="Arial" pitchFamily="34" charset="0"/>
              <a:cs typeface="Arial" pitchFamily="34" charset="0"/>
            </a:endParaRPr>
          </a:p>
        </p:txBody>
      </p:sp>
      <p:grpSp>
        <p:nvGrpSpPr>
          <p:cNvPr id="10" name="Group 9"/>
          <p:cNvGrpSpPr>
            <a:grpSpLocks/>
          </p:cNvGrpSpPr>
          <p:nvPr/>
        </p:nvGrpSpPr>
        <p:grpSpPr bwMode="auto">
          <a:xfrm>
            <a:off x="2262717" y="2614614"/>
            <a:ext cx="9065683" cy="1901829"/>
            <a:chOff x="1666134" y="2614612"/>
            <a:chExt cx="6800004" cy="1901442"/>
          </a:xfrm>
        </p:grpSpPr>
        <p:cxnSp>
          <p:nvCxnSpPr>
            <p:cNvPr id="5" name="Straight Connector 4"/>
            <p:cNvCxnSpPr/>
            <p:nvPr/>
          </p:nvCxnSpPr>
          <p:spPr>
            <a:xfrm>
              <a:off x="4978020" y="3111398"/>
              <a:ext cx="0" cy="1049124"/>
            </a:xfrm>
            <a:prstGeom prst="line">
              <a:avLst/>
            </a:prstGeom>
            <a:ln w="38100">
              <a:solidFill>
                <a:schemeClr val="tx1">
                  <a:lumMod val="85000"/>
                </a:schemeClr>
              </a:solidFill>
            </a:ln>
          </p:spPr>
          <p:style>
            <a:lnRef idx="1">
              <a:schemeClr val="accent6"/>
            </a:lnRef>
            <a:fillRef idx="0">
              <a:schemeClr val="accent6"/>
            </a:fillRef>
            <a:effectRef idx="0">
              <a:schemeClr val="accent6"/>
            </a:effectRef>
            <a:fontRef idx="minor">
              <a:schemeClr val="tx1"/>
            </a:fontRef>
          </p:style>
        </p:cxnSp>
        <p:cxnSp>
          <p:nvCxnSpPr>
            <p:cNvPr id="52" name="Straight Connector 51"/>
            <p:cNvCxnSpPr/>
            <p:nvPr/>
          </p:nvCxnSpPr>
          <p:spPr>
            <a:xfrm>
              <a:off x="6413277" y="3174885"/>
              <a:ext cx="0" cy="985637"/>
            </a:xfrm>
            <a:prstGeom prst="line">
              <a:avLst/>
            </a:prstGeom>
            <a:ln w="38100" cmpd="sng">
              <a:solidFill>
                <a:schemeClr val="tx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7875524" y="3111398"/>
              <a:ext cx="0" cy="1049124"/>
            </a:xfrm>
            <a:prstGeom prst="line">
              <a:avLst/>
            </a:prstGeom>
            <a:ln w="38100" cmpd="sng">
              <a:solidFill>
                <a:schemeClr val="tx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3" name="Straight Connector 2"/>
            <p:cNvCxnSpPr/>
            <p:nvPr/>
          </p:nvCxnSpPr>
          <p:spPr>
            <a:xfrm flipH="1">
              <a:off x="3822194" y="4160522"/>
              <a:ext cx="3865984"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615" name="Rectangle 8"/>
            <p:cNvSpPr>
              <a:spLocks noChangeArrowheads="1"/>
            </p:cNvSpPr>
            <p:nvPr/>
          </p:nvSpPr>
          <p:spPr bwMode="auto">
            <a:xfrm>
              <a:off x="5811548" y="3916097"/>
              <a:ext cx="1206632" cy="520594"/>
            </a:xfrm>
            <a:prstGeom prst="rect">
              <a:avLst/>
            </a:prstGeom>
            <a:solidFill>
              <a:schemeClr val="accent3"/>
            </a:solidFill>
            <a:ln w="28575">
              <a:solidFill>
                <a:schemeClr val="tx1"/>
              </a:solidFill>
              <a:miter lim="800000"/>
              <a:headEnd/>
              <a:tailEnd/>
            </a:ln>
            <a:effectLst/>
            <a:extLst/>
          </p:spPr>
          <p:txBody>
            <a:bodyPr wrap="none" lIns="90475" tIns="44444" rIns="90475" bIns="44444" anchor="ctr"/>
            <a:lstStyle/>
            <a:p>
              <a:pPr algn="ctr" fontAlgn="auto">
                <a:lnSpc>
                  <a:spcPct val="85000"/>
                </a:lnSpc>
                <a:spcBef>
                  <a:spcPts val="0"/>
                </a:spcBef>
                <a:spcAft>
                  <a:spcPts val="0"/>
                </a:spcAft>
                <a:defRPr/>
              </a:pPr>
              <a:r>
                <a:rPr lang="en-US" sz="1900" b="1">
                  <a:effectLst>
                    <a:outerShdw blurRad="38100" dist="38100" dir="2700000" algn="tl">
                      <a:srgbClr val="000000">
                        <a:alpha val="43137"/>
                      </a:srgbClr>
                    </a:outerShdw>
                  </a:effectLst>
                  <a:latin typeface="Arial"/>
                  <a:cs typeface="Arial"/>
                </a:rPr>
                <a:t>Test</a:t>
              </a:r>
            </a:p>
            <a:p>
              <a:pPr algn="ctr" fontAlgn="auto">
                <a:lnSpc>
                  <a:spcPct val="85000"/>
                </a:lnSpc>
                <a:spcBef>
                  <a:spcPts val="0"/>
                </a:spcBef>
                <a:spcAft>
                  <a:spcPts val="0"/>
                </a:spcAft>
                <a:defRPr/>
              </a:pPr>
              <a:r>
                <a:rPr lang="en-US" sz="1900" b="1">
                  <a:effectLst>
                    <a:outerShdw blurRad="38100" dist="38100" dir="2700000" algn="tl">
                      <a:srgbClr val="000000">
                        <a:alpha val="43137"/>
                      </a:srgbClr>
                    </a:outerShdw>
                  </a:effectLst>
                  <a:latin typeface="Arial"/>
                  <a:cs typeface="Arial"/>
                </a:rPr>
                <a:t>Engineer</a:t>
              </a:r>
            </a:p>
          </p:txBody>
        </p:sp>
        <p:sp>
          <p:nvSpPr>
            <p:cNvPr id="24616" name="Rectangle 9"/>
            <p:cNvSpPr>
              <a:spLocks noChangeArrowheads="1"/>
            </p:cNvSpPr>
            <p:nvPr/>
          </p:nvSpPr>
          <p:spPr bwMode="auto">
            <a:xfrm>
              <a:off x="4363590" y="3916097"/>
              <a:ext cx="1206632" cy="520594"/>
            </a:xfrm>
            <a:prstGeom prst="rect">
              <a:avLst/>
            </a:prstGeom>
            <a:solidFill>
              <a:schemeClr val="accent3"/>
            </a:solidFill>
            <a:ln w="28575">
              <a:solidFill>
                <a:schemeClr val="tx1"/>
              </a:solidFill>
              <a:miter lim="800000"/>
              <a:headEnd/>
              <a:tailEnd/>
            </a:ln>
            <a:effectLst/>
            <a:extLst/>
          </p:spPr>
          <p:txBody>
            <a:bodyPr wrap="none" lIns="90475" tIns="44444" rIns="90475" bIns="44444" anchor="ctr"/>
            <a:lstStyle/>
            <a:p>
              <a:pPr algn="ctr" fontAlgn="auto">
                <a:lnSpc>
                  <a:spcPct val="85000"/>
                </a:lnSpc>
                <a:spcBef>
                  <a:spcPts val="0"/>
                </a:spcBef>
                <a:spcAft>
                  <a:spcPts val="0"/>
                </a:spcAft>
                <a:defRPr/>
              </a:pPr>
              <a:r>
                <a:rPr lang="en-US" sz="1900" b="1">
                  <a:effectLst>
                    <a:outerShdw blurRad="38100" dist="38100" dir="2700000" algn="tl">
                      <a:srgbClr val="000000">
                        <a:alpha val="43137"/>
                      </a:srgbClr>
                    </a:outerShdw>
                  </a:effectLst>
                  <a:latin typeface="Arial"/>
                  <a:cs typeface="Arial"/>
                </a:rPr>
                <a:t>Mechanical</a:t>
              </a:r>
            </a:p>
            <a:p>
              <a:pPr algn="ctr" fontAlgn="auto">
                <a:lnSpc>
                  <a:spcPct val="85000"/>
                </a:lnSpc>
                <a:spcBef>
                  <a:spcPts val="0"/>
                </a:spcBef>
                <a:spcAft>
                  <a:spcPts val="0"/>
                </a:spcAft>
                <a:defRPr/>
              </a:pPr>
              <a:r>
                <a:rPr lang="en-US" sz="1900" b="1">
                  <a:effectLst>
                    <a:outerShdw blurRad="38100" dist="38100" dir="2700000" algn="tl">
                      <a:srgbClr val="000000">
                        <a:alpha val="43137"/>
                      </a:srgbClr>
                    </a:outerShdw>
                  </a:effectLst>
                  <a:latin typeface="Arial"/>
                  <a:cs typeface="Arial"/>
                </a:rPr>
                <a:t>Engineer</a:t>
              </a:r>
            </a:p>
          </p:txBody>
        </p:sp>
        <p:sp>
          <p:nvSpPr>
            <p:cNvPr id="58393" name="Freeform 10"/>
            <p:cNvSpPr>
              <a:spLocks/>
            </p:cNvSpPr>
            <p:nvPr/>
          </p:nvSpPr>
          <p:spPr bwMode="auto">
            <a:xfrm flipH="1">
              <a:off x="3060701" y="2614612"/>
              <a:ext cx="190500" cy="1546225"/>
            </a:xfrm>
            <a:custGeom>
              <a:avLst/>
              <a:gdLst>
                <a:gd name="T0" fmla="*/ 0 w 49"/>
                <a:gd name="T1" fmla="*/ 1544214 h 769"/>
                <a:gd name="T2" fmla="*/ 186612 w 49"/>
                <a:gd name="T3" fmla="*/ 1544214 h 769"/>
                <a:gd name="T4" fmla="*/ 186612 w 49"/>
                <a:gd name="T5" fmla="*/ 0 h 769"/>
                <a:gd name="T6" fmla="*/ 0 60000 65536"/>
                <a:gd name="T7" fmla="*/ 0 60000 65536"/>
                <a:gd name="T8" fmla="*/ 0 60000 65536"/>
                <a:gd name="T9" fmla="*/ 0 w 49"/>
                <a:gd name="T10" fmla="*/ 0 h 769"/>
                <a:gd name="T11" fmla="*/ 49 w 49"/>
                <a:gd name="T12" fmla="*/ 769 h 769"/>
              </a:gdLst>
              <a:ahLst/>
              <a:cxnLst>
                <a:cxn ang="T6">
                  <a:pos x="T0" y="T1"/>
                </a:cxn>
                <a:cxn ang="T7">
                  <a:pos x="T2" y="T3"/>
                </a:cxn>
                <a:cxn ang="T8">
                  <a:pos x="T4" y="T5"/>
                </a:cxn>
              </a:cxnLst>
              <a:rect l="T9" t="T10" r="T11" b="T12"/>
              <a:pathLst>
                <a:path w="49" h="769">
                  <a:moveTo>
                    <a:pt x="0" y="768"/>
                  </a:moveTo>
                  <a:lnTo>
                    <a:pt x="48" y="768"/>
                  </a:lnTo>
                  <a:lnTo>
                    <a:pt x="48" y="0"/>
                  </a:lnTo>
                </a:path>
              </a:pathLst>
            </a:custGeom>
            <a:noFill/>
            <a:ln w="381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394" name="Rectangle 12"/>
            <p:cNvSpPr>
              <a:spLocks noChangeArrowheads="1"/>
            </p:cNvSpPr>
            <p:nvPr/>
          </p:nvSpPr>
          <p:spPr bwMode="auto">
            <a:xfrm>
              <a:off x="1666134" y="3877047"/>
              <a:ext cx="1102466" cy="639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5" tIns="44444" rIns="90475" bIns="44444">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100" b="1">
                  <a:effectLst>
                    <a:outerShdw blurRad="38100" dist="38100" dir="2700000" algn="tl">
                      <a:srgbClr val="000000">
                        <a:alpha val="43137"/>
                      </a:srgbClr>
                    </a:outerShdw>
                  </a:effectLst>
                  <a:latin typeface="Arial" pitchFamily="34" charset="0"/>
                </a:rPr>
                <a:t>Project No. 1</a:t>
              </a:r>
            </a:p>
          </p:txBody>
        </p:sp>
        <p:sp>
          <p:nvSpPr>
            <p:cNvPr id="24620" name="Rectangle 13"/>
            <p:cNvSpPr>
              <a:spLocks noChangeArrowheads="1"/>
            </p:cNvSpPr>
            <p:nvPr/>
          </p:nvSpPr>
          <p:spPr bwMode="auto">
            <a:xfrm>
              <a:off x="3183950" y="3916097"/>
              <a:ext cx="976419" cy="520594"/>
            </a:xfrm>
            <a:prstGeom prst="rect">
              <a:avLst/>
            </a:prstGeom>
            <a:solidFill>
              <a:schemeClr val="accent3"/>
            </a:solidFill>
            <a:ln w="28575">
              <a:solidFill>
                <a:schemeClr val="tx1"/>
              </a:solidFill>
              <a:miter lim="800000"/>
              <a:headEnd/>
              <a:tailEnd/>
            </a:ln>
            <a:effectLst/>
            <a:extLst/>
          </p:spPr>
          <p:txBody>
            <a:bodyPr wrap="none" lIns="90475" tIns="44444" rIns="90475" bIns="44444" anchor="ctr"/>
            <a:lstStyle/>
            <a:p>
              <a:pPr algn="ctr" fontAlgn="auto">
                <a:lnSpc>
                  <a:spcPct val="85000"/>
                </a:lnSpc>
                <a:spcBef>
                  <a:spcPts val="0"/>
                </a:spcBef>
                <a:spcAft>
                  <a:spcPts val="0"/>
                </a:spcAft>
                <a:defRPr/>
              </a:pPr>
              <a:r>
                <a:rPr lang="en-US" sz="1900" b="1" dirty="0">
                  <a:effectLst>
                    <a:outerShdw blurRad="38100" dist="38100" dir="2700000" algn="tl">
                      <a:srgbClr val="000000">
                        <a:alpha val="43137"/>
                      </a:srgbClr>
                    </a:outerShdw>
                  </a:effectLst>
                  <a:latin typeface="Arial"/>
                  <a:cs typeface="Arial"/>
                </a:rPr>
                <a:t>Project</a:t>
              </a:r>
            </a:p>
            <a:p>
              <a:pPr algn="ctr" fontAlgn="auto">
                <a:lnSpc>
                  <a:spcPct val="85000"/>
                </a:lnSpc>
                <a:spcBef>
                  <a:spcPts val="0"/>
                </a:spcBef>
                <a:spcAft>
                  <a:spcPts val="0"/>
                </a:spcAft>
                <a:defRPr/>
              </a:pPr>
              <a:r>
                <a:rPr lang="en-US" sz="1900" b="1" dirty="0">
                  <a:effectLst>
                    <a:outerShdw blurRad="38100" dist="38100" dir="2700000" algn="tl">
                      <a:srgbClr val="000000">
                        <a:alpha val="43137"/>
                      </a:srgbClr>
                    </a:outerShdw>
                  </a:effectLst>
                  <a:latin typeface="Arial"/>
                  <a:cs typeface="Arial"/>
                </a:rPr>
                <a:t>Manager</a:t>
              </a:r>
            </a:p>
          </p:txBody>
        </p:sp>
        <p:sp>
          <p:nvSpPr>
            <p:cNvPr id="24621" name="Rectangle 14"/>
            <p:cNvSpPr>
              <a:spLocks noChangeArrowheads="1"/>
            </p:cNvSpPr>
            <p:nvPr/>
          </p:nvSpPr>
          <p:spPr bwMode="auto">
            <a:xfrm>
              <a:off x="7259506" y="3916097"/>
              <a:ext cx="1206632" cy="520594"/>
            </a:xfrm>
            <a:prstGeom prst="rect">
              <a:avLst/>
            </a:prstGeom>
            <a:solidFill>
              <a:schemeClr val="accent3"/>
            </a:solidFill>
            <a:ln w="28575">
              <a:solidFill>
                <a:schemeClr val="tx1"/>
              </a:solidFill>
              <a:miter lim="800000"/>
              <a:headEnd/>
              <a:tailEnd/>
            </a:ln>
            <a:effectLst/>
            <a:extLst/>
          </p:spPr>
          <p:txBody>
            <a:bodyPr wrap="none" lIns="90475" tIns="44444" rIns="90475" bIns="44444" anchor="ctr"/>
            <a:lstStyle/>
            <a:p>
              <a:pPr algn="ctr" fontAlgn="auto">
                <a:lnSpc>
                  <a:spcPct val="85000"/>
                </a:lnSpc>
                <a:spcBef>
                  <a:spcPts val="0"/>
                </a:spcBef>
                <a:spcAft>
                  <a:spcPts val="0"/>
                </a:spcAft>
                <a:defRPr/>
              </a:pPr>
              <a:r>
                <a:rPr lang="en-US" sz="1900" b="1">
                  <a:effectLst>
                    <a:outerShdw blurRad="38100" dist="38100" dir="2700000" algn="tl">
                      <a:srgbClr val="000000">
                        <a:alpha val="43137"/>
                      </a:srgbClr>
                    </a:outerShdw>
                  </a:effectLst>
                  <a:latin typeface="Arial"/>
                  <a:cs typeface="Arial"/>
                </a:rPr>
                <a:t>Technician</a:t>
              </a:r>
            </a:p>
          </p:txBody>
        </p:sp>
      </p:grpSp>
      <p:grpSp>
        <p:nvGrpSpPr>
          <p:cNvPr id="56352" name="Group 32"/>
          <p:cNvGrpSpPr>
            <a:grpSpLocks/>
          </p:cNvGrpSpPr>
          <p:nvPr/>
        </p:nvGrpSpPr>
        <p:grpSpPr bwMode="auto">
          <a:xfrm>
            <a:off x="654053" y="2087563"/>
            <a:ext cx="10689167" cy="1206500"/>
            <a:chOff x="309" y="1315"/>
            <a:chExt cx="5050" cy="760"/>
          </a:xfrm>
        </p:grpSpPr>
        <p:sp>
          <p:nvSpPr>
            <p:cNvPr id="58374" name="Rectangle 33"/>
            <p:cNvSpPr>
              <a:spLocks noChangeArrowheads="1"/>
            </p:cNvSpPr>
            <p:nvPr/>
          </p:nvSpPr>
          <p:spPr bwMode="auto">
            <a:xfrm>
              <a:off x="1144" y="1747"/>
              <a:ext cx="736" cy="328"/>
            </a:xfrm>
            <a:prstGeom prst="rect">
              <a:avLst/>
            </a:prstGeom>
            <a:solidFill>
              <a:schemeClr val="accent2"/>
            </a:solidFill>
            <a:ln w="28575">
              <a:solidFill>
                <a:schemeClr val="tx1"/>
              </a:solidFill>
              <a:miter lim="800000"/>
              <a:headEnd/>
              <a:tailEnd/>
            </a:ln>
          </p:spPr>
          <p:txBody>
            <a:bodyPr wrap="none" lIns="90475" tIns="44444" rIns="90475" bIns="44444"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900" b="1">
                  <a:effectLst>
                    <a:outerShdw blurRad="38100" dist="38100" dir="2700000" algn="tl">
                      <a:srgbClr val="000000">
                        <a:alpha val="43137"/>
                      </a:srgbClr>
                    </a:outerShdw>
                  </a:effectLst>
                  <a:latin typeface="Arial" pitchFamily="34" charset="0"/>
                </a:rPr>
                <a:t>Marketing</a:t>
              </a:r>
            </a:p>
          </p:txBody>
        </p:sp>
        <p:sp>
          <p:nvSpPr>
            <p:cNvPr id="58375" name="Rectangle 34"/>
            <p:cNvSpPr>
              <a:spLocks noChangeArrowheads="1"/>
            </p:cNvSpPr>
            <p:nvPr/>
          </p:nvSpPr>
          <p:spPr bwMode="auto">
            <a:xfrm>
              <a:off x="2013" y="1746"/>
              <a:ext cx="616" cy="328"/>
            </a:xfrm>
            <a:prstGeom prst="rect">
              <a:avLst/>
            </a:prstGeom>
            <a:solidFill>
              <a:schemeClr val="accent2"/>
            </a:solidFill>
            <a:ln w="28575">
              <a:solidFill>
                <a:schemeClr val="tx1"/>
              </a:solidFill>
              <a:miter lim="800000"/>
              <a:headEnd/>
              <a:tailEnd/>
            </a:ln>
          </p:spPr>
          <p:txBody>
            <a:bodyPr wrap="none" lIns="90475" tIns="44444" rIns="90475" bIns="44444"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900" b="1">
                  <a:effectLst>
                    <a:outerShdw blurRad="38100" dist="38100" dir="2700000" algn="tl">
                      <a:srgbClr val="000000">
                        <a:alpha val="43137"/>
                      </a:srgbClr>
                    </a:outerShdw>
                  </a:effectLst>
                  <a:latin typeface="Arial" pitchFamily="34" charset="0"/>
                </a:rPr>
                <a:t>Finance</a:t>
              </a:r>
            </a:p>
          </p:txBody>
        </p:sp>
        <p:sp>
          <p:nvSpPr>
            <p:cNvPr id="58376" name="Rectangle 35"/>
            <p:cNvSpPr>
              <a:spLocks noChangeArrowheads="1"/>
            </p:cNvSpPr>
            <p:nvPr/>
          </p:nvSpPr>
          <p:spPr bwMode="auto">
            <a:xfrm>
              <a:off x="309" y="1740"/>
              <a:ext cx="760" cy="328"/>
            </a:xfrm>
            <a:prstGeom prst="rect">
              <a:avLst/>
            </a:prstGeom>
            <a:solidFill>
              <a:schemeClr val="accent2"/>
            </a:solidFill>
            <a:ln w="28575">
              <a:solidFill>
                <a:schemeClr val="tx1"/>
              </a:solidFill>
              <a:miter lim="800000"/>
              <a:headEnd/>
              <a:tailEnd/>
            </a:ln>
          </p:spPr>
          <p:txBody>
            <a:bodyPr wrap="none" lIns="90475" tIns="44444" rIns="90475" bIns="44444"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900" b="1">
                  <a:effectLst>
                    <a:outerShdw blurRad="38100" dist="38100" dir="2700000" algn="tl">
                      <a:srgbClr val="000000">
                        <a:alpha val="43137"/>
                      </a:srgbClr>
                    </a:outerShdw>
                  </a:effectLst>
                  <a:latin typeface="Arial" pitchFamily="34" charset="0"/>
                </a:rPr>
                <a:t>Human</a:t>
              </a:r>
            </a:p>
            <a:p>
              <a:pPr algn="ctr">
                <a:lnSpc>
                  <a:spcPct val="85000"/>
                </a:lnSpc>
              </a:pPr>
              <a:r>
                <a:rPr lang="en-US" altLang="en-US" sz="1900" b="1">
                  <a:effectLst>
                    <a:outerShdw blurRad="38100" dist="38100" dir="2700000" algn="tl">
                      <a:srgbClr val="000000">
                        <a:alpha val="43137"/>
                      </a:srgbClr>
                    </a:outerShdw>
                  </a:effectLst>
                  <a:latin typeface="Arial" pitchFamily="34" charset="0"/>
                </a:rPr>
                <a:t>Resources</a:t>
              </a:r>
            </a:p>
          </p:txBody>
        </p:sp>
        <p:sp>
          <p:nvSpPr>
            <p:cNvPr id="58377" name="Rectangle 36"/>
            <p:cNvSpPr>
              <a:spLocks noChangeArrowheads="1"/>
            </p:cNvSpPr>
            <p:nvPr/>
          </p:nvSpPr>
          <p:spPr bwMode="auto">
            <a:xfrm>
              <a:off x="2775" y="1747"/>
              <a:ext cx="760" cy="328"/>
            </a:xfrm>
            <a:prstGeom prst="rect">
              <a:avLst/>
            </a:prstGeom>
            <a:solidFill>
              <a:schemeClr val="accent2"/>
            </a:solidFill>
            <a:ln w="28575">
              <a:solidFill>
                <a:schemeClr val="tx1"/>
              </a:solidFill>
              <a:miter lim="800000"/>
              <a:headEnd/>
              <a:tailEnd/>
            </a:ln>
          </p:spPr>
          <p:txBody>
            <a:bodyPr wrap="none" lIns="90475" tIns="44444" rIns="90475" bIns="44444"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900" b="1">
                  <a:effectLst>
                    <a:outerShdw blurRad="38100" dist="38100" dir="2700000" algn="tl">
                      <a:srgbClr val="000000">
                        <a:alpha val="43137"/>
                      </a:srgbClr>
                    </a:outerShdw>
                  </a:effectLst>
                  <a:latin typeface="Arial" pitchFamily="34" charset="0"/>
                </a:rPr>
                <a:t>Design</a:t>
              </a:r>
            </a:p>
          </p:txBody>
        </p:sp>
        <p:sp>
          <p:nvSpPr>
            <p:cNvPr id="58378" name="Rectangle 37"/>
            <p:cNvSpPr>
              <a:spLocks noChangeArrowheads="1"/>
            </p:cNvSpPr>
            <p:nvPr/>
          </p:nvSpPr>
          <p:spPr bwMode="auto">
            <a:xfrm>
              <a:off x="3678" y="1747"/>
              <a:ext cx="760" cy="328"/>
            </a:xfrm>
            <a:prstGeom prst="rect">
              <a:avLst/>
            </a:prstGeom>
            <a:solidFill>
              <a:schemeClr val="accent2"/>
            </a:solidFill>
            <a:ln w="28575">
              <a:solidFill>
                <a:schemeClr val="tx1"/>
              </a:solidFill>
              <a:miter lim="800000"/>
              <a:headEnd/>
              <a:tailEnd/>
            </a:ln>
          </p:spPr>
          <p:txBody>
            <a:bodyPr wrap="none" lIns="90475" tIns="44444" rIns="90475" bIns="44444"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900" b="1">
                  <a:effectLst>
                    <a:outerShdw blurRad="38100" dist="38100" dir="2700000" algn="tl">
                      <a:srgbClr val="000000">
                        <a:alpha val="43137"/>
                      </a:srgbClr>
                    </a:outerShdw>
                  </a:effectLst>
                  <a:latin typeface="Arial" pitchFamily="34" charset="0"/>
                </a:rPr>
                <a:t>Quality</a:t>
              </a:r>
            </a:p>
            <a:p>
              <a:pPr algn="ctr">
                <a:lnSpc>
                  <a:spcPct val="85000"/>
                </a:lnSpc>
              </a:pPr>
              <a:r>
                <a:rPr lang="en-US" altLang="en-US" sz="1900" b="1">
                  <a:effectLst>
                    <a:outerShdw blurRad="38100" dist="38100" dir="2700000" algn="tl">
                      <a:srgbClr val="000000">
                        <a:alpha val="43137"/>
                      </a:srgbClr>
                    </a:outerShdw>
                  </a:effectLst>
                  <a:latin typeface="Arial" pitchFamily="34" charset="0"/>
                </a:rPr>
                <a:t>Mgt</a:t>
              </a:r>
            </a:p>
          </p:txBody>
        </p:sp>
        <p:sp>
          <p:nvSpPr>
            <p:cNvPr id="58379" name="Rectangle 38"/>
            <p:cNvSpPr>
              <a:spLocks noChangeArrowheads="1"/>
            </p:cNvSpPr>
            <p:nvPr/>
          </p:nvSpPr>
          <p:spPr bwMode="auto">
            <a:xfrm>
              <a:off x="4599" y="1747"/>
              <a:ext cx="760" cy="328"/>
            </a:xfrm>
            <a:prstGeom prst="rect">
              <a:avLst/>
            </a:prstGeom>
            <a:solidFill>
              <a:schemeClr val="accent2"/>
            </a:solidFill>
            <a:ln w="28575">
              <a:solidFill>
                <a:schemeClr val="tx1"/>
              </a:solidFill>
              <a:miter lim="800000"/>
              <a:headEnd/>
              <a:tailEnd/>
            </a:ln>
          </p:spPr>
          <p:txBody>
            <a:bodyPr wrap="none" lIns="90475" tIns="44444" rIns="90475" bIns="44444"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900" b="1">
                  <a:effectLst>
                    <a:outerShdw blurRad="38100" dist="38100" dir="2700000" algn="tl">
                      <a:srgbClr val="000000">
                        <a:alpha val="43137"/>
                      </a:srgbClr>
                    </a:outerShdw>
                  </a:effectLst>
                  <a:latin typeface="Arial" pitchFamily="34" charset="0"/>
                </a:rPr>
                <a:t>Production</a:t>
              </a:r>
            </a:p>
          </p:txBody>
        </p:sp>
        <p:sp>
          <p:nvSpPr>
            <p:cNvPr id="58380" name="Freeform 39"/>
            <p:cNvSpPr>
              <a:spLocks/>
            </p:cNvSpPr>
            <p:nvPr/>
          </p:nvSpPr>
          <p:spPr bwMode="auto">
            <a:xfrm>
              <a:off x="683" y="1647"/>
              <a:ext cx="4296" cy="97"/>
            </a:xfrm>
            <a:custGeom>
              <a:avLst/>
              <a:gdLst>
                <a:gd name="T0" fmla="*/ 0 w 4417"/>
                <a:gd name="T1" fmla="*/ 96 h 97"/>
                <a:gd name="T2" fmla="*/ 0 w 4417"/>
                <a:gd name="T3" fmla="*/ 0 h 97"/>
                <a:gd name="T4" fmla="*/ 4100 w 4417"/>
                <a:gd name="T5" fmla="*/ 0 h 97"/>
                <a:gd name="T6" fmla="*/ 4100 w 4417"/>
                <a:gd name="T7" fmla="*/ 96 h 97"/>
                <a:gd name="T8" fmla="*/ 0 60000 65536"/>
                <a:gd name="T9" fmla="*/ 0 60000 65536"/>
                <a:gd name="T10" fmla="*/ 0 60000 65536"/>
                <a:gd name="T11" fmla="*/ 0 60000 65536"/>
                <a:gd name="T12" fmla="*/ 0 w 4417"/>
                <a:gd name="T13" fmla="*/ 0 h 97"/>
                <a:gd name="T14" fmla="*/ 4417 w 4417"/>
                <a:gd name="T15" fmla="*/ 97 h 97"/>
              </a:gdLst>
              <a:ahLst/>
              <a:cxnLst>
                <a:cxn ang="T8">
                  <a:pos x="T0" y="T1"/>
                </a:cxn>
                <a:cxn ang="T9">
                  <a:pos x="T2" y="T3"/>
                </a:cxn>
                <a:cxn ang="T10">
                  <a:pos x="T4" y="T5"/>
                </a:cxn>
                <a:cxn ang="T11">
                  <a:pos x="T6" y="T7"/>
                </a:cxn>
              </a:cxnLst>
              <a:rect l="T12" t="T13" r="T14" b="T15"/>
              <a:pathLst>
                <a:path w="4417" h="97">
                  <a:moveTo>
                    <a:pt x="0" y="96"/>
                  </a:moveTo>
                  <a:lnTo>
                    <a:pt x="0" y="0"/>
                  </a:lnTo>
                  <a:lnTo>
                    <a:pt x="4416" y="0"/>
                  </a:lnTo>
                  <a:lnTo>
                    <a:pt x="4416" y="96"/>
                  </a:lnTo>
                </a:path>
              </a:pathLst>
            </a:custGeom>
            <a:noFill/>
            <a:ln w="381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381" name="Line 40"/>
            <p:cNvSpPr>
              <a:spLocks noChangeShapeType="1"/>
            </p:cNvSpPr>
            <p:nvPr/>
          </p:nvSpPr>
          <p:spPr bwMode="auto">
            <a:xfrm flipV="1">
              <a:off x="2328" y="1641"/>
              <a:ext cx="0" cy="10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82" name="Line 41"/>
            <p:cNvSpPr>
              <a:spLocks noChangeShapeType="1"/>
            </p:cNvSpPr>
            <p:nvPr/>
          </p:nvSpPr>
          <p:spPr bwMode="auto">
            <a:xfrm flipV="1">
              <a:off x="1512" y="1647"/>
              <a:ext cx="0" cy="10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83" name="Line 42"/>
            <p:cNvSpPr>
              <a:spLocks noChangeShapeType="1"/>
            </p:cNvSpPr>
            <p:nvPr/>
          </p:nvSpPr>
          <p:spPr bwMode="auto">
            <a:xfrm flipV="1">
              <a:off x="3155" y="1642"/>
              <a:ext cx="0" cy="10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84" name="Line 43"/>
            <p:cNvSpPr>
              <a:spLocks noChangeShapeType="1"/>
            </p:cNvSpPr>
            <p:nvPr/>
          </p:nvSpPr>
          <p:spPr bwMode="auto">
            <a:xfrm flipV="1">
              <a:off x="2701" y="1547"/>
              <a:ext cx="0" cy="10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85" name="Line 44"/>
            <p:cNvSpPr>
              <a:spLocks noChangeShapeType="1"/>
            </p:cNvSpPr>
            <p:nvPr/>
          </p:nvSpPr>
          <p:spPr bwMode="auto">
            <a:xfrm flipV="1">
              <a:off x="4058" y="1642"/>
              <a:ext cx="0" cy="10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86" name="Rectangle 45"/>
            <p:cNvSpPr>
              <a:spLocks noChangeArrowheads="1"/>
            </p:cNvSpPr>
            <p:nvPr/>
          </p:nvSpPr>
          <p:spPr bwMode="auto">
            <a:xfrm>
              <a:off x="2348" y="1315"/>
              <a:ext cx="760" cy="232"/>
            </a:xfrm>
            <a:prstGeom prst="rect">
              <a:avLst/>
            </a:prstGeom>
            <a:solidFill>
              <a:schemeClr val="tx2"/>
            </a:solidFill>
            <a:ln w="28575">
              <a:solidFill>
                <a:schemeClr val="tx1"/>
              </a:solidFill>
              <a:miter lim="800000"/>
              <a:headEnd/>
              <a:tailEnd/>
            </a:ln>
          </p:spPr>
          <p:txBody>
            <a:bodyPr wrap="none" lIns="90475" tIns="44444" rIns="90475" bIns="44444"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100" b="1">
                  <a:solidFill>
                    <a:schemeClr val="bg1"/>
                  </a:solidFill>
                  <a:effectLst>
                    <a:outerShdw blurRad="38100" dist="38100" dir="2700000" algn="tl">
                      <a:srgbClr val="000000">
                        <a:alpha val="43137"/>
                      </a:srgbClr>
                    </a:outerShdw>
                  </a:effectLst>
                  <a:latin typeface="Arial" pitchFamily="34" charset="0"/>
                </a:rPr>
                <a:t>President</a:t>
              </a:r>
            </a:p>
          </p:txBody>
        </p:sp>
      </p:grpSp>
      <p:sp>
        <p:nvSpPr>
          <p:cNvPr id="56366" name="Text Box 46"/>
          <p:cNvSpPr txBox="1">
            <a:spLocks noChangeArrowheads="1"/>
          </p:cNvSpPr>
          <p:nvPr/>
        </p:nvSpPr>
        <p:spPr bwMode="auto">
          <a:xfrm>
            <a:off x="546101" y="5880100"/>
            <a:ext cx="1539311"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100" b="1">
                <a:latin typeface="Arial" pitchFamily="34" charset="0"/>
                <a:ea typeface="MS PGothic" pitchFamily="34" charset="-128"/>
              </a:rPr>
              <a:t>Figure 3.2</a:t>
            </a:r>
          </a:p>
        </p:txBody>
      </p:sp>
    </p:spTree>
    <p:extLst>
      <p:ext uri="{BB962C8B-B14F-4D97-AF65-F5344CB8AC3E}">
        <p14:creationId xmlns:p14="http://schemas.microsoft.com/office/powerpoint/2010/main" val="368126719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1000"/>
                                  </p:stCondLst>
                                  <p:childTnLst>
                                    <p:set>
                                      <p:cBhvr>
                                        <p:cTn id="6" dur="1" fill="hold">
                                          <p:stCondLst>
                                            <p:cond delay="0"/>
                                          </p:stCondLst>
                                        </p:cTn>
                                        <p:tgtEl>
                                          <p:spTgt spid="56352"/>
                                        </p:tgtEl>
                                        <p:attrNameLst>
                                          <p:attrName>style.visibility</p:attrName>
                                        </p:attrNameLst>
                                      </p:cBhvr>
                                      <p:to>
                                        <p:strVal val="visible"/>
                                      </p:to>
                                    </p:set>
                                    <p:animEffect transition="in" filter="wipe(up)">
                                      <p:cBhvr>
                                        <p:cTn id="7" dur="1000"/>
                                        <p:tgtEl>
                                          <p:spTgt spid="56352"/>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0"/>
                                        </p:tgtEl>
                                        <p:attrNameLst>
                                          <p:attrName>style.visibility</p:attrName>
                                        </p:attrNameLst>
                                      </p:cBhvr>
                                      <p:to>
                                        <p:strVal val="visible"/>
                                      </p:to>
                                    </p:set>
                                    <p:animEffect transition="in" filter="strips(downRight)">
                                      <p:cBhvr>
                                        <p:cTn id="11" dur="1000"/>
                                        <p:tgtEl>
                                          <p:spTgt spid="1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strips(downRight)">
                                      <p:cBhvr>
                                        <p:cTn id="16" dur="1000"/>
                                        <p:tgtEl>
                                          <p:spTgt spid="11"/>
                                        </p:tgtEl>
                                      </p:cBhvr>
                                    </p:animEffect>
                                  </p:childTnLst>
                                </p:cTn>
                              </p:par>
                            </p:childTnLst>
                          </p:cTn>
                        </p:par>
                        <p:par>
                          <p:cTn id="17" fill="hold" nodeType="afterGroup">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56366"/>
                                        </p:tgtEl>
                                        <p:attrNameLst>
                                          <p:attrName>style.visibility</p:attrName>
                                        </p:attrNameLst>
                                      </p:cBhvr>
                                      <p:to>
                                        <p:strVal val="visible"/>
                                      </p:to>
                                    </p:set>
                                    <p:animEffect transition="in" filter="wipe(left)">
                                      <p:cBhvr>
                                        <p:cTn id="20" dur="1000"/>
                                        <p:tgtEl>
                                          <p:spTgt spid="56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66"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931333" y="558800"/>
            <a:ext cx="10363200" cy="914400"/>
          </a:xfrm>
        </p:spPr>
        <p:txBody>
          <a:bodyPr>
            <a:normAutofit/>
          </a:bodyPr>
          <a:lstStyle/>
          <a:p>
            <a:r>
              <a:rPr lang="en-US" altLang="en-US" smtClean="0">
                <a:latin typeface="Arial" pitchFamily="34" charset="0"/>
                <a:ea typeface="MS PGothic" pitchFamily="34" charset="-128"/>
                <a:cs typeface="Arial" pitchFamily="34" charset="0"/>
              </a:rPr>
              <a:t>Matrix Organization</a:t>
            </a:r>
          </a:p>
        </p:txBody>
      </p:sp>
      <p:grpSp>
        <p:nvGrpSpPr>
          <p:cNvPr id="60419" name="Group 3"/>
          <p:cNvGrpSpPr>
            <a:grpSpLocks/>
          </p:cNvGrpSpPr>
          <p:nvPr/>
        </p:nvGrpSpPr>
        <p:grpSpPr bwMode="auto">
          <a:xfrm>
            <a:off x="685804" y="1543051"/>
            <a:ext cx="10625666" cy="4638675"/>
            <a:chOff x="324" y="1104"/>
            <a:chExt cx="5020" cy="2922"/>
          </a:xfrm>
        </p:grpSpPr>
        <p:sp>
          <p:nvSpPr>
            <p:cNvPr id="60449" name="Text Box 4"/>
            <p:cNvSpPr txBox="1">
              <a:spLocks noChangeArrowheads="1"/>
            </p:cNvSpPr>
            <p:nvPr/>
          </p:nvSpPr>
          <p:spPr bwMode="auto">
            <a:xfrm>
              <a:off x="324" y="1120"/>
              <a:ext cx="5020"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1435100" algn="l"/>
                  <a:tab pos="2959100" algn="l"/>
                  <a:tab pos="4660900" algn="l"/>
                  <a:tab pos="6553200" algn="l"/>
                </a:tabLst>
                <a:defRPr>
                  <a:solidFill>
                    <a:schemeClr val="tx1"/>
                  </a:solidFill>
                  <a:latin typeface="Calibri" pitchFamily="34" charset="0"/>
                  <a:cs typeface="Arial" pitchFamily="34" charset="0"/>
                </a:defRPr>
              </a:lvl1pPr>
              <a:lvl2pPr marL="742950" indent="-285750">
                <a:tabLst>
                  <a:tab pos="1435100" algn="l"/>
                  <a:tab pos="2959100" algn="l"/>
                  <a:tab pos="4660900" algn="l"/>
                  <a:tab pos="6553200" algn="l"/>
                </a:tabLst>
                <a:defRPr>
                  <a:solidFill>
                    <a:schemeClr val="tx1"/>
                  </a:solidFill>
                  <a:latin typeface="Calibri" pitchFamily="34" charset="0"/>
                  <a:cs typeface="Arial" pitchFamily="34" charset="0"/>
                </a:defRPr>
              </a:lvl2pPr>
              <a:lvl3pPr marL="1143000" indent="-228600">
                <a:tabLst>
                  <a:tab pos="1435100" algn="l"/>
                  <a:tab pos="2959100" algn="l"/>
                  <a:tab pos="4660900" algn="l"/>
                  <a:tab pos="6553200" algn="l"/>
                </a:tabLst>
                <a:defRPr>
                  <a:solidFill>
                    <a:schemeClr val="tx1"/>
                  </a:solidFill>
                  <a:latin typeface="Calibri" pitchFamily="34" charset="0"/>
                  <a:cs typeface="Arial" pitchFamily="34" charset="0"/>
                </a:defRPr>
              </a:lvl3pPr>
              <a:lvl4pPr marL="1600200" indent="-228600">
                <a:tabLst>
                  <a:tab pos="1435100" algn="l"/>
                  <a:tab pos="2959100" algn="l"/>
                  <a:tab pos="4660900" algn="l"/>
                  <a:tab pos="6553200" algn="l"/>
                </a:tabLst>
                <a:defRPr>
                  <a:solidFill>
                    <a:schemeClr val="tx1"/>
                  </a:solidFill>
                  <a:latin typeface="Calibri" pitchFamily="34" charset="0"/>
                  <a:cs typeface="Arial" pitchFamily="34" charset="0"/>
                </a:defRPr>
              </a:lvl4pPr>
              <a:lvl5pPr marL="2057400" indent="-228600">
                <a:tabLst>
                  <a:tab pos="1435100" algn="l"/>
                  <a:tab pos="2959100" algn="l"/>
                  <a:tab pos="4660900" algn="l"/>
                  <a:tab pos="65532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435100" algn="l"/>
                  <a:tab pos="2959100" algn="l"/>
                  <a:tab pos="4660900" algn="l"/>
                  <a:tab pos="65532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435100" algn="l"/>
                  <a:tab pos="2959100" algn="l"/>
                  <a:tab pos="4660900" algn="l"/>
                  <a:tab pos="65532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435100" algn="l"/>
                  <a:tab pos="2959100" algn="l"/>
                  <a:tab pos="4660900" algn="l"/>
                  <a:tab pos="65532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435100" algn="l"/>
                  <a:tab pos="2959100" algn="l"/>
                  <a:tab pos="4660900" algn="l"/>
                  <a:tab pos="6553200" algn="l"/>
                </a:tabLst>
                <a:defRPr>
                  <a:solidFill>
                    <a:schemeClr val="tx1"/>
                  </a:solidFill>
                  <a:latin typeface="Calibri" pitchFamily="34" charset="0"/>
                  <a:cs typeface="Arial" pitchFamily="34" charset="0"/>
                </a:defRPr>
              </a:lvl9pPr>
            </a:lstStyle>
            <a:p>
              <a:r>
                <a:rPr lang="en-AU" altLang="en-US" sz="2100" b="1">
                  <a:latin typeface="Arial" pitchFamily="34" charset="0"/>
                  <a:ea typeface="MS PGothic" pitchFamily="34" charset="-128"/>
                </a:rPr>
                <a:t>	</a:t>
              </a:r>
              <a:r>
                <a:rPr lang="en-AU" altLang="en-US" sz="2100" b="1" smtClean="0">
                  <a:latin typeface="Arial" pitchFamily="34" charset="0"/>
                  <a:ea typeface="MS PGothic" pitchFamily="34" charset="-128"/>
                </a:rPr>
                <a:t>            Marketing     </a:t>
              </a:r>
              <a:r>
                <a:rPr lang="en-AU" altLang="en-US" sz="2100" b="1">
                  <a:latin typeface="Arial" pitchFamily="34" charset="0"/>
                  <a:ea typeface="MS PGothic" pitchFamily="34" charset="-128"/>
                </a:rPr>
                <a:t>	Operations	</a:t>
              </a:r>
              <a:r>
                <a:rPr lang="en-AU" altLang="en-US" sz="2100" b="1" smtClean="0">
                  <a:latin typeface="Arial" pitchFamily="34" charset="0"/>
                  <a:ea typeface="MS PGothic" pitchFamily="34" charset="-128"/>
                </a:rPr>
                <a:t>     Engineering</a:t>
              </a:r>
              <a:r>
                <a:rPr lang="en-AU" altLang="en-US" sz="2100" b="1">
                  <a:latin typeface="Arial" pitchFamily="34" charset="0"/>
                  <a:ea typeface="MS PGothic" pitchFamily="34" charset="-128"/>
                </a:rPr>
                <a:t>	Finance</a:t>
              </a:r>
            </a:p>
          </p:txBody>
        </p:sp>
        <p:grpSp>
          <p:nvGrpSpPr>
            <p:cNvPr id="2" name="Group 5"/>
            <p:cNvGrpSpPr>
              <a:grpSpLocks/>
            </p:cNvGrpSpPr>
            <p:nvPr/>
          </p:nvGrpSpPr>
          <p:grpSpPr bwMode="auto">
            <a:xfrm>
              <a:off x="448" y="1104"/>
              <a:ext cx="4896" cy="2920"/>
              <a:chOff x="448" y="1104"/>
              <a:chExt cx="4896" cy="2920"/>
            </a:xfrm>
          </p:grpSpPr>
          <p:sp>
            <p:nvSpPr>
              <p:cNvPr id="60452" name="Line 6"/>
              <p:cNvSpPr>
                <a:spLocks noChangeShapeType="1"/>
              </p:cNvSpPr>
              <p:nvPr/>
            </p:nvSpPr>
            <p:spPr bwMode="auto">
              <a:xfrm>
                <a:off x="448" y="1416"/>
                <a:ext cx="48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3" name="Line 7"/>
              <p:cNvSpPr>
                <a:spLocks noChangeShapeType="1"/>
              </p:cNvSpPr>
              <p:nvPr/>
            </p:nvSpPr>
            <p:spPr bwMode="auto">
              <a:xfrm>
                <a:off x="448" y="2068"/>
                <a:ext cx="48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4" name="Line 8"/>
              <p:cNvSpPr>
                <a:spLocks noChangeShapeType="1"/>
              </p:cNvSpPr>
              <p:nvPr/>
            </p:nvSpPr>
            <p:spPr bwMode="auto">
              <a:xfrm>
                <a:off x="448" y="2720"/>
                <a:ext cx="48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5" name="Line 9"/>
              <p:cNvSpPr>
                <a:spLocks noChangeShapeType="1"/>
              </p:cNvSpPr>
              <p:nvPr/>
            </p:nvSpPr>
            <p:spPr bwMode="auto">
              <a:xfrm>
                <a:off x="448" y="3372"/>
                <a:ext cx="48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6" name="Line 10"/>
              <p:cNvSpPr>
                <a:spLocks noChangeShapeType="1"/>
              </p:cNvSpPr>
              <p:nvPr/>
            </p:nvSpPr>
            <p:spPr bwMode="auto">
              <a:xfrm>
                <a:off x="448" y="4024"/>
                <a:ext cx="48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 name="Group 11"/>
              <p:cNvGrpSpPr>
                <a:grpSpLocks/>
              </p:cNvGrpSpPr>
              <p:nvPr/>
            </p:nvGrpSpPr>
            <p:grpSpPr bwMode="auto">
              <a:xfrm>
                <a:off x="1232" y="1104"/>
                <a:ext cx="4105" cy="2912"/>
                <a:chOff x="1232" y="1544"/>
                <a:chExt cx="4105" cy="1664"/>
              </a:xfrm>
            </p:grpSpPr>
            <p:sp>
              <p:nvSpPr>
                <p:cNvPr id="60458" name="Line 12"/>
                <p:cNvSpPr>
                  <a:spLocks noChangeShapeType="1"/>
                </p:cNvSpPr>
                <p:nvPr/>
              </p:nvSpPr>
              <p:spPr bwMode="auto">
                <a:xfrm>
                  <a:off x="1232" y="1544"/>
                  <a:ext cx="0" cy="166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9" name="Line 13"/>
                <p:cNvSpPr>
                  <a:spLocks noChangeShapeType="1"/>
                </p:cNvSpPr>
                <p:nvPr/>
              </p:nvSpPr>
              <p:spPr bwMode="auto">
                <a:xfrm>
                  <a:off x="2242" y="1544"/>
                  <a:ext cx="0" cy="166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60" name="Line 14"/>
                <p:cNvSpPr>
                  <a:spLocks noChangeShapeType="1"/>
                </p:cNvSpPr>
                <p:nvPr/>
              </p:nvSpPr>
              <p:spPr bwMode="auto">
                <a:xfrm>
                  <a:off x="3276" y="1544"/>
                  <a:ext cx="0" cy="166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61" name="Line 15"/>
                <p:cNvSpPr>
                  <a:spLocks noChangeShapeType="1"/>
                </p:cNvSpPr>
                <p:nvPr/>
              </p:nvSpPr>
              <p:spPr bwMode="auto">
                <a:xfrm>
                  <a:off x="4454" y="1544"/>
                  <a:ext cx="0" cy="166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62" name="Line 16"/>
                <p:cNvSpPr>
                  <a:spLocks noChangeShapeType="1"/>
                </p:cNvSpPr>
                <p:nvPr/>
              </p:nvSpPr>
              <p:spPr bwMode="auto">
                <a:xfrm>
                  <a:off x="5337" y="1544"/>
                  <a:ext cx="0" cy="166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60451" name="Text Box 17"/>
            <p:cNvSpPr txBox="1">
              <a:spLocks noChangeArrowheads="1"/>
            </p:cNvSpPr>
            <p:nvPr/>
          </p:nvSpPr>
          <p:spPr bwMode="auto">
            <a:xfrm>
              <a:off x="398" y="1240"/>
              <a:ext cx="624" cy="2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335000"/>
                </a:lnSpc>
              </a:pPr>
              <a:r>
                <a:rPr lang="en-AU" altLang="en-US" sz="2100" b="1">
                  <a:latin typeface="Arial" pitchFamily="34" charset="0"/>
                  <a:ea typeface="MS PGothic" pitchFamily="34" charset="-128"/>
                </a:rPr>
                <a:t>Project 1</a:t>
              </a:r>
            </a:p>
            <a:p>
              <a:pPr>
                <a:lnSpc>
                  <a:spcPct val="335000"/>
                </a:lnSpc>
              </a:pPr>
              <a:r>
                <a:rPr lang="en-AU" altLang="en-US" sz="2100" b="1">
                  <a:latin typeface="Arial" pitchFamily="34" charset="0"/>
                  <a:ea typeface="MS PGothic" pitchFamily="34" charset="-128"/>
                </a:rPr>
                <a:t>Project 2</a:t>
              </a:r>
            </a:p>
            <a:p>
              <a:pPr>
                <a:lnSpc>
                  <a:spcPct val="335000"/>
                </a:lnSpc>
              </a:pPr>
              <a:r>
                <a:rPr lang="en-AU" altLang="en-US" sz="2100" b="1">
                  <a:latin typeface="Arial" pitchFamily="34" charset="0"/>
                  <a:ea typeface="MS PGothic" pitchFamily="34" charset="-128"/>
                </a:rPr>
                <a:t>Project 3</a:t>
              </a:r>
            </a:p>
            <a:p>
              <a:pPr>
                <a:lnSpc>
                  <a:spcPct val="335000"/>
                </a:lnSpc>
              </a:pPr>
              <a:r>
                <a:rPr lang="en-AU" altLang="en-US" sz="2100" b="1">
                  <a:latin typeface="Arial" pitchFamily="34" charset="0"/>
                  <a:ea typeface="MS PGothic" pitchFamily="34" charset="-128"/>
                </a:rPr>
                <a:t>Project 4</a:t>
              </a:r>
            </a:p>
          </p:txBody>
        </p:sp>
      </p:grpSp>
      <p:grpSp>
        <p:nvGrpSpPr>
          <p:cNvPr id="60434" name="Group 18"/>
          <p:cNvGrpSpPr>
            <a:grpSpLocks/>
          </p:cNvGrpSpPr>
          <p:nvPr/>
        </p:nvGrpSpPr>
        <p:grpSpPr bwMode="auto">
          <a:xfrm>
            <a:off x="3240619" y="2098675"/>
            <a:ext cx="7691967" cy="928688"/>
            <a:chOff x="1531" y="1454"/>
            <a:chExt cx="3634" cy="585"/>
          </a:xfrm>
        </p:grpSpPr>
        <p:pic>
          <p:nvPicPr>
            <p:cNvPr id="6044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1" y="1524"/>
              <a:ext cx="564"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44"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1" y="1468"/>
              <a:ext cx="795" cy="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45" name="Picture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1" y="1454"/>
              <a:ext cx="491"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446" name="Group 22"/>
            <p:cNvGrpSpPr>
              <a:grpSpLocks/>
            </p:cNvGrpSpPr>
            <p:nvPr/>
          </p:nvGrpSpPr>
          <p:grpSpPr bwMode="auto">
            <a:xfrm>
              <a:off x="3485" y="1470"/>
              <a:ext cx="790" cy="552"/>
              <a:chOff x="3447" y="1459"/>
              <a:chExt cx="790" cy="552"/>
            </a:xfrm>
          </p:grpSpPr>
          <p:pic>
            <p:nvPicPr>
              <p:cNvPr id="60447" name="Picture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61" y="1460"/>
                <a:ext cx="376"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48" name="Picture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47" y="1459"/>
                <a:ext cx="376"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60441" name="Group 25"/>
          <p:cNvGrpSpPr>
            <a:grpSpLocks/>
          </p:cNvGrpSpPr>
          <p:nvPr/>
        </p:nvGrpSpPr>
        <p:grpSpPr bwMode="auto">
          <a:xfrm>
            <a:off x="3240619" y="5156200"/>
            <a:ext cx="7691967" cy="1004888"/>
            <a:chOff x="1531" y="3380"/>
            <a:chExt cx="3634" cy="633"/>
          </a:xfrm>
        </p:grpSpPr>
        <p:pic>
          <p:nvPicPr>
            <p:cNvPr id="60435" name="Picture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1" y="3404"/>
              <a:ext cx="491"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436" name="Group 27"/>
            <p:cNvGrpSpPr>
              <a:grpSpLocks/>
            </p:cNvGrpSpPr>
            <p:nvPr/>
          </p:nvGrpSpPr>
          <p:grpSpPr bwMode="auto">
            <a:xfrm>
              <a:off x="3471" y="3421"/>
              <a:ext cx="817" cy="551"/>
              <a:chOff x="3429" y="3416"/>
              <a:chExt cx="817" cy="551"/>
            </a:xfrm>
          </p:grpSpPr>
          <p:pic>
            <p:nvPicPr>
              <p:cNvPr id="4" name="Picture 2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 y="3416"/>
                <a:ext cx="376"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42" name="Picture 2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70" y="3416"/>
                <a:ext cx="376"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0437" name="Group 30"/>
            <p:cNvGrpSpPr>
              <a:grpSpLocks/>
            </p:cNvGrpSpPr>
            <p:nvPr/>
          </p:nvGrpSpPr>
          <p:grpSpPr bwMode="auto">
            <a:xfrm>
              <a:off x="2261" y="3380"/>
              <a:ext cx="994" cy="633"/>
              <a:chOff x="2264" y="3392"/>
              <a:chExt cx="994" cy="633"/>
            </a:xfrm>
          </p:grpSpPr>
          <p:pic>
            <p:nvPicPr>
              <p:cNvPr id="60439" name="Picture 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4" y="3392"/>
                <a:ext cx="564" cy="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40"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4" y="3630"/>
                <a:ext cx="564" cy="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0438" name="Picture 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1" y="3473"/>
              <a:ext cx="564"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0450" name="Group 34"/>
          <p:cNvGrpSpPr>
            <a:grpSpLocks/>
          </p:cNvGrpSpPr>
          <p:nvPr/>
        </p:nvGrpSpPr>
        <p:grpSpPr bwMode="auto">
          <a:xfrm>
            <a:off x="2702984" y="3151188"/>
            <a:ext cx="8229600" cy="874712"/>
            <a:chOff x="1277" y="2141"/>
            <a:chExt cx="3888" cy="551"/>
          </a:xfrm>
        </p:grpSpPr>
        <p:grpSp>
          <p:nvGrpSpPr>
            <p:cNvPr id="60429" name="Group 35"/>
            <p:cNvGrpSpPr>
              <a:grpSpLocks/>
            </p:cNvGrpSpPr>
            <p:nvPr/>
          </p:nvGrpSpPr>
          <p:grpSpPr bwMode="auto">
            <a:xfrm>
              <a:off x="1277" y="2154"/>
              <a:ext cx="925" cy="525"/>
              <a:chOff x="223" y="2159"/>
              <a:chExt cx="998" cy="585"/>
            </a:xfrm>
          </p:grpSpPr>
          <p:pic>
            <p:nvPicPr>
              <p:cNvPr id="60433"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 y="2159"/>
                <a:ext cx="491"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 y="2159"/>
                <a:ext cx="491"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0430" name="Picture 3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2" y="2141"/>
              <a:ext cx="376"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1" name="Picture 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1" y="2145"/>
              <a:ext cx="775"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2"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1" y="2193"/>
              <a:ext cx="564"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0457" name="Group 41"/>
          <p:cNvGrpSpPr>
            <a:grpSpLocks/>
          </p:cNvGrpSpPr>
          <p:nvPr/>
        </p:nvGrpSpPr>
        <p:grpSpPr bwMode="auto">
          <a:xfrm>
            <a:off x="3240620" y="4121151"/>
            <a:ext cx="7689849" cy="979488"/>
            <a:chOff x="1531" y="2728"/>
            <a:chExt cx="3633" cy="617"/>
          </a:xfrm>
        </p:grpSpPr>
        <p:pic>
          <p:nvPicPr>
            <p:cNvPr id="60423" name="Picture 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2" y="2761"/>
              <a:ext cx="376"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4" name="Picture 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1" y="2744"/>
              <a:ext cx="491"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5"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0" y="2814"/>
              <a:ext cx="564"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426" name="Group 45"/>
            <p:cNvGrpSpPr>
              <a:grpSpLocks/>
            </p:cNvGrpSpPr>
            <p:nvPr/>
          </p:nvGrpSpPr>
          <p:grpSpPr bwMode="auto">
            <a:xfrm>
              <a:off x="2259" y="2728"/>
              <a:ext cx="998" cy="617"/>
              <a:chOff x="2260" y="2740"/>
              <a:chExt cx="998" cy="617"/>
            </a:xfrm>
          </p:grpSpPr>
          <p:pic>
            <p:nvPicPr>
              <p:cNvPr id="60427"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0" y="2740"/>
                <a:ext cx="564" cy="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8" name="Picture 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4" y="2962"/>
                <a:ext cx="564" cy="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427637340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60419"/>
                                        </p:tgtEl>
                                        <p:attrNameLst>
                                          <p:attrName>style.visibility</p:attrName>
                                        </p:attrNameLst>
                                      </p:cBhvr>
                                      <p:to>
                                        <p:strVal val="visible"/>
                                      </p:to>
                                    </p:set>
                                    <p:animEffect transition="in" filter="strips(downRight)">
                                      <p:cBhvr>
                                        <p:cTn id="7" dur="1000"/>
                                        <p:tgtEl>
                                          <p:spTgt spid="60419"/>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60434"/>
                                        </p:tgtEl>
                                        <p:attrNameLst>
                                          <p:attrName>style.visibility</p:attrName>
                                        </p:attrNameLst>
                                      </p:cBhvr>
                                      <p:to>
                                        <p:strVal val="visible"/>
                                      </p:to>
                                    </p:set>
                                    <p:animEffect transition="in" filter="wipe(left)">
                                      <p:cBhvr>
                                        <p:cTn id="11" dur="1000"/>
                                        <p:tgtEl>
                                          <p:spTgt spid="60434"/>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60450"/>
                                        </p:tgtEl>
                                        <p:attrNameLst>
                                          <p:attrName>style.visibility</p:attrName>
                                        </p:attrNameLst>
                                      </p:cBhvr>
                                      <p:to>
                                        <p:strVal val="visible"/>
                                      </p:to>
                                    </p:set>
                                    <p:animEffect transition="in" filter="wipe(left)">
                                      <p:cBhvr>
                                        <p:cTn id="15" dur="1000"/>
                                        <p:tgtEl>
                                          <p:spTgt spid="60450"/>
                                        </p:tgtEl>
                                      </p:cBhvr>
                                    </p:animEffect>
                                  </p:childTnLst>
                                </p:cTn>
                              </p:par>
                            </p:childTnLst>
                          </p:cTn>
                        </p:par>
                        <p:par>
                          <p:cTn id="16" fill="hold" nodeType="afterGroup">
                            <p:stCondLst>
                              <p:cond delay="6000"/>
                            </p:stCondLst>
                            <p:childTnLst>
                              <p:par>
                                <p:cTn id="17" presetID="22" presetClass="entr" presetSubtype="8" fill="hold" nodeType="afterEffect">
                                  <p:stCondLst>
                                    <p:cond delay="1000"/>
                                  </p:stCondLst>
                                  <p:childTnLst>
                                    <p:set>
                                      <p:cBhvr>
                                        <p:cTn id="18" dur="1" fill="hold">
                                          <p:stCondLst>
                                            <p:cond delay="0"/>
                                          </p:stCondLst>
                                        </p:cTn>
                                        <p:tgtEl>
                                          <p:spTgt spid="60457"/>
                                        </p:tgtEl>
                                        <p:attrNameLst>
                                          <p:attrName>style.visibility</p:attrName>
                                        </p:attrNameLst>
                                      </p:cBhvr>
                                      <p:to>
                                        <p:strVal val="visible"/>
                                      </p:to>
                                    </p:set>
                                    <p:animEffect transition="in" filter="wipe(left)">
                                      <p:cBhvr>
                                        <p:cTn id="19" dur="1000"/>
                                        <p:tgtEl>
                                          <p:spTgt spid="60457"/>
                                        </p:tgtEl>
                                      </p:cBhvr>
                                    </p:animEffect>
                                  </p:childTnLst>
                                </p:cTn>
                              </p:par>
                            </p:childTnLst>
                          </p:cTn>
                        </p:par>
                        <p:par>
                          <p:cTn id="20" fill="hold" nodeType="afterGroup">
                            <p:stCondLst>
                              <p:cond delay="8000"/>
                            </p:stCondLst>
                            <p:childTnLst>
                              <p:par>
                                <p:cTn id="21" presetID="22" presetClass="entr" presetSubtype="8" fill="hold" nodeType="afterEffect">
                                  <p:stCondLst>
                                    <p:cond delay="1000"/>
                                  </p:stCondLst>
                                  <p:childTnLst>
                                    <p:set>
                                      <p:cBhvr>
                                        <p:cTn id="22" dur="1" fill="hold">
                                          <p:stCondLst>
                                            <p:cond delay="0"/>
                                          </p:stCondLst>
                                        </p:cTn>
                                        <p:tgtEl>
                                          <p:spTgt spid="60441"/>
                                        </p:tgtEl>
                                        <p:attrNameLst>
                                          <p:attrName>style.visibility</p:attrName>
                                        </p:attrNameLst>
                                      </p:cBhvr>
                                      <p:to>
                                        <p:strVal val="visible"/>
                                      </p:to>
                                    </p:set>
                                    <p:animEffect transition="in" filter="wipe(left)">
                                      <p:cBhvr>
                                        <p:cTn id="23" dur="1000"/>
                                        <p:tgtEl>
                                          <p:spTgt spid="60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914400" y="492125"/>
            <a:ext cx="10363200" cy="1498600"/>
          </a:xfrm>
        </p:spPr>
        <p:txBody>
          <a:bodyPr lIns="120630" tIns="59257" rIns="120630" bIns="59257"/>
          <a:lstStyle/>
          <a:p>
            <a:pPr>
              <a:lnSpc>
                <a:spcPct val="80000"/>
              </a:lnSpc>
            </a:pPr>
            <a:r>
              <a:rPr lang="en-US" altLang="en-US" smtClean="0">
                <a:latin typeface="Arial" pitchFamily="34" charset="0"/>
                <a:ea typeface="MS PGothic" pitchFamily="34" charset="-128"/>
                <a:cs typeface="Arial" pitchFamily="34" charset="0"/>
              </a:rPr>
              <a:t>Peran Manajemen Proyek</a:t>
            </a:r>
          </a:p>
        </p:txBody>
      </p:sp>
      <p:sp>
        <p:nvSpPr>
          <p:cNvPr id="62467" name="Text Box 3"/>
          <p:cNvSpPr txBox="1">
            <a:spLocks noChangeArrowheads="1"/>
          </p:cNvSpPr>
          <p:nvPr/>
        </p:nvSpPr>
        <p:spPr bwMode="auto">
          <a:xfrm>
            <a:off x="1062567" y="2005013"/>
            <a:ext cx="8310033" cy="100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3200" b="1" smtClean="0">
                <a:solidFill>
                  <a:srgbClr val="FFFF00"/>
                </a:solidFill>
                <a:effectLst>
                  <a:outerShdw blurRad="38100" dist="38100" dir="2700000" algn="tl">
                    <a:srgbClr val="000000">
                      <a:alpha val="43137"/>
                    </a:srgbClr>
                  </a:outerShdw>
                </a:effectLst>
                <a:latin typeface="Arial" pitchFamily="34" charset="0"/>
                <a:ea typeface="MS PGothic" pitchFamily="34" charset="-128"/>
              </a:rPr>
              <a:t>Sangat jelas Bertanggungjawab </a:t>
            </a:r>
            <a:r>
              <a:rPr lang="en-AU" altLang="en-US" sz="3200" b="1">
                <a:solidFill>
                  <a:srgbClr val="FFFF00"/>
                </a:solidFill>
                <a:effectLst>
                  <a:outerShdw blurRad="38100" dist="38100" dir="2700000" algn="tl">
                    <a:srgbClr val="000000">
                      <a:alpha val="43137"/>
                    </a:srgbClr>
                  </a:outerShdw>
                </a:effectLst>
                <a:latin typeface="Arial" pitchFamily="34" charset="0"/>
                <a:ea typeface="MS PGothic" pitchFamily="34" charset="-128"/>
              </a:rPr>
              <a:t>untuk memastikan bahwa:</a:t>
            </a:r>
          </a:p>
        </p:txBody>
      </p:sp>
      <p:sp>
        <p:nvSpPr>
          <p:cNvPr id="62468" name="Text Box 4"/>
          <p:cNvSpPr txBox="1">
            <a:spLocks noChangeArrowheads="1"/>
          </p:cNvSpPr>
          <p:nvPr/>
        </p:nvSpPr>
        <p:spPr bwMode="auto">
          <a:xfrm>
            <a:off x="1062569" y="3227388"/>
            <a:ext cx="10062633" cy="298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Semua aktivitas yang diperlukan diselesaikan </a:t>
            </a:r>
            <a:r>
              <a:rPr lang="en-AU" altLang="en-US" sz="2700" b="1">
                <a:solidFill>
                  <a:srgbClr val="00B0F0"/>
                </a:solidFill>
                <a:effectLst>
                  <a:outerShdw blurRad="38100" dist="38100" dir="2700000" algn="tl">
                    <a:srgbClr val="000000">
                      <a:alpha val="43137"/>
                    </a:srgbClr>
                  </a:outerShdw>
                </a:effectLst>
                <a:latin typeface="Arial" pitchFamily="34" charset="0"/>
                <a:ea typeface="MS PGothic" pitchFamily="34" charset="-128"/>
              </a:rPr>
              <a:t>sesuai </a:t>
            </a:r>
            <a:r>
              <a:rPr lang="en-AU" altLang="en-US" sz="2700" b="1" smtClean="0">
                <a:solidFill>
                  <a:srgbClr val="00B0F0"/>
                </a:solidFill>
                <a:effectLst>
                  <a:outerShdw blurRad="38100" dist="38100" dir="2700000" algn="tl">
                    <a:srgbClr val="000000">
                      <a:alpha val="43137"/>
                    </a:srgbClr>
                  </a:outerShdw>
                </a:effectLst>
                <a:latin typeface="Arial" pitchFamily="34" charset="0"/>
                <a:ea typeface="MS PGothic" pitchFamily="34" charset="-128"/>
              </a:rPr>
              <a:t>urutan </a:t>
            </a:r>
            <a:r>
              <a:rPr lang="en-AU" altLang="en-US" sz="2700">
                <a:effectLst>
                  <a:outerShdw blurRad="38100" dist="38100" dir="2700000" algn="tl">
                    <a:srgbClr val="000000">
                      <a:alpha val="43137"/>
                    </a:srgbClr>
                  </a:outerShdw>
                </a:effectLst>
                <a:latin typeface="Arial" pitchFamily="34" charset="0"/>
                <a:ea typeface="MS PGothic" pitchFamily="34" charset="-128"/>
              </a:rPr>
              <a:t>dan </a:t>
            </a:r>
            <a:r>
              <a:rPr lang="en-AU" altLang="en-US" sz="2700" b="1">
                <a:solidFill>
                  <a:srgbClr val="00B0F0"/>
                </a:solidFill>
                <a:effectLst>
                  <a:outerShdw blurRad="38100" dist="38100" dir="2700000" algn="tl">
                    <a:srgbClr val="000000">
                      <a:alpha val="43137"/>
                    </a:srgbClr>
                  </a:outerShdw>
                </a:effectLst>
                <a:latin typeface="Arial" pitchFamily="34" charset="0"/>
                <a:ea typeface="MS PGothic" pitchFamily="34" charset="-128"/>
              </a:rPr>
              <a:t>tepat waktu</a:t>
            </a:r>
          </a:p>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Proyek ini </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masih </a:t>
            </a:r>
            <a:r>
              <a:rPr lang="en-AU" altLang="en-US" sz="2700" b="1" smtClean="0">
                <a:solidFill>
                  <a:srgbClr val="00B0F0"/>
                </a:solidFill>
                <a:effectLst>
                  <a:outerShdw blurRad="38100" dist="38100" dir="2700000" algn="tl">
                    <a:srgbClr val="000000">
                      <a:alpha val="43137"/>
                    </a:srgbClr>
                  </a:outerShdw>
                </a:effectLst>
                <a:latin typeface="Arial" pitchFamily="34" charset="0"/>
                <a:ea typeface="MS PGothic" pitchFamily="34" charset="-128"/>
              </a:rPr>
              <a:t>sesuai dengan anggaran</a:t>
            </a:r>
            <a:endParaRPr lang="en-AU" altLang="en-US" sz="2700" b="1">
              <a:solidFill>
                <a:srgbClr val="00B0F0"/>
              </a:solidFill>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Proyek ini </a:t>
            </a:r>
            <a:r>
              <a:rPr lang="en-AU" altLang="en-US" sz="2700" b="1">
                <a:solidFill>
                  <a:srgbClr val="00B0F0"/>
                </a:solidFill>
                <a:effectLst>
                  <a:outerShdw blurRad="38100" dist="38100" dir="2700000" algn="tl">
                    <a:srgbClr val="000000">
                      <a:alpha val="43137"/>
                    </a:srgbClr>
                  </a:outerShdw>
                </a:effectLst>
                <a:latin typeface="Arial" pitchFamily="34" charset="0"/>
                <a:ea typeface="MS PGothic" pitchFamily="34" charset="-128"/>
              </a:rPr>
              <a:t>memenuhi sasaran kualitas</a:t>
            </a:r>
          </a:p>
          <a:p>
            <a:pPr>
              <a:lnSpc>
                <a:spcPct val="90000"/>
              </a:lnSpc>
              <a:spcAft>
                <a:spcPts val="1600"/>
              </a:spcAft>
              <a:buClr>
                <a:schemeClr val="tx1"/>
              </a:buClr>
              <a:buFont typeface="Arial" pitchFamily="34" charset="0"/>
              <a:buAutoNum type="arabicPeriod"/>
            </a:pPr>
            <a:r>
              <a:rPr lang="en-AU" altLang="en-US" sz="2700" b="1">
                <a:effectLst>
                  <a:outerShdw blurRad="38100" dist="38100" dir="2700000" algn="tl">
                    <a:srgbClr val="000000">
                      <a:alpha val="43137"/>
                    </a:srgbClr>
                  </a:outerShdw>
                </a:effectLst>
                <a:latin typeface="Arial" pitchFamily="34" charset="0"/>
                <a:ea typeface="MS PGothic" pitchFamily="34" charset="-128"/>
              </a:rPr>
              <a:t>Orang-orang</a:t>
            </a:r>
            <a:r>
              <a:rPr lang="en-AU" altLang="en-US" sz="2700">
                <a:effectLst>
                  <a:outerShdw blurRad="38100" dist="38100" dir="2700000" algn="tl">
                    <a:srgbClr val="000000">
                      <a:alpha val="43137"/>
                    </a:srgbClr>
                  </a:outerShdw>
                </a:effectLst>
                <a:latin typeface="Arial" pitchFamily="34" charset="0"/>
                <a:ea typeface="MS PGothic" pitchFamily="34" charset="-128"/>
              </a:rPr>
              <a:t> yang ditugaskan ke proyek </a:t>
            </a:r>
            <a:r>
              <a:rPr lang="en-AU" altLang="en-US" sz="2700" b="1">
                <a:solidFill>
                  <a:srgbClr val="00B0F0"/>
                </a:solidFill>
                <a:effectLst>
                  <a:outerShdw blurRad="38100" dist="38100" dir="2700000" algn="tl">
                    <a:srgbClr val="000000">
                      <a:alpha val="43137"/>
                    </a:srgbClr>
                  </a:outerShdw>
                </a:effectLst>
                <a:latin typeface="Arial" pitchFamily="34" charset="0"/>
                <a:ea typeface="MS PGothic" pitchFamily="34" charset="-128"/>
              </a:rPr>
              <a:t>menerima motivasi</a:t>
            </a:r>
            <a:r>
              <a:rPr lang="en-AU" altLang="en-US" sz="2700">
                <a:effectLst>
                  <a:outerShdw blurRad="38100" dist="38100" dir="2700000" algn="tl">
                    <a:srgbClr val="000000">
                      <a:alpha val="43137"/>
                    </a:srgbClr>
                  </a:outerShdw>
                </a:effectLst>
                <a:latin typeface="Arial" pitchFamily="34" charset="0"/>
                <a:ea typeface="MS PGothic" pitchFamily="34" charset="-128"/>
              </a:rPr>
              <a:t>, </a:t>
            </a:r>
            <a:r>
              <a:rPr lang="en-AU" altLang="en-US" sz="2700" b="1" smtClean="0">
                <a:solidFill>
                  <a:srgbClr val="00B0F0"/>
                </a:solidFill>
                <a:effectLst>
                  <a:outerShdw blurRad="38100" dist="38100" dir="2700000" algn="tl">
                    <a:srgbClr val="000000">
                      <a:alpha val="43137"/>
                    </a:srgbClr>
                  </a:outerShdw>
                </a:effectLst>
                <a:latin typeface="Arial" pitchFamily="34" charset="0"/>
                <a:ea typeface="MS PGothic" pitchFamily="34" charset="-128"/>
              </a:rPr>
              <a:t>arahan</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 </a:t>
            </a:r>
            <a:r>
              <a:rPr lang="en-AU" altLang="en-US" sz="2700">
                <a:effectLst>
                  <a:outerShdw blurRad="38100" dist="38100" dir="2700000" algn="tl">
                    <a:srgbClr val="000000">
                      <a:alpha val="43137"/>
                    </a:srgbClr>
                  </a:outerShdw>
                </a:effectLst>
                <a:latin typeface="Arial" pitchFamily="34" charset="0"/>
                <a:ea typeface="MS PGothic" pitchFamily="34" charset="-128"/>
              </a:rPr>
              <a:t>dan </a:t>
            </a:r>
            <a:r>
              <a:rPr lang="en-AU" altLang="en-US" sz="2700" b="1">
                <a:solidFill>
                  <a:srgbClr val="00B0F0"/>
                </a:solidFill>
                <a:effectLst>
                  <a:outerShdw blurRad="38100" dist="38100" dir="2700000" algn="tl">
                    <a:srgbClr val="000000">
                      <a:alpha val="43137"/>
                    </a:srgbClr>
                  </a:outerShdw>
                </a:effectLst>
                <a:latin typeface="Arial" pitchFamily="34" charset="0"/>
                <a:ea typeface="MS PGothic" pitchFamily="34" charset="-128"/>
              </a:rPr>
              <a:t>informasi</a:t>
            </a:r>
          </a:p>
        </p:txBody>
      </p:sp>
    </p:spTree>
    <p:extLst>
      <p:ext uri="{BB962C8B-B14F-4D97-AF65-F5344CB8AC3E}">
        <p14:creationId xmlns:p14="http://schemas.microsoft.com/office/powerpoint/2010/main" val="1285289163"/>
      </p:ext>
    </p:extLst>
  </p:cSld>
  <p:clrMapOvr>
    <a:masterClrMapping/>
  </p:clrMapOvr>
  <mc:AlternateContent xmlns:mc="http://schemas.openxmlformats.org/markup-compatibility/2006" xmlns:p14="http://schemas.microsoft.com/office/powerpoint/2010/main">
    <mc:Choice Requires="p14">
      <p:transition spd="slow" p14:dur="1400">
        <p14:door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2467"/>
                                        </p:tgtEl>
                                        <p:attrNameLst>
                                          <p:attrName>style.visibility</p:attrName>
                                        </p:attrNameLst>
                                      </p:cBhvr>
                                      <p:to>
                                        <p:strVal val="visible"/>
                                      </p:to>
                                    </p:set>
                                    <p:animEffect transition="in" filter="strips(downRight)">
                                      <p:cBhvr>
                                        <p:cTn id="7" dur="1000"/>
                                        <p:tgtEl>
                                          <p:spTgt spid="62467"/>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62468"/>
                                        </p:tgtEl>
                                        <p:attrNameLst>
                                          <p:attrName>style.visibility</p:attrName>
                                        </p:attrNameLst>
                                      </p:cBhvr>
                                      <p:to>
                                        <p:strVal val="visible"/>
                                      </p:to>
                                    </p:set>
                                    <p:animEffect transition="in" filter="strips(downRight)">
                                      <p:cBhvr>
                                        <p:cTn id="11" dur="1000"/>
                                        <p:tgtEl>
                                          <p:spTgt spid="624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p:bldP spid="6246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914400" y="492125"/>
            <a:ext cx="10363200" cy="1498600"/>
          </a:xfrm>
        </p:spPr>
        <p:txBody>
          <a:bodyPr lIns="120630" tIns="59257" rIns="120630" bIns="59257"/>
          <a:lstStyle/>
          <a:p>
            <a:pPr>
              <a:lnSpc>
                <a:spcPct val="80000"/>
              </a:lnSpc>
            </a:pPr>
            <a:r>
              <a:rPr lang="en-US" altLang="en-US" smtClean="0">
                <a:latin typeface="Arial" pitchFamily="34" charset="0"/>
                <a:ea typeface="MS PGothic" pitchFamily="34" charset="-128"/>
                <a:cs typeface="Arial" pitchFamily="34" charset="0"/>
              </a:rPr>
              <a:t>Peran Manajemen Proyek</a:t>
            </a:r>
          </a:p>
        </p:txBody>
      </p:sp>
      <p:sp>
        <p:nvSpPr>
          <p:cNvPr id="62467" name="Text Box 3"/>
          <p:cNvSpPr txBox="1">
            <a:spLocks noChangeArrowheads="1"/>
          </p:cNvSpPr>
          <p:nvPr/>
        </p:nvSpPr>
        <p:spPr bwMode="auto">
          <a:xfrm>
            <a:off x="1062567" y="2005013"/>
            <a:ext cx="8310033" cy="100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3200" b="1" smtClean="0">
                <a:solidFill>
                  <a:srgbClr val="FFFF00"/>
                </a:solidFill>
                <a:effectLst>
                  <a:outerShdw blurRad="38100" dist="38100" dir="2700000" algn="tl">
                    <a:srgbClr val="000000">
                      <a:alpha val="43137"/>
                    </a:srgbClr>
                  </a:outerShdw>
                </a:effectLst>
                <a:latin typeface="Arial" pitchFamily="34" charset="0"/>
                <a:ea typeface="MS PGothic" pitchFamily="34" charset="-128"/>
              </a:rPr>
              <a:t>Sangat jelas Bertanggungjawab </a:t>
            </a:r>
            <a:r>
              <a:rPr lang="en-AU" altLang="en-US" sz="3200" b="1">
                <a:solidFill>
                  <a:srgbClr val="FFFF00"/>
                </a:solidFill>
                <a:effectLst>
                  <a:outerShdw blurRad="38100" dist="38100" dir="2700000" algn="tl">
                    <a:srgbClr val="000000">
                      <a:alpha val="43137"/>
                    </a:srgbClr>
                  </a:outerShdw>
                </a:effectLst>
                <a:latin typeface="Arial" pitchFamily="34" charset="0"/>
                <a:ea typeface="MS PGothic" pitchFamily="34" charset="-128"/>
              </a:rPr>
              <a:t>untuk memastikan bahwa:</a:t>
            </a:r>
          </a:p>
        </p:txBody>
      </p:sp>
      <p:sp>
        <p:nvSpPr>
          <p:cNvPr id="62468" name="Text Box 4"/>
          <p:cNvSpPr txBox="1">
            <a:spLocks noChangeArrowheads="1"/>
          </p:cNvSpPr>
          <p:nvPr/>
        </p:nvSpPr>
        <p:spPr bwMode="auto">
          <a:xfrm>
            <a:off x="1062569" y="3227388"/>
            <a:ext cx="10062633" cy="298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Semua aktivitas yang diperlukan diselesaikan </a:t>
            </a:r>
            <a:r>
              <a:rPr lang="en-AU" altLang="en-US" sz="2700" b="1">
                <a:solidFill>
                  <a:srgbClr val="00B0F0"/>
                </a:solidFill>
                <a:effectLst>
                  <a:outerShdw blurRad="38100" dist="38100" dir="2700000" algn="tl">
                    <a:srgbClr val="000000">
                      <a:alpha val="43137"/>
                    </a:srgbClr>
                  </a:outerShdw>
                </a:effectLst>
                <a:latin typeface="Arial" pitchFamily="34" charset="0"/>
                <a:ea typeface="MS PGothic" pitchFamily="34" charset="-128"/>
              </a:rPr>
              <a:t>sesuai </a:t>
            </a:r>
            <a:r>
              <a:rPr lang="en-AU" altLang="en-US" sz="2700" b="1" smtClean="0">
                <a:solidFill>
                  <a:srgbClr val="00B0F0"/>
                </a:solidFill>
                <a:effectLst>
                  <a:outerShdw blurRad="38100" dist="38100" dir="2700000" algn="tl">
                    <a:srgbClr val="000000">
                      <a:alpha val="43137"/>
                    </a:srgbClr>
                  </a:outerShdw>
                </a:effectLst>
                <a:latin typeface="Arial" pitchFamily="34" charset="0"/>
                <a:ea typeface="MS PGothic" pitchFamily="34" charset="-128"/>
              </a:rPr>
              <a:t>urutan </a:t>
            </a:r>
            <a:r>
              <a:rPr lang="en-AU" altLang="en-US" sz="2700">
                <a:effectLst>
                  <a:outerShdw blurRad="38100" dist="38100" dir="2700000" algn="tl">
                    <a:srgbClr val="000000">
                      <a:alpha val="43137"/>
                    </a:srgbClr>
                  </a:outerShdw>
                </a:effectLst>
                <a:latin typeface="Arial" pitchFamily="34" charset="0"/>
                <a:ea typeface="MS PGothic" pitchFamily="34" charset="-128"/>
              </a:rPr>
              <a:t>dan </a:t>
            </a:r>
            <a:r>
              <a:rPr lang="en-AU" altLang="en-US" sz="2700" b="1">
                <a:solidFill>
                  <a:srgbClr val="00B0F0"/>
                </a:solidFill>
                <a:effectLst>
                  <a:outerShdw blurRad="38100" dist="38100" dir="2700000" algn="tl">
                    <a:srgbClr val="000000">
                      <a:alpha val="43137"/>
                    </a:srgbClr>
                  </a:outerShdw>
                </a:effectLst>
                <a:latin typeface="Arial" pitchFamily="34" charset="0"/>
                <a:ea typeface="MS PGothic" pitchFamily="34" charset="-128"/>
              </a:rPr>
              <a:t>tepat waktu</a:t>
            </a:r>
          </a:p>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Proyek ini </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masih </a:t>
            </a:r>
            <a:r>
              <a:rPr lang="en-AU" altLang="en-US" sz="2700" b="1" smtClean="0">
                <a:solidFill>
                  <a:srgbClr val="00B0F0"/>
                </a:solidFill>
                <a:effectLst>
                  <a:outerShdw blurRad="38100" dist="38100" dir="2700000" algn="tl">
                    <a:srgbClr val="000000">
                      <a:alpha val="43137"/>
                    </a:srgbClr>
                  </a:outerShdw>
                </a:effectLst>
                <a:latin typeface="Arial" pitchFamily="34" charset="0"/>
                <a:ea typeface="MS PGothic" pitchFamily="34" charset="-128"/>
              </a:rPr>
              <a:t>sesuai dengan anggaran</a:t>
            </a:r>
            <a:endParaRPr lang="en-AU" altLang="en-US" sz="2700" b="1">
              <a:solidFill>
                <a:srgbClr val="00B0F0"/>
              </a:solidFill>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Proyek ini </a:t>
            </a:r>
            <a:r>
              <a:rPr lang="en-AU" altLang="en-US" sz="2700" b="1">
                <a:solidFill>
                  <a:srgbClr val="00B0F0"/>
                </a:solidFill>
                <a:effectLst>
                  <a:outerShdw blurRad="38100" dist="38100" dir="2700000" algn="tl">
                    <a:srgbClr val="000000">
                      <a:alpha val="43137"/>
                    </a:srgbClr>
                  </a:outerShdw>
                </a:effectLst>
                <a:latin typeface="Arial" pitchFamily="34" charset="0"/>
                <a:ea typeface="MS PGothic" pitchFamily="34" charset="-128"/>
              </a:rPr>
              <a:t>memenuhi sasaran kualitas</a:t>
            </a:r>
          </a:p>
          <a:p>
            <a:pPr>
              <a:lnSpc>
                <a:spcPct val="90000"/>
              </a:lnSpc>
              <a:spcAft>
                <a:spcPts val="1600"/>
              </a:spcAft>
              <a:buClr>
                <a:schemeClr val="tx1"/>
              </a:buClr>
              <a:buFont typeface="Arial" pitchFamily="34" charset="0"/>
              <a:buAutoNum type="arabicPeriod"/>
            </a:pPr>
            <a:r>
              <a:rPr lang="en-AU" altLang="en-US" sz="2700" b="1">
                <a:effectLst>
                  <a:outerShdw blurRad="38100" dist="38100" dir="2700000" algn="tl">
                    <a:srgbClr val="000000">
                      <a:alpha val="43137"/>
                    </a:srgbClr>
                  </a:outerShdw>
                </a:effectLst>
                <a:latin typeface="Arial" pitchFamily="34" charset="0"/>
                <a:ea typeface="MS PGothic" pitchFamily="34" charset="-128"/>
              </a:rPr>
              <a:t>Orang-orang</a:t>
            </a:r>
            <a:r>
              <a:rPr lang="en-AU" altLang="en-US" sz="2700">
                <a:effectLst>
                  <a:outerShdw blurRad="38100" dist="38100" dir="2700000" algn="tl">
                    <a:srgbClr val="000000">
                      <a:alpha val="43137"/>
                    </a:srgbClr>
                  </a:outerShdw>
                </a:effectLst>
                <a:latin typeface="Arial" pitchFamily="34" charset="0"/>
                <a:ea typeface="MS PGothic" pitchFamily="34" charset="-128"/>
              </a:rPr>
              <a:t> yang ditugaskan ke proyek </a:t>
            </a:r>
            <a:r>
              <a:rPr lang="en-AU" altLang="en-US" sz="2700" b="1">
                <a:solidFill>
                  <a:srgbClr val="00B0F0"/>
                </a:solidFill>
                <a:effectLst>
                  <a:outerShdw blurRad="38100" dist="38100" dir="2700000" algn="tl">
                    <a:srgbClr val="000000">
                      <a:alpha val="43137"/>
                    </a:srgbClr>
                  </a:outerShdw>
                </a:effectLst>
                <a:latin typeface="Arial" pitchFamily="34" charset="0"/>
                <a:ea typeface="MS PGothic" pitchFamily="34" charset="-128"/>
              </a:rPr>
              <a:t>menerima motivasi</a:t>
            </a:r>
            <a:r>
              <a:rPr lang="en-AU" altLang="en-US" sz="2700">
                <a:effectLst>
                  <a:outerShdw blurRad="38100" dist="38100" dir="2700000" algn="tl">
                    <a:srgbClr val="000000">
                      <a:alpha val="43137"/>
                    </a:srgbClr>
                  </a:outerShdw>
                </a:effectLst>
                <a:latin typeface="Arial" pitchFamily="34" charset="0"/>
                <a:ea typeface="MS PGothic" pitchFamily="34" charset="-128"/>
              </a:rPr>
              <a:t>, </a:t>
            </a:r>
            <a:r>
              <a:rPr lang="en-AU" altLang="en-US" sz="2700" b="1" smtClean="0">
                <a:solidFill>
                  <a:srgbClr val="00B0F0"/>
                </a:solidFill>
                <a:effectLst>
                  <a:outerShdw blurRad="38100" dist="38100" dir="2700000" algn="tl">
                    <a:srgbClr val="000000">
                      <a:alpha val="43137"/>
                    </a:srgbClr>
                  </a:outerShdw>
                </a:effectLst>
                <a:latin typeface="Arial" pitchFamily="34" charset="0"/>
                <a:ea typeface="MS PGothic" pitchFamily="34" charset="-128"/>
              </a:rPr>
              <a:t>arahan</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 </a:t>
            </a:r>
            <a:r>
              <a:rPr lang="en-AU" altLang="en-US" sz="2700">
                <a:effectLst>
                  <a:outerShdw blurRad="38100" dist="38100" dir="2700000" algn="tl">
                    <a:srgbClr val="000000">
                      <a:alpha val="43137"/>
                    </a:srgbClr>
                  </a:outerShdw>
                </a:effectLst>
                <a:latin typeface="Arial" pitchFamily="34" charset="0"/>
                <a:ea typeface="MS PGothic" pitchFamily="34" charset="-128"/>
              </a:rPr>
              <a:t>dan </a:t>
            </a:r>
            <a:r>
              <a:rPr lang="en-AU" altLang="en-US" sz="2700" b="1">
                <a:solidFill>
                  <a:srgbClr val="00B0F0"/>
                </a:solidFill>
                <a:effectLst>
                  <a:outerShdw blurRad="38100" dist="38100" dir="2700000" algn="tl">
                    <a:srgbClr val="000000">
                      <a:alpha val="43137"/>
                    </a:srgbClr>
                  </a:outerShdw>
                </a:effectLst>
                <a:latin typeface="Arial" pitchFamily="34" charset="0"/>
                <a:ea typeface="MS PGothic" pitchFamily="34" charset="-128"/>
              </a:rPr>
              <a:t>informasi</a:t>
            </a:r>
          </a:p>
        </p:txBody>
      </p:sp>
      <p:grpSp>
        <p:nvGrpSpPr>
          <p:cNvPr id="5" name="Group 5"/>
          <p:cNvGrpSpPr>
            <a:grpSpLocks/>
          </p:cNvGrpSpPr>
          <p:nvPr/>
        </p:nvGrpSpPr>
        <p:grpSpPr bwMode="auto">
          <a:xfrm>
            <a:off x="4876800" y="2527300"/>
            <a:ext cx="6807200" cy="2743200"/>
            <a:chOff x="2040" y="2272"/>
            <a:chExt cx="3216" cy="1728"/>
          </a:xfrm>
        </p:grpSpPr>
        <p:sp>
          <p:nvSpPr>
            <p:cNvPr id="6" name="Rectangle 6"/>
            <p:cNvSpPr>
              <a:spLocks noChangeArrowheads="1"/>
            </p:cNvSpPr>
            <p:nvPr/>
          </p:nvSpPr>
          <p:spPr bwMode="auto">
            <a:xfrm>
              <a:off x="2040" y="2272"/>
              <a:ext cx="3216" cy="1728"/>
            </a:xfrm>
            <a:prstGeom prst="rect">
              <a:avLst/>
            </a:prstGeom>
            <a:solidFill>
              <a:srgbClr val="BDD6AE">
                <a:alpha val="94902"/>
              </a:srgbClr>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7" name="Text Box 7"/>
            <p:cNvSpPr txBox="1">
              <a:spLocks noChangeArrowheads="1"/>
            </p:cNvSpPr>
            <p:nvPr/>
          </p:nvSpPr>
          <p:spPr bwMode="auto">
            <a:xfrm>
              <a:off x="2273" y="2425"/>
              <a:ext cx="2121"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smtClean="0">
                  <a:solidFill>
                    <a:srgbClr val="FF0000"/>
                  </a:solidFill>
                  <a:effectLst>
                    <a:outerShdw blurRad="38100" dist="38100" dir="2700000" algn="tl">
                      <a:srgbClr val="000000">
                        <a:alpha val="43137"/>
                      </a:srgbClr>
                    </a:outerShdw>
                  </a:effectLst>
                  <a:latin typeface="Arial" pitchFamily="34" charset="0"/>
                  <a:ea typeface="MS PGothic" pitchFamily="34" charset="-128"/>
                </a:rPr>
                <a:t>Manajer Proyek Harus</a:t>
              </a:r>
              <a:endParaRPr lang="en-AU" altLang="en-US" sz="3200" b="1">
                <a:solidFill>
                  <a:srgbClr val="FF0000"/>
                </a:solidFill>
                <a:effectLst>
                  <a:outerShdw blurRad="38100" dist="38100" dir="2700000" algn="tl">
                    <a:srgbClr val="000000">
                      <a:alpha val="43137"/>
                    </a:srgbClr>
                  </a:outerShdw>
                </a:effectLst>
                <a:latin typeface="Arial" pitchFamily="34" charset="0"/>
                <a:ea typeface="MS PGothic" pitchFamily="34" charset="-128"/>
              </a:endParaRPr>
            </a:p>
          </p:txBody>
        </p:sp>
        <p:sp>
          <p:nvSpPr>
            <p:cNvPr id="8" name="Text Box 8"/>
            <p:cNvSpPr txBox="1">
              <a:spLocks noChangeArrowheads="1"/>
            </p:cNvSpPr>
            <p:nvPr/>
          </p:nvSpPr>
          <p:spPr bwMode="auto">
            <a:xfrm>
              <a:off x="2191" y="2801"/>
              <a:ext cx="2994"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BF0922"/>
                </a:buClr>
                <a:buSzPct val="60000"/>
                <a:buFont typeface="Wingdings" panose="05000000000000000000" pitchFamily="2" charset="2"/>
                <a:buChar char="v"/>
              </a:pPr>
              <a:r>
                <a:rPr lang="en-AU" altLang="en-US" b="1">
                  <a:solidFill>
                    <a:schemeClr val="bg1"/>
                  </a:solidFill>
                  <a:effectLst>
                    <a:outerShdw blurRad="38100" dist="38100" dir="2700000" algn="tl">
                      <a:srgbClr val="000000">
                        <a:alpha val="43137"/>
                      </a:srgbClr>
                    </a:outerShdw>
                  </a:effectLst>
                  <a:latin typeface="Arial" pitchFamily="34" charset="0"/>
                  <a:ea typeface="MS PGothic" pitchFamily="34" charset="-128"/>
                </a:rPr>
                <a:t>Pelatih yang baik</a:t>
              </a:r>
            </a:p>
            <a:p>
              <a:pPr>
                <a:lnSpc>
                  <a:spcPct val="90000"/>
                </a:lnSpc>
                <a:spcAft>
                  <a:spcPct val="40000"/>
                </a:spcAft>
                <a:buClr>
                  <a:srgbClr val="BF0922"/>
                </a:buClr>
                <a:buSzPct val="60000"/>
                <a:buFont typeface="Wingdings" panose="05000000000000000000" pitchFamily="2" charset="2"/>
                <a:buChar char="v"/>
              </a:pPr>
              <a:r>
                <a:rPr lang="en-AU" altLang="en-US" b="1">
                  <a:solidFill>
                    <a:schemeClr val="bg1"/>
                  </a:solidFill>
                  <a:effectLst>
                    <a:outerShdw blurRad="38100" dist="38100" dir="2700000" algn="tl">
                      <a:srgbClr val="000000">
                        <a:alpha val="43137"/>
                      </a:srgbClr>
                    </a:outerShdw>
                  </a:effectLst>
                  <a:latin typeface="Arial" pitchFamily="34" charset="0"/>
                  <a:ea typeface="MS PGothic" pitchFamily="34" charset="-128"/>
                </a:rPr>
                <a:t>Komunikator yang baik</a:t>
              </a:r>
            </a:p>
            <a:p>
              <a:pPr>
                <a:lnSpc>
                  <a:spcPct val="90000"/>
                </a:lnSpc>
                <a:spcAft>
                  <a:spcPct val="40000"/>
                </a:spcAft>
                <a:buClr>
                  <a:srgbClr val="BF0922"/>
                </a:buClr>
                <a:buSzPct val="60000"/>
                <a:buFont typeface="Wingdings" panose="05000000000000000000" pitchFamily="2" charset="2"/>
                <a:buChar char="v"/>
              </a:pPr>
              <a:r>
                <a:rPr lang="en-AU" altLang="en-US" b="1">
                  <a:solidFill>
                    <a:schemeClr val="bg1"/>
                  </a:solidFill>
                  <a:effectLst>
                    <a:outerShdw blurRad="38100" dist="38100" dir="2700000" algn="tl">
                      <a:srgbClr val="000000">
                        <a:alpha val="43137"/>
                      </a:srgbClr>
                    </a:outerShdw>
                  </a:effectLst>
                  <a:latin typeface="Arial" pitchFamily="34" charset="0"/>
                  <a:ea typeface="MS PGothic" pitchFamily="34" charset="-128"/>
                </a:rPr>
                <a:t>Mampu mengatur kegiatan dari berbagai disiplin ilmu</a:t>
              </a:r>
            </a:p>
          </p:txBody>
        </p:sp>
      </p:grpSp>
    </p:spTree>
    <p:extLst>
      <p:ext uri="{BB962C8B-B14F-4D97-AF65-F5344CB8AC3E}">
        <p14:creationId xmlns:p14="http://schemas.microsoft.com/office/powerpoint/2010/main" val="1836373340"/>
      </p:ext>
    </p:extLst>
  </p:cSld>
  <p:clrMapOvr>
    <a:masterClrMapping/>
  </p:clrMapOvr>
  <p:transition spd="slow">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914400" y="533401"/>
            <a:ext cx="10363200" cy="774700"/>
          </a:xfrm>
        </p:spPr>
        <p:txBody>
          <a:bodyPr>
            <a:normAutofit/>
          </a:bodyPr>
          <a:lstStyle/>
          <a:p>
            <a:r>
              <a:rPr lang="en-AU" altLang="en-US" smtClean="0">
                <a:latin typeface="Arial" pitchFamily="34" charset="0"/>
                <a:ea typeface="MS PGothic" pitchFamily="34" charset="-128"/>
                <a:cs typeface="Arial" pitchFamily="34" charset="0"/>
              </a:rPr>
              <a:t>Isu Etik</a:t>
            </a:r>
          </a:p>
        </p:txBody>
      </p:sp>
      <p:sp>
        <p:nvSpPr>
          <p:cNvPr id="66563" name="Text Box 3"/>
          <p:cNvSpPr txBox="1">
            <a:spLocks noChangeArrowheads="1"/>
          </p:cNvSpPr>
          <p:nvPr/>
        </p:nvSpPr>
        <p:spPr bwMode="auto">
          <a:xfrm>
            <a:off x="1571233" y="3631974"/>
            <a:ext cx="10198100" cy="298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chemeClr val="tx1"/>
              </a:buClr>
              <a:buFont typeface="Arial" pitchFamily="34" charset="0"/>
              <a:buAutoNum type="arabicPeriod"/>
            </a:pPr>
            <a:r>
              <a:rPr lang="en-AU" altLang="en-US" sz="2700" smtClean="0">
                <a:effectLst>
                  <a:outerShdw blurRad="38100" dist="38100" dir="2700000" algn="tl">
                    <a:srgbClr val="000000">
                      <a:alpha val="43137"/>
                    </a:srgbClr>
                  </a:outerShdw>
                </a:effectLst>
                <a:latin typeface="Arial" pitchFamily="34" charset="0"/>
                <a:ea typeface="MS PGothic" pitchFamily="34" charset="-128"/>
              </a:rPr>
              <a:t>Tawaran </a:t>
            </a:r>
            <a:r>
              <a:rPr lang="en-AU" altLang="en-US" sz="2700">
                <a:effectLst>
                  <a:outerShdw blurRad="38100" dist="38100" dir="2700000" algn="tl">
                    <a:srgbClr val="000000">
                      <a:alpha val="43137"/>
                    </a:srgbClr>
                  </a:outerShdw>
                </a:effectLst>
                <a:latin typeface="Arial" pitchFamily="34" charset="0"/>
                <a:ea typeface="MS PGothic" pitchFamily="34" charset="-128"/>
              </a:rPr>
              <a:t>hadiah dari kontraktor</a:t>
            </a:r>
          </a:p>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Tekanan untuk mengubah laporan </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capaian </a:t>
            </a:r>
            <a:r>
              <a:rPr lang="en-AU" altLang="en-US" sz="2700">
                <a:effectLst>
                  <a:outerShdw blurRad="38100" dist="38100" dir="2700000" algn="tl">
                    <a:srgbClr val="000000">
                      <a:alpha val="43137"/>
                    </a:srgbClr>
                  </a:outerShdw>
                </a:effectLst>
                <a:latin typeface="Arial" pitchFamily="34" charset="0"/>
                <a:ea typeface="MS PGothic" pitchFamily="34" charset="-128"/>
              </a:rPr>
              <a:t>untuk menutupi </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keterlambatan.</a:t>
            </a:r>
            <a:endParaRPr lang="en-AU" altLang="en-US" sz="2700">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Laporan </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tidak sesuai </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waktu </a:t>
            </a:r>
            <a:r>
              <a:rPr lang="en-AU" altLang="en-US" sz="2700">
                <a:effectLst>
                  <a:outerShdw blurRad="38100" dist="38100" dir="2700000" algn="tl">
                    <a:srgbClr val="000000">
                      <a:alpha val="43137"/>
                    </a:srgbClr>
                  </a:outerShdw>
                </a:effectLst>
                <a:latin typeface="Arial" pitchFamily="34" charset="0"/>
                <a:ea typeface="MS PGothic" pitchFamily="34" charset="-128"/>
              </a:rPr>
              <a:t>dan </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beban </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biaya yang sebenarnya.</a:t>
            </a:r>
            <a:endParaRPr lang="en-AU" altLang="en-US" sz="2700">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Tekanan untuk </a:t>
            </a:r>
            <a:r>
              <a:rPr lang="en-AU" altLang="en-US" sz="2700" b="1" smtClean="0">
                <a:effectLst>
                  <a:outerShdw blurRad="38100" dist="38100" dir="2700000" algn="tl">
                    <a:srgbClr val="000000">
                      <a:alpha val="43137"/>
                    </a:srgbClr>
                  </a:outerShdw>
                </a:effectLst>
                <a:latin typeface="Arial" pitchFamily="34" charset="0"/>
                <a:ea typeface="MS PGothic" pitchFamily="34" charset="-128"/>
              </a:rPr>
              <a:t>kompromi </a:t>
            </a:r>
            <a:r>
              <a:rPr lang="en-AU" altLang="en-US" sz="2700" b="1">
                <a:effectLst>
                  <a:outerShdw blurRad="38100" dist="38100" dir="2700000" algn="tl">
                    <a:srgbClr val="000000">
                      <a:alpha val="43137"/>
                    </a:srgbClr>
                  </a:outerShdw>
                </a:effectLst>
                <a:latin typeface="Arial" pitchFamily="34" charset="0"/>
                <a:ea typeface="MS PGothic" pitchFamily="34" charset="-128"/>
              </a:rPr>
              <a:t>kualitas </a:t>
            </a:r>
            <a:r>
              <a:rPr lang="en-AU" altLang="en-US" sz="2700">
                <a:effectLst>
                  <a:outerShdw blurRad="38100" dist="38100" dir="2700000" algn="tl">
                    <a:srgbClr val="000000">
                      <a:alpha val="43137"/>
                    </a:srgbClr>
                  </a:outerShdw>
                </a:effectLst>
                <a:latin typeface="Arial" pitchFamily="34" charset="0"/>
                <a:ea typeface="MS PGothic" pitchFamily="34" charset="-128"/>
              </a:rPr>
              <a:t>untuk memenuhi jadwal</a:t>
            </a:r>
          </a:p>
        </p:txBody>
      </p:sp>
      <p:sp>
        <p:nvSpPr>
          <p:cNvPr id="66564" name="Text Box 4"/>
          <p:cNvSpPr txBox="1">
            <a:spLocks noChangeArrowheads="1"/>
          </p:cNvSpPr>
          <p:nvPr/>
        </p:nvSpPr>
        <p:spPr bwMode="auto">
          <a:xfrm>
            <a:off x="927102" y="1484313"/>
            <a:ext cx="10570633" cy="210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chemeClr val="tx1"/>
              </a:buClr>
              <a:buSzPct val="60000"/>
              <a:buFont typeface="Wingdings" panose="05000000000000000000" pitchFamily="2" charset="2"/>
              <a:buChar char="v"/>
            </a:pPr>
            <a:r>
              <a:rPr lang="en-US" altLang="en-US" sz="3200">
                <a:effectLst>
                  <a:outerShdw blurRad="38100" dist="38100" dir="2700000" algn="tl">
                    <a:srgbClr val="000000">
                      <a:alpha val="43137"/>
                    </a:srgbClr>
                  </a:outerShdw>
                </a:effectLst>
                <a:latin typeface="Arial" pitchFamily="34" charset="0"/>
                <a:ea typeface="MS PGothic" pitchFamily="34" charset="-128"/>
              </a:rPr>
              <a:t>Manajer proyek menghadapi banyak keputusan etis setiap hari</a:t>
            </a:r>
          </a:p>
          <a:p>
            <a:pPr>
              <a:lnSpc>
                <a:spcPct val="90000"/>
              </a:lnSpc>
              <a:spcAft>
                <a:spcPts val="1600"/>
              </a:spcAft>
              <a:buClr>
                <a:schemeClr val="tx1"/>
              </a:buClr>
              <a:buSzPct val="60000"/>
              <a:buFont typeface="Wingdings" panose="05000000000000000000" pitchFamily="2" charset="2"/>
              <a:buChar char="v"/>
            </a:pPr>
            <a:r>
              <a:rPr lang="en-US" altLang="en-US" sz="3200">
                <a:effectLst>
                  <a:outerShdw blurRad="38100" dist="38100" dir="2700000" algn="tl">
                    <a:srgbClr val="000000">
                      <a:alpha val="43137"/>
                    </a:srgbClr>
                  </a:outerShdw>
                </a:effectLst>
                <a:latin typeface="Arial" pitchFamily="34" charset="0"/>
                <a:ea typeface="MS PGothic" pitchFamily="34" charset="-128"/>
              </a:rPr>
              <a:t>Lembaga Manajemen Proyek telah membuat kode etik untuk menangani masalah seperti:</a:t>
            </a:r>
          </a:p>
        </p:txBody>
      </p:sp>
    </p:spTree>
    <p:extLst>
      <p:ext uri="{BB962C8B-B14F-4D97-AF65-F5344CB8AC3E}">
        <p14:creationId xmlns:p14="http://schemas.microsoft.com/office/powerpoint/2010/main" val="81476632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6564"/>
                                        </p:tgtEl>
                                        <p:attrNameLst>
                                          <p:attrName>style.visibility</p:attrName>
                                        </p:attrNameLst>
                                      </p:cBhvr>
                                      <p:to>
                                        <p:strVal val="visible"/>
                                      </p:to>
                                    </p:set>
                                    <p:animEffect transition="in" filter="strips(downRight)">
                                      <p:cBhvr>
                                        <p:cTn id="7" dur="1000"/>
                                        <p:tgtEl>
                                          <p:spTgt spid="66564"/>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66563"/>
                                        </p:tgtEl>
                                        <p:attrNameLst>
                                          <p:attrName>style.visibility</p:attrName>
                                        </p:attrNameLst>
                                      </p:cBhvr>
                                      <p:to>
                                        <p:strVal val="visible"/>
                                      </p:to>
                                    </p:set>
                                    <p:animEffect transition="in" filter="strips(downRight)">
                                      <p:cBhvr>
                                        <p:cTn id="11" dur="1000"/>
                                        <p:tgtEl>
                                          <p:spTgt spid="66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p:bldP spid="6656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503016" y="2043401"/>
            <a:ext cx="1219200" cy="1219200"/>
          </a:xfrm>
          <a:prstGeom prst="ellipse">
            <a:avLst/>
          </a:prstGeom>
          <a:solidFill>
            <a:srgbClr val="7030A0"/>
          </a:solidFill>
          <a:effectLst>
            <a:outerShdw blurRad="50800" dist="38100" dir="2700000" algn="tl" rotWithShape="0">
              <a:prstClr val="black">
                <a:alpha val="40000"/>
              </a:prstClr>
            </a:outerShdw>
          </a:effectLst>
          <a:scene3d>
            <a:camera prst="orthographicFront"/>
            <a:lightRig rig="threePt" dir="t">
              <a:rot lat="0" lon="0" rev="2400000"/>
            </a:lightRig>
          </a:scene3d>
          <a:sp3d prstMaterial="dkEdge">
            <a:bevelT w="444500" h="444500"/>
          </a:sp3d>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p>
        </p:txBody>
      </p:sp>
      <p:sp>
        <p:nvSpPr>
          <p:cNvPr id="7" name="Oval 6"/>
          <p:cNvSpPr/>
          <p:nvPr/>
        </p:nvSpPr>
        <p:spPr>
          <a:xfrm>
            <a:off x="1470975" y="2873409"/>
            <a:ext cx="1219200" cy="1219200"/>
          </a:xfrm>
          <a:prstGeom prst="ellipse">
            <a:avLst/>
          </a:prstGeom>
          <a:solidFill>
            <a:srgbClr val="00B0F0"/>
          </a:solidFill>
          <a:effectLst>
            <a:outerShdw blurRad="50800" dist="38100" dir="2700000" algn="tl" rotWithShape="0">
              <a:prstClr val="black">
                <a:alpha val="40000"/>
              </a:prstClr>
            </a:outerShdw>
          </a:effectLst>
          <a:scene3d>
            <a:camera prst="orthographicFront"/>
            <a:lightRig rig="threePt" dir="t">
              <a:rot lat="0" lon="0" rev="2400000"/>
            </a:lightRig>
          </a:scene3d>
          <a:sp3d prstMaterial="dkEdge">
            <a:bevelT w="444500" h="444500"/>
          </a:sp3d>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p>
        </p:txBody>
      </p:sp>
      <p:sp>
        <p:nvSpPr>
          <p:cNvPr id="8" name="Oval 7"/>
          <p:cNvSpPr/>
          <p:nvPr/>
        </p:nvSpPr>
        <p:spPr>
          <a:xfrm>
            <a:off x="2301192" y="3807823"/>
            <a:ext cx="1219200" cy="1219200"/>
          </a:xfrm>
          <a:prstGeom prst="ellipse">
            <a:avLst/>
          </a:prstGeom>
          <a:solidFill>
            <a:schemeClr val="tx2">
              <a:lumMod val="75000"/>
            </a:schemeClr>
          </a:solidFill>
          <a:effectLst>
            <a:outerShdw blurRad="50800" dist="38100" dir="2700000" algn="tl" rotWithShape="0">
              <a:prstClr val="black">
                <a:alpha val="40000"/>
              </a:prstClr>
            </a:outerShdw>
          </a:effectLst>
          <a:scene3d>
            <a:camera prst="orthographicFront"/>
            <a:lightRig rig="threePt" dir="t">
              <a:rot lat="0" lon="0" rev="2400000"/>
            </a:lightRig>
          </a:scene3d>
          <a:sp3d prstMaterial="dkEdge">
            <a:bevelT w="444500" h="444500"/>
          </a:sp3d>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p>
        </p:txBody>
      </p:sp>
      <p:sp>
        <p:nvSpPr>
          <p:cNvPr id="9" name="Oval 8"/>
          <p:cNvSpPr/>
          <p:nvPr/>
        </p:nvSpPr>
        <p:spPr>
          <a:xfrm>
            <a:off x="3243844" y="4658512"/>
            <a:ext cx="1219200" cy="1219200"/>
          </a:xfrm>
          <a:prstGeom prst="ellipse">
            <a:avLst/>
          </a:prstGeom>
          <a:solidFill>
            <a:srgbClr val="FF0000"/>
          </a:solidFill>
          <a:effectLst>
            <a:outerShdw blurRad="50800" dist="38100" dir="2700000" algn="tl" rotWithShape="0">
              <a:prstClr val="black">
                <a:alpha val="40000"/>
              </a:prstClr>
            </a:outerShdw>
          </a:effectLst>
          <a:scene3d>
            <a:camera prst="orthographicFront"/>
            <a:lightRig rig="threePt" dir="t">
              <a:rot lat="0" lon="0" rev="2400000"/>
            </a:lightRig>
          </a:scene3d>
          <a:sp3d prstMaterial="dkEdge">
            <a:bevelT w="444500" h="444500"/>
          </a:sp3d>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p>
        </p:txBody>
      </p:sp>
      <p:sp>
        <p:nvSpPr>
          <p:cNvPr id="68610" name="Rectangle 2"/>
          <p:cNvSpPr>
            <a:spLocks noGrp="1" noChangeArrowheads="1"/>
          </p:cNvSpPr>
          <p:nvPr>
            <p:ph type="title"/>
          </p:nvPr>
        </p:nvSpPr>
        <p:spPr>
          <a:xfrm>
            <a:off x="666751" y="334963"/>
            <a:ext cx="10818283" cy="912812"/>
          </a:xfrm>
          <a:extLst/>
        </p:spPr>
        <p:txBody>
          <a:bodyPr rtlCol="0">
            <a:normAutofit/>
          </a:bodyPr>
          <a:lstStyle/>
          <a:p>
            <a:pPr>
              <a:defRPr/>
            </a:pPr>
            <a:r>
              <a:rPr lang="en-US" smtClean="0">
                <a:effectLst>
                  <a:outerShdw blurRad="101600" dist="76200" dir="2700000" algn="tl" rotWithShape="0">
                    <a:prstClr val="black">
                      <a:alpha val="73000"/>
                    </a:prstClr>
                  </a:outerShdw>
                </a:effectLst>
                <a:cs typeface="+mj-cs"/>
              </a:rPr>
              <a:t>Struktur Breakdown Pekerjaan</a:t>
            </a:r>
            <a:endParaRPr lang="en-US" dirty="0" smtClean="0">
              <a:solidFill>
                <a:srgbClr val="33CC33"/>
              </a:solidFill>
              <a:effectLst>
                <a:outerShdw blurRad="101600" dist="76200" dir="2700000" algn="tl" rotWithShape="0">
                  <a:prstClr val="black">
                    <a:alpha val="73000"/>
                  </a:prstClr>
                </a:outerShdw>
              </a:effectLst>
              <a:cs typeface="+mj-cs"/>
            </a:endParaRPr>
          </a:p>
        </p:txBody>
      </p:sp>
      <p:sp>
        <p:nvSpPr>
          <p:cNvPr id="68611" name="Text Box 4"/>
          <p:cNvSpPr txBox="1">
            <a:spLocks noChangeArrowheads="1"/>
          </p:cNvSpPr>
          <p:nvPr/>
        </p:nvSpPr>
        <p:spPr bwMode="auto">
          <a:xfrm>
            <a:off x="328835" y="1107059"/>
            <a:ext cx="1819301"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spcAft>
                <a:spcPts val="1600"/>
              </a:spcAft>
            </a:pPr>
            <a:r>
              <a:rPr lang="en-AU" altLang="en-US" sz="4800" b="1">
                <a:ln w="28575">
                  <a:solidFill>
                    <a:schemeClr val="tx2">
                      <a:lumMod val="60000"/>
                      <a:lumOff val="40000"/>
                    </a:schemeClr>
                  </a:solidFill>
                  <a:prstDash val="solid"/>
                  <a:miter lim="800000"/>
                </a:ln>
                <a:noFill/>
                <a:effectLst>
                  <a:outerShdw blurRad="228600" dist="139700" dir="2700000" algn="tl" rotWithShape="0">
                    <a:prstClr val="black">
                      <a:alpha val="81000"/>
                    </a:prstClr>
                  </a:outerShdw>
                </a:effectLst>
                <a:latin typeface="Arial" pitchFamily="34" charset="0"/>
                <a:ea typeface="MS PGothic" pitchFamily="34" charset="-128"/>
              </a:rPr>
              <a:t>Level</a:t>
            </a:r>
          </a:p>
        </p:txBody>
      </p:sp>
      <p:sp>
        <p:nvSpPr>
          <p:cNvPr id="68612" name="Text Box 5"/>
          <p:cNvSpPr txBox="1">
            <a:spLocks noChangeArrowheads="1"/>
          </p:cNvSpPr>
          <p:nvPr/>
        </p:nvSpPr>
        <p:spPr bwMode="auto">
          <a:xfrm>
            <a:off x="840922" y="2394597"/>
            <a:ext cx="10862904" cy="3570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tabLst>
                <a:tab pos="533400" algn="l"/>
                <a:tab pos="1079500" algn="l"/>
                <a:tab pos="1612900" algn="l"/>
                <a:tab pos="2159000" algn="l"/>
              </a:tabLst>
              <a:defRPr>
                <a:solidFill>
                  <a:schemeClr val="tx1"/>
                </a:solidFill>
                <a:latin typeface="Calibri" pitchFamily="34" charset="0"/>
                <a:cs typeface="Arial" pitchFamily="34" charset="0"/>
              </a:defRPr>
            </a:lvl1pPr>
            <a:lvl2pPr marL="742950" indent="-285750">
              <a:tabLst>
                <a:tab pos="533400" algn="l"/>
                <a:tab pos="1079500" algn="l"/>
                <a:tab pos="1612900" algn="l"/>
                <a:tab pos="2159000" algn="l"/>
              </a:tabLst>
              <a:defRPr>
                <a:solidFill>
                  <a:schemeClr val="tx1"/>
                </a:solidFill>
                <a:latin typeface="Calibri" pitchFamily="34" charset="0"/>
                <a:cs typeface="Arial" pitchFamily="34" charset="0"/>
              </a:defRPr>
            </a:lvl2pPr>
            <a:lvl3pPr marL="1143000" indent="-228600">
              <a:tabLst>
                <a:tab pos="533400" algn="l"/>
                <a:tab pos="1079500" algn="l"/>
                <a:tab pos="1612900" algn="l"/>
                <a:tab pos="2159000" algn="l"/>
              </a:tabLst>
              <a:defRPr>
                <a:solidFill>
                  <a:schemeClr val="tx1"/>
                </a:solidFill>
                <a:latin typeface="Calibri" pitchFamily="34" charset="0"/>
                <a:cs typeface="Arial" pitchFamily="34" charset="0"/>
              </a:defRPr>
            </a:lvl3pPr>
            <a:lvl4pPr marL="1600200" indent="-228600">
              <a:tabLst>
                <a:tab pos="533400" algn="l"/>
                <a:tab pos="1079500" algn="l"/>
                <a:tab pos="1612900" algn="l"/>
                <a:tab pos="2159000" algn="l"/>
              </a:tabLst>
              <a:defRPr>
                <a:solidFill>
                  <a:schemeClr val="tx1"/>
                </a:solidFill>
                <a:latin typeface="Calibri" pitchFamily="34" charset="0"/>
                <a:cs typeface="Arial" pitchFamily="34" charset="0"/>
              </a:defRPr>
            </a:lvl4pPr>
            <a:lvl5pPr marL="2057400" indent="-228600">
              <a:tabLst>
                <a:tab pos="533400" algn="l"/>
                <a:tab pos="1079500" algn="l"/>
                <a:tab pos="1612900" algn="l"/>
                <a:tab pos="21590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533400" algn="l"/>
                <a:tab pos="1079500" algn="l"/>
                <a:tab pos="1612900" algn="l"/>
                <a:tab pos="21590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533400" algn="l"/>
                <a:tab pos="1079500" algn="l"/>
                <a:tab pos="1612900" algn="l"/>
                <a:tab pos="21590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533400" algn="l"/>
                <a:tab pos="1079500" algn="l"/>
                <a:tab pos="1612900" algn="l"/>
                <a:tab pos="21590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533400" algn="l"/>
                <a:tab pos="1079500" algn="l"/>
                <a:tab pos="1612900" algn="l"/>
                <a:tab pos="2159000" algn="l"/>
              </a:tabLst>
              <a:defRPr>
                <a:solidFill>
                  <a:schemeClr val="tx1"/>
                </a:solidFill>
                <a:latin typeface="Calibri" pitchFamily="34" charset="0"/>
                <a:cs typeface="Arial" pitchFamily="34" charset="0"/>
              </a:defRPr>
            </a:lvl9pPr>
          </a:lstStyle>
          <a:p>
            <a:pPr>
              <a:lnSpc>
                <a:spcPct val="90000"/>
              </a:lnSpc>
              <a:spcAft>
                <a:spcPts val="3200"/>
              </a:spcAft>
              <a:tabLst>
                <a:tab pos="836063" algn="l"/>
                <a:tab pos="1439297" algn="l"/>
                <a:tab pos="2150480" algn="l"/>
                <a:tab pos="2878595" algn="l"/>
              </a:tabLst>
            </a:pPr>
            <a:r>
              <a:rPr lang="en-US" altLang="en-US" sz="3200" b="1">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1.	</a:t>
            </a:r>
            <a:r>
              <a:rPr lang="en-US" altLang="en-US" sz="3200" smtClean="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Proyek</a:t>
            </a:r>
            <a:endPar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endParaRPr>
          </a:p>
          <a:p>
            <a:pPr>
              <a:lnSpc>
                <a:spcPct val="90000"/>
              </a:lnSpc>
              <a:spcAft>
                <a:spcPts val="3200"/>
              </a:spcAft>
              <a:tabLst>
                <a:tab pos="992693" algn="l"/>
                <a:tab pos="1828754" algn="l"/>
                <a:tab pos="2150480" algn="l"/>
                <a:tab pos="2878595" algn="l"/>
              </a:tabLst>
            </a:pPr>
            <a: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	</a:t>
            </a:r>
            <a:r>
              <a:rPr lang="en-US" altLang="en-US" sz="3200" b="1">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2.	</a:t>
            </a:r>
            <a:r>
              <a:rPr lang="en-US" altLang="en-US" sz="3200" smtClean="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Tugas utama dalam proyek</a:t>
            </a:r>
            <a:endPar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endParaRPr>
          </a:p>
          <a:p>
            <a:pPr>
              <a:lnSpc>
                <a:spcPct val="90000"/>
              </a:lnSpc>
              <a:spcAft>
                <a:spcPts val="3200"/>
              </a:spcAft>
              <a:tabLst>
                <a:tab pos="711182" algn="l"/>
                <a:tab pos="1758907" algn="l"/>
                <a:tab pos="2664817" algn="l"/>
                <a:tab pos="2878595" algn="l"/>
              </a:tabLst>
            </a:pPr>
            <a: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	</a:t>
            </a:r>
            <a:r>
              <a:rPr lang="en-US" altLang="en-US" sz="3200" b="1">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	3.	</a:t>
            </a:r>
            <a:r>
              <a:rPr lang="en-US" altLang="en-US" sz="3200" smtClean="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Sub-tugas dalam tugas utama</a:t>
            </a:r>
            <a:endPar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endParaRPr>
          </a:p>
          <a:p>
            <a:pPr>
              <a:lnSpc>
                <a:spcPct val="90000"/>
              </a:lnSpc>
              <a:spcAft>
                <a:spcPts val="3200"/>
              </a:spcAft>
              <a:tabLst>
                <a:tab pos="711182" algn="l"/>
                <a:tab pos="1439297" algn="l"/>
                <a:tab pos="2821447" algn="l"/>
                <a:tab pos="3727357" algn="l"/>
              </a:tabLst>
            </a:pPr>
            <a: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			</a:t>
            </a:r>
            <a:r>
              <a:rPr lang="en-US" altLang="en-US" sz="3200" b="1">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4.</a:t>
            </a:r>
            <a: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	</a:t>
            </a:r>
            <a:r>
              <a:rPr lang="en-US" altLang="en-US" sz="3200" smtClean="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Aktivitas (atau “</a:t>
            </a:r>
            <a:r>
              <a:rPr lang="en-US" altLang="en-US" sz="3200" b="1" smtClean="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paket pekerjaan</a:t>
            </a:r>
            <a:r>
              <a:rPr lang="en-US" altLang="en-US" sz="3200" smtClean="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a:t>
            </a:r>
            <a: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
            </a:r>
            <a:b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br>
            <a: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				</a:t>
            </a:r>
            <a:r>
              <a:rPr lang="en-US" altLang="en-US" sz="3200" smtClean="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yang harus diselesaikan</a:t>
            </a:r>
            <a:endParaRPr lang="en-AU" altLang="en-US">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endParaRPr>
          </a:p>
        </p:txBody>
      </p:sp>
    </p:spTree>
    <p:extLst>
      <p:ext uri="{BB962C8B-B14F-4D97-AF65-F5344CB8AC3E}">
        <p14:creationId xmlns:p14="http://schemas.microsoft.com/office/powerpoint/2010/main" val="257200968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68612">
                                            <p:txEl>
                                              <p:pRg st="0" end="0"/>
                                            </p:txEl>
                                          </p:spTgt>
                                        </p:tgtEl>
                                        <p:attrNameLst>
                                          <p:attrName>style.visibility</p:attrName>
                                        </p:attrNameLst>
                                      </p:cBhvr>
                                      <p:to>
                                        <p:strVal val="visible"/>
                                      </p:to>
                                    </p:set>
                                    <p:animEffect transition="in" filter="wipe(down)">
                                      <p:cBhvr>
                                        <p:cTn id="23" dur="580">
                                          <p:stCondLst>
                                            <p:cond delay="0"/>
                                          </p:stCondLst>
                                        </p:cTn>
                                        <p:tgtEl>
                                          <p:spTgt spid="68612">
                                            <p:txEl>
                                              <p:pRg st="0" end="0"/>
                                            </p:txEl>
                                          </p:spTgt>
                                        </p:tgtEl>
                                      </p:cBhvr>
                                    </p:animEffect>
                                    <p:anim calcmode="lin" valueType="num">
                                      <p:cBhvr>
                                        <p:cTn id="24" dur="1822" tmFilter="0,0; 0.14,0.36; 0.43,0.73; 0.71,0.91; 1.0,1.0">
                                          <p:stCondLst>
                                            <p:cond delay="0"/>
                                          </p:stCondLst>
                                        </p:cTn>
                                        <p:tgtEl>
                                          <p:spTgt spid="68612">
                                            <p:txEl>
                                              <p:pRg st="0" end="0"/>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8612">
                                            <p:txEl>
                                              <p:pRg st="0" end="0"/>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8612">
                                            <p:txEl>
                                              <p:pRg st="0" end="0"/>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8612">
                                            <p:txEl>
                                              <p:pRg st="0" end="0"/>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8612">
                                            <p:txEl>
                                              <p:pRg st="0" end="0"/>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68612">
                                            <p:txEl>
                                              <p:pRg st="0" end="0"/>
                                            </p:txEl>
                                          </p:spTgt>
                                        </p:tgtEl>
                                      </p:cBhvr>
                                      <p:to x="100000" y="60000"/>
                                    </p:animScale>
                                    <p:animScale>
                                      <p:cBhvr>
                                        <p:cTn id="30" dur="166" decel="50000">
                                          <p:stCondLst>
                                            <p:cond delay="676"/>
                                          </p:stCondLst>
                                        </p:cTn>
                                        <p:tgtEl>
                                          <p:spTgt spid="68612">
                                            <p:txEl>
                                              <p:pRg st="0" end="0"/>
                                            </p:txEl>
                                          </p:spTgt>
                                        </p:tgtEl>
                                      </p:cBhvr>
                                      <p:to x="100000" y="100000"/>
                                    </p:animScale>
                                    <p:animScale>
                                      <p:cBhvr>
                                        <p:cTn id="31" dur="26">
                                          <p:stCondLst>
                                            <p:cond delay="1312"/>
                                          </p:stCondLst>
                                        </p:cTn>
                                        <p:tgtEl>
                                          <p:spTgt spid="68612">
                                            <p:txEl>
                                              <p:pRg st="0" end="0"/>
                                            </p:txEl>
                                          </p:spTgt>
                                        </p:tgtEl>
                                      </p:cBhvr>
                                      <p:to x="100000" y="80000"/>
                                    </p:animScale>
                                    <p:animScale>
                                      <p:cBhvr>
                                        <p:cTn id="32" dur="166" decel="50000">
                                          <p:stCondLst>
                                            <p:cond delay="1338"/>
                                          </p:stCondLst>
                                        </p:cTn>
                                        <p:tgtEl>
                                          <p:spTgt spid="68612">
                                            <p:txEl>
                                              <p:pRg st="0" end="0"/>
                                            </p:txEl>
                                          </p:spTgt>
                                        </p:tgtEl>
                                      </p:cBhvr>
                                      <p:to x="100000" y="100000"/>
                                    </p:animScale>
                                    <p:animScale>
                                      <p:cBhvr>
                                        <p:cTn id="33" dur="26">
                                          <p:stCondLst>
                                            <p:cond delay="1642"/>
                                          </p:stCondLst>
                                        </p:cTn>
                                        <p:tgtEl>
                                          <p:spTgt spid="68612">
                                            <p:txEl>
                                              <p:pRg st="0" end="0"/>
                                            </p:txEl>
                                          </p:spTgt>
                                        </p:tgtEl>
                                      </p:cBhvr>
                                      <p:to x="100000" y="90000"/>
                                    </p:animScale>
                                    <p:animScale>
                                      <p:cBhvr>
                                        <p:cTn id="34" dur="166" decel="50000">
                                          <p:stCondLst>
                                            <p:cond delay="1668"/>
                                          </p:stCondLst>
                                        </p:cTn>
                                        <p:tgtEl>
                                          <p:spTgt spid="68612">
                                            <p:txEl>
                                              <p:pRg st="0" end="0"/>
                                            </p:txEl>
                                          </p:spTgt>
                                        </p:tgtEl>
                                      </p:cBhvr>
                                      <p:to x="100000" y="100000"/>
                                    </p:animScale>
                                    <p:animScale>
                                      <p:cBhvr>
                                        <p:cTn id="35" dur="26">
                                          <p:stCondLst>
                                            <p:cond delay="1808"/>
                                          </p:stCondLst>
                                        </p:cTn>
                                        <p:tgtEl>
                                          <p:spTgt spid="68612">
                                            <p:txEl>
                                              <p:pRg st="0" end="0"/>
                                            </p:txEl>
                                          </p:spTgt>
                                        </p:tgtEl>
                                      </p:cBhvr>
                                      <p:to x="100000" y="95000"/>
                                    </p:animScale>
                                    <p:animScale>
                                      <p:cBhvr>
                                        <p:cTn id="36" dur="166" decel="50000">
                                          <p:stCondLst>
                                            <p:cond delay="1834"/>
                                          </p:stCondLst>
                                        </p:cTn>
                                        <p:tgtEl>
                                          <p:spTgt spid="68612">
                                            <p:txEl>
                                              <p:pRg st="0" end="0"/>
                                            </p:txEl>
                                          </p:spTgt>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580">
                                          <p:stCondLst>
                                            <p:cond delay="0"/>
                                          </p:stCondLst>
                                        </p:cTn>
                                        <p:tgtEl>
                                          <p:spTgt spid="7"/>
                                        </p:tgtEl>
                                      </p:cBhvr>
                                    </p:animEffect>
                                    <p:anim calcmode="lin" valueType="num">
                                      <p:cBhvr>
                                        <p:cTn id="4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7" dur="26">
                                          <p:stCondLst>
                                            <p:cond delay="650"/>
                                          </p:stCondLst>
                                        </p:cTn>
                                        <p:tgtEl>
                                          <p:spTgt spid="7"/>
                                        </p:tgtEl>
                                      </p:cBhvr>
                                      <p:to x="100000" y="60000"/>
                                    </p:animScale>
                                    <p:animScale>
                                      <p:cBhvr>
                                        <p:cTn id="48" dur="166" decel="50000">
                                          <p:stCondLst>
                                            <p:cond delay="676"/>
                                          </p:stCondLst>
                                        </p:cTn>
                                        <p:tgtEl>
                                          <p:spTgt spid="7"/>
                                        </p:tgtEl>
                                      </p:cBhvr>
                                      <p:to x="100000" y="100000"/>
                                    </p:animScale>
                                    <p:animScale>
                                      <p:cBhvr>
                                        <p:cTn id="49" dur="26">
                                          <p:stCondLst>
                                            <p:cond delay="1312"/>
                                          </p:stCondLst>
                                        </p:cTn>
                                        <p:tgtEl>
                                          <p:spTgt spid="7"/>
                                        </p:tgtEl>
                                      </p:cBhvr>
                                      <p:to x="100000" y="80000"/>
                                    </p:animScale>
                                    <p:animScale>
                                      <p:cBhvr>
                                        <p:cTn id="50" dur="166" decel="50000">
                                          <p:stCondLst>
                                            <p:cond delay="1338"/>
                                          </p:stCondLst>
                                        </p:cTn>
                                        <p:tgtEl>
                                          <p:spTgt spid="7"/>
                                        </p:tgtEl>
                                      </p:cBhvr>
                                      <p:to x="100000" y="100000"/>
                                    </p:animScale>
                                    <p:animScale>
                                      <p:cBhvr>
                                        <p:cTn id="51" dur="26">
                                          <p:stCondLst>
                                            <p:cond delay="1642"/>
                                          </p:stCondLst>
                                        </p:cTn>
                                        <p:tgtEl>
                                          <p:spTgt spid="7"/>
                                        </p:tgtEl>
                                      </p:cBhvr>
                                      <p:to x="100000" y="90000"/>
                                    </p:animScale>
                                    <p:animScale>
                                      <p:cBhvr>
                                        <p:cTn id="52" dur="166" decel="50000">
                                          <p:stCondLst>
                                            <p:cond delay="1668"/>
                                          </p:stCondLst>
                                        </p:cTn>
                                        <p:tgtEl>
                                          <p:spTgt spid="7"/>
                                        </p:tgtEl>
                                      </p:cBhvr>
                                      <p:to x="100000" y="100000"/>
                                    </p:animScale>
                                    <p:animScale>
                                      <p:cBhvr>
                                        <p:cTn id="53" dur="26">
                                          <p:stCondLst>
                                            <p:cond delay="1808"/>
                                          </p:stCondLst>
                                        </p:cTn>
                                        <p:tgtEl>
                                          <p:spTgt spid="7"/>
                                        </p:tgtEl>
                                      </p:cBhvr>
                                      <p:to x="100000" y="95000"/>
                                    </p:animScale>
                                    <p:animScale>
                                      <p:cBhvr>
                                        <p:cTn id="54" dur="166" decel="50000">
                                          <p:stCondLst>
                                            <p:cond delay="1834"/>
                                          </p:stCondLst>
                                        </p:cTn>
                                        <p:tgtEl>
                                          <p:spTgt spid="7"/>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68612">
                                            <p:txEl>
                                              <p:pRg st="1" end="1"/>
                                            </p:txEl>
                                          </p:spTgt>
                                        </p:tgtEl>
                                        <p:attrNameLst>
                                          <p:attrName>style.visibility</p:attrName>
                                        </p:attrNameLst>
                                      </p:cBhvr>
                                      <p:to>
                                        <p:strVal val="visible"/>
                                      </p:to>
                                    </p:set>
                                    <p:animEffect transition="in" filter="wipe(down)">
                                      <p:cBhvr>
                                        <p:cTn id="57" dur="580">
                                          <p:stCondLst>
                                            <p:cond delay="0"/>
                                          </p:stCondLst>
                                        </p:cTn>
                                        <p:tgtEl>
                                          <p:spTgt spid="68612">
                                            <p:txEl>
                                              <p:pRg st="1" end="1"/>
                                            </p:txEl>
                                          </p:spTgt>
                                        </p:tgtEl>
                                      </p:cBhvr>
                                    </p:animEffect>
                                    <p:anim calcmode="lin" valueType="num">
                                      <p:cBhvr>
                                        <p:cTn id="58" dur="1822" tmFilter="0,0; 0.14,0.36; 0.43,0.73; 0.71,0.91; 1.0,1.0">
                                          <p:stCondLst>
                                            <p:cond delay="0"/>
                                          </p:stCondLst>
                                        </p:cTn>
                                        <p:tgtEl>
                                          <p:spTgt spid="68612">
                                            <p:txEl>
                                              <p:pRg st="1" end="1"/>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68612">
                                            <p:txEl>
                                              <p:pRg st="1" end="1"/>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68612">
                                            <p:txEl>
                                              <p:pRg st="1" end="1"/>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68612">
                                            <p:txEl>
                                              <p:pRg st="1" end="1"/>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68612">
                                            <p:txEl>
                                              <p:pRg st="1" end="1"/>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68612">
                                            <p:txEl>
                                              <p:pRg st="1" end="1"/>
                                            </p:txEl>
                                          </p:spTgt>
                                        </p:tgtEl>
                                      </p:cBhvr>
                                      <p:to x="100000" y="60000"/>
                                    </p:animScale>
                                    <p:animScale>
                                      <p:cBhvr>
                                        <p:cTn id="64" dur="166" decel="50000">
                                          <p:stCondLst>
                                            <p:cond delay="676"/>
                                          </p:stCondLst>
                                        </p:cTn>
                                        <p:tgtEl>
                                          <p:spTgt spid="68612">
                                            <p:txEl>
                                              <p:pRg st="1" end="1"/>
                                            </p:txEl>
                                          </p:spTgt>
                                        </p:tgtEl>
                                      </p:cBhvr>
                                      <p:to x="100000" y="100000"/>
                                    </p:animScale>
                                    <p:animScale>
                                      <p:cBhvr>
                                        <p:cTn id="65" dur="26">
                                          <p:stCondLst>
                                            <p:cond delay="1312"/>
                                          </p:stCondLst>
                                        </p:cTn>
                                        <p:tgtEl>
                                          <p:spTgt spid="68612">
                                            <p:txEl>
                                              <p:pRg st="1" end="1"/>
                                            </p:txEl>
                                          </p:spTgt>
                                        </p:tgtEl>
                                      </p:cBhvr>
                                      <p:to x="100000" y="80000"/>
                                    </p:animScale>
                                    <p:animScale>
                                      <p:cBhvr>
                                        <p:cTn id="66" dur="166" decel="50000">
                                          <p:stCondLst>
                                            <p:cond delay="1338"/>
                                          </p:stCondLst>
                                        </p:cTn>
                                        <p:tgtEl>
                                          <p:spTgt spid="68612">
                                            <p:txEl>
                                              <p:pRg st="1" end="1"/>
                                            </p:txEl>
                                          </p:spTgt>
                                        </p:tgtEl>
                                      </p:cBhvr>
                                      <p:to x="100000" y="100000"/>
                                    </p:animScale>
                                    <p:animScale>
                                      <p:cBhvr>
                                        <p:cTn id="67" dur="26">
                                          <p:stCondLst>
                                            <p:cond delay="1642"/>
                                          </p:stCondLst>
                                        </p:cTn>
                                        <p:tgtEl>
                                          <p:spTgt spid="68612">
                                            <p:txEl>
                                              <p:pRg st="1" end="1"/>
                                            </p:txEl>
                                          </p:spTgt>
                                        </p:tgtEl>
                                      </p:cBhvr>
                                      <p:to x="100000" y="90000"/>
                                    </p:animScale>
                                    <p:animScale>
                                      <p:cBhvr>
                                        <p:cTn id="68" dur="166" decel="50000">
                                          <p:stCondLst>
                                            <p:cond delay="1668"/>
                                          </p:stCondLst>
                                        </p:cTn>
                                        <p:tgtEl>
                                          <p:spTgt spid="68612">
                                            <p:txEl>
                                              <p:pRg st="1" end="1"/>
                                            </p:txEl>
                                          </p:spTgt>
                                        </p:tgtEl>
                                      </p:cBhvr>
                                      <p:to x="100000" y="100000"/>
                                    </p:animScale>
                                    <p:animScale>
                                      <p:cBhvr>
                                        <p:cTn id="69" dur="26">
                                          <p:stCondLst>
                                            <p:cond delay="1808"/>
                                          </p:stCondLst>
                                        </p:cTn>
                                        <p:tgtEl>
                                          <p:spTgt spid="68612">
                                            <p:txEl>
                                              <p:pRg st="1" end="1"/>
                                            </p:txEl>
                                          </p:spTgt>
                                        </p:tgtEl>
                                      </p:cBhvr>
                                      <p:to x="100000" y="95000"/>
                                    </p:animScale>
                                    <p:animScale>
                                      <p:cBhvr>
                                        <p:cTn id="70" dur="166" decel="50000">
                                          <p:stCondLst>
                                            <p:cond delay="1834"/>
                                          </p:stCondLst>
                                        </p:cTn>
                                        <p:tgtEl>
                                          <p:spTgt spid="68612">
                                            <p:txEl>
                                              <p:pRg st="1" end="1"/>
                                            </p:txEl>
                                          </p:spTgt>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6" presetClass="entr" presetSubtype="0" fill="hold" grpId="0" nodeType="click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ipe(down)">
                                      <p:cBhvr>
                                        <p:cTn id="75" dur="580">
                                          <p:stCondLst>
                                            <p:cond delay="0"/>
                                          </p:stCondLst>
                                        </p:cTn>
                                        <p:tgtEl>
                                          <p:spTgt spid="8"/>
                                        </p:tgtEl>
                                      </p:cBhvr>
                                    </p:animEffect>
                                    <p:anim calcmode="lin" valueType="num">
                                      <p:cBhvr>
                                        <p:cTn id="7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81" dur="26">
                                          <p:stCondLst>
                                            <p:cond delay="650"/>
                                          </p:stCondLst>
                                        </p:cTn>
                                        <p:tgtEl>
                                          <p:spTgt spid="8"/>
                                        </p:tgtEl>
                                      </p:cBhvr>
                                      <p:to x="100000" y="60000"/>
                                    </p:animScale>
                                    <p:animScale>
                                      <p:cBhvr>
                                        <p:cTn id="82" dur="166" decel="50000">
                                          <p:stCondLst>
                                            <p:cond delay="676"/>
                                          </p:stCondLst>
                                        </p:cTn>
                                        <p:tgtEl>
                                          <p:spTgt spid="8"/>
                                        </p:tgtEl>
                                      </p:cBhvr>
                                      <p:to x="100000" y="100000"/>
                                    </p:animScale>
                                    <p:animScale>
                                      <p:cBhvr>
                                        <p:cTn id="83" dur="26">
                                          <p:stCondLst>
                                            <p:cond delay="1312"/>
                                          </p:stCondLst>
                                        </p:cTn>
                                        <p:tgtEl>
                                          <p:spTgt spid="8"/>
                                        </p:tgtEl>
                                      </p:cBhvr>
                                      <p:to x="100000" y="80000"/>
                                    </p:animScale>
                                    <p:animScale>
                                      <p:cBhvr>
                                        <p:cTn id="84" dur="166" decel="50000">
                                          <p:stCondLst>
                                            <p:cond delay="1338"/>
                                          </p:stCondLst>
                                        </p:cTn>
                                        <p:tgtEl>
                                          <p:spTgt spid="8"/>
                                        </p:tgtEl>
                                      </p:cBhvr>
                                      <p:to x="100000" y="100000"/>
                                    </p:animScale>
                                    <p:animScale>
                                      <p:cBhvr>
                                        <p:cTn id="85" dur="26">
                                          <p:stCondLst>
                                            <p:cond delay="1642"/>
                                          </p:stCondLst>
                                        </p:cTn>
                                        <p:tgtEl>
                                          <p:spTgt spid="8"/>
                                        </p:tgtEl>
                                      </p:cBhvr>
                                      <p:to x="100000" y="90000"/>
                                    </p:animScale>
                                    <p:animScale>
                                      <p:cBhvr>
                                        <p:cTn id="86" dur="166" decel="50000">
                                          <p:stCondLst>
                                            <p:cond delay="1668"/>
                                          </p:stCondLst>
                                        </p:cTn>
                                        <p:tgtEl>
                                          <p:spTgt spid="8"/>
                                        </p:tgtEl>
                                      </p:cBhvr>
                                      <p:to x="100000" y="100000"/>
                                    </p:animScale>
                                    <p:animScale>
                                      <p:cBhvr>
                                        <p:cTn id="87" dur="26">
                                          <p:stCondLst>
                                            <p:cond delay="1808"/>
                                          </p:stCondLst>
                                        </p:cTn>
                                        <p:tgtEl>
                                          <p:spTgt spid="8"/>
                                        </p:tgtEl>
                                      </p:cBhvr>
                                      <p:to x="100000" y="95000"/>
                                    </p:animScale>
                                    <p:animScale>
                                      <p:cBhvr>
                                        <p:cTn id="88" dur="166" decel="50000">
                                          <p:stCondLst>
                                            <p:cond delay="1834"/>
                                          </p:stCondLst>
                                        </p:cTn>
                                        <p:tgtEl>
                                          <p:spTgt spid="8"/>
                                        </p:tgtEl>
                                      </p:cBhvr>
                                      <p:to x="100000" y="100000"/>
                                    </p:animScale>
                                  </p:childTnLst>
                                </p:cTn>
                              </p:par>
                              <p:par>
                                <p:cTn id="89" presetID="26" presetClass="entr" presetSubtype="0" fill="hold" grpId="0" nodeType="withEffect">
                                  <p:stCondLst>
                                    <p:cond delay="0"/>
                                  </p:stCondLst>
                                  <p:childTnLst>
                                    <p:set>
                                      <p:cBhvr>
                                        <p:cTn id="90" dur="1" fill="hold">
                                          <p:stCondLst>
                                            <p:cond delay="0"/>
                                          </p:stCondLst>
                                        </p:cTn>
                                        <p:tgtEl>
                                          <p:spTgt spid="68612">
                                            <p:txEl>
                                              <p:pRg st="2" end="2"/>
                                            </p:txEl>
                                          </p:spTgt>
                                        </p:tgtEl>
                                        <p:attrNameLst>
                                          <p:attrName>style.visibility</p:attrName>
                                        </p:attrNameLst>
                                      </p:cBhvr>
                                      <p:to>
                                        <p:strVal val="visible"/>
                                      </p:to>
                                    </p:set>
                                    <p:animEffect transition="in" filter="wipe(down)">
                                      <p:cBhvr>
                                        <p:cTn id="91" dur="580">
                                          <p:stCondLst>
                                            <p:cond delay="0"/>
                                          </p:stCondLst>
                                        </p:cTn>
                                        <p:tgtEl>
                                          <p:spTgt spid="68612">
                                            <p:txEl>
                                              <p:pRg st="2" end="2"/>
                                            </p:txEl>
                                          </p:spTgt>
                                        </p:tgtEl>
                                      </p:cBhvr>
                                    </p:animEffect>
                                    <p:anim calcmode="lin" valueType="num">
                                      <p:cBhvr>
                                        <p:cTn id="92" dur="1822" tmFilter="0,0; 0.14,0.36; 0.43,0.73; 0.71,0.91; 1.0,1.0">
                                          <p:stCondLst>
                                            <p:cond delay="0"/>
                                          </p:stCondLst>
                                        </p:cTn>
                                        <p:tgtEl>
                                          <p:spTgt spid="68612">
                                            <p:txEl>
                                              <p:pRg st="2" end="2"/>
                                            </p:txEl>
                                          </p:spTgt>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68612">
                                            <p:txEl>
                                              <p:pRg st="2" end="2"/>
                                            </p:txEl>
                                          </p:spTgt>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68612">
                                            <p:txEl>
                                              <p:pRg st="2" end="2"/>
                                            </p:txEl>
                                          </p:spTgt>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68612">
                                            <p:txEl>
                                              <p:pRg st="2" end="2"/>
                                            </p:txEl>
                                          </p:spTgt>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68612">
                                            <p:txEl>
                                              <p:pRg st="2" end="2"/>
                                            </p:txEl>
                                          </p:spTgt>
                                        </p:tgtEl>
                                        <p:attrNameLst>
                                          <p:attrName>ppt_y</p:attrName>
                                        </p:attrNameLst>
                                      </p:cBhvr>
                                      <p:tavLst>
                                        <p:tav tm="0" fmla="#ppt_y-sin(pi*$)/81">
                                          <p:val>
                                            <p:fltVal val="0"/>
                                          </p:val>
                                        </p:tav>
                                        <p:tav tm="100000">
                                          <p:val>
                                            <p:fltVal val="1"/>
                                          </p:val>
                                        </p:tav>
                                      </p:tavLst>
                                    </p:anim>
                                    <p:animScale>
                                      <p:cBhvr>
                                        <p:cTn id="97" dur="26">
                                          <p:stCondLst>
                                            <p:cond delay="650"/>
                                          </p:stCondLst>
                                        </p:cTn>
                                        <p:tgtEl>
                                          <p:spTgt spid="68612">
                                            <p:txEl>
                                              <p:pRg st="2" end="2"/>
                                            </p:txEl>
                                          </p:spTgt>
                                        </p:tgtEl>
                                      </p:cBhvr>
                                      <p:to x="100000" y="60000"/>
                                    </p:animScale>
                                    <p:animScale>
                                      <p:cBhvr>
                                        <p:cTn id="98" dur="166" decel="50000">
                                          <p:stCondLst>
                                            <p:cond delay="676"/>
                                          </p:stCondLst>
                                        </p:cTn>
                                        <p:tgtEl>
                                          <p:spTgt spid="68612">
                                            <p:txEl>
                                              <p:pRg st="2" end="2"/>
                                            </p:txEl>
                                          </p:spTgt>
                                        </p:tgtEl>
                                      </p:cBhvr>
                                      <p:to x="100000" y="100000"/>
                                    </p:animScale>
                                    <p:animScale>
                                      <p:cBhvr>
                                        <p:cTn id="99" dur="26">
                                          <p:stCondLst>
                                            <p:cond delay="1312"/>
                                          </p:stCondLst>
                                        </p:cTn>
                                        <p:tgtEl>
                                          <p:spTgt spid="68612">
                                            <p:txEl>
                                              <p:pRg st="2" end="2"/>
                                            </p:txEl>
                                          </p:spTgt>
                                        </p:tgtEl>
                                      </p:cBhvr>
                                      <p:to x="100000" y="80000"/>
                                    </p:animScale>
                                    <p:animScale>
                                      <p:cBhvr>
                                        <p:cTn id="100" dur="166" decel="50000">
                                          <p:stCondLst>
                                            <p:cond delay="1338"/>
                                          </p:stCondLst>
                                        </p:cTn>
                                        <p:tgtEl>
                                          <p:spTgt spid="68612">
                                            <p:txEl>
                                              <p:pRg st="2" end="2"/>
                                            </p:txEl>
                                          </p:spTgt>
                                        </p:tgtEl>
                                      </p:cBhvr>
                                      <p:to x="100000" y="100000"/>
                                    </p:animScale>
                                    <p:animScale>
                                      <p:cBhvr>
                                        <p:cTn id="101" dur="26">
                                          <p:stCondLst>
                                            <p:cond delay="1642"/>
                                          </p:stCondLst>
                                        </p:cTn>
                                        <p:tgtEl>
                                          <p:spTgt spid="68612">
                                            <p:txEl>
                                              <p:pRg st="2" end="2"/>
                                            </p:txEl>
                                          </p:spTgt>
                                        </p:tgtEl>
                                      </p:cBhvr>
                                      <p:to x="100000" y="90000"/>
                                    </p:animScale>
                                    <p:animScale>
                                      <p:cBhvr>
                                        <p:cTn id="102" dur="166" decel="50000">
                                          <p:stCondLst>
                                            <p:cond delay="1668"/>
                                          </p:stCondLst>
                                        </p:cTn>
                                        <p:tgtEl>
                                          <p:spTgt spid="68612">
                                            <p:txEl>
                                              <p:pRg st="2" end="2"/>
                                            </p:txEl>
                                          </p:spTgt>
                                        </p:tgtEl>
                                      </p:cBhvr>
                                      <p:to x="100000" y="100000"/>
                                    </p:animScale>
                                    <p:animScale>
                                      <p:cBhvr>
                                        <p:cTn id="103" dur="26">
                                          <p:stCondLst>
                                            <p:cond delay="1808"/>
                                          </p:stCondLst>
                                        </p:cTn>
                                        <p:tgtEl>
                                          <p:spTgt spid="68612">
                                            <p:txEl>
                                              <p:pRg st="2" end="2"/>
                                            </p:txEl>
                                          </p:spTgt>
                                        </p:tgtEl>
                                      </p:cBhvr>
                                      <p:to x="100000" y="95000"/>
                                    </p:animScale>
                                    <p:animScale>
                                      <p:cBhvr>
                                        <p:cTn id="104" dur="166" decel="50000">
                                          <p:stCondLst>
                                            <p:cond delay="1834"/>
                                          </p:stCondLst>
                                        </p:cTn>
                                        <p:tgtEl>
                                          <p:spTgt spid="68612">
                                            <p:txEl>
                                              <p:pRg st="2" end="2"/>
                                            </p:txEl>
                                          </p:spTgt>
                                        </p:tgtEl>
                                      </p:cBhvr>
                                      <p:to x="100000" y="100000"/>
                                    </p:animScale>
                                  </p:childTnLst>
                                </p:cTn>
                              </p:par>
                            </p:childTnLst>
                          </p:cTn>
                        </p:par>
                      </p:childTnLst>
                    </p:cTn>
                  </p:par>
                  <p:par>
                    <p:cTn id="105" fill="hold">
                      <p:stCondLst>
                        <p:cond delay="indefinite"/>
                      </p:stCondLst>
                      <p:childTnLst>
                        <p:par>
                          <p:cTn id="106" fill="hold">
                            <p:stCondLst>
                              <p:cond delay="0"/>
                            </p:stCondLst>
                            <p:childTnLst>
                              <p:par>
                                <p:cTn id="107" presetID="26" presetClass="entr" presetSubtype="0" fill="hold" grpId="0" nodeType="clickEffect">
                                  <p:stCondLst>
                                    <p:cond delay="0"/>
                                  </p:stCondLst>
                                  <p:childTnLst>
                                    <p:set>
                                      <p:cBhvr>
                                        <p:cTn id="108" dur="1" fill="hold">
                                          <p:stCondLst>
                                            <p:cond delay="0"/>
                                          </p:stCondLst>
                                        </p:cTn>
                                        <p:tgtEl>
                                          <p:spTgt spid="9"/>
                                        </p:tgtEl>
                                        <p:attrNameLst>
                                          <p:attrName>style.visibility</p:attrName>
                                        </p:attrNameLst>
                                      </p:cBhvr>
                                      <p:to>
                                        <p:strVal val="visible"/>
                                      </p:to>
                                    </p:set>
                                    <p:animEffect transition="in" filter="wipe(down)">
                                      <p:cBhvr>
                                        <p:cTn id="109" dur="580">
                                          <p:stCondLst>
                                            <p:cond delay="0"/>
                                          </p:stCondLst>
                                        </p:cTn>
                                        <p:tgtEl>
                                          <p:spTgt spid="9"/>
                                        </p:tgtEl>
                                      </p:cBhvr>
                                    </p:animEffect>
                                    <p:anim calcmode="lin" valueType="num">
                                      <p:cBhvr>
                                        <p:cTn id="11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1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1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1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15" dur="26">
                                          <p:stCondLst>
                                            <p:cond delay="650"/>
                                          </p:stCondLst>
                                        </p:cTn>
                                        <p:tgtEl>
                                          <p:spTgt spid="9"/>
                                        </p:tgtEl>
                                      </p:cBhvr>
                                      <p:to x="100000" y="60000"/>
                                    </p:animScale>
                                    <p:animScale>
                                      <p:cBhvr>
                                        <p:cTn id="116" dur="166" decel="50000">
                                          <p:stCondLst>
                                            <p:cond delay="676"/>
                                          </p:stCondLst>
                                        </p:cTn>
                                        <p:tgtEl>
                                          <p:spTgt spid="9"/>
                                        </p:tgtEl>
                                      </p:cBhvr>
                                      <p:to x="100000" y="100000"/>
                                    </p:animScale>
                                    <p:animScale>
                                      <p:cBhvr>
                                        <p:cTn id="117" dur="26">
                                          <p:stCondLst>
                                            <p:cond delay="1312"/>
                                          </p:stCondLst>
                                        </p:cTn>
                                        <p:tgtEl>
                                          <p:spTgt spid="9"/>
                                        </p:tgtEl>
                                      </p:cBhvr>
                                      <p:to x="100000" y="80000"/>
                                    </p:animScale>
                                    <p:animScale>
                                      <p:cBhvr>
                                        <p:cTn id="118" dur="166" decel="50000">
                                          <p:stCondLst>
                                            <p:cond delay="1338"/>
                                          </p:stCondLst>
                                        </p:cTn>
                                        <p:tgtEl>
                                          <p:spTgt spid="9"/>
                                        </p:tgtEl>
                                      </p:cBhvr>
                                      <p:to x="100000" y="100000"/>
                                    </p:animScale>
                                    <p:animScale>
                                      <p:cBhvr>
                                        <p:cTn id="119" dur="26">
                                          <p:stCondLst>
                                            <p:cond delay="1642"/>
                                          </p:stCondLst>
                                        </p:cTn>
                                        <p:tgtEl>
                                          <p:spTgt spid="9"/>
                                        </p:tgtEl>
                                      </p:cBhvr>
                                      <p:to x="100000" y="90000"/>
                                    </p:animScale>
                                    <p:animScale>
                                      <p:cBhvr>
                                        <p:cTn id="120" dur="166" decel="50000">
                                          <p:stCondLst>
                                            <p:cond delay="1668"/>
                                          </p:stCondLst>
                                        </p:cTn>
                                        <p:tgtEl>
                                          <p:spTgt spid="9"/>
                                        </p:tgtEl>
                                      </p:cBhvr>
                                      <p:to x="100000" y="100000"/>
                                    </p:animScale>
                                    <p:animScale>
                                      <p:cBhvr>
                                        <p:cTn id="121" dur="26">
                                          <p:stCondLst>
                                            <p:cond delay="1808"/>
                                          </p:stCondLst>
                                        </p:cTn>
                                        <p:tgtEl>
                                          <p:spTgt spid="9"/>
                                        </p:tgtEl>
                                      </p:cBhvr>
                                      <p:to x="100000" y="95000"/>
                                    </p:animScale>
                                    <p:animScale>
                                      <p:cBhvr>
                                        <p:cTn id="122" dur="166" decel="50000">
                                          <p:stCondLst>
                                            <p:cond delay="1834"/>
                                          </p:stCondLst>
                                        </p:cTn>
                                        <p:tgtEl>
                                          <p:spTgt spid="9"/>
                                        </p:tgtEl>
                                      </p:cBhvr>
                                      <p:to x="100000" y="100000"/>
                                    </p:animScale>
                                  </p:childTnLst>
                                </p:cTn>
                              </p:par>
                              <p:par>
                                <p:cTn id="123" presetID="26" presetClass="entr" presetSubtype="0" fill="hold" grpId="0" nodeType="withEffect">
                                  <p:stCondLst>
                                    <p:cond delay="0"/>
                                  </p:stCondLst>
                                  <p:childTnLst>
                                    <p:set>
                                      <p:cBhvr>
                                        <p:cTn id="124" dur="1" fill="hold">
                                          <p:stCondLst>
                                            <p:cond delay="0"/>
                                          </p:stCondLst>
                                        </p:cTn>
                                        <p:tgtEl>
                                          <p:spTgt spid="68612">
                                            <p:txEl>
                                              <p:pRg st="3" end="3"/>
                                            </p:txEl>
                                          </p:spTgt>
                                        </p:tgtEl>
                                        <p:attrNameLst>
                                          <p:attrName>style.visibility</p:attrName>
                                        </p:attrNameLst>
                                      </p:cBhvr>
                                      <p:to>
                                        <p:strVal val="visible"/>
                                      </p:to>
                                    </p:set>
                                    <p:animEffect transition="in" filter="wipe(down)">
                                      <p:cBhvr>
                                        <p:cTn id="125" dur="580">
                                          <p:stCondLst>
                                            <p:cond delay="0"/>
                                          </p:stCondLst>
                                        </p:cTn>
                                        <p:tgtEl>
                                          <p:spTgt spid="68612">
                                            <p:txEl>
                                              <p:pRg st="3" end="3"/>
                                            </p:txEl>
                                          </p:spTgt>
                                        </p:tgtEl>
                                      </p:cBhvr>
                                    </p:animEffect>
                                    <p:anim calcmode="lin" valueType="num">
                                      <p:cBhvr>
                                        <p:cTn id="126" dur="1822" tmFilter="0,0; 0.14,0.36; 0.43,0.73; 0.71,0.91; 1.0,1.0">
                                          <p:stCondLst>
                                            <p:cond delay="0"/>
                                          </p:stCondLst>
                                        </p:cTn>
                                        <p:tgtEl>
                                          <p:spTgt spid="68612">
                                            <p:txEl>
                                              <p:pRg st="3" end="3"/>
                                            </p:txEl>
                                          </p:spTgt>
                                        </p:tgtEl>
                                        <p:attrNameLst>
                                          <p:attrName>ppt_x</p:attrName>
                                        </p:attrNameLst>
                                      </p:cBhvr>
                                      <p:tavLst>
                                        <p:tav tm="0">
                                          <p:val>
                                            <p:strVal val="#ppt_x-0.25"/>
                                          </p:val>
                                        </p:tav>
                                        <p:tav tm="100000">
                                          <p:val>
                                            <p:strVal val="#ppt_x"/>
                                          </p:val>
                                        </p:tav>
                                      </p:tavLst>
                                    </p:anim>
                                    <p:anim calcmode="lin" valueType="num">
                                      <p:cBhvr>
                                        <p:cTn id="127" dur="664" tmFilter="0.0,0.0; 0.25,0.07; 0.50,0.2; 0.75,0.467; 1.0,1.0">
                                          <p:stCondLst>
                                            <p:cond delay="0"/>
                                          </p:stCondLst>
                                        </p:cTn>
                                        <p:tgtEl>
                                          <p:spTgt spid="68612">
                                            <p:txEl>
                                              <p:pRg st="3" end="3"/>
                                            </p:txEl>
                                          </p:spTgt>
                                        </p:tgtEl>
                                        <p:attrNameLst>
                                          <p:attrName>ppt_y</p:attrName>
                                        </p:attrNameLst>
                                      </p:cBhvr>
                                      <p:tavLst>
                                        <p:tav tm="0" fmla="#ppt_y-sin(pi*$)/3">
                                          <p:val>
                                            <p:fltVal val="0.5"/>
                                          </p:val>
                                        </p:tav>
                                        <p:tav tm="100000">
                                          <p:val>
                                            <p:fltVal val="1"/>
                                          </p:val>
                                        </p:tav>
                                      </p:tavLst>
                                    </p:anim>
                                    <p:anim calcmode="lin" valueType="num">
                                      <p:cBhvr>
                                        <p:cTn id="128" dur="664" tmFilter="0, 0; 0.125,0.2665; 0.25,0.4; 0.375,0.465; 0.5,0.5;  0.625,0.535; 0.75,0.6; 0.875,0.7335; 1,1">
                                          <p:stCondLst>
                                            <p:cond delay="664"/>
                                          </p:stCondLst>
                                        </p:cTn>
                                        <p:tgtEl>
                                          <p:spTgt spid="68612">
                                            <p:txEl>
                                              <p:pRg st="3" end="3"/>
                                            </p:txEl>
                                          </p:spTgt>
                                        </p:tgtEl>
                                        <p:attrNameLst>
                                          <p:attrName>ppt_y</p:attrName>
                                        </p:attrNameLst>
                                      </p:cBhvr>
                                      <p:tavLst>
                                        <p:tav tm="0" fmla="#ppt_y-sin(pi*$)/9">
                                          <p:val>
                                            <p:fltVal val="0"/>
                                          </p:val>
                                        </p:tav>
                                        <p:tav tm="100000">
                                          <p:val>
                                            <p:fltVal val="1"/>
                                          </p:val>
                                        </p:tav>
                                      </p:tavLst>
                                    </p:anim>
                                    <p:anim calcmode="lin" valueType="num">
                                      <p:cBhvr>
                                        <p:cTn id="129" dur="332" tmFilter="0, 0; 0.125,0.2665; 0.25,0.4; 0.375,0.465; 0.5,0.5;  0.625,0.535; 0.75,0.6; 0.875,0.7335; 1,1">
                                          <p:stCondLst>
                                            <p:cond delay="1324"/>
                                          </p:stCondLst>
                                        </p:cTn>
                                        <p:tgtEl>
                                          <p:spTgt spid="68612">
                                            <p:txEl>
                                              <p:pRg st="3" end="3"/>
                                            </p:txEl>
                                          </p:spTgt>
                                        </p:tgtEl>
                                        <p:attrNameLst>
                                          <p:attrName>ppt_y</p:attrName>
                                        </p:attrNameLst>
                                      </p:cBhvr>
                                      <p:tavLst>
                                        <p:tav tm="0" fmla="#ppt_y-sin(pi*$)/27">
                                          <p:val>
                                            <p:fltVal val="0"/>
                                          </p:val>
                                        </p:tav>
                                        <p:tav tm="100000">
                                          <p:val>
                                            <p:fltVal val="1"/>
                                          </p:val>
                                        </p:tav>
                                      </p:tavLst>
                                    </p:anim>
                                    <p:anim calcmode="lin" valueType="num">
                                      <p:cBhvr>
                                        <p:cTn id="130" dur="164" tmFilter="0, 0; 0.125,0.2665; 0.25,0.4; 0.375,0.465; 0.5,0.5;  0.625,0.535; 0.75,0.6; 0.875,0.7335; 1,1">
                                          <p:stCondLst>
                                            <p:cond delay="1656"/>
                                          </p:stCondLst>
                                        </p:cTn>
                                        <p:tgtEl>
                                          <p:spTgt spid="68612">
                                            <p:txEl>
                                              <p:pRg st="3" end="3"/>
                                            </p:txEl>
                                          </p:spTgt>
                                        </p:tgtEl>
                                        <p:attrNameLst>
                                          <p:attrName>ppt_y</p:attrName>
                                        </p:attrNameLst>
                                      </p:cBhvr>
                                      <p:tavLst>
                                        <p:tav tm="0" fmla="#ppt_y-sin(pi*$)/81">
                                          <p:val>
                                            <p:fltVal val="0"/>
                                          </p:val>
                                        </p:tav>
                                        <p:tav tm="100000">
                                          <p:val>
                                            <p:fltVal val="1"/>
                                          </p:val>
                                        </p:tav>
                                      </p:tavLst>
                                    </p:anim>
                                    <p:animScale>
                                      <p:cBhvr>
                                        <p:cTn id="131" dur="26">
                                          <p:stCondLst>
                                            <p:cond delay="650"/>
                                          </p:stCondLst>
                                        </p:cTn>
                                        <p:tgtEl>
                                          <p:spTgt spid="68612">
                                            <p:txEl>
                                              <p:pRg st="3" end="3"/>
                                            </p:txEl>
                                          </p:spTgt>
                                        </p:tgtEl>
                                      </p:cBhvr>
                                      <p:to x="100000" y="60000"/>
                                    </p:animScale>
                                    <p:animScale>
                                      <p:cBhvr>
                                        <p:cTn id="132" dur="166" decel="50000">
                                          <p:stCondLst>
                                            <p:cond delay="676"/>
                                          </p:stCondLst>
                                        </p:cTn>
                                        <p:tgtEl>
                                          <p:spTgt spid="68612">
                                            <p:txEl>
                                              <p:pRg st="3" end="3"/>
                                            </p:txEl>
                                          </p:spTgt>
                                        </p:tgtEl>
                                      </p:cBhvr>
                                      <p:to x="100000" y="100000"/>
                                    </p:animScale>
                                    <p:animScale>
                                      <p:cBhvr>
                                        <p:cTn id="133" dur="26">
                                          <p:stCondLst>
                                            <p:cond delay="1312"/>
                                          </p:stCondLst>
                                        </p:cTn>
                                        <p:tgtEl>
                                          <p:spTgt spid="68612">
                                            <p:txEl>
                                              <p:pRg st="3" end="3"/>
                                            </p:txEl>
                                          </p:spTgt>
                                        </p:tgtEl>
                                      </p:cBhvr>
                                      <p:to x="100000" y="80000"/>
                                    </p:animScale>
                                    <p:animScale>
                                      <p:cBhvr>
                                        <p:cTn id="134" dur="166" decel="50000">
                                          <p:stCondLst>
                                            <p:cond delay="1338"/>
                                          </p:stCondLst>
                                        </p:cTn>
                                        <p:tgtEl>
                                          <p:spTgt spid="68612">
                                            <p:txEl>
                                              <p:pRg st="3" end="3"/>
                                            </p:txEl>
                                          </p:spTgt>
                                        </p:tgtEl>
                                      </p:cBhvr>
                                      <p:to x="100000" y="100000"/>
                                    </p:animScale>
                                    <p:animScale>
                                      <p:cBhvr>
                                        <p:cTn id="135" dur="26">
                                          <p:stCondLst>
                                            <p:cond delay="1642"/>
                                          </p:stCondLst>
                                        </p:cTn>
                                        <p:tgtEl>
                                          <p:spTgt spid="68612">
                                            <p:txEl>
                                              <p:pRg st="3" end="3"/>
                                            </p:txEl>
                                          </p:spTgt>
                                        </p:tgtEl>
                                      </p:cBhvr>
                                      <p:to x="100000" y="90000"/>
                                    </p:animScale>
                                    <p:animScale>
                                      <p:cBhvr>
                                        <p:cTn id="136" dur="166" decel="50000">
                                          <p:stCondLst>
                                            <p:cond delay="1668"/>
                                          </p:stCondLst>
                                        </p:cTn>
                                        <p:tgtEl>
                                          <p:spTgt spid="68612">
                                            <p:txEl>
                                              <p:pRg st="3" end="3"/>
                                            </p:txEl>
                                          </p:spTgt>
                                        </p:tgtEl>
                                      </p:cBhvr>
                                      <p:to x="100000" y="100000"/>
                                    </p:animScale>
                                    <p:animScale>
                                      <p:cBhvr>
                                        <p:cTn id="137" dur="26">
                                          <p:stCondLst>
                                            <p:cond delay="1808"/>
                                          </p:stCondLst>
                                        </p:cTn>
                                        <p:tgtEl>
                                          <p:spTgt spid="68612">
                                            <p:txEl>
                                              <p:pRg st="3" end="3"/>
                                            </p:txEl>
                                          </p:spTgt>
                                        </p:tgtEl>
                                      </p:cBhvr>
                                      <p:to x="100000" y="95000"/>
                                    </p:animScale>
                                    <p:animScale>
                                      <p:cBhvr>
                                        <p:cTn id="138" dur="166" decel="50000">
                                          <p:stCondLst>
                                            <p:cond delay="1834"/>
                                          </p:stCondLst>
                                        </p:cTn>
                                        <p:tgtEl>
                                          <p:spTgt spid="68612">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68612"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704" name="Group 48"/>
          <p:cNvGrpSpPr>
            <a:grpSpLocks/>
          </p:cNvGrpSpPr>
          <p:nvPr/>
        </p:nvGrpSpPr>
        <p:grpSpPr bwMode="auto">
          <a:xfrm>
            <a:off x="237067" y="3898901"/>
            <a:ext cx="5854701" cy="2366963"/>
            <a:chOff x="112" y="2456"/>
            <a:chExt cx="2766" cy="1491"/>
          </a:xfrm>
        </p:grpSpPr>
        <p:sp>
          <p:nvSpPr>
            <p:cNvPr id="70691" name="Line 47"/>
            <p:cNvSpPr>
              <a:spLocks noChangeShapeType="1"/>
            </p:cNvSpPr>
            <p:nvPr/>
          </p:nvSpPr>
          <p:spPr bwMode="auto">
            <a:xfrm>
              <a:off x="1776" y="2456"/>
              <a:ext cx="0" cy="126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92" name="Text Box 12"/>
            <p:cNvSpPr txBox="1">
              <a:spLocks noChangeArrowheads="1"/>
            </p:cNvSpPr>
            <p:nvPr/>
          </p:nvSpPr>
          <p:spPr bwMode="auto">
            <a:xfrm>
              <a:off x="336" y="2762"/>
              <a:ext cx="548" cy="224"/>
            </a:xfrm>
            <a:prstGeom prst="rect">
              <a:avLst/>
            </a:prstGeom>
            <a:solidFill>
              <a:schemeClr val="tx2"/>
            </a:solidFill>
            <a:ln w="9525">
              <a:solidFill>
                <a:schemeClr val="tx1"/>
              </a:solidFill>
              <a:miter lim="800000"/>
              <a:headEnd/>
              <a:tailEnd/>
            </a:ln>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900" b="1">
                  <a:solidFill>
                    <a:schemeClr val="bg1"/>
                  </a:solidFill>
                  <a:latin typeface="Arial" pitchFamily="34" charset="0"/>
                  <a:ea typeface="MS PGothic" pitchFamily="34" charset="-128"/>
                </a:rPr>
                <a:t>Level 4</a:t>
              </a:r>
            </a:p>
          </p:txBody>
        </p:sp>
        <p:sp>
          <p:nvSpPr>
            <p:cNvPr id="30759" name="Text Box 21"/>
            <p:cNvSpPr txBox="1">
              <a:spLocks noChangeArrowheads="1"/>
            </p:cNvSpPr>
            <p:nvPr/>
          </p:nvSpPr>
          <p:spPr bwMode="auto">
            <a:xfrm>
              <a:off x="1153" y="2702"/>
              <a:ext cx="1282" cy="306"/>
            </a:xfrm>
            <a:prstGeom prst="rect">
              <a:avLst/>
            </a:prstGeom>
            <a:solidFill>
              <a:schemeClr val="accent2">
                <a:lumMod val="40000"/>
                <a:lumOff val="60000"/>
              </a:schemeClr>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dirty="0">
                  <a:solidFill>
                    <a:schemeClr val="accent5">
                      <a:lumMod val="50000"/>
                    </a:schemeClr>
                  </a:solidFill>
                  <a:effectLst>
                    <a:outerShdw blurRad="38100" dist="38100" dir="2700000" algn="tl">
                      <a:srgbClr val="000000">
                        <a:alpha val="43137"/>
                      </a:srgbClr>
                    </a:outerShdw>
                  </a:effectLst>
                  <a:latin typeface="Arial"/>
                  <a:cs typeface="Arial"/>
                </a:rPr>
                <a:t>Compatible </a:t>
              </a:r>
              <a:r>
                <a:rPr lang="en-US" sz="1600" b="1">
                  <a:solidFill>
                    <a:schemeClr val="accent5">
                      <a:lumMod val="50000"/>
                    </a:schemeClr>
                  </a:solidFill>
                  <a:effectLst>
                    <a:outerShdw blurRad="38100" dist="38100" dir="2700000" algn="tl">
                      <a:srgbClr val="000000">
                        <a:alpha val="43137"/>
                      </a:srgbClr>
                    </a:outerShdw>
                  </a:effectLst>
                  <a:latin typeface="Arial"/>
                  <a:cs typeface="Arial"/>
                </a:rPr>
                <a:t>with </a:t>
              </a:r>
              <a:endParaRPr lang="en-US" sz="1600" b="1" smtClean="0">
                <a:solidFill>
                  <a:schemeClr val="accent5">
                    <a:lumMod val="50000"/>
                  </a:schemeClr>
                </a:solidFill>
                <a:effectLst>
                  <a:outerShdw blurRad="38100" dist="38100" dir="2700000" algn="tl">
                    <a:srgbClr val="000000">
                      <a:alpha val="43137"/>
                    </a:srgbClr>
                  </a:outerShdw>
                </a:effectLst>
                <a:latin typeface="Arial"/>
                <a:cs typeface="Arial"/>
              </a:endParaRPr>
            </a:p>
            <a:p>
              <a:pPr algn="ctr" fontAlgn="auto">
                <a:lnSpc>
                  <a:spcPct val="90000"/>
                </a:lnSpc>
                <a:spcBef>
                  <a:spcPts val="0"/>
                </a:spcBef>
                <a:spcAft>
                  <a:spcPts val="0"/>
                </a:spcAft>
                <a:defRPr/>
              </a:pPr>
              <a:r>
                <a:rPr lang="en-US" sz="1600" b="1" smtClean="0">
                  <a:solidFill>
                    <a:schemeClr val="accent5">
                      <a:lumMod val="50000"/>
                    </a:schemeClr>
                  </a:solidFill>
                  <a:effectLst>
                    <a:outerShdw blurRad="38100" dist="38100" dir="2700000" algn="tl">
                      <a:srgbClr val="000000">
                        <a:alpha val="43137"/>
                      </a:srgbClr>
                    </a:outerShdw>
                  </a:effectLst>
                  <a:latin typeface="Arial"/>
                  <a:cs typeface="Arial"/>
                </a:rPr>
                <a:t>Windows </a:t>
              </a:r>
              <a:r>
                <a:rPr lang="en-US" sz="1600" b="1" dirty="0">
                  <a:solidFill>
                    <a:schemeClr val="accent5">
                      <a:lumMod val="50000"/>
                    </a:schemeClr>
                  </a:solidFill>
                  <a:effectLst>
                    <a:outerShdw blurRad="38100" dist="38100" dir="2700000" algn="tl">
                      <a:srgbClr val="000000">
                        <a:alpha val="43137"/>
                      </a:srgbClr>
                    </a:outerShdw>
                  </a:effectLst>
                  <a:latin typeface="Arial"/>
                  <a:cs typeface="Arial"/>
                </a:rPr>
                <a:t>7</a:t>
              </a:r>
            </a:p>
          </p:txBody>
        </p:sp>
        <p:sp>
          <p:nvSpPr>
            <p:cNvPr id="30760" name="Text Box 22"/>
            <p:cNvSpPr txBox="1">
              <a:spLocks noChangeArrowheads="1"/>
            </p:cNvSpPr>
            <p:nvPr/>
          </p:nvSpPr>
          <p:spPr bwMode="auto">
            <a:xfrm>
              <a:off x="1150" y="3171"/>
              <a:ext cx="1289" cy="306"/>
            </a:xfrm>
            <a:prstGeom prst="rect">
              <a:avLst/>
            </a:prstGeom>
            <a:solidFill>
              <a:schemeClr val="accent2">
                <a:lumMod val="40000"/>
                <a:lumOff val="60000"/>
              </a:schemeClr>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a:solidFill>
                    <a:schemeClr val="accent5">
                      <a:lumMod val="50000"/>
                    </a:schemeClr>
                  </a:solidFill>
                  <a:effectLst>
                    <a:outerShdw blurRad="38100" dist="38100" dir="2700000" algn="tl">
                      <a:srgbClr val="000000">
                        <a:alpha val="43137"/>
                      </a:srgbClr>
                    </a:outerShdw>
                  </a:effectLst>
                  <a:latin typeface="Arial"/>
                  <a:cs typeface="Arial"/>
                </a:rPr>
                <a:t>Compatible with </a:t>
              </a:r>
              <a:endParaRPr lang="en-US" sz="1600" b="1" smtClean="0">
                <a:solidFill>
                  <a:schemeClr val="accent5">
                    <a:lumMod val="50000"/>
                  </a:schemeClr>
                </a:solidFill>
                <a:effectLst>
                  <a:outerShdw blurRad="38100" dist="38100" dir="2700000" algn="tl">
                    <a:srgbClr val="000000">
                      <a:alpha val="43137"/>
                    </a:srgbClr>
                  </a:outerShdw>
                </a:effectLst>
                <a:latin typeface="Arial"/>
                <a:cs typeface="Arial"/>
              </a:endParaRPr>
            </a:p>
            <a:p>
              <a:pPr algn="ctr" fontAlgn="auto">
                <a:lnSpc>
                  <a:spcPct val="90000"/>
                </a:lnSpc>
                <a:spcBef>
                  <a:spcPts val="0"/>
                </a:spcBef>
                <a:spcAft>
                  <a:spcPts val="0"/>
                </a:spcAft>
                <a:defRPr/>
              </a:pPr>
              <a:r>
                <a:rPr lang="en-US" sz="1600" b="1" smtClean="0">
                  <a:solidFill>
                    <a:schemeClr val="accent5">
                      <a:lumMod val="50000"/>
                    </a:schemeClr>
                  </a:solidFill>
                  <a:effectLst>
                    <a:outerShdw blurRad="38100" dist="38100" dir="2700000" algn="tl">
                      <a:srgbClr val="000000">
                        <a:alpha val="43137"/>
                      </a:srgbClr>
                    </a:outerShdw>
                  </a:effectLst>
                  <a:latin typeface="Arial"/>
                  <a:cs typeface="Arial"/>
                </a:rPr>
                <a:t>Windows </a:t>
              </a:r>
              <a:r>
                <a:rPr lang="en-US" sz="1600" b="1">
                  <a:solidFill>
                    <a:schemeClr val="accent5">
                      <a:lumMod val="50000"/>
                    </a:schemeClr>
                  </a:solidFill>
                  <a:effectLst>
                    <a:outerShdw blurRad="38100" dist="38100" dir="2700000" algn="tl">
                      <a:srgbClr val="000000">
                        <a:alpha val="43137"/>
                      </a:srgbClr>
                    </a:outerShdw>
                  </a:effectLst>
                  <a:latin typeface="Arial"/>
                  <a:cs typeface="Arial"/>
                </a:rPr>
                <a:t>Vista</a:t>
              </a:r>
            </a:p>
          </p:txBody>
        </p:sp>
        <p:sp>
          <p:nvSpPr>
            <p:cNvPr id="30761" name="Text Box 23"/>
            <p:cNvSpPr txBox="1">
              <a:spLocks noChangeArrowheads="1"/>
            </p:cNvSpPr>
            <p:nvPr/>
          </p:nvSpPr>
          <p:spPr bwMode="auto">
            <a:xfrm>
              <a:off x="1151" y="3641"/>
              <a:ext cx="1286" cy="306"/>
            </a:xfrm>
            <a:prstGeom prst="rect">
              <a:avLst/>
            </a:prstGeom>
            <a:solidFill>
              <a:schemeClr val="accent2">
                <a:lumMod val="40000"/>
                <a:lumOff val="60000"/>
              </a:schemeClr>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a:solidFill>
                    <a:schemeClr val="accent5">
                      <a:lumMod val="50000"/>
                    </a:schemeClr>
                  </a:solidFill>
                  <a:effectLst>
                    <a:outerShdw blurRad="38100" dist="38100" dir="2700000" algn="tl">
                      <a:srgbClr val="000000">
                        <a:alpha val="43137"/>
                      </a:srgbClr>
                    </a:outerShdw>
                  </a:effectLst>
                  <a:latin typeface="Arial"/>
                  <a:cs typeface="Arial"/>
                </a:rPr>
                <a:t>Compatible with </a:t>
              </a:r>
              <a:endParaRPr lang="en-US" sz="1600" b="1" smtClean="0">
                <a:solidFill>
                  <a:schemeClr val="accent5">
                    <a:lumMod val="50000"/>
                  </a:schemeClr>
                </a:solidFill>
                <a:effectLst>
                  <a:outerShdw blurRad="38100" dist="38100" dir="2700000" algn="tl">
                    <a:srgbClr val="000000">
                      <a:alpha val="43137"/>
                    </a:srgbClr>
                  </a:outerShdw>
                </a:effectLst>
                <a:latin typeface="Arial"/>
                <a:cs typeface="Arial"/>
              </a:endParaRPr>
            </a:p>
            <a:p>
              <a:pPr algn="ctr" fontAlgn="auto">
                <a:lnSpc>
                  <a:spcPct val="90000"/>
                </a:lnSpc>
                <a:spcBef>
                  <a:spcPts val="0"/>
                </a:spcBef>
                <a:spcAft>
                  <a:spcPts val="0"/>
                </a:spcAft>
                <a:defRPr/>
              </a:pPr>
              <a:r>
                <a:rPr lang="en-US" sz="1600" b="1" smtClean="0">
                  <a:solidFill>
                    <a:schemeClr val="accent5">
                      <a:lumMod val="50000"/>
                    </a:schemeClr>
                  </a:solidFill>
                  <a:effectLst>
                    <a:outerShdw blurRad="38100" dist="38100" dir="2700000" algn="tl">
                      <a:srgbClr val="000000">
                        <a:alpha val="43137"/>
                      </a:srgbClr>
                    </a:outerShdw>
                  </a:effectLst>
                  <a:latin typeface="Arial"/>
                  <a:cs typeface="Arial"/>
                </a:rPr>
                <a:t>Windows </a:t>
              </a:r>
              <a:r>
                <a:rPr lang="en-US" sz="1600" b="1">
                  <a:solidFill>
                    <a:schemeClr val="accent5">
                      <a:lumMod val="50000"/>
                    </a:schemeClr>
                  </a:solidFill>
                  <a:effectLst>
                    <a:outerShdw blurRad="38100" dist="38100" dir="2700000" algn="tl">
                      <a:srgbClr val="000000">
                        <a:alpha val="43137"/>
                      </a:srgbClr>
                    </a:outerShdw>
                  </a:effectLst>
                  <a:latin typeface="Arial"/>
                  <a:cs typeface="Arial"/>
                </a:rPr>
                <a:t>XP</a:t>
              </a:r>
            </a:p>
          </p:txBody>
        </p:sp>
        <p:sp>
          <p:nvSpPr>
            <p:cNvPr id="70696" name="Text Box 34"/>
            <p:cNvSpPr txBox="1">
              <a:spLocks noChangeArrowheads="1"/>
            </p:cNvSpPr>
            <p:nvPr/>
          </p:nvSpPr>
          <p:spPr bwMode="auto">
            <a:xfrm>
              <a:off x="2438" y="3696"/>
              <a:ext cx="44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1.1.2.3</a:t>
              </a:r>
            </a:p>
          </p:txBody>
        </p:sp>
        <p:sp>
          <p:nvSpPr>
            <p:cNvPr id="2" name="Text Box 35"/>
            <p:cNvSpPr txBox="1">
              <a:spLocks noChangeArrowheads="1"/>
            </p:cNvSpPr>
            <p:nvPr/>
          </p:nvSpPr>
          <p:spPr bwMode="auto">
            <a:xfrm>
              <a:off x="2438" y="3216"/>
              <a:ext cx="44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1.1.2.2</a:t>
              </a:r>
            </a:p>
          </p:txBody>
        </p:sp>
        <p:sp>
          <p:nvSpPr>
            <p:cNvPr id="3" name="Text Box 36"/>
            <p:cNvSpPr txBox="1">
              <a:spLocks noChangeArrowheads="1"/>
            </p:cNvSpPr>
            <p:nvPr/>
          </p:nvSpPr>
          <p:spPr bwMode="auto">
            <a:xfrm>
              <a:off x="2438" y="2759"/>
              <a:ext cx="44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1.1.2.1</a:t>
              </a:r>
            </a:p>
          </p:txBody>
        </p:sp>
        <p:sp>
          <p:nvSpPr>
            <p:cNvPr id="70699" name="Text Box 38"/>
            <p:cNvSpPr txBox="1">
              <a:spLocks noChangeArrowheads="1"/>
            </p:cNvSpPr>
            <p:nvPr/>
          </p:nvSpPr>
          <p:spPr bwMode="auto">
            <a:xfrm>
              <a:off x="112" y="2961"/>
              <a:ext cx="861"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1600" b="1">
                  <a:latin typeface="Arial" pitchFamily="34" charset="0"/>
                  <a:ea typeface="MS PGothic" pitchFamily="34" charset="-128"/>
                </a:rPr>
                <a:t>(Work packages)</a:t>
              </a:r>
            </a:p>
          </p:txBody>
        </p:sp>
      </p:grpSp>
      <p:grpSp>
        <p:nvGrpSpPr>
          <p:cNvPr id="70702" name="Group 46"/>
          <p:cNvGrpSpPr>
            <a:grpSpLocks/>
          </p:cNvGrpSpPr>
          <p:nvPr/>
        </p:nvGrpSpPr>
        <p:grpSpPr bwMode="auto">
          <a:xfrm>
            <a:off x="711202" y="2286001"/>
            <a:ext cx="10907185" cy="2003425"/>
            <a:chOff x="336" y="1440"/>
            <a:chExt cx="5153" cy="1262"/>
          </a:xfrm>
        </p:grpSpPr>
        <p:sp>
          <p:nvSpPr>
            <p:cNvPr id="70675" name="Line 43"/>
            <p:cNvSpPr>
              <a:spLocks noChangeShapeType="1"/>
            </p:cNvSpPr>
            <p:nvPr/>
          </p:nvSpPr>
          <p:spPr bwMode="auto">
            <a:xfrm>
              <a:off x="1776" y="1440"/>
              <a:ext cx="0" cy="9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76" name="Line 44"/>
            <p:cNvSpPr>
              <a:spLocks noChangeShapeType="1"/>
            </p:cNvSpPr>
            <p:nvPr/>
          </p:nvSpPr>
          <p:spPr bwMode="auto">
            <a:xfrm>
              <a:off x="3248" y="1440"/>
              <a:ext cx="0" cy="9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77" name="Line 45"/>
            <p:cNvSpPr>
              <a:spLocks noChangeShapeType="1"/>
            </p:cNvSpPr>
            <p:nvPr/>
          </p:nvSpPr>
          <p:spPr bwMode="auto">
            <a:xfrm>
              <a:off x="4720" y="1440"/>
              <a:ext cx="0" cy="9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78" name="Text Box 11"/>
            <p:cNvSpPr txBox="1">
              <a:spLocks noChangeArrowheads="1"/>
            </p:cNvSpPr>
            <p:nvPr/>
          </p:nvSpPr>
          <p:spPr bwMode="auto">
            <a:xfrm>
              <a:off x="336" y="1824"/>
              <a:ext cx="548" cy="224"/>
            </a:xfrm>
            <a:prstGeom prst="rect">
              <a:avLst/>
            </a:prstGeom>
            <a:solidFill>
              <a:schemeClr val="tx2"/>
            </a:solidFill>
            <a:ln w="9525">
              <a:solidFill>
                <a:schemeClr val="tx1"/>
              </a:solidFill>
              <a:miter lim="800000"/>
              <a:headEnd/>
              <a:tailEnd/>
            </a:ln>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900" b="1">
                  <a:solidFill>
                    <a:schemeClr val="bg1"/>
                  </a:solidFill>
                  <a:latin typeface="Arial" pitchFamily="34" charset="0"/>
                  <a:ea typeface="MS PGothic" pitchFamily="34" charset="-128"/>
                </a:rPr>
                <a:t>Level 3</a:t>
              </a:r>
            </a:p>
          </p:txBody>
        </p:sp>
        <p:sp>
          <p:nvSpPr>
            <p:cNvPr id="30745" name="Text Box 15"/>
            <p:cNvSpPr txBox="1">
              <a:spLocks noChangeArrowheads="1"/>
            </p:cNvSpPr>
            <p:nvPr/>
          </p:nvSpPr>
          <p:spPr bwMode="auto">
            <a:xfrm>
              <a:off x="1374" y="1764"/>
              <a:ext cx="840" cy="306"/>
            </a:xfrm>
            <a:prstGeom prst="rect">
              <a:avLst/>
            </a:prstGeom>
            <a:solidFill>
              <a:schemeClr val="accent3"/>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a:effectLst>
                    <a:outerShdw blurRad="38100" dist="38100" dir="2700000" algn="tl">
                      <a:srgbClr val="000000">
                        <a:alpha val="43137"/>
                      </a:srgbClr>
                    </a:outerShdw>
                  </a:effectLst>
                  <a:latin typeface="Arial"/>
                  <a:cs typeface="Arial"/>
                </a:rPr>
                <a:t>Develop </a:t>
              </a:r>
              <a:endParaRPr lang="en-US" sz="1600" b="1" smtClean="0">
                <a:effectLst>
                  <a:outerShdw blurRad="38100" dist="38100" dir="2700000" algn="tl">
                    <a:srgbClr val="000000">
                      <a:alpha val="43137"/>
                    </a:srgbClr>
                  </a:outerShdw>
                </a:effectLst>
                <a:latin typeface="Arial"/>
                <a:cs typeface="Arial"/>
              </a:endParaRPr>
            </a:p>
            <a:p>
              <a:pPr algn="ctr" fontAlgn="auto">
                <a:lnSpc>
                  <a:spcPct val="90000"/>
                </a:lnSpc>
                <a:spcBef>
                  <a:spcPts val="0"/>
                </a:spcBef>
                <a:spcAft>
                  <a:spcPts val="0"/>
                </a:spcAft>
                <a:defRPr/>
              </a:pPr>
              <a:r>
                <a:rPr lang="en-US" sz="1600" b="1" smtClean="0">
                  <a:effectLst>
                    <a:outerShdw blurRad="38100" dist="38100" dir="2700000" algn="tl">
                      <a:srgbClr val="000000">
                        <a:alpha val="43137"/>
                      </a:srgbClr>
                    </a:outerShdw>
                  </a:effectLst>
                  <a:latin typeface="Arial"/>
                  <a:cs typeface="Arial"/>
                </a:rPr>
                <a:t>GUIs</a:t>
              </a:r>
              <a:endParaRPr lang="en-US" sz="1600" b="1">
                <a:effectLst>
                  <a:outerShdw blurRad="38100" dist="38100" dir="2700000" algn="tl">
                    <a:srgbClr val="000000">
                      <a:alpha val="43137"/>
                    </a:srgbClr>
                  </a:outerShdw>
                </a:effectLst>
                <a:latin typeface="Arial"/>
                <a:cs typeface="Arial"/>
              </a:endParaRPr>
            </a:p>
          </p:txBody>
        </p:sp>
        <p:sp>
          <p:nvSpPr>
            <p:cNvPr id="30746" name="Text Box 16"/>
            <p:cNvSpPr txBox="1">
              <a:spLocks noChangeArrowheads="1"/>
            </p:cNvSpPr>
            <p:nvPr/>
          </p:nvSpPr>
          <p:spPr bwMode="auto">
            <a:xfrm>
              <a:off x="2670" y="1764"/>
              <a:ext cx="1136" cy="306"/>
            </a:xfrm>
            <a:prstGeom prst="rect">
              <a:avLst/>
            </a:prstGeom>
            <a:solidFill>
              <a:schemeClr val="accent3"/>
            </a:solidFill>
            <a:ln w="9525">
              <a:solidFill>
                <a:schemeClr val="tx1"/>
              </a:solidFill>
              <a:miter lim="800000"/>
              <a:headEnd/>
              <a:tailEnd/>
            </a:ln>
            <a:effectLst/>
            <a:extLst/>
          </p:spPr>
          <p:txBody>
            <a:bodyPr anchor="ctr" anchorCtr="1"/>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dirty="0">
                  <a:effectLst>
                    <a:outerShdw blurRad="38100" dist="38100" dir="2700000" algn="tl">
                      <a:srgbClr val="000000">
                        <a:alpha val="43137"/>
                      </a:srgbClr>
                    </a:outerShdw>
                  </a:effectLst>
                  <a:latin typeface="Arial"/>
                  <a:cs typeface="Arial"/>
                </a:rPr>
                <a:t>Design Cost Tracking Reports</a:t>
              </a:r>
            </a:p>
          </p:txBody>
        </p:sp>
        <p:sp>
          <p:nvSpPr>
            <p:cNvPr id="30747" name="Text Box 17"/>
            <p:cNvSpPr txBox="1">
              <a:spLocks noChangeArrowheads="1"/>
            </p:cNvSpPr>
            <p:nvPr/>
          </p:nvSpPr>
          <p:spPr bwMode="auto">
            <a:xfrm>
              <a:off x="4318" y="1764"/>
              <a:ext cx="835" cy="306"/>
            </a:xfrm>
            <a:prstGeom prst="rect">
              <a:avLst/>
            </a:prstGeom>
            <a:solidFill>
              <a:schemeClr val="accent3"/>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a:effectLst>
                    <a:outerShdw blurRad="38100" dist="38100" dir="2700000" algn="tl">
                      <a:srgbClr val="000000">
                        <a:alpha val="43137"/>
                      </a:srgbClr>
                    </a:outerShdw>
                  </a:effectLst>
                  <a:latin typeface="Arial"/>
                  <a:cs typeface="Arial"/>
                </a:rPr>
                <a:t>Module </a:t>
              </a:r>
            </a:p>
            <a:p>
              <a:pPr algn="ctr" fontAlgn="auto">
                <a:lnSpc>
                  <a:spcPct val="90000"/>
                </a:lnSpc>
                <a:spcBef>
                  <a:spcPts val="0"/>
                </a:spcBef>
                <a:spcAft>
                  <a:spcPts val="0"/>
                </a:spcAft>
                <a:defRPr/>
              </a:pPr>
              <a:r>
                <a:rPr lang="en-US" sz="1600" b="1">
                  <a:effectLst>
                    <a:outerShdw blurRad="38100" dist="38100" dir="2700000" algn="tl">
                      <a:srgbClr val="000000">
                        <a:alpha val="43137"/>
                      </a:srgbClr>
                    </a:outerShdw>
                  </a:effectLst>
                  <a:latin typeface="Arial"/>
                  <a:cs typeface="Arial"/>
                </a:rPr>
                <a:t>Testing</a:t>
              </a:r>
            </a:p>
          </p:txBody>
        </p:sp>
        <p:sp>
          <p:nvSpPr>
            <p:cNvPr id="30748" name="Text Box 18"/>
            <p:cNvSpPr txBox="1">
              <a:spLocks noChangeArrowheads="1"/>
            </p:cNvSpPr>
            <p:nvPr/>
          </p:nvSpPr>
          <p:spPr bwMode="auto">
            <a:xfrm>
              <a:off x="1152" y="2233"/>
              <a:ext cx="1285" cy="306"/>
            </a:xfrm>
            <a:prstGeom prst="rect">
              <a:avLst/>
            </a:prstGeom>
            <a:solidFill>
              <a:schemeClr val="accent3"/>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a:effectLst>
                    <a:outerShdw blurRad="38100" dist="38100" dir="2700000" algn="tl">
                      <a:srgbClr val="000000">
                        <a:alpha val="43137"/>
                      </a:srgbClr>
                    </a:outerShdw>
                  </a:effectLst>
                  <a:latin typeface="Arial"/>
                  <a:cs typeface="Arial"/>
                </a:rPr>
                <a:t>Ensure Compatibility with Earlier Versions</a:t>
              </a:r>
            </a:p>
          </p:txBody>
        </p:sp>
        <p:sp>
          <p:nvSpPr>
            <p:cNvPr id="30749" name="Text Box 19"/>
            <p:cNvSpPr txBox="1">
              <a:spLocks noChangeArrowheads="1"/>
            </p:cNvSpPr>
            <p:nvPr/>
          </p:nvSpPr>
          <p:spPr bwMode="auto">
            <a:xfrm>
              <a:off x="2794" y="2233"/>
              <a:ext cx="1012" cy="469"/>
            </a:xfrm>
            <a:prstGeom prst="rect">
              <a:avLst/>
            </a:prstGeom>
            <a:solidFill>
              <a:schemeClr val="accent3"/>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dirty="0">
                  <a:effectLst>
                    <a:outerShdw blurRad="38100" dist="38100" dir="2700000" algn="tl">
                      <a:srgbClr val="000000">
                        <a:alpha val="43137"/>
                      </a:srgbClr>
                    </a:outerShdw>
                  </a:effectLst>
                  <a:latin typeface="Arial"/>
                  <a:cs typeface="Arial"/>
                </a:rPr>
                <a:t>Develop Cost/Schedule Interface</a:t>
              </a:r>
            </a:p>
          </p:txBody>
        </p:sp>
        <p:sp>
          <p:nvSpPr>
            <p:cNvPr id="30750" name="Text Box 20"/>
            <p:cNvSpPr txBox="1">
              <a:spLocks noChangeArrowheads="1"/>
            </p:cNvSpPr>
            <p:nvPr/>
          </p:nvSpPr>
          <p:spPr bwMode="auto">
            <a:xfrm>
              <a:off x="4318" y="2233"/>
              <a:ext cx="834" cy="306"/>
            </a:xfrm>
            <a:prstGeom prst="rect">
              <a:avLst/>
            </a:prstGeom>
            <a:solidFill>
              <a:schemeClr val="accent3"/>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a:effectLst>
                    <a:outerShdw blurRad="38100" dist="38100" dir="2700000" algn="tl">
                      <a:srgbClr val="000000">
                        <a:alpha val="43137"/>
                      </a:srgbClr>
                    </a:outerShdw>
                  </a:effectLst>
                  <a:latin typeface="Arial"/>
                  <a:cs typeface="Arial"/>
                </a:rPr>
                <a:t>Defect </a:t>
              </a:r>
            </a:p>
            <a:p>
              <a:pPr algn="ctr" fontAlgn="auto">
                <a:lnSpc>
                  <a:spcPct val="90000"/>
                </a:lnSpc>
                <a:spcBef>
                  <a:spcPts val="0"/>
                </a:spcBef>
                <a:spcAft>
                  <a:spcPts val="0"/>
                </a:spcAft>
                <a:defRPr/>
              </a:pPr>
              <a:r>
                <a:rPr lang="en-US" sz="1600" b="1">
                  <a:effectLst>
                    <a:outerShdw blurRad="38100" dist="38100" dir="2700000" algn="tl">
                      <a:srgbClr val="000000">
                        <a:alpha val="43137"/>
                      </a:srgbClr>
                    </a:outerShdw>
                  </a:effectLst>
                  <a:latin typeface="Arial"/>
                  <a:cs typeface="Arial"/>
                </a:rPr>
                <a:t>Testing</a:t>
              </a:r>
            </a:p>
          </p:txBody>
        </p:sp>
        <p:sp>
          <p:nvSpPr>
            <p:cNvPr id="70685" name="Text Box 28"/>
            <p:cNvSpPr txBox="1">
              <a:spLocks noChangeArrowheads="1"/>
            </p:cNvSpPr>
            <p:nvPr/>
          </p:nvSpPr>
          <p:spPr bwMode="auto">
            <a:xfrm>
              <a:off x="2209" y="1817"/>
              <a:ext cx="34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1.1.1</a:t>
              </a:r>
            </a:p>
          </p:txBody>
        </p:sp>
        <p:sp>
          <p:nvSpPr>
            <p:cNvPr id="70686" name="Text Box 29"/>
            <p:cNvSpPr txBox="1">
              <a:spLocks noChangeArrowheads="1"/>
            </p:cNvSpPr>
            <p:nvPr/>
          </p:nvSpPr>
          <p:spPr bwMode="auto">
            <a:xfrm>
              <a:off x="3835" y="2291"/>
              <a:ext cx="34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1.2.2</a:t>
              </a:r>
            </a:p>
          </p:txBody>
        </p:sp>
        <p:sp>
          <p:nvSpPr>
            <p:cNvPr id="70687" name="Text Box 30"/>
            <p:cNvSpPr txBox="1">
              <a:spLocks noChangeArrowheads="1"/>
            </p:cNvSpPr>
            <p:nvPr/>
          </p:nvSpPr>
          <p:spPr bwMode="auto">
            <a:xfrm>
              <a:off x="5145" y="2291"/>
              <a:ext cx="34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1.3.2</a:t>
              </a:r>
            </a:p>
          </p:txBody>
        </p:sp>
        <p:sp>
          <p:nvSpPr>
            <p:cNvPr id="70688" name="Text Box 31"/>
            <p:cNvSpPr txBox="1">
              <a:spLocks noChangeArrowheads="1"/>
            </p:cNvSpPr>
            <p:nvPr/>
          </p:nvSpPr>
          <p:spPr bwMode="auto">
            <a:xfrm>
              <a:off x="5145" y="1817"/>
              <a:ext cx="34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1.3.1</a:t>
              </a:r>
            </a:p>
          </p:txBody>
        </p:sp>
        <p:sp>
          <p:nvSpPr>
            <p:cNvPr id="70689" name="Text Box 32"/>
            <p:cNvSpPr txBox="1">
              <a:spLocks noChangeArrowheads="1"/>
            </p:cNvSpPr>
            <p:nvPr/>
          </p:nvSpPr>
          <p:spPr bwMode="auto">
            <a:xfrm>
              <a:off x="3835" y="1817"/>
              <a:ext cx="34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1.2.1</a:t>
              </a:r>
            </a:p>
          </p:txBody>
        </p:sp>
        <p:sp>
          <p:nvSpPr>
            <p:cNvPr id="70690" name="Text Box 33"/>
            <p:cNvSpPr txBox="1">
              <a:spLocks noChangeArrowheads="1"/>
            </p:cNvSpPr>
            <p:nvPr/>
          </p:nvSpPr>
          <p:spPr bwMode="auto">
            <a:xfrm>
              <a:off x="2433" y="2291"/>
              <a:ext cx="34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1.1.2</a:t>
              </a:r>
            </a:p>
          </p:txBody>
        </p:sp>
      </p:grpSp>
      <p:sp>
        <p:nvSpPr>
          <p:cNvPr id="4" name="Text Box 3"/>
          <p:cNvSpPr txBox="1">
            <a:spLocks noChangeArrowheads="1"/>
          </p:cNvSpPr>
          <p:nvPr/>
        </p:nvSpPr>
        <p:spPr bwMode="auto">
          <a:xfrm>
            <a:off x="9621225" y="5867400"/>
            <a:ext cx="1881279"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2700" b="1">
                <a:solidFill>
                  <a:srgbClr val="FFFF00"/>
                </a:solidFill>
                <a:latin typeface="Arial" pitchFamily="34" charset="0"/>
                <a:ea typeface="MS PGothic" pitchFamily="34" charset="-128"/>
              </a:rPr>
              <a:t>Figure 3.3</a:t>
            </a:r>
          </a:p>
        </p:txBody>
      </p:sp>
      <p:grpSp>
        <p:nvGrpSpPr>
          <p:cNvPr id="70697" name="Group 41"/>
          <p:cNvGrpSpPr>
            <a:grpSpLocks/>
          </p:cNvGrpSpPr>
          <p:nvPr/>
        </p:nvGrpSpPr>
        <p:grpSpPr bwMode="auto">
          <a:xfrm>
            <a:off x="711202" y="1676401"/>
            <a:ext cx="10680700" cy="865188"/>
            <a:chOff x="336" y="1056"/>
            <a:chExt cx="5046" cy="545"/>
          </a:xfrm>
        </p:grpSpPr>
        <p:sp>
          <p:nvSpPr>
            <p:cNvPr id="70666" name="Freeform 39"/>
            <p:cNvSpPr>
              <a:spLocks/>
            </p:cNvSpPr>
            <p:nvPr/>
          </p:nvSpPr>
          <p:spPr bwMode="auto">
            <a:xfrm>
              <a:off x="1776" y="1200"/>
              <a:ext cx="2944" cy="184"/>
            </a:xfrm>
            <a:custGeom>
              <a:avLst/>
              <a:gdLst>
                <a:gd name="T0" fmla="*/ 0 w 2944"/>
                <a:gd name="T1" fmla="*/ 184 h 184"/>
                <a:gd name="T2" fmla="*/ 0 w 2944"/>
                <a:gd name="T3" fmla="*/ 0 h 184"/>
                <a:gd name="T4" fmla="*/ 2944 w 2944"/>
                <a:gd name="T5" fmla="*/ 0 h 184"/>
                <a:gd name="T6" fmla="*/ 2944 w 2944"/>
                <a:gd name="T7" fmla="*/ 144 h 184"/>
                <a:gd name="T8" fmla="*/ 0 60000 65536"/>
                <a:gd name="T9" fmla="*/ 0 60000 65536"/>
                <a:gd name="T10" fmla="*/ 0 60000 65536"/>
                <a:gd name="T11" fmla="*/ 0 60000 65536"/>
                <a:gd name="T12" fmla="*/ 0 w 2944"/>
                <a:gd name="T13" fmla="*/ 0 h 184"/>
                <a:gd name="T14" fmla="*/ 2944 w 2944"/>
                <a:gd name="T15" fmla="*/ 184 h 184"/>
              </a:gdLst>
              <a:ahLst/>
              <a:cxnLst>
                <a:cxn ang="T8">
                  <a:pos x="T0" y="T1"/>
                </a:cxn>
                <a:cxn ang="T9">
                  <a:pos x="T2" y="T3"/>
                </a:cxn>
                <a:cxn ang="T10">
                  <a:pos x="T4" y="T5"/>
                </a:cxn>
                <a:cxn ang="T11">
                  <a:pos x="T6" y="T7"/>
                </a:cxn>
              </a:cxnLst>
              <a:rect l="T12" t="T13" r="T14" b="T15"/>
              <a:pathLst>
                <a:path w="2944" h="184">
                  <a:moveTo>
                    <a:pt x="0" y="184"/>
                  </a:moveTo>
                  <a:lnTo>
                    <a:pt x="0" y="0"/>
                  </a:lnTo>
                  <a:lnTo>
                    <a:pt x="2944" y="0"/>
                  </a:lnTo>
                  <a:lnTo>
                    <a:pt x="2944" y="144"/>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0667" name="Line 40"/>
            <p:cNvSpPr>
              <a:spLocks noChangeShapeType="1"/>
            </p:cNvSpPr>
            <p:nvPr/>
          </p:nvSpPr>
          <p:spPr bwMode="auto">
            <a:xfrm>
              <a:off x="3248" y="1056"/>
              <a:ext cx="0" cy="3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68" name="Text Box 10"/>
            <p:cNvSpPr txBox="1">
              <a:spLocks noChangeArrowheads="1"/>
            </p:cNvSpPr>
            <p:nvPr/>
          </p:nvSpPr>
          <p:spPr bwMode="auto">
            <a:xfrm>
              <a:off x="336" y="1355"/>
              <a:ext cx="548" cy="224"/>
            </a:xfrm>
            <a:prstGeom prst="rect">
              <a:avLst/>
            </a:prstGeom>
            <a:solidFill>
              <a:schemeClr val="tx2"/>
            </a:solidFill>
            <a:ln w="9525">
              <a:solidFill>
                <a:schemeClr val="tx1"/>
              </a:solidFill>
              <a:miter lim="800000"/>
              <a:headEnd/>
              <a:tailEnd/>
            </a:ln>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900" b="1">
                  <a:solidFill>
                    <a:schemeClr val="bg1"/>
                  </a:solidFill>
                  <a:latin typeface="Arial" pitchFamily="34" charset="0"/>
                  <a:ea typeface="MS PGothic" pitchFamily="34" charset="-128"/>
                </a:rPr>
                <a:t>Level 2</a:t>
              </a:r>
            </a:p>
          </p:txBody>
        </p:sp>
        <p:sp>
          <p:nvSpPr>
            <p:cNvPr id="30735" name="Text Box 9"/>
            <p:cNvSpPr txBox="1">
              <a:spLocks noChangeArrowheads="1"/>
            </p:cNvSpPr>
            <p:nvPr/>
          </p:nvSpPr>
          <p:spPr bwMode="auto">
            <a:xfrm>
              <a:off x="1376" y="1295"/>
              <a:ext cx="837" cy="306"/>
            </a:xfrm>
            <a:prstGeom prst="rect">
              <a:avLst/>
            </a:prstGeom>
            <a:solidFill>
              <a:schemeClr val="accent4"/>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a:effectLst>
                    <a:outerShdw blurRad="38100" dist="38100" dir="2700000" algn="tl">
                      <a:srgbClr val="000000">
                        <a:alpha val="43137"/>
                      </a:srgbClr>
                    </a:outerShdw>
                  </a:effectLst>
                  <a:latin typeface="Arial"/>
                  <a:cs typeface="Arial"/>
                </a:rPr>
                <a:t>Software Design</a:t>
              </a:r>
            </a:p>
          </p:txBody>
        </p:sp>
        <p:sp>
          <p:nvSpPr>
            <p:cNvPr id="30736" name="Text Box 13"/>
            <p:cNvSpPr txBox="1">
              <a:spLocks noChangeArrowheads="1"/>
            </p:cNvSpPr>
            <p:nvPr/>
          </p:nvSpPr>
          <p:spPr bwMode="auto">
            <a:xfrm>
              <a:off x="2670" y="1295"/>
              <a:ext cx="1154" cy="306"/>
            </a:xfrm>
            <a:prstGeom prst="rect">
              <a:avLst/>
            </a:prstGeom>
            <a:solidFill>
              <a:schemeClr val="accent4"/>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dirty="0">
                  <a:effectLst>
                    <a:outerShdw blurRad="38100" dist="38100" dir="2700000" algn="tl">
                      <a:srgbClr val="000000">
                        <a:alpha val="43137"/>
                      </a:srgbClr>
                    </a:outerShdw>
                  </a:effectLst>
                  <a:latin typeface="Arial"/>
                  <a:cs typeface="Arial"/>
                </a:rPr>
                <a:t>Cost </a:t>
              </a:r>
              <a:r>
                <a:rPr lang="en-US" sz="1600" b="1">
                  <a:effectLst>
                    <a:outerShdw blurRad="38100" dist="38100" dir="2700000" algn="tl">
                      <a:srgbClr val="000000">
                        <a:alpha val="43137"/>
                      </a:srgbClr>
                    </a:outerShdw>
                  </a:effectLst>
                  <a:latin typeface="Arial"/>
                  <a:cs typeface="Arial"/>
                </a:rPr>
                <a:t>Management </a:t>
              </a:r>
              <a:endParaRPr lang="en-US" sz="1600" b="1" smtClean="0">
                <a:effectLst>
                  <a:outerShdw blurRad="38100" dist="38100" dir="2700000" algn="tl">
                    <a:srgbClr val="000000">
                      <a:alpha val="43137"/>
                    </a:srgbClr>
                  </a:outerShdw>
                </a:effectLst>
                <a:latin typeface="Arial"/>
                <a:cs typeface="Arial"/>
              </a:endParaRPr>
            </a:p>
            <a:p>
              <a:pPr algn="ctr" fontAlgn="auto">
                <a:lnSpc>
                  <a:spcPct val="90000"/>
                </a:lnSpc>
                <a:spcBef>
                  <a:spcPts val="0"/>
                </a:spcBef>
                <a:spcAft>
                  <a:spcPts val="0"/>
                </a:spcAft>
                <a:defRPr/>
              </a:pPr>
              <a:r>
                <a:rPr lang="en-US" sz="1600" b="1" smtClean="0">
                  <a:effectLst>
                    <a:outerShdw blurRad="38100" dist="38100" dir="2700000" algn="tl">
                      <a:srgbClr val="000000">
                        <a:alpha val="43137"/>
                      </a:srgbClr>
                    </a:outerShdw>
                  </a:effectLst>
                  <a:latin typeface="Arial"/>
                  <a:cs typeface="Arial"/>
                </a:rPr>
                <a:t>Plan</a:t>
              </a:r>
              <a:endParaRPr lang="en-US" sz="1600" b="1" dirty="0">
                <a:effectLst>
                  <a:outerShdw blurRad="38100" dist="38100" dir="2700000" algn="tl">
                    <a:srgbClr val="000000">
                      <a:alpha val="43137"/>
                    </a:srgbClr>
                  </a:outerShdw>
                </a:effectLst>
                <a:latin typeface="Arial"/>
                <a:cs typeface="Arial"/>
              </a:endParaRPr>
            </a:p>
          </p:txBody>
        </p:sp>
        <p:sp>
          <p:nvSpPr>
            <p:cNvPr id="30737" name="Text Box 14"/>
            <p:cNvSpPr txBox="1">
              <a:spLocks noChangeArrowheads="1"/>
            </p:cNvSpPr>
            <p:nvPr/>
          </p:nvSpPr>
          <p:spPr bwMode="auto">
            <a:xfrm>
              <a:off x="4318" y="1295"/>
              <a:ext cx="835" cy="198"/>
            </a:xfrm>
            <a:prstGeom prst="rect">
              <a:avLst/>
            </a:prstGeom>
            <a:solidFill>
              <a:schemeClr val="accent4"/>
            </a:solidFill>
            <a:ln w="9525">
              <a:solidFill>
                <a:schemeClr val="tx1"/>
              </a:solidFill>
              <a:miter lim="800000"/>
              <a:headEnd/>
              <a:tailEnd/>
            </a:ln>
            <a:effectLs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a:effectLst>
                    <a:outerShdw blurRad="38100" dist="38100" dir="2700000" algn="tl">
                      <a:srgbClr val="000000">
                        <a:alpha val="43137"/>
                      </a:srgbClr>
                    </a:outerShdw>
                  </a:effectLst>
                  <a:latin typeface="Arial"/>
                  <a:cs typeface="Arial"/>
                </a:rPr>
                <a:t>System Testing</a:t>
              </a:r>
            </a:p>
          </p:txBody>
        </p:sp>
        <p:sp>
          <p:nvSpPr>
            <p:cNvPr id="70672" name="Text Box 25"/>
            <p:cNvSpPr txBox="1">
              <a:spLocks noChangeArrowheads="1"/>
            </p:cNvSpPr>
            <p:nvPr/>
          </p:nvSpPr>
          <p:spPr bwMode="auto">
            <a:xfrm>
              <a:off x="2198" y="1351"/>
              <a:ext cx="248"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900" b="1">
                  <a:latin typeface="Arial" pitchFamily="34" charset="0"/>
                  <a:ea typeface="MS PGothic" pitchFamily="34" charset="-128"/>
                </a:rPr>
                <a:t>1.1</a:t>
              </a:r>
            </a:p>
          </p:txBody>
        </p:sp>
        <p:sp>
          <p:nvSpPr>
            <p:cNvPr id="70673" name="Text Box 26"/>
            <p:cNvSpPr txBox="1">
              <a:spLocks noChangeArrowheads="1"/>
            </p:cNvSpPr>
            <p:nvPr/>
          </p:nvSpPr>
          <p:spPr bwMode="auto">
            <a:xfrm>
              <a:off x="3806" y="1351"/>
              <a:ext cx="248"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900" b="1">
                  <a:latin typeface="Arial" pitchFamily="34" charset="0"/>
                  <a:ea typeface="MS PGothic" pitchFamily="34" charset="-128"/>
                </a:rPr>
                <a:t>1.2</a:t>
              </a:r>
            </a:p>
          </p:txBody>
        </p:sp>
        <p:sp>
          <p:nvSpPr>
            <p:cNvPr id="70674" name="Text Box 27"/>
            <p:cNvSpPr txBox="1">
              <a:spLocks noChangeArrowheads="1"/>
            </p:cNvSpPr>
            <p:nvPr/>
          </p:nvSpPr>
          <p:spPr bwMode="auto">
            <a:xfrm>
              <a:off x="5134" y="1350"/>
              <a:ext cx="248"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900" b="1">
                  <a:latin typeface="Arial" pitchFamily="34" charset="0"/>
                  <a:ea typeface="MS PGothic" pitchFamily="34" charset="-128"/>
                </a:rPr>
                <a:t>1.3</a:t>
              </a:r>
            </a:p>
          </p:txBody>
        </p:sp>
      </p:grpSp>
      <p:grpSp>
        <p:nvGrpSpPr>
          <p:cNvPr id="70698" name="Group 42"/>
          <p:cNvGrpSpPr>
            <a:grpSpLocks/>
          </p:cNvGrpSpPr>
          <p:nvPr/>
        </p:nvGrpSpPr>
        <p:grpSpPr bwMode="auto">
          <a:xfrm>
            <a:off x="711202" y="1311276"/>
            <a:ext cx="8174567" cy="485774"/>
            <a:chOff x="336" y="826"/>
            <a:chExt cx="3862" cy="306"/>
          </a:xfrm>
        </p:grpSpPr>
        <p:sp>
          <p:nvSpPr>
            <p:cNvPr id="70663" name="Text Box 8"/>
            <p:cNvSpPr txBox="1">
              <a:spLocks noChangeArrowheads="1"/>
            </p:cNvSpPr>
            <p:nvPr/>
          </p:nvSpPr>
          <p:spPr bwMode="auto">
            <a:xfrm>
              <a:off x="336" y="886"/>
              <a:ext cx="548" cy="224"/>
            </a:xfrm>
            <a:prstGeom prst="rect">
              <a:avLst/>
            </a:prstGeom>
            <a:solidFill>
              <a:schemeClr val="tx2"/>
            </a:solidFill>
            <a:ln w="9525">
              <a:solidFill>
                <a:schemeClr val="tx1"/>
              </a:solidFill>
              <a:miter lim="800000"/>
              <a:headEnd/>
              <a:tailEnd/>
            </a:ln>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900" b="1">
                  <a:solidFill>
                    <a:schemeClr val="bg1"/>
                  </a:solidFill>
                  <a:latin typeface="Arial" pitchFamily="34" charset="0"/>
                  <a:ea typeface="MS PGothic" pitchFamily="34" charset="-128"/>
                </a:rPr>
                <a:t>Level 1</a:t>
              </a:r>
            </a:p>
          </p:txBody>
        </p:sp>
        <p:sp>
          <p:nvSpPr>
            <p:cNvPr id="70664" name="Text Box 7"/>
            <p:cNvSpPr txBox="1">
              <a:spLocks noChangeArrowheads="1"/>
            </p:cNvSpPr>
            <p:nvPr/>
          </p:nvSpPr>
          <p:spPr bwMode="auto">
            <a:xfrm>
              <a:off x="2518" y="826"/>
              <a:ext cx="1452" cy="306"/>
            </a:xfrm>
            <a:prstGeom prst="rect">
              <a:avLst/>
            </a:prstGeom>
            <a:solidFill>
              <a:schemeClr val="accent2"/>
            </a:solidFill>
            <a:ln w="9525">
              <a:solidFill>
                <a:schemeClr val="tx1"/>
              </a:solidFill>
              <a:miter lim="800000"/>
              <a:headEnd/>
              <a:tailEnd/>
            </a:ln>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600" b="1">
                  <a:effectLst>
                    <a:outerShdw blurRad="38100" dist="38100" dir="2700000" algn="tl">
                      <a:srgbClr val="000000">
                        <a:alpha val="43137"/>
                      </a:srgbClr>
                    </a:outerShdw>
                  </a:effectLst>
                  <a:latin typeface="Arial" pitchFamily="34" charset="0"/>
                  <a:ea typeface="MS PGothic" pitchFamily="34" charset="-128"/>
                </a:rPr>
                <a:t>Develop Windows 8 Operating System</a:t>
              </a:r>
            </a:p>
          </p:txBody>
        </p:sp>
        <p:sp>
          <p:nvSpPr>
            <p:cNvPr id="70665" name="Text Box 24"/>
            <p:cNvSpPr txBox="1">
              <a:spLocks noChangeArrowheads="1"/>
            </p:cNvSpPr>
            <p:nvPr/>
          </p:nvSpPr>
          <p:spPr bwMode="auto">
            <a:xfrm>
              <a:off x="3950" y="883"/>
              <a:ext cx="248"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900" b="1">
                  <a:latin typeface="Arial" pitchFamily="34" charset="0"/>
                  <a:ea typeface="MS PGothic" pitchFamily="34" charset="-128"/>
                </a:rPr>
                <a:t>1.0</a:t>
              </a:r>
            </a:p>
          </p:txBody>
        </p:sp>
      </p:grpSp>
      <p:sp>
        <p:nvSpPr>
          <p:cNvPr id="46" name="Rectangle 2"/>
          <p:cNvSpPr>
            <a:spLocks noGrp="1" noChangeArrowheads="1"/>
          </p:cNvSpPr>
          <p:nvPr>
            <p:ph type="title"/>
          </p:nvPr>
        </p:nvSpPr>
        <p:spPr>
          <a:xfrm>
            <a:off x="666751" y="334963"/>
            <a:ext cx="10818283" cy="912812"/>
          </a:xfrm>
          <a:extLst/>
        </p:spPr>
        <p:txBody>
          <a:bodyPr rtlCol="0">
            <a:normAutofit/>
          </a:bodyPr>
          <a:lstStyle/>
          <a:p>
            <a:pPr>
              <a:defRPr/>
            </a:pPr>
            <a:r>
              <a:rPr lang="en-US" smtClean="0">
                <a:effectLst>
                  <a:outerShdw blurRad="101600" dist="76200" dir="2700000" algn="tl" rotWithShape="0">
                    <a:prstClr val="black">
                      <a:alpha val="73000"/>
                    </a:prstClr>
                  </a:outerShdw>
                </a:effectLst>
                <a:cs typeface="+mj-cs"/>
              </a:rPr>
              <a:t>Struktur Breakdown Pekerjaan</a:t>
            </a:r>
            <a:endParaRPr lang="en-US" dirty="0" smtClean="0">
              <a:solidFill>
                <a:srgbClr val="33CC33"/>
              </a:solidFill>
              <a:effectLst>
                <a:outerShdw blurRad="101600" dist="76200" dir="2700000" algn="tl" rotWithShape="0">
                  <a:prstClr val="black">
                    <a:alpha val="73000"/>
                  </a:prstClr>
                </a:outerShdw>
              </a:effectLst>
              <a:cs typeface="+mj-cs"/>
            </a:endParaRPr>
          </a:p>
        </p:txBody>
      </p:sp>
    </p:spTree>
    <p:extLst>
      <p:ext uri="{BB962C8B-B14F-4D97-AF65-F5344CB8AC3E}">
        <p14:creationId xmlns:p14="http://schemas.microsoft.com/office/powerpoint/2010/main" val="587227587"/>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1000"/>
                                  </p:stCondLst>
                                  <p:childTnLst>
                                    <p:set>
                                      <p:cBhvr>
                                        <p:cTn id="6" dur="1" fill="hold">
                                          <p:stCondLst>
                                            <p:cond delay="0"/>
                                          </p:stCondLst>
                                        </p:cTn>
                                        <p:tgtEl>
                                          <p:spTgt spid="70698"/>
                                        </p:tgtEl>
                                        <p:attrNameLst>
                                          <p:attrName>style.visibility</p:attrName>
                                        </p:attrNameLst>
                                      </p:cBhvr>
                                      <p:to>
                                        <p:strVal val="visible"/>
                                      </p:to>
                                    </p:set>
                                    <p:animEffect transition="in" filter="wipe(up)">
                                      <p:cBhvr>
                                        <p:cTn id="7" dur="1000"/>
                                        <p:tgtEl>
                                          <p:spTgt spid="706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70697"/>
                                        </p:tgtEl>
                                        <p:attrNameLst>
                                          <p:attrName>style.visibility</p:attrName>
                                        </p:attrNameLst>
                                      </p:cBhvr>
                                      <p:to>
                                        <p:strVal val="visible"/>
                                      </p:to>
                                    </p:set>
                                    <p:animEffect transition="in" filter="wipe(up)">
                                      <p:cBhvr>
                                        <p:cTn id="12" dur="1000"/>
                                        <p:tgtEl>
                                          <p:spTgt spid="706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70702"/>
                                        </p:tgtEl>
                                        <p:attrNameLst>
                                          <p:attrName>style.visibility</p:attrName>
                                        </p:attrNameLst>
                                      </p:cBhvr>
                                      <p:to>
                                        <p:strVal val="visible"/>
                                      </p:to>
                                    </p:set>
                                    <p:animEffect transition="in" filter="wipe(up)">
                                      <p:cBhvr>
                                        <p:cTn id="17" dur="1000"/>
                                        <p:tgtEl>
                                          <p:spTgt spid="7070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70704"/>
                                        </p:tgtEl>
                                        <p:attrNameLst>
                                          <p:attrName>style.visibility</p:attrName>
                                        </p:attrNameLst>
                                      </p:cBhvr>
                                      <p:to>
                                        <p:strVal val="visible"/>
                                      </p:to>
                                    </p:set>
                                    <p:animEffect transition="in" filter="wipe(up)">
                                      <p:cBhvr>
                                        <p:cTn id="22" dur="1000"/>
                                        <p:tgtEl>
                                          <p:spTgt spid="707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914400" y="574675"/>
            <a:ext cx="10363200" cy="998539"/>
          </a:xfrm>
          <a:extLst/>
        </p:spPr>
        <p:txBody>
          <a:bodyPr rtlCol="0">
            <a:normAutofit/>
          </a:bodyPr>
          <a:lstStyle/>
          <a:p>
            <a:pPr>
              <a:defRPr/>
            </a:pPr>
            <a:r>
              <a:rPr lang="en-US" smtClean="0">
                <a:effectLst>
                  <a:outerShdw blurRad="38100" dist="38100" dir="2700000" algn="tl">
                    <a:srgbClr val="000000">
                      <a:alpha val="43137"/>
                    </a:srgbClr>
                  </a:outerShdw>
                </a:effectLst>
                <a:latin typeface="Arial" charset="0"/>
                <a:ea typeface="ＭＳ Ｐゴシック" charset="0"/>
              </a:rPr>
              <a:t>Teknik Penjadwalan Proyek</a:t>
            </a:r>
            <a:endParaRPr lang="en-US" dirty="0">
              <a:effectLst>
                <a:outerShdw blurRad="38100" dist="38100" dir="2700000" algn="tl">
                  <a:srgbClr val="000000">
                    <a:alpha val="43137"/>
                  </a:srgbClr>
                </a:outerShdw>
              </a:effectLst>
              <a:latin typeface="Arial" charset="0"/>
              <a:ea typeface="ＭＳ Ｐゴシック" charset="0"/>
            </a:endParaRPr>
          </a:p>
        </p:txBody>
      </p:sp>
      <p:sp>
        <p:nvSpPr>
          <p:cNvPr id="72706" name="Rectangle 3"/>
          <p:cNvSpPr>
            <a:spLocks noGrp="1" noChangeArrowheads="1"/>
          </p:cNvSpPr>
          <p:nvPr>
            <p:ph idx="1"/>
          </p:nvPr>
        </p:nvSpPr>
        <p:spPr>
          <a:xfrm>
            <a:off x="1261534" y="1909763"/>
            <a:ext cx="5130559" cy="4114800"/>
          </a:xfrm>
        </p:spPr>
        <p:txBody>
          <a:bodyPr>
            <a:noAutofit/>
          </a:bodyPr>
          <a:lstStyle/>
          <a:p>
            <a:pPr marL="711182" indent="-711182">
              <a:buFontTx/>
              <a:buAutoNum type="arabicPeriod"/>
            </a:pPr>
            <a:r>
              <a:rPr lang="en-US" altLang="en-US">
                <a:latin typeface="Century Gothic" panose="020B0502020202020204" pitchFamily="34" charset="0"/>
                <a:ea typeface="MS PGothic" pitchFamily="34" charset="-128"/>
                <a:cs typeface="Arial" pitchFamily="34" charset="0"/>
              </a:rPr>
              <a:t>Pastikan semua kegiatan telah direncanakan.</a:t>
            </a:r>
          </a:p>
          <a:p>
            <a:pPr marL="711182" indent="-711182">
              <a:buFontTx/>
              <a:buAutoNum type="arabicPeriod"/>
            </a:pPr>
            <a:r>
              <a:rPr lang="en-US" altLang="en-US">
                <a:latin typeface="Century Gothic" panose="020B0502020202020204" pitchFamily="34" charset="0"/>
                <a:ea typeface="MS PGothic" pitchFamily="34" charset="-128"/>
                <a:cs typeface="Arial" pitchFamily="34" charset="0"/>
              </a:rPr>
              <a:t>Urutan "kinerja" mereka dipertanggungjawabkan.</a:t>
            </a:r>
          </a:p>
          <a:p>
            <a:pPr marL="711182" indent="-711182">
              <a:buFontTx/>
              <a:buAutoNum type="arabicPeriod"/>
            </a:pPr>
            <a:r>
              <a:rPr lang="en-US" altLang="en-US">
                <a:latin typeface="Century Gothic" panose="020B0502020202020204" pitchFamily="34" charset="0"/>
                <a:ea typeface="MS PGothic" pitchFamily="34" charset="-128"/>
                <a:cs typeface="Arial" pitchFamily="34" charset="0"/>
              </a:rPr>
              <a:t>Perkiraan waktu aktivitas dicatat.</a:t>
            </a:r>
          </a:p>
          <a:p>
            <a:pPr marL="711182" indent="-711182">
              <a:buFontTx/>
              <a:buAutoNum type="arabicPeriod"/>
            </a:pPr>
            <a:r>
              <a:rPr lang="en-US" altLang="en-US">
                <a:latin typeface="Century Gothic" panose="020B0502020202020204" pitchFamily="34" charset="0"/>
                <a:ea typeface="MS PGothic" pitchFamily="34" charset="-128"/>
                <a:cs typeface="Arial" pitchFamily="34" charset="0"/>
              </a:rPr>
              <a:t>Waktu proyek keseluruhan dikembangkan.</a:t>
            </a:r>
          </a:p>
        </p:txBody>
      </p:sp>
      <p:pic>
        <p:nvPicPr>
          <p:cNvPr id="2" name="Picture 1" descr="delt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97355" y="1909763"/>
            <a:ext cx="5074844" cy="379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4487381"/>
      </p:ext>
    </p:extLst>
  </p:cSld>
  <p:clrMapOvr>
    <a:masterClrMapping/>
  </p:clrMapOvr>
  <mc:AlternateContent xmlns:mc="http://schemas.openxmlformats.org/markup-compatibility/2006" xmlns:p14="http://schemas.microsoft.com/office/powerpoint/2010/main">
    <mc:Choice Requires="p14">
      <p:transition spd="slow" p14:dur="30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with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914400" y="574675"/>
            <a:ext cx="10363200" cy="998539"/>
          </a:xfrm>
          <a:extLst/>
        </p:spPr>
        <p:txBody>
          <a:bodyPr rtlCol="0">
            <a:normAutofit/>
          </a:bodyPr>
          <a:lstStyle/>
          <a:p>
            <a:pPr>
              <a:defRPr/>
            </a:pPr>
            <a:r>
              <a:rPr lang="en-US" smtClean="0">
                <a:effectLst>
                  <a:outerShdw blurRad="38100" dist="38100" dir="2700000" algn="tl">
                    <a:srgbClr val="000000">
                      <a:alpha val="43137"/>
                    </a:srgbClr>
                  </a:outerShdw>
                </a:effectLst>
                <a:latin typeface="Arial" charset="0"/>
                <a:ea typeface="ＭＳ Ｐゴシック" charset="0"/>
              </a:rPr>
              <a:t>Teknik Penjadwalan Proyek</a:t>
            </a:r>
            <a:endParaRPr lang="en-US" dirty="0">
              <a:effectLst>
                <a:outerShdw blurRad="38100" dist="38100" dir="2700000" algn="tl">
                  <a:srgbClr val="000000">
                    <a:alpha val="43137"/>
                  </a:srgbClr>
                </a:outerShdw>
              </a:effectLst>
              <a:latin typeface="Arial" charset="0"/>
              <a:ea typeface="ＭＳ Ｐゴシック" charset="0"/>
            </a:endParaRPr>
          </a:p>
        </p:txBody>
      </p:sp>
      <p:sp>
        <p:nvSpPr>
          <p:cNvPr id="72706" name="Rectangle 3"/>
          <p:cNvSpPr>
            <a:spLocks noGrp="1" noChangeArrowheads="1"/>
          </p:cNvSpPr>
          <p:nvPr>
            <p:ph idx="1"/>
          </p:nvPr>
        </p:nvSpPr>
        <p:spPr>
          <a:xfrm>
            <a:off x="1261534" y="1909763"/>
            <a:ext cx="5130559" cy="4114800"/>
          </a:xfrm>
        </p:spPr>
        <p:txBody>
          <a:bodyPr>
            <a:noAutofit/>
          </a:bodyPr>
          <a:lstStyle/>
          <a:p>
            <a:pPr marL="711182" indent="-711182">
              <a:buFontTx/>
              <a:buAutoNum type="arabicPeriod"/>
            </a:pPr>
            <a:r>
              <a:rPr lang="en-US" altLang="en-US">
                <a:latin typeface="Century Gothic" panose="020B0502020202020204" pitchFamily="34" charset="0"/>
                <a:ea typeface="MS PGothic" pitchFamily="34" charset="-128"/>
                <a:cs typeface="Arial" pitchFamily="34" charset="0"/>
              </a:rPr>
              <a:t>Ensure that all activities </a:t>
            </a:r>
            <a:br>
              <a:rPr lang="en-US" altLang="en-US">
                <a:latin typeface="Century Gothic" panose="020B0502020202020204" pitchFamily="34" charset="0"/>
                <a:ea typeface="MS PGothic" pitchFamily="34" charset="-128"/>
                <a:cs typeface="Arial" pitchFamily="34" charset="0"/>
              </a:rPr>
            </a:br>
            <a:r>
              <a:rPr lang="en-US" altLang="en-US">
                <a:latin typeface="Century Gothic" panose="020B0502020202020204" pitchFamily="34" charset="0"/>
                <a:ea typeface="MS PGothic" pitchFamily="34" charset="-128"/>
                <a:cs typeface="Arial" pitchFamily="34" charset="0"/>
              </a:rPr>
              <a:t>are planned </a:t>
            </a:r>
            <a:r>
              <a:rPr lang="en-US" altLang="en-US" smtClean="0">
                <a:latin typeface="Century Gothic" panose="020B0502020202020204" pitchFamily="34" charset="0"/>
                <a:ea typeface="MS PGothic" pitchFamily="34" charset="-128"/>
                <a:cs typeface="Arial" pitchFamily="34" charset="0"/>
              </a:rPr>
              <a:t>for.</a:t>
            </a:r>
            <a:endParaRPr lang="en-US" altLang="en-US">
              <a:latin typeface="Century Gothic" panose="020B0502020202020204" pitchFamily="34" charset="0"/>
              <a:ea typeface="MS PGothic" pitchFamily="34" charset="-128"/>
              <a:cs typeface="Arial" pitchFamily="34" charset="0"/>
            </a:endParaRPr>
          </a:p>
          <a:p>
            <a:pPr marL="711182" indent="-711182">
              <a:buFontTx/>
              <a:buAutoNum type="arabicPeriod"/>
            </a:pPr>
            <a:r>
              <a:rPr lang="en-US" altLang="en-US">
                <a:latin typeface="Century Gothic" panose="020B0502020202020204" pitchFamily="34" charset="0"/>
                <a:ea typeface="MS PGothic" pitchFamily="34" charset="-128"/>
                <a:cs typeface="Arial" pitchFamily="34" charset="0"/>
              </a:rPr>
              <a:t>Their order of </a:t>
            </a:r>
            <a:br>
              <a:rPr lang="en-US" altLang="en-US">
                <a:latin typeface="Century Gothic" panose="020B0502020202020204" pitchFamily="34" charset="0"/>
                <a:ea typeface="MS PGothic" pitchFamily="34" charset="-128"/>
                <a:cs typeface="Arial" pitchFamily="34" charset="0"/>
              </a:rPr>
            </a:br>
            <a:r>
              <a:rPr lang="en-US" altLang="en-US">
                <a:latin typeface="Century Gothic" panose="020B0502020202020204" pitchFamily="34" charset="0"/>
                <a:ea typeface="MS PGothic" pitchFamily="34" charset="-128"/>
                <a:cs typeface="Arial" pitchFamily="34" charset="0"/>
              </a:rPr>
              <a:t>performance is </a:t>
            </a:r>
            <a:br>
              <a:rPr lang="en-US" altLang="en-US">
                <a:latin typeface="Century Gothic" panose="020B0502020202020204" pitchFamily="34" charset="0"/>
                <a:ea typeface="MS PGothic" pitchFamily="34" charset="-128"/>
                <a:cs typeface="Arial" pitchFamily="34" charset="0"/>
              </a:rPr>
            </a:br>
            <a:r>
              <a:rPr lang="en-US" altLang="en-US">
                <a:latin typeface="Century Gothic" panose="020B0502020202020204" pitchFamily="34" charset="0"/>
                <a:ea typeface="MS PGothic" pitchFamily="34" charset="-128"/>
                <a:cs typeface="Arial" pitchFamily="34" charset="0"/>
              </a:rPr>
              <a:t>accounted </a:t>
            </a:r>
            <a:r>
              <a:rPr lang="en-US" altLang="en-US" smtClean="0">
                <a:latin typeface="Century Gothic" panose="020B0502020202020204" pitchFamily="34" charset="0"/>
                <a:ea typeface="MS PGothic" pitchFamily="34" charset="-128"/>
                <a:cs typeface="Arial" pitchFamily="34" charset="0"/>
              </a:rPr>
              <a:t>for.</a:t>
            </a:r>
            <a:endParaRPr lang="en-US" altLang="en-US">
              <a:latin typeface="Century Gothic" panose="020B0502020202020204" pitchFamily="34" charset="0"/>
              <a:ea typeface="MS PGothic" pitchFamily="34" charset="-128"/>
              <a:cs typeface="Arial" pitchFamily="34" charset="0"/>
            </a:endParaRPr>
          </a:p>
          <a:p>
            <a:pPr marL="711182" indent="-711182">
              <a:buFontTx/>
              <a:buAutoNum type="arabicPeriod"/>
            </a:pPr>
            <a:r>
              <a:rPr lang="en-US" altLang="en-US">
                <a:latin typeface="Century Gothic" panose="020B0502020202020204" pitchFamily="34" charset="0"/>
                <a:ea typeface="MS PGothic" pitchFamily="34" charset="-128"/>
                <a:cs typeface="Arial" pitchFamily="34" charset="0"/>
              </a:rPr>
              <a:t>The activity time </a:t>
            </a:r>
            <a:br>
              <a:rPr lang="en-US" altLang="en-US">
                <a:latin typeface="Century Gothic" panose="020B0502020202020204" pitchFamily="34" charset="0"/>
                <a:ea typeface="MS PGothic" pitchFamily="34" charset="-128"/>
                <a:cs typeface="Arial" pitchFamily="34" charset="0"/>
              </a:rPr>
            </a:br>
            <a:r>
              <a:rPr lang="en-US" altLang="en-US">
                <a:latin typeface="Century Gothic" panose="020B0502020202020204" pitchFamily="34" charset="0"/>
                <a:ea typeface="MS PGothic" pitchFamily="34" charset="-128"/>
                <a:cs typeface="Arial" pitchFamily="34" charset="0"/>
              </a:rPr>
              <a:t>estimates are </a:t>
            </a:r>
            <a:r>
              <a:rPr lang="en-US" altLang="en-US" smtClean="0">
                <a:latin typeface="Century Gothic" panose="020B0502020202020204" pitchFamily="34" charset="0"/>
                <a:ea typeface="MS PGothic" pitchFamily="34" charset="-128"/>
                <a:cs typeface="Arial" pitchFamily="34" charset="0"/>
              </a:rPr>
              <a:t>recorded.</a:t>
            </a:r>
            <a:endParaRPr lang="en-US" altLang="en-US">
              <a:latin typeface="Century Gothic" panose="020B0502020202020204" pitchFamily="34" charset="0"/>
              <a:ea typeface="MS PGothic" pitchFamily="34" charset="-128"/>
              <a:cs typeface="Arial" pitchFamily="34" charset="0"/>
            </a:endParaRPr>
          </a:p>
          <a:p>
            <a:pPr marL="711182" indent="-711182">
              <a:buFontTx/>
              <a:buAutoNum type="arabicPeriod"/>
            </a:pPr>
            <a:r>
              <a:rPr lang="en-US" altLang="en-US">
                <a:latin typeface="Century Gothic" panose="020B0502020202020204" pitchFamily="34" charset="0"/>
                <a:ea typeface="MS PGothic" pitchFamily="34" charset="-128"/>
                <a:cs typeface="Arial" pitchFamily="34" charset="0"/>
              </a:rPr>
              <a:t>The overall project time is </a:t>
            </a:r>
            <a:r>
              <a:rPr lang="en-US" altLang="en-US" smtClean="0">
                <a:latin typeface="Century Gothic" panose="020B0502020202020204" pitchFamily="34" charset="0"/>
                <a:ea typeface="MS PGothic" pitchFamily="34" charset="-128"/>
                <a:cs typeface="Arial" pitchFamily="34" charset="0"/>
              </a:rPr>
              <a:t>developed.</a:t>
            </a:r>
            <a:endParaRPr lang="en-US" altLang="en-US">
              <a:latin typeface="Century Gothic" panose="020B0502020202020204" pitchFamily="34" charset="0"/>
              <a:ea typeface="MS PGothic" pitchFamily="34" charset="-128"/>
              <a:cs typeface="Arial" pitchFamily="34" charset="0"/>
            </a:endParaRPr>
          </a:p>
        </p:txBody>
      </p:sp>
      <p:pic>
        <p:nvPicPr>
          <p:cNvPr id="2" name="Picture 1" descr="delt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97355" y="1909763"/>
            <a:ext cx="5074844" cy="379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71763"/>
      </p:ext>
    </p:extLst>
  </p:cSld>
  <p:clrMapOvr>
    <a:masterClrMapping/>
  </p:clrMapOvr>
  <mc:AlternateContent xmlns:mc="http://schemas.openxmlformats.org/markup-compatibility/2006" xmlns:p14="http://schemas.microsoft.com/office/powerpoint/2010/main">
    <mc:Choice Requires="p14">
      <p:transition spd="slow" p14:dur="30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with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914400" y="495301"/>
            <a:ext cx="10363200" cy="1333500"/>
          </a:xfrm>
          <a:extLst/>
        </p:spPr>
        <p:txBody>
          <a:bodyPr rtlCol="0">
            <a:normAutofit/>
          </a:bodyPr>
          <a:lstStyle/>
          <a:p>
            <a:pPr>
              <a:defRPr/>
            </a:pPr>
            <a:r>
              <a:rPr lang="en-US" smtClean="0">
                <a:effectLst>
                  <a:outerShdw blurRad="38100" dist="38100" dir="2700000" algn="tl">
                    <a:srgbClr val="000000">
                      <a:alpha val="43137"/>
                    </a:srgbClr>
                  </a:outerShdw>
                </a:effectLst>
                <a:latin typeface="Arial" charset="0"/>
                <a:ea typeface="ＭＳ Ｐゴシック" charset="0"/>
              </a:rPr>
              <a:t>Tujuan Penjadwalan Proyek</a:t>
            </a:r>
            <a:endParaRPr lang="en-US">
              <a:effectLst>
                <a:outerShdw blurRad="38100" dist="38100" dir="2700000" algn="tl">
                  <a:srgbClr val="000000">
                    <a:alpha val="43137"/>
                  </a:srgbClr>
                </a:outerShdw>
              </a:effectLst>
              <a:latin typeface="Arial" charset="0"/>
              <a:ea typeface="ＭＳ Ｐゴシック" charset="0"/>
            </a:endParaRPr>
          </a:p>
        </p:txBody>
      </p:sp>
      <p:sp>
        <p:nvSpPr>
          <p:cNvPr id="73730" name="Rectangle 3"/>
          <p:cNvSpPr>
            <a:spLocks noGrp="1" noChangeArrowheads="1"/>
          </p:cNvSpPr>
          <p:nvPr>
            <p:ph idx="1"/>
          </p:nvPr>
        </p:nvSpPr>
        <p:spPr>
          <a:xfrm>
            <a:off x="914400" y="2030413"/>
            <a:ext cx="10363200" cy="4114800"/>
          </a:xfrm>
        </p:spPr>
        <p:txBody>
          <a:bodyPr>
            <a:normAutofit/>
          </a:bodyPr>
          <a:lstStyle/>
          <a:p>
            <a:pPr marL="711182" indent="-711182" defTabSz="1115456">
              <a:buFontTx/>
              <a:buAutoNum type="arabicPeriod"/>
            </a:pP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Menunjukkan hubungan setiap kegiatan dengan </a:t>
            </a: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kegiatan lain dan sdengan eluruh </a:t>
            </a: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proyek</a:t>
            </a:r>
          </a:p>
          <a:p>
            <a:pPr marL="711182" indent="-711182" defTabSz="1115456">
              <a:buFontTx/>
              <a:buAutoNum type="arabicPeriod"/>
            </a:pP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Mengidentifikasi hubungan </a:t>
            </a: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mana dikerjakan dulu mana yang kemudian </a:t>
            </a: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di antara kegiatan</a:t>
            </a:r>
          </a:p>
          <a:p>
            <a:pPr marL="711182" indent="-711182" defTabSz="1115456">
              <a:buFontTx/>
              <a:buAutoNum type="arabicPeriod"/>
            </a:pP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Mendorong </a:t>
            </a: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menyusun </a:t>
            </a: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perkiraan waktu dan biaya yang realistis untuk setiap aktivitas</a:t>
            </a:r>
          </a:p>
          <a:p>
            <a:pPr marL="711182" indent="-711182" defTabSz="1115456">
              <a:buFontTx/>
              <a:buAutoNum type="arabicPeriod"/>
            </a:pP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Membantu memanfaatkan sumber daya manusia, uang, dan material dengan lebih baik dengan mengidentifikasi kemacetan </a:t>
            </a: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serius </a:t>
            </a: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dalam proyek</a:t>
            </a:r>
            <a:endPar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endParaRPr>
          </a:p>
        </p:txBody>
      </p:sp>
    </p:spTree>
    <p:extLst>
      <p:ext uri="{BB962C8B-B14F-4D97-AF65-F5344CB8AC3E}">
        <p14:creationId xmlns:p14="http://schemas.microsoft.com/office/powerpoint/2010/main" val="2413831261"/>
      </p:ext>
    </p:extLst>
  </p:cSld>
  <p:clrMapOvr>
    <a:masterClrMapping/>
  </p:clrMapOvr>
  <mc:AlternateContent xmlns:mc="http://schemas.openxmlformats.org/markup-compatibility/2006" xmlns:p14="http://schemas.microsoft.com/office/powerpoint/2010/main">
    <mc:Choice Requires="p14">
      <p:transition spd="slow" p14:dur="1750">
        <p:dissolve/>
      </p:transition>
    </mc:Choice>
    <mc:Fallback xmlns="">
      <p:transition spd="slow">
        <p:dissolv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914400" y="495301"/>
            <a:ext cx="10363200" cy="1333500"/>
          </a:xfrm>
          <a:extLst/>
        </p:spPr>
        <p:txBody>
          <a:bodyPr rtlCol="0">
            <a:normAutofit/>
          </a:bodyPr>
          <a:lstStyle/>
          <a:p>
            <a:pPr>
              <a:defRPr/>
            </a:pPr>
            <a:r>
              <a:rPr lang="en-US" smtClean="0">
                <a:effectLst>
                  <a:outerShdw blurRad="38100" dist="38100" dir="2700000" algn="tl">
                    <a:srgbClr val="000000">
                      <a:alpha val="43137"/>
                    </a:srgbClr>
                  </a:outerShdw>
                </a:effectLst>
                <a:latin typeface="Arial" charset="0"/>
                <a:ea typeface="ＭＳ Ｐゴシック" charset="0"/>
              </a:rPr>
              <a:t>Tujuan Penjadwalan Proyek</a:t>
            </a:r>
            <a:endParaRPr lang="en-US">
              <a:effectLst>
                <a:outerShdw blurRad="38100" dist="38100" dir="2700000" algn="tl">
                  <a:srgbClr val="000000">
                    <a:alpha val="43137"/>
                  </a:srgbClr>
                </a:outerShdw>
              </a:effectLst>
              <a:latin typeface="Arial" charset="0"/>
              <a:ea typeface="ＭＳ Ｐゴシック" charset="0"/>
            </a:endParaRPr>
          </a:p>
        </p:txBody>
      </p:sp>
      <p:sp>
        <p:nvSpPr>
          <p:cNvPr id="73730" name="Rectangle 3"/>
          <p:cNvSpPr>
            <a:spLocks noGrp="1" noChangeArrowheads="1"/>
          </p:cNvSpPr>
          <p:nvPr>
            <p:ph idx="1"/>
          </p:nvPr>
        </p:nvSpPr>
        <p:spPr>
          <a:xfrm>
            <a:off x="914400" y="2030413"/>
            <a:ext cx="10363200" cy="4114800"/>
          </a:xfrm>
        </p:spPr>
        <p:txBody>
          <a:bodyPr>
            <a:normAutofit/>
          </a:bodyPr>
          <a:lstStyle/>
          <a:p>
            <a:pPr marL="711182" indent="-711182" defTabSz="1115456">
              <a:buFontTx/>
              <a:buAutoNum type="arabicPeriod"/>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Shows the relationship of each activity to others and to the whole project</a:t>
            </a:r>
          </a:p>
          <a:p>
            <a:pPr marL="711182" indent="-711182" defTabSz="1115456">
              <a:buFontTx/>
              <a:buAutoNum type="arabicPeriod"/>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Identifies the precedence relationships among activities</a:t>
            </a:r>
          </a:p>
          <a:p>
            <a:pPr marL="711182" indent="-711182" defTabSz="1115456">
              <a:buFontTx/>
              <a:buAutoNum type="arabicPeriod"/>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Encourages the setting of realistic time and cost estimates for each activity</a:t>
            </a:r>
          </a:p>
          <a:p>
            <a:pPr marL="711182" indent="-711182" defTabSz="1115456">
              <a:buFontTx/>
              <a:buAutoNum type="arabicPeriod"/>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Helps make better use of people, money, and material resources by identifying critical bottlenecks in the project</a:t>
            </a:r>
          </a:p>
        </p:txBody>
      </p:sp>
    </p:spTree>
    <p:extLst>
      <p:ext uri="{BB962C8B-B14F-4D97-AF65-F5344CB8AC3E}">
        <p14:creationId xmlns:p14="http://schemas.microsoft.com/office/powerpoint/2010/main" val="2896038962"/>
      </p:ext>
    </p:extLst>
  </p:cSld>
  <p:clrMapOvr>
    <a:masterClrMapping/>
  </p:clrMapOvr>
  <mc:AlternateContent xmlns:mc="http://schemas.openxmlformats.org/markup-compatibility/2006" xmlns:p14="http://schemas.microsoft.com/office/powerpoint/2010/main">
    <mc:Choice Requires="p14">
      <p:transition spd="slow" p14:dur="1750">
        <p:dissolve/>
      </p:transition>
    </mc:Choice>
    <mc:Fallback xmlns="">
      <p:transition spd="slow">
        <p:dissolv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284" y="1635126"/>
            <a:ext cx="4445000" cy="414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Rectangle 4"/>
          <p:cNvSpPr>
            <a:spLocks noGrp="1" noChangeArrowheads="1"/>
          </p:cNvSpPr>
          <p:nvPr>
            <p:ph type="title"/>
          </p:nvPr>
        </p:nvSpPr>
        <p:spPr>
          <a:xfrm>
            <a:off x="903817" y="327026"/>
            <a:ext cx="10361083" cy="1308100"/>
          </a:xfrm>
          <a:extLst/>
        </p:spPr>
        <p:txBody>
          <a:bodyPr rtlCol="0">
            <a:normAutofit/>
          </a:bodyPr>
          <a:lstStyle/>
          <a:p>
            <a:pPr>
              <a:defRPr/>
            </a:pPr>
            <a:r>
              <a:rPr lang="en-US" smtClean="0">
                <a:effectLst>
                  <a:outerShdw blurRad="38100" dist="38100" dir="2700000" algn="tl">
                    <a:srgbClr val="000000">
                      <a:alpha val="43137"/>
                    </a:srgbClr>
                  </a:outerShdw>
                </a:effectLst>
                <a:latin typeface="Arial" charset="0"/>
                <a:ea typeface="ＭＳ Ｐゴシック" charset="0"/>
              </a:rPr>
              <a:t>Teknik Manajemen Proyek</a:t>
            </a:r>
            <a:endParaRPr lang="en-US">
              <a:effectLst>
                <a:outerShdw blurRad="38100" dist="38100" dir="2700000" algn="tl">
                  <a:srgbClr val="000000">
                    <a:alpha val="43137"/>
                  </a:srgbClr>
                </a:outerShdw>
              </a:effectLst>
              <a:latin typeface="Arial" charset="0"/>
              <a:ea typeface="ＭＳ Ｐゴシック" charset="0"/>
            </a:endParaRPr>
          </a:p>
        </p:txBody>
      </p:sp>
      <p:sp>
        <p:nvSpPr>
          <p:cNvPr id="75778" name="Rectangle 3"/>
          <p:cNvSpPr>
            <a:spLocks noGrp="1" noChangeArrowheads="1"/>
          </p:cNvSpPr>
          <p:nvPr>
            <p:ph idx="1"/>
          </p:nvPr>
        </p:nvSpPr>
        <p:spPr>
          <a:xfrm>
            <a:off x="5274733" y="2032002"/>
            <a:ext cx="6248400" cy="3675063"/>
          </a:xfrm>
        </p:spPr>
        <p:txBody>
          <a:bodyPr lIns="120630" tIns="59257" rIns="120630" bIns="59257">
            <a:normAutofit/>
          </a:bodyPr>
          <a:lstStyle/>
          <a:p>
            <a:pPr>
              <a:buClr>
                <a:srgbClr val="BF0922"/>
              </a:buClr>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Gantt chart</a:t>
            </a:r>
          </a:p>
          <a:p>
            <a:pPr>
              <a:buClr>
                <a:srgbClr val="BF0922"/>
              </a:buClr>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Critical Path Method (CPM)</a:t>
            </a:r>
          </a:p>
          <a:p>
            <a:pPr>
              <a:buClr>
                <a:srgbClr val="BF0922"/>
              </a:buClr>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Program Evaluation and Review Technique (PERT)</a:t>
            </a:r>
          </a:p>
        </p:txBody>
      </p:sp>
    </p:spTree>
    <p:extLst>
      <p:ext uri="{BB962C8B-B14F-4D97-AF65-F5344CB8AC3E}">
        <p14:creationId xmlns:p14="http://schemas.microsoft.com/office/powerpoint/2010/main" val="340181225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withEffect">
                                  <p:stCondLst>
                                    <p:cond delay="1000"/>
                                  </p:stCondLst>
                                  <p:childTnLst>
                                    <p:set>
                                      <p:cBhvr>
                                        <p:cTn id="6" dur="1" fill="hold">
                                          <p:stCondLst>
                                            <p:cond delay="0"/>
                                          </p:stCondLst>
                                        </p:cTn>
                                        <p:tgtEl>
                                          <p:spTgt spid="77826"/>
                                        </p:tgtEl>
                                        <p:attrNameLst>
                                          <p:attrName>style.visibility</p:attrName>
                                        </p:attrNameLst>
                                      </p:cBhvr>
                                      <p:to>
                                        <p:strVal val="visible"/>
                                      </p:to>
                                    </p:set>
                                    <p:anim calcmode="lin" valueType="num">
                                      <p:cBhvr>
                                        <p:cTn id="7" dur="1000" fill="hold"/>
                                        <p:tgtEl>
                                          <p:spTgt spid="77826"/>
                                        </p:tgtEl>
                                        <p:attrNameLst>
                                          <p:attrName>ppt_w</p:attrName>
                                        </p:attrNameLst>
                                      </p:cBhvr>
                                      <p:tavLst>
                                        <p:tav tm="0">
                                          <p:val>
                                            <p:strVal val="2/3*#ppt_w"/>
                                          </p:val>
                                        </p:tav>
                                        <p:tav tm="100000">
                                          <p:val>
                                            <p:strVal val="#ppt_w"/>
                                          </p:val>
                                        </p:tav>
                                      </p:tavLst>
                                    </p:anim>
                                    <p:anim calcmode="lin" valueType="num">
                                      <p:cBhvr>
                                        <p:cTn id="8" dur="1000" fill="hold"/>
                                        <p:tgtEl>
                                          <p:spTgt spid="77826"/>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914400" y="434975"/>
            <a:ext cx="10363200" cy="889000"/>
          </a:xfrm>
        </p:spPr>
        <p:txBody>
          <a:bodyPr>
            <a:normAutofit/>
          </a:bodyPr>
          <a:lstStyle/>
          <a:p>
            <a:r>
              <a:rPr lang="en-US" altLang="en-US" smtClean="0">
                <a:latin typeface="Arial" pitchFamily="34" charset="0"/>
                <a:ea typeface="MS PGothic" pitchFamily="34" charset="-128"/>
                <a:cs typeface="Arial" pitchFamily="34" charset="0"/>
              </a:rPr>
              <a:t>Gantt Chart sederhana</a:t>
            </a:r>
          </a:p>
        </p:txBody>
      </p:sp>
      <p:grpSp>
        <p:nvGrpSpPr>
          <p:cNvPr id="79875" name="Group 3"/>
          <p:cNvGrpSpPr>
            <a:grpSpLocks/>
          </p:cNvGrpSpPr>
          <p:nvPr/>
        </p:nvGrpSpPr>
        <p:grpSpPr bwMode="auto">
          <a:xfrm>
            <a:off x="1683294" y="1959024"/>
            <a:ext cx="10142893" cy="3673469"/>
            <a:chOff x="448" y="1286"/>
            <a:chExt cx="5225" cy="2314"/>
          </a:xfrm>
        </p:grpSpPr>
        <p:sp>
          <p:nvSpPr>
            <p:cNvPr id="35851" name="Rectangle 4"/>
            <p:cNvSpPr>
              <a:spLocks noChangeArrowheads="1"/>
            </p:cNvSpPr>
            <p:nvPr/>
          </p:nvSpPr>
          <p:spPr bwMode="auto">
            <a:xfrm>
              <a:off x="451" y="1294"/>
              <a:ext cx="4821" cy="2306"/>
            </a:xfrm>
            <a:prstGeom prst="rect">
              <a:avLst/>
            </a:prstGeom>
            <a:solidFill>
              <a:schemeClr val="accent3"/>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7834" name="Text Box 5"/>
            <p:cNvSpPr txBox="1">
              <a:spLocks noChangeArrowheads="1"/>
            </p:cNvSpPr>
            <p:nvPr/>
          </p:nvSpPr>
          <p:spPr bwMode="auto">
            <a:xfrm>
              <a:off x="1250" y="1286"/>
              <a:ext cx="4423" cy="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b="1" smtClean="0">
                  <a:solidFill>
                    <a:schemeClr val="bg1"/>
                  </a:solidFill>
                  <a:effectLst>
                    <a:outerShdw blurRad="38100" dist="38100" dir="2700000" algn="tl">
                      <a:srgbClr val="000000">
                        <a:alpha val="43137"/>
                      </a:srgbClr>
                    </a:outerShdw>
                  </a:effectLst>
                  <a:latin typeface="Arial" pitchFamily="34" charset="0"/>
                  <a:ea typeface="MS PGothic" pitchFamily="34" charset="-128"/>
                </a:rPr>
                <a:t>Waktu</a:t>
              </a:r>
              <a:endParaRPr lang="en-AU" altLang="en-US" b="1">
                <a:solidFill>
                  <a:schemeClr val="bg1"/>
                </a:solidFill>
                <a:effectLst>
                  <a:outerShdw blurRad="38100" dist="38100" dir="2700000" algn="tl">
                    <a:srgbClr val="000000">
                      <a:alpha val="43137"/>
                    </a:srgbClr>
                  </a:outerShdw>
                </a:effectLst>
                <a:latin typeface="Arial" pitchFamily="34" charset="0"/>
                <a:ea typeface="MS PGothic" pitchFamily="34" charset="-128"/>
              </a:endParaRPr>
            </a:p>
            <a:p>
              <a:pPr algn="ctr"/>
              <a:r>
                <a:rPr lang="en-AU" altLang="en-US" sz="2900" b="1">
                  <a:solidFill>
                    <a:schemeClr val="bg1"/>
                  </a:solidFill>
                  <a:effectLst>
                    <a:outerShdw blurRad="38100" dist="38100" dir="2700000" algn="tl">
                      <a:srgbClr val="000000">
                        <a:alpha val="43137"/>
                      </a:srgbClr>
                    </a:outerShdw>
                  </a:effectLst>
                  <a:latin typeface="Arial" pitchFamily="34" charset="0"/>
                  <a:ea typeface="MS PGothic" pitchFamily="34" charset="-128"/>
                </a:rPr>
                <a:t>J     F     M     A     M     J     J     A     </a:t>
              </a:r>
              <a:r>
                <a:rPr lang="en-AU" altLang="en-US" sz="2900" b="1" smtClean="0">
                  <a:solidFill>
                    <a:schemeClr val="bg1"/>
                  </a:solidFill>
                  <a:effectLst>
                    <a:outerShdw blurRad="38100" dist="38100" dir="2700000" algn="tl">
                      <a:srgbClr val="000000">
                        <a:alpha val="43137"/>
                      </a:srgbClr>
                    </a:outerShdw>
                  </a:effectLst>
                  <a:latin typeface="Arial" pitchFamily="34" charset="0"/>
                  <a:ea typeface="MS PGothic" pitchFamily="34" charset="-128"/>
                </a:rPr>
                <a:t>S</a:t>
              </a:r>
              <a:endParaRPr lang="en-AU" altLang="en-US" sz="2900" b="1">
                <a:solidFill>
                  <a:schemeClr val="bg1"/>
                </a:solidFill>
                <a:effectLst>
                  <a:outerShdw blurRad="38100" dist="38100" dir="2700000" algn="tl">
                    <a:srgbClr val="000000">
                      <a:alpha val="43137"/>
                    </a:srgbClr>
                  </a:outerShdw>
                </a:effectLst>
                <a:latin typeface="Arial" pitchFamily="34" charset="0"/>
                <a:ea typeface="MS PGothic" pitchFamily="34" charset="-128"/>
              </a:endParaRPr>
            </a:p>
          </p:txBody>
        </p:sp>
        <p:sp>
          <p:nvSpPr>
            <p:cNvPr id="77835" name="Line 6"/>
            <p:cNvSpPr>
              <a:spLocks noChangeShapeType="1"/>
            </p:cNvSpPr>
            <p:nvPr/>
          </p:nvSpPr>
          <p:spPr bwMode="auto">
            <a:xfrm>
              <a:off x="2053"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36" name="Line 7"/>
            <p:cNvSpPr>
              <a:spLocks noChangeShapeType="1"/>
            </p:cNvSpPr>
            <p:nvPr/>
          </p:nvSpPr>
          <p:spPr bwMode="auto">
            <a:xfrm>
              <a:off x="2450"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37" name="Line 8"/>
            <p:cNvSpPr>
              <a:spLocks noChangeShapeType="1"/>
            </p:cNvSpPr>
            <p:nvPr/>
          </p:nvSpPr>
          <p:spPr bwMode="auto">
            <a:xfrm>
              <a:off x="2847"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38" name="Line 9"/>
            <p:cNvSpPr>
              <a:spLocks noChangeShapeType="1"/>
            </p:cNvSpPr>
            <p:nvPr/>
          </p:nvSpPr>
          <p:spPr bwMode="auto">
            <a:xfrm>
              <a:off x="3244"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39" name="Line 10"/>
            <p:cNvSpPr>
              <a:spLocks noChangeShapeType="1"/>
            </p:cNvSpPr>
            <p:nvPr/>
          </p:nvSpPr>
          <p:spPr bwMode="auto">
            <a:xfrm>
              <a:off x="3641"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0" name="Line 11"/>
            <p:cNvSpPr>
              <a:spLocks noChangeShapeType="1"/>
            </p:cNvSpPr>
            <p:nvPr/>
          </p:nvSpPr>
          <p:spPr bwMode="auto">
            <a:xfrm>
              <a:off x="4038"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1" name="Line 12"/>
            <p:cNvSpPr>
              <a:spLocks noChangeShapeType="1"/>
            </p:cNvSpPr>
            <p:nvPr/>
          </p:nvSpPr>
          <p:spPr bwMode="auto">
            <a:xfrm>
              <a:off x="4435"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2" name="Line 13"/>
            <p:cNvSpPr>
              <a:spLocks noChangeShapeType="1"/>
            </p:cNvSpPr>
            <p:nvPr/>
          </p:nvSpPr>
          <p:spPr bwMode="auto">
            <a:xfrm>
              <a:off x="1656"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3" name="Line 14"/>
            <p:cNvSpPr>
              <a:spLocks noChangeShapeType="1"/>
            </p:cNvSpPr>
            <p:nvPr/>
          </p:nvSpPr>
          <p:spPr bwMode="auto">
            <a:xfrm>
              <a:off x="4832"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4" name="Line 15"/>
            <p:cNvSpPr>
              <a:spLocks noChangeShapeType="1"/>
            </p:cNvSpPr>
            <p:nvPr/>
          </p:nvSpPr>
          <p:spPr bwMode="auto">
            <a:xfrm>
              <a:off x="448" y="1848"/>
              <a:ext cx="482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5" name="Text Box 16"/>
            <p:cNvSpPr txBox="1">
              <a:spLocks noChangeArrowheads="1"/>
            </p:cNvSpPr>
            <p:nvPr/>
          </p:nvSpPr>
          <p:spPr bwMode="auto">
            <a:xfrm>
              <a:off x="593" y="1997"/>
              <a:ext cx="864" cy="1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135000"/>
                </a:lnSpc>
              </a:pPr>
              <a:r>
                <a:rPr lang="en-AU" altLang="en-US" sz="2200" b="1">
                  <a:solidFill>
                    <a:schemeClr val="bg1"/>
                  </a:solidFill>
                  <a:effectLst>
                    <a:outerShdw blurRad="38100" dist="38100" dir="2700000" algn="tl">
                      <a:srgbClr val="000000">
                        <a:alpha val="43137"/>
                      </a:srgbClr>
                    </a:outerShdw>
                  </a:effectLst>
                  <a:latin typeface="Arial" pitchFamily="34" charset="0"/>
                  <a:ea typeface="MS PGothic" pitchFamily="34" charset="-128"/>
                </a:rPr>
                <a:t>Design</a:t>
              </a:r>
            </a:p>
            <a:p>
              <a:pPr>
                <a:lnSpc>
                  <a:spcPct val="135000"/>
                </a:lnSpc>
              </a:pPr>
              <a:r>
                <a:rPr lang="en-AU" altLang="en-US" sz="2200" b="1">
                  <a:solidFill>
                    <a:schemeClr val="bg1"/>
                  </a:solidFill>
                  <a:effectLst>
                    <a:outerShdw blurRad="38100" dist="38100" dir="2700000" algn="tl">
                      <a:srgbClr val="000000">
                        <a:alpha val="43137"/>
                      </a:srgbClr>
                    </a:outerShdw>
                  </a:effectLst>
                  <a:latin typeface="Arial" pitchFamily="34" charset="0"/>
                  <a:ea typeface="MS PGothic" pitchFamily="34" charset="-128"/>
                </a:rPr>
                <a:t>Prototype</a:t>
              </a:r>
            </a:p>
            <a:p>
              <a:pPr>
                <a:lnSpc>
                  <a:spcPct val="135000"/>
                </a:lnSpc>
              </a:pPr>
              <a:r>
                <a:rPr lang="en-AU" altLang="en-US" sz="2200" b="1">
                  <a:solidFill>
                    <a:schemeClr val="bg1"/>
                  </a:solidFill>
                  <a:effectLst>
                    <a:outerShdw blurRad="38100" dist="38100" dir="2700000" algn="tl">
                      <a:srgbClr val="000000">
                        <a:alpha val="43137"/>
                      </a:srgbClr>
                    </a:outerShdw>
                  </a:effectLst>
                  <a:latin typeface="Arial" pitchFamily="34" charset="0"/>
                  <a:ea typeface="MS PGothic" pitchFamily="34" charset="-128"/>
                </a:rPr>
                <a:t>Test</a:t>
              </a:r>
            </a:p>
            <a:p>
              <a:pPr>
                <a:lnSpc>
                  <a:spcPct val="135000"/>
                </a:lnSpc>
              </a:pPr>
              <a:r>
                <a:rPr lang="en-AU" altLang="en-US" sz="2200" b="1">
                  <a:solidFill>
                    <a:schemeClr val="bg1"/>
                  </a:solidFill>
                  <a:effectLst>
                    <a:outerShdw blurRad="38100" dist="38100" dir="2700000" algn="tl">
                      <a:srgbClr val="000000">
                        <a:alpha val="43137"/>
                      </a:srgbClr>
                    </a:outerShdw>
                  </a:effectLst>
                  <a:latin typeface="Arial" pitchFamily="34" charset="0"/>
                  <a:ea typeface="MS PGothic" pitchFamily="34" charset="-128"/>
                </a:rPr>
                <a:t>Revise</a:t>
              </a:r>
            </a:p>
            <a:p>
              <a:pPr>
                <a:lnSpc>
                  <a:spcPct val="135000"/>
                </a:lnSpc>
              </a:pPr>
              <a:r>
                <a:rPr lang="en-AU" altLang="en-US" sz="2200" b="1">
                  <a:solidFill>
                    <a:schemeClr val="bg1"/>
                  </a:solidFill>
                  <a:effectLst>
                    <a:outerShdw blurRad="38100" dist="38100" dir="2700000" algn="tl">
                      <a:srgbClr val="000000">
                        <a:alpha val="43137"/>
                      </a:srgbClr>
                    </a:outerShdw>
                  </a:effectLst>
                  <a:latin typeface="Arial" pitchFamily="34" charset="0"/>
                  <a:ea typeface="MS PGothic" pitchFamily="34" charset="-128"/>
                </a:rPr>
                <a:t>Production</a:t>
              </a:r>
            </a:p>
          </p:txBody>
        </p:sp>
      </p:grpSp>
      <p:grpSp>
        <p:nvGrpSpPr>
          <p:cNvPr id="79889" name="Group 17"/>
          <p:cNvGrpSpPr>
            <a:grpSpLocks/>
          </p:cNvGrpSpPr>
          <p:nvPr/>
        </p:nvGrpSpPr>
        <p:grpSpPr bwMode="auto">
          <a:xfrm>
            <a:off x="4028018" y="3219450"/>
            <a:ext cx="7012517" cy="2211388"/>
            <a:chOff x="1903" y="2028"/>
            <a:chExt cx="3313" cy="1393"/>
          </a:xfrm>
        </p:grpSpPr>
        <p:sp>
          <p:nvSpPr>
            <p:cNvPr id="35846" name="Rectangle 18"/>
            <p:cNvSpPr>
              <a:spLocks noChangeArrowheads="1"/>
            </p:cNvSpPr>
            <p:nvPr/>
          </p:nvSpPr>
          <p:spPr bwMode="auto">
            <a:xfrm>
              <a:off x="1903" y="2028"/>
              <a:ext cx="2185" cy="168"/>
            </a:xfrm>
            <a:prstGeom prst="rect">
              <a:avLst/>
            </a:prstGeom>
            <a:solidFill>
              <a:schemeClr val="accent4">
                <a:lumMod val="75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5847" name="Rectangle 19"/>
            <p:cNvSpPr>
              <a:spLocks noChangeArrowheads="1"/>
            </p:cNvSpPr>
            <p:nvPr/>
          </p:nvSpPr>
          <p:spPr bwMode="auto">
            <a:xfrm>
              <a:off x="2504" y="2336"/>
              <a:ext cx="688" cy="168"/>
            </a:xfrm>
            <a:prstGeom prst="rect">
              <a:avLst/>
            </a:prstGeom>
            <a:solidFill>
              <a:schemeClr val="accent4">
                <a:lumMod val="75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5848" name="Rectangle 20"/>
            <p:cNvSpPr>
              <a:spLocks noChangeArrowheads="1"/>
            </p:cNvSpPr>
            <p:nvPr/>
          </p:nvSpPr>
          <p:spPr bwMode="auto">
            <a:xfrm>
              <a:off x="2992" y="2648"/>
              <a:ext cx="922" cy="168"/>
            </a:xfrm>
            <a:prstGeom prst="rect">
              <a:avLst/>
            </a:prstGeom>
            <a:solidFill>
              <a:schemeClr val="accent4">
                <a:lumMod val="75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5849" name="Rectangle 21"/>
            <p:cNvSpPr>
              <a:spLocks noChangeArrowheads="1"/>
            </p:cNvSpPr>
            <p:nvPr/>
          </p:nvSpPr>
          <p:spPr bwMode="auto">
            <a:xfrm>
              <a:off x="3112" y="2944"/>
              <a:ext cx="979" cy="168"/>
            </a:xfrm>
            <a:prstGeom prst="rect">
              <a:avLst/>
            </a:prstGeom>
            <a:solidFill>
              <a:schemeClr val="accent4">
                <a:lumMod val="75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5850" name="Rectangle 22"/>
            <p:cNvSpPr>
              <a:spLocks noChangeArrowheads="1"/>
            </p:cNvSpPr>
            <p:nvPr/>
          </p:nvSpPr>
          <p:spPr bwMode="auto">
            <a:xfrm>
              <a:off x="3880" y="3253"/>
              <a:ext cx="1336" cy="168"/>
            </a:xfrm>
            <a:prstGeom prst="rect">
              <a:avLst/>
            </a:prstGeom>
            <a:solidFill>
              <a:schemeClr val="accent4">
                <a:lumMod val="75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grpSp>
    </p:spTree>
    <p:extLst>
      <p:ext uri="{BB962C8B-B14F-4D97-AF65-F5344CB8AC3E}">
        <p14:creationId xmlns:p14="http://schemas.microsoft.com/office/powerpoint/2010/main" val="328249848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79875"/>
                                        </p:tgtEl>
                                        <p:attrNameLst>
                                          <p:attrName>style.visibility</p:attrName>
                                        </p:attrNameLst>
                                      </p:cBhvr>
                                      <p:to>
                                        <p:strVal val="visible"/>
                                      </p:to>
                                    </p:set>
                                    <p:animEffect transition="in" filter="strips(downRight)">
                                      <p:cBhvr>
                                        <p:cTn id="7" dur="1000"/>
                                        <p:tgtEl>
                                          <p:spTgt spid="79875"/>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79889"/>
                                        </p:tgtEl>
                                        <p:attrNameLst>
                                          <p:attrName>style.visibility</p:attrName>
                                        </p:attrNameLst>
                                      </p:cBhvr>
                                      <p:to>
                                        <p:strVal val="visible"/>
                                      </p:to>
                                    </p:set>
                                    <p:animEffect transition="in" filter="wipe(left)">
                                      <p:cBhvr>
                                        <p:cTn id="11" dur="1000"/>
                                        <p:tgtEl>
                                          <p:spTgt spid="798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37"/>
          <p:cNvSpPr>
            <a:spLocks noGrp="1" noChangeArrowheads="1"/>
          </p:cNvSpPr>
          <p:nvPr>
            <p:ph type="title"/>
          </p:nvPr>
        </p:nvSpPr>
        <p:spPr>
          <a:xfrm>
            <a:off x="558800" y="468314"/>
            <a:ext cx="11074400" cy="850900"/>
          </a:xfrm>
        </p:spPr>
        <p:txBody>
          <a:bodyPr/>
          <a:lstStyle/>
          <a:p>
            <a:pPr>
              <a:lnSpc>
                <a:spcPct val="80000"/>
              </a:lnSpc>
            </a:pPr>
            <a:r>
              <a:rPr lang="en-US" altLang="en-US" b="1" smtClean="0">
                <a:latin typeface="Arial" pitchFamily="34" charset="0"/>
                <a:cs typeface="Arial" pitchFamily="34" charset="0"/>
              </a:rPr>
              <a:t>Layanan Jasa untuk </a:t>
            </a:r>
            <a:r>
              <a:rPr lang="en-US" altLang="en-US" b="1" smtClean="0">
                <a:solidFill>
                  <a:srgbClr val="FFC000"/>
                </a:solidFill>
                <a:latin typeface="Arial" pitchFamily="34" charset="0"/>
                <a:cs typeface="Arial" pitchFamily="34" charset="0"/>
              </a:rPr>
              <a:t>Delta Jet</a:t>
            </a:r>
            <a:endParaRPr lang="en-US" altLang="en-US" sz="4300">
              <a:solidFill>
                <a:srgbClr val="FFC000"/>
              </a:solidFill>
              <a:latin typeface="Arial" pitchFamily="34" charset="0"/>
              <a:cs typeface="Arial" pitchFamily="34" charset="0"/>
            </a:endParaRPr>
          </a:p>
        </p:txBody>
      </p:sp>
      <p:sp>
        <p:nvSpPr>
          <p:cNvPr id="81977" name="Text Box 57"/>
          <p:cNvSpPr txBox="1">
            <a:spLocks noChangeArrowheads="1"/>
          </p:cNvSpPr>
          <p:nvPr/>
        </p:nvSpPr>
        <p:spPr bwMode="auto">
          <a:xfrm>
            <a:off x="831853" y="6113463"/>
            <a:ext cx="1539311"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100" b="1">
                <a:latin typeface="Arial" pitchFamily="34" charset="0"/>
                <a:ea typeface="MS PGothic" pitchFamily="34" charset="-128"/>
              </a:rPr>
              <a:t>Figure 3.4</a:t>
            </a:r>
          </a:p>
        </p:txBody>
      </p:sp>
      <p:grpSp>
        <p:nvGrpSpPr>
          <p:cNvPr id="2" name="Group 1"/>
          <p:cNvGrpSpPr>
            <a:grpSpLocks/>
          </p:cNvGrpSpPr>
          <p:nvPr/>
        </p:nvGrpSpPr>
        <p:grpSpPr bwMode="auto">
          <a:xfrm>
            <a:off x="626535" y="1393226"/>
            <a:ext cx="10938932" cy="5028691"/>
            <a:chOff x="469900" y="1393224"/>
            <a:chExt cx="8204200" cy="5028690"/>
          </a:xfrm>
        </p:grpSpPr>
        <p:sp>
          <p:nvSpPr>
            <p:cNvPr id="79876" name="Rectangle 4"/>
            <p:cNvSpPr>
              <a:spLocks noChangeArrowheads="1"/>
            </p:cNvSpPr>
            <p:nvPr/>
          </p:nvSpPr>
          <p:spPr bwMode="auto">
            <a:xfrm>
              <a:off x="482600" y="1393224"/>
              <a:ext cx="8191500" cy="4309075"/>
            </a:xfrm>
            <a:prstGeom prst="rect">
              <a:avLst/>
            </a:prstGeom>
            <a:solidFill>
              <a:srgbClr val="C1DBBD"/>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79877" name="Rectangle 5"/>
            <p:cNvSpPr>
              <a:spLocks noChangeArrowheads="1"/>
            </p:cNvSpPr>
            <p:nvPr/>
          </p:nvSpPr>
          <p:spPr bwMode="auto">
            <a:xfrm>
              <a:off x="482600" y="1435100"/>
              <a:ext cx="4013200" cy="4267200"/>
            </a:xfrm>
            <a:prstGeom prst="rect">
              <a:avLst/>
            </a:prstGeom>
            <a:solidFill>
              <a:srgbClr val="FDE8D9"/>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36872" name="Rectangle 6"/>
            <p:cNvSpPr>
              <a:spLocks noChangeArrowheads="1"/>
            </p:cNvSpPr>
            <p:nvPr/>
          </p:nvSpPr>
          <p:spPr bwMode="auto">
            <a:xfrm>
              <a:off x="495300" y="1930400"/>
              <a:ext cx="3987800" cy="247650"/>
            </a:xfrm>
            <a:prstGeom prst="rect">
              <a:avLst/>
            </a:prstGeom>
            <a:solidFill>
              <a:schemeClr val="accent3">
                <a:lumMod val="75000"/>
              </a:schemeClr>
            </a:solidFill>
            <a:ln>
              <a:noFill/>
            </a:ln>
            <a:effectLst/>
            <a:extLst/>
          </p:spPr>
          <p:txBody>
            <a:bodyPr wrap="none" anchor="ctr"/>
            <a:lstStyle/>
            <a:p>
              <a:pPr fontAlgn="auto">
                <a:spcBef>
                  <a:spcPts val="0"/>
                </a:spcBef>
                <a:spcAft>
                  <a:spcPts val="0"/>
                </a:spcAft>
                <a:defRPr/>
              </a:pPr>
              <a:endParaRPr lang="en-NZ">
                <a:latin typeface="Arial"/>
                <a:cs typeface="Arial"/>
              </a:endParaRPr>
            </a:p>
          </p:txBody>
        </p:sp>
        <p:sp>
          <p:nvSpPr>
            <p:cNvPr id="36873" name="Rectangle 7"/>
            <p:cNvSpPr>
              <a:spLocks noChangeArrowheads="1"/>
            </p:cNvSpPr>
            <p:nvPr/>
          </p:nvSpPr>
          <p:spPr bwMode="auto">
            <a:xfrm>
              <a:off x="495300" y="2635250"/>
              <a:ext cx="3987800" cy="234950"/>
            </a:xfrm>
            <a:prstGeom prst="rect">
              <a:avLst/>
            </a:prstGeom>
            <a:solidFill>
              <a:schemeClr val="accent3">
                <a:lumMod val="75000"/>
              </a:schemeClr>
            </a:solidFill>
            <a:ln>
              <a:noFill/>
            </a:ln>
            <a:effectLst/>
            <a:extLst/>
          </p:spPr>
          <p:txBody>
            <a:bodyPr wrap="none" anchor="ctr"/>
            <a:lstStyle/>
            <a:p>
              <a:pPr fontAlgn="auto">
                <a:spcBef>
                  <a:spcPts val="0"/>
                </a:spcBef>
                <a:spcAft>
                  <a:spcPts val="0"/>
                </a:spcAft>
                <a:defRPr/>
              </a:pPr>
              <a:endParaRPr lang="en-NZ">
                <a:latin typeface="Arial"/>
                <a:cs typeface="Arial"/>
              </a:endParaRPr>
            </a:p>
          </p:txBody>
        </p:sp>
        <p:sp>
          <p:nvSpPr>
            <p:cNvPr id="36874" name="Rectangle 8"/>
            <p:cNvSpPr>
              <a:spLocks noChangeArrowheads="1"/>
            </p:cNvSpPr>
            <p:nvPr/>
          </p:nvSpPr>
          <p:spPr bwMode="auto">
            <a:xfrm>
              <a:off x="495300" y="3340100"/>
              <a:ext cx="3987800" cy="209550"/>
            </a:xfrm>
            <a:prstGeom prst="rect">
              <a:avLst/>
            </a:prstGeom>
            <a:solidFill>
              <a:schemeClr val="accent3">
                <a:lumMod val="75000"/>
              </a:schemeClr>
            </a:solidFill>
            <a:ln>
              <a:noFill/>
            </a:ln>
            <a:effectLst/>
            <a:extLst/>
          </p:spPr>
          <p:txBody>
            <a:bodyPr wrap="none" anchor="ctr"/>
            <a:lstStyle/>
            <a:p>
              <a:pPr fontAlgn="auto">
                <a:spcBef>
                  <a:spcPts val="0"/>
                </a:spcBef>
                <a:spcAft>
                  <a:spcPts val="0"/>
                </a:spcAft>
                <a:defRPr/>
              </a:pPr>
              <a:endParaRPr lang="en-NZ">
                <a:latin typeface="Arial"/>
                <a:cs typeface="Arial"/>
              </a:endParaRPr>
            </a:p>
          </p:txBody>
        </p:sp>
        <p:sp>
          <p:nvSpPr>
            <p:cNvPr id="36875" name="Rectangle 9"/>
            <p:cNvSpPr>
              <a:spLocks noChangeArrowheads="1"/>
            </p:cNvSpPr>
            <p:nvPr/>
          </p:nvSpPr>
          <p:spPr bwMode="auto">
            <a:xfrm>
              <a:off x="495300" y="3810000"/>
              <a:ext cx="3987800" cy="431800"/>
            </a:xfrm>
            <a:prstGeom prst="rect">
              <a:avLst/>
            </a:prstGeom>
            <a:solidFill>
              <a:schemeClr val="accent3">
                <a:lumMod val="75000"/>
              </a:schemeClr>
            </a:solidFill>
            <a:ln>
              <a:noFill/>
            </a:ln>
            <a:effectLst/>
            <a:extLst/>
          </p:spPr>
          <p:txBody>
            <a:bodyPr wrap="none" anchor="ctr"/>
            <a:lstStyle/>
            <a:p>
              <a:pPr fontAlgn="auto">
                <a:spcBef>
                  <a:spcPts val="0"/>
                </a:spcBef>
                <a:spcAft>
                  <a:spcPts val="0"/>
                </a:spcAft>
                <a:defRPr/>
              </a:pPr>
              <a:endParaRPr lang="en-NZ">
                <a:latin typeface="Arial"/>
                <a:cs typeface="Arial"/>
              </a:endParaRPr>
            </a:p>
          </p:txBody>
        </p:sp>
        <p:sp>
          <p:nvSpPr>
            <p:cNvPr id="36876" name="Rectangle 10"/>
            <p:cNvSpPr>
              <a:spLocks noChangeArrowheads="1"/>
            </p:cNvSpPr>
            <p:nvPr/>
          </p:nvSpPr>
          <p:spPr bwMode="auto">
            <a:xfrm>
              <a:off x="495300" y="4514850"/>
              <a:ext cx="3987800" cy="431800"/>
            </a:xfrm>
            <a:prstGeom prst="rect">
              <a:avLst/>
            </a:prstGeom>
            <a:solidFill>
              <a:schemeClr val="accent3">
                <a:lumMod val="75000"/>
              </a:schemeClr>
            </a:solidFill>
            <a:ln>
              <a:noFill/>
            </a:ln>
            <a:effectLst/>
            <a:extLst/>
          </p:spPr>
          <p:txBody>
            <a:bodyPr wrap="none" anchor="ctr"/>
            <a:lstStyle/>
            <a:p>
              <a:pPr fontAlgn="auto">
                <a:spcBef>
                  <a:spcPts val="0"/>
                </a:spcBef>
                <a:spcAft>
                  <a:spcPts val="0"/>
                </a:spcAft>
                <a:defRPr/>
              </a:pPr>
              <a:endParaRPr lang="en-NZ">
                <a:latin typeface="Arial"/>
                <a:cs typeface="Arial"/>
              </a:endParaRPr>
            </a:p>
          </p:txBody>
        </p:sp>
        <p:sp>
          <p:nvSpPr>
            <p:cNvPr id="36877" name="Rectangle 11"/>
            <p:cNvSpPr>
              <a:spLocks noChangeArrowheads="1"/>
            </p:cNvSpPr>
            <p:nvPr/>
          </p:nvSpPr>
          <p:spPr bwMode="auto">
            <a:xfrm>
              <a:off x="495300" y="5207000"/>
              <a:ext cx="3987800" cy="222250"/>
            </a:xfrm>
            <a:prstGeom prst="rect">
              <a:avLst/>
            </a:prstGeom>
            <a:solidFill>
              <a:schemeClr val="accent3">
                <a:lumMod val="75000"/>
              </a:schemeClr>
            </a:solidFill>
            <a:ln>
              <a:noFill/>
            </a:ln>
            <a:effectLst/>
            <a:extLst/>
          </p:spPr>
          <p:txBody>
            <a:bodyPr wrap="none" anchor="ctr"/>
            <a:lstStyle/>
            <a:p>
              <a:pPr fontAlgn="auto">
                <a:spcBef>
                  <a:spcPts val="0"/>
                </a:spcBef>
                <a:spcAft>
                  <a:spcPts val="0"/>
                </a:spcAft>
                <a:defRPr/>
              </a:pPr>
              <a:endParaRPr lang="en-NZ">
                <a:latin typeface="Arial"/>
                <a:cs typeface="Arial"/>
              </a:endParaRPr>
            </a:p>
          </p:txBody>
        </p:sp>
        <p:sp>
          <p:nvSpPr>
            <p:cNvPr id="79884" name="Text Box 12"/>
            <p:cNvSpPr txBox="1">
              <a:spLocks noChangeArrowheads="1"/>
            </p:cNvSpPr>
            <p:nvPr/>
          </p:nvSpPr>
          <p:spPr bwMode="auto">
            <a:xfrm>
              <a:off x="542925" y="1415449"/>
              <a:ext cx="1375698" cy="4335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167000"/>
                </a:lnSpc>
              </a:pPr>
              <a:r>
                <a:rPr lang="en-AU" altLang="en-US" sz="1400" b="1">
                  <a:solidFill>
                    <a:schemeClr val="bg1"/>
                  </a:solidFill>
                  <a:latin typeface="Arial" pitchFamily="34" charset="0"/>
                  <a:ea typeface="MS PGothic" pitchFamily="34" charset="-128"/>
                </a:rPr>
                <a:t>Passengers</a:t>
              </a:r>
            </a:p>
            <a:p>
              <a:pPr>
                <a:lnSpc>
                  <a:spcPct val="167000"/>
                </a:lnSpc>
              </a:pPr>
              <a:r>
                <a:rPr lang="en-AU" altLang="en-US" sz="1400" b="1">
                  <a:solidFill>
                    <a:schemeClr val="bg1"/>
                  </a:solidFill>
                  <a:latin typeface="Arial" pitchFamily="34" charset="0"/>
                  <a:ea typeface="MS PGothic" pitchFamily="34" charset="-128"/>
                </a:rPr>
                <a:t>Baggage</a:t>
              </a:r>
            </a:p>
            <a:p>
              <a:pPr>
                <a:lnSpc>
                  <a:spcPct val="165000"/>
                </a:lnSpc>
              </a:pPr>
              <a:r>
                <a:rPr lang="en-AU" altLang="en-US" sz="1400" b="1">
                  <a:solidFill>
                    <a:schemeClr val="bg1"/>
                  </a:solidFill>
                  <a:latin typeface="Arial" pitchFamily="34" charset="0"/>
                  <a:ea typeface="MS PGothic" pitchFamily="34" charset="-128"/>
                </a:rPr>
                <a:t>Fueling</a:t>
              </a:r>
            </a:p>
            <a:p>
              <a:pPr>
                <a:lnSpc>
                  <a:spcPct val="165000"/>
                </a:lnSpc>
              </a:pPr>
              <a:r>
                <a:rPr lang="en-AU" altLang="en-US" sz="1400" b="1">
                  <a:solidFill>
                    <a:schemeClr val="bg1"/>
                  </a:solidFill>
                  <a:latin typeface="Arial" pitchFamily="34" charset="0"/>
                  <a:ea typeface="MS PGothic" pitchFamily="34" charset="-128"/>
                </a:rPr>
                <a:t>Cargo and mail</a:t>
              </a:r>
            </a:p>
            <a:p>
              <a:pPr>
                <a:lnSpc>
                  <a:spcPct val="165000"/>
                </a:lnSpc>
              </a:pPr>
              <a:r>
                <a:rPr lang="en-AU" altLang="en-US" sz="1400" b="1">
                  <a:solidFill>
                    <a:schemeClr val="bg1"/>
                  </a:solidFill>
                  <a:latin typeface="Arial" pitchFamily="34" charset="0"/>
                  <a:ea typeface="MS PGothic" pitchFamily="34" charset="-128"/>
                </a:rPr>
                <a:t>Galley servicing</a:t>
              </a:r>
            </a:p>
            <a:p>
              <a:pPr>
                <a:lnSpc>
                  <a:spcPct val="165000"/>
                </a:lnSpc>
              </a:pPr>
              <a:r>
                <a:rPr lang="en-AU" altLang="en-US" sz="1400" b="1">
                  <a:solidFill>
                    <a:schemeClr val="bg1"/>
                  </a:solidFill>
                  <a:latin typeface="Arial" pitchFamily="34" charset="0"/>
                  <a:ea typeface="MS PGothic" pitchFamily="34" charset="-128"/>
                </a:rPr>
                <a:t>Lavatory servicing</a:t>
              </a:r>
            </a:p>
            <a:p>
              <a:r>
                <a:rPr lang="en-AU" altLang="en-US" sz="1400" b="1">
                  <a:solidFill>
                    <a:schemeClr val="bg1"/>
                  </a:solidFill>
                  <a:latin typeface="Arial" pitchFamily="34" charset="0"/>
                  <a:ea typeface="MS PGothic" pitchFamily="34" charset="-128"/>
                </a:rPr>
                <a:t>Drinking water</a:t>
              </a:r>
            </a:p>
            <a:p>
              <a:pPr>
                <a:lnSpc>
                  <a:spcPct val="165000"/>
                </a:lnSpc>
              </a:pPr>
              <a:r>
                <a:rPr lang="en-AU" altLang="en-US" sz="1400" b="1">
                  <a:solidFill>
                    <a:schemeClr val="bg1"/>
                  </a:solidFill>
                  <a:latin typeface="Arial" pitchFamily="34" charset="0"/>
                  <a:ea typeface="MS PGothic" pitchFamily="34" charset="-128"/>
                </a:rPr>
                <a:t>Cabin cleaning</a:t>
              </a:r>
            </a:p>
            <a:p>
              <a:pPr>
                <a:lnSpc>
                  <a:spcPct val="165000"/>
                </a:lnSpc>
              </a:pPr>
              <a:r>
                <a:rPr lang="en-AU" altLang="en-US" sz="1400" b="1">
                  <a:solidFill>
                    <a:schemeClr val="bg1"/>
                  </a:solidFill>
                  <a:latin typeface="Arial" pitchFamily="34" charset="0"/>
                  <a:ea typeface="MS PGothic" pitchFamily="34" charset="-128"/>
                </a:rPr>
                <a:t>Cargo and mail</a:t>
              </a:r>
            </a:p>
            <a:p>
              <a:pPr>
                <a:lnSpc>
                  <a:spcPct val="165000"/>
                </a:lnSpc>
              </a:pPr>
              <a:r>
                <a:rPr lang="en-AU" altLang="en-US" sz="1400" b="1">
                  <a:solidFill>
                    <a:schemeClr val="bg1"/>
                  </a:solidFill>
                  <a:latin typeface="Arial" pitchFamily="34" charset="0"/>
                  <a:ea typeface="MS PGothic" pitchFamily="34" charset="-128"/>
                </a:rPr>
                <a:t>Flight services</a:t>
              </a:r>
            </a:p>
            <a:p>
              <a:pPr>
                <a:lnSpc>
                  <a:spcPct val="155000"/>
                </a:lnSpc>
              </a:pPr>
              <a:r>
                <a:rPr lang="en-AU" altLang="en-US" sz="1400" b="1">
                  <a:solidFill>
                    <a:schemeClr val="bg1"/>
                  </a:solidFill>
                  <a:latin typeface="Arial" pitchFamily="34" charset="0"/>
                  <a:ea typeface="MS PGothic" pitchFamily="34" charset="-128"/>
                </a:rPr>
                <a:t>Operating crew</a:t>
              </a:r>
            </a:p>
            <a:p>
              <a:pPr>
                <a:lnSpc>
                  <a:spcPct val="110000"/>
                </a:lnSpc>
              </a:pPr>
              <a:r>
                <a:rPr lang="en-AU" altLang="en-US" sz="1400" b="1">
                  <a:solidFill>
                    <a:schemeClr val="bg1"/>
                  </a:solidFill>
                  <a:latin typeface="Arial" pitchFamily="34" charset="0"/>
                  <a:ea typeface="MS PGothic" pitchFamily="34" charset="-128"/>
                </a:rPr>
                <a:t>Baggage</a:t>
              </a:r>
            </a:p>
            <a:p>
              <a:pPr>
                <a:lnSpc>
                  <a:spcPct val="110000"/>
                </a:lnSpc>
              </a:pPr>
              <a:r>
                <a:rPr lang="en-AU" altLang="en-US" sz="1400" b="1">
                  <a:solidFill>
                    <a:schemeClr val="bg1"/>
                  </a:solidFill>
                  <a:latin typeface="Arial" pitchFamily="34" charset="0"/>
                  <a:ea typeface="MS PGothic" pitchFamily="34" charset="-128"/>
                </a:rPr>
                <a:t>Passengers</a:t>
              </a:r>
            </a:p>
          </p:txBody>
        </p:sp>
        <p:sp>
          <p:nvSpPr>
            <p:cNvPr id="79885" name="Text Box 13"/>
            <p:cNvSpPr txBox="1">
              <a:spLocks noChangeArrowheads="1"/>
            </p:cNvSpPr>
            <p:nvPr/>
          </p:nvSpPr>
          <p:spPr bwMode="auto">
            <a:xfrm>
              <a:off x="2346325" y="1409700"/>
              <a:ext cx="1638590" cy="437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110000"/>
                </a:lnSpc>
              </a:pPr>
              <a:r>
                <a:rPr lang="en-AU" altLang="en-US" sz="1400" b="1">
                  <a:solidFill>
                    <a:schemeClr val="bg1"/>
                  </a:solidFill>
                  <a:latin typeface="Arial" pitchFamily="34" charset="0"/>
                  <a:ea typeface="MS PGothic" pitchFamily="34" charset="-128"/>
                </a:rPr>
                <a:t>Deplaning</a:t>
              </a:r>
            </a:p>
            <a:p>
              <a:pPr>
                <a:lnSpc>
                  <a:spcPct val="110000"/>
                </a:lnSpc>
              </a:pPr>
              <a:r>
                <a:rPr lang="en-AU" altLang="en-US" sz="1400" b="1">
                  <a:solidFill>
                    <a:schemeClr val="bg1"/>
                  </a:solidFill>
                  <a:latin typeface="Arial" pitchFamily="34" charset="0"/>
                  <a:ea typeface="MS PGothic" pitchFamily="34" charset="-128"/>
                </a:rPr>
                <a:t>Baggage claim</a:t>
              </a:r>
            </a:p>
            <a:p>
              <a:pPr>
                <a:lnSpc>
                  <a:spcPct val="110000"/>
                </a:lnSpc>
              </a:pPr>
              <a:r>
                <a:rPr lang="en-AU" altLang="en-US" sz="1400" b="1">
                  <a:solidFill>
                    <a:schemeClr val="bg1"/>
                  </a:solidFill>
                  <a:latin typeface="Arial" pitchFamily="34" charset="0"/>
                  <a:ea typeface="MS PGothic" pitchFamily="34" charset="-128"/>
                </a:rPr>
                <a:t>Container offload</a:t>
              </a:r>
            </a:p>
            <a:p>
              <a:pPr>
                <a:lnSpc>
                  <a:spcPct val="110000"/>
                </a:lnSpc>
              </a:pPr>
              <a:r>
                <a:rPr lang="en-AU" altLang="en-US" sz="1400" b="1">
                  <a:solidFill>
                    <a:schemeClr val="bg1"/>
                  </a:solidFill>
                  <a:latin typeface="Arial" pitchFamily="34" charset="0"/>
                  <a:ea typeface="MS PGothic" pitchFamily="34" charset="-128"/>
                </a:rPr>
                <a:t>Pumping</a:t>
              </a:r>
            </a:p>
            <a:p>
              <a:pPr>
                <a:lnSpc>
                  <a:spcPct val="110000"/>
                </a:lnSpc>
              </a:pPr>
              <a:r>
                <a:rPr lang="en-AU" altLang="en-US" sz="1400" b="1">
                  <a:solidFill>
                    <a:schemeClr val="bg1"/>
                  </a:solidFill>
                  <a:latin typeface="Arial" pitchFamily="34" charset="0"/>
                  <a:ea typeface="MS PGothic" pitchFamily="34" charset="-128"/>
                </a:rPr>
                <a:t>Engine injection water</a:t>
              </a:r>
            </a:p>
            <a:p>
              <a:pPr>
                <a:lnSpc>
                  <a:spcPct val="110000"/>
                </a:lnSpc>
              </a:pPr>
              <a:r>
                <a:rPr lang="en-AU" altLang="en-US" sz="1400" b="1">
                  <a:solidFill>
                    <a:schemeClr val="bg1"/>
                  </a:solidFill>
                  <a:latin typeface="Arial" pitchFamily="34" charset="0"/>
                  <a:ea typeface="MS PGothic" pitchFamily="34" charset="-128"/>
                </a:rPr>
                <a:t>Container offload</a:t>
              </a:r>
            </a:p>
            <a:p>
              <a:pPr>
                <a:lnSpc>
                  <a:spcPct val="110000"/>
                </a:lnSpc>
              </a:pPr>
              <a:r>
                <a:rPr lang="en-AU" altLang="en-US" sz="1400" b="1">
                  <a:solidFill>
                    <a:schemeClr val="bg1"/>
                  </a:solidFill>
                  <a:latin typeface="Arial" pitchFamily="34" charset="0"/>
                  <a:ea typeface="MS PGothic" pitchFamily="34" charset="-128"/>
                </a:rPr>
                <a:t>Main cabin door</a:t>
              </a:r>
            </a:p>
            <a:p>
              <a:pPr>
                <a:lnSpc>
                  <a:spcPct val="110000"/>
                </a:lnSpc>
              </a:pPr>
              <a:r>
                <a:rPr lang="en-AU" altLang="en-US" sz="1400" b="1">
                  <a:solidFill>
                    <a:schemeClr val="bg1"/>
                  </a:solidFill>
                  <a:latin typeface="Arial" pitchFamily="34" charset="0"/>
                  <a:ea typeface="MS PGothic" pitchFamily="34" charset="-128"/>
                </a:rPr>
                <a:t>Aft cabin door</a:t>
              </a:r>
            </a:p>
            <a:p>
              <a:pPr>
                <a:lnSpc>
                  <a:spcPct val="110000"/>
                </a:lnSpc>
              </a:pPr>
              <a:r>
                <a:rPr lang="en-AU" altLang="en-US" sz="1400" b="1">
                  <a:solidFill>
                    <a:schemeClr val="bg1"/>
                  </a:solidFill>
                  <a:latin typeface="Arial" pitchFamily="34" charset="0"/>
                  <a:ea typeface="MS PGothic" pitchFamily="34" charset="-128"/>
                </a:rPr>
                <a:t>Aft, center, forward</a:t>
              </a:r>
            </a:p>
            <a:p>
              <a:pPr>
                <a:lnSpc>
                  <a:spcPct val="110000"/>
                </a:lnSpc>
              </a:pPr>
              <a:r>
                <a:rPr lang="en-AU" altLang="en-US" sz="1400" b="1">
                  <a:solidFill>
                    <a:schemeClr val="bg1"/>
                  </a:solidFill>
                  <a:latin typeface="Arial" pitchFamily="34" charset="0"/>
                  <a:ea typeface="MS PGothic" pitchFamily="34" charset="-128"/>
                </a:rPr>
                <a:t>Loading</a:t>
              </a:r>
            </a:p>
            <a:p>
              <a:pPr>
                <a:lnSpc>
                  <a:spcPct val="110000"/>
                </a:lnSpc>
              </a:pPr>
              <a:r>
                <a:rPr lang="en-AU" altLang="en-US" sz="1400" b="1">
                  <a:solidFill>
                    <a:schemeClr val="bg1"/>
                  </a:solidFill>
                  <a:latin typeface="Arial" pitchFamily="34" charset="0"/>
                  <a:ea typeface="MS PGothic" pitchFamily="34" charset="-128"/>
                </a:rPr>
                <a:t>First-class section</a:t>
              </a:r>
            </a:p>
            <a:p>
              <a:pPr>
                <a:lnSpc>
                  <a:spcPct val="110000"/>
                </a:lnSpc>
              </a:pPr>
              <a:r>
                <a:rPr lang="en-AU" altLang="en-US" sz="1400" b="1">
                  <a:solidFill>
                    <a:schemeClr val="bg1"/>
                  </a:solidFill>
                  <a:latin typeface="Arial" pitchFamily="34" charset="0"/>
                  <a:ea typeface="MS PGothic" pitchFamily="34" charset="-128"/>
                </a:rPr>
                <a:t>Economy section</a:t>
              </a:r>
            </a:p>
            <a:p>
              <a:pPr>
                <a:lnSpc>
                  <a:spcPct val="110000"/>
                </a:lnSpc>
              </a:pPr>
              <a:r>
                <a:rPr lang="en-AU" altLang="en-US" sz="1400" b="1">
                  <a:solidFill>
                    <a:schemeClr val="bg1"/>
                  </a:solidFill>
                  <a:latin typeface="Arial" pitchFamily="34" charset="0"/>
                  <a:ea typeface="MS PGothic" pitchFamily="34" charset="-128"/>
                </a:rPr>
                <a:t>Container/bulk loading</a:t>
              </a:r>
            </a:p>
            <a:p>
              <a:pPr>
                <a:lnSpc>
                  <a:spcPct val="110000"/>
                </a:lnSpc>
              </a:pPr>
              <a:r>
                <a:rPr lang="en-AU" altLang="en-US" sz="1400" b="1">
                  <a:solidFill>
                    <a:schemeClr val="bg1"/>
                  </a:solidFill>
                  <a:latin typeface="Arial" pitchFamily="34" charset="0"/>
                  <a:ea typeface="MS PGothic" pitchFamily="34" charset="-128"/>
                </a:rPr>
                <a:t>Galley/cabin check</a:t>
              </a:r>
            </a:p>
            <a:p>
              <a:pPr>
                <a:lnSpc>
                  <a:spcPct val="110000"/>
                </a:lnSpc>
              </a:pPr>
              <a:r>
                <a:rPr lang="en-AU" altLang="en-US" sz="1400" b="1">
                  <a:solidFill>
                    <a:schemeClr val="bg1"/>
                  </a:solidFill>
                  <a:latin typeface="Arial" pitchFamily="34" charset="0"/>
                  <a:ea typeface="MS PGothic" pitchFamily="34" charset="-128"/>
                </a:rPr>
                <a:t>Receive passengers</a:t>
              </a:r>
            </a:p>
            <a:p>
              <a:pPr>
                <a:lnSpc>
                  <a:spcPct val="110000"/>
                </a:lnSpc>
              </a:pPr>
              <a:r>
                <a:rPr lang="en-AU" altLang="en-US" sz="1400" b="1">
                  <a:solidFill>
                    <a:schemeClr val="bg1"/>
                  </a:solidFill>
                  <a:latin typeface="Arial" pitchFamily="34" charset="0"/>
                  <a:ea typeface="MS PGothic" pitchFamily="34" charset="-128"/>
                </a:rPr>
                <a:t>Aircraft check</a:t>
              </a:r>
            </a:p>
            <a:p>
              <a:pPr>
                <a:lnSpc>
                  <a:spcPct val="110000"/>
                </a:lnSpc>
              </a:pPr>
              <a:r>
                <a:rPr lang="en-AU" altLang="en-US" sz="1400" b="1">
                  <a:solidFill>
                    <a:schemeClr val="bg1"/>
                  </a:solidFill>
                  <a:latin typeface="Arial" pitchFamily="34" charset="0"/>
                  <a:ea typeface="MS PGothic" pitchFamily="34" charset="-128"/>
                </a:rPr>
                <a:t>Loading</a:t>
              </a:r>
            </a:p>
            <a:p>
              <a:pPr>
                <a:lnSpc>
                  <a:spcPct val="110000"/>
                </a:lnSpc>
              </a:pPr>
              <a:r>
                <a:rPr lang="en-AU" altLang="en-US" sz="1400" b="1">
                  <a:solidFill>
                    <a:schemeClr val="bg1"/>
                  </a:solidFill>
                  <a:latin typeface="Arial" pitchFamily="34" charset="0"/>
                  <a:ea typeface="MS PGothic" pitchFamily="34" charset="-128"/>
                </a:rPr>
                <a:t>Boarding</a:t>
              </a:r>
            </a:p>
          </p:txBody>
        </p:sp>
        <p:sp>
          <p:nvSpPr>
            <p:cNvPr id="79886" name="Line 14"/>
            <p:cNvSpPr>
              <a:spLocks noChangeShapeType="1"/>
            </p:cNvSpPr>
            <p:nvPr/>
          </p:nvSpPr>
          <p:spPr bwMode="auto">
            <a:xfrm>
              <a:off x="4508500" y="1435100"/>
              <a:ext cx="0" cy="4279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7" name="Line 18"/>
            <p:cNvSpPr>
              <a:spLocks noChangeShapeType="1"/>
            </p:cNvSpPr>
            <p:nvPr/>
          </p:nvSpPr>
          <p:spPr bwMode="auto">
            <a:xfrm>
              <a:off x="2349500" y="1435100"/>
              <a:ext cx="0" cy="4279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8" name="Line 19"/>
            <p:cNvSpPr>
              <a:spLocks noChangeShapeType="1"/>
            </p:cNvSpPr>
            <p:nvPr/>
          </p:nvSpPr>
          <p:spPr bwMode="auto">
            <a:xfrm>
              <a:off x="2336800" y="1709738"/>
              <a:ext cx="6324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9" name="Line 20"/>
            <p:cNvSpPr>
              <a:spLocks noChangeShapeType="1"/>
            </p:cNvSpPr>
            <p:nvPr/>
          </p:nvSpPr>
          <p:spPr bwMode="auto">
            <a:xfrm>
              <a:off x="482600" y="1944688"/>
              <a:ext cx="8178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0" name="Line 21"/>
            <p:cNvSpPr>
              <a:spLocks noChangeShapeType="1"/>
            </p:cNvSpPr>
            <p:nvPr/>
          </p:nvSpPr>
          <p:spPr bwMode="auto">
            <a:xfrm>
              <a:off x="488950" y="2192338"/>
              <a:ext cx="81724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1" name="Line 22"/>
            <p:cNvSpPr>
              <a:spLocks noChangeShapeType="1"/>
            </p:cNvSpPr>
            <p:nvPr/>
          </p:nvSpPr>
          <p:spPr bwMode="auto">
            <a:xfrm>
              <a:off x="2336800" y="2427288"/>
              <a:ext cx="6324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2" name="Line 23"/>
            <p:cNvSpPr>
              <a:spLocks noChangeShapeType="1"/>
            </p:cNvSpPr>
            <p:nvPr/>
          </p:nvSpPr>
          <p:spPr bwMode="auto">
            <a:xfrm>
              <a:off x="488950" y="2635250"/>
              <a:ext cx="81724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3" name="Line 24"/>
            <p:cNvSpPr>
              <a:spLocks noChangeShapeType="1"/>
            </p:cNvSpPr>
            <p:nvPr/>
          </p:nvSpPr>
          <p:spPr bwMode="auto">
            <a:xfrm>
              <a:off x="476250" y="2882900"/>
              <a:ext cx="81851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4" name="Line 25"/>
            <p:cNvSpPr>
              <a:spLocks noChangeShapeType="1"/>
            </p:cNvSpPr>
            <p:nvPr/>
          </p:nvSpPr>
          <p:spPr bwMode="auto">
            <a:xfrm>
              <a:off x="2336800" y="3105150"/>
              <a:ext cx="6324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5" name="Line 26"/>
            <p:cNvSpPr>
              <a:spLocks noChangeShapeType="1"/>
            </p:cNvSpPr>
            <p:nvPr/>
          </p:nvSpPr>
          <p:spPr bwMode="auto">
            <a:xfrm>
              <a:off x="482600" y="3327400"/>
              <a:ext cx="8178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6" name="Line 27"/>
            <p:cNvSpPr>
              <a:spLocks noChangeShapeType="1"/>
            </p:cNvSpPr>
            <p:nvPr/>
          </p:nvSpPr>
          <p:spPr bwMode="auto">
            <a:xfrm>
              <a:off x="469900" y="3562350"/>
              <a:ext cx="8191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7" name="Line 28"/>
            <p:cNvSpPr>
              <a:spLocks noChangeShapeType="1"/>
            </p:cNvSpPr>
            <p:nvPr/>
          </p:nvSpPr>
          <p:spPr bwMode="auto">
            <a:xfrm>
              <a:off x="476250" y="3798888"/>
              <a:ext cx="81851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8" name="Line 29"/>
            <p:cNvSpPr>
              <a:spLocks noChangeShapeType="1"/>
            </p:cNvSpPr>
            <p:nvPr/>
          </p:nvSpPr>
          <p:spPr bwMode="auto">
            <a:xfrm>
              <a:off x="2336800" y="4033838"/>
              <a:ext cx="6324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9" name="Line 30"/>
            <p:cNvSpPr>
              <a:spLocks noChangeShapeType="1"/>
            </p:cNvSpPr>
            <p:nvPr/>
          </p:nvSpPr>
          <p:spPr bwMode="auto">
            <a:xfrm>
              <a:off x="482600" y="4502150"/>
              <a:ext cx="8178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0" name="Line 31"/>
            <p:cNvSpPr>
              <a:spLocks noChangeShapeType="1"/>
            </p:cNvSpPr>
            <p:nvPr/>
          </p:nvSpPr>
          <p:spPr bwMode="auto">
            <a:xfrm>
              <a:off x="2336800" y="4724400"/>
              <a:ext cx="6324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1" name="Line 32"/>
            <p:cNvSpPr>
              <a:spLocks noChangeShapeType="1"/>
            </p:cNvSpPr>
            <p:nvPr/>
          </p:nvSpPr>
          <p:spPr bwMode="auto">
            <a:xfrm>
              <a:off x="488950" y="4959350"/>
              <a:ext cx="81724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2" name="Line 33"/>
            <p:cNvSpPr>
              <a:spLocks noChangeShapeType="1"/>
            </p:cNvSpPr>
            <p:nvPr/>
          </p:nvSpPr>
          <p:spPr bwMode="auto">
            <a:xfrm>
              <a:off x="482600" y="5194300"/>
              <a:ext cx="8178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3" name="Line 34"/>
            <p:cNvSpPr>
              <a:spLocks noChangeShapeType="1"/>
            </p:cNvSpPr>
            <p:nvPr/>
          </p:nvSpPr>
          <p:spPr bwMode="auto">
            <a:xfrm>
              <a:off x="469900" y="5441950"/>
              <a:ext cx="8191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4" name="Line 35"/>
            <p:cNvSpPr>
              <a:spLocks noChangeShapeType="1"/>
            </p:cNvSpPr>
            <p:nvPr/>
          </p:nvSpPr>
          <p:spPr bwMode="auto">
            <a:xfrm>
              <a:off x="476250" y="4256088"/>
              <a:ext cx="81851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5" name="Text Box 36"/>
            <p:cNvSpPr txBox="1">
              <a:spLocks noChangeArrowheads="1"/>
            </p:cNvSpPr>
            <p:nvPr/>
          </p:nvSpPr>
          <p:spPr bwMode="auto">
            <a:xfrm>
              <a:off x="4895460" y="5683250"/>
              <a:ext cx="34377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074738" algn="ctr"/>
                  <a:tab pos="2147888" algn="ctr"/>
                  <a:tab pos="3135313" algn="ctr"/>
                  <a:tab pos="4208463" algn="ctr"/>
                </a:tabLst>
                <a:defRPr>
                  <a:solidFill>
                    <a:schemeClr val="tx1"/>
                  </a:solidFill>
                  <a:latin typeface="Calibri" pitchFamily="34" charset="0"/>
                  <a:cs typeface="Arial" pitchFamily="34" charset="0"/>
                </a:defRPr>
              </a:lvl1pPr>
              <a:lvl2pPr marL="742950" indent="-285750">
                <a:tabLst>
                  <a:tab pos="1074738" algn="ctr"/>
                  <a:tab pos="2147888" algn="ctr"/>
                  <a:tab pos="3135313" algn="ctr"/>
                  <a:tab pos="4208463" algn="ctr"/>
                </a:tabLst>
                <a:defRPr>
                  <a:solidFill>
                    <a:schemeClr val="tx1"/>
                  </a:solidFill>
                  <a:latin typeface="Calibri" pitchFamily="34" charset="0"/>
                  <a:cs typeface="Arial" pitchFamily="34" charset="0"/>
                </a:defRPr>
              </a:lvl2pPr>
              <a:lvl3pPr marL="1143000" indent="-228600">
                <a:tabLst>
                  <a:tab pos="1074738" algn="ctr"/>
                  <a:tab pos="2147888" algn="ctr"/>
                  <a:tab pos="3135313" algn="ctr"/>
                  <a:tab pos="4208463" algn="ctr"/>
                </a:tabLst>
                <a:defRPr>
                  <a:solidFill>
                    <a:schemeClr val="tx1"/>
                  </a:solidFill>
                  <a:latin typeface="Calibri" pitchFamily="34" charset="0"/>
                  <a:cs typeface="Arial" pitchFamily="34" charset="0"/>
                </a:defRPr>
              </a:lvl3pPr>
              <a:lvl4pPr marL="1600200" indent="-228600">
                <a:tabLst>
                  <a:tab pos="1074738" algn="ctr"/>
                  <a:tab pos="2147888" algn="ctr"/>
                  <a:tab pos="3135313" algn="ctr"/>
                  <a:tab pos="4208463" algn="ctr"/>
                </a:tabLst>
                <a:defRPr>
                  <a:solidFill>
                    <a:schemeClr val="tx1"/>
                  </a:solidFill>
                  <a:latin typeface="Calibri" pitchFamily="34" charset="0"/>
                  <a:cs typeface="Arial" pitchFamily="34" charset="0"/>
                </a:defRPr>
              </a:lvl4pPr>
              <a:lvl5pPr marL="2057400" indent="-228600">
                <a:tabLst>
                  <a:tab pos="1074738" algn="ctr"/>
                  <a:tab pos="2147888" algn="ctr"/>
                  <a:tab pos="3135313" algn="ctr"/>
                  <a:tab pos="4208463"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74738" algn="ctr"/>
                  <a:tab pos="2147888" algn="ctr"/>
                  <a:tab pos="3135313" algn="ctr"/>
                  <a:tab pos="4208463"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74738" algn="ctr"/>
                  <a:tab pos="2147888" algn="ctr"/>
                  <a:tab pos="3135313" algn="ctr"/>
                  <a:tab pos="4208463"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74738" algn="ctr"/>
                  <a:tab pos="2147888" algn="ctr"/>
                  <a:tab pos="3135313" algn="ctr"/>
                  <a:tab pos="4208463"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74738" algn="ctr"/>
                  <a:tab pos="2147888" algn="ctr"/>
                  <a:tab pos="3135313" algn="ctr"/>
                  <a:tab pos="4208463" algn="ctr"/>
                </a:tabLst>
                <a:defRPr>
                  <a:solidFill>
                    <a:schemeClr val="tx1"/>
                  </a:solidFill>
                  <a:latin typeface="Calibri" pitchFamily="34" charset="0"/>
                  <a:cs typeface="Arial" pitchFamily="34" charset="0"/>
                </a:defRPr>
              </a:lvl9pPr>
            </a:lstStyle>
            <a:p>
              <a:pPr algn="ctr"/>
              <a:r>
                <a:rPr lang="en-AU" altLang="en-US" sz="2100" b="1">
                  <a:solidFill>
                    <a:srgbClr val="FFC000"/>
                  </a:solidFill>
                  <a:effectLst>
                    <a:outerShdw blurRad="38100" dist="38100" dir="2700000" algn="tl">
                      <a:srgbClr val="000000">
                        <a:alpha val="43137"/>
                      </a:srgbClr>
                    </a:outerShdw>
                  </a:effectLst>
                  <a:latin typeface="Arial" pitchFamily="34" charset="0"/>
                  <a:ea typeface="MS PGothic" pitchFamily="34" charset="-128"/>
                </a:rPr>
                <a:t>0	10	20	30	40</a:t>
              </a:r>
            </a:p>
            <a:p>
              <a:pPr algn="ctr"/>
              <a:r>
                <a:rPr lang="en-AU" altLang="en-US" sz="2100" b="1">
                  <a:solidFill>
                    <a:srgbClr val="FFC000"/>
                  </a:solidFill>
                  <a:effectLst>
                    <a:outerShdw blurRad="38100" dist="38100" dir="2700000" algn="tl">
                      <a:srgbClr val="000000">
                        <a:alpha val="43137"/>
                      </a:srgbClr>
                    </a:outerShdw>
                  </a:effectLst>
                  <a:latin typeface="Arial" pitchFamily="34" charset="0"/>
                  <a:ea typeface="MS PGothic" pitchFamily="34" charset="-128"/>
                </a:rPr>
                <a:t>Time, Minutes</a:t>
              </a:r>
            </a:p>
          </p:txBody>
        </p:sp>
        <p:sp>
          <p:nvSpPr>
            <p:cNvPr id="36904" name="Rectangle 39"/>
            <p:cNvSpPr>
              <a:spLocks noChangeArrowheads="1"/>
            </p:cNvSpPr>
            <p:nvPr/>
          </p:nvSpPr>
          <p:spPr bwMode="auto">
            <a:xfrm>
              <a:off x="4886326" y="1511300"/>
              <a:ext cx="790575"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05" name="Rectangle 40"/>
            <p:cNvSpPr>
              <a:spLocks noChangeArrowheads="1"/>
            </p:cNvSpPr>
            <p:nvPr/>
          </p:nvSpPr>
          <p:spPr bwMode="auto">
            <a:xfrm>
              <a:off x="5287964" y="1755775"/>
              <a:ext cx="647700"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06" name="Rectangle 41"/>
            <p:cNvSpPr>
              <a:spLocks noChangeArrowheads="1"/>
            </p:cNvSpPr>
            <p:nvPr/>
          </p:nvSpPr>
          <p:spPr bwMode="auto">
            <a:xfrm>
              <a:off x="4905376" y="2001838"/>
              <a:ext cx="542925"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07" name="Rectangle 42"/>
            <p:cNvSpPr>
              <a:spLocks noChangeArrowheads="1"/>
            </p:cNvSpPr>
            <p:nvPr/>
          </p:nvSpPr>
          <p:spPr bwMode="auto">
            <a:xfrm>
              <a:off x="4919664" y="2235200"/>
              <a:ext cx="2581275"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08" name="Rectangle 43"/>
            <p:cNvSpPr>
              <a:spLocks noChangeArrowheads="1"/>
            </p:cNvSpPr>
            <p:nvPr/>
          </p:nvSpPr>
          <p:spPr bwMode="auto">
            <a:xfrm>
              <a:off x="7500939" y="2468563"/>
              <a:ext cx="895350"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09" name="Rectangle 44"/>
            <p:cNvSpPr>
              <a:spLocks noChangeArrowheads="1"/>
            </p:cNvSpPr>
            <p:nvPr/>
          </p:nvSpPr>
          <p:spPr bwMode="auto">
            <a:xfrm>
              <a:off x="4591050" y="2701925"/>
              <a:ext cx="1271588"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0" name="Rectangle 45"/>
            <p:cNvSpPr>
              <a:spLocks noChangeArrowheads="1"/>
            </p:cNvSpPr>
            <p:nvPr/>
          </p:nvSpPr>
          <p:spPr bwMode="auto">
            <a:xfrm>
              <a:off x="4600575" y="2921000"/>
              <a:ext cx="3100388"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1" name="Rectangle 46"/>
            <p:cNvSpPr>
              <a:spLocks noChangeArrowheads="1"/>
            </p:cNvSpPr>
            <p:nvPr/>
          </p:nvSpPr>
          <p:spPr bwMode="auto">
            <a:xfrm>
              <a:off x="6157914" y="3141663"/>
              <a:ext cx="1962150"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2" name="Rectangle 47"/>
            <p:cNvSpPr>
              <a:spLocks noChangeArrowheads="1"/>
            </p:cNvSpPr>
            <p:nvPr/>
          </p:nvSpPr>
          <p:spPr bwMode="auto">
            <a:xfrm>
              <a:off x="4710114" y="3375025"/>
              <a:ext cx="3505200"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3" name="Rectangle 48"/>
            <p:cNvSpPr>
              <a:spLocks noChangeArrowheads="1"/>
            </p:cNvSpPr>
            <p:nvPr/>
          </p:nvSpPr>
          <p:spPr bwMode="auto">
            <a:xfrm>
              <a:off x="4886326" y="3608388"/>
              <a:ext cx="795338"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4" name="Rectangle 49"/>
            <p:cNvSpPr>
              <a:spLocks noChangeArrowheads="1"/>
            </p:cNvSpPr>
            <p:nvPr/>
          </p:nvSpPr>
          <p:spPr bwMode="auto">
            <a:xfrm>
              <a:off x="5148264" y="3841750"/>
              <a:ext cx="2109787"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5" name="Rectangle 50"/>
            <p:cNvSpPr>
              <a:spLocks noChangeArrowheads="1"/>
            </p:cNvSpPr>
            <p:nvPr/>
          </p:nvSpPr>
          <p:spPr bwMode="auto">
            <a:xfrm>
              <a:off x="5329239" y="4075113"/>
              <a:ext cx="2533650"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6" name="Rectangle 51"/>
            <p:cNvSpPr>
              <a:spLocks noChangeArrowheads="1"/>
            </p:cNvSpPr>
            <p:nvPr/>
          </p:nvSpPr>
          <p:spPr bwMode="auto">
            <a:xfrm>
              <a:off x="6600826" y="4306888"/>
              <a:ext cx="1628775"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7" name="Rectangle 52"/>
            <p:cNvSpPr>
              <a:spLocks noChangeArrowheads="1"/>
            </p:cNvSpPr>
            <p:nvPr/>
          </p:nvSpPr>
          <p:spPr bwMode="auto">
            <a:xfrm>
              <a:off x="7191376" y="4540250"/>
              <a:ext cx="752475"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8" name="Rectangle 53"/>
            <p:cNvSpPr>
              <a:spLocks noChangeArrowheads="1"/>
            </p:cNvSpPr>
            <p:nvPr/>
          </p:nvSpPr>
          <p:spPr bwMode="auto">
            <a:xfrm>
              <a:off x="7905751" y="4773613"/>
              <a:ext cx="452438"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9" name="Rectangle 54"/>
            <p:cNvSpPr>
              <a:spLocks noChangeArrowheads="1"/>
            </p:cNvSpPr>
            <p:nvPr/>
          </p:nvSpPr>
          <p:spPr bwMode="auto">
            <a:xfrm>
              <a:off x="6638926" y="5006975"/>
              <a:ext cx="1033463"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20" name="Rectangle 55"/>
            <p:cNvSpPr>
              <a:spLocks noChangeArrowheads="1"/>
            </p:cNvSpPr>
            <p:nvPr/>
          </p:nvSpPr>
          <p:spPr bwMode="auto">
            <a:xfrm>
              <a:off x="7105651" y="5240338"/>
              <a:ext cx="1090613"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21" name="Rectangle 56"/>
            <p:cNvSpPr>
              <a:spLocks noChangeArrowheads="1"/>
            </p:cNvSpPr>
            <p:nvPr/>
          </p:nvSpPr>
          <p:spPr bwMode="auto">
            <a:xfrm>
              <a:off x="7639051" y="5499100"/>
              <a:ext cx="747713"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9924" name="Line 15"/>
            <p:cNvSpPr>
              <a:spLocks noChangeShapeType="1"/>
            </p:cNvSpPr>
            <p:nvPr/>
          </p:nvSpPr>
          <p:spPr bwMode="auto">
            <a:xfrm>
              <a:off x="6594475" y="1435100"/>
              <a:ext cx="0" cy="4279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25" name="Line 16"/>
            <p:cNvSpPr>
              <a:spLocks noChangeShapeType="1"/>
            </p:cNvSpPr>
            <p:nvPr/>
          </p:nvSpPr>
          <p:spPr bwMode="auto">
            <a:xfrm>
              <a:off x="5551488" y="1435100"/>
              <a:ext cx="0" cy="4279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26" name="Line 17"/>
            <p:cNvSpPr>
              <a:spLocks noChangeShapeType="1"/>
            </p:cNvSpPr>
            <p:nvPr/>
          </p:nvSpPr>
          <p:spPr bwMode="auto">
            <a:xfrm>
              <a:off x="7637463" y="1435100"/>
              <a:ext cx="0" cy="4279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118409222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1000"/>
                                        <p:tgtEl>
                                          <p:spTgt spid="2"/>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81977"/>
                                        </p:tgtEl>
                                        <p:attrNameLst>
                                          <p:attrName>style.visibility</p:attrName>
                                        </p:attrNameLst>
                                      </p:cBhvr>
                                      <p:to>
                                        <p:strVal val="visible"/>
                                      </p:to>
                                    </p:set>
                                    <p:animEffect transition="in" filter="wipe(left)">
                                      <p:cBhvr>
                                        <p:cTn id="11" dur="1000"/>
                                        <p:tgtEl>
                                          <p:spTgt spid="819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914400" y="584200"/>
            <a:ext cx="10363200" cy="889000"/>
          </a:xfrm>
        </p:spPr>
        <p:txBody>
          <a:bodyPr>
            <a:normAutofit/>
          </a:bodyPr>
          <a:lstStyle/>
          <a:p>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PENGENDALIAN PROYEK</a:t>
            </a:r>
          </a:p>
        </p:txBody>
      </p:sp>
      <p:sp>
        <p:nvSpPr>
          <p:cNvPr id="81924" name="Rectangle 5"/>
          <p:cNvSpPr>
            <a:spLocks noGrp="1" noChangeArrowheads="1"/>
          </p:cNvSpPr>
          <p:nvPr>
            <p:ph type="body" sz="half" idx="1"/>
          </p:nvPr>
        </p:nvSpPr>
        <p:spPr>
          <a:xfrm>
            <a:off x="1155702" y="1719265"/>
            <a:ext cx="5719233" cy="3868737"/>
          </a:xfrm>
        </p:spPr>
        <p:txBody>
          <a:bodyPr lIns="120630" tIns="59257" rIns="120630" bIns="59257">
            <a:normAutofit/>
          </a:bodyPr>
          <a:lstStyle/>
          <a:p>
            <a:pPr marL="461422" indent="-400041">
              <a:buSzPct val="60000"/>
              <a:buFont typeface="Wingdings" panose="05000000000000000000" pitchFamily="2" charset="2"/>
              <a:buChar char="v"/>
            </a:pPr>
            <a:r>
              <a:rPr lang="en-US" altLang="en-US" smtClean="0">
                <a:latin typeface="Century Gothic" panose="020B0502020202020204" pitchFamily="34" charset="0"/>
                <a:ea typeface="MS PGothic" pitchFamily="34" charset="-128"/>
                <a:cs typeface="Arial" pitchFamily="34" charset="0"/>
              </a:rPr>
              <a:t>Pemantauan sumberdaya, biaya, kualitas, dan anggaran secara ketat.</a:t>
            </a:r>
            <a:endParaRPr lang="en-US" altLang="en-US">
              <a:latin typeface="Century Gothic" panose="020B0502020202020204" pitchFamily="34" charset="0"/>
              <a:ea typeface="MS PGothic" pitchFamily="34" charset="-128"/>
              <a:cs typeface="Arial" pitchFamily="34" charset="0"/>
            </a:endParaRPr>
          </a:p>
          <a:p>
            <a:pPr marL="461422" indent="-400041">
              <a:buSzPct val="60000"/>
              <a:buFont typeface="Wingdings" panose="05000000000000000000" pitchFamily="2" charset="2"/>
              <a:buChar char="v"/>
            </a:pPr>
            <a:r>
              <a:rPr lang="en-US" altLang="en-US">
                <a:latin typeface="Century Gothic" panose="020B0502020202020204" pitchFamily="34" charset="0"/>
                <a:ea typeface="MS PGothic" pitchFamily="34" charset="-128"/>
                <a:cs typeface="Arial" pitchFamily="34" charset="0"/>
              </a:rPr>
              <a:t>Umpan balik memungkinkan merevisi rencana proyek dan mengalihkan </a:t>
            </a:r>
            <a:r>
              <a:rPr lang="en-US" altLang="en-US" smtClean="0">
                <a:latin typeface="Century Gothic" panose="020B0502020202020204" pitchFamily="34" charset="0"/>
                <a:ea typeface="MS PGothic" pitchFamily="34" charset="-128"/>
                <a:cs typeface="Arial" pitchFamily="34" charset="0"/>
              </a:rPr>
              <a:t>sumberdaya</a:t>
            </a:r>
            <a:endParaRPr lang="en-US" altLang="en-US">
              <a:latin typeface="Century Gothic" panose="020B0502020202020204" pitchFamily="34" charset="0"/>
              <a:ea typeface="MS PGothic" pitchFamily="34" charset="-128"/>
              <a:cs typeface="Arial" pitchFamily="34" charset="0"/>
            </a:endParaRPr>
          </a:p>
          <a:p>
            <a:pPr marL="461422" indent="-400041">
              <a:buSzPct val="60000"/>
              <a:buFont typeface="Wingdings" panose="05000000000000000000" pitchFamily="2" charset="2"/>
              <a:buChar char="v"/>
            </a:pPr>
            <a:r>
              <a:rPr lang="en-US" altLang="en-US">
                <a:latin typeface="Century Gothic" panose="020B0502020202020204" pitchFamily="34" charset="0"/>
                <a:ea typeface="MS PGothic" pitchFamily="34" charset="-128"/>
                <a:cs typeface="Arial" pitchFamily="34" charset="0"/>
              </a:rPr>
              <a:t>Alat terkomputerisasi menghasilkan laporan yang ekstensif</a:t>
            </a:r>
            <a:endParaRPr lang="en-US" altLang="en-US" smtClean="0">
              <a:latin typeface="Century Gothic" panose="020B0502020202020204" pitchFamily="34" charset="0"/>
              <a:ea typeface="MS PGothic" pitchFamily="34" charset="-128"/>
              <a:cs typeface="Arial" pitchFamily="34" charset="0"/>
            </a:endParaRPr>
          </a:p>
        </p:txBody>
      </p:sp>
      <p:pic>
        <p:nvPicPr>
          <p:cNvPr id="72707" name="Picture 3" descr="Arnold Palmer construction"/>
          <p:cNvPicPr>
            <a:picLocks noChangeAspect="1" noChangeArrowheads="1"/>
          </p:cNvPicPr>
          <p:nvPr/>
        </p:nvPicPr>
        <p:blipFill>
          <a:blip r:embed="rId3">
            <a:extLst>
              <a:ext uri="{28A0092B-C50C-407E-A947-70E740481C1C}">
                <a14:useLocalDpi xmlns:a14="http://schemas.microsoft.com/office/drawing/2010/main" val="0"/>
              </a:ext>
            </a:extLst>
          </a:blip>
          <a:srcRect r="52513"/>
          <a:stretch>
            <a:fillRect/>
          </a:stretch>
        </p:blipFill>
        <p:spPr bwMode="auto">
          <a:xfrm>
            <a:off x="7478186" y="1663700"/>
            <a:ext cx="4169833" cy="214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Picture 4" descr="Arnold Palmer construction"/>
          <p:cNvPicPr>
            <a:picLocks noChangeAspect="1" noChangeArrowheads="1"/>
          </p:cNvPicPr>
          <p:nvPr/>
        </p:nvPicPr>
        <p:blipFill>
          <a:blip r:embed="rId3">
            <a:extLst>
              <a:ext uri="{28A0092B-C50C-407E-A947-70E740481C1C}">
                <a14:useLocalDpi xmlns:a14="http://schemas.microsoft.com/office/drawing/2010/main" val="0"/>
              </a:ext>
            </a:extLst>
          </a:blip>
          <a:srcRect l="52145"/>
          <a:stretch>
            <a:fillRect/>
          </a:stretch>
        </p:blipFill>
        <p:spPr bwMode="auto">
          <a:xfrm>
            <a:off x="7448553" y="3911600"/>
            <a:ext cx="4203700" cy="214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311032"/>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withEffect">
                                  <p:stCondLst>
                                    <p:cond delay="1000"/>
                                  </p:stCondLst>
                                  <p:childTnLst>
                                    <p:set>
                                      <p:cBhvr>
                                        <p:cTn id="6" dur="1" fill="hold">
                                          <p:stCondLst>
                                            <p:cond delay="0"/>
                                          </p:stCondLst>
                                        </p:cTn>
                                        <p:tgtEl>
                                          <p:spTgt spid="72707"/>
                                        </p:tgtEl>
                                        <p:attrNameLst>
                                          <p:attrName>style.visibility</p:attrName>
                                        </p:attrNameLst>
                                      </p:cBhvr>
                                      <p:to>
                                        <p:strVal val="visible"/>
                                      </p:to>
                                    </p:set>
                                    <p:anim calcmode="lin" valueType="num">
                                      <p:cBhvr>
                                        <p:cTn id="7" dur="1000" fill="hold"/>
                                        <p:tgtEl>
                                          <p:spTgt spid="72707"/>
                                        </p:tgtEl>
                                        <p:attrNameLst>
                                          <p:attrName>ppt_w</p:attrName>
                                        </p:attrNameLst>
                                      </p:cBhvr>
                                      <p:tavLst>
                                        <p:tav tm="0">
                                          <p:val>
                                            <p:strVal val="2/3*#ppt_w"/>
                                          </p:val>
                                        </p:tav>
                                        <p:tav tm="100000">
                                          <p:val>
                                            <p:strVal val="#ppt_w"/>
                                          </p:val>
                                        </p:tav>
                                      </p:tavLst>
                                    </p:anim>
                                    <p:anim calcmode="lin" valueType="num">
                                      <p:cBhvr>
                                        <p:cTn id="8" dur="1000" fill="hold"/>
                                        <p:tgtEl>
                                          <p:spTgt spid="72707"/>
                                        </p:tgtEl>
                                        <p:attrNameLst>
                                          <p:attrName>ppt_h</p:attrName>
                                        </p:attrNameLst>
                                      </p:cBhvr>
                                      <p:tavLst>
                                        <p:tav tm="0">
                                          <p:val>
                                            <p:strVal val="2/3*#ppt_h"/>
                                          </p:val>
                                        </p:tav>
                                        <p:tav tm="100000">
                                          <p:val>
                                            <p:strVal val="#ppt_h"/>
                                          </p:val>
                                        </p:tav>
                                      </p:tavLst>
                                    </p:anim>
                                  </p:childTnLst>
                                </p:cTn>
                              </p:par>
                              <p:par>
                                <p:cTn id="9" presetID="23" presetClass="entr" presetSubtype="272" fill="hold" nodeType="withEffect">
                                  <p:stCondLst>
                                    <p:cond delay="1000"/>
                                  </p:stCondLst>
                                  <p:childTnLst>
                                    <p:set>
                                      <p:cBhvr>
                                        <p:cTn id="10" dur="1" fill="hold">
                                          <p:stCondLst>
                                            <p:cond delay="0"/>
                                          </p:stCondLst>
                                        </p:cTn>
                                        <p:tgtEl>
                                          <p:spTgt spid="72708"/>
                                        </p:tgtEl>
                                        <p:attrNameLst>
                                          <p:attrName>style.visibility</p:attrName>
                                        </p:attrNameLst>
                                      </p:cBhvr>
                                      <p:to>
                                        <p:strVal val="visible"/>
                                      </p:to>
                                    </p:set>
                                    <p:anim calcmode="lin" valueType="num">
                                      <p:cBhvr>
                                        <p:cTn id="11" dur="1000" fill="hold"/>
                                        <p:tgtEl>
                                          <p:spTgt spid="72708"/>
                                        </p:tgtEl>
                                        <p:attrNameLst>
                                          <p:attrName>ppt_w</p:attrName>
                                        </p:attrNameLst>
                                      </p:cBhvr>
                                      <p:tavLst>
                                        <p:tav tm="0">
                                          <p:val>
                                            <p:strVal val="2/3*#ppt_w"/>
                                          </p:val>
                                        </p:tav>
                                        <p:tav tm="100000">
                                          <p:val>
                                            <p:strVal val="#ppt_w"/>
                                          </p:val>
                                        </p:tav>
                                      </p:tavLst>
                                    </p:anim>
                                    <p:anim calcmode="lin" valueType="num">
                                      <p:cBhvr>
                                        <p:cTn id="12" dur="1000" fill="hold"/>
                                        <p:tgtEl>
                                          <p:spTgt spid="72708"/>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914400" y="584200"/>
            <a:ext cx="10363200" cy="889000"/>
          </a:xfrm>
        </p:spPr>
        <p:txBody>
          <a:bodyPr>
            <a:normAutofit/>
          </a:bodyPr>
          <a:lstStyle/>
          <a:p>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PENGENDALIAN PROYEK</a:t>
            </a:r>
          </a:p>
        </p:txBody>
      </p:sp>
      <p:sp>
        <p:nvSpPr>
          <p:cNvPr id="81924" name="Rectangle 5"/>
          <p:cNvSpPr>
            <a:spLocks noGrp="1" noChangeArrowheads="1"/>
          </p:cNvSpPr>
          <p:nvPr>
            <p:ph type="body" sz="half" idx="1"/>
          </p:nvPr>
        </p:nvSpPr>
        <p:spPr>
          <a:xfrm>
            <a:off x="1155702" y="1719265"/>
            <a:ext cx="5719233" cy="3868737"/>
          </a:xfrm>
        </p:spPr>
        <p:txBody>
          <a:bodyPr lIns="120630" tIns="59257" rIns="120630" bIns="59257">
            <a:normAutofit/>
          </a:bodyPr>
          <a:lstStyle/>
          <a:p>
            <a:pPr marL="461422" indent="-400041">
              <a:buSzPct val="60000"/>
              <a:buFont typeface="Wingdings" panose="05000000000000000000" pitchFamily="2" charset="2"/>
              <a:buChar char="v"/>
            </a:pPr>
            <a:r>
              <a:rPr lang="en-US" altLang="en-US" smtClean="0">
                <a:latin typeface="Century Gothic" panose="020B0502020202020204" pitchFamily="34" charset="0"/>
                <a:ea typeface="MS PGothic" pitchFamily="34" charset="-128"/>
                <a:cs typeface="Arial" pitchFamily="34" charset="0"/>
              </a:rPr>
              <a:t>Close monitoring of resources, costs, quality, budgets</a:t>
            </a:r>
          </a:p>
          <a:p>
            <a:pPr marL="461422" indent="-400041">
              <a:buSzPct val="60000"/>
              <a:buFont typeface="Wingdings" panose="05000000000000000000" pitchFamily="2" charset="2"/>
              <a:buChar char="v"/>
            </a:pPr>
            <a:r>
              <a:rPr lang="en-US" altLang="en-US" smtClean="0">
                <a:latin typeface="Century Gothic" panose="020B0502020202020204" pitchFamily="34" charset="0"/>
                <a:ea typeface="MS PGothic" pitchFamily="34" charset="-128"/>
                <a:cs typeface="Arial" pitchFamily="34" charset="0"/>
              </a:rPr>
              <a:t>Feedback enables revising the project plan and shift resources</a:t>
            </a:r>
          </a:p>
          <a:p>
            <a:pPr marL="461422" indent="-400041">
              <a:buSzPct val="60000"/>
              <a:buFont typeface="Wingdings" panose="05000000000000000000" pitchFamily="2" charset="2"/>
              <a:buChar char="v"/>
            </a:pPr>
            <a:r>
              <a:rPr lang="en-US" altLang="en-US" smtClean="0">
                <a:latin typeface="Century Gothic" panose="020B0502020202020204" pitchFamily="34" charset="0"/>
                <a:ea typeface="MS PGothic" pitchFamily="34" charset="-128"/>
                <a:cs typeface="Arial" pitchFamily="34" charset="0"/>
              </a:rPr>
              <a:t>Computerized tools produce extensive reports</a:t>
            </a:r>
          </a:p>
        </p:txBody>
      </p:sp>
      <p:pic>
        <p:nvPicPr>
          <p:cNvPr id="72707" name="Picture 3" descr="Arnold Palmer construction"/>
          <p:cNvPicPr>
            <a:picLocks noChangeAspect="1" noChangeArrowheads="1"/>
          </p:cNvPicPr>
          <p:nvPr/>
        </p:nvPicPr>
        <p:blipFill>
          <a:blip r:embed="rId3">
            <a:extLst>
              <a:ext uri="{28A0092B-C50C-407E-A947-70E740481C1C}">
                <a14:useLocalDpi xmlns:a14="http://schemas.microsoft.com/office/drawing/2010/main" val="0"/>
              </a:ext>
            </a:extLst>
          </a:blip>
          <a:srcRect r="52513"/>
          <a:stretch>
            <a:fillRect/>
          </a:stretch>
        </p:blipFill>
        <p:spPr bwMode="auto">
          <a:xfrm>
            <a:off x="7478186" y="1663700"/>
            <a:ext cx="4169833" cy="214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Picture 4" descr="Arnold Palmer construction"/>
          <p:cNvPicPr>
            <a:picLocks noChangeAspect="1" noChangeArrowheads="1"/>
          </p:cNvPicPr>
          <p:nvPr/>
        </p:nvPicPr>
        <p:blipFill>
          <a:blip r:embed="rId3">
            <a:extLst>
              <a:ext uri="{28A0092B-C50C-407E-A947-70E740481C1C}">
                <a14:useLocalDpi xmlns:a14="http://schemas.microsoft.com/office/drawing/2010/main" val="0"/>
              </a:ext>
            </a:extLst>
          </a:blip>
          <a:srcRect l="52145"/>
          <a:stretch>
            <a:fillRect/>
          </a:stretch>
        </p:blipFill>
        <p:spPr bwMode="auto">
          <a:xfrm>
            <a:off x="7448553" y="3911600"/>
            <a:ext cx="4203700" cy="214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1581375"/>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withEffect">
                                  <p:stCondLst>
                                    <p:cond delay="1000"/>
                                  </p:stCondLst>
                                  <p:childTnLst>
                                    <p:set>
                                      <p:cBhvr>
                                        <p:cTn id="6" dur="1" fill="hold">
                                          <p:stCondLst>
                                            <p:cond delay="0"/>
                                          </p:stCondLst>
                                        </p:cTn>
                                        <p:tgtEl>
                                          <p:spTgt spid="72707"/>
                                        </p:tgtEl>
                                        <p:attrNameLst>
                                          <p:attrName>style.visibility</p:attrName>
                                        </p:attrNameLst>
                                      </p:cBhvr>
                                      <p:to>
                                        <p:strVal val="visible"/>
                                      </p:to>
                                    </p:set>
                                    <p:anim calcmode="lin" valueType="num">
                                      <p:cBhvr>
                                        <p:cTn id="7" dur="1000" fill="hold"/>
                                        <p:tgtEl>
                                          <p:spTgt spid="72707"/>
                                        </p:tgtEl>
                                        <p:attrNameLst>
                                          <p:attrName>ppt_w</p:attrName>
                                        </p:attrNameLst>
                                      </p:cBhvr>
                                      <p:tavLst>
                                        <p:tav tm="0">
                                          <p:val>
                                            <p:strVal val="2/3*#ppt_w"/>
                                          </p:val>
                                        </p:tav>
                                        <p:tav tm="100000">
                                          <p:val>
                                            <p:strVal val="#ppt_w"/>
                                          </p:val>
                                        </p:tav>
                                      </p:tavLst>
                                    </p:anim>
                                    <p:anim calcmode="lin" valueType="num">
                                      <p:cBhvr>
                                        <p:cTn id="8" dur="1000" fill="hold"/>
                                        <p:tgtEl>
                                          <p:spTgt spid="72707"/>
                                        </p:tgtEl>
                                        <p:attrNameLst>
                                          <p:attrName>ppt_h</p:attrName>
                                        </p:attrNameLst>
                                      </p:cBhvr>
                                      <p:tavLst>
                                        <p:tav tm="0">
                                          <p:val>
                                            <p:strVal val="2/3*#ppt_h"/>
                                          </p:val>
                                        </p:tav>
                                        <p:tav tm="100000">
                                          <p:val>
                                            <p:strVal val="#ppt_h"/>
                                          </p:val>
                                        </p:tav>
                                      </p:tavLst>
                                    </p:anim>
                                  </p:childTnLst>
                                </p:cTn>
                              </p:par>
                              <p:par>
                                <p:cTn id="9" presetID="23" presetClass="entr" presetSubtype="272" fill="hold" nodeType="withEffect">
                                  <p:stCondLst>
                                    <p:cond delay="1000"/>
                                  </p:stCondLst>
                                  <p:childTnLst>
                                    <p:set>
                                      <p:cBhvr>
                                        <p:cTn id="10" dur="1" fill="hold">
                                          <p:stCondLst>
                                            <p:cond delay="0"/>
                                          </p:stCondLst>
                                        </p:cTn>
                                        <p:tgtEl>
                                          <p:spTgt spid="72708"/>
                                        </p:tgtEl>
                                        <p:attrNameLst>
                                          <p:attrName>style.visibility</p:attrName>
                                        </p:attrNameLst>
                                      </p:cBhvr>
                                      <p:to>
                                        <p:strVal val="visible"/>
                                      </p:to>
                                    </p:set>
                                    <p:anim calcmode="lin" valueType="num">
                                      <p:cBhvr>
                                        <p:cTn id="11" dur="1000" fill="hold"/>
                                        <p:tgtEl>
                                          <p:spTgt spid="72708"/>
                                        </p:tgtEl>
                                        <p:attrNameLst>
                                          <p:attrName>ppt_w</p:attrName>
                                        </p:attrNameLst>
                                      </p:cBhvr>
                                      <p:tavLst>
                                        <p:tav tm="0">
                                          <p:val>
                                            <p:strVal val="2/3*#ppt_w"/>
                                          </p:val>
                                        </p:tav>
                                        <p:tav tm="100000">
                                          <p:val>
                                            <p:strVal val="#ppt_w"/>
                                          </p:val>
                                        </p:tav>
                                      </p:tavLst>
                                    </p:anim>
                                    <p:anim calcmode="lin" valueType="num">
                                      <p:cBhvr>
                                        <p:cTn id="12" dur="1000" fill="hold"/>
                                        <p:tgtEl>
                                          <p:spTgt spid="72708"/>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3"/>
          <p:cNvSpPr>
            <a:spLocks noGrp="1" noChangeArrowheads="1"/>
          </p:cNvSpPr>
          <p:nvPr>
            <p:ph type="title"/>
          </p:nvPr>
        </p:nvSpPr>
        <p:spPr>
          <a:xfrm>
            <a:off x="914400" y="434975"/>
            <a:ext cx="10363200" cy="952500"/>
          </a:xfrm>
        </p:spPr>
        <p:txBody>
          <a:bodyPr/>
          <a:lstStyle/>
          <a:p>
            <a:r>
              <a:rPr lang="en-US" altLang="en-US" sz="530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Software Manajemen Proyek</a:t>
            </a:r>
            <a:endParaRPr lang="en-US" altLang="en-US" sz="5300">
              <a:effectLst>
                <a:outerShdw blurRad="38100" dist="38100" dir="2700000" algn="tl">
                  <a:srgbClr val="000000">
                    <a:alpha val="43137"/>
                  </a:srgbClr>
                </a:outerShdw>
              </a:effectLst>
              <a:latin typeface="Arial" pitchFamily="34" charset="0"/>
              <a:ea typeface="MS PGothic" pitchFamily="34" charset="-128"/>
              <a:cs typeface="Arial" pitchFamily="34" charset="0"/>
            </a:endParaRPr>
          </a:p>
        </p:txBody>
      </p:sp>
      <p:sp>
        <p:nvSpPr>
          <p:cNvPr id="83971" name="Rectangle 4"/>
          <p:cNvSpPr>
            <a:spLocks noGrp="1" noChangeArrowheads="1"/>
          </p:cNvSpPr>
          <p:nvPr>
            <p:ph idx="1"/>
          </p:nvPr>
        </p:nvSpPr>
        <p:spPr>
          <a:xfrm>
            <a:off x="1405467" y="1727200"/>
            <a:ext cx="9228667" cy="4368800"/>
          </a:xfrm>
        </p:spPr>
        <p:txBody>
          <a:bodyPr/>
          <a:lstStyle/>
          <a:p>
            <a:pPr>
              <a:buClrTx/>
              <a:buSzPct val="60000"/>
              <a:buFont typeface="Courier New" panose="02070309020205020404" pitchFamily="49" charset="0"/>
              <a:buChar char="o"/>
            </a:pPr>
            <a:r>
              <a:rPr lang="en-US" altLang="en-US" b="1">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Ada beberapa paket </a:t>
            </a:r>
            <a:r>
              <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software populer </a:t>
            </a:r>
            <a:r>
              <a:rPr lang="en-US" altLang="en-US" b="1">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untuk mengelola </a:t>
            </a:r>
            <a:r>
              <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proyek</a:t>
            </a:r>
          </a:p>
          <a:p>
            <a:pPr marL="1174728" lvl="1" indent="-342900">
              <a:buClrTx/>
              <a:buSzPct val="60000"/>
              <a:buFont typeface="Wingdings" panose="05000000000000000000" pitchFamily="2" charset="2"/>
              <a:buChar char="ü"/>
            </a:pPr>
            <a:r>
              <a:rPr lang="en-US" altLang="en-US" b="1">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Primavera  </a:t>
            </a: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https://www.oracle.com/applications/primavera/</a:t>
            </a:r>
          </a:p>
          <a:p>
            <a:pPr marL="1174728" lvl="1" indent="-342900">
              <a:buClrTx/>
              <a:buSzPct val="60000"/>
              <a:buFont typeface="Wingdings" panose="05000000000000000000" pitchFamily="2" charset="2"/>
              <a:buChar char="ü"/>
            </a:pPr>
            <a:r>
              <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MacProject </a:t>
            </a:r>
            <a:r>
              <a:rPr lang="en-US" altLang="en-US" sz="19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http://www.mac512.com</a:t>
            </a:r>
            <a:endPar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endParaRPr>
          </a:p>
          <a:p>
            <a:pPr marL="1174728" lvl="1" indent="-342900">
              <a:buClrTx/>
              <a:buSzPct val="60000"/>
              <a:buFont typeface="Wingdings" panose="05000000000000000000" pitchFamily="2" charset="2"/>
              <a:buChar char="ü"/>
            </a:pPr>
            <a:r>
              <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MindView  </a:t>
            </a:r>
            <a:r>
              <a:rPr lang="en-US" altLang="en-US" sz="19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http://www.matchware.com</a:t>
            </a:r>
            <a:endPar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endParaRPr>
          </a:p>
          <a:p>
            <a:pPr marL="1174728" lvl="1" indent="-342900">
              <a:buClrTx/>
              <a:buSzPct val="60000"/>
              <a:buFont typeface="Wingdings" panose="05000000000000000000" pitchFamily="2" charset="2"/>
              <a:buChar char="ü"/>
            </a:pPr>
            <a:r>
              <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HP Project </a:t>
            </a:r>
            <a:r>
              <a:rPr lang="en-US" altLang="en-US" sz="19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http://www8.hp.com</a:t>
            </a:r>
            <a:endPar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endParaRPr>
          </a:p>
          <a:p>
            <a:pPr marL="1174728" lvl="1" indent="-342900">
              <a:buClrTx/>
              <a:buSzPct val="60000"/>
              <a:buFont typeface="Wingdings" panose="05000000000000000000" pitchFamily="2" charset="2"/>
              <a:buChar char="ü"/>
            </a:pPr>
            <a:r>
              <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Fast Track  </a:t>
            </a:r>
            <a:r>
              <a:rPr lang="en-US" altLang="en-US" sz="19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http://www.aecsoftware.com</a:t>
            </a:r>
            <a:endPar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endParaRPr>
          </a:p>
          <a:p>
            <a:pPr marL="1174728" lvl="1" indent="-342900">
              <a:buClrTx/>
              <a:buSzPct val="60000"/>
              <a:buFont typeface="Wingdings" panose="05000000000000000000" pitchFamily="2" charset="2"/>
              <a:buChar char="ü"/>
            </a:pPr>
            <a:r>
              <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Microsoft Project </a:t>
            </a:r>
            <a:r>
              <a:rPr lang="en-US" altLang="en-US" sz="19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http://www.microsoft.com</a:t>
            </a:r>
            <a:endPar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endParaRPr>
          </a:p>
        </p:txBody>
      </p:sp>
    </p:spTree>
    <p:extLst>
      <p:ext uri="{BB962C8B-B14F-4D97-AF65-F5344CB8AC3E}">
        <p14:creationId xmlns:p14="http://schemas.microsoft.com/office/powerpoint/2010/main" val="39738793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914400" y="508000"/>
            <a:ext cx="10363200" cy="863600"/>
          </a:xfrm>
        </p:spPr>
        <p:txBody>
          <a:bodyPr>
            <a:normAutofit/>
          </a:bodyPr>
          <a:lstStyle/>
          <a:p>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Laporan Pengendalian Proyek</a:t>
            </a:r>
          </a:p>
        </p:txBody>
      </p:sp>
      <p:sp>
        <p:nvSpPr>
          <p:cNvPr id="84994" name="Rectangle 3"/>
          <p:cNvSpPr>
            <a:spLocks noGrp="1" noChangeArrowheads="1"/>
          </p:cNvSpPr>
          <p:nvPr>
            <p:ph idx="1"/>
          </p:nvPr>
        </p:nvSpPr>
        <p:spPr>
          <a:xfrm>
            <a:off x="982133" y="1585914"/>
            <a:ext cx="10363200" cy="4610100"/>
          </a:xfrm>
        </p:spPr>
        <p:txBody>
          <a:bodyPr>
            <a:noAutofit/>
          </a:bodyPr>
          <a:lstStyle/>
          <a:p>
            <a:pPr marL="527037" indent="-465655" defTabSz="1115456">
              <a:buSzPct val="60000"/>
              <a:buFont typeface="Wingdings" panose="05000000000000000000" pitchFamily="2" charset="2"/>
              <a:buChar char="v"/>
            </a:pP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Rincian biaya </a:t>
            </a:r>
            <a:r>
              <a:rPr lang="en-US" altLang="en-US" i="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dibreakdown</a:t>
            </a: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 </a:t>
            </a: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untuk setiap tugas</a:t>
            </a:r>
          </a:p>
          <a:p>
            <a:pPr marL="527037" indent="-465655" defTabSz="1115456">
              <a:buSzPct val="60000"/>
              <a:buFont typeface="Wingdings" panose="05000000000000000000" pitchFamily="2" charset="2"/>
              <a:buChar char="v"/>
            </a:pP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Kurva tenaga kerja </a:t>
            </a: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program </a:t>
            </a: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total</a:t>
            </a:r>
          </a:p>
          <a:p>
            <a:pPr marL="527037" indent="-465655" defTabSz="1115456">
              <a:buSzPct val="60000"/>
              <a:buFont typeface="Wingdings" panose="05000000000000000000" pitchFamily="2" charset="2"/>
              <a:buChar char="v"/>
            </a:pP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Tabel distribusi biaya</a:t>
            </a:r>
          </a:p>
          <a:p>
            <a:pPr marL="527037" indent="-465655" defTabSz="1115456">
              <a:buSzPct val="60000"/>
              <a:buFont typeface="Wingdings" panose="05000000000000000000" pitchFamily="2" charset="2"/>
              <a:buChar char="v"/>
            </a:pP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Rangkuman biaya dan jam fungsional</a:t>
            </a:r>
          </a:p>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Prakiraan Bahan </a:t>
            </a: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mentah dan </a:t>
            </a: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pengeluaran</a:t>
            </a:r>
            <a:endPar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endParaRPr>
          </a:p>
          <a:p>
            <a:pPr marL="527037" indent="-465655" defTabSz="1115456">
              <a:buSzPct val="60000"/>
              <a:buFont typeface="Wingdings" panose="05000000000000000000" pitchFamily="2" charset="2"/>
              <a:buChar char="v"/>
            </a:pP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Laporan </a:t>
            </a: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penyimpangan</a:t>
            </a:r>
            <a:endPar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endParaRPr>
          </a:p>
          <a:p>
            <a:pPr marL="527037" indent="-465655" defTabSz="1115456">
              <a:buSzPct val="60000"/>
              <a:buFont typeface="Wingdings" panose="05000000000000000000" pitchFamily="2" charset="2"/>
              <a:buChar char="v"/>
            </a:pP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Laporan analisis waktu</a:t>
            </a:r>
          </a:p>
          <a:p>
            <a:pPr marL="527037" indent="-465655" defTabSz="1115456">
              <a:buSzPct val="60000"/>
              <a:buFont typeface="Wingdings" panose="05000000000000000000" pitchFamily="2" charset="2"/>
              <a:buChar char="v"/>
            </a:pPr>
            <a:r>
              <a:rPr lang="en-US" altLang="en-US">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Laporan status pekerjaan</a:t>
            </a:r>
            <a:endPar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endParaRPr>
          </a:p>
        </p:txBody>
      </p:sp>
    </p:spTree>
    <p:extLst>
      <p:ext uri="{BB962C8B-B14F-4D97-AF65-F5344CB8AC3E}">
        <p14:creationId xmlns:p14="http://schemas.microsoft.com/office/powerpoint/2010/main" val="40083524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914400" y="508000"/>
            <a:ext cx="10363200" cy="863600"/>
          </a:xfrm>
        </p:spPr>
        <p:txBody>
          <a:bodyPr>
            <a:normAutofit/>
          </a:bodyPr>
          <a:lstStyle/>
          <a:p>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Laporan Pengendalian Proyek</a:t>
            </a:r>
          </a:p>
        </p:txBody>
      </p:sp>
      <p:sp>
        <p:nvSpPr>
          <p:cNvPr id="84994" name="Rectangle 3"/>
          <p:cNvSpPr>
            <a:spLocks noGrp="1" noChangeArrowheads="1"/>
          </p:cNvSpPr>
          <p:nvPr>
            <p:ph idx="1"/>
          </p:nvPr>
        </p:nvSpPr>
        <p:spPr>
          <a:xfrm>
            <a:off x="982133" y="1585914"/>
            <a:ext cx="10363200" cy="4610100"/>
          </a:xfrm>
        </p:spPr>
        <p:txBody>
          <a:bodyPr>
            <a:noAutofit/>
          </a:bodyPr>
          <a:lstStyle/>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Detailed cost breakdowns for each task</a:t>
            </a:r>
          </a:p>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Total program labor curves</a:t>
            </a:r>
          </a:p>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Cost distribution tables</a:t>
            </a:r>
          </a:p>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Functional cost and hour summaries</a:t>
            </a:r>
          </a:p>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Raw materials and expenditure forecasts</a:t>
            </a:r>
          </a:p>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Variance reports</a:t>
            </a:r>
          </a:p>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Time analysis reports</a:t>
            </a:r>
          </a:p>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Work status reports</a:t>
            </a:r>
          </a:p>
        </p:txBody>
      </p:sp>
    </p:spTree>
    <p:extLst>
      <p:ext uri="{BB962C8B-B14F-4D97-AF65-F5344CB8AC3E}">
        <p14:creationId xmlns:p14="http://schemas.microsoft.com/office/powerpoint/2010/main" val="11437008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title"/>
          </p:nvPr>
        </p:nvSpPr>
        <p:spPr>
          <a:xfrm>
            <a:off x="914400" y="434975"/>
            <a:ext cx="10363200" cy="825500"/>
          </a:xfrm>
        </p:spPr>
        <p:txBody>
          <a:bodyPr>
            <a:normAutofit/>
          </a:bodyPr>
          <a:lstStyle/>
          <a:p>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PERT dan CPM</a:t>
            </a:r>
          </a:p>
        </p:txBody>
      </p:sp>
      <p:sp>
        <p:nvSpPr>
          <p:cNvPr id="87041" name="Rectangle 2"/>
          <p:cNvSpPr>
            <a:spLocks noGrp="1" noChangeArrowheads="1"/>
          </p:cNvSpPr>
          <p:nvPr>
            <p:ph idx="1"/>
          </p:nvPr>
        </p:nvSpPr>
        <p:spPr>
          <a:xfrm>
            <a:off x="1185333" y="1595439"/>
            <a:ext cx="9838267" cy="4316412"/>
          </a:xfrm>
        </p:spPr>
        <p:txBody>
          <a:bodyPr lIns="120630" tIns="59257" rIns="120630" bIns="59257">
            <a:normAutofit fontScale="92500" lnSpcReduction="20000"/>
          </a:bodyPr>
          <a:lstStyle/>
          <a:p>
            <a:pPr>
              <a:buClr>
                <a:schemeClr val="tx1"/>
              </a:buClr>
              <a:buSzPct val="88000"/>
              <a:buFont typeface="Courier New" panose="02070309020205020404" pitchFamily="49" charset="0"/>
              <a:buChar char="o"/>
            </a:pPr>
            <a:r>
              <a:rPr lang="en-US" altLang="en-US" sz="3200" smtClean="0">
                <a:latin typeface="Century Gothic" panose="020B0502020202020204" pitchFamily="34" charset="0"/>
                <a:ea typeface="MS PGothic" pitchFamily="34" charset="-128"/>
                <a:cs typeface="Arial" pitchFamily="34" charset="0"/>
              </a:rPr>
              <a:t>Teknik Jaringan</a:t>
            </a:r>
            <a:endParaRPr lang="en-US" altLang="en-US" sz="3200">
              <a:latin typeface="Century Gothic" panose="020B0502020202020204" pitchFamily="34" charset="0"/>
              <a:ea typeface="MS PGothic" pitchFamily="34" charset="-128"/>
              <a:cs typeface="Arial" pitchFamily="34" charset="0"/>
            </a:endParaRPr>
          </a:p>
          <a:p>
            <a:pPr>
              <a:buClr>
                <a:schemeClr val="tx1"/>
              </a:buClr>
              <a:buSzPct val="88000"/>
              <a:buFont typeface="Courier New" panose="02070309020205020404" pitchFamily="49" charset="0"/>
              <a:buChar char="o"/>
            </a:pPr>
            <a:r>
              <a:rPr lang="en-US" altLang="en-US" sz="3200" smtClean="0">
                <a:latin typeface="Century Gothic" panose="020B0502020202020204" pitchFamily="34" charset="0"/>
                <a:ea typeface="MS PGothic" pitchFamily="34" charset="-128"/>
                <a:cs typeface="Arial" pitchFamily="34" charset="0"/>
              </a:rPr>
              <a:t>Dikembangkan pada tahun1950an</a:t>
            </a:r>
            <a:endParaRPr lang="en-US" altLang="en-US" sz="3200">
              <a:latin typeface="Century Gothic" panose="020B0502020202020204" pitchFamily="34" charset="0"/>
              <a:ea typeface="MS PGothic" pitchFamily="34" charset="-128"/>
              <a:cs typeface="Arial" pitchFamily="34" charset="0"/>
            </a:endParaRPr>
          </a:p>
          <a:p>
            <a:pPr marL="1320767" lvl="1" indent="-488938">
              <a:buSzPct val="88000"/>
              <a:buFont typeface="Courier New" panose="02070309020205020404" pitchFamily="49" charset="0"/>
              <a:buChar char="o"/>
            </a:pPr>
            <a:r>
              <a:rPr lang="en-US" altLang="en-US" sz="2700" b="1">
                <a:solidFill>
                  <a:srgbClr val="FFFF00"/>
                </a:solidFill>
                <a:latin typeface="Century Gothic" panose="020B0502020202020204" pitchFamily="34" charset="0"/>
                <a:ea typeface="MS PGothic" pitchFamily="34" charset="-128"/>
                <a:cs typeface="Arial" pitchFamily="34" charset="0"/>
              </a:rPr>
              <a:t>CPM</a:t>
            </a:r>
            <a:r>
              <a:rPr lang="en-US" altLang="en-US" sz="2700">
                <a:latin typeface="Century Gothic" panose="020B0502020202020204" pitchFamily="34" charset="0"/>
                <a:ea typeface="MS PGothic" pitchFamily="34" charset="-128"/>
                <a:cs typeface="Arial" pitchFamily="34" charset="0"/>
              </a:rPr>
              <a:t> </a:t>
            </a:r>
            <a:r>
              <a:rPr lang="en-US" altLang="en-US" sz="2700" smtClean="0">
                <a:latin typeface="Century Gothic" panose="020B0502020202020204" pitchFamily="34" charset="0"/>
                <a:ea typeface="MS PGothic" pitchFamily="34" charset="-128"/>
                <a:cs typeface="Arial" pitchFamily="34" charset="0"/>
              </a:rPr>
              <a:t>oleh </a:t>
            </a:r>
            <a:r>
              <a:rPr lang="en-US" altLang="en-US" sz="2700">
                <a:latin typeface="Century Gothic" panose="020B0502020202020204" pitchFamily="34" charset="0"/>
                <a:ea typeface="MS PGothic" pitchFamily="34" charset="-128"/>
                <a:cs typeface="Arial" pitchFamily="34" charset="0"/>
              </a:rPr>
              <a:t>DuPont </a:t>
            </a:r>
            <a:r>
              <a:rPr lang="en-US" altLang="en-US" sz="2700" smtClean="0">
                <a:latin typeface="Century Gothic" panose="020B0502020202020204" pitchFamily="34" charset="0"/>
                <a:ea typeface="MS PGothic" pitchFamily="34" charset="-128"/>
                <a:cs typeface="Arial" pitchFamily="34" charset="0"/>
              </a:rPr>
              <a:t>untuk pabrik kimia (</a:t>
            </a:r>
            <a:r>
              <a:rPr lang="en-US" altLang="en-US" sz="2700">
                <a:latin typeface="Century Gothic" panose="020B0502020202020204" pitchFamily="34" charset="0"/>
                <a:ea typeface="MS PGothic" pitchFamily="34" charset="-128"/>
                <a:cs typeface="Arial" pitchFamily="34" charset="0"/>
              </a:rPr>
              <a:t>1957)</a:t>
            </a:r>
          </a:p>
          <a:p>
            <a:pPr marL="1320767" lvl="1" indent="-488938">
              <a:buSzPct val="88000"/>
              <a:buFont typeface="Courier New" panose="02070309020205020404" pitchFamily="49" charset="0"/>
              <a:buChar char="o"/>
            </a:pPr>
            <a:r>
              <a:rPr lang="en-US" altLang="en-US" sz="2700" b="1">
                <a:solidFill>
                  <a:srgbClr val="FFFF00"/>
                </a:solidFill>
                <a:latin typeface="Century Gothic" panose="020B0502020202020204" pitchFamily="34" charset="0"/>
                <a:ea typeface="MS PGothic" pitchFamily="34" charset="-128"/>
                <a:cs typeface="Arial" pitchFamily="34" charset="0"/>
              </a:rPr>
              <a:t>PERT</a:t>
            </a:r>
            <a:r>
              <a:rPr lang="en-US" altLang="en-US" sz="2700">
                <a:latin typeface="Century Gothic" panose="020B0502020202020204" pitchFamily="34" charset="0"/>
                <a:ea typeface="MS PGothic" pitchFamily="34" charset="-128"/>
                <a:cs typeface="Arial" pitchFamily="34" charset="0"/>
              </a:rPr>
              <a:t> </a:t>
            </a:r>
            <a:r>
              <a:rPr lang="en-US" altLang="en-US" sz="2700" smtClean="0">
                <a:latin typeface="Century Gothic" panose="020B0502020202020204" pitchFamily="34" charset="0"/>
                <a:ea typeface="MS PGothic" pitchFamily="34" charset="-128"/>
                <a:cs typeface="Arial" pitchFamily="34" charset="0"/>
              </a:rPr>
              <a:t>oleh </a:t>
            </a:r>
            <a:r>
              <a:rPr lang="en-US" altLang="en-US" sz="2700">
                <a:latin typeface="Century Gothic" panose="020B0502020202020204" pitchFamily="34" charset="0"/>
                <a:ea typeface="MS PGothic" pitchFamily="34" charset="-128"/>
                <a:cs typeface="Arial" pitchFamily="34" charset="0"/>
              </a:rPr>
              <a:t>Booz, Allen &amp; Hamilton </a:t>
            </a:r>
            <a:r>
              <a:rPr lang="en-US" altLang="en-US" sz="2700" smtClean="0">
                <a:latin typeface="Century Gothic" panose="020B0502020202020204" pitchFamily="34" charset="0"/>
                <a:ea typeface="MS PGothic" pitchFamily="34" charset="-128"/>
                <a:cs typeface="Arial" pitchFamily="34" charset="0"/>
              </a:rPr>
              <a:t>kerjasama dengan AL Amerika Serikat, the </a:t>
            </a:r>
            <a:r>
              <a:rPr lang="en-US" altLang="en-US" sz="2700">
                <a:latin typeface="Century Gothic" panose="020B0502020202020204" pitchFamily="34" charset="0"/>
                <a:ea typeface="MS PGothic" pitchFamily="34" charset="-128"/>
                <a:cs typeface="Arial" pitchFamily="34" charset="0"/>
              </a:rPr>
              <a:t>U.S. Navy, untuk rudal </a:t>
            </a:r>
            <a:r>
              <a:rPr lang="en-US" altLang="en-US" sz="2700" smtClean="0">
                <a:latin typeface="Century Gothic" panose="020B0502020202020204" pitchFamily="34" charset="0"/>
                <a:ea typeface="MS PGothic" pitchFamily="34" charset="-128"/>
                <a:cs typeface="Arial" pitchFamily="34" charset="0"/>
              </a:rPr>
              <a:t>Polaris (</a:t>
            </a:r>
            <a:r>
              <a:rPr lang="en-US" altLang="en-US" sz="2700">
                <a:latin typeface="Century Gothic" panose="020B0502020202020204" pitchFamily="34" charset="0"/>
                <a:ea typeface="MS PGothic" pitchFamily="34" charset="-128"/>
                <a:cs typeface="Arial" pitchFamily="34" charset="0"/>
              </a:rPr>
              <a:t>1958)</a:t>
            </a:r>
          </a:p>
          <a:p>
            <a:pPr>
              <a:buClr>
                <a:schemeClr val="tx1"/>
              </a:buClr>
              <a:buSzPct val="88000"/>
              <a:buFont typeface="Courier New" panose="02070309020205020404" pitchFamily="49" charset="0"/>
              <a:buChar char="o"/>
            </a:pPr>
            <a:r>
              <a:rPr lang="en-US" altLang="en-US" sz="3200" smtClean="0">
                <a:latin typeface="Century Gothic" panose="020B0502020202020204" pitchFamily="34" charset="0"/>
                <a:ea typeface="MS PGothic" pitchFamily="34" charset="-128"/>
                <a:cs typeface="Arial" pitchFamily="34" charset="0"/>
              </a:rPr>
              <a:t>Pertimbangkan </a:t>
            </a:r>
            <a:r>
              <a:rPr lang="en-US" altLang="en-US" sz="3200">
                <a:latin typeface="Century Gothic" panose="020B0502020202020204" pitchFamily="34" charset="0"/>
                <a:ea typeface="MS PGothic" pitchFamily="34" charset="-128"/>
                <a:cs typeface="Arial" pitchFamily="34" charset="0"/>
              </a:rPr>
              <a:t>hubungan dan interdependensi </a:t>
            </a:r>
            <a:r>
              <a:rPr lang="en-US" altLang="en-US" sz="3200" smtClean="0">
                <a:latin typeface="Century Gothic" panose="020B0502020202020204" pitchFamily="34" charset="0"/>
                <a:ea typeface="MS PGothic" pitchFamily="34" charset="-128"/>
                <a:cs typeface="Arial" pitchFamily="34" charset="0"/>
              </a:rPr>
              <a:t>dengan kegiatan yang mendahului</a:t>
            </a:r>
            <a:endParaRPr lang="en-US" altLang="en-US" sz="3200">
              <a:latin typeface="Century Gothic" panose="020B0502020202020204" pitchFamily="34" charset="0"/>
              <a:ea typeface="MS PGothic" pitchFamily="34" charset="-128"/>
              <a:cs typeface="Arial" pitchFamily="34" charset="0"/>
            </a:endParaRPr>
          </a:p>
          <a:p>
            <a:pPr>
              <a:buClr>
                <a:schemeClr val="tx1"/>
              </a:buClr>
              <a:buSzPct val="88000"/>
              <a:buFont typeface="Courier New" panose="02070309020205020404" pitchFamily="49" charset="0"/>
              <a:buChar char="o"/>
            </a:pPr>
            <a:r>
              <a:rPr lang="en-US" altLang="en-US" sz="3200">
                <a:latin typeface="Century Gothic" panose="020B0502020202020204" pitchFamily="34" charset="0"/>
                <a:ea typeface="MS PGothic" pitchFamily="34" charset="-128"/>
                <a:cs typeface="Arial" pitchFamily="34" charset="0"/>
              </a:rPr>
              <a:t>Masing-masing menggunakan perkiraan waktu aktivitas yang berbeda</a:t>
            </a:r>
          </a:p>
        </p:txBody>
      </p:sp>
    </p:spTree>
    <p:extLst>
      <p:ext uri="{BB962C8B-B14F-4D97-AF65-F5344CB8AC3E}">
        <p14:creationId xmlns:p14="http://schemas.microsoft.com/office/powerpoint/2010/main" val="3276675925"/>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457200" y="498475"/>
            <a:ext cx="11260667" cy="927100"/>
          </a:xfrm>
        </p:spPr>
        <p:txBody>
          <a:bodyPr lIns="120630" tIns="59257" rIns="120630" bIns="59257"/>
          <a:lstStyle/>
          <a:p>
            <a:pPr>
              <a:lnSpc>
                <a:spcPct val="80000"/>
              </a:lnSpc>
            </a:pP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Enam Tahapan PERT &amp; CPM</a:t>
            </a:r>
          </a:p>
        </p:txBody>
      </p:sp>
      <p:sp>
        <p:nvSpPr>
          <p:cNvPr id="89090" name="Rectangle 3"/>
          <p:cNvSpPr>
            <a:spLocks noGrp="1" noChangeArrowheads="1"/>
          </p:cNvSpPr>
          <p:nvPr>
            <p:ph idx="1"/>
          </p:nvPr>
        </p:nvSpPr>
        <p:spPr>
          <a:xfrm>
            <a:off x="859367" y="1755776"/>
            <a:ext cx="10458451" cy="4341813"/>
          </a:xfrm>
        </p:spPr>
        <p:txBody>
          <a:bodyPr lIns="120630" tIns="59257" rIns="120630" bIns="59257">
            <a:normAutofit/>
          </a:bodyPr>
          <a:lstStyle/>
          <a:p>
            <a:pPr marL="812780" indent="-812780">
              <a:buFontTx/>
              <a:buAutoNum type="arabicPeriod"/>
            </a:pPr>
            <a:r>
              <a:rPr lang="en-US" altLang="en-US" sz="28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Tentukan proyek dan siapkan </a:t>
            </a:r>
            <a:r>
              <a:rPr lang="en-US" altLang="en-US" sz="2800"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breakdown </a:t>
            </a:r>
            <a:r>
              <a:rPr lang="en-US" altLang="en-US" sz="28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pekerjaan</a:t>
            </a:r>
          </a:p>
          <a:p>
            <a:pPr marL="812780" indent="-812780">
              <a:buFontTx/>
              <a:buAutoNum type="arabicPeriod"/>
            </a:pPr>
            <a:r>
              <a:rPr lang="en-US" altLang="en-US" sz="28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Kembangkan hubungan di antara kegiatan - tentukan kegiatan mana yang harus </a:t>
            </a:r>
            <a:r>
              <a:rPr lang="en-US" altLang="en-US" sz="2800"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dikerjakan dahulu </a:t>
            </a:r>
            <a:r>
              <a:rPr lang="en-US" altLang="en-US" sz="28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dan mana yang harus mengikuti </a:t>
            </a:r>
            <a:r>
              <a:rPr lang="en-US" altLang="en-US" sz="2800"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kegiatan </a:t>
            </a:r>
            <a:r>
              <a:rPr lang="en-US" altLang="en-US" sz="28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lain</a:t>
            </a:r>
          </a:p>
          <a:p>
            <a:pPr marL="812780" indent="-812780">
              <a:buFontTx/>
              <a:buAutoNum type="arabicPeriod"/>
            </a:pPr>
            <a:r>
              <a:rPr lang="en-US" altLang="en-US" sz="28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Gambarkan jaringan yang menghubungkan semua kegiatan</a:t>
            </a:r>
            <a:endParaRPr lang="en-US" altLang="en-US" sz="2800"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endParaRPr>
          </a:p>
        </p:txBody>
      </p:sp>
    </p:spTree>
    <p:extLst>
      <p:ext uri="{BB962C8B-B14F-4D97-AF65-F5344CB8AC3E}">
        <p14:creationId xmlns:p14="http://schemas.microsoft.com/office/powerpoint/2010/main" val="358746834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9090"/>
                                        </p:tgtEl>
                                        <p:attrNameLst>
                                          <p:attrName>style.visibility</p:attrName>
                                        </p:attrNameLst>
                                      </p:cBhvr>
                                      <p:to>
                                        <p:strVal val="visible"/>
                                      </p:to>
                                    </p:set>
                                    <p:animEffect transition="in" filter="fade">
                                      <p:cBhvr>
                                        <p:cTn id="7" dur="1000"/>
                                        <p:tgtEl>
                                          <p:spTgt spid="89090"/>
                                        </p:tgtEl>
                                      </p:cBhvr>
                                    </p:animEffect>
                                    <p:anim calcmode="lin" valueType="num">
                                      <p:cBhvr>
                                        <p:cTn id="8" dur="1000" fill="hold"/>
                                        <p:tgtEl>
                                          <p:spTgt spid="89090"/>
                                        </p:tgtEl>
                                        <p:attrNameLst>
                                          <p:attrName>ppt_x</p:attrName>
                                        </p:attrNameLst>
                                      </p:cBhvr>
                                      <p:tavLst>
                                        <p:tav tm="0">
                                          <p:val>
                                            <p:strVal val="#ppt_x"/>
                                          </p:val>
                                        </p:tav>
                                        <p:tav tm="100000">
                                          <p:val>
                                            <p:strVal val="#ppt_x"/>
                                          </p:val>
                                        </p:tav>
                                      </p:tavLst>
                                    </p:anim>
                                    <p:anim calcmode="lin" valueType="num">
                                      <p:cBhvr>
                                        <p:cTn id="9" dur="1000" fill="hold"/>
                                        <p:tgtEl>
                                          <p:spTgt spid="8909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xit" presetSubtype="1" fill="hold" grpId="1" nodeType="clickEffect">
                                  <p:stCondLst>
                                    <p:cond delay="0"/>
                                  </p:stCondLst>
                                  <p:childTnLst>
                                    <p:anim calcmode="lin" valueType="num">
                                      <p:cBhvr additive="base">
                                        <p:cTn id="13" dur="2000"/>
                                        <p:tgtEl>
                                          <p:spTgt spid="89090"/>
                                        </p:tgtEl>
                                        <p:attrNameLst>
                                          <p:attrName>ppt_x</p:attrName>
                                        </p:attrNameLst>
                                      </p:cBhvr>
                                      <p:tavLst>
                                        <p:tav tm="0">
                                          <p:val>
                                            <p:strVal val="ppt_x"/>
                                          </p:val>
                                        </p:tav>
                                        <p:tav tm="100000">
                                          <p:val>
                                            <p:strVal val="ppt_x"/>
                                          </p:val>
                                        </p:tav>
                                      </p:tavLst>
                                    </p:anim>
                                    <p:anim calcmode="lin" valueType="num">
                                      <p:cBhvr additive="base">
                                        <p:cTn id="14" dur="2000"/>
                                        <p:tgtEl>
                                          <p:spTgt spid="89090"/>
                                        </p:tgtEl>
                                        <p:attrNameLst>
                                          <p:attrName>ppt_y</p:attrName>
                                        </p:attrNameLst>
                                      </p:cBhvr>
                                      <p:tavLst>
                                        <p:tav tm="0">
                                          <p:val>
                                            <p:strVal val="ppt_y"/>
                                          </p:val>
                                        </p:tav>
                                        <p:tav tm="100000">
                                          <p:val>
                                            <p:strVal val="0-ppt_h/2"/>
                                          </p:val>
                                        </p:tav>
                                      </p:tavLst>
                                    </p:anim>
                                    <p:set>
                                      <p:cBhvr>
                                        <p:cTn id="15" dur="1" fill="hold">
                                          <p:stCondLst>
                                            <p:cond delay="1999"/>
                                          </p:stCondLst>
                                        </p:cTn>
                                        <p:tgtEl>
                                          <p:spTgt spid="890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p:bldP spid="89090" grpId="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AutoShape 2"/>
          <p:cNvSpPr>
            <a:spLocks noChangeArrowheads="1"/>
          </p:cNvSpPr>
          <p:nvPr/>
        </p:nvSpPr>
        <p:spPr bwMode="auto">
          <a:xfrm>
            <a:off x="685800" y="2667000"/>
            <a:ext cx="10665884" cy="1105929"/>
          </a:xfrm>
          <a:prstGeom prst="roundRect">
            <a:avLst>
              <a:gd name="adj" fmla="val 16667"/>
            </a:avLst>
          </a:prstGeom>
          <a:solidFill>
            <a:schemeClr val="accent4"/>
          </a:solidFill>
          <a:ln w="9525">
            <a:solidFill>
              <a:schemeClr val="tx1"/>
            </a:solidFill>
            <a:round/>
            <a:headEnd/>
            <a:tailEnd/>
          </a:ln>
          <a:effectLst/>
          <a:extLst/>
        </p:spPr>
        <p:txBody>
          <a:bodyPr wrap="none" lIns="121917" tIns="60958" rIns="121917" bIns="60958" anchor="ctr"/>
          <a:lstStyle/>
          <a:p>
            <a:pPr fontAlgn="auto">
              <a:spcBef>
                <a:spcPts val="0"/>
              </a:spcBef>
              <a:spcAft>
                <a:spcPts val="0"/>
              </a:spcAft>
              <a:defRPr/>
            </a:pPr>
            <a:endParaRPr lang="en-NZ">
              <a:latin typeface="Arial"/>
              <a:cs typeface="Arial"/>
            </a:endParaRPr>
          </a:p>
        </p:txBody>
      </p:sp>
      <p:sp>
        <p:nvSpPr>
          <p:cNvPr id="91138" name="Rectangle 3"/>
          <p:cNvSpPr>
            <a:spLocks noGrp="1" noChangeArrowheads="1"/>
          </p:cNvSpPr>
          <p:nvPr>
            <p:ph type="title"/>
          </p:nvPr>
        </p:nvSpPr>
        <p:spPr>
          <a:xfrm>
            <a:off x="457200" y="498475"/>
            <a:ext cx="11260667" cy="927100"/>
          </a:xfrm>
        </p:spPr>
        <p:txBody>
          <a:bodyPr lIns="120630" tIns="59257" rIns="120630" bIns="59257"/>
          <a:lstStyle/>
          <a:p>
            <a:pPr>
              <a:lnSpc>
                <a:spcPct val="80000"/>
              </a:lnSpc>
            </a:pPr>
            <a:r>
              <a:rPr lang="en-US" altLang="en-US">
                <a:effectLst>
                  <a:outerShdw blurRad="38100" dist="38100" dir="2700000" algn="tl">
                    <a:srgbClr val="000000">
                      <a:alpha val="43137"/>
                    </a:srgbClr>
                  </a:outerShdw>
                </a:effectLst>
                <a:latin typeface="Arial" pitchFamily="34" charset="0"/>
                <a:ea typeface="MS PGothic" pitchFamily="34" charset="-128"/>
                <a:cs typeface="Arial" pitchFamily="34" charset="0"/>
              </a:rPr>
              <a:t>Enam Tahapan PERT &amp; CPM</a:t>
            </a:r>
            <a:endPar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endParaRPr>
          </a:p>
        </p:txBody>
      </p:sp>
      <p:sp>
        <p:nvSpPr>
          <p:cNvPr id="91139" name="Rectangle 4"/>
          <p:cNvSpPr>
            <a:spLocks noGrp="1" noChangeArrowheads="1"/>
          </p:cNvSpPr>
          <p:nvPr>
            <p:ph idx="1"/>
          </p:nvPr>
        </p:nvSpPr>
        <p:spPr>
          <a:xfrm>
            <a:off x="893233" y="1793875"/>
            <a:ext cx="10458451" cy="4230688"/>
          </a:xfrm>
        </p:spPr>
        <p:txBody>
          <a:bodyPr lIns="120630" tIns="59257" rIns="120630" bIns="59257">
            <a:normAutofit/>
          </a:bodyPr>
          <a:lstStyle/>
          <a:p>
            <a:pPr marL="812780" indent="-812780">
              <a:buFontTx/>
              <a:buAutoNum type="arabicPeriod" startAt="4"/>
            </a:pPr>
            <a:r>
              <a:rPr lang="en-US" altLang="en-US" sz="28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Tetapkan waktu dan / atau perkiraan biaya untuk setiap aktivitas</a:t>
            </a:r>
          </a:p>
          <a:p>
            <a:pPr marL="812780" indent="-812780">
              <a:buFontTx/>
              <a:buAutoNum type="arabicPeriod" startAt="4"/>
            </a:pPr>
            <a:r>
              <a:rPr lang="en-US" altLang="en-US" sz="28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Hitung lintasan waktu terpanjang melalui jaringan - ini disebut jalur kritis</a:t>
            </a:r>
          </a:p>
          <a:p>
            <a:pPr marL="812780" indent="-812780">
              <a:buFontTx/>
              <a:buAutoNum type="arabicPeriod" startAt="4"/>
            </a:pPr>
            <a:r>
              <a:rPr lang="en-US" altLang="en-US" sz="28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Gunakan jaringan untuk membantu merencanakan, menjadwalkan, memantau, dan mengendalikan proyek</a:t>
            </a:r>
            <a:endParaRPr lang="en-US" altLang="en-US" sz="2800"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endParaRPr>
          </a:p>
        </p:txBody>
      </p:sp>
    </p:spTree>
    <p:extLst>
      <p:ext uri="{BB962C8B-B14F-4D97-AF65-F5344CB8AC3E}">
        <p14:creationId xmlns:p14="http://schemas.microsoft.com/office/powerpoint/2010/main" val="197696039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1139"/>
                                        </p:tgtEl>
                                        <p:attrNameLst>
                                          <p:attrName>style.visibility</p:attrName>
                                        </p:attrNameLst>
                                      </p:cBhvr>
                                      <p:to>
                                        <p:strVal val="visible"/>
                                      </p:to>
                                    </p:set>
                                    <p:anim calcmode="lin" valueType="num">
                                      <p:cBhvr additive="base">
                                        <p:cTn id="7" dur="1750" fill="hold"/>
                                        <p:tgtEl>
                                          <p:spTgt spid="91139"/>
                                        </p:tgtEl>
                                        <p:attrNameLst>
                                          <p:attrName>ppt_x</p:attrName>
                                        </p:attrNameLst>
                                      </p:cBhvr>
                                      <p:tavLst>
                                        <p:tav tm="0">
                                          <p:val>
                                            <p:strVal val="#ppt_x"/>
                                          </p:val>
                                        </p:tav>
                                        <p:tav tm="100000">
                                          <p:val>
                                            <p:strVal val="#ppt_x"/>
                                          </p:val>
                                        </p:tav>
                                      </p:tavLst>
                                    </p:anim>
                                    <p:anim calcmode="lin" valueType="num">
                                      <p:cBhvr additive="base">
                                        <p:cTn id="8" dur="1750" fill="hold"/>
                                        <p:tgtEl>
                                          <p:spTgt spid="91139"/>
                                        </p:tgtEl>
                                        <p:attrNameLst>
                                          <p:attrName>ppt_y</p:attrName>
                                        </p:attrNameLst>
                                      </p:cBhvr>
                                      <p:tavLst>
                                        <p:tav tm="0">
                                          <p:val>
                                            <p:strVal val="1+#ppt_h/2"/>
                                          </p:val>
                                        </p:tav>
                                        <p:tav tm="100000">
                                          <p:val>
                                            <p:strVal val="#ppt_y"/>
                                          </p:val>
                                        </p:tav>
                                      </p:tavLst>
                                    </p:anim>
                                  </p:childTnLst>
                                </p:cTn>
                              </p:par>
                            </p:childTnLst>
                          </p:cTn>
                        </p:par>
                        <p:par>
                          <p:cTn id="9" fill="hold">
                            <p:stCondLst>
                              <p:cond delay="1750"/>
                            </p:stCondLst>
                            <p:childTnLst>
                              <p:par>
                                <p:cTn id="10" presetID="42" presetClass="entr" presetSubtype="0" fill="hold" grpId="0" nodeType="afterEffect">
                                  <p:stCondLst>
                                    <p:cond delay="0"/>
                                  </p:stCondLst>
                                  <p:childTnLst>
                                    <p:set>
                                      <p:cBhvr>
                                        <p:cTn id="11" dur="1" fill="hold">
                                          <p:stCondLst>
                                            <p:cond delay="0"/>
                                          </p:stCondLst>
                                        </p:cTn>
                                        <p:tgtEl>
                                          <p:spTgt spid="90114"/>
                                        </p:tgtEl>
                                        <p:attrNameLst>
                                          <p:attrName>style.visibility</p:attrName>
                                        </p:attrNameLst>
                                      </p:cBhvr>
                                      <p:to>
                                        <p:strVal val="visible"/>
                                      </p:to>
                                    </p:set>
                                    <p:animEffect transition="in" filter="fade">
                                      <p:cBhvr>
                                        <p:cTn id="12" dur="1000"/>
                                        <p:tgtEl>
                                          <p:spTgt spid="90114"/>
                                        </p:tgtEl>
                                      </p:cBhvr>
                                    </p:animEffect>
                                    <p:anim calcmode="lin" valueType="num">
                                      <p:cBhvr>
                                        <p:cTn id="13" dur="1000" fill="hold"/>
                                        <p:tgtEl>
                                          <p:spTgt spid="90114"/>
                                        </p:tgtEl>
                                        <p:attrNameLst>
                                          <p:attrName>ppt_x</p:attrName>
                                        </p:attrNameLst>
                                      </p:cBhvr>
                                      <p:tavLst>
                                        <p:tav tm="0">
                                          <p:val>
                                            <p:strVal val="#ppt_x"/>
                                          </p:val>
                                        </p:tav>
                                        <p:tav tm="100000">
                                          <p:val>
                                            <p:strVal val="#ppt_x"/>
                                          </p:val>
                                        </p:tav>
                                      </p:tavLst>
                                    </p:anim>
                                    <p:anim calcmode="lin" valueType="num">
                                      <p:cBhvr>
                                        <p:cTn id="14" dur="1000" fill="hold"/>
                                        <p:tgtEl>
                                          <p:spTgt spid="901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4" grpId="0" animBg="1"/>
      <p:bldP spid="91139" grpId="0"/>
    </p:bld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457200" y="498475"/>
            <a:ext cx="11260667" cy="927100"/>
          </a:xfrm>
        </p:spPr>
        <p:txBody>
          <a:bodyPr lIns="120630" tIns="59257" rIns="120630" bIns="59257"/>
          <a:lstStyle/>
          <a:p>
            <a:pPr>
              <a:lnSpc>
                <a:spcPct val="80000"/>
              </a:lnSpc>
            </a:pP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Enam Tahapan PERT &amp; CPM</a:t>
            </a:r>
          </a:p>
        </p:txBody>
      </p:sp>
      <p:sp>
        <p:nvSpPr>
          <p:cNvPr id="89090" name="Rectangle 3"/>
          <p:cNvSpPr>
            <a:spLocks noGrp="1" noChangeArrowheads="1"/>
          </p:cNvSpPr>
          <p:nvPr>
            <p:ph idx="1"/>
          </p:nvPr>
        </p:nvSpPr>
        <p:spPr>
          <a:xfrm>
            <a:off x="859367" y="1755776"/>
            <a:ext cx="10458451" cy="4341813"/>
          </a:xfrm>
        </p:spPr>
        <p:txBody>
          <a:bodyPr lIns="120630" tIns="59257" rIns="120630" bIns="59257">
            <a:normAutofit/>
          </a:bodyPr>
          <a:lstStyle/>
          <a:p>
            <a:pPr marL="812780" indent="-812780">
              <a:buFontTx/>
              <a:buAutoNum type="arabicPeriod"/>
            </a:pPr>
            <a:r>
              <a:rPr lang="en-US" altLang="en-US" sz="2800"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Define the project and prepare the work breakdown structure</a:t>
            </a:r>
          </a:p>
          <a:p>
            <a:pPr marL="812780" indent="-812780">
              <a:buFontTx/>
              <a:buAutoNum type="arabicPeriod"/>
            </a:pPr>
            <a:r>
              <a:rPr lang="en-US" altLang="en-US" sz="2800"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Develop relationships among the activities - decide which activities must precede and which must follow others</a:t>
            </a:r>
          </a:p>
          <a:p>
            <a:pPr marL="812780" indent="-812780">
              <a:buFontTx/>
              <a:buAutoNum type="arabicPeriod"/>
            </a:pPr>
            <a:r>
              <a:rPr lang="en-US" altLang="en-US" sz="2800"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Draw the network connecting all of the activities</a:t>
            </a:r>
          </a:p>
        </p:txBody>
      </p:sp>
    </p:spTree>
    <p:extLst>
      <p:ext uri="{BB962C8B-B14F-4D97-AF65-F5344CB8AC3E}">
        <p14:creationId xmlns:p14="http://schemas.microsoft.com/office/powerpoint/2010/main" val="231372737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9090"/>
                                        </p:tgtEl>
                                        <p:attrNameLst>
                                          <p:attrName>style.visibility</p:attrName>
                                        </p:attrNameLst>
                                      </p:cBhvr>
                                      <p:to>
                                        <p:strVal val="visible"/>
                                      </p:to>
                                    </p:set>
                                    <p:animEffect transition="in" filter="fade">
                                      <p:cBhvr>
                                        <p:cTn id="7" dur="1000"/>
                                        <p:tgtEl>
                                          <p:spTgt spid="89090"/>
                                        </p:tgtEl>
                                      </p:cBhvr>
                                    </p:animEffect>
                                    <p:anim calcmode="lin" valueType="num">
                                      <p:cBhvr>
                                        <p:cTn id="8" dur="1000" fill="hold"/>
                                        <p:tgtEl>
                                          <p:spTgt spid="89090"/>
                                        </p:tgtEl>
                                        <p:attrNameLst>
                                          <p:attrName>ppt_x</p:attrName>
                                        </p:attrNameLst>
                                      </p:cBhvr>
                                      <p:tavLst>
                                        <p:tav tm="0">
                                          <p:val>
                                            <p:strVal val="#ppt_x"/>
                                          </p:val>
                                        </p:tav>
                                        <p:tav tm="100000">
                                          <p:val>
                                            <p:strVal val="#ppt_x"/>
                                          </p:val>
                                        </p:tav>
                                      </p:tavLst>
                                    </p:anim>
                                    <p:anim calcmode="lin" valueType="num">
                                      <p:cBhvr>
                                        <p:cTn id="9" dur="1000" fill="hold"/>
                                        <p:tgtEl>
                                          <p:spTgt spid="8909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xit" presetSubtype="1" fill="hold" grpId="1" nodeType="clickEffect">
                                  <p:stCondLst>
                                    <p:cond delay="0"/>
                                  </p:stCondLst>
                                  <p:childTnLst>
                                    <p:anim calcmode="lin" valueType="num">
                                      <p:cBhvr additive="base">
                                        <p:cTn id="13" dur="2000"/>
                                        <p:tgtEl>
                                          <p:spTgt spid="89090"/>
                                        </p:tgtEl>
                                        <p:attrNameLst>
                                          <p:attrName>ppt_x</p:attrName>
                                        </p:attrNameLst>
                                      </p:cBhvr>
                                      <p:tavLst>
                                        <p:tav tm="0">
                                          <p:val>
                                            <p:strVal val="ppt_x"/>
                                          </p:val>
                                        </p:tav>
                                        <p:tav tm="100000">
                                          <p:val>
                                            <p:strVal val="ppt_x"/>
                                          </p:val>
                                        </p:tav>
                                      </p:tavLst>
                                    </p:anim>
                                    <p:anim calcmode="lin" valueType="num">
                                      <p:cBhvr additive="base">
                                        <p:cTn id="14" dur="2000"/>
                                        <p:tgtEl>
                                          <p:spTgt spid="89090"/>
                                        </p:tgtEl>
                                        <p:attrNameLst>
                                          <p:attrName>ppt_y</p:attrName>
                                        </p:attrNameLst>
                                      </p:cBhvr>
                                      <p:tavLst>
                                        <p:tav tm="0">
                                          <p:val>
                                            <p:strVal val="ppt_y"/>
                                          </p:val>
                                        </p:tav>
                                        <p:tav tm="100000">
                                          <p:val>
                                            <p:strVal val="0-ppt_h/2"/>
                                          </p:val>
                                        </p:tav>
                                      </p:tavLst>
                                    </p:anim>
                                    <p:set>
                                      <p:cBhvr>
                                        <p:cTn id="15" dur="1" fill="hold">
                                          <p:stCondLst>
                                            <p:cond delay="1999"/>
                                          </p:stCondLst>
                                        </p:cTn>
                                        <p:tgtEl>
                                          <p:spTgt spid="890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p:bldP spid="89090" grpId="1"/>
    </p:bld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0114" name="AutoShape 2"/>
          <p:cNvSpPr>
            <a:spLocks noChangeArrowheads="1"/>
          </p:cNvSpPr>
          <p:nvPr/>
        </p:nvSpPr>
        <p:spPr bwMode="auto">
          <a:xfrm>
            <a:off x="679107" y="2323071"/>
            <a:ext cx="10376072" cy="1105929"/>
          </a:xfrm>
          <a:prstGeom prst="roundRect">
            <a:avLst>
              <a:gd name="adj" fmla="val 16667"/>
            </a:avLst>
          </a:prstGeom>
          <a:solidFill>
            <a:schemeClr val="accent4"/>
          </a:solidFill>
          <a:ln w="9525">
            <a:solidFill>
              <a:schemeClr val="tx1"/>
            </a:solidFill>
            <a:round/>
            <a:headEnd/>
            <a:tailEnd/>
          </a:ln>
          <a:effectLst/>
          <a:extLst/>
        </p:spPr>
        <p:txBody>
          <a:bodyPr wrap="none" lIns="121917" tIns="60958" rIns="121917" bIns="60958" anchor="ctr"/>
          <a:lstStyle/>
          <a:p>
            <a:pPr fontAlgn="auto">
              <a:spcBef>
                <a:spcPts val="0"/>
              </a:spcBef>
              <a:spcAft>
                <a:spcPts val="0"/>
              </a:spcAft>
              <a:defRPr/>
            </a:pPr>
            <a:endParaRPr lang="en-NZ">
              <a:latin typeface="Arial"/>
              <a:cs typeface="Arial"/>
            </a:endParaRPr>
          </a:p>
        </p:txBody>
      </p:sp>
      <p:sp>
        <p:nvSpPr>
          <p:cNvPr id="91138" name="Rectangle 3"/>
          <p:cNvSpPr>
            <a:spLocks noGrp="1" noChangeArrowheads="1"/>
          </p:cNvSpPr>
          <p:nvPr>
            <p:ph type="title"/>
          </p:nvPr>
        </p:nvSpPr>
        <p:spPr>
          <a:xfrm>
            <a:off x="457200" y="498475"/>
            <a:ext cx="11260667" cy="927100"/>
          </a:xfrm>
        </p:spPr>
        <p:txBody>
          <a:bodyPr lIns="120630" tIns="59257" rIns="120630" bIns="59257"/>
          <a:lstStyle/>
          <a:p>
            <a:pPr>
              <a:lnSpc>
                <a:spcPct val="80000"/>
              </a:lnSpc>
            </a:pPr>
            <a:r>
              <a:rPr lang="en-US" altLang="en-US">
                <a:effectLst>
                  <a:outerShdw blurRad="38100" dist="38100" dir="2700000" algn="tl">
                    <a:srgbClr val="000000">
                      <a:alpha val="43137"/>
                    </a:srgbClr>
                  </a:outerShdw>
                </a:effectLst>
                <a:latin typeface="Arial" pitchFamily="34" charset="0"/>
                <a:ea typeface="MS PGothic" pitchFamily="34" charset="-128"/>
                <a:cs typeface="Arial" pitchFamily="34" charset="0"/>
              </a:rPr>
              <a:t>Enam Tahapan PERT &amp; CPM</a:t>
            </a:r>
            <a:endPar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endParaRPr>
          </a:p>
        </p:txBody>
      </p:sp>
      <p:sp>
        <p:nvSpPr>
          <p:cNvPr id="91139" name="Rectangle 4"/>
          <p:cNvSpPr>
            <a:spLocks noGrp="1" noChangeArrowheads="1"/>
          </p:cNvSpPr>
          <p:nvPr>
            <p:ph idx="1"/>
          </p:nvPr>
        </p:nvSpPr>
        <p:spPr>
          <a:xfrm>
            <a:off x="893233" y="1793875"/>
            <a:ext cx="10458451" cy="4230688"/>
          </a:xfrm>
        </p:spPr>
        <p:txBody>
          <a:bodyPr lIns="120630" tIns="59257" rIns="120630" bIns="59257">
            <a:normAutofit/>
          </a:bodyPr>
          <a:lstStyle/>
          <a:p>
            <a:pPr marL="812780" indent="-812780">
              <a:buFontTx/>
              <a:buAutoNum type="arabicPeriod" startAt="4"/>
            </a:pPr>
            <a:r>
              <a:rPr lang="en-US" altLang="en-US" sz="2800"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Assign time and/or cost estimates to each activity</a:t>
            </a:r>
          </a:p>
          <a:p>
            <a:pPr marL="812780" indent="-812780">
              <a:buFontTx/>
              <a:buAutoNum type="arabicPeriod" startAt="4"/>
            </a:pPr>
            <a:r>
              <a:rPr lang="en-US" altLang="en-US" sz="2800"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Compute the longest time path through the network – this is called the critical path</a:t>
            </a:r>
          </a:p>
          <a:p>
            <a:pPr marL="812780" indent="-812780">
              <a:buFontTx/>
              <a:buAutoNum type="arabicPeriod" startAt="4"/>
            </a:pPr>
            <a:r>
              <a:rPr lang="en-US" altLang="en-US" sz="2800"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Use the network to help plan, schedule, monitor, and control the project</a:t>
            </a:r>
          </a:p>
        </p:txBody>
      </p:sp>
    </p:spTree>
    <p:extLst>
      <p:ext uri="{BB962C8B-B14F-4D97-AF65-F5344CB8AC3E}">
        <p14:creationId xmlns:p14="http://schemas.microsoft.com/office/powerpoint/2010/main" val="269153804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1139"/>
                                        </p:tgtEl>
                                        <p:attrNameLst>
                                          <p:attrName>style.visibility</p:attrName>
                                        </p:attrNameLst>
                                      </p:cBhvr>
                                      <p:to>
                                        <p:strVal val="visible"/>
                                      </p:to>
                                    </p:set>
                                    <p:anim calcmode="lin" valueType="num">
                                      <p:cBhvr additive="base">
                                        <p:cTn id="7" dur="1750" fill="hold"/>
                                        <p:tgtEl>
                                          <p:spTgt spid="91139"/>
                                        </p:tgtEl>
                                        <p:attrNameLst>
                                          <p:attrName>ppt_x</p:attrName>
                                        </p:attrNameLst>
                                      </p:cBhvr>
                                      <p:tavLst>
                                        <p:tav tm="0">
                                          <p:val>
                                            <p:strVal val="#ppt_x"/>
                                          </p:val>
                                        </p:tav>
                                        <p:tav tm="100000">
                                          <p:val>
                                            <p:strVal val="#ppt_x"/>
                                          </p:val>
                                        </p:tav>
                                      </p:tavLst>
                                    </p:anim>
                                    <p:anim calcmode="lin" valueType="num">
                                      <p:cBhvr additive="base">
                                        <p:cTn id="8" dur="1750" fill="hold"/>
                                        <p:tgtEl>
                                          <p:spTgt spid="91139"/>
                                        </p:tgtEl>
                                        <p:attrNameLst>
                                          <p:attrName>ppt_y</p:attrName>
                                        </p:attrNameLst>
                                      </p:cBhvr>
                                      <p:tavLst>
                                        <p:tav tm="0">
                                          <p:val>
                                            <p:strVal val="1+#ppt_h/2"/>
                                          </p:val>
                                        </p:tav>
                                        <p:tav tm="100000">
                                          <p:val>
                                            <p:strVal val="#ppt_y"/>
                                          </p:val>
                                        </p:tav>
                                      </p:tavLst>
                                    </p:anim>
                                  </p:childTnLst>
                                </p:cTn>
                              </p:par>
                            </p:childTnLst>
                          </p:cTn>
                        </p:par>
                        <p:par>
                          <p:cTn id="9" fill="hold">
                            <p:stCondLst>
                              <p:cond delay="1750"/>
                            </p:stCondLst>
                            <p:childTnLst>
                              <p:par>
                                <p:cTn id="10" presetID="42" presetClass="entr" presetSubtype="0" fill="hold" grpId="0" nodeType="afterEffect">
                                  <p:stCondLst>
                                    <p:cond delay="0"/>
                                  </p:stCondLst>
                                  <p:childTnLst>
                                    <p:set>
                                      <p:cBhvr>
                                        <p:cTn id="11" dur="1" fill="hold">
                                          <p:stCondLst>
                                            <p:cond delay="0"/>
                                          </p:stCondLst>
                                        </p:cTn>
                                        <p:tgtEl>
                                          <p:spTgt spid="90114"/>
                                        </p:tgtEl>
                                        <p:attrNameLst>
                                          <p:attrName>style.visibility</p:attrName>
                                        </p:attrNameLst>
                                      </p:cBhvr>
                                      <p:to>
                                        <p:strVal val="visible"/>
                                      </p:to>
                                    </p:set>
                                    <p:animEffect transition="in" filter="fade">
                                      <p:cBhvr>
                                        <p:cTn id="12" dur="1000"/>
                                        <p:tgtEl>
                                          <p:spTgt spid="90114"/>
                                        </p:tgtEl>
                                      </p:cBhvr>
                                    </p:animEffect>
                                    <p:anim calcmode="lin" valueType="num">
                                      <p:cBhvr>
                                        <p:cTn id="13" dur="1000" fill="hold"/>
                                        <p:tgtEl>
                                          <p:spTgt spid="90114"/>
                                        </p:tgtEl>
                                        <p:attrNameLst>
                                          <p:attrName>ppt_x</p:attrName>
                                        </p:attrNameLst>
                                      </p:cBhvr>
                                      <p:tavLst>
                                        <p:tav tm="0">
                                          <p:val>
                                            <p:strVal val="#ppt_x"/>
                                          </p:val>
                                        </p:tav>
                                        <p:tav tm="100000">
                                          <p:val>
                                            <p:strVal val="#ppt_x"/>
                                          </p:val>
                                        </p:tav>
                                      </p:tavLst>
                                    </p:anim>
                                    <p:anim calcmode="lin" valueType="num">
                                      <p:cBhvr>
                                        <p:cTn id="14" dur="1000" fill="hold"/>
                                        <p:tgtEl>
                                          <p:spTgt spid="901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4" grpId="0" animBg="1"/>
      <p:bldP spid="9113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ChangeArrowheads="1"/>
          </p:cNvSpPr>
          <p:nvPr/>
        </p:nvSpPr>
        <p:spPr bwMode="auto">
          <a:xfrm>
            <a:off x="914400" y="2243139"/>
            <a:ext cx="10363200" cy="376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630" tIns="59257" rIns="120630" bIns="59257"/>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tx1"/>
              </a:buClr>
              <a:buFont typeface="Symbol" pitchFamily="18" charset="2"/>
              <a:buAutoNum type="arabicPeriod"/>
            </a:pPr>
            <a:r>
              <a:rPr lang="en-US" altLang="en-US" sz="2700">
                <a:effectLst>
                  <a:outerShdw blurRad="38100" dist="38100" dir="2700000" algn="tl">
                    <a:srgbClr val="000000">
                      <a:alpha val="43137"/>
                    </a:srgbClr>
                  </a:outerShdw>
                </a:effectLst>
                <a:latin typeface="Century Gothic" panose="020B0502020202020204" pitchFamily="34" charset="0"/>
              </a:rPr>
              <a:t>Kapan seluruh proyek selesai?</a:t>
            </a:r>
          </a:p>
          <a:p>
            <a:pPr>
              <a:lnSpc>
                <a:spcPct val="90000"/>
              </a:lnSpc>
              <a:spcAft>
                <a:spcPct val="40000"/>
              </a:spcAft>
              <a:buClr>
                <a:schemeClr val="tx1"/>
              </a:buClr>
              <a:buFont typeface="Symbol" pitchFamily="18" charset="2"/>
              <a:buAutoNum type="arabicPeriod"/>
            </a:pPr>
            <a:r>
              <a:rPr lang="en-US" altLang="en-US" sz="2700">
                <a:effectLst>
                  <a:outerShdw blurRad="38100" dist="38100" dir="2700000" algn="tl">
                    <a:srgbClr val="000000">
                      <a:alpha val="43137"/>
                    </a:srgbClr>
                  </a:outerShdw>
                </a:effectLst>
                <a:latin typeface="Century Gothic" panose="020B0502020202020204" pitchFamily="34" charset="0"/>
              </a:rPr>
              <a:t>Apa saja kegiatan atau tugas penting dalam proyek?</a:t>
            </a:r>
          </a:p>
          <a:p>
            <a:pPr>
              <a:lnSpc>
                <a:spcPct val="90000"/>
              </a:lnSpc>
              <a:spcAft>
                <a:spcPct val="40000"/>
              </a:spcAft>
              <a:buClr>
                <a:schemeClr val="tx1"/>
              </a:buClr>
              <a:buFont typeface="Symbol" pitchFamily="18" charset="2"/>
              <a:buAutoNum type="arabicPeriod"/>
            </a:pPr>
            <a:r>
              <a:rPr lang="en-US" altLang="en-US" sz="2700">
                <a:effectLst>
                  <a:outerShdw blurRad="38100" dist="38100" dir="2700000" algn="tl">
                    <a:srgbClr val="000000">
                      <a:alpha val="43137"/>
                    </a:srgbClr>
                  </a:outerShdw>
                </a:effectLst>
                <a:latin typeface="Century Gothic" panose="020B0502020202020204" pitchFamily="34" charset="0"/>
              </a:rPr>
              <a:t>Apakah aktivitas yang tidak penting?</a:t>
            </a:r>
          </a:p>
          <a:p>
            <a:pPr>
              <a:lnSpc>
                <a:spcPct val="90000"/>
              </a:lnSpc>
              <a:spcAft>
                <a:spcPct val="40000"/>
              </a:spcAft>
              <a:buClr>
                <a:schemeClr val="tx1"/>
              </a:buClr>
              <a:buFont typeface="Symbol" pitchFamily="18" charset="2"/>
              <a:buAutoNum type="arabicPeriod"/>
            </a:pPr>
            <a:r>
              <a:rPr lang="en-US" altLang="en-US" sz="2700">
                <a:effectLst>
                  <a:outerShdw blurRad="38100" dist="38100" dir="2700000" algn="tl">
                    <a:srgbClr val="000000">
                      <a:alpha val="43137"/>
                    </a:srgbClr>
                  </a:outerShdw>
                </a:effectLst>
                <a:latin typeface="Century Gothic" panose="020B0502020202020204" pitchFamily="34" charset="0"/>
              </a:rPr>
              <a:t>Berapa probabilitas proyek akan diselesaikan pada tanggal tertentu?</a:t>
            </a:r>
          </a:p>
        </p:txBody>
      </p:sp>
      <p:sp>
        <p:nvSpPr>
          <p:cNvPr id="93186" name="Rectangle 3"/>
          <p:cNvSpPr>
            <a:spLocks noGrp="1" noChangeArrowheads="1"/>
          </p:cNvSpPr>
          <p:nvPr>
            <p:ph type="title"/>
          </p:nvPr>
        </p:nvSpPr>
        <p:spPr>
          <a:xfrm>
            <a:off x="903817" y="454026"/>
            <a:ext cx="10361083" cy="1435100"/>
          </a:xfrm>
        </p:spPr>
        <p:txBody>
          <a:bodyPr>
            <a:normAutofit/>
          </a:bodyPr>
          <a:lstStyle/>
          <a:p>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Pertanyaan PERT &amp; CPM yang</a:t>
            </a:r>
            <a:b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b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Harus Dapat Dijawab</a:t>
            </a:r>
          </a:p>
        </p:txBody>
      </p:sp>
    </p:spTree>
    <p:extLst>
      <p:ext uri="{BB962C8B-B14F-4D97-AF65-F5344CB8AC3E}">
        <p14:creationId xmlns:p14="http://schemas.microsoft.com/office/powerpoint/2010/main" val="4880017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92162"/>
                                        </p:tgtEl>
                                      </p:cBhvr>
                                    </p:animEffect>
                                    <p:anim calcmode="lin" valueType="num">
                                      <p:cBhvr>
                                        <p:cTn id="7" dur="1000"/>
                                        <p:tgtEl>
                                          <p:spTgt spid="92162"/>
                                        </p:tgtEl>
                                        <p:attrNameLst>
                                          <p:attrName>ppt_x</p:attrName>
                                        </p:attrNameLst>
                                      </p:cBhvr>
                                      <p:tavLst>
                                        <p:tav tm="0">
                                          <p:val>
                                            <p:strVal val="ppt_x"/>
                                          </p:val>
                                        </p:tav>
                                        <p:tav tm="100000">
                                          <p:val>
                                            <p:strVal val="ppt_x"/>
                                          </p:val>
                                        </p:tav>
                                      </p:tavLst>
                                    </p:anim>
                                    <p:anim calcmode="lin" valueType="num">
                                      <p:cBhvr>
                                        <p:cTn id="8" dur="1000"/>
                                        <p:tgtEl>
                                          <p:spTgt spid="92162"/>
                                        </p:tgtEl>
                                        <p:attrNameLst>
                                          <p:attrName>ppt_y</p:attrName>
                                        </p:attrNameLst>
                                      </p:cBhvr>
                                      <p:tavLst>
                                        <p:tav tm="0">
                                          <p:val>
                                            <p:strVal val="ppt_y"/>
                                          </p:val>
                                        </p:tav>
                                        <p:tav tm="100000">
                                          <p:val>
                                            <p:strVal val="ppt_y-.1"/>
                                          </p:val>
                                        </p:tav>
                                      </p:tavLst>
                                    </p:anim>
                                    <p:set>
                                      <p:cBhvr>
                                        <p:cTn id="9" dur="1" fill="hold">
                                          <p:stCondLst>
                                            <p:cond delay="999"/>
                                          </p:stCondLst>
                                        </p:cTn>
                                        <p:tgtEl>
                                          <p:spTgt spid="921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ChangeArrowheads="1"/>
          </p:cNvSpPr>
          <p:nvPr/>
        </p:nvSpPr>
        <p:spPr bwMode="auto">
          <a:xfrm>
            <a:off x="914400" y="2078038"/>
            <a:ext cx="10363200" cy="411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630" tIns="59257" rIns="120630" bIns="59257"/>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tx1"/>
              </a:buClr>
              <a:buFont typeface="Symbol" pitchFamily="18" charset="2"/>
              <a:buAutoNum type="arabicPeriod" startAt="5"/>
            </a:pPr>
            <a:r>
              <a:rPr lang="en-US" altLang="en-US" sz="2700">
                <a:effectLst>
                  <a:outerShdw blurRad="38100" dist="38100" dir="2700000" algn="tl">
                    <a:srgbClr val="000000">
                      <a:alpha val="43137"/>
                    </a:srgbClr>
                  </a:outerShdw>
                </a:effectLst>
                <a:latin typeface="Century Gothic" panose="020B0502020202020204" pitchFamily="34" charset="0"/>
              </a:rPr>
              <a:t>Apakah proyek sesuai jadwal, </a:t>
            </a:r>
            <a:r>
              <a:rPr lang="en-US" altLang="en-US" sz="2700" smtClean="0">
                <a:effectLst>
                  <a:outerShdw blurRad="38100" dist="38100" dir="2700000" algn="tl">
                    <a:srgbClr val="000000">
                      <a:alpha val="43137"/>
                    </a:srgbClr>
                  </a:outerShdw>
                </a:effectLst>
                <a:latin typeface="Century Gothic" panose="020B0502020202020204" pitchFamily="34" charset="0"/>
              </a:rPr>
              <a:t>lebih lambat dari </a:t>
            </a:r>
            <a:r>
              <a:rPr lang="en-US" altLang="en-US" sz="2700">
                <a:effectLst>
                  <a:outerShdw blurRad="38100" dist="38100" dir="2700000" algn="tl">
                    <a:srgbClr val="000000">
                      <a:alpha val="43137"/>
                    </a:srgbClr>
                  </a:outerShdw>
                </a:effectLst>
                <a:latin typeface="Century Gothic" panose="020B0502020202020204" pitchFamily="34" charset="0"/>
              </a:rPr>
              <a:t>jadwal, atau lebih cepat dari jadwal?</a:t>
            </a:r>
          </a:p>
          <a:p>
            <a:pPr>
              <a:lnSpc>
                <a:spcPct val="90000"/>
              </a:lnSpc>
              <a:spcAft>
                <a:spcPct val="40000"/>
              </a:spcAft>
              <a:buClr>
                <a:schemeClr val="tx1"/>
              </a:buClr>
              <a:buFont typeface="Symbol" pitchFamily="18" charset="2"/>
              <a:buAutoNum type="arabicPeriod" startAt="5"/>
            </a:pPr>
            <a:r>
              <a:rPr lang="en-US" altLang="en-US" sz="2700">
                <a:effectLst>
                  <a:outerShdw blurRad="38100" dist="38100" dir="2700000" algn="tl">
                    <a:srgbClr val="000000">
                      <a:alpha val="43137"/>
                    </a:srgbClr>
                  </a:outerShdw>
                </a:effectLst>
                <a:latin typeface="Century Gothic" panose="020B0502020202020204" pitchFamily="34" charset="0"/>
              </a:rPr>
              <a:t>Apakah uang yang dikeluarkan sama dengan, kurang dari, atau lebih besar dari anggaran?</a:t>
            </a:r>
          </a:p>
          <a:p>
            <a:pPr>
              <a:lnSpc>
                <a:spcPct val="90000"/>
              </a:lnSpc>
              <a:spcAft>
                <a:spcPct val="40000"/>
              </a:spcAft>
              <a:buClr>
                <a:schemeClr val="tx1"/>
              </a:buClr>
              <a:buFont typeface="Symbol" pitchFamily="18" charset="2"/>
              <a:buAutoNum type="arabicPeriod" startAt="5"/>
            </a:pPr>
            <a:r>
              <a:rPr lang="en-US" altLang="en-US" sz="2700">
                <a:effectLst>
                  <a:outerShdw blurRad="38100" dist="38100" dir="2700000" algn="tl">
                    <a:srgbClr val="000000">
                      <a:alpha val="43137"/>
                    </a:srgbClr>
                  </a:outerShdw>
                </a:effectLst>
                <a:latin typeface="Century Gothic" panose="020B0502020202020204" pitchFamily="34" charset="0"/>
              </a:rPr>
              <a:t>Apakah ada cukup </a:t>
            </a:r>
            <a:r>
              <a:rPr lang="en-US" altLang="en-US" sz="2700" smtClean="0">
                <a:effectLst>
                  <a:outerShdw blurRad="38100" dist="38100" dir="2700000" algn="tl">
                    <a:srgbClr val="000000">
                      <a:alpha val="43137"/>
                    </a:srgbClr>
                  </a:outerShdw>
                </a:effectLst>
                <a:latin typeface="Century Gothic" panose="020B0502020202020204" pitchFamily="34" charset="0"/>
              </a:rPr>
              <a:t>sumberdaya </a:t>
            </a:r>
            <a:r>
              <a:rPr lang="en-US" altLang="en-US" sz="2700">
                <a:effectLst>
                  <a:outerShdw blurRad="38100" dist="38100" dir="2700000" algn="tl">
                    <a:srgbClr val="000000">
                      <a:alpha val="43137"/>
                    </a:srgbClr>
                  </a:outerShdw>
                </a:effectLst>
                <a:latin typeface="Century Gothic" panose="020B0502020202020204" pitchFamily="34" charset="0"/>
              </a:rPr>
              <a:t>yang tersedia untuk menyelesaikan proyek tepat waktu?</a:t>
            </a:r>
          </a:p>
          <a:p>
            <a:pPr>
              <a:lnSpc>
                <a:spcPct val="90000"/>
              </a:lnSpc>
              <a:spcAft>
                <a:spcPct val="40000"/>
              </a:spcAft>
              <a:buClr>
                <a:schemeClr val="tx1"/>
              </a:buClr>
              <a:buFont typeface="Symbol" pitchFamily="18" charset="2"/>
              <a:buAutoNum type="arabicPeriod" startAt="5"/>
            </a:pPr>
            <a:r>
              <a:rPr lang="en-US" altLang="en-US" sz="2700">
                <a:effectLst>
                  <a:outerShdw blurRad="38100" dist="38100" dir="2700000" algn="tl">
                    <a:srgbClr val="000000">
                      <a:alpha val="43137"/>
                    </a:srgbClr>
                  </a:outerShdw>
                </a:effectLst>
                <a:latin typeface="Century Gothic" panose="020B0502020202020204" pitchFamily="34" charset="0"/>
              </a:rPr>
              <a:t>Jika proyek harus selesai dalam waktu yang lebih singkat, bagaimana cara mencapai ini </a:t>
            </a:r>
            <a:r>
              <a:rPr lang="en-US" altLang="en-US" sz="2700" smtClean="0">
                <a:effectLst>
                  <a:outerShdw blurRad="38100" dist="38100" dir="2700000" algn="tl">
                    <a:srgbClr val="000000">
                      <a:alpha val="43137"/>
                    </a:srgbClr>
                  </a:outerShdw>
                </a:effectLst>
                <a:latin typeface="Century Gothic" panose="020B0502020202020204" pitchFamily="34" charset="0"/>
              </a:rPr>
              <a:t>dengan biaya yang paling kecil?</a:t>
            </a:r>
            <a:endParaRPr lang="en-US" altLang="en-US" sz="2700">
              <a:effectLst>
                <a:outerShdw blurRad="38100" dist="38100" dir="2700000" algn="tl">
                  <a:srgbClr val="000000">
                    <a:alpha val="43137"/>
                  </a:srgbClr>
                </a:outerShdw>
              </a:effectLst>
              <a:latin typeface="Century Gothic" panose="020B0502020202020204" pitchFamily="34" charset="0"/>
            </a:endParaRPr>
          </a:p>
        </p:txBody>
      </p:sp>
      <p:sp>
        <p:nvSpPr>
          <p:cNvPr id="95234" name="Rectangle 3"/>
          <p:cNvSpPr>
            <a:spLocks noGrp="1" noChangeArrowheads="1"/>
          </p:cNvSpPr>
          <p:nvPr>
            <p:ph type="title"/>
          </p:nvPr>
        </p:nvSpPr>
        <p:spPr>
          <a:xfrm>
            <a:off x="903817" y="454026"/>
            <a:ext cx="10361083" cy="1435100"/>
          </a:xfrm>
        </p:spPr>
        <p:txBody>
          <a:bodyPr>
            <a:normAutofit/>
          </a:bodyPr>
          <a:lstStyle/>
          <a:p>
            <a:r>
              <a:rPr lang="en-US" altLang="en-US">
                <a:effectLst>
                  <a:outerShdw blurRad="38100" dist="38100" dir="2700000" algn="tl">
                    <a:srgbClr val="000000">
                      <a:alpha val="43137"/>
                    </a:srgbClr>
                  </a:outerShdw>
                </a:effectLst>
                <a:latin typeface="Arial" pitchFamily="34" charset="0"/>
                <a:ea typeface="MS PGothic" pitchFamily="34" charset="-128"/>
                <a:cs typeface="Arial" pitchFamily="34" charset="0"/>
              </a:rPr>
              <a:t>Pertanyaan PERT &amp; CPM yang</a:t>
            </a:r>
            <a:br>
              <a:rPr lang="en-US" altLang="en-US">
                <a:effectLst>
                  <a:outerShdw blurRad="38100" dist="38100" dir="2700000" algn="tl">
                    <a:srgbClr val="000000">
                      <a:alpha val="43137"/>
                    </a:srgbClr>
                  </a:outerShdw>
                </a:effectLst>
                <a:latin typeface="Arial" pitchFamily="34" charset="0"/>
                <a:ea typeface="MS PGothic" pitchFamily="34" charset="-128"/>
                <a:cs typeface="Arial" pitchFamily="34" charset="0"/>
              </a:rPr>
            </a:br>
            <a:r>
              <a:rPr lang="en-US" altLang="en-US">
                <a:effectLst>
                  <a:outerShdw blurRad="38100" dist="38100" dir="2700000" algn="tl">
                    <a:srgbClr val="000000">
                      <a:alpha val="43137"/>
                    </a:srgbClr>
                  </a:outerShdw>
                </a:effectLst>
                <a:latin typeface="Arial" pitchFamily="34" charset="0"/>
                <a:ea typeface="MS PGothic" pitchFamily="34" charset="-128"/>
                <a:cs typeface="Arial" pitchFamily="34" charset="0"/>
              </a:rPr>
              <a:t>Harus Dapat Dijawab</a:t>
            </a:r>
            <a:endPar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834019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4210"/>
                                        </p:tgtEl>
                                        <p:attrNameLst>
                                          <p:attrName>style.visibility</p:attrName>
                                        </p:attrNameLst>
                                      </p:cBhvr>
                                      <p:to>
                                        <p:strVal val="visible"/>
                                      </p:to>
                                    </p:set>
                                    <p:animEffect transition="in" filter="fade">
                                      <p:cBhvr>
                                        <p:cTn id="7" dur="2000"/>
                                        <p:tgtEl>
                                          <p:spTgt spid="94210"/>
                                        </p:tgtEl>
                                      </p:cBhvr>
                                    </p:animEffect>
                                    <p:anim calcmode="lin" valueType="num">
                                      <p:cBhvr>
                                        <p:cTn id="8" dur="2000" fill="hold"/>
                                        <p:tgtEl>
                                          <p:spTgt spid="94210"/>
                                        </p:tgtEl>
                                        <p:attrNameLst>
                                          <p:attrName>ppt_x</p:attrName>
                                        </p:attrNameLst>
                                      </p:cBhvr>
                                      <p:tavLst>
                                        <p:tav tm="0">
                                          <p:val>
                                            <p:strVal val="#ppt_x"/>
                                          </p:val>
                                        </p:tav>
                                        <p:tav tm="100000">
                                          <p:val>
                                            <p:strVal val="#ppt_x"/>
                                          </p:val>
                                        </p:tav>
                                      </p:tavLst>
                                    </p:anim>
                                    <p:anim calcmode="lin" valueType="num">
                                      <p:cBhvr>
                                        <p:cTn id="9" dur="2000" fill="hold"/>
                                        <p:tgtEl>
                                          <p:spTgt spid="942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p:bldLst>
  </p:timing>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62" name="Rectangle 2"/>
          <p:cNvSpPr>
            <a:spLocks noChangeArrowheads="1"/>
          </p:cNvSpPr>
          <p:nvPr/>
        </p:nvSpPr>
        <p:spPr bwMode="auto">
          <a:xfrm>
            <a:off x="914400" y="2243139"/>
            <a:ext cx="10363200" cy="376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630" tIns="59257" rIns="120630" bIns="59257"/>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tx1"/>
              </a:buClr>
              <a:buFont typeface="Symbol" pitchFamily="18" charset="2"/>
              <a:buAutoNum type="arabicPeriod"/>
            </a:pPr>
            <a:r>
              <a:rPr lang="en-US" altLang="en-US" sz="2700">
                <a:effectLst>
                  <a:outerShdw blurRad="38100" dist="38100" dir="2700000" algn="tl">
                    <a:srgbClr val="000000">
                      <a:alpha val="43137"/>
                    </a:srgbClr>
                  </a:outerShdw>
                </a:effectLst>
                <a:latin typeface="Century Gothic" panose="020B0502020202020204" pitchFamily="34" charset="0"/>
              </a:rPr>
              <a:t>When will the entire project be completed?</a:t>
            </a:r>
          </a:p>
          <a:p>
            <a:pPr>
              <a:lnSpc>
                <a:spcPct val="90000"/>
              </a:lnSpc>
              <a:spcAft>
                <a:spcPct val="40000"/>
              </a:spcAft>
              <a:buClr>
                <a:schemeClr val="tx1"/>
              </a:buClr>
              <a:buFont typeface="Symbol" pitchFamily="18" charset="2"/>
              <a:buAutoNum type="arabicPeriod"/>
            </a:pPr>
            <a:r>
              <a:rPr lang="en-US" altLang="en-US" sz="2700">
                <a:effectLst>
                  <a:outerShdw blurRad="38100" dist="38100" dir="2700000" algn="tl">
                    <a:srgbClr val="000000">
                      <a:alpha val="43137"/>
                    </a:srgbClr>
                  </a:outerShdw>
                </a:effectLst>
                <a:latin typeface="Century Gothic" panose="020B0502020202020204" pitchFamily="34" charset="0"/>
              </a:rPr>
              <a:t>What are the critical activities or tasks in the project?</a:t>
            </a:r>
          </a:p>
          <a:p>
            <a:pPr>
              <a:lnSpc>
                <a:spcPct val="90000"/>
              </a:lnSpc>
              <a:spcAft>
                <a:spcPct val="40000"/>
              </a:spcAft>
              <a:buClr>
                <a:schemeClr val="tx1"/>
              </a:buClr>
              <a:buFont typeface="Symbol" pitchFamily="18" charset="2"/>
              <a:buAutoNum type="arabicPeriod"/>
            </a:pPr>
            <a:r>
              <a:rPr lang="en-US" altLang="en-US" sz="2700">
                <a:effectLst>
                  <a:outerShdw blurRad="38100" dist="38100" dir="2700000" algn="tl">
                    <a:srgbClr val="000000">
                      <a:alpha val="43137"/>
                    </a:srgbClr>
                  </a:outerShdw>
                </a:effectLst>
                <a:latin typeface="Century Gothic" panose="020B0502020202020204" pitchFamily="34" charset="0"/>
              </a:rPr>
              <a:t>Which are the noncritical activities?</a:t>
            </a:r>
          </a:p>
          <a:p>
            <a:pPr>
              <a:lnSpc>
                <a:spcPct val="90000"/>
              </a:lnSpc>
              <a:spcAft>
                <a:spcPct val="40000"/>
              </a:spcAft>
              <a:buClr>
                <a:schemeClr val="tx1"/>
              </a:buClr>
              <a:buFont typeface="Symbol" pitchFamily="18" charset="2"/>
              <a:buAutoNum type="arabicPeriod"/>
            </a:pPr>
            <a:r>
              <a:rPr lang="en-US" altLang="en-US" sz="2700">
                <a:effectLst>
                  <a:outerShdw blurRad="38100" dist="38100" dir="2700000" algn="tl">
                    <a:srgbClr val="000000">
                      <a:alpha val="43137"/>
                    </a:srgbClr>
                  </a:outerShdw>
                </a:effectLst>
                <a:latin typeface="Century Gothic" panose="020B0502020202020204" pitchFamily="34" charset="0"/>
              </a:rPr>
              <a:t>What is the probability the project will be completed by a specific date?</a:t>
            </a:r>
          </a:p>
        </p:txBody>
      </p:sp>
      <p:sp>
        <p:nvSpPr>
          <p:cNvPr id="93186" name="Rectangle 3"/>
          <p:cNvSpPr>
            <a:spLocks noGrp="1" noChangeArrowheads="1"/>
          </p:cNvSpPr>
          <p:nvPr>
            <p:ph type="title"/>
          </p:nvPr>
        </p:nvSpPr>
        <p:spPr>
          <a:xfrm>
            <a:off x="903817" y="454026"/>
            <a:ext cx="10361083" cy="1435100"/>
          </a:xfrm>
        </p:spPr>
        <p:txBody>
          <a:bodyPr>
            <a:normAutofit/>
          </a:bodyPr>
          <a:lstStyle/>
          <a:p>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Pertanyaan PERT &amp; CPM </a:t>
            </a:r>
            <a:b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b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Dapat Dijawab</a:t>
            </a:r>
          </a:p>
        </p:txBody>
      </p:sp>
    </p:spTree>
    <p:extLst>
      <p:ext uri="{BB962C8B-B14F-4D97-AF65-F5344CB8AC3E}">
        <p14:creationId xmlns:p14="http://schemas.microsoft.com/office/powerpoint/2010/main" val="71844144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92162"/>
                                        </p:tgtEl>
                                      </p:cBhvr>
                                    </p:animEffect>
                                    <p:anim calcmode="lin" valueType="num">
                                      <p:cBhvr>
                                        <p:cTn id="7" dur="1000"/>
                                        <p:tgtEl>
                                          <p:spTgt spid="92162"/>
                                        </p:tgtEl>
                                        <p:attrNameLst>
                                          <p:attrName>ppt_x</p:attrName>
                                        </p:attrNameLst>
                                      </p:cBhvr>
                                      <p:tavLst>
                                        <p:tav tm="0">
                                          <p:val>
                                            <p:strVal val="ppt_x"/>
                                          </p:val>
                                        </p:tav>
                                        <p:tav tm="100000">
                                          <p:val>
                                            <p:strVal val="ppt_x"/>
                                          </p:val>
                                        </p:tav>
                                      </p:tavLst>
                                    </p:anim>
                                    <p:anim calcmode="lin" valueType="num">
                                      <p:cBhvr>
                                        <p:cTn id="8" dur="1000"/>
                                        <p:tgtEl>
                                          <p:spTgt spid="92162"/>
                                        </p:tgtEl>
                                        <p:attrNameLst>
                                          <p:attrName>ppt_y</p:attrName>
                                        </p:attrNameLst>
                                      </p:cBhvr>
                                      <p:tavLst>
                                        <p:tav tm="0">
                                          <p:val>
                                            <p:strVal val="ppt_y"/>
                                          </p:val>
                                        </p:tav>
                                        <p:tav tm="100000">
                                          <p:val>
                                            <p:strVal val="ppt_y-.1"/>
                                          </p:val>
                                        </p:tav>
                                      </p:tavLst>
                                    </p:anim>
                                    <p:set>
                                      <p:cBhvr>
                                        <p:cTn id="9" dur="1" fill="hold">
                                          <p:stCondLst>
                                            <p:cond delay="999"/>
                                          </p:stCondLst>
                                        </p:cTn>
                                        <p:tgtEl>
                                          <p:spTgt spid="921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10" name="Rectangle 2"/>
          <p:cNvSpPr>
            <a:spLocks noChangeArrowheads="1"/>
          </p:cNvSpPr>
          <p:nvPr/>
        </p:nvSpPr>
        <p:spPr bwMode="auto">
          <a:xfrm>
            <a:off x="914400" y="2078038"/>
            <a:ext cx="10363200" cy="411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630" tIns="59257" rIns="120630" bIns="59257"/>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tx1"/>
              </a:buClr>
              <a:buFont typeface="Symbol" pitchFamily="18" charset="2"/>
              <a:buAutoNum type="arabicPeriod" startAt="5"/>
            </a:pPr>
            <a:r>
              <a:rPr lang="en-US" altLang="en-US" sz="2700">
                <a:effectLst>
                  <a:outerShdw blurRad="38100" dist="38100" dir="2700000" algn="tl">
                    <a:srgbClr val="000000">
                      <a:alpha val="43137"/>
                    </a:srgbClr>
                  </a:outerShdw>
                </a:effectLst>
                <a:latin typeface="Century Gothic" panose="020B0502020202020204" pitchFamily="34" charset="0"/>
              </a:rPr>
              <a:t>Is the project on schedule, behind schedule, or ahead of schedule?</a:t>
            </a:r>
          </a:p>
          <a:p>
            <a:pPr>
              <a:lnSpc>
                <a:spcPct val="90000"/>
              </a:lnSpc>
              <a:spcAft>
                <a:spcPct val="40000"/>
              </a:spcAft>
              <a:buClr>
                <a:schemeClr val="tx1"/>
              </a:buClr>
              <a:buFont typeface="Symbol" pitchFamily="18" charset="2"/>
              <a:buAutoNum type="arabicPeriod" startAt="5"/>
            </a:pPr>
            <a:r>
              <a:rPr lang="en-US" altLang="en-US" sz="2700">
                <a:effectLst>
                  <a:outerShdw blurRad="38100" dist="38100" dir="2700000" algn="tl">
                    <a:srgbClr val="000000">
                      <a:alpha val="43137"/>
                    </a:srgbClr>
                  </a:outerShdw>
                </a:effectLst>
                <a:latin typeface="Century Gothic" panose="020B0502020202020204" pitchFamily="34" charset="0"/>
              </a:rPr>
              <a:t>Is the money spent equal to, less than, or greater than the budget?</a:t>
            </a:r>
          </a:p>
          <a:p>
            <a:pPr>
              <a:lnSpc>
                <a:spcPct val="90000"/>
              </a:lnSpc>
              <a:spcAft>
                <a:spcPct val="40000"/>
              </a:spcAft>
              <a:buClr>
                <a:schemeClr val="tx1"/>
              </a:buClr>
              <a:buFont typeface="Symbol" pitchFamily="18" charset="2"/>
              <a:buAutoNum type="arabicPeriod" startAt="5"/>
            </a:pPr>
            <a:r>
              <a:rPr lang="en-US" altLang="en-US" sz="2700">
                <a:effectLst>
                  <a:outerShdw blurRad="38100" dist="38100" dir="2700000" algn="tl">
                    <a:srgbClr val="000000">
                      <a:alpha val="43137"/>
                    </a:srgbClr>
                  </a:outerShdw>
                </a:effectLst>
                <a:latin typeface="Century Gothic" panose="020B0502020202020204" pitchFamily="34" charset="0"/>
              </a:rPr>
              <a:t>Are there enough resources available to finish the project on time?</a:t>
            </a:r>
          </a:p>
          <a:p>
            <a:pPr>
              <a:lnSpc>
                <a:spcPct val="90000"/>
              </a:lnSpc>
              <a:spcAft>
                <a:spcPct val="40000"/>
              </a:spcAft>
              <a:buClr>
                <a:schemeClr val="tx1"/>
              </a:buClr>
              <a:buFont typeface="Symbol" pitchFamily="18" charset="2"/>
              <a:buAutoNum type="arabicPeriod" startAt="5"/>
            </a:pPr>
            <a:r>
              <a:rPr lang="en-US" altLang="en-US" sz="2700">
                <a:effectLst>
                  <a:outerShdw blurRad="38100" dist="38100" dir="2700000" algn="tl">
                    <a:srgbClr val="000000">
                      <a:alpha val="43137"/>
                    </a:srgbClr>
                  </a:outerShdw>
                </a:effectLst>
                <a:latin typeface="Century Gothic" panose="020B0502020202020204" pitchFamily="34" charset="0"/>
              </a:rPr>
              <a:t>If the project must be finished in a shorter time, what is the way to accomplish this at least cost?</a:t>
            </a:r>
          </a:p>
        </p:txBody>
      </p:sp>
      <p:sp>
        <p:nvSpPr>
          <p:cNvPr id="95234" name="Rectangle 3"/>
          <p:cNvSpPr>
            <a:spLocks noGrp="1" noChangeArrowheads="1"/>
          </p:cNvSpPr>
          <p:nvPr>
            <p:ph type="title"/>
          </p:nvPr>
        </p:nvSpPr>
        <p:spPr>
          <a:xfrm>
            <a:off x="903817" y="454026"/>
            <a:ext cx="10361083" cy="1435100"/>
          </a:xfrm>
        </p:spPr>
        <p:txBody>
          <a:bodyPr>
            <a:normAutofit/>
          </a:bodyPr>
          <a:lstStyle/>
          <a:p>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Questions PERT &amp; CPM </a:t>
            </a:r>
            <a:b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b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Can Answer</a:t>
            </a:r>
          </a:p>
        </p:txBody>
      </p:sp>
    </p:spTree>
    <p:extLst>
      <p:ext uri="{BB962C8B-B14F-4D97-AF65-F5344CB8AC3E}">
        <p14:creationId xmlns:p14="http://schemas.microsoft.com/office/powerpoint/2010/main" val="3845012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4210"/>
                                        </p:tgtEl>
                                        <p:attrNameLst>
                                          <p:attrName>style.visibility</p:attrName>
                                        </p:attrNameLst>
                                      </p:cBhvr>
                                      <p:to>
                                        <p:strVal val="visible"/>
                                      </p:to>
                                    </p:set>
                                    <p:animEffect transition="in" filter="fade">
                                      <p:cBhvr>
                                        <p:cTn id="7" dur="2000"/>
                                        <p:tgtEl>
                                          <p:spTgt spid="94210"/>
                                        </p:tgtEl>
                                      </p:cBhvr>
                                    </p:animEffect>
                                    <p:anim calcmode="lin" valueType="num">
                                      <p:cBhvr>
                                        <p:cTn id="8" dur="2000" fill="hold"/>
                                        <p:tgtEl>
                                          <p:spTgt spid="94210"/>
                                        </p:tgtEl>
                                        <p:attrNameLst>
                                          <p:attrName>ppt_x</p:attrName>
                                        </p:attrNameLst>
                                      </p:cBhvr>
                                      <p:tavLst>
                                        <p:tav tm="0">
                                          <p:val>
                                            <p:strVal val="#ppt_x"/>
                                          </p:val>
                                        </p:tav>
                                        <p:tav tm="100000">
                                          <p:val>
                                            <p:strVal val="#ppt_x"/>
                                          </p:val>
                                        </p:tav>
                                      </p:tavLst>
                                    </p:anim>
                                    <p:anim calcmode="lin" valueType="num">
                                      <p:cBhvr>
                                        <p:cTn id="9" dur="2000" fill="hold"/>
                                        <p:tgtEl>
                                          <p:spTgt spid="942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914400" y="404813"/>
            <a:ext cx="10363200" cy="1220787"/>
          </a:xfrm>
        </p:spPr>
        <p:txBody>
          <a:bodyPr>
            <a:normAutofit fontScale="90000"/>
          </a:bodyPr>
          <a:lstStyle/>
          <a:p>
            <a:pPr>
              <a:lnSpc>
                <a:spcPct val="80000"/>
              </a:lnSpc>
            </a:pPr>
            <a:r>
              <a:rPr lang="en-US" altLang="en-US" smtClean="0">
                <a:latin typeface="Arial" pitchFamily="34" charset="0"/>
                <a:ea typeface="MS PGothic" pitchFamily="34" charset="-128"/>
                <a:cs typeface="Arial" pitchFamily="34" charset="0"/>
              </a:rPr>
              <a:t>Perbandingan Antara Konvensi jaringan AON dan AOA</a:t>
            </a:r>
          </a:p>
        </p:txBody>
      </p:sp>
      <p:grpSp>
        <p:nvGrpSpPr>
          <p:cNvPr id="96260" name="Group 4"/>
          <p:cNvGrpSpPr>
            <a:grpSpLocks/>
          </p:cNvGrpSpPr>
          <p:nvPr/>
        </p:nvGrpSpPr>
        <p:grpSpPr bwMode="auto">
          <a:xfrm>
            <a:off x="385236" y="2941641"/>
            <a:ext cx="10864850" cy="876303"/>
            <a:chOff x="182" y="1389"/>
            <a:chExt cx="5133" cy="552"/>
          </a:xfrm>
        </p:grpSpPr>
        <p:grpSp>
          <p:nvGrpSpPr>
            <p:cNvPr id="97336" name="Group 5"/>
            <p:cNvGrpSpPr>
              <a:grpSpLocks/>
            </p:cNvGrpSpPr>
            <p:nvPr/>
          </p:nvGrpSpPr>
          <p:grpSpPr bwMode="auto">
            <a:xfrm>
              <a:off x="520" y="1406"/>
              <a:ext cx="1320" cy="345"/>
              <a:chOff x="520" y="1406"/>
              <a:chExt cx="1320" cy="345"/>
            </a:xfrm>
          </p:grpSpPr>
          <p:sp>
            <p:nvSpPr>
              <p:cNvPr id="97354" name="Line 6"/>
              <p:cNvSpPr>
                <a:spLocks noChangeShapeType="1"/>
              </p:cNvSpPr>
              <p:nvPr/>
            </p:nvSpPr>
            <p:spPr bwMode="auto">
              <a:xfrm>
                <a:off x="764" y="1584"/>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355" name="Line 7"/>
              <p:cNvSpPr>
                <a:spLocks noChangeShapeType="1"/>
              </p:cNvSpPr>
              <p:nvPr/>
            </p:nvSpPr>
            <p:spPr bwMode="auto">
              <a:xfrm>
                <a:off x="1276" y="1584"/>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7356" name="Group 8"/>
              <p:cNvGrpSpPr>
                <a:grpSpLocks/>
              </p:cNvGrpSpPr>
              <p:nvPr/>
            </p:nvGrpSpPr>
            <p:grpSpPr bwMode="auto">
              <a:xfrm>
                <a:off x="520" y="1406"/>
                <a:ext cx="1320" cy="345"/>
                <a:chOff x="520" y="1406"/>
                <a:chExt cx="1320" cy="345"/>
              </a:xfrm>
            </p:grpSpPr>
            <p:sp>
              <p:nvSpPr>
                <p:cNvPr id="97357" name="Oval 9"/>
                <p:cNvSpPr>
                  <a:spLocks noChangeArrowheads="1"/>
                </p:cNvSpPr>
                <p:nvPr/>
              </p:nvSpPr>
              <p:spPr bwMode="auto">
                <a:xfrm>
                  <a:off x="520" y="1406"/>
                  <a:ext cx="264" cy="345"/>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58" name="Oval 10"/>
                <p:cNvSpPr>
                  <a:spLocks noChangeArrowheads="1"/>
                </p:cNvSpPr>
                <p:nvPr/>
              </p:nvSpPr>
              <p:spPr bwMode="auto">
                <a:xfrm>
                  <a:off x="1064" y="1416"/>
                  <a:ext cx="264" cy="332"/>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44114" name="Oval 11"/>
                <p:cNvSpPr>
                  <a:spLocks noChangeArrowheads="1"/>
                </p:cNvSpPr>
                <p:nvPr/>
              </p:nvSpPr>
              <p:spPr bwMode="auto">
                <a:xfrm>
                  <a:off x="1576" y="1407"/>
                  <a:ext cx="264" cy="323"/>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NZ">
                    <a:latin typeface="Arial"/>
                    <a:cs typeface="Arial"/>
                  </a:endParaRPr>
                </a:p>
              </p:txBody>
            </p:sp>
          </p:grpSp>
        </p:grpSp>
        <p:grpSp>
          <p:nvGrpSpPr>
            <p:cNvPr id="97337" name="Group 12"/>
            <p:cNvGrpSpPr>
              <a:grpSpLocks/>
            </p:cNvGrpSpPr>
            <p:nvPr/>
          </p:nvGrpSpPr>
          <p:grpSpPr bwMode="auto">
            <a:xfrm>
              <a:off x="3472" y="1452"/>
              <a:ext cx="1843" cy="346"/>
              <a:chOff x="3368" y="1452"/>
              <a:chExt cx="1843" cy="346"/>
            </a:xfrm>
          </p:grpSpPr>
          <p:sp>
            <p:nvSpPr>
              <p:cNvPr id="97346" name="Line 13"/>
              <p:cNvSpPr>
                <a:spLocks noChangeShapeType="1"/>
              </p:cNvSpPr>
              <p:nvPr/>
            </p:nvSpPr>
            <p:spPr bwMode="auto">
              <a:xfrm>
                <a:off x="3596" y="1584"/>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347" name="Line 14"/>
              <p:cNvSpPr>
                <a:spLocks noChangeShapeType="1"/>
              </p:cNvSpPr>
              <p:nvPr/>
            </p:nvSpPr>
            <p:spPr bwMode="auto">
              <a:xfrm>
                <a:off x="4124" y="1584"/>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348" name="Line 15"/>
              <p:cNvSpPr>
                <a:spLocks noChangeShapeType="1"/>
              </p:cNvSpPr>
              <p:nvPr/>
            </p:nvSpPr>
            <p:spPr bwMode="auto">
              <a:xfrm>
                <a:off x="4652" y="1584"/>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7349" name="Group 16"/>
              <p:cNvGrpSpPr>
                <a:grpSpLocks/>
              </p:cNvGrpSpPr>
              <p:nvPr/>
            </p:nvGrpSpPr>
            <p:grpSpPr bwMode="auto">
              <a:xfrm>
                <a:off x="3368" y="1452"/>
                <a:ext cx="1843" cy="346"/>
                <a:chOff x="3368" y="1452"/>
                <a:chExt cx="1843" cy="346"/>
              </a:xfrm>
            </p:grpSpPr>
            <p:sp>
              <p:nvSpPr>
                <p:cNvPr id="97350" name="Oval 17"/>
                <p:cNvSpPr>
                  <a:spLocks noChangeArrowheads="1"/>
                </p:cNvSpPr>
                <p:nvPr/>
              </p:nvSpPr>
              <p:spPr bwMode="auto">
                <a:xfrm>
                  <a:off x="3368" y="1452"/>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51" name="Oval 18"/>
                <p:cNvSpPr>
                  <a:spLocks noChangeArrowheads="1"/>
                </p:cNvSpPr>
                <p:nvPr/>
              </p:nvSpPr>
              <p:spPr bwMode="auto">
                <a:xfrm>
                  <a:off x="3896" y="1452"/>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52" name="Oval 19"/>
                <p:cNvSpPr>
                  <a:spLocks noChangeArrowheads="1"/>
                </p:cNvSpPr>
                <p:nvPr/>
              </p:nvSpPr>
              <p:spPr bwMode="auto">
                <a:xfrm>
                  <a:off x="4424" y="1452"/>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53" name="Oval 20"/>
                <p:cNvSpPr>
                  <a:spLocks noChangeArrowheads="1"/>
                </p:cNvSpPr>
                <p:nvPr/>
              </p:nvSpPr>
              <p:spPr bwMode="auto">
                <a:xfrm>
                  <a:off x="4952" y="1452"/>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grpSp>
        </p:grpSp>
        <p:sp>
          <p:nvSpPr>
            <p:cNvPr id="97338" name="Text Box 21"/>
            <p:cNvSpPr txBox="1">
              <a:spLocks noChangeArrowheads="1"/>
            </p:cNvSpPr>
            <p:nvPr/>
          </p:nvSpPr>
          <p:spPr bwMode="auto">
            <a:xfrm>
              <a:off x="1959" y="1420"/>
              <a:ext cx="133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000">
                  <a:effectLst>
                    <a:outerShdw blurRad="38100" dist="38100" dir="2700000" algn="tl">
                      <a:srgbClr val="000000">
                        <a:alpha val="43137"/>
                      </a:srgbClr>
                    </a:outerShdw>
                  </a:effectLst>
                  <a:latin typeface="Arial" pitchFamily="34" charset="0"/>
                  <a:ea typeface="MS PGothic" pitchFamily="34" charset="-128"/>
                </a:rPr>
                <a:t>A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terjadi sebelum </a:t>
              </a:r>
              <a:r>
                <a:rPr lang="en-AU" altLang="en-US" sz="2000">
                  <a:effectLst>
                    <a:outerShdw blurRad="38100" dist="38100" dir="2700000" algn="tl">
                      <a:srgbClr val="000000">
                        <a:alpha val="43137"/>
                      </a:srgbClr>
                    </a:outerShdw>
                  </a:effectLst>
                  <a:latin typeface="Arial" pitchFamily="34" charset="0"/>
                  <a:ea typeface="MS PGothic" pitchFamily="34" charset="-128"/>
                </a:rPr>
                <a:t>B,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yang terjadi sebelum </a:t>
              </a:r>
              <a:r>
                <a:rPr lang="en-AU" altLang="en-US" sz="2000">
                  <a:effectLst>
                    <a:outerShdw blurRad="38100" dist="38100" dir="2700000" algn="tl">
                      <a:srgbClr val="000000">
                        <a:alpha val="43137"/>
                      </a:srgbClr>
                    </a:outerShdw>
                  </a:effectLst>
                  <a:latin typeface="Arial" pitchFamily="34" charset="0"/>
                  <a:ea typeface="MS PGothic" pitchFamily="34" charset="-128"/>
                </a:rPr>
                <a:t>C</a:t>
              </a:r>
            </a:p>
          </p:txBody>
        </p:sp>
        <p:sp>
          <p:nvSpPr>
            <p:cNvPr id="97339" name="Text Box 22"/>
            <p:cNvSpPr txBox="1">
              <a:spLocks noChangeArrowheads="1"/>
            </p:cNvSpPr>
            <p:nvPr/>
          </p:nvSpPr>
          <p:spPr bwMode="auto">
            <a:xfrm>
              <a:off x="182" y="1440"/>
              <a:ext cx="324"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Arial" pitchFamily="34" charset="0"/>
                  <a:ea typeface="MS PGothic" pitchFamily="34" charset="-128"/>
                </a:rPr>
                <a:t>(a)</a:t>
              </a:r>
            </a:p>
          </p:txBody>
        </p:sp>
        <p:sp>
          <p:nvSpPr>
            <p:cNvPr id="97340" name="Text Box 23"/>
            <p:cNvSpPr txBox="1">
              <a:spLocks noChangeArrowheads="1"/>
            </p:cNvSpPr>
            <p:nvPr/>
          </p:nvSpPr>
          <p:spPr bwMode="auto">
            <a:xfrm>
              <a:off x="546" y="1414"/>
              <a:ext cx="196"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sp>
          <p:nvSpPr>
            <p:cNvPr id="97341" name="Text Box 24"/>
            <p:cNvSpPr txBox="1">
              <a:spLocks noChangeArrowheads="1"/>
            </p:cNvSpPr>
            <p:nvPr/>
          </p:nvSpPr>
          <p:spPr bwMode="auto">
            <a:xfrm>
              <a:off x="1082" y="1425"/>
              <a:ext cx="196"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sp>
          <p:nvSpPr>
            <p:cNvPr id="97342" name="Text Box 25"/>
            <p:cNvSpPr txBox="1">
              <a:spLocks noChangeArrowheads="1"/>
            </p:cNvSpPr>
            <p:nvPr/>
          </p:nvSpPr>
          <p:spPr bwMode="auto">
            <a:xfrm>
              <a:off x="1590" y="1389"/>
              <a:ext cx="20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C</a:t>
              </a:r>
            </a:p>
          </p:txBody>
        </p:sp>
        <p:sp>
          <p:nvSpPr>
            <p:cNvPr id="97343" name="Text Box 26"/>
            <p:cNvSpPr txBox="1">
              <a:spLocks noChangeArrowheads="1"/>
            </p:cNvSpPr>
            <p:nvPr/>
          </p:nvSpPr>
          <p:spPr bwMode="auto">
            <a:xfrm>
              <a:off x="4266" y="1573"/>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B</a:t>
              </a:r>
            </a:p>
          </p:txBody>
        </p:sp>
        <p:sp>
          <p:nvSpPr>
            <p:cNvPr id="97344" name="Text Box 27"/>
            <p:cNvSpPr txBox="1">
              <a:spLocks noChangeArrowheads="1"/>
            </p:cNvSpPr>
            <p:nvPr/>
          </p:nvSpPr>
          <p:spPr bwMode="auto">
            <a:xfrm>
              <a:off x="3718" y="1563"/>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A</a:t>
              </a:r>
            </a:p>
          </p:txBody>
        </p:sp>
        <p:sp>
          <p:nvSpPr>
            <p:cNvPr id="97345" name="Text Box 28"/>
            <p:cNvSpPr txBox="1">
              <a:spLocks noChangeArrowheads="1"/>
            </p:cNvSpPr>
            <p:nvPr/>
          </p:nvSpPr>
          <p:spPr bwMode="auto">
            <a:xfrm>
              <a:off x="4766" y="1568"/>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C</a:t>
              </a:r>
            </a:p>
          </p:txBody>
        </p:sp>
      </p:grpSp>
      <p:grpSp>
        <p:nvGrpSpPr>
          <p:cNvPr id="96285" name="Group 29"/>
          <p:cNvGrpSpPr>
            <a:grpSpLocks/>
          </p:cNvGrpSpPr>
          <p:nvPr/>
        </p:nvGrpSpPr>
        <p:grpSpPr bwMode="auto">
          <a:xfrm>
            <a:off x="368302" y="3622666"/>
            <a:ext cx="10221384" cy="1604964"/>
            <a:chOff x="174" y="1906"/>
            <a:chExt cx="4829" cy="1011"/>
          </a:xfrm>
        </p:grpSpPr>
        <p:grpSp>
          <p:nvGrpSpPr>
            <p:cNvPr id="97311" name="Group 30"/>
            <p:cNvGrpSpPr>
              <a:grpSpLocks/>
            </p:cNvGrpSpPr>
            <p:nvPr/>
          </p:nvGrpSpPr>
          <p:grpSpPr bwMode="auto">
            <a:xfrm>
              <a:off x="749" y="1938"/>
              <a:ext cx="798" cy="945"/>
              <a:chOff x="824" y="1738"/>
              <a:chExt cx="768" cy="945"/>
            </a:xfrm>
          </p:grpSpPr>
          <p:sp>
            <p:nvSpPr>
              <p:cNvPr id="97330" name="Line 31"/>
              <p:cNvSpPr>
                <a:spLocks noChangeShapeType="1"/>
              </p:cNvSpPr>
              <p:nvPr/>
            </p:nvSpPr>
            <p:spPr bwMode="auto">
              <a:xfrm>
                <a:off x="1008" y="1952"/>
                <a:ext cx="336" cy="18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331" name="Line 32"/>
              <p:cNvSpPr>
                <a:spLocks noChangeShapeType="1"/>
              </p:cNvSpPr>
              <p:nvPr/>
            </p:nvSpPr>
            <p:spPr bwMode="auto">
              <a:xfrm flipV="1">
                <a:off x="984" y="2284"/>
                <a:ext cx="356" cy="21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7332" name="Group 33"/>
              <p:cNvGrpSpPr>
                <a:grpSpLocks/>
              </p:cNvGrpSpPr>
              <p:nvPr/>
            </p:nvGrpSpPr>
            <p:grpSpPr bwMode="auto">
              <a:xfrm>
                <a:off x="824" y="1738"/>
                <a:ext cx="768" cy="945"/>
                <a:chOff x="824" y="1738"/>
                <a:chExt cx="768" cy="945"/>
              </a:xfrm>
            </p:grpSpPr>
            <p:sp>
              <p:nvSpPr>
                <p:cNvPr id="97333" name="Oval 34"/>
                <p:cNvSpPr>
                  <a:spLocks noChangeArrowheads="1"/>
                </p:cNvSpPr>
                <p:nvPr/>
              </p:nvSpPr>
              <p:spPr bwMode="auto">
                <a:xfrm>
                  <a:off x="840" y="1738"/>
                  <a:ext cx="264" cy="369"/>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34" name="Oval 35"/>
                <p:cNvSpPr>
                  <a:spLocks noChangeArrowheads="1"/>
                </p:cNvSpPr>
                <p:nvPr/>
              </p:nvSpPr>
              <p:spPr bwMode="auto">
                <a:xfrm>
                  <a:off x="824" y="2314"/>
                  <a:ext cx="264" cy="369"/>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35" name="Oval 36"/>
                <p:cNvSpPr>
                  <a:spLocks noChangeArrowheads="1"/>
                </p:cNvSpPr>
                <p:nvPr/>
              </p:nvSpPr>
              <p:spPr bwMode="auto">
                <a:xfrm>
                  <a:off x="1328" y="2026"/>
                  <a:ext cx="264" cy="369"/>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grpSp>
        </p:grpSp>
        <p:grpSp>
          <p:nvGrpSpPr>
            <p:cNvPr id="97312" name="Group 37"/>
            <p:cNvGrpSpPr>
              <a:grpSpLocks/>
            </p:cNvGrpSpPr>
            <p:nvPr/>
          </p:nvGrpSpPr>
          <p:grpSpPr bwMode="auto">
            <a:xfrm>
              <a:off x="3768" y="1991"/>
              <a:ext cx="1235" cy="922"/>
              <a:chOff x="3688" y="1792"/>
              <a:chExt cx="1235" cy="922"/>
            </a:xfrm>
          </p:grpSpPr>
          <p:sp>
            <p:nvSpPr>
              <p:cNvPr id="97321" name="Line 38"/>
              <p:cNvSpPr>
                <a:spLocks noChangeShapeType="1"/>
              </p:cNvSpPr>
              <p:nvPr/>
            </p:nvSpPr>
            <p:spPr bwMode="auto">
              <a:xfrm>
                <a:off x="3892" y="1964"/>
                <a:ext cx="304" cy="18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322" name="Line 39"/>
              <p:cNvSpPr>
                <a:spLocks noChangeShapeType="1"/>
              </p:cNvSpPr>
              <p:nvPr/>
            </p:nvSpPr>
            <p:spPr bwMode="auto">
              <a:xfrm flipV="1">
                <a:off x="3908" y="2288"/>
                <a:ext cx="288" cy="17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323" name="Line 40"/>
              <p:cNvSpPr>
                <a:spLocks noChangeShapeType="1"/>
              </p:cNvSpPr>
              <p:nvPr/>
            </p:nvSpPr>
            <p:spPr bwMode="auto">
              <a:xfrm>
                <a:off x="4368" y="2212"/>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7324" name="Group 41"/>
              <p:cNvGrpSpPr>
                <a:grpSpLocks/>
              </p:cNvGrpSpPr>
              <p:nvPr/>
            </p:nvGrpSpPr>
            <p:grpSpPr bwMode="auto">
              <a:xfrm>
                <a:off x="3688" y="1792"/>
                <a:ext cx="1235" cy="922"/>
                <a:chOff x="3688" y="1792"/>
                <a:chExt cx="1235" cy="922"/>
              </a:xfrm>
            </p:grpSpPr>
            <p:sp>
              <p:nvSpPr>
                <p:cNvPr id="97325" name="Oval 42"/>
                <p:cNvSpPr>
                  <a:spLocks noChangeArrowheads="1"/>
                </p:cNvSpPr>
                <p:nvPr/>
              </p:nvSpPr>
              <p:spPr bwMode="auto">
                <a:xfrm>
                  <a:off x="4176" y="2080"/>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26" name="Oval 43"/>
                <p:cNvSpPr>
                  <a:spLocks noChangeArrowheads="1"/>
                </p:cNvSpPr>
                <p:nvPr/>
              </p:nvSpPr>
              <p:spPr bwMode="auto">
                <a:xfrm>
                  <a:off x="4664" y="2080"/>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grpSp>
              <p:nvGrpSpPr>
                <p:cNvPr id="97327" name="Group 44"/>
                <p:cNvGrpSpPr>
                  <a:grpSpLocks/>
                </p:cNvGrpSpPr>
                <p:nvPr/>
              </p:nvGrpSpPr>
              <p:grpSpPr bwMode="auto">
                <a:xfrm>
                  <a:off x="3688" y="1792"/>
                  <a:ext cx="259" cy="922"/>
                  <a:chOff x="3688" y="1792"/>
                  <a:chExt cx="259" cy="922"/>
                </a:xfrm>
              </p:grpSpPr>
              <p:sp>
                <p:nvSpPr>
                  <p:cNvPr id="97328" name="Oval 45"/>
                  <p:cNvSpPr>
                    <a:spLocks noChangeArrowheads="1"/>
                  </p:cNvSpPr>
                  <p:nvPr/>
                </p:nvSpPr>
                <p:spPr bwMode="auto">
                  <a:xfrm>
                    <a:off x="3688" y="1792"/>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29" name="Oval 46"/>
                  <p:cNvSpPr>
                    <a:spLocks noChangeArrowheads="1"/>
                  </p:cNvSpPr>
                  <p:nvPr/>
                </p:nvSpPr>
                <p:spPr bwMode="auto">
                  <a:xfrm>
                    <a:off x="3688" y="2368"/>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grpSp>
          </p:grpSp>
        </p:grpSp>
        <p:sp>
          <p:nvSpPr>
            <p:cNvPr id="97313" name="Text Box 47"/>
            <p:cNvSpPr txBox="1">
              <a:spLocks noChangeArrowheads="1"/>
            </p:cNvSpPr>
            <p:nvPr/>
          </p:nvSpPr>
          <p:spPr bwMode="auto">
            <a:xfrm>
              <a:off x="1951" y="2201"/>
              <a:ext cx="1547"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000">
                  <a:effectLst>
                    <a:outerShdw blurRad="38100" dist="38100" dir="2700000" algn="tl">
                      <a:srgbClr val="000000">
                        <a:alpha val="43137"/>
                      </a:srgbClr>
                    </a:outerShdw>
                  </a:effectLst>
                  <a:latin typeface="Arial" pitchFamily="34" charset="0"/>
                  <a:ea typeface="MS PGothic" pitchFamily="34" charset="-128"/>
                </a:rPr>
                <a:t>A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dan </a:t>
              </a:r>
              <a:r>
                <a:rPr lang="en-AU" altLang="en-US" sz="2000">
                  <a:effectLst>
                    <a:outerShdw blurRad="38100" dist="38100" dir="2700000" algn="tl">
                      <a:srgbClr val="000000">
                        <a:alpha val="43137"/>
                      </a:srgbClr>
                    </a:outerShdw>
                  </a:effectLst>
                  <a:latin typeface="Arial" pitchFamily="34" charset="0"/>
                  <a:ea typeface="MS PGothic" pitchFamily="34" charset="-128"/>
                </a:rPr>
                <a:t>B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keduanya harus diselesaikan sebelum </a:t>
              </a:r>
              <a:r>
                <a:rPr lang="en-AU" altLang="en-US" sz="2000">
                  <a:effectLst>
                    <a:outerShdw blurRad="38100" dist="38100" dir="2700000" algn="tl">
                      <a:srgbClr val="000000">
                        <a:alpha val="43137"/>
                      </a:srgbClr>
                    </a:outerShdw>
                  </a:effectLst>
                  <a:latin typeface="Arial" pitchFamily="34" charset="0"/>
                  <a:ea typeface="MS PGothic" pitchFamily="34" charset="-128"/>
                </a:rPr>
                <a:t>C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dapat dimulai</a:t>
              </a:r>
              <a:endParaRPr lang="en-AU" altLang="en-US" sz="2000">
                <a:effectLst>
                  <a:outerShdw blurRad="38100" dist="38100" dir="2700000" algn="tl">
                    <a:srgbClr val="000000">
                      <a:alpha val="43137"/>
                    </a:srgbClr>
                  </a:outerShdw>
                </a:effectLst>
                <a:latin typeface="Arial" pitchFamily="34" charset="0"/>
                <a:ea typeface="MS PGothic" pitchFamily="34" charset="-128"/>
              </a:endParaRPr>
            </a:p>
          </p:txBody>
        </p:sp>
        <p:sp>
          <p:nvSpPr>
            <p:cNvPr id="97314" name="Text Box 48"/>
            <p:cNvSpPr txBox="1">
              <a:spLocks noChangeArrowheads="1"/>
            </p:cNvSpPr>
            <p:nvPr/>
          </p:nvSpPr>
          <p:spPr bwMode="auto">
            <a:xfrm>
              <a:off x="174" y="2267"/>
              <a:ext cx="324"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Arial" pitchFamily="34" charset="0"/>
                  <a:ea typeface="MS PGothic" pitchFamily="34" charset="-128"/>
                </a:rPr>
                <a:t>(b)</a:t>
              </a:r>
            </a:p>
          </p:txBody>
        </p:sp>
        <p:sp>
          <p:nvSpPr>
            <p:cNvPr id="97315" name="Text Box 49"/>
            <p:cNvSpPr txBox="1">
              <a:spLocks noChangeArrowheads="1"/>
            </p:cNvSpPr>
            <p:nvPr/>
          </p:nvSpPr>
          <p:spPr bwMode="auto">
            <a:xfrm>
              <a:off x="778" y="1916"/>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sp>
          <p:nvSpPr>
            <p:cNvPr id="97316" name="Text Box 50"/>
            <p:cNvSpPr txBox="1">
              <a:spLocks noChangeArrowheads="1"/>
            </p:cNvSpPr>
            <p:nvPr/>
          </p:nvSpPr>
          <p:spPr bwMode="auto">
            <a:xfrm>
              <a:off x="1276" y="2218"/>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C</a:t>
              </a:r>
            </a:p>
          </p:txBody>
        </p:sp>
        <p:sp>
          <p:nvSpPr>
            <p:cNvPr id="97317" name="Text Box 51"/>
            <p:cNvSpPr txBox="1">
              <a:spLocks noChangeArrowheads="1"/>
            </p:cNvSpPr>
            <p:nvPr/>
          </p:nvSpPr>
          <p:spPr bwMode="auto">
            <a:xfrm>
              <a:off x="4478" y="2433"/>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C</a:t>
              </a:r>
            </a:p>
          </p:txBody>
        </p:sp>
        <p:sp>
          <p:nvSpPr>
            <p:cNvPr id="97318" name="Text Box 52"/>
            <p:cNvSpPr txBox="1">
              <a:spLocks noChangeArrowheads="1"/>
            </p:cNvSpPr>
            <p:nvPr/>
          </p:nvSpPr>
          <p:spPr bwMode="auto">
            <a:xfrm>
              <a:off x="766" y="2508"/>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sp>
          <p:nvSpPr>
            <p:cNvPr id="97319" name="Text Box 53"/>
            <p:cNvSpPr txBox="1">
              <a:spLocks noChangeArrowheads="1"/>
            </p:cNvSpPr>
            <p:nvPr/>
          </p:nvSpPr>
          <p:spPr bwMode="auto">
            <a:xfrm>
              <a:off x="4054" y="1906"/>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A</a:t>
              </a:r>
            </a:p>
          </p:txBody>
        </p:sp>
        <p:sp>
          <p:nvSpPr>
            <p:cNvPr id="97320" name="Text Box 54"/>
            <p:cNvSpPr txBox="1">
              <a:spLocks noChangeArrowheads="1"/>
            </p:cNvSpPr>
            <p:nvPr/>
          </p:nvSpPr>
          <p:spPr bwMode="auto">
            <a:xfrm>
              <a:off x="4066" y="2549"/>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B</a:t>
              </a:r>
            </a:p>
          </p:txBody>
        </p:sp>
      </p:grpSp>
      <p:grpSp>
        <p:nvGrpSpPr>
          <p:cNvPr id="96311" name="Group 55"/>
          <p:cNvGrpSpPr>
            <a:grpSpLocks/>
          </p:cNvGrpSpPr>
          <p:nvPr/>
        </p:nvGrpSpPr>
        <p:grpSpPr bwMode="auto">
          <a:xfrm>
            <a:off x="368302" y="5027606"/>
            <a:ext cx="10246784" cy="1635126"/>
            <a:chOff x="174" y="2895"/>
            <a:chExt cx="4841" cy="1030"/>
          </a:xfrm>
        </p:grpSpPr>
        <p:grpSp>
          <p:nvGrpSpPr>
            <p:cNvPr id="97286" name="Group 56"/>
            <p:cNvGrpSpPr>
              <a:grpSpLocks/>
            </p:cNvGrpSpPr>
            <p:nvPr/>
          </p:nvGrpSpPr>
          <p:grpSpPr bwMode="auto">
            <a:xfrm>
              <a:off x="771" y="2928"/>
              <a:ext cx="769" cy="977"/>
              <a:chOff x="832" y="2540"/>
              <a:chExt cx="724" cy="977"/>
            </a:xfrm>
          </p:grpSpPr>
          <p:sp>
            <p:nvSpPr>
              <p:cNvPr id="97305" name="Line 57"/>
              <p:cNvSpPr>
                <a:spLocks noChangeShapeType="1"/>
              </p:cNvSpPr>
              <p:nvPr/>
            </p:nvSpPr>
            <p:spPr bwMode="auto">
              <a:xfrm flipV="1">
                <a:off x="1040" y="2788"/>
                <a:ext cx="284" cy="1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306" name="Line 58"/>
              <p:cNvSpPr>
                <a:spLocks noChangeShapeType="1"/>
              </p:cNvSpPr>
              <p:nvPr/>
            </p:nvSpPr>
            <p:spPr bwMode="auto">
              <a:xfrm>
                <a:off x="1032" y="3064"/>
                <a:ext cx="276" cy="1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7307" name="Group 59"/>
              <p:cNvGrpSpPr>
                <a:grpSpLocks/>
              </p:cNvGrpSpPr>
              <p:nvPr/>
            </p:nvGrpSpPr>
            <p:grpSpPr bwMode="auto">
              <a:xfrm>
                <a:off x="832" y="2540"/>
                <a:ext cx="724" cy="977"/>
                <a:chOff x="832" y="2540"/>
                <a:chExt cx="724" cy="977"/>
              </a:xfrm>
            </p:grpSpPr>
            <p:sp>
              <p:nvSpPr>
                <p:cNvPr id="97308" name="Oval 60"/>
                <p:cNvSpPr>
                  <a:spLocks noChangeArrowheads="1"/>
                </p:cNvSpPr>
                <p:nvPr/>
              </p:nvSpPr>
              <p:spPr bwMode="auto">
                <a:xfrm>
                  <a:off x="1296" y="2540"/>
                  <a:ext cx="260" cy="369"/>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09" name="Oval 61"/>
                <p:cNvSpPr>
                  <a:spLocks noChangeArrowheads="1"/>
                </p:cNvSpPr>
                <p:nvPr/>
              </p:nvSpPr>
              <p:spPr bwMode="auto">
                <a:xfrm>
                  <a:off x="832" y="2844"/>
                  <a:ext cx="260" cy="369"/>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10" name="Oval 62"/>
                <p:cNvSpPr>
                  <a:spLocks noChangeArrowheads="1"/>
                </p:cNvSpPr>
                <p:nvPr/>
              </p:nvSpPr>
              <p:spPr bwMode="auto">
                <a:xfrm>
                  <a:off x="1296" y="3148"/>
                  <a:ext cx="260" cy="369"/>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grpSp>
        </p:grpSp>
        <p:grpSp>
          <p:nvGrpSpPr>
            <p:cNvPr id="97287" name="Group 63"/>
            <p:cNvGrpSpPr>
              <a:grpSpLocks/>
            </p:cNvGrpSpPr>
            <p:nvPr/>
          </p:nvGrpSpPr>
          <p:grpSpPr bwMode="auto">
            <a:xfrm>
              <a:off x="3756" y="2964"/>
              <a:ext cx="1259" cy="954"/>
              <a:chOff x="3688" y="2576"/>
              <a:chExt cx="1259" cy="954"/>
            </a:xfrm>
          </p:grpSpPr>
          <p:sp>
            <p:nvSpPr>
              <p:cNvPr id="97296" name="Line 64"/>
              <p:cNvSpPr>
                <a:spLocks noChangeShapeType="1"/>
              </p:cNvSpPr>
              <p:nvPr/>
            </p:nvSpPr>
            <p:spPr bwMode="auto">
              <a:xfrm>
                <a:off x="3892" y="3016"/>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297" name="Line 65"/>
              <p:cNvSpPr>
                <a:spLocks noChangeShapeType="1"/>
              </p:cNvSpPr>
              <p:nvPr/>
            </p:nvSpPr>
            <p:spPr bwMode="auto">
              <a:xfrm flipV="1">
                <a:off x="4392" y="2764"/>
                <a:ext cx="304" cy="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298" name="Line 66"/>
              <p:cNvSpPr>
                <a:spLocks noChangeShapeType="1"/>
              </p:cNvSpPr>
              <p:nvPr/>
            </p:nvSpPr>
            <p:spPr bwMode="auto">
              <a:xfrm>
                <a:off x="4392" y="3056"/>
                <a:ext cx="308" cy="19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7299" name="Group 67"/>
              <p:cNvGrpSpPr>
                <a:grpSpLocks/>
              </p:cNvGrpSpPr>
              <p:nvPr/>
            </p:nvGrpSpPr>
            <p:grpSpPr bwMode="auto">
              <a:xfrm>
                <a:off x="3688" y="2576"/>
                <a:ext cx="1259" cy="954"/>
                <a:chOff x="3688" y="2576"/>
                <a:chExt cx="1259" cy="954"/>
              </a:xfrm>
            </p:grpSpPr>
            <p:sp>
              <p:nvSpPr>
                <p:cNvPr id="97300" name="Oval 68"/>
                <p:cNvSpPr>
                  <a:spLocks noChangeArrowheads="1"/>
                </p:cNvSpPr>
                <p:nvPr/>
              </p:nvSpPr>
              <p:spPr bwMode="auto">
                <a:xfrm>
                  <a:off x="3688" y="2880"/>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01" name="Oval 69"/>
                <p:cNvSpPr>
                  <a:spLocks noChangeArrowheads="1"/>
                </p:cNvSpPr>
                <p:nvPr/>
              </p:nvSpPr>
              <p:spPr bwMode="auto">
                <a:xfrm>
                  <a:off x="4188" y="2880"/>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grpSp>
              <p:nvGrpSpPr>
                <p:cNvPr id="97302" name="Group 70"/>
                <p:cNvGrpSpPr>
                  <a:grpSpLocks/>
                </p:cNvGrpSpPr>
                <p:nvPr/>
              </p:nvGrpSpPr>
              <p:grpSpPr bwMode="auto">
                <a:xfrm>
                  <a:off x="4688" y="2576"/>
                  <a:ext cx="259" cy="954"/>
                  <a:chOff x="4688" y="2576"/>
                  <a:chExt cx="259" cy="954"/>
                </a:xfrm>
              </p:grpSpPr>
              <p:sp>
                <p:nvSpPr>
                  <p:cNvPr id="97303" name="Oval 71"/>
                  <p:cNvSpPr>
                    <a:spLocks noChangeArrowheads="1"/>
                  </p:cNvSpPr>
                  <p:nvPr/>
                </p:nvSpPr>
                <p:spPr bwMode="auto">
                  <a:xfrm>
                    <a:off x="4688" y="2576"/>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04" name="Oval 72"/>
                  <p:cNvSpPr>
                    <a:spLocks noChangeArrowheads="1"/>
                  </p:cNvSpPr>
                  <p:nvPr/>
                </p:nvSpPr>
                <p:spPr bwMode="auto">
                  <a:xfrm>
                    <a:off x="4688" y="3184"/>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grpSp>
          </p:grpSp>
        </p:grpSp>
        <p:sp>
          <p:nvSpPr>
            <p:cNvPr id="97288" name="Text Box 73"/>
            <p:cNvSpPr txBox="1">
              <a:spLocks noChangeArrowheads="1"/>
            </p:cNvSpPr>
            <p:nvPr/>
          </p:nvSpPr>
          <p:spPr bwMode="auto">
            <a:xfrm>
              <a:off x="1951" y="3216"/>
              <a:ext cx="1371"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000">
                  <a:effectLst>
                    <a:outerShdw blurRad="38100" dist="38100" dir="2700000" algn="tl">
                      <a:srgbClr val="000000">
                        <a:alpha val="43137"/>
                      </a:srgbClr>
                    </a:outerShdw>
                  </a:effectLst>
                  <a:latin typeface="Arial" pitchFamily="34" charset="0"/>
                  <a:ea typeface="MS PGothic" pitchFamily="34" charset="-128"/>
                </a:rPr>
                <a:t>B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dan </a:t>
              </a:r>
              <a:r>
                <a:rPr lang="en-AU" altLang="en-US" sz="2000">
                  <a:effectLst>
                    <a:outerShdw blurRad="38100" dist="38100" dir="2700000" algn="tl">
                      <a:srgbClr val="000000">
                        <a:alpha val="43137"/>
                      </a:srgbClr>
                    </a:outerShdw>
                  </a:effectLst>
                  <a:latin typeface="Arial" pitchFamily="34" charset="0"/>
                  <a:ea typeface="MS PGothic" pitchFamily="34" charset="-128"/>
                </a:rPr>
                <a:t>C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tidak dapat dimulai hingga A diselesaikan lebih dulu</a:t>
              </a:r>
              <a:endParaRPr lang="en-AU" altLang="en-US" sz="2000">
                <a:effectLst>
                  <a:outerShdw blurRad="38100" dist="38100" dir="2700000" algn="tl">
                    <a:srgbClr val="000000">
                      <a:alpha val="43137"/>
                    </a:srgbClr>
                  </a:outerShdw>
                </a:effectLst>
                <a:latin typeface="Arial" pitchFamily="34" charset="0"/>
                <a:ea typeface="MS PGothic" pitchFamily="34" charset="-128"/>
              </a:endParaRPr>
            </a:p>
          </p:txBody>
        </p:sp>
        <p:sp>
          <p:nvSpPr>
            <p:cNvPr id="97289" name="Text Box 74"/>
            <p:cNvSpPr txBox="1">
              <a:spLocks noChangeArrowheads="1"/>
            </p:cNvSpPr>
            <p:nvPr/>
          </p:nvSpPr>
          <p:spPr bwMode="auto">
            <a:xfrm>
              <a:off x="174" y="3256"/>
              <a:ext cx="31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Arial" pitchFamily="34" charset="0"/>
                  <a:ea typeface="MS PGothic" pitchFamily="34" charset="-128"/>
                </a:rPr>
                <a:t>(c)</a:t>
              </a:r>
            </a:p>
          </p:txBody>
        </p:sp>
        <p:sp>
          <p:nvSpPr>
            <p:cNvPr id="97290" name="Text Box 75"/>
            <p:cNvSpPr txBox="1">
              <a:spLocks noChangeArrowheads="1"/>
            </p:cNvSpPr>
            <p:nvPr/>
          </p:nvSpPr>
          <p:spPr bwMode="auto">
            <a:xfrm>
              <a:off x="1290" y="2895"/>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sp>
          <p:nvSpPr>
            <p:cNvPr id="97291" name="Text Box 76"/>
            <p:cNvSpPr txBox="1">
              <a:spLocks noChangeArrowheads="1"/>
            </p:cNvSpPr>
            <p:nvPr/>
          </p:nvSpPr>
          <p:spPr bwMode="auto">
            <a:xfrm>
              <a:off x="787" y="3189"/>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sp>
          <p:nvSpPr>
            <p:cNvPr id="97292" name="Text Box 77"/>
            <p:cNvSpPr txBox="1">
              <a:spLocks noChangeArrowheads="1"/>
            </p:cNvSpPr>
            <p:nvPr/>
          </p:nvSpPr>
          <p:spPr bwMode="auto">
            <a:xfrm>
              <a:off x="1269" y="3509"/>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C</a:t>
              </a:r>
            </a:p>
          </p:txBody>
        </p:sp>
        <p:sp>
          <p:nvSpPr>
            <p:cNvPr id="97293" name="Text Box 78"/>
            <p:cNvSpPr txBox="1">
              <a:spLocks noChangeArrowheads="1"/>
            </p:cNvSpPr>
            <p:nvPr/>
          </p:nvSpPr>
          <p:spPr bwMode="auto">
            <a:xfrm>
              <a:off x="3982" y="3413"/>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A</a:t>
              </a:r>
            </a:p>
          </p:txBody>
        </p:sp>
        <p:sp>
          <p:nvSpPr>
            <p:cNvPr id="97294" name="Text Box 79"/>
            <p:cNvSpPr txBox="1">
              <a:spLocks noChangeArrowheads="1"/>
            </p:cNvSpPr>
            <p:nvPr/>
          </p:nvSpPr>
          <p:spPr bwMode="auto">
            <a:xfrm>
              <a:off x="4554" y="3209"/>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B</a:t>
              </a:r>
            </a:p>
          </p:txBody>
        </p:sp>
        <p:sp>
          <p:nvSpPr>
            <p:cNvPr id="97295" name="Text Box 80"/>
            <p:cNvSpPr txBox="1">
              <a:spLocks noChangeArrowheads="1"/>
            </p:cNvSpPr>
            <p:nvPr/>
          </p:nvSpPr>
          <p:spPr bwMode="auto">
            <a:xfrm>
              <a:off x="4442" y="3557"/>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C</a:t>
              </a:r>
            </a:p>
          </p:txBody>
        </p:sp>
      </p:grpSp>
      <p:sp>
        <p:nvSpPr>
          <p:cNvPr id="81" name="Text Box 3"/>
          <p:cNvSpPr txBox="1">
            <a:spLocks noChangeArrowheads="1"/>
          </p:cNvSpPr>
          <p:nvPr/>
        </p:nvSpPr>
        <p:spPr bwMode="auto">
          <a:xfrm>
            <a:off x="838200" y="1719942"/>
            <a:ext cx="10689167" cy="1157047"/>
          </a:xfrm>
          <a:prstGeom prst="rect">
            <a:avLst/>
          </a:prstGeom>
          <a:solidFill>
            <a:schemeClr val="tx2"/>
          </a:solidFill>
          <a:ln w="9525">
            <a:solidFill>
              <a:schemeClr val="tx1"/>
            </a:solidFill>
            <a:miter lim="800000"/>
            <a:headEnd/>
            <a:tailEnd/>
          </a:ln>
        </p:spPr>
        <p:txBody>
          <a:bodyPr lIns="311992" tIns="158396" rIns="311992" bIns="158396">
            <a:spAutoFit/>
          </a:bodyPr>
          <a:lstStyle>
            <a:lvl1pPr>
              <a:tabLst>
                <a:tab pos="1079500" algn="ctr"/>
                <a:tab pos="3314700" algn="ctr"/>
                <a:tab pos="6096000" algn="ctr"/>
              </a:tabLst>
              <a:defRPr>
                <a:solidFill>
                  <a:schemeClr val="tx1"/>
                </a:solidFill>
                <a:latin typeface="Calibri" pitchFamily="34" charset="0"/>
                <a:cs typeface="Arial" pitchFamily="34" charset="0"/>
              </a:defRPr>
            </a:lvl1pPr>
            <a:lvl2pPr marL="742950" indent="-285750">
              <a:tabLst>
                <a:tab pos="1079500" algn="ctr"/>
                <a:tab pos="3314700" algn="ctr"/>
                <a:tab pos="6096000" algn="ctr"/>
              </a:tabLst>
              <a:defRPr>
                <a:solidFill>
                  <a:schemeClr val="tx1"/>
                </a:solidFill>
                <a:latin typeface="Calibri" pitchFamily="34" charset="0"/>
                <a:cs typeface="Arial" pitchFamily="34" charset="0"/>
              </a:defRPr>
            </a:lvl2pPr>
            <a:lvl3pPr marL="1143000" indent="-228600">
              <a:tabLst>
                <a:tab pos="1079500" algn="ctr"/>
                <a:tab pos="3314700" algn="ctr"/>
                <a:tab pos="6096000" algn="ctr"/>
              </a:tabLst>
              <a:defRPr>
                <a:solidFill>
                  <a:schemeClr val="tx1"/>
                </a:solidFill>
                <a:latin typeface="Calibri" pitchFamily="34" charset="0"/>
                <a:cs typeface="Arial" pitchFamily="34" charset="0"/>
              </a:defRPr>
            </a:lvl3pPr>
            <a:lvl4pPr marL="1600200" indent="-228600">
              <a:tabLst>
                <a:tab pos="1079500" algn="ctr"/>
                <a:tab pos="3314700" algn="ctr"/>
                <a:tab pos="6096000" algn="ctr"/>
              </a:tabLst>
              <a:defRPr>
                <a:solidFill>
                  <a:schemeClr val="tx1"/>
                </a:solidFill>
                <a:latin typeface="Calibri" pitchFamily="34" charset="0"/>
                <a:cs typeface="Arial" pitchFamily="34" charset="0"/>
              </a:defRPr>
            </a:lvl4pPr>
            <a:lvl5pPr marL="2057400" indent="-228600">
              <a:tabLst>
                <a:tab pos="1079500" algn="ctr"/>
                <a:tab pos="3314700" algn="ctr"/>
                <a:tab pos="6096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9pPr>
          </a:lstStyle>
          <a:p>
            <a:pPr>
              <a:lnSpc>
                <a:spcPct val="85000"/>
              </a:lnSpc>
              <a:tabLst>
                <a:tab pos="1079500" algn="ctr"/>
                <a:tab pos="4165600" algn="ctr"/>
                <a:tab pos="8113713" algn="ctr"/>
              </a:tabLst>
            </a:pPr>
            <a:r>
              <a:rPr lang="en-AU" altLang="en-US" sz="3200" b="1">
                <a:solidFill>
                  <a:schemeClr val="bg1"/>
                </a:solidFill>
                <a:latin typeface="Arial" pitchFamily="34" charset="0"/>
                <a:ea typeface="MS PGothic" pitchFamily="34" charset="-128"/>
              </a:rPr>
              <a:t>	Activity on	</a:t>
            </a:r>
            <a:r>
              <a:rPr lang="en-AU" altLang="en-US" sz="3200" b="1" smtClean="0">
                <a:solidFill>
                  <a:schemeClr val="bg1"/>
                </a:solidFill>
                <a:latin typeface="Arial" pitchFamily="34" charset="0"/>
                <a:ea typeface="MS PGothic" pitchFamily="34" charset="-128"/>
              </a:rPr>
              <a:t>Arti</a:t>
            </a:r>
            <a:r>
              <a:rPr lang="en-AU" altLang="en-US" sz="3200" b="1">
                <a:solidFill>
                  <a:schemeClr val="bg1"/>
                </a:solidFill>
                <a:latin typeface="Arial" pitchFamily="34" charset="0"/>
                <a:ea typeface="MS PGothic" pitchFamily="34" charset="-128"/>
              </a:rPr>
              <a:t>	Activity on</a:t>
            </a:r>
          </a:p>
          <a:p>
            <a:pPr>
              <a:lnSpc>
                <a:spcPct val="85000"/>
              </a:lnSpc>
              <a:tabLst>
                <a:tab pos="1079500" algn="ctr"/>
                <a:tab pos="4165600" algn="ctr"/>
                <a:tab pos="8113713" algn="ctr"/>
              </a:tabLst>
            </a:pPr>
            <a:r>
              <a:rPr lang="en-AU" altLang="en-US" sz="3200" b="1">
                <a:solidFill>
                  <a:schemeClr val="bg1"/>
                </a:solidFill>
                <a:latin typeface="Arial" pitchFamily="34" charset="0"/>
                <a:ea typeface="MS PGothic" pitchFamily="34" charset="-128"/>
              </a:rPr>
              <a:t>	Node (AON)	</a:t>
            </a:r>
            <a:r>
              <a:rPr lang="en-AU" altLang="en-US" sz="3200" b="1" smtClean="0">
                <a:solidFill>
                  <a:schemeClr val="bg1"/>
                </a:solidFill>
                <a:latin typeface="Arial" pitchFamily="34" charset="0"/>
                <a:ea typeface="MS PGothic" pitchFamily="34" charset="-128"/>
              </a:rPr>
              <a:t>Kegiatan</a:t>
            </a:r>
            <a:r>
              <a:rPr lang="en-AU" altLang="en-US" sz="3200" b="1">
                <a:solidFill>
                  <a:schemeClr val="bg1"/>
                </a:solidFill>
                <a:latin typeface="Arial" pitchFamily="34" charset="0"/>
                <a:ea typeface="MS PGothic" pitchFamily="34" charset="-128"/>
              </a:rPr>
              <a:t>	Arrow (AOA)</a:t>
            </a:r>
          </a:p>
        </p:txBody>
      </p:sp>
    </p:spTree>
    <p:extLst>
      <p:ext uri="{BB962C8B-B14F-4D97-AF65-F5344CB8AC3E}">
        <p14:creationId xmlns:p14="http://schemas.microsoft.com/office/powerpoint/2010/main" val="310920273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left)">
                                      <p:cBhvr>
                                        <p:cTn id="7" dur="1000"/>
                                        <p:tgtEl>
                                          <p:spTgt spid="81"/>
                                        </p:tgtEl>
                                      </p:cBhvr>
                                    </p:animEffect>
                                  </p:childTnLst>
                                </p:cTn>
                              </p:par>
                            </p:childTnLst>
                          </p:cTn>
                        </p:par>
                        <p:par>
                          <p:cTn id="8" fill="hold">
                            <p:stCondLst>
                              <p:cond delay="1000"/>
                            </p:stCondLst>
                            <p:childTnLst>
                              <p:par>
                                <p:cTn id="9" presetID="22" presetClass="entr" presetSubtype="8" fill="hold" nodeType="afterEffect">
                                  <p:stCondLst>
                                    <p:cond delay="1000"/>
                                  </p:stCondLst>
                                  <p:childTnLst>
                                    <p:set>
                                      <p:cBhvr>
                                        <p:cTn id="10" dur="1" fill="hold">
                                          <p:stCondLst>
                                            <p:cond delay="0"/>
                                          </p:stCondLst>
                                        </p:cTn>
                                        <p:tgtEl>
                                          <p:spTgt spid="96260"/>
                                        </p:tgtEl>
                                        <p:attrNameLst>
                                          <p:attrName>style.visibility</p:attrName>
                                        </p:attrNameLst>
                                      </p:cBhvr>
                                      <p:to>
                                        <p:strVal val="visible"/>
                                      </p:to>
                                    </p:set>
                                    <p:animEffect transition="in" filter="wipe(left)">
                                      <p:cBhvr>
                                        <p:cTn id="11" dur="1000"/>
                                        <p:tgtEl>
                                          <p:spTgt spid="9626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96285"/>
                                        </p:tgtEl>
                                        <p:attrNameLst>
                                          <p:attrName>style.visibility</p:attrName>
                                        </p:attrNameLst>
                                      </p:cBhvr>
                                      <p:to>
                                        <p:strVal val="visible"/>
                                      </p:to>
                                    </p:set>
                                    <p:animEffect transition="in" filter="wipe(left)">
                                      <p:cBhvr>
                                        <p:cTn id="16" dur="1000"/>
                                        <p:tgtEl>
                                          <p:spTgt spid="9628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96311"/>
                                        </p:tgtEl>
                                        <p:attrNameLst>
                                          <p:attrName>style.visibility</p:attrName>
                                        </p:attrNameLst>
                                      </p:cBhvr>
                                      <p:to>
                                        <p:strVal val="visible"/>
                                      </p:to>
                                    </p:set>
                                    <p:animEffect transition="in" filter="wipe(left)">
                                      <p:cBhvr>
                                        <p:cTn id="21" dur="1000"/>
                                        <p:tgtEl>
                                          <p:spTgt spid="96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914400" y="404813"/>
            <a:ext cx="10363200" cy="1220787"/>
          </a:xfrm>
        </p:spPr>
        <p:txBody>
          <a:bodyPr>
            <a:normAutofit fontScale="90000"/>
          </a:bodyPr>
          <a:lstStyle/>
          <a:p>
            <a:pPr>
              <a:lnSpc>
                <a:spcPct val="80000"/>
              </a:lnSpc>
            </a:pPr>
            <a:r>
              <a:rPr lang="en-US" altLang="en-US">
                <a:latin typeface="Arial" pitchFamily="34" charset="0"/>
                <a:ea typeface="MS PGothic" pitchFamily="34" charset="-128"/>
                <a:cs typeface="Arial" pitchFamily="34" charset="0"/>
              </a:rPr>
              <a:t>Perbandingan Antara Konvensi jaringan AON dan AOA</a:t>
            </a:r>
            <a:endPar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endParaRPr>
          </a:p>
        </p:txBody>
      </p:sp>
      <p:grpSp>
        <p:nvGrpSpPr>
          <p:cNvPr id="98308" name="Group 4"/>
          <p:cNvGrpSpPr>
            <a:grpSpLocks/>
          </p:cNvGrpSpPr>
          <p:nvPr/>
        </p:nvGrpSpPr>
        <p:grpSpPr bwMode="auto">
          <a:xfrm>
            <a:off x="397935" y="2936872"/>
            <a:ext cx="10435167" cy="1591881"/>
            <a:chOff x="182" y="1842"/>
            <a:chExt cx="4930" cy="817"/>
          </a:xfrm>
        </p:grpSpPr>
        <p:sp>
          <p:nvSpPr>
            <p:cNvPr id="99371" name="Text Box 5"/>
            <p:cNvSpPr txBox="1">
              <a:spLocks noChangeArrowheads="1"/>
            </p:cNvSpPr>
            <p:nvPr/>
          </p:nvSpPr>
          <p:spPr bwMode="auto">
            <a:xfrm>
              <a:off x="1959" y="1880"/>
              <a:ext cx="1333" cy="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000">
                  <a:effectLst>
                    <a:outerShdw blurRad="38100" dist="38100" dir="2700000" algn="tl">
                      <a:srgbClr val="000000">
                        <a:alpha val="43137"/>
                      </a:srgbClr>
                    </a:outerShdw>
                  </a:effectLst>
                  <a:latin typeface="Arial" pitchFamily="34" charset="0"/>
                  <a:ea typeface="MS PGothic" pitchFamily="34" charset="-128"/>
                </a:rPr>
                <a:t>C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dan </a:t>
              </a:r>
              <a:r>
                <a:rPr lang="en-AU" altLang="en-US" sz="2000">
                  <a:effectLst>
                    <a:outerShdw blurRad="38100" dist="38100" dir="2700000" algn="tl">
                      <a:srgbClr val="000000">
                        <a:alpha val="43137"/>
                      </a:srgbClr>
                    </a:outerShdw>
                  </a:effectLst>
                  <a:latin typeface="Arial" pitchFamily="34" charset="0"/>
                  <a:ea typeface="MS PGothic" pitchFamily="34" charset="-128"/>
                </a:rPr>
                <a:t>D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tidak dapat dimulai sebelum dua keg </a:t>
              </a:r>
              <a:r>
                <a:rPr lang="en-AU" altLang="en-US" sz="2000">
                  <a:effectLst>
                    <a:outerShdw blurRad="38100" dist="38100" dir="2700000" algn="tl">
                      <a:srgbClr val="000000">
                        <a:alpha val="43137"/>
                      </a:srgbClr>
                    </a:outerShdw>
                  </a:effectLst>
                  <a:latin typeface="Arial" pitchFamily="34" charset="0"/>
                  <a:ea typeface="MS PGothic" pitchFamily="34" charset="-128"/>
                </a:rPr>
                <a:t>A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dan </a:t>
              </a:r>
              <a:r>
                <a:rPr lang="en-AU" altLang="en-US" sz="2000">
                  <a:effectLst>
                    <a:outerShdw blurRad="38100" dist="38100" dir="2700000" algn="tl">
                      <a:srgbClr val="000000">
                        <a:alpha val="43137"/>
                      </a:srgbClr>
                    </a:outerShdw>
                  </a:effectLst>
                  <a:latin typeface="Arial" pitchFamily="34" charset="0"/>
                  <a:ea typeface="MS PGothic" pitchFamily="34" charset="-128"/>
                </a:rPr>
                <a:t>B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diseleesaikan</a:t>
              </a:r>
              <a:endParaRPr lang="en-AU" altLang="en-US" sz="2000">
                <a:effectLst>
                  <a:outerShdw blurRad="38100" dist="38100" dir="2700000" algn="tl">
                    <a:srgbClr val="000000">
                      <a:alpha val="43137"/>
                    </a:srgbClr>
                  </a:outerShdw>
                </a:effectLst>
                <a:latin typeface="Arial" pitchFamily="34" charset="0"/>
                <a:ea typeface="MS PGothic" pitchFamily="34" charset="-128"/>
              </a:endParaRPr>
            </a:p>
          </p:txBody>
        </p:sp>
        <p:sp>
          <p:nvSpPr>
            <p:cNvPr id="99372" name="Text Box 6"/>
            <p:cNvSpPr txBox="1">
              <a:spLocks noChangeArrowheads="1"/>
            </p:cNvSpPr>
            <p:nvPr/>
          </p:nvSpPr>
          <p:spPr bwMode="auto">
            <a:xfrm>
              <a:off x="182" y="2109"/>
              <a:ext cx="287"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(d)</a:t>
              </a:r>
            </a:p>
          </p:txBody>
        </p:sp>
        <p:grpSp>
          <p:nvGrpSpPr>
            <p:cNvPr id="99373" name="Group 7"/>
            <p:cNvGrpSpPr>
              <a:grpSpLocks/>
            </p:cNvGrpSpPr>
            <p:nvPr/>
          </p:nvGrpSpPr>
          <p:grpSpPr bwMode="auto">
            <a:xfrm>
              <a:off x="615" y="1872"/>
              <a:ext cx="1066" cy="755"/>
              <a:chOff x="615" y="1897"/>
              <a:chExt cx="1066" cy="755"/>
            </a:xfrm>
          </p:grpSpPr>
          <p:sp>
            <p:nvSpPr>
              <p:cNvPr id="99390" name="Line 8"/>
              <p:cNvSpPr>
                <a:spLocks noChangeShapeType="1"/>
              </p:cNvSpPr>
              <p:nvPr/>
            </p:nvSpPr>
            <p:spPr bwMode="auto">
              <a:xfrm>
                <a:off x="788" y="2077"/>
                <a:ext cx="644" cy="3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91" name="Line 9"/>
              <p:cNvSpPr>
                <a:spLocks noChangeShapeType="1"/>
              </p:cNvSpPr>
              <p:nvPr/>
            </p:nvSpPr>
            <p:spPr bwMode="auto">
              <a:xfrm flipV="1">
                <a:off x="788" y="2109"/>
                <a:ext cx="644" cy="3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92" name="Line 10"/>
              <p:cNvSpPr>
                <a:spLocks noChangeShapeType="1"/>
              </p:cNvSpPr>
              <p:nvPr/>
            </p:nvSpPr>
            <p:spPr bwMode="auto">
              <a:xfrm>
                <a:off x="836" y="2041"/>
                <a:ext cx="57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93" name="Line 11"/>
              <p:cNvSpPr>
                <a:spLocks noChangeShapeType="1"/>
              </p:cNvSpPr>
              <p:nvPr/>
            </p:nvSpPr>
            <p:spPr bwMode="auto">
              <a:xfrm>
                <a:off x="844" y="2521"/>
                <a:ext cx="56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nvGrpSpPr>
              <p:cNvPr id="99394" name="Group 12"/>
              <p:cNvGrpSpPr>
                <a:grpSpLocks/>
              </p:cNvGrpSpPr>
              <p:nvPr/>
            </p:nvGrpSpPr>
            <p:grpSpPr bwMode="auto">
              <a:xfrm>
                <a:off x="615" y="1897"/>
                <a:ext cx="266" cy="287"/>
                <a:chOff x="550" y="1893"/>
                <a:chExt cx="266" cy="287"/>
              </a:xfrm>
            </p:grpSpPr>
            <p:sp>
              <p:nvSpPr>
                <p:cNvPr id="99404" name="Oval 13"/>
                <p:cNvSpPr>
                  <a:spLocks noChangeArrowheads="1"/>
                </p:cNvSpPr>
                <p:nvPr/>
              </p:nvSpPr>
              <p:spPr bwMode="auto">
                <a:xfrm>
                  <a:off x="552" y="1916"/>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405" name="Text Box 14"/>
                <p:cNvSpPr txBox="1">
                  <a:spLocks noChangeArrowheads="1"/>
                </p:cNvSpPr>
                <p:nvPr/>
              </p:nvSpPr>
              <p:spPr bwMode="auto">
                <a:xfrm>
                  <a:off x="550" y="1893"/>
                  <a:ext cx="196"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grpSp>
          <p:grpSp>
            <p:nvGrpSpPr>
              <p:cNvPr id="99395" name="Group 15"/>
              <p:cNvGrpSpPr>
                <a:grpSpLocks/>
              </p:cNvGrpSpPr>
              <p:nvPr/>
            </p:nvGrpSpPr>
            <p:grpSpPr bwMode="auto">
              <a:xfrm>
                <a:off x="616" y="2373"/>
                <a:ext cx="264" cy="271"/>
                <a:chOff x="1064" y="1909"/>
                <a:chExt cx="264" cy="271"/>
              </a:xfrm>
            </p:grpSpPr>
            <p:sp>
              <p:nvSpPr>
                <p:cNvPr id="99402" name="Oval 16"/>
                <p:cNvSpPr>
                  <a:spLocks noChangeArrowheads="1"/>
                </p:cNvSpPr>
                <p:nvPr/>
              </p:nvSpPr>
              <p:spPr bwMode="auto">
                <a:xfrm>
                  <a:off x="1064" y="1916"/>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403" name="Text Box 17"/>
                <p:cNvSpPr txBox="1">
                  <a:spLocks noChangeArrowheads="1"/>
                </p:cNvSpPr>
                <p:nvPr/>
              </p:nvSpPr>
              <p:spPr bwMode="auto">
                <a:xfrm>
                  <a:off x="1066" y="1909"/>
                  <a:ext cx="196"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grpSp>
          <p:grpSp>
            <p:nvGrpSpPr>
              <p:cNvPr id="99396" name="Group 18"/>
              <p:cNvGrpSpPr>
                <a:grpSpLocks/>
              </p:cNvGrpSpPr>
              <p:nvPr/>
            </p:nvGrpSpPr>
            <p:grpSpPr bwMode="auto">
              <a:xfrm>
                <a:off x="1415" y="1897"/>
                <a:ext cx="266" cy="279"/>
                <a:chOff x="1574" y="1901"/>
                <a:chExt cx="266" cy="279"/>
              </a:xfrm>
            </p:grpSpPr>
            <p:sp>
              <p:nvSpPr>
                <p:cNvPr id="99400" name="Oval 19"/>
                <p:cNvSpPr>
                  <a:spLocks noChangeArrowheads="1"/>
                </p:cNvSpPr>
                <p:nvPr/>
              </p:nvSpPr>
              <p:spPr bwMode="auto">
                <a:xfrm>
                  <a:off x="1576" y="1916"/>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401" name="Text Box 20"/>
                <p:cNvSpPr txBox="1">
                  <a:spLocks noChangeArrowheads="1"/>
                </p:cNvSpPr>
                <p:nvPr/>
              </p:nvSpPr>
              <p:spPr bwMode="auto">
                <a:xfrm>
                  <a:off x="1574" y="1901"/>
                  <a:ext cx="205"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C</a:t>
                  </a:r>
                </a:p>
              </p:txBody>
            </p:sp>
          </p:grpSp>
          <p:grpSp>
            <p:nvGrpSpPr>
              <p:cNvPr id="99397" name="Group 21"/>
              <p:cNvGrpSpPr>
                <a:grpSpLocks/>
              </p:cNvGrpSpPr>
              <p:nvPr/>
            </p:nvGrpSpPr>
            <p:grpSpPr bwMode="auto">
              <a:xfrm>
                <a:off x="1416" y="2373"/>
                <a:ext cx="264" cy="279"/>
                <a:chOff x="1272" y="2333"/>
                <a:chExt cx="264" cy="279"/>
              </a:xfrm>
            </p:grpSpPr>
            <p:sp>
              <p:nvSpPr>
                <p:cNvPr id="99398" name="Oval 22"/>
                <p:cNvSpPr>
                  <a:spLocks noChangeArrowheads="1"/>
                </p:cNvSpPr>
                <p:nvPr/>
              </p:nvSpPr>
              <p:spPr bwMode="auto">
                <a:xfrm>
                  <a:off x="1272" y="2348"/>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99" name="Text Box 23"/>
                <p:cNvSpPr txBox="1">
                  <a:spLocks noChangeArrowheads="1"/>
                </p:cNvSpPr>
                <p:nvPr/>
              </p:nvSpPr>
              <p:spPr bwMode="auto">
                <a:xfrm>
                  <a:off x="1278" y="2333"/>
                  <a:ext cx="205"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D</a:t>
                  </a:r>
                </a:p>
              </p:txBody>
            </p:sp>
          </p:grpSp>
        </p:grpSp>
        <p:grpSp>
          <p:nvGrpSpPr>
            <p:cNvPr id="99374" name="Group 24"/>
            <p:cNvGrpSpPr>
              <a:grpSpLocks/>
            </p:cNvGrpSpPr>
            <p:nvPr/>
          </p:nvGrpSpPr>
          <p:grpSpPr bwMode="auto">
            <a:xfrm>
              <a:off x="3660" y="1842"/>
              <a:ext cx="1452" cy="817"/>
              <a:chOff x="3540" y="1909"/>
              <a:chExt cx="1452" cy="817"/>
            </a:xfrm>
          </p:grpSpPr>
          <p:sp>
            <p:nvSpPr>
              <p:cNvPr id="99375" name="Line 25"/>
              <p:cNvSpPr>
                <a:spLocks noChangeShapeType="1"/>
              </p:cNvSpPr>
              <p:nvPr/>
            </p:nvSpPr>
            <p:spPr bwMode="auto">
              <a:xfrm>
                <a:off x="4308" y="2340"/>
                <a:ext cx="424" cy="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76" name="Line 26"/>
              <p:cNvSpPr>
                <a:spLocks noChangeShapeType="1"/>
              </p:cNvSpPr>
              <p:nvPr/>
            </p:nvSpPr>
            <p:spPr bwMode="auto">
              <a:xfrm flipV="1">
                <a:off x="4316" y="2096"/>
                <a:ext cx="416" cy="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77" name="Line 27"/>
              <p:cNvSpPr>
                <a:spLocks noChangeShapeType="1"/>
              </p:cNvSpPr>
              <p:nvPr/>
            </p:nvSpPr>
            <p:spPr bwMode="auto">
              <a:xfrm>
                <a:off x="3712" y="2072"/>
                <a:ext cx="424" cy="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78" name="Line 28"/>
              <p:cNvSpPr>
                <a:spLocks noChangeShapeType="1"/>
              </p:cNvSpPr>
              <p:nvPr/>
            </p:nvSpPr>
            <p:spPr bwMode="auto">
              <a:xfrm flipV="1">
                <a:off x="3728" y="2380"/>
                <a:ext cx="416" cy="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79" name="Oval 29"/>
              <p:cNvSpPr>
                <a:spLocks noChangeArrowheads="1"/>
              </p:cNvSpPr>
              <p:nvPr/>
            </p:nvSpPr>
            <p:spPr bwMode="auto">
              <a:xfrm>
                <a:off x="4116" y="2197"/>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grpSp>
            <p:nvGrpSpPr>
              <p:cNvPr id="99380" name="Group 30"/>
              <p:cNvGrpSpPr>
                <a:grpSpLocks/>
              </p:cNvGrpSpPr>
              <p:nvPr/>
            </p:nvGrpSpPr>
            <p:grpSpPr bwMode="auto">
              <a:xfrm>
                <a:off x="4728" y="1916"/>
                <a:ext cx="264" cy="810"/>
                <a:chOff x="4776" y="1916"/>
                <a:chExt cx="264" cy="810"/>
              </a:xfrm>
            </p:grpSpPr>
            <p:sp>
              <p:nvSpPr>
                <p:cNvPr id="99388" name="Oval 31"/>
                <p:cNvSpPr>
                  <a:spLocks noChangeArrowheads="1"/>
                </p:cNvSpPr>
                <p:nvPr/>
              </p:nvSpPr>
              <p:spPr bwMode="auto">
                <a:xfrm>
                  <a:off x="4776" y="1916"/>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89" name="Oval 32"/>
                <p:cNvSpPr>
                  <a:spLocks noChangeArrowheads="1"/>
                </p:cNvSpPr>
                <p:nvPr/>
              </p:nvSpPr>
              <p:spPr bwMode="auto">
                <a:xfrm>
                  <a:off x="4776" y="246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grpSp>
          <p:sp>
            <p:nvSpPr>
              <p:cNvPr id="99381" name="Text Box 33"/>
              <p:cNvSpPr txBox="1">
                <a:spLocks noChangeArrowheads="1"/>
              </p:cNvSpPr>
              <p:nvPr/>
            </p:nvSpPr>
            <p:spPr bwMode="auto">
              <a:xfrm>
                <a:off x="3878" y="2445"/>
                <a:ext cx="196"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B</a:t>
                </a:r>
              </a:p>
            </p:txBody>
          </p:sp>
          <p:sp>
            <p:nvSpPr>
              <p:cNvPr id="99382" name="Text Box 34"/>
              <p:cNvSpPr txBox="1">
                <a:spLocks noChangeArrowheads="1"/>
              </p:cNvSpPr>
              <p:nvPr/>
            </p:nvSpPr>
            <p:spPr bwMode="auto">
              <a:xfrm>
                <a:off x="3866" y="1909"/>
                <a:ext cx="196"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A</a:t>
                </a:r>
              </a:p>
            </p:txBody>
          </p:sp>
          <p:sp>
            <p:nvSpPr>
              <p:cNvPr id="99383" name="Text Box 35"/>
              <p:cNvSpPr txBox="1">
                <a:spLocks noChangeArrowheads="1"/>
              </p:cNvSpPr>
              <p:nvPr/>
            </p:nvSpPr>
            <p:spPr bwMode="auto">
              <a:xfrm>
                <a:off x="4386" y="1909"/>
                <a:ext cx="205"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C</a:t>
                </a:r>
              </a:p>
            </p:txBody>
          </p:sp>
          <p:grpSp>
            <p:nvGrpSpPr>
              <p:cNvPr id="99384" name="Group 36"/>
              <p:cNvGrpSpPr>
                <a:grpSpLocks/>
              </p:cNvGrpSpPr>
              <p:nvPr/>
            </p:nvGrpSpPr>
            <p:grpSpPr bwMode="auto">
              <a:xfrm>
                <a:off x="3540" y="1916"/>
                <a:ext cx="264" cy="810"/>
                <a:chOff x="3540" y="1916"/>
                <a:chExt cx="264" cy="810"/>
              </a:xfrm>
            </p:grpSpPr>
            <p:sp>
              <p:nvSpPr>
                <p:cNvPr id="99386" name="Oval 37"/>
                <p:cNvSpPr>
                  <a:spLocks noChangeArrowheads="1"/>
                </p:cNvSpPr>
                <p:nvPr/>
              </p:nvSpPr>
              <p:spPr bwMode="auto">
                <a:xfrm>
                  <a:off x="3540" y="1916"/>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87" name="Oval 38"/>
                <p:cNvSpPr>
                  <a:spLocks noChangeArrowheads="1"/>
                </p:cNvSpPr>
                <p:nvPr/>
              </p:nvSpPr>
              <p:spPr bwMode="auto">
                <a:xfrm>
                  <a:off x="3540" y="246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grpSp>
          <p:sp>
            <p:nvSpPr>
              <p:cNvPr id="99385" name="Text Box 39"/>
              <p:cNvSpPr txBox="1">
                <a:spLocks noChangeArrowheads="1"/>
              </p:cNvSpPr>
              <p:nvPr/>
            </p:nvSpPr>
            <p:spPr bwMode="auto">
              <a:xfrm>
                <a:off x="4382" y="2445"/>
                <a:ext cx="205"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D</a:t>
                </a:r>
              </a:p>
            </p:txBody>
          </p:sp>
        </p:grpSp>
      </p:grpSp>
      <p:grpSp>
        <p:nvGrpSpPr>
          <p:cNvPr id="98384" name="Group 80"/>
          <p:cNvGrpSpPr>
            <a:grpSpLocks/>
          </p:cNvGrpSpPr>
          <p:nvPr/>
        </p:nvGrpSpPr>
        <p:grpSpPr bwMode="auto">
          <a:xfrm>
            <a:off x="368301" y="4578350"/>
            <a:ext cx="10716684" cy="1990487"/>
            <a:chOff x="174" y="2860"/>
            <a:chExt cx="5063" cy="1126"/>
          </a:xfrm>
        </p:grpSpPr>
        <p:sp>
          <p:nvSpPr>
            <p:cNvPr id="99333" name="Text Box 41"/>
            <p:cNvSpPr txBox="1">
              <a:spLocks noChangeArrowheads="1"/>
            </p:cNvSpPr>
            <p:nvPr/>
          </p:nvSpPr>
          <p:spPr bwMode="auto">
            <a:xfrm>
              <a:off x="1951" y="2860"/>
              <a:ext cx="1587" cy="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000">
                  <a:effectLst>
                    <a:outerShdw blurRad="38100" dist="38100" dir="2700000" algn="tl">
                      <a:srgbClr val="000000">
                        <a:alpha val="43137"/>
                      </a:srgbClr>
                    </a:outerShdw>
                  </a:effectLst>
                  <a:latin typeface="Arial" pitchFamily="34" charset="0"/>
                  <a:ea typeface="MS PGothic" pitchFamily="34" charset="-128"/>
                </a:rPr>
                <a:t>C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tidak dapat dimulai hingga baik </a:t>
              </a:r>
              <a:r>
                <a:rPr lang="en-AU" altLang="en-US" sz="2000">
                  <a:effectLst>
                    <a:outerShdw blurRad="38100" dist="38100" dir="2700000" algn="tl">
                      <a:srgbClr val="000000">
                        <a:alpha val="43137"/>
                      </a:srgbClr>
                    </a:outerShdw>
                  </a:effectLst>
                  <a:latin typeface="Arial" pitchFamily="34" charset="0"/>
                  <a:ea typeface="MS PGothic" pitchFamily="34" charset="-128"/>
                </a:rPr>
                <a:t>A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dan </a:t>
              </a:r>
              <a:r>
                <a:rPr lang="en-AU" altLang="en-US" sz="2000">
                  <a:effectLst>
                    <a:outerShdw blurRad="38100" dist="38100" dir="2700000" algn="tl">
                      <a:srgbClr val="000000">
                        <a:alpha val="43137"/>
                      </a:srgbClr>
                    </a:outerShdw>
                  </a:effectLst>
                  <a:latin typeface="Arial" pitchFamily="34" charset="0"/>
                  <a:ea typeface="MS PGothic" pitchFamily="34" charset="-128"/>
                </a:rPr>
                <a:t>B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diselesaikan</a:t>
              </a:r>
              <a:endParaRPr lang="en-AU" altLang="en-US" sz="2000">
                <a:effectLst>
                  <a:outerShdw blurRad="38100" dist="38100" dir="2700000" algn="tl">
                    <a:srgbClr val="000000">
                      <a:alpha val="43137"/>
                    </a:srgbClr>
                  </a:outerShdw>
                </a:effectLst>
                <a:latin typeface="Arial" pitchFamily="34" charset="0"/>
                <a:ea typeface="MS PGothic" pitchFamily="34" charset="-128"/>
              </a:endParaRPr>
            </a:p>
            <a:p>
              <a:pPr>
                <a:lnSpc>
                  <a:spcPct val="85000"/>
                </a:lnSpc>
              </a:pPr>
              <a:r>
                <a:rPr lang="en-AU" altLang="en-US" sz="2000">
                  <a:effectLst>
                    <a:outerShdw blurRad="38100" dist="38100" dir="2700000" algn="tl">
                      <a:srgbClr val="000000">
                        <a:alpha val="43137"/>
                      </a:srgbClr>
                    </a:outerShdw>
                  </a:effectLst>
                  <a:latin typeface="Arial" pitchFamily="34" charset="0"/>
                  <a:ea typeface="MS PGothic" pitchFamily="34" charset="-128"/>
                </a:rPr>
                <a:t>D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tidak dapat dimulai hingga </a:t>
              </a:r>
              <a:r>
                <a:rPr lang="en-AU" altLang="en-US" sz="2000">
                  <a:effectLst>
                    <a:outerShdw blurRad="38100" dist="38100" dir="2700000" algn="tl">
                      <a:srgbClr val="000000">
                        <a:alpha val="43137"/>
                      </a:srgbClr>
                    </a:outerShdw>
                  </a:effectLst>
                  <a:latin typeface="Arial" pitchFamily="34" charset="0"/>
                  <a:ea typeface="MS PGothic" pitchFamily="34" charset="-128"/>
                </a:rPr>
                <a:t>B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selesai</a:t>
              </a:r>
              <a:endParaRPr lang="en-AU" altLang="en-US" sz="2000">
                <a:effectLst>
                  <a:outerShdw blurRad="38100" dist="38100" dir="2700000" algn="tl">
                    <a:srgbClr val="000000">
                      <a:alpha val="43137"/>
                    </a:srgbClr>
                  </a:outerShdw>
                </a:effectLst>
                <a:latin typeface="Arial" pitchFamily="34" charset="0"/>
                <a:ea typeface="MS PGothic" pitchFamily="34" charset="-128"/>
              </a:endParaRPr>
            </a:p>
            <a:p>
              <a:pPr>
                <a:lnSpc>
                  <a:spcPct val="85000"/>
                </a:lnSpc>
              </a:pPr>
              <a:r>
                <a:rPr lang="en-AU" altLang="en-US" sz="2000" smtClean="0">
                  <a:effectLst>
                    <a:outerShdw blurRad="38100" dist="38100" dir="2700000" algn="tl">
                      <a:srgbClr val="000000">
                        <a:alpha val="43137"/>
                      </a:srgbClr>
                    </a:outerShdw>
                  </a:effectLst>
                  <a:latin typeface="Arial" pitchFamily="34" charset="0"/>
                  <a:ea typeface="MS PGothic" pitchFamily="34" charset="-128"/>
                </a:rPr>
                <a:t>Keg </a:t>
              </a:r>
              <a:r>
                <a:rPr lang="en-AU" altLang="en-US" sz="2000">
                  <a:effectLst>
                    <a:outerShdw blurRad="38100" dist="38100" dir="2700000" algn="tl">
                      <a:srgbClr val="000000">
                        <a:alpha val="43137"/>
                      </a:srgbClr>
                    </a:outerShdw>
                  </a:effectLst>
                  <a:latin typeface="Arial" pitchFamily="34" charset="0"/>
                  <a:ea typeface="MS PGothic" pitchFamily="34" charset="-128"/>
                </a:rPr>
                <a:t>dummy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ada di </a:t>
              </a:r>
              <a:r>
                <a:rPr lang="en-AU" altLang="en-US" sz="2000">
                  <a:effectLst>
                    <a:outerShdw blurRad="38100" dist="38100" dir="2700000" algn="tl">
                      <a:srgbClr val="000000">
                        <a:alpha val="43137"/>
                      </a:srgbClr>
                    </a:outerShdw>
                  </a:effectLst>
                  <a:latin typeface="Arial" pitchFamily="34" charset="0"/>
                  <a:ea typeface="MS PGothic" pitchFamily="34" charset="-128"/>
                </a:rPr>
                <a:t>AOA</a:t>
              </a:r>
            </a:p>
          </p:txBody>
        </p:sp>
        <p:sp>
          <p:nvSpPr>
            <p:cNvPr id="99334" name="Text Box 42"/>
            <p:cNvSpPr txBox="1">
              <a:spLocks noChangeArrowheads="1"/>
            </p:cNvSpPr>
            <p:nvPr/>
          </p:nvSpPr>
          <p:spPr bwMode="auto">
            <a:xfrm>
              <a:off x="174" y="3315"/>
              <a:ext cx="287"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(e)</a:t>
              </a:r>
            </a:p>
          </p:txBody>
        </p:sp>
        <p:grpSp>
          <p:nvGrpSpPr>
            <p:cNvPr id="99335" name="Group 43"/>
            <p:cNvGrpSpPr>
              <a:grpSpLocks/>
            </p:cNvGrpSpPr>
            <p:nvPr/>
          </p:nvGrpSpPr>
          <p:grpSpPr bwMode="auto">
            <a:xfrm>
              <a:off x="3632" y="2933"/>
              <a:ext cx="1605" cy="1053"/>
              <a:chOff x="3512" y="3039"/>
              <a:chExt cx="1605" cy="1053"/>
            </a:xfrm>
          </p:grpSpPr>
          <p:sp>
            <p:nvSpPr>
              <p:cNvPr id="99348" name="Line 44"/>
              <p:cNvSpPr>
                <a:spLocks noChangeShapeType="1"/>
              </p:cNvSpPr>
              <p:nvPr/>
            </p:nvSpPr>
            <p:spPr bwMode="auto">
              <a:xfrm flipV="1">
                <a:off x="4280" y="3308"/>
                <a:ext cx="0" cy="420"/>
              </a:xfrm>
              <a:prstGeom prst="line">
                <a:avLst/>
              </a:prstGeom>
              <a:noFill/>
              <a:ln w="5715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nvGrpSpPr>
              <p:cNvPr id="99349" name="Group 45"/>
              <p:cNvGrpSpPr>
                <a:grpSpLocks/>
              </p:cNvGrpSpPr>
              <p:nvPr/>
            </p:nvGrpSpPr>
            <p:grpSpPr bwMode="auto">
              <a:xfrm>
                <a:off x="3512" y="3039"/>
                <a:ext cx="1546" cy="1053"/>
                <a:chOff x="3792" y="3039"/>
                <a:chExt cx="1546" cy="1053"/>
              </a:xfrm>
            </p:grpSpPr>
            <p:grpSp>
              <p:nvGrpSpPr>
                <p:cNvPr id="99351" name="Group 46"/>
                <p:cNvGrpSpPr>
                  <a:grpSpLocks/>
                </p:cNvGrpSpPr>
                <p:nvPr/>
              </p:nvGrpSpPr>
              <p:grpSpPr bwMode="auto">
                <a:xfrm>
                  <a:off x="4652" y="3168"/>
                  <a:ext cx="420" cy="627"/>
                  <a:chOff x="4012" y="3168"/>
                  <a:chExt cx="420" cy="627"/>
                </a:xfrm>
              </p:grpSpPr>
              <p:sp>
                <p:nvSpPr>
                  <p:cNvPr id="99369" name="Line 47"/>
                  <p:cNvSpPr>
                    <a:spLocks noChangeShapeType="1"/>
                  </p:cNvSpPr>
                  <p:nvPr/>
                </p:nvSpPr>
                <p:spPr bwMode="auto">
                  <a:xfrm>
                    <a:off x="4020" y="3168"/>
                    <a:ext cx="40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70" name="Line 48"/>
                  <p:cNvSpPr>
                    <a:spLocks noChangeShapeType="1"/>
                  </p:cNvSpPr>
                  <p:nvPr/>
                </p:nvSpPr>
                <p:spPr bwMode="auto">
                  <a:xfrm>
                    <a:off x="4012" y="3795"/>
                    <a:ext cx="42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grpSp>
              <p:nvGrpSpPr>
                <p:cNvPr id="99352" name="Group 49"/>
                <p:cNvGrpSpPr>
                  <a:grpSpLocks/>
                </p:cNvGrpSpPr>
                <p:nvPr/>
              </p:nvGrpSpPr>
              <p:grpSpPr bwMode="auto">
                <a:xfrm>
                  <a:off x="4012" y="3168"/>
                  <a:ext cx="420" cy="627"/>
                  <a:chOff x="4012" y="3168"/>
                  <a:chExt cx="420" cy="627"/>
                </a:xfrm>
              </p:grpSpPr>
              <p:sp>
                <p:nvSpPr>
                  <p:cNvPr id="99367" name="Line 50"/>
                  <p:cNvSpPr>
                    <a:spLocks noChangeShapeType="1"/>
                  </p:cNvSpPr>
                  <p:nvPr/>
                </p:nvSpPr>
                <p:spPr bwMode="auto">
                  <a:xfrm>
                    <a:off x="4020" y="3168"/>
                    <a:ext cx="40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68" name="Line 51"/>
                  <p:cNvSpPr>
                    <a:spLocks noChangeShapeType="1"/>
                  </p:cNvSpPr>
                  <p:nvPr/>
                </p:nvSpPr>
                <p:spPr bwMode="auto">
                  <a:xfrm>
                    <a:off x="4012" y="3795"/>
                    <a:ext cx="42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sp>
              <p:nvSpPr>
                <p:cNvPr id="99353" name="Text Box 52"/>
                <p:cNvSpPr txBox="1">
                  <a:spLocks noChangeArrowheads="1"/>
                </p:cNvSpPr>
                <p:nvPr/>
              </p:nvSpPr>
              <p:spPr bwMode="auto">
                <a:xfrm>
                  <a:off x="4738" y="3189"/>
                  <a:ext cx="205"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C</a:t>
                  </a:r>
                </a:p>
              </p:txBody>
            </p:sp>
            <p:sp>
              <p:nvSpPr>
                <p:cNvPr id="99354" name="Text Box 53"/>
                <p:cNvSpPr txBox="1">
                  <a:spLocks noChangeArrowheads="1"/>
                </p:cNvSpPr>
                <p:nvPr/>
              </p:nvSpPr>
              <p:spPr bwMode="auto">
                <a:xfrm>
                  <a:off x="4090" y="3189"/>
                  <a:ext cx="196"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A</a:t>
                  </a:r>
                </a:p>
              </p:txBody>
            </p:sp>
            <p:sp>
              <p:nvSpPr>
                <p:cNvPr id="99355" name="Text Box 54"/>
                <p:cNvSpPr txBox="1">
                  <a:spLocks noChangeArrowheads="1"/>
                </p:cNvSpPr>
                <p:nvPr/>
              </p:nvSpPr>
              <p:spPr bwMode="auto">
                <a:xfrm>
                  <a:off x="4098" y="3805"/>
                  <a:ext cx="196"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B</a:t>
                  </a:r>
                </a:p>
              </p:txBody>
            </p:sp>
            <p:grpSp>
              <p:nvGrpSpPr>
                <p:cNvPr id="99356" name="Group 55"/>
                <p:cNvGrpSpPr>
                  <a:grpSpLocks/>
                </p:cNvGrpSpPr>
                <p:nvPr/>
              </p:nvGrpSpPr>
              <p:grpSpPr bwMode="auto">
                <a:xfrm>
                  <a:off x="3792" y="3039"/>
                  <a:ext cx="1546" cy="888"/>
                  <a:chOff x="3780" y="2923"/>
                  <a:chExt cx="1546" cy="888"/>
                </a:xfrm>
              </p:grpSpPr>
              <p:grpSp>
                <p:nvGrpSpPr>
                  <p:cNvPr id="99358" name="Group 56"/>
                  <p:cNvGrpSpPr>
                    <a:grpSpLocks/>
                  </p:cNvGrpSpPr>
                  <p:nvPr/>
                </p:nvGrpSpPr>
                <p:grpSpPr bwMode="auto">
                  <a:xfrm>
                    <a:off x="3780" y="2924"/>
                    <a:ext cx="264" cy="887"/>
                    <a:chOff x="3780" y="2920"/>
                    <a:chExt cx="264" cy="887"/>
                  </a:xfrm>
                </p:grpSpPr>
                <p:sp>
                  <p:nvSpPr>
                    <p:cNvPr id="99365" name="Oval 57"/>
                    <p:cNvSpPr>
                      <a:spLocks noChangeArrowheads="1"/>
                    </p:cNvSpPr>
                    <p:nvPr/>
                  </p:nvSpPr>
                  <p:spPr bwMode="auto">
                    <a:xfrm>
                      <a:off x="3780" y="2920"/>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66" name="Oval 58"/>
                    <p:cNvSpPr>
                      <a:spLocks noChangeArrowheads="1"/>
                    </p:cNvSpPr>
                    <p:nvPr/>
                  </p:nvSpPr>
                  <p:spPr bwMode="auto">
                    <a:xfrm>
                      <a:off x="3780" y="3543"/>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grpSp>
              <p:grpSp>
                <p:nvGrpSpPr>
                  <p:cNvPr id="99359" name="Group 59"/>
                  <p:cNvGrpSpPr>
                    <a:grpSpLocks/>
                  </p:cNvGrpSpPr>
                  <p:nvPr/>
                </p:nvGrpSpPr>
                <p:grpSpPr bwMode="auto">
                  <a:xfrm>
                    <a:off x="4421" y="2923"/>
                    <a:ext cx="264" cy="888"/>
                    <a:chOff x="4418" y="2919"/>
                    <a:chExt cx="264" cy="888"/>
                  </a:xfrm>
                </p:grpSpPr>
                <p:sp>
                  <p:nvSpPr>
                    <p:cNvPr id="99363" name="Oval 60"/>
                    <p:cNvSpPr>
                      <a:spLocks noChangeArrowheads="1"/>
                    </p:cNvSpPr>
                    <p:nvPr/>
                  </p:nvSpPr>
                  <p:spPr bwMode="auto">
                    <a:xfrm>
                      <a:off x="4418" y="3543"/>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64" name="Oval 61"/>
                    <p:cNvSpPr>
                      <a:spLocks noChangeArrowheads="1"/>
                    </p:cNvSpPr>
                    <p:nvPr/>
                  </p:nvSpPr>
                  <p:spPr bwMode="auto">
                    <a:xfrm>
                      <a:off x="4418" y="2919"/>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grpSp>
              <p:grpSp>
                <p:nvGrpSpPr>
                  <p:cNvPr id="99360" name="Group 62"/>
                  <p:cNvGrpSpPr>
                    <a:grpSpLocks/>
                  </p:cNvGrpSpPr>
                  <p:nvPr/>
                </p:nvGrpSpPr>
                <p:grpSpPr bwMode="auto">
                  <a:xfrm>
                    <a:off x="5062" y="2924"/>
                    <a:ext cx="264" cy="887"/>
                    <a:chOff x="4958" y="2920"/>
                    <a:chExt cx="264" cy="887"/>
                  </a:xfrm>
                </p:grpSpPr>
                <p:sp>
                  <p:nvSpPr>
                    <p:cNvPr id="99361" name="Oval 63"/>
                    <p:cNvSpPr>
                      <a:spLocks noChangeArrowheads="1"/>
                    </p:cNvSpPr>
                    <p:nvPr/>
                  </p:nvSpPr>
                  <p:spPr bwMode="auto">
                    <a:xfrm>
                      <a:off x="4958" y="3543"/>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62" name="Oval 64"/>
                    <p:cNvSpPr>
                      <a:spLocks noChangeArrowheads="1"/>
                    </p:cNvSpPr>
                    <p:nvPr/>
                  </p:nvSpPr>
                  <p:spPr bwMode="auto">
                    <a:xfrm>
                      <a:off x="4958" y="2920"/>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grpSp>
            </p:grpSp>
            <p:sp>
              <p:nvSpPr>
                <p:cNvPr id="99357" name="Text Box 65"/>
                <p:cNvSpPr txBox="1">
                  <a:spLocks noChangeArrowheads="1"/>
                </p:cNvSpPr>
                <p:nvPr/>
              </p:nvSpPr>
              <p:spPr bwMode="auto">
                <a:xfrm>
                  <a:off x="4738" y="3805"/>
                  <a:ext cx="205"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D</a:t>
                  </a:r>
                </a:p>
              </p:txBody>
            </p:sp>
          </p:grpSp>
          <p:sp>
            <p:nvSpPr>
              <p:cNvPr id="99350" name="Text Box 66"/>
              <p:cNvSpPr txBox="1">
                <a:spLocks noChangeArrowheads="1"/>
              </p:cNvSpPr>
              <p:nvPr/>
            </p:nvSpPr>
            <p:spPr bwMode="auto">
              <a:xfrm>
                <a:off x="4291" y="3423"/>
                <a:ext cx="826"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a:effectLst>
                      <a:outerShdw blurRad="38100" dist="38100" dir="2700000" algn="tl">
                        <a:srgbClr val="000000">
                          <a:alpha val="43137"/>
                        </a:srgbClr>
                      </a:outerShdw>
                    </a:effectLst>
                    <a:latin typeface="Arial" pitchFamily="34" charset="0"/>
                    <a:ea typeface="MS PGothic" pitchFamily="34" charset="-128"/>
                  </a:rPr>
                  <a:t>Dummy activity</a:t>
                </a:r>
              </a:p>
            </p:txBody>
          </p:sp>
        </p:grpSp>
        <p:grpSp>
          <p:nvGrpSpPr>
            <p:cNvPr id="99336" name="Group 67"/>
            <p:cNvGrpSpPr>
              <a:grpSpLocks/>
            </p:cNvGrpSpPr>
            <p:nvPr/>
          </p:nvGrpSpPr>
          <p:grpSpPr bwMode="auto">
            <a:xfrm>
              <a:off x="615" y="3077"/>
              <a:ext cx="1066" cy="763"/>
              <a:chOff x="615" y="3009"/>
              <a:chExt cx="1066" cy="763"/>
            </a:xfrm>
          </p:grpSpPr>
          <p:sp>
            <p:nvSpPr>
              <p:cNvPr id="99337" name="Line 68"/>
              <p:cNvSpPr>
                <a:spLocks noChangeShapeType="1"/>
              </p:cNvSpPr>
              <p:nvPr/>
            </p:nvSpPr>
            <p:spPr bwMode="auto">
              <a:xfrm flipV="1">
                <a:off x="788" y="3221"/>
                <a:ext cx="644" cy="3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38" name="Line 69"/>
              <p:cNvSpPr>
                <a:spLocks noChangeShapeType="1"/>
              </p:cNvSpPr>
              <p:nvPr/>
            </p:nvSpPr>
            <p:spPr bwMode="auto">
              <a:xfrm>
                <a:off x="836" y="3153"/>
                <a:ext cx="57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39" name="Line 70"/>
              <p:cNvSpPr>
                <a:spLocks noChangeShapeType="1"/>
              </p:cNvSpPr>
              <p:nvPr/>
            </p:nvSpPr>
            <p:spPr bwMode="auto">
              <a:xfrm>
                <a:off x="844" y="3633"/>
                <a:ext cx="56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40" name="Oval 71"/>
              <p:cNvSpPr>
                <a:spLocks noChangeArrowheads="1"/>
              </p:cNvSpPr>
              <p:nvPr/>
            </p:nvSpPr>
            <p:spPr bwMode="auto">
              <a:xfrm>
                <a:off x="617" y="303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41" name="Text Box 72"/>
              <p:cNvSpPr txBox="1">
                <a:spLocks noChangeArrowheads="1"/>
              </p:cNvSpPr>
              <p:nvPr/>
            </p:nvSpPr>
            <p:spPr bwMode="auto">
              <a:xfrm>
                <a:off x="615" y="3009"/>
                <a:ext cx="196"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sp>
            <p:nvSpPr>
              <p:cNvPr id="99342" name="Oval 73"/>
              <p:cNvSpPr>
                <a:spLocks noChangeArrowheads="1"/>
              </p:cNvSpPr>
              <p:nvPr/>
            </p:nvSpPr>
            <p:spPr bwMode="auto">
              <a:xfrm>
                <a:off x="616" y="349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43" name="Text Box 74"/>
              <p:cNvSpPr txBox="1">
                <a:spLocks noChangeArrowheads="1"/>
              </p:cNvSpPr>
              <p:nvPr/>
            </p:nvSpPr>
            <p:spPr bwMode="auto">
              <a:xfrm>
                <a:off x="618" y="3485"/>
                <a:ext cx="196"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sp>
            <p:nvSpPr>
              <p:cNvPr id="99344" name="Oval 75"/>
              <p:cNvSpPr>
                <a:spLocks noChangeArrowheads="1"/>
              </p:cNvSpPr>
              <p:nvPr/>
            </p:nvSpPr>
            <p:spPr bwMode="auto">
              <a:xfrm>
                <a:off x="1417" y="3024"/>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45" name="Text Box 76"/>
              <p:cNvSpPr txBox="1">
                <a:spLocks noChangeArrowheads="1"/>
              </p:cNvSpPr>
              <p:nvPr/>
            </p:nvSpPr>
            <p:spPr bwMode="auto">
              <a:xfrm>
                <a:off x="1415" y="3009"/>
                <a:ext cx="205"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C</a:t>
                </a:r>
              </a:p>
            </p:txBody>
          </p:sp>
          <p:sp>
            <p:nvSpPr>
              <p:cNvPr id="99346" name="Oval 77"/>
              <p:cNvSpPr>
                <a:spLocks noChangeArrowheads="1"/>
              </p:cNvSpPr>
              <p:nvPr/>
            </p:nvSpPr>
            <p:spPr bwMode="auto">
              <a:xfrm>
                <a:off x="1416" y="3500"/>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47" name="Text Box 78"/>
              <p:cNvSpPr txBox="1">
                <a:spLocks noChangeArrowheads="1"/>
              </p:cNvSpPr>
              <p:nvPr/>
            </p:nvSpPr>
            <p:spPr bwMode="auto">
              <a:xfrm>
                <a:off x="1422" y="3485"/>
                <a:ext cx="205"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D</a:t>
                </a:r>
              </a:p>
            </p:txBody>
          </p:sp>
        </p:grpSp>
      </p:grpSp>
      <p:sp>
        <p:nvSpPr>
          <p:cNvPr id="79" name="Text Box 3"/>
          <p:cNvSpPr txBox="1">
            <a:spLocks noChangeArrowheads="1"/>
          </p:cNvSpPr>
          <p:nvPr/>
        </p:nvSpPr>
        <p:spPr bwMode="auto">
          <a:xfrm>
            <a:off x="838200" y="1719942"/>
            <a:ext cx="10689167" cy="1157047"/>
          </a:xfrm>
          <a:prstGeom prst="rect">
            <a:avLst/>
          </a:prstGeom>
          <a:solidFill>
            <a:schemeClr val="tx2"/>
          </a:solidFill>
          <a:ln w="9525">
            <a:solidFill>
              <a:schemeClr val="tx1"/>
            </a:solidFill>
            <a:miter lim="800000"/>
            <a:headEnd/>
            <a:tailEnd/>
          </a:ln>
        </p:spPr>
        <p:txBody>
          <a:bodyPr lIns="311992" tIns="158396" rIns="311992" bIns="158396">
            <a:spAutoFit/>
          </a:bodyPr>
          <a:lstStyle>
            <a:lvl1pPr>
              <a:tabLst>
                <a:tab pos="1079500" algn="ctr"/>
                <a:tab pos="3314700" algn="ctr"/>
                <a:tab pos="6096000" algn="ctr"/>
              </a:tabLst>
              <a:defRPr>
                <a:solidFill>
                  <a:schemeClr val="tx1"/>
                </a:solidFill>
                <a:latin typeface="Calibri" pitchFamily="34" charset="0"/>
                <a:cs typeface="Arial" pitchFamily="34" charset="0"/>
              </a:defRPr>
            </a:lvl1pPr>
            <a:lvl2pPr marL="742950" indent="-285750">
              <a:tabLst>
                <a:tab pos="1079500" algn="ctr"/>
                <a:tab pos="3314700" algn="ctr"/>
                <a:tab pos="6096000" algn="ctr"/>
              </a:tabLst>
              <a:defRPr>
                <a:solidFill>
                  <a:schemeClr val="tx1"/>
                </a:solidFill>
                <a:latin typeface="Calibri" pitchFamily="34" charset="0"/>
                <a:cs typeface="Arial" pitchFamily="34" charset="0"/>
              </a:defRPr>
            </a:lvl2pPr>
            <a:lvl3pPr marL="1143000" indent="-228600">
              <a:tabLst>
                <a:tab pos="1079500" algn="ctr"/>
                <a:tab pos="3314700" algn="ctr"/>
                <a:tab pos="6096000" algn="ctr"/>
              </a:tabLst>
              <a:defRPr>
                <a:solidFill>
                  <a:schemeClr val="tx1"/>
                </a:solidFill>
                <a:latin typeface="Calibri" pitchFamily="34" charset="0"/>
                <a:cs typeface="Arial" pitchFamily="34" charset="0"/>
              </a:defRPr>
            </a:lvl3pPr>
            <a:lvl4pPr marL="1600200" indent="-228600">
              <a:tabLst>
                <a:tab pos="1079500" algn="ctr"/>
                <a:tab pos="3314700" algn="ctr"/>
                <a:tab pos="6096000" algn="ctr"/>
              </a:tabLst>
              <a:defRPr>
                <a:solidFill>
                  <a:schemeClr val="tx1"/>
                </a:solidFill>
                <a:latin typeface="Calibri" pitchFamily="34" charset="0"/>
                <a:cs typeface="Arial" pitchFamily="34" charset="0"/>
              </a:defRPr>
            </a:lvl4pPr>
            <a:lvl5pPr marL="2057400" indent="-228600">
              <a:tabLst>
                <a:tab pos="1079500" algn="ctr"/>
                <a:tab pos="3314700" algn="ctr"/>
                <a:tab pos="6096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9pPr>
          </a:lstStyle>
          <a:p>
            <a:pPr>
              <a:lnSpc>
                <a:spcPct val="85000"/>
              </a:lnSpc>
              <a:tabLst>
                <a:tab pos="1079500" algn="ctr"/>
                <a:tab pos="4165600" algn="ctr"/>
                <a:tab pos="8113713" algn="ctr"/>
              </a:tabLst>
            </a:pPr>
            <a:r>
              <a:rPr lang="en-AU" altLang="en-US" sz="3200" b="1">
                <a:solidFill>
                  <a:schemeClr val="bg1"/>
                </a:solidFill>
                <a:latin typeface="Arial" pitchFamily="34" charset="0"/>
                <a:ea typeface="MS PGothic" pitchFamily="34" charset="-128"/>
              </a:rPr>
              <a:t>	Activity on	</a:t>
            </a:r>
            <a:r>
              <a:rPr lang="en-AU" altLang="en-US" sz="3200" b="1" smtClean="0">
                <a:solidFill>
                  <a:schemeClr val="bg1"/>
                </a:solidFill>
                <a:latin typeface="Arial" pitchFamily="34" charset="0"/>
                <a:ea typeface="MS PGothic" pitchFamily="34" charset="-128"/>
              </a:rPr>
              <a:t>Arti</a:t>
            </a:r>
            <a:r>
              <a:rPr lang="en-AU" altLang="en-US" sz="3200" b="1">
                <a:solidFill>
                  <a:schemeClr val="bg1"/>
                </a:solidFill>
                <a:latin typeface="Arial" pitchFamily="34" charset="0"/>
                <a:ea typeface="MS PGothic" pitchFamily="34" charset="-128"/>
              </a:rPr>
              <a:t>	Activity on</a:t>
            </a:r>
          </a:p>
          <a:p>
            <a:pPr>
              <a:lnSpc>
                <a:spcPct val="85000"/>
              </a:lnSpc>
              <a:tabLst>
                <a:tab pos="1079500" algn="ctr"/>
                <a:tab pos="4165600" algn="ctr"/>
                <a:tab pos="8113713" algn="ctr"/>
              </a:tabLst>
            </a:pPr>
            <a:r>
              <a:rPr lang="en-AU" altLang="en-US" sz="3200" b="1">
                <a:solidFill>
                  <a:schemeClr val="bg1"/>
                </a:solidFill>
                <a:latin typeface="Arial" pitchFamily="34" charset="0"/>
                <a:ea typeface="MS PGothic" pitchFamily="34" charset="-128"/>
              </a:rPr>
              <a:t>	Node (AON)	</a:t>
            </a:r>
            <a:r>
              <a:rPr lang="en-AU" altLang="en-US" sz="3200" b="1" smtClean="0">
                <a:solidFill>
                  <a:schemeClr val="bg1"/>
                </a:solidFill>
                <a:latin typeface="Arial" pitchFamily="34" charset="0"/>
                <a:ea typeface="MS PGothic" pitchFamily="34" charset="-128"/>
              </a:rPr>
              <a:t>Kegiatan</a:t>
            </a:r>
            <a:r>
              <a:rPr lang="en-AU" altLang="en-US" sz="3200" b="1">
                <a:solidFill>
                  <a:schemeClr val="bg1"/>
                </a:solidFill>
                <a:latin typeface="Arial" pitchFamily="34" charset="0"/>
                <a:ea typeface="MS PGothic" pitchFamily="34" charset="-128"/>
              </a:rPr>
              <a:t>	Arrow (AOA)</a:t>
            </a:r>
          </a:p>
        </p:txBody>
      </p:sp>
    </p:spTree>
    <p:extLst>
      <p:ext uri="{BB962C8B-B14F-4D97-AF65-F5344CB8AC3E}">
        <p14:creationId xmlns:p14="http://schemas.microsoft.com/office/powerpoint/2010/main" val="1476070608"/>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98308"/>
                                        </p:tgtEl>
                                        <p:attrNameLst>
                                          <p:attrName>style.visibility</p:attrName>
                                        </p:attrNameLst>
                                      </p:cBhvr>
                                      <p:to>
                                        <p:strVal val="visible"/>
                                      </p:to>
                                    </p:set>
                                    <p:animEffect transition="in" filter="wipe(left)">
                                      <p:cBhvr>
                                        <p:cTn id="7" dur="1000"/>
                                        <p:tgtEl>
                                          <p:spTgt spid="983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8384"/>
                                        </p:tgtEl>
                                        <p:attrNameLst>
                                          <p:attrName>style.visibility</p:attrName>
                                        </p:attrNameLst>
                                      </p:cBhvr>
                                      <p:to>
                                        <p:strVal val="visible"/>
                                      </p:to>
                                    </p:set>
                                    <p:animEffect transition="in" filter="wipe(left)">
                                      <p:cBhvr>
                                        <p:cTn id="12" dur="1000"/>
                                        <p:tgtEl>
                                          <p:spTgt spid="98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914400" y="404813"/>
            <a:ext cx="10363200" cy="1220787"/>
          </a:xfrm>
        </p:spPr>
        <p:txBody>
          <a:bodyPr>
            <a:normAutofit fontScale="90000"/>
          </a:bodyPr>
          <a:lstStyle/>
          <a:p>
            <a:pPr>
              <a:lnSpc>
                <a:spcPct val="80000"/>
              </a:lnSpc>
            </a:pPr>
            <a:r>
              <a:rPr lang="en-US" altLang="en-US">
                <a:latin typeface="Arial" pitchFamily="34" charset="0"/>
                <a:ea typeface="MS PGothic" pitchFamily="34" charset="-128"/>
                <a:cs typeface="Arial" pitchFamily="34" charset="0"/>
              </a:rPr>
              <a:t>Perbandingan Antara Konvensi jaringan AON dan AOA</a:t>
            </a:r>
            <a:endPar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endParaRPr>
          </a:p>
        </p:txBody>
      </p:sp>
      <p:grpSp>
        <p:nvGrpSpPr>
          <p:cNvPr id="100356" name="Group 4"/>
          <p:cNvGrpSpPr>
            <a:grpSpLocks/>
          </p:cNvGrpSpPr>
          <p:nvPr/>
        </p:nvGrpSpPr>
        <p:grpSpPr bwMode="auto">
          <a:xfrm>
            <a:off x="469902" y="3443290"/>
            <a:ext cx="10864849" cy="2185988"/>
            <a:chOff x="222" y="2169"/>
            <a:chExt cx="5133" cy="1377"/>
          </a:xfrm>
        </p:grpSpPr>
        <p:sp>
          <p:nvSpPr>
            <p:cNvPr id="101380" name="Text Box 5"/>
            <p:cNvSpPr txBox="1">
              <a:spLocks noChangeArrowheads="1"/>
            </p:cNvSpPr>
            <p:nvPr/>
          </p:nvSpPr>
          <p:spPr bwMode="auto">
            <a:xfrm>
              <a:off x="1999" y="2169"/>
              <a:ext cx="1427" cy="1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000">
                  <a:effectLst>
                    <a:outerShdw blurRad="38100" dist="38100" dir="2700000" algn="tl">
                      <a:srgbClr val="000000">
                        <a:alpha val="43137"/>
                      </a:srgbClr>
                    </a:outerShdw>
                  </a:effectLst>
                  <a:latin typeface="Arial" pitchFamily="34" charset="0"/>
                  <a:ea typeface="MS PGothic" pitchFamily="34" charset="-128"/>
                </a:rPr>
                <a:t>B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dan </a:t>
              </a:r>
              <a:r>
                <a:rPr lang="en-AU" altLang="en-US" sz="2000">
                  <a:effectLst>
                    <a:outerShdw blurRad="38100" dist="38100" dir="2700000" algn="tl">
                      <a:srgbClr val="000000">
                        <a:alpha val="43137"/>
                      </a:srgbClr>
                    </a:outerShdw>
                  </a:effectLst>
                  <a:latin typeface="Arial" pitchFamily="34" charset="0"/>
                  <a:ea typeface="MS PGothic" pitchFamily="34" charset="-128"/>
                </a:rPr>
                <a:t>C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tidak dapat dimulai hingga A diselesaikan</a:t>
              </a:r>
              <a:endParaRPr lang="en-AU" altLang="en-US" sz="2000">
                <a:effectLst>
                  <a:outerShdw blurRad="38100" dist="38100" dir="2700000" algn="tl">
                    <a:srgbClr val="000000">
                      <a:alpha val="43137"/>
                    </a:srgbClr>
                  </a:outerShdw>
                </a:effectLst>
                <a:latin typeface="Arial" pitchFamily="34" charset="0"/>
                <a:ea typeface="MS PGothic" pitchFamily="34" charset="-128"/>
              </a:endParaRPr>
            </a:p>
            <a:p>
              <a:pPr>
                <a:lnSpc>
                  <a:spcPct val="85000"/>
                </a:lnSpc>
              </a:pPr>
              <a:r>
                <a:rPr lang="en-AU" altLang="en-US" sz="2000">
                  <a:effectLst>
                    <a:outerShdw blurRad="38100" dist="38100" dir="2700000" algn="tl">
                      <a:srgbClr val="000000">
                        <a:alpha val="43137"/>
                      </a:srgbClr>
                    </a:outerShdw>
                  </a:effectLst>
                  <a:latin typeface="Arial" pitchFamily="34" charset="0"/>
                  <a:ea typeface="MS PGothic" pitchFamily="34" charset="-128"/>
                </a:rPr>
                <a:t>D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tidak dapat dimulai hingga baik </a:t>
              </a:r>
              <a:r>
                <a:rPr lang="en-AU" altLang="en-US" sz="2000">
                  <a:effectLst>
                    <a:outerShdw blurRad="38100" dist="38100" dir="2700000" algn="tl">
                      <a:srgbClr val="000000">
                        <a:alpha val="43137"/>
                      </a:srgbClr>
                    </a:outerShdw>
                  </a:effectLst>
                  <a:latin typeface="Arial" pitchFamily="34" charset="0"/>
                  <a:ea typeface="MS PGothic" pitchFamily="34" charset="-128"/>
                </a:rPr>
                <a:t>B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dan </a:t>
              </a:r>
              <a:r>
                <a:rPr lang="en-AU" altLang="en-US" sz="2000">
                  <a:effectLst>
                    <a:outerShdw blurRad="38100" dist="38100" dir="2700000" algn="tl">
                      <a:srgbClr val="000000">
                        <a:alpha val="43137"/>
                      </a:srgbClr>
                    </a:outerShdw>
                  </a:effectLst>
                  <a:latin typeface="Arial" pitchFamily="34" charset="0"/>
                  <a:ea typeface="MS PGothic" pitchFamily="34" charset="-128"/>
                </a:rPr>
                <a:t>C </a:t>
              </a:r>
              <a:r>
                <a:rPr lang="en-AU" altLang="en-US" sz="2000" smtClean="0">
                  <a:effectLst>
                    <a:outerShdw blurRad="38100" dist="38100" dir="2700000" algn="tl">
                      <a:srgbClr val="000000">
                        <a:alpha val="43137"/>
                      </a:srgbClr>
                    </a:outerShdw>
                  </a:effectLst>
                  <a:latin typeface="Arial" pitchFamily="34" charset="0"/>
                  <a:ea typeface="MS PGothic" pitchFamily="34" charset="-128"/>
                </a:rPr>
                <a:t>selesai</a:t>
              </a:r>
              <a:endParaRPr lang="en-AU" altLang="en-US" sz="2000">
                <a:effectLst>
                  <a:outerShdw blurRad="38100" dist="38100" dir="2700000" algn="tl">
                    <a:srgbClr val="000000">
                      <a:alpha val="43137"/>
                    </a:srgbClr>
                  </a:outerShdw>
                </a:effectLst>
                <a:latin typeface="Arial" pitchFamily="34" charset="0"/>
                <a:ea typeface="MS PGothic" pitchFamily="34" charset="-128"/>
              </a:endParaRPr>
            </a:p>
            <a:p>
              <a:pPr>
                <a:lnSpc>
                  <a:spcPct val="85000"/>
                </a:lnSpc>
              </a:pPr>
              <a:r>
                <a:rPr lang="en-AU" altLang="en-US" sz="2000" smtClean="0">
                  <a:effectLst>
                    <a:outerShdw blurRad="38100" dist="38100" dir="2700000" algn="tl">
                      <a:srgbClr val="000000">
                        <a:alpha val="43137"/>
                      </a:srgbClr>
                    </a:outerShdw>
                  </a:effectLst>
                  <a:latin typeface="Arial" pitchFamily="34" charset="0"/>
                  <a:ea typeface="MS PGothic" pitchFamily="34" charset="-128"/>
                </a:rPr>
                <a:t>Kegiatan dummy terdapat pada AOA</a:t>
              </a:r>
              <a:endParaRPr lang="en-AU" altLang="en-US" sz="2000">
                <a:effectLst>
                  <a:outerShdw blurRad="38100" dist="38100" dir="2700000" algn="tl">
                    <a:srgbClr val="000000">
                      <a:alpha val="43137"/>
                    </a:srgbClr>
                  </a:outerShdw>
                </a:effectLst>
                <a:latin typeface="Arial" pitchFamily="34" charset="0"/>
                <a:ea typeface="MS PGothic" pitchFamily="34" charset="-128"/>
              </a:endParaRPr>
            </a:p>
          </p:txBody>
        </p:sp>
        <p:sp>
          <p:nvSpPr>
            <p:cNvPr id="101381" name="Text Box 6"/>
            <p:cNvSpPr txBox="1">
              <a:spLocks noChangeArrowheads="1"/>
            </p:cNvSpPr>
            <p:nvPr/>
          </p:nvSpPr>
          <p:spPr bwMode="auto">
            <a:xfrm>
              <a:off x="222" y="2586"/>
              <a:ext cx="242"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(f)</a:t>
              </a:r>
            </a:p>
          </p:txBody>
        </p:sp>
        <p:grpSp>
          <p:nvGrpSpPr>
            <p:cNvPr id="101382" name="Group 7"/>
            <p:cNvGrpSpPr>
              <a:grpSpLocks/>
            </p:cNvGrpSpPr>
            <p:nvPr/>
          </p:nvGrpSpPr>
          <p:grpSpPr bwMode="auto">
            <a:xfrm>
              <a:off x="582" y="2305"/>
              <a:ext cx="1229" cy="912"/>
              <a:chOff x="534" y="2023"/>
              <a:chExt cx="1229" cy="912"/>
            </a:xfrm>
          </p:grpSpPr>
          <p:sp>
            <p:nvSpPr>
              <p:cNvPr id="101400" name="Line 8"/>
              <p:cNvSpPr>
                <a:spLocks noChangeShapeType="1"/>
              </p:cNvSpPr>
              <p:nvPr/>
            </p:nvSpPr>
            <p:spPr bwMode="auto">
              <a:xfrm>
                <a:off x="744" y="2264"/>
                <a:ext cx="320" cy="36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101401" name="Line 9"/>
              <p:cNvSpPr>
                <a:spLocks noChangeShapeType="1"/>
              </p:cNvSpPr>
              <p:nvPr/>
            </p:nvSpPr>
            <p:spPr bwMode="auto">
              <a:xfrm rot="-5400000">
                <a:off x="1198" y="2314"/>
                <a:ext cx="384" cy="3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101402" name="Line 10"/>
              <p:cNvSpPr>
                <a:spLocks noChangeShapeType="1"/>
              </p:cNvSpPr>
              <p:nvPr/>
            </p:nvSpPr>
            <p:spPr bwMode="auto">
              <a:xfrm>
                <a:off x="733" y="2179"/>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101403" name="Line 11"/>
              <p:cNvSpPr>
                <a:spLocks noChangeShapeType="1"/>
              </p:cNvSpPr>
              <p:nvPr/>
            </p:nvSpPr>
            <p:spPr bwMode="auto">
              <a:xfrm>
                <a:off x="1203" y="2179"/>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nvGrpSpPr>
              <p:cNvPr id="101404" name="Group 12"/>
              <p:cNvGrpSpPr>
                <a:grpSpLocks/>
              </p:cNvGrpSpPr>
              <p:nvPr/>
            </p:nvGrpSpPr>
            <p:grpSpPr bwMode="auto">
              <a:xfrm>
                <a:off x="534" y="2031"/>
                <a:ext cx="280" cy="374"/>
                <a:chOff x="750" y="2329"/>
                <a:chExt cx="280" cy="374"/>
              </a:xfrm>
            </p:grpSpPr>
            <p:sp>
              <p:nvSpPr>
                <p:cNvPr id="101414" name="Oval 13"/>
                <p:cNvSpPr>
                  <a:spLocks noChangeArrowheads="1"/>
                </p:cNvSpPr>
                <p:nvPr/>
              </p:nvSpPr>
              <p:spPr bwMode="auto">
                <a:xfrm>
                  <a:off x="750" y="2329"/>
                  <a:ext cx="280" cy="37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101415" name="Text Box 14"/>
                <p:cNvSpPr txBox="1">
                  <a:spLocks noChangeArrowheads="1"/>
                </p:cNvSpPr>
                <p:nvPr/>
              </p:nvSpPr>
              <p:spPr bwMode="auto">
                <a:xfrm>
                  <a:off x="778" y="2333"/>
                  <a:ext cx="196"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grpSp>
          <p:grpSp>
            <p:nvGrpSpPr>
              <p:cNvPr id="101405" name="Group 15"/>
              <p:cNvGrpSpPr>
                <a:grpSpLocks/>
              </p:cNvGrpSpPr>
              <p:nvPr/>
            </p:nvGrpSpPr>
            <p:grpSpPr bwMode="auto">
              <a:xfrm>
                <a:off x="1009" y="2561"/>
                <a:ext cx="280" cy="374"/>
                <a:chOff x="1243" y="2633"/>
                <a:chExt cx="280" cy="374"/>
              </a:xfrm>
            </p:grpSpPr>
            <p:sp>
              <p:nvSpPr>
                <p:cNvPr id="101412" name="Oval 16"/>
                <p:cNvSpPr>
                  <a:spLocks noChangeArrowheads="1"/>
                </p:cNvSpPr>
                <p:nvPr/>
              </p:nvSpPr>
              <p:spPr bwMode="auto">
                <a:xfrm>
                  <a:off x="1243" y="2633"/>
                  <a:ext cx="280" cy="37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101413" name="Text Box 17"/>
                <p:cNvSpPr txBox="1">
                  <a:spLocks noChangeArrowheads="1"/>
                </p:cNvSpPr>
                <p:nvPr/>
              </p:nvSpPr>
              <p:spPr bwMode="auto">
                <a:xfrm>
                  <a:off x="1266" y="2645"/>
                  <a:ext cx="20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C</a:t>
                  </a:r>
                </a:p>
              </p:txBody>
            </p:sp>
          </p:grpSp>
          <p:grpSp>
            <p:nvGrpSpPr>
              <p:cNvPr id="101406" name="Group 18"/>
              <p:cNvGrpSpPr>
                <a:grpSpLocks/>
              </p:cNvGrpSpPr>
              <p:nvPr/>
            </p:nvGrpSpPr>
            <p:grpSpPr bwMode="auto">
              <a:xfrm>
                <a:off x="1483" y="2023"/>
                <a:ext cx="280" cy="374"/>
                <a:chOff x="1307" y="2985"/>
                <a:chExt cx="280" cy="374"/>
              </a:xfrm>
            </p:grpSpPr>
            <p:sp>
              <p:nvSpPr>
                <p:cNvPr id="101410" name="Oval 19"/>
                <p:cNvSpPr>
                  <a:spLocks noChangeArrowheads="1"/>
                </p:cNvSpPr>
                <p:nvPr/>
              </p:nvSpPr>
              <p:spPr bwMode="auto">
                <a:xfrm>
                  <a:off x="1307" y="2985"/>
                  <a:ext cx="280" cy="37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101411" name="Text Box 20"/>
                <p:cNvSpPr txBox="1">
                  <a:spLocks noChangeArrowheads="1"/>
                </p:cNvSpPr>
                <p:nvPr/>
              </p:nvSpPr>
              <p:spPr bwMode="auto">
                <a:xfrm>
                  <a:off x="1338" y="2997"/>
                  <a:ext cx="20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D</a:t>
                  </a:r>
                </a:p>
              </p:txBody>
            </p:sp>
          </p:grpSp>
          <p:grpSp>
            <p:nvGrpSpPr>
              <p:cNvPr id="101407" name="Group 21"/>
              <p:cNvGrpSpPr>
                <a:grpSpLocks/>
              </p:cNvGrpSpPr>
              <p:nvPr/>
            </p:nvGrpSpPr>
            <p:grpSpPr bwMode="auto">
              <a:xfrm>
                <a:off x="1009" y="2023"/>
                <a:ext cx="280" cy="374"/>
                <a:chOff x="1243" y="2025"/>
                <a:chExt cx="280" cy="374"/>
              </a:xfrm>
            </p:grpSpPr>
            <p:sp>
              <p:nvSpPr>
                <p:cNvPr id="101408" name="Oval 22"/>
                <p:cNvSpPr>
                  <a:spLocks noChangeArrowheads="1"/>
                </p:cNvSpPr>
                <p:nvPr/>
              </p:nvSpPr>
              <p:spPr bwMode="auto">
                <a:xfrm>
                  <a:off x="1243" y="2025"/>
                  <a:ext cx="280" cy="37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101409" name="Text Box 23"/>
                <p:cNvSpPr txBox="1">
                  <a:spLocks noChangeArrowheads="1"/>
                </p:cNvSpPr>
                <p:nvPr/>
              </p:nvSpPr>
              <p:spPr bwMode="auto">
                <a:xfrm>
                  <a:off x="1274" y="2037"/>
                  <a:ext cx="196"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grpSp>
        </p:grpSp>
        <p:grpSp>
          <p:nvGrpSpPr>
            <p:cNvPr id="101383" name="Group 24"/>
            <p:cNvGrpSpPr>
              <a:grpSpLocks/>
            </p:cNvGrpSpPr>
            <p:nvPr/>
          </p:nvGrpSpPr>
          <p:grpSpPr bwMode="auto">
            <a:xfrm>
              <a:off x="3630" y="2268"/>
              <a:ext cx="1725" cy="1005"/>
              <a:chOff x="3646" y="1981"/>
              <a:chExt cx="1725" cy="1005"/>
            </a:xfrm>
          </p:grpSpPr>
          <p:sp>
            <p:nvSpPr>
              <p:cNvPr id="101384" name="Text Box 25"/>
              <p:cNvSpPr txBox="1">
                <a:spLocks noChangeArrowheads="1"/>
              </p:cNvSpPr>
              <p:nvPr/>
            </p:nvSpPr>
            <p:spPr bwMode="auto">
              <a:xfrm>
                <a:off x="3958" y="1981"/>
                <a:ext cx="196"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A</a:t>
                </a:r>
              </a:p>
            </p:txBody>
          </p:sp>
          <p:sp>
            <p:nvSpPr>
              <p:cNvPr id="101385" name="Text Box 26"/>
              <p:cNvSpPr txBox="1">
                <a:spLocks noChangeArrowheads="1"/>
              </p:cNvSpPr>
              <p:nvPr/>
            </p:nvSpPr>
            <p:spPr bwMode="auto">
              <a:xfrm>
                <a:off x="4422" y="1981"/>
                <a:ext cx="196"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B</a:t>
                </a:r>
              </a:p>
            </p:txBody>
          </p:sp>
          <p:sp>
            <p:nvSpPr>
              <p:cNvPr id="101386" name="Text Box 27"/>
              <p:cNvSpPr txBox="1">
                <a:spLocks noChangeArrowheads="1"/>
              </p:cNvSpPr>
              <p:nvPr/>
            </p:nvSpPr>
            <p:spPr bwMode="auto">
              <a:xfrm>
                <a:off x="4670" y="2453"/>
                <a:ext cx="20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C</a:t>
                </a:r>
              </a:p>
            </p:txBody>
          </p:sp>
          <p:grpSp>
            <p:nvGrpSpPr>
              <p:cNvPr id="101387" name="Group 28"/>
              <p:cNvGrpSpPr>
                <a:grpSpLocks/>
              </p:cNvGrpSpPr>
              <p:nvPr/>
            </p:nvGrpSpPr>
            <p:grpSpPr bwMode="auto">
              <a:xfrm>
                <a:off x="3728" y="2168"/>
                <a:ext cx="1643" cy="818"/>
                <a:chOff x="3708" y="1892"/>
                <a:chExt cx="1643" cy="818"/>
              </a:xfrm>
            </p:grpSpPr>
            <p:sp>
              <p:nvSpPr>
                <p:cNvPr id="101390" name="Line 29"/>
                <p:cNvSpPr>
                  <a:spLocks noChangeShapeType="1"/>
                </p:cNvSpPr>
                <p:nvPr/>
              </p:nvSpPr>
              <p:spPr bwMode="auto">
                <a:xfrm>
                  <a:off x="4792" y="2024"/>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101391" name="Line 30"/>
                <p:cNvSpPr>
                  <a:spLocks noChangeShapeType="1"/>
                </p:cNvSpPr>
                <p:nvPr/>
              </p:nvSpPr>
              <p:spPr bwMode="auto">
                <a:xfrm>
                  <a:off x="4332" y="2024"/>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101392" name="Line 31"/>
                <p:cNvSpPr>
                  <a:spLocks noChangeShapeType="1"/>
                </p:cNvSpPr>
                <p:nvPr/>
              </p:nvSpPr>
              <p:spPr bwMode="auto">
                <a:xfrm>
                  <a:off x="3872" y="2024"/>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101393" name="Line 32"/>
                <p:cNvSpPr>
                  <a:spLocks noChangeShapeType="1"/>
                </p:cNvSpPr>
                <p:nvPr/>
              </p:nvSpPr>
              <p:spPr bwMode="auto">
                <a:xfrm flipV="1">
                  <a:off x="4580" y="2144"/>
                  <a:ext cx="128" cy="2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101394" name="Line 33"/>
                <p:cNvSpPr>
                  <a:spLocks noChangeShapeType="1"/>
                </p:cNvSpPr>
                <p:nvPr/>
              </p:nvSpPr>
              <p:spPr bwMode="auto">
                <a:xfrm>
                  <a:off x="4336" y="2128"/>
                  <a:ext cx="136" cy="256"/>
                </a:xfrm>
                <a:prstGeom prst="line">
                  <a:avLst/>
                </a:prstGeom>
                <a:noFill/>
                <a:ln w="5715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101395" name="Oval 34"/>
                <p:cNvSpPr>
                  <a:spLocks noChangeArrowheads="1"/>
                </p:cNvSpPr>
                <p:nvPr/>
              </p:nvSpPr>
              <p:spPr bwMode="auto">
                <a:xfrm>
                  <a:off x="3708" y="1892"/>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101396" name="Oval 35"/>
                <p:cNvSpPr>
                  <a:spLocks noChangeArrowheads="1"/>
                </p:cNvSpPr>
                <p:nvPr/>
              </p:nvSpPr>
              <p:spPr bwMode="auto">
                <a:xfrm>
                  <a:off x="4169" y="1892"/>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101397" name="Oval 36"/>
                <p:cNvSpPr>
                  <a:spLocks noChangeArrowheads="1"/>
                </p:cNvSpPr>
                <p:nvPr/>
              </p:nvSpPr>
              <p:spPr bwMode="auto">
                <a:xfrm>
                  <a:off x="4630" y="1892"/>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101398" name="Oval 37"/>
                <p:cNvSpPr>
                  <a:spLocks noChangeArrowheads="1"/>
                </p:cNvSpPr>
                <p:nvPr/>
              </p:nvSpPr>
              <p:spPr bwMode="auto">
                <a:xfrm>
                  <a:off x="4408" y="2364"/>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101399" name="Oval 38"/>
                <p:cNvSpPr>
                  <a:spLocks noChangeArrowheads="1"/>
                </p:cNvSpPr>
                <p:nvPr/>
              </p:nvSpPr>
              <p:spPr bwMode="auto">
                <a:xfrm>
                  <a:off x="5092" y="1892"/>
                  <a:ext cx="259" cy="34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grpSp>
          <p:sp>
            <p:nvSpPr>
              <p:cNvPr id="101388" name="Text Box 39"/>
              <p:cNvSpPr txBox="1">
                <a:spLocks noChangeArrowheads="1"/>
              </p:cNvSpPr>
              <p:nvPr/>
            </p:nvSpPr>
            <p:spPr bwMode="auto">
              <a:xfrm>
                <a:off x="4890" y="1981"/>
                <a:ext cx="20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D</a:t>
                </a:r>
              </a:p>
            </p:txBody>
          </p:sp>
          <p:sp>
            <p:nvSpPr>
              <p:cNvPr id="101389" name="Text Box 40"/>
              <p:cNvSpPr txBox="1">
                <a:spLocks noChangeArrowheads="1"/>
              </p:cNvSpPr>
              <p:nvPr/>
            </p:nvSpPr>
            <p:spPr bwMode="auto">
              <a:xfrm>
                <a:off x="3646" y="2574"/>
                <a:ext cx="805"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mtClean="0">
                    <a:effectLst>
                      <a:outerShdw blurRad="38100" dist="38100" dir="2700000" algn="tl">
                        <a:srgbClr val="000000">
                          <a:alpha val="43137"/>
                        </a:srgbClr>
                      </a:outerShdw>
                    </a:effectLst>
                    <a:latin typeface="Arial" pitchFamily="34" charset="0"/>
                    <a:ea typeface="MS PGothic" pitchFamily="34" charset="-128"/>
                  </a:rPr>
                  <a:t>Kegiatan</a:t>
                </a:r>
              </a:p>
              <a:p>
                <a:pPr>
                  <a:lnSpc>
                    <a:spcPct val="85000"/>
                  </a:lnSpc>
                </a:pPr>
                <a:r>
                  <a:rPr lang="en-AU" altLang="en-US" smtClean="0">
                    <a:effectLst>
                      <a:outerShdw blurRad="38100" dist="38100" dir="2700000" algn="tl">
                        <a:srgbClr val="000000">
                          <a:alpha val="43137"/>
                        </a:srgbClr>
                      </a:outerShdw>
                    </a:effectLst>
                    <a:latin typeface="Arial" pitchFamily="34" charset="0"/>
                    <a:ea typeface="MS PGothic" pitchFamily="34" charset="-128"/>
                  </a:rPr>
                  <a:t>Dummy</a:t>
                </a:r>
                <a:endParaRPr lang="en-AU" altLang="en-US">
                  <a:effectLst>
                    <a:outerShdw blurRad="38100" dist="38100" dir="2700000" algn="tl">
                      <a:srgbClr val="000000">
                        <a:alpha val="43137"/>
                      </a:srgbClr>
                    </a:outerShdw>
                  </a:effectLst>
                  <a:latin typeface="Arial" pitchFamily="34" charset="0"/>
                  <a:ea typeface="MS PGothic" pitchFamily="34" charset="-128"/>
                </a:endParaRPr>
              </a:p>
            </p:txBody>
          </p:sp>
        </p:grpSp>
      </p:grpSp>
      <p:sp>
        <p:nvSpPr>
          <p:cNvPr id="41" name="Text Box 3"/>
          <p:cNvSpPr txBox="1">
            <a:spLocks noChangeArrowheads="1"/>
          </p:cNvSpPr>
          <p:nvPr/>
        </p:nvSpPr>
        <p:spPr bwMode="auto">
          <a:xfrm>
            <a:off x="838200" y="1719942"/>
            <a:ext cx="10689167" cy="1157047"/>
          </a:xfrm>
          <a:prstGeom prst="rect">
            <a:avLst/>
          </a:prstGeom>
          <a:solidFill>
            <a:schemeClr val="tx2"/>
          </a:solidFill>
          <a:ln w="9525">
            <a:solidFill>
              <a:schemeClr val="tx1"/>
            </a:solidFill>
            <a:miter lim="800000"/>
            <a:headEnd/>
            <a:tailEnd/>
          </a:ln>
        </p:spPr>
        <p:txBody>
          <a:bodyPr lIns="311992" tIns="158396" rIns="311992" bIns="158396">
            <a:spAutoFit/>
          </a:bodyPr>
          <a:lstStyle>
            <a:lvl1pPr>
              <a:tabLst>
                <a:tab pos="1079500" algn="ctr"/>
                <a:tab pos="3314700" algn="ctr"/>
                <a:tab pos="6096000" algn="ctr"/>
              </a:tabLst>
              <a:defRPr>
                <a:solidFill>
                  <a:schemeClr val="tx1"/>
                </a:solidFill>
                <a:latin typeface="Calibri" pitchFamily="34" charset="0"/>
                <a:cs typeface="Arial" pitchFamily="34" charset="0"/>
              </a:defRPr>
            </a:lvl1pPr>
            <a:lvl2pPr marL="742950" indent="-285750">
              <a:tabLst>
                <a:tab pos="1079500" algn="ctr"/>
                <a:tab pos="3314700" algn="ctr"/>
                <a:tab pos="6096000" algn="ctr"/>
              </a:tabLst>
              <a:defRPr>
                <a:solidFill>
                  <a:schemeClr val="tx1"/>
                </a:solidFill>
                <a:latin typeface="Calibri" pitchFamily="34" charset="0"/>
                <a:cs typeface="Arial" pitchFamily="34" charset="0"/>
              </a:defRPr>
            </a:lvl2pPr>
            <a:lvl3pPr marL="1143000" indent="-228600">
              <a:tabLst>
                <a:tab pos="1079500" algn="ctr"/>
                <a:tab pos="3314700" algn="ctr"/>
                <a:tab pos="6096000" algn="ctr"/>
              </a:tabLst>
              <a:defRPr>
                <a:solidFill>
                  <a:schemeClr val="tx1"/>
                </a:solidFill>
                <a:latin typeface="Calibri" pitchFamily="34" charset="0"/>
                <a:cs typeface="Arial" pitchFamily="34" charset="0"/>
              </a:defRPr>
            </a:lvl3pPr>
            <a:lvl4pPr marL="1600200" indent="-228600">
              <a:tabLst>
                <a:tab pos="1079500" algn="ctr"/>
                <a:tab pos="3314700" algn="ctr"/>
                <a:tab pos="6096000" algn="ctr"/>
              </a:tabLst>
              <a:defRPr>
                <a:solidFill>
                  <a:schemeClr val="tx1"/>
                </a:solidFill>
                <a:latin typeface="Calibri" pitchFamily="34" charset="0"/>
                <a:cs typeface="Arial" pitchFamily="34" charset="0"/>
              </a:defRPr>
            </a:lvl4pPr>
            <a:lvl5pPr marL="2057400" indent="-228600">
              <a:tabLst>
                <a:tab pos="1079500" algn="ctr"/>
                <a:tab pos="3314700" algn="ctr"/>
                <a:tab pos="6096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9pPr>
          </a:lstStyle>
          <a:p>
            <a:pPr>
              <a:lnSpc>
                <a:spcPct val="85000"/>
              </a:lnSpc>
              <a:tabLst>
                <a:tab pos="1079500" algn="ctr"/>
                <a:tab pos="4165600" algn="ctr"/>
                <a:tab pos="8113713" algn="ctr"/>
              </a:tabLst>
            </a:pPr>
            <a:r>
              <a:rPr lang="en-AU" altLang="en-US" sz="3200" b="1">
                <a:solidFill>
                  <a:schemeClr val="bg1"/>
                </a:solidFill>
                <a:latin typeface="Arial" pitchFamily="34" charset="0"/>
                <a:ea typeface="MS PGothic" pitchFamily="34" charset="-128"/>
              </a:rPr>
              <a:t>	Activity on	</a:t>
            </a:r>
            <a:r>
              <a:rPr lang="en-AU" altLang="en-US" sz="3200" b="1" smtClean="0">
                <a:solidFill>
                  <a:schemeClr val="bg1"/>
                </a:solidFill>
                <a:latin typeface="Arial" pitchFamily="34" charset="0"/>
                <a:ea typeface="MS PGothic" pitchFamily="34" charset="-128"/>
              </a:rPr>
              <a:t>Arti</a:t>
            </a:r>
            <a:r>
              <a:rPr lang="en-AU" altLang="en-US" sz="3200" b="1">
                <a:solidFill>
                  <a:schemeClr val="bg1"/>
                </a:solidFill>
                <a:latin typeface="Arial" pitchFamily="34" charset="0"/>
                <a:ea typeface="MS PGothic" pitchFamily="34" charset="-128"/>
              </a:rPr>
              <a:t>	Activity on</a:t>
            </a:r>
          </a:p>
          <a:p>
            <a:pPr>
              <a:lnSpc>
                <a:spcPct val="85000"/>
              </a:lnSpc>
              <a:tabLst>
                <a:tab pos="1079500" algn="ctr"/>
                <a:tab pos="4165600" algn="ctr"/>
                <a:tab pos="8113713" algn="ctr"/>
              </a:tabLst>
            </a:pPr>
            <a:r>
              <a:rPr lang="en-AU" altLang="en-US" sz="3200" b="1">
                <a:solidFill>
                  <a:schemeClr val="bg1"/>
                </a:solidFill>
                <a:latin typeface="Arial" pitchFamily="34" charset="0"/>
                <a:ea typeface="MS PGothic" pitchFamily="34" charset="-128"/>
              </a:rPr>
              <a:t>	Node (AON)	</a:t>
            </a:r>
            <a:r>
              <a:rPr lang="en-AU" altLang="en-US" sz="3200" b="1" smtClean="0">
                <a:solidFill>
                  <a:schemeClr val="bg1"/>
                </a:solidFill>
                <a:latin typeface="Arial" pitchFamily="34" charset="0"/>
                <a:ea typeface="MS PGothic" pitchFamily="34" charset="-128"/>
              </a:rPr>
              <a:t>Kegiatan</a:t>
            </a:r>
            <a:r>
              <a:rPr lang="en-AU" altLang="en-US" sz="3200" b="1">
                <a:solidFill>
                  <a:schemeClr val="bg1"/>
                </a:solidFill>
                <a:latin typeface="Arial" pitchFamily="34" charset="0"/>
                <a:ea typeface="MS PGothic" pitchFamily="34" charset="-128"/>
              </a:rPr>
              <a:t>	Arrow (AOA)</a:t>
            </a:r>
          </a:p>
        </p:txBody>
      </p:sp>
    </p:spTree>
    <p:extLst>
      <p:ext uri="{BB962C8B-B14F-4D97-AF65-F5344CB8AC3E}">
        <p14:creationId xmlns:p14="http://schemas.microsoft.com/office/powerpoint/2010/main" val="3559716943"/>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00356"/>
                                        </p:tgtEl>
                                        <p:attrNameLst>
                                          <p:attrName>style.visibility</p:attrName>
                                        </p:attrNameLst>
                                      </p:cBhvr>
                                      <p:to>
                                        <p:strVal val="visible"/>
                                      </p:to>
                                    </p:set>
                                    <p:animEffect transition="in" filter="wipe(left)">
                                      <p:cBhvr>
                                        <p:cTn id="7" dur="1000"/>
                                        <p:tgtEl>
                                          <p:spTgt spid="100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795867" y="320675"/>
            <a:ext cx="10549467" cy="863600"/>
          </a:xfrm>
        </p:spPr>
        <p:txBody>
          <a:bodyPr>
            <a:normAutofit fontScale="90000"/>
          </a:bodyPr>
          <a:lstStyle/>
          <a:p>
            <a:r>
              <a:rPr lang="en-US" altLang="en-US" sz="5300" smtClean="0">
                <a:effectLst>
                  <a:outerShdw blurRad="38100" dist="38100" dir="2700000" algn="tl">
                    <a:srgbClr val="000000">
                      <a:alpha val="43137"/>
                    </a:srgbClr>
                  </a:outerShdw>
                </a:effectLst>
                <a:latin typeface="Arial" pitchFamily="34" charset="0"/>
                <a:cs typeface="Arial" pitchFamily="34" charset="0"/>
              </a:rPr>
              <a:t>CONTOH AON</a:t>
            </a:r>
            <a:endParaRPr lang="en-US" altLang="en-US" sz="5300">
              <a:solidFill>
                <a:srgbClr val="33CC33"/>
              </a:solidFill>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363177470"/>
              </p:ext>
            </p:extLst>
          </p:nvPr>
        </p:nvGraphicFramePr>
        <p:xfrm>
          <a:off x="863600" y="1666876"/>
          <a:ext cx="10430933" cy="4552984"/>
        </p:xfrm>
        <a:graphic>
          <a:graphicData uri="http://schemas.openxmlformats.org/drawingml/2006/table">
            <a:tbl>
              <a:tblPr firstRow="1" bandRow="1">
                <a:tableStyleId>{2D5ABB26-0587-4C30-8999-92F81FD0307C}</a:tableStyleId>
              </a:tblPr>
              <a:tblGrid>
                <a:gridCol w="1642533"/>
                <a:gridCol w="389467"/>
                <a:gridCol w="4876800"/>
                <a:gridCol w="3522133"/>
              </a:tblGrid>
              <a:tr h="37593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AU" sz="1900" b="0" dirty="0" smtClean="0">
                          <a:solidFill>
                            <a:schemeClr val="bg1"/>
                          </a:solidFill>
                          <a:effectLst>
                            <a:outerShdw blurRad="38100" dist="38100" dir="2700000" algn="tl">
                              <a:srgbClr val="000000">
                                <a:alpha val="43137"/>
                              </a:srgbClr>
                            </a:outerShdw>
                          </a:effectLst>
                          <a:latin typeface="Arial"/>
                          <a:cs typeface="Arial"/>
                        </a:rPr>
                        <a:t>Table 3.1</a:t>
                      </a:r>
                    </a:p>
                  </a:txBody>
                  <a:tcPr marL="121920" marR="121920" marT="45727" marB="4572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grid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900" b="0" dirty="0" smtClean="0">
                          <a:solidFill>
                            <a:schemeClr val="tx1"/>
                          </a:solidFill>
                          <a:effectLst>
                            <a:outerShdw blurRad="38100" dist="38100" dir="2700000" algn="tl">
                              <a:srgbClr val="000000">
                                <a:alpha val="43137"/>
                              </a:srgbClr>
                            </a:outerShdw>
                          </a:effectLst>
                          <a:latin typeface="Arial"/>
                          <a:ea typeface="ＭＳ Ｐゴシック" charset="-128"/>
                          <a:cs typeface="Arial"/>
                        </a:rPr>
                        <a:t>Milwaukee Paper Manufacturing’s Activities and Predecessors</a:t>
                      </a:r>
                      <a:endParaRPr lang="en-AU" sz="1900" b="0" dirty="0" smtClean="0">
                        <a:solidFill>
                          <a:schemeClr val="tx1"/>
                        </a:solidFill>
                        <a:effectLst>
                          <a:outerShdw blurRad="38100" dist="38100" dir="2700000" algn="tl">
                            <a:srgbClr val="000000">
                              <a:alpha val="43137"/>
                            </a:srgbClr>
                          </a:outerShdw>
                        </a:effectLst>
                        <a:latin typeface="Arial"/>
                        <a:ea typeface="ＭＳ Ｐゴシック" charset="-128"/>
                        <a:cs typeface="Arial"/>
                      </a:endParaRPr>
                    </a:p>
                  </a:txBody>
                  <a:tcPr marL="121920" marR="121920" marT="45727" marB="45727"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847710">
                <a:tc gridSpan="2">
                  <a:txBody>
                    <a:bodyPr/>
                    <a:lstStyle/>
                    <a:p>
                      <a:pPr algn="ctr"/>
                      <a:r>
                        <a:rPr lang="en-US" sz="1900" b="0" smtClean="0">
                          <a:solidFill>
                            <a:schemeClr val="bg1"/>
                          </a:solidFill>
                          <a:effectLst>
                            <a:outerShdw blurRad="38100" dist="38100" dir="2700000" algn="tl">
                              <a:srgbClr val="000000">
                                <a:alpha val="43137"/>
                              </a:srgbClr>
                            </a:outerShdw>
                          </a:effectLst>
                          <a:latin typeface="Arial"/>
                          <a:cs typeface="Arial"/>
                        </a:rPr>
                        <a:t>AKTIVITAS</a:t>
                      </a:r>
                    </a:p>
                    <a:p>
                      <a:pPr algn="ctr"/>
                      <a:r>
                        <a:rPr lang="en-US" sz="1900" b="0" smtClean="0">
                          <a:solidFill>
                            <a:schemeClr val="bg1"/>
                          </a:solidFill>
                          <a:effectLst>
                            <a:outerShdw blurRad="38100" dist="38100" dir="2700000" algn="tl">
                              <a:srgbClr val="000000">
                                <a:alpha val="43137"/>
                              </a:srgbClr>
                            </a:outerShdw>
                          </a:effectLst>
                          <a:latin typeface="Arial"/>
                          <a:cs typeface="Arial"/>
                        </a:rPr>
                        <a:t>(KEGIATAN)</a:t>
                      </a:r>
                      <a:endParaRPr lang="en-US" sz="1900" b="0" dirty="0">
                        <a:solidFill>
                          <a:schemeClr val="bg1"/>
                        </a:solidFill>
                        <a:effectLst>
                          <a:outerShdw blurRad="38100" dist="38100" dir="2700000" algn="tl">
                            <a:srgbClr val="000000">
                              <a:alpha val="43137"/>
                            </a:srgbClr>
                          </a:outerShdw>
                        </a:effectLst>
                        <a:latin typeface="Arial"/>
                        <a:cs typeface="Arial"/>
                      </a:endParaRPr>
                    </a:p>
                  </a:txBody>
                  <a:tcPr marL="121920" marR="121920" marT="45727" marB="45727"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900" b="0" smtClean="0">
                          <a:solidFill>
                            <a:schemeClr val="bg1"/>
                          </a:solidFill>
                          <a:effectLst>
                            <a:outerShdw blurRad="38100" dist="38100" dir="2700000" algn="tl">
                              <a:srgbClr val="000000">
                                <a:alpha val="43137"/>
                              </a:srgbClr>
                            </a:outerShdw>
                          </a:effectLst>
                          <a:latin typeface="Arial"/>
                          <a:cs typeface="Arial"/>
                        </a:rPr>
                        <a:t>DESKRIPSI</a:t>
                      </a:r>
                      <a:endParaRPr lang="en-US" sz="1900" b="0" dirty="0">
                        <a:solidFill>
                          <a:schemeClr val="bg1"/>
                        </a:solidFill>
                        <a:effectLst>
                          <a:outerShdw blurRad="38100" dist="38100" dir="2700000" algn="tl">
                            <a:srgbClr val="000000">
                              <a:alpha val="43137"/>
                            </a:srgbClr>
                          </a:outerShdw>
                        </a:effectLst>
                        <a:latin typeface="Arial"/>
                        <a:cs typeface="Arial"/>
                      </a:endParaRP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900" b="0" smtClean="0">
                          <a:solidFill>
                            <a:schemeClr val="bg1"/>
                          </a:solidFill>
                          <a:effectLst>
                            <a:outerShdw blurRad="38100" dist="38100" dir="2700000" algn="tl">
                              <a:srgbClr val="000000">
                                <a:alpha val="43137"/>
                              </a:srgbClr>
                            </a:outerShdw>
                          </a:effectLst>
                          <a:latin typeface="Arial"/>
                          <a:cs typeface="Arial"/>
                        </a:rPr>
                        <a:t>KEGIATAN YANG MENDAHULUI</a:t>
                      </a:r>
                      <a:endParaRPr lang="en-US" sz="1900" b="0" dirty="0">
                        <a:solidFill>
                          <a:schemeClr val="bg1"/>
                        </a:solidFill>
                        <a:effectLst>
                          <a:outerShdw blurRad="38100" dist="38100" dir="2700000" algn="tl">
                            <a:srgbClr val="000000">
                              <a:alpha val="43137"/>
                            </a:srgbClr>
                          </a:outerShdw>
                        </a:effectLst>
                        <a:latin typeface="Arial"/>
                        <a:cs typeface="Arial"/>
                      </a:endParaRP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375933">
                <a:tc gridSpan="2">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A</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a:lnSpc>
                          <a:spcPct val="107000"/>
                        </a:lnSpc>
                        <a:spcBef>
                          <a:spcPts val="0"/>
                        </a:spcBef>
                        <a:spcAft>
                          <a:spcPts val="800"/>
                        </a:spcAft>
                      </a:pPr>
                      <a:r>
                        <a:rPr lang="en-US" sz="1800" b="0">
                          <a:effectLst/>
                          <a:latin typeface="Arial" panose="020B0604020202020204" pitchFamily="34" charset="0"/>
                          <a:ea typeface="Calibri" panose="020F0502020204030204" pitchFamily="34" charset="0"/>
                          <a:cs typeface="Arial" panose="020B0604020202020204" pitchFamily="34" charset="0"/>
                        </a:rPr>
                        <a:t>Membangun komponen internal</a:t>
                      </a:r>
                    </a:p>
                  </a:txBody>
                  <a:tcPr marL="121920" marR="12192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r>
              <a:tr h="375933">
                <a:tc gridSpan="2">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B</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a:lnSpc>
                          <a:spcPct val="107000"/>
                        </a:lnSpc>
                        <a:spcBef>
                          <a:spcPts val="0"/>
                        </a:spcBef>
                        <a:spcAft>
                          <a:spcPts val="800"/>
                        </a:spcAft>
                      </a:pPr>
                      <a:r>
                        <a:rPr lang="en-US" sz="1800" b="0">
                          <a:effectLst/>
                          <a:latin typeface="Arial" panose="020B0604020202020204" pitchFamily="34" charset="0"/>
                          <a:ea typeface="Calibri" panose="020F0502020204030204" pitchFamily="34" charset="0"/>
                          <a:cs typeface="Arial" panose="020B0604020202020204" pitchFamily="34" charset="0"/>
                        </a:rPr>
                        <a:t>Modifikasi atap dan lantai</a:t>
                      </a:r>
                    </a:p>
                  </a:txBody>
                  <a:tcPr marL="121920" marR="12192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r>
              <a:tr h="375933">
                <a:tc gridSpan="2">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C</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a:lnSpc>
                          <a:spcPct val="107000"/>
                        </a:lnSpc>
                        <a:spcBef>
                          <a:spcPts val="0"/>
                        </a:spcBef>
                        <a:spcAft>
                          <a:spcPts val="800"/>
                        </a:spcAft>
                      </a:pPr>
                      <a:r>
                        <a:rPr lang="en-US" sz="1800" b="0">
                          <a:effectLst/>
                          <a:latin typeface="Arial" panose="020B0604020202020204" pitchFamily="34" charset="0"/>
                          <a:ea typeface="Calibri" panose="020F0502020204030204" pitchFamily="34" charset="0"/>
                          <a:cs typeface="Arial" panose="020B0604020202020204" pitchFamily="34" charset="0"/>
                        </a:rPr>
                        <a:t>Membangun stak pengumpul</a:t>
                      </a:r>
                    </a:p>
                  </a:txBody>
                  <a:tcPr marL="121920" marR="12192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A</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r>
              <a:tr h="375933">
                <a:tc gridSpan="2">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D</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a:lnSpc>
                          <a:spcPct val="107000"/>
                        </a:lnSpc>
                        <a:spcBef>
                          <a:spcPts val="0"/>
                        </a:spcBef>
                        <a:spcAft>
                          <a:spcPts val="800"/>
                        </a:spcAft>
                      </a:pPr>
                      <a:r>
                        <a:rPr lang="en-US" sz="1800" b="0">
                          <a:effectLst/>
                          <a:latin typeface="Arial" panose="020B0604020202020204" pitchFamily="34" charset="0"/>
                          <a:ea typeface="Calibri" panose="020F0502020204030204" pitchFamily="34" charset="0"/>
                          <a:cs typeface="Arial" panose="020B0604020202020204" pitchFamily="34" charset="0"/>
                        </a:rPr>
                        <a:t>Cor beton</a:t>
                      </a:r>
                    </a:p>
                  </a:txBody>
                  <a:tcPr marL="121920" marR="12192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A, B</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r>
              <a:tr h="375933">
                <a:tc gridSpan="2">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E</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a:lnSpc>
                          <a:spcPct val="107000"/>
                        </a:lnSpc>
                        <a:spcBef>
                          <a:spcPts val="0"/>
                        </a:spcBef>
                        <a:spcAft>
                          <a:spcPts val="800"/>
                        </a:spcAft>
                      </a:pPr>
                      <a:r>
                        <a:rPr lang="en-US" sz="1800" b="0">
                          <a:effectLst/>
                          <a:latin typeface="Arial" panose="020B0604020202020204" pitchFamily="34" charset="0"/>
                          <a:ea typeface="Calibri" panose="020F0502020204030204" pitchFamily="34" charset="0"/>
                          <a:cs typeface="Arial" panose="020B0604020202020204" pitchFamily="34" charset="0"/>
                        </a:rPr>
                        <a:t>Membangun tungku pembakaran temmperatur tinggi</a:t>
                      </a:r>
                    </a:p>
                  </a:txBody>
                  <a:tcPr marL="121920" marR="12192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C</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r>
              <a:tr h="375933">
                <a:tc gridSpan="2">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F</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a:lnSpc>
                          <a:spcPct val="107000"/>
                        </a:lnSpc>
                        <a:spcBef>
                          <a:spcPts val="0"/>
                        </a:spcBef>
                        <a:spcAft>
                          <a:spcPts val="800"/>
                        </a:spcAft>
                      </a:pPr>
                      <a:r>
                        <a:rPr lang="en-US" sz="1800" b="0">
                          <a:effectLst/>
                          <a:latin typeface="Arial" panose="020B0604020202020204" pitchFamily="34" charset="0"/>
                          <a:ea typeface="Calibri" panose="020F0502020204030204" pitchFamily="34" charset="0"/>
                          <a:cs typeface="Arial" panose="020B0604020202020204" pitchFamily="34" charset="0"/>
                        </a:rPr>
                        <a:t>Memasang sistem pengendalian polusi</a:t>
                      </a:r>
                    </a:p>
                  </a:txBody>
                  <a:tcPr marL="121920" marR="12192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C</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r>
              <a:tr h="375933">
                <a:tc gridSpan="2">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G</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a:lnSpc>
                          <a:spcPct val="107000"/>
                        </a:lnSpc>
                        <a:spcBef>
                          <a:spcPts val="0"/>
                        </a:spcBef>
                        <a:spcAft>
                          <a:spcPts val="800"/>
                        </a:spcAft>
                      </a:pPr>
                      <a:r>
                        <a:rPr lang="en-US" sz="1800" b="0">
                          <a:effectLst/>
                          <a:latin typeface="Arial" panose="020B0604020202020204" pitchFamily="34" charset="0"/>
                          <a:ea typeface="Calibri" panose="020F0502020204030204" pitchFamily="34" charset="0"/>
                          <a:cs typeface="Arial" panose="020B0604020202020204" pitchFamily="34" charset="0"/>
                        </a:rPr>
                        <a:t>Memasang alat polusi udara</a:t>
                      </a:r>
                    </a:p>
                  </a:txBody>
                  <a:tcPr marL="121920" marR="12192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D, E</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r>
              <a:tr h="375933">
                <a:tc gridSpan="2">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H</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alpha val="50980"/>
                      </a:srgb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a:lnSpc>
                          <a:spcPct val="107000"/>
                        </a:lnSpc>
                        <a:spcBef>
                          <a:spcPts val="0"/>
                        </a:spcBef>
                        <a:spcAft>
                          <a:spcPts val="800"/>
                        </a:spcAft>
                      </a:pPr>
                      <a:r>
                        <a:rPr lang="en-US" sz="1800" b="0">
                          <a:effectLst/>
                          <a:latin typeface="Arial" panose="020B0604020202020204" pitchFamily="34" charset="0"/>
                          <a:ea typeface="Calibri" panose="020F0502020204030204" pitchFamily="34" charset="0"/>
                          <a:cs typeface="Arial" panose="020B0604020202020204" pitchFamily="34" charset="0"/>
                        </a:rPr>
                        <a:t>Pengawasan dan pengujian</a:t>
                      </a:r>
                    </a:p>
                  </a:txBody>
                  <a:tcPr marL="121920" marR="12192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alpha val="50980"/>
                      </a:srgbClr>
                    </a:solidFill>
                  </a:tcPr>
                </a:tc>
                <a:tc>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F, G</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alpha val="50980"/>
                      </a:srgbClr>
                    </a:solidFill>
                  </a:tcPr>
                </a:tc>
              </a:tr>
            </a:tbl>
          </a:graphicData>
        </a:graphic>
      </p:graphicFrame>
    </p:spTree>
    <p:extLst>
      <p:ext uri="{BB962C8B-B14F-4D97-AF65-F5344CB8AC3E}">
        <p14:creationId xmlns:p14="http://schemas.microsoft.com/office/powerpoint/2010/main" val="6739183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1253067" y="457201"/>
            <a:ext cx="9685867" cy="1409700"/>
          </a:xfrm>
        </p:spPr>
        <p:txBody>
          <a:bodyPr>
            <a:normAutofit/>
          </a:bodyPr>
          <a:lstStyle/>
          <a:p>
            <a:pPr>
              <a:lnSpc>
                <a:spcPct val="80000"/>
              </a:lnSpc>
            </a:pPr>
            <a:r>
              <a:rPr lang="en-US" altLang="en-US" smtClean="0">
                <a:effectLst>
                  <a:outerShdw blurRad="38100" dist="38100" dir="2700000" algn="tl">
                    <a:srgbClr val="000000">
                      <a:alpha val="43137"/>
                    </a:srgbClr>
                  </a:outerShdw>
                </a:effectLst>
                <a:latin typeface="Arial" pitchFamily="34" charset="0"/>
                <a:cs typeface="Arial" pitchFamily="34" charset="0"/>
              </a:rPr>
              <a:t>Jaringan AON untuk Milwaukee Paper</a:t>
            </a:r>
            <a:endParaRPr lang="en-US" altLang="en-US" sz="4300">
              <a:solidFill>
                <a:srgbClr val="33CC33"/>
              </a:solidFill>
              <a:latin typeface="Arial" pitchFamily="34" charset="0"/>
              <a:cs typeface="Arial" pitchFamily="34" charset="0"/>
            </a:endParaRPr>
          </a:p>
        </p:txBody>
      </p:sp>
      <p:grpSp>
        <p:nvGrpSpPr>
          <p:cNvPr id="104463" name="Group 15"/>
          <p:cNvGrpSpPr>
            <a:grpSpLocks/>
          </p:cNvGrpSpPr>
          <p:nvPr/>
        </p:nvGrpSpPr>
        <p:grpSpPr bwMode="auto">
          <a:xfrm>
            <a:off x="300567" y="4572004"/>
            <a:ext cx="1974851" cy="1379537"/>
            <a:chOff x="142" y="2976"/>
            <a:chExt cx="933" cy="869"/>
          </a:xfrm>
        </p:grpSpPr>
        <p:sp>
          <p:nvSpPr>
            <p:cNvPr id="105483" name="Text Box 16"/>
            <p:cNvSpPr txBox="1">
              <a:spLocks noChangeArrowheads="1"/>
            </p:cNvSpPr>
            <p:nvPr/>
          </p:nvSpPr>
          <p:spPr bwMode="auto">
            <a:xfrm>
              <a:off x="142" y="3209"/>
              <a:ext cx="933"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3200">
                  <a:latin typeface="Arial" pitchFamily="34" charset="0"/>
                  <a:ea typeface="MS PGothic" pitchFamily="34" charset="-128"/>
                </a:rPr>
                <a:t>Start Activity</a:t>
              </a:r>
            </a:p>
          </p:txBody>
        </p:sp>
        <p:sp>
          <p:nvSpPr>
            <p:cNvPr id="105484" name="Line 17"/>
            <p:cNvSpPr>
              <a:spLocks noChangeShapeType="1"/>
            </p:cNvSpPr>
            <p:nvPr/>
          </p:nvSpPr>
          <p:spPr bwMode="auto">
            <a:xfrm flipV="1">
              <a:off x="624" y="2976"/>
              <a:ext cx="16" cy="24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4466" name="Group 18"/>
          <p:cNvGrpSpPr>
            <a:grpSpLocks/>
          </p:cNvGrpSpPr>
          <p:nvPr/>
        </p:nvGrpSpPr>
        <p:grpSpPr bwMode="auto">
          <a:xfrm>
            <a:off x="3335867" y="2660651"/>
            <a:ext cx="5850467" cy="1009651"/>
            <a:chOff x="1576" y="1772"/>
            <a:chExt cx="2764" cy="636"/>
          </a:xfrm>
        </p:grpSpPr>
        <p:sp>
          <p:nvSpPr>
            <p:cNvPr id="105481" name="Text Box 19"/>
            <p:cNvSpPr txBox="1">
              <a:spLocks noChangeArrowheads="1"/>
            </p:cNvSpPr>
            <p:nvPr/>
          </p:nvSpPr>
          <p:spPr bwMode="auto">
            <a:xfrm>
              <a:off x="1807" y="1772"/>
              <a:ext cx="2533"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3200">
                  <a:effectLst>
                    <a:outerShdw blurRad="38100" dist="38100" dir="2700000" algn="tl">
                      <a:srgbClr val="000000">
                        <a:alpha val="43137"/>
                      </a:srgbClr>
                    </a:outerShdw>
                  </a:effectLst>
                  <a:latin typeface="Arial" pitchFamily="34" charset="0"/>
                  <a:ea typeface="MS PGothic" pitchFamily="34" charset="-128"/>
                </a:rPr>
                <a:t>Activity A</a:t>
              </a:r>
            </a:p>
            <a:p>
              <a:pPr algn="ctr">
                <a:lnSpc>
                  <a:spcPct val="90000"/>
                </a:lnSpc>
              </a:pPr>
              <a:r>
                <a:rPr lang="en-AU" altLang="en-US" sz="3200">
                  <a:effectLst>
                    <a:outerShdw blurRad="38100" dist="38100" dir="2700000" algn="tl">
                      <a:srgbClr val="000000">
                        <a:alpha val="43137"/>
                      </a:srgbClr>
                    </a:outerShdw>
                  </a:effectLst>
                  <a:latin typeface="Arial" pitchFamily="34" charset="0"/>
                  <a:ea typeface="MS PGothic" pitchFamily="34" charset="-128"/>
                </a:rPr>
                <a:t>(Build Internal Components)</a:t>
              </a:r>
            </a:p>
          </p:txBody>
        </p:sp>
        <p:sp>
          <p:nvSpPr>
            <p:cNvPr id="105482" name="Line 20"/>
            <p:cNvSpPr>
              <a:spLocks noChangeShapeType="1"/>
            </p:cNvSpPr>
            <p:nvPr/>
          </p:nvSpPr>
          <p:spPr bwMode="auto">
            <a:xfrm flipH="1">
              <a:off x="1576" y="1896"/>
              <a:ext cx="880" cy="72"/>
            </a:xfrm>
            <a:prstGeom prst="line">
              <a:avLst/>
            </a:prstGeom>
            <a:noFill/>
            <a:ln w="571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4469" name="Group 21"/>
          <p:cNvGrpSpPr>
            <a:grpSpLocks/>
          </p:cNvGrpSpPr>
          <p:nvPr/>
        </p:nvGrpSpPr>
        <p:grpSpPr bwMode="auto">
          <a:xfrm>
            <a:off x="3505202" y="4768851"/>
            <a:ext cx="4838700" cy="1009651"/>
            <a:chOff x="1656" y="3100"/>
            <a:chExt cx="2286" cy="636"/>
          </a:xfrm>
        </p:grpSpPr>
        <p:sp>
          <p:nvSpPr>
            <p:cNvPr id="105479" name="Text Box 22"/>
            <p:cNvSpPr txBox="1">
              <a:spLocks noChangeArrowheads="1"/>
            </p:cNvSpPr>
            <p:nvPr/>
          </p:nvSpPr>
          <p:spPr bwMode="auto">
            <a:xfrm>
              <a:off x="1788" y="3100"/>
              <a:ext cx="2154"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3200">
                  <a:effectLst>
                    <a:outerShdw blurRad="38100" dist="38100" dir="2700000" algn="tl">
                      <a:srgbClr val="000000">
                        <a:alpha val="43137"/>
                      </a:srgbClr>
                    </a:outerShdw>
                  </a:effectLst>
                  <a:latin typeface="Arial" pitchFamily="34" charset="0"/>
                  <a:ea typeface="MS PGothic" pitchFamily="34" charset="-128"/>
                </a:rPr>
                <a:t>Activity B</a:t>
              </a:r>
            </a:p>
            <a:p>
              <a:pPr algn="ctr">
                <a:lnSpc>
                  <a:spcPct val="90000"/>
                </a:lnSpc>
              </a:pPr>
              <a:r>
                <a:rPr lang="en-AU" altLang="en-US" sz="3200">
                  <a:effectLst>
                    <a:outerShdw blurRad="38100" dist="38100" dir="2700000" algn="tl">
                      <a:srgbClr val="000000">
                        <a:alpha val="43137"/>
                      </a:srgbClr>
                    </a:outerShdw>
                  </a:effectLst>
                  <a:latin typeface="Arial" pitchFamily="34" charset="0"/>
                  <a:ea typeface="MS PGothic" pitchFamily="34" charset="-128"/>
                </a:rPr>
                <a:t>(Modify Roof and Floor)</a:t>
              </a:r>
            </a:p>
          </p:txBody>
        </p:sp>
        <p:sp>
          <p:nvSpPr>
            <p:cNvPr id="105480" name="Line 23"/>
            <p:cNvSpPr>
              <a:spLocks noChangeShapeType="1"/>
            </p:cNvSpPr>
            <p:nvPr/>
          </p:nvSpPr>
          <p:spPr bwMode="auto">
            <a:xfrm flipH="1">
              <a:off x="1656" y="3208"/>
              <a:ext cx="720" cy="40"/>
            </a:xfrm>
            <a:prstGeom prst="line">
              <a:avLst/>
            </a:prstGeom>
            <a:noFill/>
            <a:ln w="571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4472" name="Text Box 24"/>
          <p:cNvSpPr txBox="1">
            <a:spLocks noChangeArrowheads="1"/>
          </p:cNvSpPr>
          <p:nvPr/>
        </p:nvSpPr>
        <p:spPr bwMode="auto">
          <a:xfrm>
            <a:off x="9850969" y="5662614"/>
            <a:ext cx="218264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rgbClr val="FFC000"/>
                </a:solidFill>
                <a:latin typeface="Arial" pitchFamily="34" charset="0"/>
                <a:ea typeface="MS PGothic" pitchFamily="34" charset="-128"/>
              </a:rPr>
              <a:t>Figure 3.5</a:t>
            </a:r>
          </a:p>
        </p:txBody>
      </p:sp>
      <p:grpSp>
        <p:nvGrpSpPr>
          <p:cNvPr id="25" name="Group 22"/>
          <p:cNvGrpSpPr>
            <a:grpSpLocks/>
          </p:cNvGrpSpPr>
          <p:nvPr/>
        </p:nvGrpSpPr>
        <p:grpSpPr bwMode="auto">
          <a:xfrm>
            <a:off x="927101" y="2713422"/>
            <a:ext cx="5033433" cy="2794000"/>
            <a:chOff x="438" y="1792"/>
            <a:chExt cx="2378" cy="1760"/>
          </a:xfrm>
        </p:grpSpPr>
        <p:sp>
          <p:nvSpPr>
            <p:cNvPr id="26" name="Line 23" hidden="1"/>
            <p:cNvSpPr>
              <a:spLocks noChangeShapeType="1"/>
            </p:cNvSpPr>
            <p:nvPr/>
          </p:nvSpPr>
          <p:spPr bwMode="auto">
            <a:xfrm>
              <a:off x="1435" y="2004"/>
              <a:ext cx="96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27" name="Line 24"/>
            <p:cNvSpPr>
              <a:spLocks noChangeShapeType="1"/>
            </p:cNvSpPr>
            <p:nvPr/>
          </p:nvSpPr>
          <p:spPr bwMode="auto">
            <a:xfrm>
              <a:off x="734" y="2786"/>
              <a:ext cx="426" cy="41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28" name="Line 25" hidden="1"/>
            <p:cNvSpPr>
              <a:spLocks noChangeShapeType="1"/>
            </p:cNvSpPr>
            <p:nvPr/>
          </p:nvSpPr>
          <p:spPr bwMode="auto">
            <a:xfrm>
              <a:off x="1382" y="2110"/>
              <a:ext cx="1066" cy="10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29" name="Line 26" hidden="1"/>
            <p:cNvSpPr>
              <a:spLocks noChangeShapeType="1"/>
            </p:cNvSpPr>
            <p:nvPr/>
          </p:nvSpPr>
          <p:spPr bwMode="auto">
            <a:xfrm>
              <a:off x="1432" y="3340"/>
              <a:ext cx="96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grpSp>
          <p:nvGrpSpPr>
            <p:cNvPr id="30" name="Group 27" hidden="1"/>
            <p:cNvGrpSpPr>
              <a:grpSpLocks/>
            </p:cNvGrpSpPr>
            <p:nvPr/>
          </p:nvGrpSpPr>
          <p:grpSpPr bwMode="auto">
            <a:xfrm>
              <a:off x="2392" y="1792"/>
              <a:ext cx="424" cy="424"/>
              <a:chOff x="2456" y="1848"/>
              <a:chExt cx="424" cy="424"/>
            </a:xfrm>
          </p:grpSpPr>
          <p:sp>
            <p:nvSpPr>
              <p:cNvPr id="44" name="Oval 28"/>
              <p:cNvSpPr>
                <a:spLocks noChangeArrowheads="1"/>
              </p:cNvSpPr>
              <p:nvPr/>
            </p:nvSpPr>
            <p:spPr bwMode="auto">
              <a:xfrm>
                <a:off x="2456" y="184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45" name="Text Box 29"/>
              <p:cNvSpPr txBox="1">
                <a:spLocks noChangeArrowheads="1"/>
              </p:cNvSpPr>
              <p:nvPr/>
            </p:nvSpPr>
            <p:spPr bwMode="auto">
              <a:xfrm>
                <a:off x="2538" y="1849"/>
                <a:ext cx="320" cy="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Bef>
                    <a:spcPct val="50000"/>
                  </a:spcBef>
                </a:pPr>
                <a:r>
                  <a:rPr lang="en-US"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C</a:t>
                </a:r>
              </a:p>
            </p:txBody>
          </p:sp>
        </p:grpSp>
        <p:grpSp>
          <p:nvGrpSpPr>
            <p:cNvPr id="31" name="Group 30"/>
            <p:cNvGrpSpPr>
              <a:grpSpLocks/>
            </p:cNvGrpSpPr>
            <p:nvPr/>
          </p:nvGrpSpPr>
          <p:grpSpPr bwMode="auto">
            <a:xfrm>
              <a:off x="1104" y="1792"/>
              <a:ext cx="424" cy="424"/>
              <a:chOff x="1088" y="1736"/>
              <a:chExt cx="424" cy="424"/>
            </a:xfrm>
          </p:grpSpPr>
          <p:sp>
            <p:nvSpPr>
              <p:cNvPr id="42" name="Oval 31"/>
              <p:cNvSpPr>
                <a:spLocks noChangeArrowheads="1"/>
              </p:cNvSpPr>
              <p:nvPr/>
            </p:nvSpPr>
            <p:spPr bwMode="auto">
              <a:xfrm>
                <a:off x="1088" y="1736"/>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43" name="Text Box 32"/>
              <p:cNvSpPr txBox="1">
                <a:spLocks noChangeArrowheads="1"/>
              </p:cNvSpPr>
              <p:nvPr/>
            </p:nvSpPr>
            <p:spPr bwMode="auto">
              <a:xfrm>
                <a:off x="1173" y="1778"/>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grpSp>
        <p:sp>
          <p:nvSpPr>
            <p:cNvPr id="32" name="Line 33"/>
            <p:cNvSpPr>
              <a:spLocks noChangeShapeType="1"/>
            </p:cNvSpPr>
            <p:nvPr/>
          </p:nvSpPr>
          <p:spPr bwMode="auto">
            <a:xfrm flipV="1">
              <a:off x="726" y="2134"/>
              <a:ext cx="426" cy="463"/>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grpSp>
          <p:nvGrpSpPr>
            <p:cNvPr id="33" name="Group 34"/>
            <p:cNvGrpSpPr>
              <a:grpSpLocks/>
            </p:cNvGrpSpPr>
            <p:nvPr/>
          </p:nvGrpSpPr>
          <p:grpSpPr bwMode="auto">
            <a:xfrm>
              <a:off x="438" y="2488"/>
              <a:ext cx="598" cy="424"/>
              <a:chOff x="438" y="2488"/>
              <a:chExt cx="598" cy="424"/>
            </a:xfrm>
          </p:grpSpPr>
          <p:sp>
            <p:nvSpPr>
              <p:cNvPr id="40" name="Oval 35"/>
              <p:cNvSpPr>
                <a:spLocks noChangeArrowheads="1"/>
              </p:cNvSpPr>
              <p:nvPr/>
            </p:nvSpPr>
            <p:spPr bwMode="auto">
              <a:xfrm>
                <a:off x="456" y="248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41" name="Text Box 36"/>
              <p:cNvSpPr txBox="1">
                <a:spLocks noChangeArrowheads="1"/>
              </p:cNvSpPr>
              <p:nvPr/>
            </p:nvSpPr>
            <p:spPr bwMode="auto">
              <a:xfrm>
                <a:off x="438" y="2542"/>
                <a:ext cx="598"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Bef>
                    <a:spcPct val="50000"/>
                  </a:spcBef>
                </a:pPr>
                <a:r>
                  <a:rPr lang="en-US"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Start</a:t>
                </a:r>
              </a:p>
            </p:txBody>
          </p:sp>
        </p:grpSp>
        <p:grpSp>
          <p:nvGrpSpPr>
            <p:cNvPr id="34" name="Group 37" hidden="1"/>
            <p:cNvGrpSpPr>
              <a:grpSpLocks/>
            </p:cNvGrpSpPr>
            <p:nvPr/>
          </p:nvGrpSpPr>
          <p:grpSpPr bwMode="auto">
            <a:xfrm>
              <a:off x="2392" y="3128"/>
              <a:ext cx="424" cy="424"/>
              <a:chOff x="2312" y="3128"/>
              <a:chExt cx="424" cy="424"/>
            </a:xfrm>
          </p:grpSpPr>
          <p:sp>
            <p:nvSpPr>
              <p:cNvPr id="38" name="Oval 38"/>
              <p:cNvSpPr>
                <a:spLocks noChangeArrowheads="1"/>
              </p:cNvSpPr>
              <p:nvPr/>
            </p:nvSpPr>
            <p:spPr bwMode="auto">
              <a:xfrm>
                <a:off x="2312" y="312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39" name="Text Box 39"/>
              <p:cNvSpPr txBox="1">
                <a:spLocks noChangeArrowheads="1"/>
              </p:cNvSpPr>
              <p:nvPr/>
            </p:nvSpPr>
            <p:spPr bwMode="auto">
              <a:xfrm>
                <a:off x="2407" y="3170"/>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D</a:t>
                </a:r>
              </a:p>
            </p:txBody>
          </p:sp>
        </p:grpSp>
        <p:grpSp>
          <p:nvGrpSpPr>
            <p:cNvPr id="35" name="Group 40"/>
            <p:cNvGrpSpPr>
              <a:grpSpLocks/>
            </p:cNvGrpSpPr>
            <p:nvPr/>
          </p:nvGrpSpPr>
          <p:grpSpPr bwMode="auto">
            <a:xfrm>
              <a:off x="1104" y="3128"/>
              <a:ext cx="424" cy="424"/>
              <a:chOff x="1104" y="3088"/>
              <a:chExt cx="424" cy="424"/>
            </a:xfrm>
          </p:grpSpPr>
          <p:sp>
            <p:nvSpPr>
              <p:cNvPr id="36" name="Oval 41"/>
              <p:cNvSpPr>
                <a:spLocks noChangeArrowheads="1"/>
              </p:cNvSpPr>
              <p:nvPr/>
            </p:nvSpPr>
            <p:spPr bwMode="auto">
              <a:xfrm>
                <a:off x="1104" y="308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37" name="Text Box 42"/>
              <p:cNvSpPr txBox="1">
                <a:spLocks noChangeArrowheads="1"/>
              </p:cNvSpPr>
              <p:nvPr/>
            </p:nvSpPr>
            <p:spPr bwMode="auto">
              <a:xfrm>
                <a:off x="1189" y="3130"/>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grpSp>
      </p:grpSp>
    </p:spTree>
    <p:extLst>
      <p:ext uri="{BB962C8B-B14F-4D97-AF65-F5344CB8AC3E}">
        <p14:creationId xmlns:p14="http://schemas.microsoft.com/office/powerpoint/2010/main" val="4518874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nodeType="afterEffect">
                                  <p:stCondLst>
                                    <p:cond delay="1000"/>
                                  </p:stCondLst>
                                  <p:childTnLst>
                                    <p:set>
                                      <p:cBhvr>
                                        <p:cTn id="6" dur="1" fill="hold">
                                          <p:stCondLst>
                                            <p:cond delay="0"/>
                                          </p:stCondLst>
                                        </p:cTn>
                                        <p:tgtEl>
                                          <p:spTgt spid="104463"/>
                                        </p:tgtEl>
                                        <p:attrNameLst>
                                          <p:attrName>style.visibility</p:attrName>
                                        </p:attrNameLst>
                                      </p:cBhvr>
                                      <p:to>
                                        <p:strVal val="visible"/>
                                      </p:to>
                                    </p:set>
                                    <p:animEffect transition="in" filter="wipe(down)">
                                      <p:cBhvr>
                                        <p:cTn id="7" dur="1000"/>
                                        <p:tgtEl>
                                          <p:spTgt spid="104463"/>
                                        </p:tgtEl>
                                      </p:cBhvr>
                                    </p:animEffect>
                                  </p:childTnLst>
                                </p:cTn>
                              </p:par>
                            </p:childTnLst>
                          </p:cTn>
                        </p:par>
                        <p:par>
                          <p:cTn id="8" fill="hold" nodeType="afterGroup">
                            <p:stCondLst>
                              <p:cond delay="2000"/>
                            </p:stCondLst>
                            <p:childTnLst>
                              <p:par>
                                <p:cTn id="9" presetID="22" presetClass="entr" presetSubtype="2" fill="hold" nodeType="afterEffect">
                                  <p:stCondLst>
                                    <p:cond delay="0"/>
                                  </p:stCondLst>
                                  <p:childTnLst>
                                    <p:set>
                                      <p:cBhvr>
                                        <p:cTn id="10" dur="1" fill="hold">
                                          <p:stCondLst>
                                            <p:cond delay="0"/>
                                          </p:stCondLst>
                                        </p:cTn>
                                        <p:tgtEl>
                                          <p:spTgt spid="104466"/>
                                        </p:tgtEl>
                                        <p:attrNameLst>
                                          <p:attrName>style.visibility</p:attrName>
                                        </p:attrNameLst>
                                      </p:cBhvr>
                                      <p:to>
                                        <p:strVal val="visible"/>
                                      </p:to>
                                    </p:set>
                                    <p:animEffect transition="in" filter="wipe(right)">
                                      <p:cBhvr>
                                        <p:cTn id="11" dur="1000"/>
                                        <p:tgtEl>
                                          <p:spTgt spid="104466"/>
                                        </p:tgtEl>
                                      </p:cBhvr>
                                    </p:animEffect>
                                  </p:childTnLst>
                                </p:cTn>
                              </p:par>
                              <p:par>
                                <p:cTn id="12" presetID="22" presetClass="entr" presetSubtype="2" fill="hold" nodeType="withEffect">
                                  <p:stCondLst>
                                    <p:cond delay="0"/>
                                  </p:stCondLst>
                                  <p:childTnLst>
                                    <p:set>
                                      <p:cBhvr>
                                        <p:cTn id="13" dur="1" fill="hold">
                                          <p:stCondLst>
                                            <p:cond delay="0"/>
                                          </p:stCondLst>
                                        </p:cTn>
                                        <p:tgtEl>
                                          <p:spTgt spid="104469"/>
                                        </p:tgtEl>
                                        <p:attrNameLst>
                                          <p:attrName>style.visibility</p:attrName>
                                        </p:attrNameLst>
                                      </p:cBhvr>
                                      <p:to>
                                        <p:strVal val="visible"/>
                                      </p:to>
                                    </p:set>
                                    <p:animEffect transition="in" filter="wipe(right)">
                                      <p:cBhvr>
                                        <p:cTn id="14" dur="1000"/>
                                        <p:tgtEl>
                                          <p:spTgt spid="104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1253067" y="457201"/>
            <a:ext cx="9685867" cy="1409700"/>
          </a:xfrm>
        </p:spPr>
        <p:txBody>
          <a:bodyPr>
            <a:normAutofit/>
          </a:bodyPr>
          <a:lstStyle/>
          <a:p>
            <a:pPr>
              <a:lnSpc>
                <a:spcPct val="80000"/>
              </a:lnSpc>
            </a:pPr>
            <a:r>
              <a:rPr lang="en-US" altLang="en-US">
                <a:latin typeface="Arial" pitchFamily="34" charset="0"/>
                <a:cs typeface="Arial" pitchFamily="34" charset="0"/>
              </a:rPr>
              <a:t>Jaringan AON untuk Milwaukee Paper</a:t>
            </a:r>
            <a:endParaRPr lang="en-US" altLang="en-US" sz="4300">
              <a:solidFill>
                <a:srgbClr val="33CC33"/>
              </a:solidFill>
              <a:latin typeface="Arial" pitchFamily="34" charset="0"/>
              <a:cs typeface="Arial" pitchFamily="34" charset="0"/>
            </a:endParaRPr>
          </a:p>
        </p:txBody>
      </p:sp>
      <p:grpSp>
        <p:nvGrpSpPr>
          <p:cNvPr id="106522" name="Group 26"/>
          <p:cNvGrpSpPr>
            <a:grpSpLocks/>
          </p:cNvGrpSpPr>
          <p:nvPr/>
        </p:nvGrpSpPr>
        <p:grpSpPr bwMode="auto">
          <a:xfrm>
            <a:off x="2616201" y="2018098"/>
            <a:ext cx="4648201" cy="938213"/>
            <a:chOff x="1236" y="1258"/>
            <a:chExt cx="2196" cy="591"/>
          </a:xfrm>
        </p:grpSpPr>
        <p:sp>
          <p:nvSpPr>
            <p:cNvPr id="107529" name="Text Box 27"/>
            <p:cNvSpPr txBox="1">
              <a:spLocks noChangeArrowheads="1"/>
            </p:cNvSpPr>
            <p:nvPr/>
          </p:nvSpPr>
          <p:spPr bwMode="auto">
            <a:xfrm>
              <a:off x="1236" y="1258"/>
              <a:ext cx="2196"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Activity A Precedes Activity C</a:t>
              </a:r>
            </a:p>
          </p:txBody>
        </p:sp>
        <p:sp>
          <p:nvSpPr>
            <p:cNvPr id="107530" name="Line 28"/>
            <p:cNvSpPr>
              <a:spLocks noChangeShapeType="1"/>
            </p:cNvSpPr>
            <p:nvPr/>
          </p:nvSpPr>
          <p:spPr bwMode="auto">
            <a:xfrm flipH="1">
              <a:off x="1974" y="1521"/>
              <a:ext cx="208" cy="328"/>
            </a:xfrm>
            <a:prstGeom prst="line">
              <a:avLst/>
            </a:prstGeom>
            <a:noFill/>
            <a:ln w="571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effectLst>
                  <a:outerShdw blurRad="38100" dist="38100" dir="2700000" algn="tl">
                    <a:srgbClr val="000000">
                      <a:alpha val="43137"/>
                    </a:srgbClr>
                  </a:outerShdw>
                </a:effectLst>
              </a:endParaRPr>
            </a:p>
          </p:txBody>
        </p:sp>
      </p:grpSp>
      <p:grpSp>
        <p:nvGrpSpPr>
          <p:cNvPr id="106525" name="Group 29"/>
          <p:cNvGrpSpPr>
            <a:grpSpLocks/>
          </p:cNvGrpSpPr>
          <p:nvPr/>
        </p:nvGrpSpPr>
        <p:grpSpPr bwMode="auto">
          <a:xfrm>
            <a:off x="3056467" y="4569211"/>
            <a:ext cx="4351867" cy="1968500"/>
            <a:chOff x="1444" y="2865"/>
            <a:chExt cx="2056" cy="1240"/>
          </a:xfrm>
        </p:grpSpPr>
        <p:sp>
          <p:nvSpPr>
            <p:cNvPr id="107527" name="Text Box 30"/>
            <p:cNvSpPr txBox="1">
              <a:spLocks noChangeArrowheads="1"/>
            </p:cNvSpPr>
            <p:nvPr/>
          </p:nvSpPr>
          <p:spPr bwMode="auto">
            <a:xfrm>
              <a:off x="1444" y="3562"/>
              <a:ext cx="2056"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Activities A and B Precede Activity D</a:t>
              </a:r>
            </a:p>
          </p:txBody>
        </p:sp>
        <p:sp>
          <p:nvSpPr>
            <p:cNvPr id="107528" name="Freeform 31"/>
            <p:cNvSpPr>
              <a:spLocks/>
            </p:cNvSpPr>
            <p:nvPr/>
          </p:nvSpPr>
          <p:spPr bwMode="auto">
            <a:xfrm>
              <a:off x="1686" y="2865"/>
              <a:ext cx="408" cy="656"/>
            </a:xfrm>
            <a:custGeom>
              <a:avLst/>
              <a:gdLst>
                <a:gd name="T0" fmla="*/ 0 w 408"/>
                <a:gd name="T1" fmla="*/ 472 h 656"/>
                <a:gd name="T2" fmla="*/ 136 w 408"/>
                <a:gd name="T3" fmla="*/ 656 h 656"/>
                <a:gd name="T4" fmla="*/ 408 w 408"/>
                <a:gd name="T5" fmla="*/ 0 h 656"/>
                <a:gd name="T6" fmla="*/ 0 60000 65536"/>
                <a:gd name="T7" fmla="*/ 0 60000 65536"/>
                <a:gd name="T8" fmla="*/ 0 60000 65536"/>
                <a:gd name="T9" fmla="*/ 0 w 408"/>
                <a:gd name="T10" fmla="*/ 0 h 656"/>
                <a:gd name="T11" fmla="*/ 408 w 408"/>
                <a:gd name="T12" fmla="*/ 656 h 656"/>
              </a:gdLst>
              <a:ahLst/>
              <a:cxnLst>
                <a:cxn ang="T6">
                  <a:pos x="T0" y="T1"/>
                </a:cxn>
                <a:cxn ang="T7">
                  <a:pos x="T2" y="T3"/>
                </a:cxn>
                <a:cxn ang="T8">
                  <a:pos x="T4" y="T5"/>
                </a:cxn>
              </a:cxnLst>
              <a:rect l="T9" t="T10" r="T11" b="T12"/>
              <a:pathLst>
                <a:path w="408" h="656">
                  <a:moveTo>
                    <a:pt x="0" y="472"/>
                  </a:moveTo>
                  <a:lnTo>
                    <a:pt x="136" y="656"/>
                  </a:lnTo>
                  <a:lnTo>
                    <a:pt x="408" y="0"/>
                  </a:lnTo>
                </a:path>
              </a:pathLst>
            </a:custGeom>
            <a:noFill/>
            <a:ln w="57150" cap="flat" cmpd="sng">
              <a:solidFill>
                <a:schemeClr val="tx1"/>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2" name="Group 22"/>
          <p:cNvGrpSpPr>
            <a:grpSpLocks/>
          </p:cNvGrpSpPr>
          <p:nvPr/>
        </p:nvGrpSpPr>
        <p:grpSpPr bwMode="auto">
          <a:xfrm>
            <a:off x="927101" y="2713422"/>
            <a:ext cx="5033433" cy="2794000"/>
            <a:chOff x="438" y="1792"/>
            <a:chExt cx="2378" cy="1760"/>
          </a:xfrm>
        </p:grpSpPr>
        <p:sp>
          <p:nvSpPr>
            <p:cNvPr id="33" name="Line 23"/>
            <p:cNvSpPr>
              <a:spLocks noChangeShapeType="1"/>
            </p:cNvSpPr>
            <p:nvPr/>
          </p:nvSpPr>
          <p:spPr bwMode="auto">
            <a:xfrm>
              <a:off x="1435" y="2004"/>
              <a:ext cx="96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34" name="Line 24"/>
            <p:cNvSpPr>
              <a:spLocks noChangeShapeType="1"/>
            </p:cNvSpPr>
            <p:nvPr/>
          </p:nvSpPr>
          <p:spPr bwMode="auto">
            <a:xfrm>
              <a:off x="734" y="2786"/>
              <a:ext cx="426" cy="41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35" name="Line 25"/>
            <p:cNvSpPr>
              <a:spLocks noChangeShapeType="1"/>
            </p:cNvSpPr>
            <p:nvPr/>
          </p:nvSpPr>
          <p:spPr bwMode="auto">
            <a:xfrm>
              <a:off x="1382" y="2110"/>
              <a:ext cx="1066" cy="10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36" name="Line 26"/>
            <p:cNvSpPr>
              <a:spLocks noChangeShapeType="1"/>
            </p:cNvSpPr>
            <p:nvPr/>
          </p:nvSpPr>
          <p:spPr bwMode="auto">
            <a:xfrm>
              <a:off x="1432" y="3340"/>
              <a:ext cx="96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grpSp>
          <p:nvGrpSpPr>
            <p:cNvPr id="37" name="Group 27"/>
            <p:cNvGrpSpPr>
              <a:grpSpLocks/>
            </p:cNvGrpSpPr>
            <p:nvPr/>
          </p:nvGrpSpPr>
          <p:grpSpPr bwMode="auto">
            <a:xfrm>
              <a:off x="2392" y="1792"/>
              <a:ext cx="424" cy="424"/>
              <a:chOff x="2456" y="1848"/>
              <a:chExt cx="424" cy="424"/>
            </a:xfrm>
          </p:grpSpPr>
          <p:sp>
            <p:nvSpPr>
              <p:cNvPr id="51" name="Oval 28"/>
              <p:cNvSpPr>
                <a:spLocks noChangeArrowheads="1"/>
              </p:cNvSpPr>
              <p:nvPr/>
            </p:nvSpPr>
            <p:spPr bwMode="auto">
              <a:xfrm>
                <a:off x="2456" y="184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52" name="Text Box 29"/>
              <p:cNvSpPr txBox="1">
                <a:spLocks noChangeArrowheads="1"/>
              </p:cNvSpPr>
              <p:nvPr/>
            </p:nvSpPr>
            <p:spPr bwMode="auto">
              <a:xfrm>
                <a:off x="2538" y="1849"/>
                <a:ext cx="320" cy="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Bef>
                    <a:spcPct val="50000"/>
                  </a:spcBef>
                </a:pPr>
                <a:r>
                  <a:rPr lang="en-US"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C</a:t>
                </a:r>
              </a:p>
            </p:txBody>
          </p:sp>
        </p:grpSp>
        <p:grpSp>
          <p:nvGrpSpPr>
            <p:cNvPr id="38" name="Group 30"/>
            <p:cNvGrpSpPr>
              <a:grpSpLocks/>
            </p:cNvGrpSpPr>
            <p:nvPr/>
          </p:nvGrpSpPr>
          <p:grpSpPr bwMode="auto">
            <a:xfrm>
              <a:off x="1104" y="1792"/>
              <a:ext cx="424" cy="424"/>
              <a:chOff x="1088" y="1736"/>
              <a:chExt cx="424" cy="424"/>
            </a:xfrm>
          </p:grpSpPr>
          <p:sp>
            <p:nvSpPr>
              <p:cNvPr id="49" name="Oval 31"/>
              <p:cNvSpPr>
                <a:spLocks noChangeArrowheads="1"/>
              </p:cNvSpPr>
              <p:nvPr/>
            </p:nvSpPr>
            <p:spPr bwMode="auto">
              <a:xfrm>
                <a:off x="1088" y="1736"/>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50" name="Text Box 32"/>
              <p:cNvSpPr txBox="1">
                <a:spLocks noChangeArrowheads="1"/>
              </p:cNvSpPr>
              <p:nvPr/>
            </p:nvSpPr>
            <p:spPr bwMode="auto">
              <a:xfrm>
                <a:off x="1173" y="1778"/>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grpSp>
        <p:sp>
          <p:nvSpPr>
            <p:cNvPr id="39" name="Line 33"/>
            <p:cNvSpPr>
              <a:spLocks noChangeShapeType="1"/>
            </p:cNvSpPr>
            <p:nvPr/>
          </p:nvSpPr>
          <p:spPr bwMode="auto">
            <a:xfrm flipV="1">
              <a:off x="726" y="2134"/>
              <a:ext cx="426" cy="463"/>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grpSp>
          <p:nvGrpSpPr>
            <p:cNvPr id="40" name="Group 34"/>
            <p:cNvGrpSpPr>
              <a:grpSpLocks/>
            </p:cNvGrpSpPr>
            <p:nvPr/>
          </p:nvGrpSpPr>
          <p:grpSpPr bwMode="auto">
            <a:xfrm>
              <a:off x="438" y="2488"/>
              <a:ext cx="598" cy="424"/>
              <a:chOff x="438" y="2488"/>
              <a:chExt cx="598" cy="424"/>
            </a:xfrm>
          </p:grpSpPr>
          <p:sp>
            <p:nvSpPr>
              <p:cNvPr id="47" name="Oval 35"/>
              <p:cNvSpPr>
                <a:spLocks noChangeArrowheads="1"/>
              </p:cNvSpPr>
              <p:nvPr/>
            </p:nvSpPr>
            <p:spPr bwMode="auto">
              <a:xfrm>
                <a:off x="456" y="248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48" name="Text Box 36"/>
              <p:cNvSpPr txBox="1">
                <a:spLocks noChangeArrowheads="1"/>
              </p:cNvSpPr>
              <p:nvPr/>
            </p:nvSpPr>
            <p:spPr bwMode="auto">
              <a:xfrm>
                <a:off x="438" y="2542"/>
                <a:ext cx="598"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Bef>
                    <a:spcPct val="50000"/>
                  </a:spcBef>
                </a:pPr>
                <a:r>
                  <a:rPr lang="en-US"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Start</a:t>
                </a:r>
              </a:p>
            </p:txBody>
          </p:sp>
        </p:grpSp>
        <p:grpSp>
          <p:nvGrpSpPr>
            <p:cNvPr id="41" name="Group 37"/>
            <p:cNvGrpSpPr>
              <a:grpSpLocks/>
            </p:cNvGrpSpPr>
            <p:nvPr/>
          </p:nvGrpSpPr>
          <p:grpSpPr bwMode="auto">
            <a:xfrm>
              <a:off x="2392" y="3128"/>
              <a:ext cx="424" cy="424"/>
              <a:chOff x="2312" y="3128"/>
              <a:chExt cx="424" cy="424"/>
            </a:xfrm>
          </p:grpSpPr>
          <p:sp>
            <p:nvSpPr>
              <p:cNvPr id="45" name="Oval 38"/>
              <p:cNvSpPr>
                <a:spLocks noChangeArrowheads="1"/>
              </p:cNvSpPr>
              <p:nvPr/>
            </p:nvSpPr>
            <p:spPr bwMode="auto">
              <a:xfrm>
                <a:off x="2312" y="312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46" name="Text Box 39"/>
              <p:cNvSpPr txBox="1">
                <a:spLocks noChangeArrowheads="1"/>
              </p:cNvSpPr>
              <p:nvPr/>
            </p:nvSpPr>
            <p:spPr bwMode="auto">
              <a:xfrm>
                <a:off x="2407" y="3170"/>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D</a:t>
                </a:r>
              </a:p>
            </p:txBody>
          </p:sp>
        </p:grpSp>
        <p:grpSp>
          <p:nvGrpSpPr>
            <p:cNvPr id="42" name="Group 40"/>
            <p:cNvGrpSpPr>
              <a:grpSpLocks/>
            </p:cNvGrpSpPr>
            <p:nvPr/>
          </p:nvGrpSpPr>
          <p:grpSpPr bwMode="auto">
            <a:xfrm>
              <a:off x="1104" y="3128"/>
              <a:ext cx="424" cy="424"/>
              <a:chOff x="1104" y="3088"/>
              <a:chExt cx="424" cy="424"/>
            </a:xfrm>
          </p:grpSpPr>
          <p:sp>
            <p:nvSpPr>
              <p:cNvPr id="43" name="Oval 41"/>
              <p:cNvSpPr>
                <a:spLocks noChangeArrowheads="1"/>
              </p:cNvSpPr>
              <p:nvPr/>
            </p:nvSpPr>
            <p:spPr bwMode="auto">
              <a:xfrm>
                <a:off x="1104" y="308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44" name="Text Box 42"/>
              <p:cNvSpPr txBox="1">
                <a:spLocks noChangeArrowheads="1"/>
              </p:cNvSpPr>
              <p:nvPr/>
            </p:nvSpPr>
            <p:spPr bwMode="auto">
              <a:xfrm>
                <a:off x="1189" y="3130"/>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grpSp>
      </p:grpSp>
      <p:sp>
        <p:nvSpPr>
          <p:cNvPr id="53" name="Text Box 24"/>
          <p:cNvSpPr txBox="1">
            <a:spLocks noChangeArrowheads="1"/>
          </p:cNvSpPr>
          <p:nvPr/>
        </p:nvSpPr>
        <p:spPr bwMode="auto">
          <a:xfrm>
            <a:off x="9850969" y="5662614"/>
            <a:ext cx="218264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rgbClr val="FFC000"/>
                </a:solidFill>
                <a:latin typeface="Arial" pitchFamily="34" charset="0"/>
                <a:ea typeface="MS PGothic" pitchFamily="34" charset="-128"/>
              </a:rPr>
              <a:t>Figure 3.6</a:t>
            </a:r>
          </a:p>
        </p:txBody>
      </p:sp>
    </p:spTree>
    <p:extLst>
      <p:ext uri="{BB962C8B-B14F-4D97-AF65-F5344CB8AC3E}">
        <p14:creationId xmlns:p14="http://schemas.microsoft.com/office/powerpoint/2010/main" val="13048049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nodeType="afterEffect">
                                  <p:stCondLst>
                                    <p:cond delay="1000"/>
                                  </p:stCondLst>
                                  <p:childTnLst>
                                    <p:set>
                                      <p:cBhvr>
                                        <p:cTn id="6" dur="1" fill="hold">
                                          <p:stCondLst>
                                            <p:cond delay="0"/>
                                          </p:stCondLst>
                                        </p:cTn>
                                        <p:tgtEl>
                                          <p:spTgt spid="106522"/>
                                        </p:tgtEl>
                                        <p:attrNameLst>
                                          <p:attrName>style.visibility</p:attrName>
                                        </p:attrNameLst>
                                      </p:cBhvr>
                                      <p:to>
                                        <p:strVal val="visible"/>
                                      </p:to>
                                    </p:set>
                                    <p:animEffect transition="in" filter="wipe(up)">
                                      <p:cBhvr>
                                        <p:cTn id="7" dur="1000"/>
                                        <p:tgtEl>
                                          <p:spTgt spid="106522"/>
                                        </p:tgtEl>
                                      </p:cBhvr>
                                    </p:animEffect>
                                  </p:childTnLst>
                                </p:cTn>
                              </p:par>
                            </p:childTnLst>
                          </p:cTn>
                        </p:par>
                        <p:par>
                          <p:cTn id="8" fill="hold" nodeType="afterGroup">
                            <p:stCondLst>
                              <p:cond delay="2000"/>
                            </p:stCondLst>
                            <p:childTnLst>
                              <p:par>
                                <p:cTn id="9" presetID="22" presetClass="entr" presetSubtype="4" fill="hold" nodeType="afterEffect">
                                  <p:stCondLst>
                                    <p:cond delay="1000"/>
                                  </p:stCondLst>
                                  <p:childTnLst>
                                    <p:set>
                                      <p:cBhvr>
                                        <p:cTn id="10" dur="1" fill="hold">
                                          <p:stCondLst>
                                            <p:cond delay="0"/>
                                          </p:stCondLst>
                                        </p:cTn>
                                        <p:tgtEl>
                                          <p:spTgt spid="106525"/>
                                        </p:tgtEl>
                                        <p:attrNameLst>
                                          <p:attrName>style.visibility</p:attrName>
                                        </p:attrNameLst>
                                      </p:cBhvr>
                                      <p:to>
                                        <p:strVal val="visible"/>
                                      </p:to>
                                    </p:set>
                                    <p:animEffect transition="in" filter="wipe(down)">
                                      <p:cBhvr>
                                        <p:cTn id="11" dur="1000"/>
                                        <p:tgtEl>
                                          <p:spTgt spid="106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1253067" y="457201"/>
            <a:ext cx="9685867" cy="1409700"/>
          </a:xfrm>
        </p:spPr>
        <p:txBody>
          <a:bodyPr>
            <a:normAutofit/>
          </a:bodyPr>
          <a:lstStyle/>
          <a:p>
            <a:pPr>
              <a:lnSpc>
                <a:spcPct val="80000"/>
              </a:lnSpc>
            </a:pPr>
            <a:r>
              <a:rPr lang="en-US" altLang="en-US">
                <a:latin typeface="Arial" pitchFamily="34" charset="0"/>
                <a:cs typeface="Arial" pitchFamily="34" charset="0"/>
              </a:rPr>
              <a:t>Jaringan AON untuk Milwaukee Paper</a:t>
            </a:r>
            <a:endParaRPr lang="en-US" altLang="en-US" sz="4300">
              <a:solidFill>
                <a:srgbClr val="33CC33"/>
              </a:solidFill>
              <a:latin typeface="Arial" pitchFamily="34" charset="0"/>
              <a:cs typeface="Arial" pitchFamily="34" charset="0"/>
            </a:endParaRPr>
          </a:p>
        </p:txBody>
      </p:sp>
      <p:grpSp>
        <p:nvGrpSpPr>
          <p:cNvPr id="108547" name="Group 3"/>
          <p:cNvGrpSpPr>
            <a:grpSpLocks/>
          </p:cNvGrpSpPr>
          <p:nvPr/>
        </p:nvGrpSpPr>
        <p:grpSpPr bwMode="auto">
          <a:xfrm>
            <a:off x="5757333" y="2311400"/>
            <a:ext cx="5486400" cy="3175000"/>
            <a:chOff x="2720" y="1552"/>
            <a:chExt cx="2592" cy="2000"/>
          </a:xfrm>
        </p:grpSpPr>
        <p:sp>
          <p:nvSpPr>
            <p:cNvPr id="109596" name="Line 4"/>
            <p:cNvSpPr>
              <a:spLocks noChangeShapeType="1"/>
            </p:cNvSpPr>
            <p:nvPr/>
          </p:nvSpPr>
          <p:spPr bwMode="auto">
            <a:xfrm>
              <a:off x="2720" y="3340"/>
              <a:ext cx="112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109597" name="Line 5"/>
            <p:cNvSpPr>
              <a:spLocks noChangeShapeType="1"/>
            </p:cNvSpPr>
            <p:nvPr/>
          </p:nvSpPr>
          <p:spPr bwMode="auto">
            <a:xfrm flipV="1">
              <a:off x="4182" y="2858"/>
              <a:ext cx="749" cy="41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109598" name="Line 6"/>
            <p:cNvSpPr>
              <a:spLocks noChangeShapeType="1"/>
            </p:cNvSpPr>
            <p:nvPr/>
          </p:nvSpPr>
          <p:spPr bwMode="auto">
            <a:xfrm>
              <a:off x="2755" y="2115"/>
              <a:ext cx="464" cy="299"/>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109599" name="Line 7"/>
            <p:cNvSpPr>
              <a:spLocks noChangeShapeType="1"/>
            </p:cNvSpPr>
            <p:nvPr/>
          </p:nvSpPr>
          <p:spPr bwMode="auto">
            <a:xfrm>
              <a:off x="3472" y="2636"/>
              <a:ext cx="440" cy="53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109600" name="Line 8"/>
            <p:cNvSpPr>
              <a:spLocks noChangeShapeType="1"/>
            </p:cNvSpPr>
            <p:nvPr/>
          </p:nvSpPr>
          <p:spPr bwMode="auto">
            <a:xfrm flipV="1">
              <a:off x="2723" y="1763"/>
              <a:ext cx="1120" cy="22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109601" name="Line 9"/>
            <p:cNvSpPr>
              <a:spLocks noChangeShapeType="1"/>
            </p:cNvSpPr>
            <p:nvPr/>
          </p:nvSpPr>
          <p:spPr bwMode="auto">
            <a:xfrm>
              <a:off x="4126" y="1830"/>
              <a:ext cx="829" cy="759"/>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grpSp>
          <p:nvGrpSpPr>
            <p:cNvPr id="109602" name="Group 10"/>
            <p:cNvGrpSpPr>
              <a:grpSpLocks/>
            </p:cNvGrpSpPr>
            <p:nvPr/>
          </p:nvGrpSpPr>
          <p:grpSpPr bwMode="auto">
            <a:xfrm>
              <a:off x="3840" y="3128"/>
              <a:ext cx="424" cy="424"/>
              <a:chOff x="3840" y="3112"/>
              <a:chExt cx="424" cy="424"/>
            </a:xfrm>
          </p:grpSpPr>
          <p:sp>
            <p:nvSpPr>
              <p:cNvPr id="109612" name="Oval 11"/>
              <p:cNvSpPr>
                <a:spLocks noChangeArrowheads="1"/>
              </p:cNvSpPr>
              <p:nvPr/>
            </p:nvSpPr>
            <p:spPr bwMode="auto">
              <a:xfrm>
                <a:off x="3840" y="3112"/>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613" name="Text Box 12"/>
              <p:cNvSpPr txBox="1">
                <a:spLocks noChangeArrowheads="1"/>
              </p:cNvSpPr>
              <p:nvPr/>
            </p:nvSpPr>
            <p:spPr bwMode="auto">
              <a:xfrm>
                <a:off x="3892" y="3152"/>
                <a:ext cx="320" cy="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Bef>
                    <a:spcPct val="50000"/>
                  </a:spcBef>
                </a:pPr>
                <a:r>
                  <a:rPr lang="en-US"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G</a:t>
                </a:r>
              </a:p>
            </p:txBody>
          </p:sp>
        </p:grpSp>
        <p:grpSp>
          <p:nvGrpSpPr>
            <p:cNvPr id="109603" name="Group 13"/>
            <p:cNvGrpSpPr>
              <a:grpSpLocks/>
            </p:cNvGrpSpPr>
            <p:nvPr/>
          </p:nvGrpSpPr>
          <p:grpSpPr bwMode="auto">
            <a:xfrm>
              <a:off x="3184" y="2320"/>
              <a:ext cx="424" cy="424"/>
              <a:chOff x="3088" y="2400"/>
              <a:chExt cx="424" cy="424"/>
            </a:xfrm>
          </p:grpSpPr>
          <p:sp>
            <p:nvSpPr>
              <p:cNvPr id="109610" name="Oval 14"/>
              <p:cNvSpPr>
                <a:spLocks noChangeArrowheads="1"/>
              </p:cNvSpPr>
              <p:nvPr/>
            </p:nvSpPr>
            <p:spPr bwMode="auto">
              <a:xfrm>
                <a:off x="3088" y="2400"/>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611" name="Text Box 15"/>
              <p:cNvSpPr txBox="1">
                <a:spLocks noChangeArrowheads="1"/>
              </p:cNvSpPr>
              <p:nvPr/>
            </p:nvSpPr>
            <p:spPr bwMode="auto">
              <a:xfrm>
                <a:off x="3178" y="2442"/>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E</a:t>
                </a:r>
              </a:p>
            </p:txBody>
          </p:sp>
        </p:grpSp>
        <p:grpSp>
          <p:nvGrpSpPr>
            <p:cNvPr id="109604" name="Group 16"/>
            <p:cNvGrpSpPr>
              <a:grpSpLocks/>
            </p:cNvGrpSpPr>
            <p:nvPr/>
          </p:nvGrpSpPr>
          <p:grpSpPr bwMode="auto">
            <a:xfrm>
              <a:off x="3840" y="1552"/>
              <a:ext cx="424" cy="424"/>
              <a:chOff x="3712" y="1552"/>
              <a:chExt cx="424" cy="424"/>
            </a:xfrm>
          </p:grpSpPr>
          <p:sp>
            <p:nvSpPr>
              <p:cNvPr id="109608" name="Oval 17"/>
              <p:cNvSpPr>
                <a:spLocks noChangeArrowheads="1"/>
              </p:cNvSpPr>
              <p:nvPr/>
            </p:nvSpPr>
            <p:spPr bwMode="auto">
              <a:xfrm>
                <a:off x="3712" y="1552"/>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609" name="Text Box 18"/>
              <p:cNvSpPr txBox="1">
                <a:spLocks noChangeArrowheads="1"/>
              </p:cNvSpPr>
              <p:nvPr/>
            </p:nvSpPr>
            <p:spPr bwMode="auto">
              <a:xfrm>
                <a:off x="3808" y="1594"/>
                <a:ext cx="20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F</a:t>
                </a:r>
              </a:p>
            </p:txBody>
          </p:sp>
        </p:grpSp>
        <p:grpSp>
          <p:nvGrpSpPr>
            <p:cNvPr id="109605" name="Group 19"/>
            <p:cNvGrpSpPr>
              <a:grpSpLocks/>
            </p:cNvGrpSpPr>
            <p:nvPr/>
          </p:nvGrpSpPr>
          <p:grpSpPr bwMode="auto">
            <a:xfrm>
              <a:off x="4888" y="2528"/>
              <a:ext cx="424" cy="424"/>
              <a:chOff x="4888" y="2528"/>
              <a:chExt cx="424" cy="424"/>
            </a:xfrm>
          </p:grpSpPr>
          <p:sp>
            <p:nvSpPr>
              <p:cNvPr id="109606" name="Oval 20"/>
              <p:cNvSpPr>
                <a:spLocks noChangeArrowheads="1"/>
              </p:cNvSpPr>
              <p:nvPr/>
            </p:nvSpPr>
            <p:spPr bwMode="auto">
              <a:xfrm>
                <a:off x="4888" y="252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607" name="Text Box 21"/>
              <p:cNvSpPr txBox="1">
                <a:spLocks noChangeArrowheads="1"/>
              </p:cNvSpPr>
              <p:nvPr/>
            </p:nvSpPr>
            <p:spPr bwMode="auto">
              <a:xfrm>
                <a:off x="4973" y="2570"/>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H</a:t>
                </a:r>
              </a:p>
            </p:txBody>
          </p:sp>
        </p:grpSp>
      </p:grpSp>
      <p:grpSp>
        <p:nvGrpSpPr>
          <p:cNvPr id="109571" name="Group 22"/>
          <p:cNvGrpSpPr>
            <a:grpSpLocks/>
          </p:cNvGrpSpPr>
          <p:nvPr/>
        </p:nvGrpSpPr>
        <p:grpSpPr bwMode="auto">
          <a:xfrm>
            <a:off x="927101" y="2713422"/>
            <a:ext cx="5033433" cy="2794000"/>
            <a:chOff x="438" y="1792"/>
            <a:chExt cx="2378" cy="1760"/>
          </a:xfrm>
        </p:grpSpPr>
        <p:sp>
          <p:nvSpPr>
            <p:cNvPr id="109576" name="Line 23"/>
            <p:cNvSpPr>
              <a:spLocks noChangeShapeType="1"/>
            </p:cNvSpPr>
            <p:nvPr/>
          </p:nvSpPr>
          <p:spPr bwMode="auto">
            <a:xfrm>
              <a:off x="1435" y="2004"/>
              <a:ext cx="96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109577" name="Line 24"/>
            <p:cNvSpPr>
              <a:spLocks noChangeShapeType="1"/>
            </p:cNvSpPr>
            <p:nvPr/>
          </p:nvSpPr>
          <p:spPr bwMode="auto">
            <a:xfrm>
              <a:off x="734" y="2786"/>
              <a:ext cx="426" cy="41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109578" name="Line 25"/>
            <p:cNvSpPr>
              <a:spLocks noChangeShapeType="1"/>
            </p:cNvSpPr>
            <p:nvPr/>
          </p:nvSpPr>
          <p:spPr bwMode="auto">
            <a:xfrm>
              <a:off x="1382" y="2110"/>
              <a:ext cx="1066" cy="10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109579" name="Line 26"/>
            <p:cNvSpPr>
              <a:spLocks noChangeShapeType="1"/>
            </p:cNvSpPr>
            <p:nvPr/>
          </p:nvSpPr>
          <p:spPr bwMode="auto">
            <a:xfrm>
              <a:off x="1432" y="3340"/>
              <a:ext cx="96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grpSp>
          <p:nvGrpSpPr>
            <p:cNvPr id="109580" name="Group 27"/>
            <p:cNvGrpSpPr>
              <a:grpSpLocks/>
            </p:cNvGrpSpPr>
            <p:nvPr/>
          </p:nvGrpSpPr>
          <p:grpSpPr bwMode="auto">
            <a:xfrm>
              <a:off x="2392" y="1792"/>
              <a:ext cx="424" cy="424"/>
              <a:chOff x="2456" y="1848"/>
              <a:chExt cx="424" cy="424"/>
            </a:xfrm>
          </p:grpSpPr>
          <p:sp>
            <p:nvSpPr>
              <p:cNvPr id="109594" name="Oval 28"/>
              <p:cNvSpPr>
                <a:spLocks noChangeArrowheads="1"/>
              </p:cNvSpPr>
              <p:nvPr/>
            </p:nvSpPr>
            <p:spPr bwMode="auto">
              <a:xfrm>
                <a:off x="2456" y="184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595" name="Text Box 29"/>
              <p:cNvSpPr txBox="1">
                <a:spLocks noChangeArrowheads="1"/>
              </p:cNvSpPr>
              <p:nvPr/>
            </p:nvSpPr>
            <p:spPr bwMode="auto">
              <a:xfrm>
                <a:off x="2538" y="1849"/>
                <a:ext cx="320" cy="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Bef>
                    <a:spcPct val="50000"/>
                  </a:spcBef>
                </a:pPr>
                <a:r>
                  <a:rPr lang="en-US"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C</a:t>
                </a:r>
              </a:p>
            </p:txBody>
          </p:sp>
        </p:grpSp>
        <p:grpSp>
          <p:nvGrpSpPr>
            <p:cNvPr id="109581" name="Group 30"/>
            <p:cNvGrpSpPr>
              <a:grpSpLocks/>
            </p:cNvGrpSpPr>
            <p:nvPr/>
          </p:nvGrpSpPr>
          <p:grpSpPr bwMode="auto">
            <a:xfrm>
              <a:off x="1104" y="1792"/>
              <a:ext cx="424" cy="424"/>
              <a:chOff x="1088" y="1736"/>
              <a:chExt cx="424" cy="424"/>
            </a:xfrm>
          </p:grpSpPr>
          <p:sp>
            <p:nvSpPr>
              <p:cNvPr id="109592" name="Oval 31"/>
              <p:cNvSpPr>
                <a:spLocks noChangeArrowheads="1"/>
              </p:cNvSpPr>
              <p:nvPr/>
            </p:nvSpPr>
            <p:spPr bwMode="auto">
              <a:xfrm>
                <a:off x="1088" y="1736"/>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593" name="Text Box 32"/>
              <p:cNvSpPr txBox="1">
                <a:spLocks noChangeArrowheads="1"/>
              </p:cNvSpPr>
              <p:nvPr/>
            </p:nvSpPr>
            <p:spPr bwMode="auto">
              <a:xfrm>
                <a:off x="1173" y="1778"/>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grpSp>
        <p:sp>
          <p:nvSpPr>
            <p:cNvPr id="109582" name="Line 33"/>
            <p:cNvSpPr>
              <a:spLocks noChangeShapeType="1"/>
            </p:cNvSpPr>
            <p:nvPr/>
          </p:nvSpPr>
          <p:spPr bwMode="auto">
            <a:xfrm flipV="1">
              <a:off x="726" y="2134"/>
              <a:ext cx="426" cy="463"/>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grpSp>
          <p:nvGrpSpPr>
            <p:cNvPr id="109583" name="Group 34"/>
            <p:cNvGrpSpPr>
              <a:grpSpLocks/>
            </p:cNvGrpSpPr>
            <p:nvPr/>
          </p:nvGrpSpPr>
          <p:grpSpPr bwMode="auto">
            <a:xfrm>
              <a:off x="438" y="2488"/>
              <a:ext cx="598" cy="424"/>
              <a:chOff x="438" y="2488"/>
              <a:chExt cx="598" cy="424"/>
            </a:xfrm>
          </p:grpSpPr>
          <p:sp>
            <p:nvSpPr>
              <p:cNvPr id="109590" name="Oval 35"/>
              <p:cNvSpPr>
                <a:spLocks noChangeArrowheads="1"/>
              </p:cNvSpPr>
              <p:nvPr/>
            </p:nvSpPr>
            <p:spPr bwMode="auto">
              <a:xfrm>
                <a:off x="456" y="248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591" name="Text Box 36"/>
              <p:cNvSpPr txBox="1">
                <a:spLocks noChangeArrowheads="1"/>
              </p:cNvSpPr>
              <p:nvPr/>
            </p:nvSpPr>
            <p:spPr bwMode="auto">
              <a:xfrm>
                <a:off x="438" y="2542"/>
                <a:ext cx="598"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Bef>
                    <a:spcPct val="50000"/>
                  </a:spcBef>
                </a:pPr>
                <a:r>
                  <a:rPr lang="en-US"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Start</a:t>
                </a:r>
              </a:p>
            </p:txBody>
          </p:sp>
        </p:grpSp>
        <p:grpSp>
          <p:nvGrpSpPr>
            <p:cNvPr id="109584" name="Group 37"/>
            <p:cNvGrpSpPr>
              <a:grpSpLocks/>
            </p:cNvGrpSpPr>
            <p:nvPr/>
          </p:nvGrpSpPr>
          <p:grpSpPr bwMode="auto">
            <a:xfrm>
              <a:off x="2392" y="3128"/>
              <a:ext cx="424" cy="424"/>
              <a:chOff x="2312" y="3128"/>
              <a:chExt cx="424" cy="424"/>
            </a:xfrm>
          </p:grpSpPr>
          <p:sp>
            <p:nvSpPr>
              <p:cNvPr id="109588" name="Oval 38"/>
              <p:cNvSpPr>
                <a:spLocks noChangeArrowheads="1"/>
              </p:cNvSpPr>
              <p:nvPr/>
            </p:nvSpPr>
            <p:spPr bwMode="auto">
              <a:xfrm>
                <a:off x="2312" y="312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589" name="Text Box 39"/>
              <p:cNvSpPr txBox="1">
                <a:spLocks noChangeArrowheads="1"/>
              </p:cNvSpPr>
              <p:nvPr/>
            </p:nvSpPr>
            <p:spPr bwMode="auto">
              <a:xfrm>
                <a:off x="2407" y="3170"/>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D</a:t>
                </a:r>
              </a:p>
            </p:txBody>
          </p:sp>
        </p:grpSp>
        <p:grpSp>
          <p:nvGrpSpPr>
            <p:cNvPr id="109585" name="Group 40"/>
            <p:cNvGrpSpPr>
              <a:grpSpLocks/>
            </p:cNvGrpSpPr>
            <p:nvPr/>
          </p:nvGrpSpPr>
          <p:grpSpPr bwMode="auto">
            <a:xfrm>
              <a:off x="1104" y="3128"/>
              <a:ext cx="424" cy="424"/>
              <a:chOff x="1104" y="3088"/>
              <a:chExt cx="424" cy="424"/>
            </a:xfrm>
          </p:grpSpPr>
          <p:sp>
            <p:nvSpPr>
              <p:cNvPr id="109586" name="Oval 41"/>
              <p:cNvSpPr>
                <a:spLocks noChangeArrowheads="1"/>
              </p:cNvSpPr>
              <p:nvPr/>
            </p:nvSpPr>
            <p:spPr bwMode="auto">
              <a:xfrm>
                <a:off x="1104" y="308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587" name="Text Box 42"/>
              <p:cNvSpPr txBox="1">
                <a:spLocks noChangeArrowheads="1"/>
              </p:cNvSpPr>
              <p:nvPr/>
            </p:nvSpPr>
            <p:spPr bwMode="auto">
              <a:xfrm>
                <a:off x="1189" y="3130"/>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grpSp>
      </p:grpSp>
      <p:grpSp>
        <p:nvGrpSpPr>
          <p:cNvPr id="108587" name="Group 43"/>
          <p:cNvGrpSpPr>
            <a:grpSpLocks/>
          </p:cNvGrpSpPr>
          <p:nvPr/>
        </p:nvGrpSpPr>
        <p:grpSpPr bwMode="auto">
          <a:xfrm>
            <a:off x="3348567" y="5245103"/>
            <a:ext cx="5285317" cy="1443037"/>
            <a:chOff x="1582" y="3304"/>
            <a:chExt cx="2497" cy="909"/>
          </a:xfrm>
        </p:grpSpPr>
        <p:sp>
          <p:nvSpPr>
            <p:cNvPr id="109574" name="Text Box 44"/>
            <p:cNvSpPr txBox="1">
              <a:spLocks noChangeArrowheads="1"/>
            </p:cNvSpPr>
            <p:nvPr/>
          </p:nvSpPr>
          <p:spPr bwMode="auto">
            <a:xfrm>
              <a:off x="1582" y="3577"/>
              <a:ext cx="2497"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3200">
                  <a:solidFill>
                    <a:srgbClr val="FFFF00"/>
                  </a:solidFill>
                  <a:effectLst>
                    <a:outerShdw blurRad="38100" dist="38100" dir="2700000" algn="tl">
                      <a:srgbClr val="000000">
                        <a:alpha val="43137"/>
                      </a:srgbClr>
                    </a:outerShdw>
                  </a:effectLst>
                  <a:latin typeface="Arial" pitchFamily="34" charset="0"/>
                  <a:ea typeface="MS PGothic" pitchFamily="34" charset="-128"/>
                </a:rPr>
                <a:t>Arrows Show Precedence Relationships</a:t>
              </a:r>
            </a:p>
          </p:txBody>
        </p:sp>
        <p:sp>
          <p:nvSpPr>
            <p:cNvPr id="109575" name="Line 45"/>
            <p:cNvSpPr>
              <a:spLocks noChangeShapeType="1"/>
            </p:cNvSpPr>
            <p:nvPr/>
          </p:nvSpPr>
          <p:spPr bwMode="auto">
            <a:xfrm flipH="1">
              <a:off x="3096" y="3304"/>
              <a:ext cx="216" cy="288"/>
            </a:xfrm>
            <a:prstGeom prst="line">
              <a:avLst/>
            </a:prstGeom>
            <a:noFill/>
            <a:ln w="571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7" name="Text Box 24"/>
          <p:cNvSpPr txBox="1">
            <a:spLocks noChangeArrowheads="1"/>
          </p:cNvSpPr>
          <p:nvPr/>
        </p:nvSpPr>
        <p:spPr bwMode="auto">
          <a:xfrm>
            <a:off x="9850969" y="5662614"/>
            <a:ext cx="218264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rgbClr val="FFC000"/>
                </a:solidFill>
                <a:latin typeface="Arial" pitchFamily="34" charset="0"/>
                <a:ea typeface="MS PGothic" pitchFamily="34" charset="-128"/>
              </a:rPr>
              <a:t>Figure 3.7</a:t>
            </a:r>
          </a:p>
        </p:txBody>
      </p:sp>
    </p:spTree>
    <p:extLst>
      <p:ext uri="{BB962C8B-B14F-4D97-AF65-F5344CB8AC3E}">
        <p14:creationId xmlns:p14="http://schemas.microsoft.com/office/powerpoint/2010/main" val="3277709124"/>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08547"/>
                                        </p:tgtEl>
                                        <p:attrNameLst>
                                          <p:attrName>style.visibility</p:attrName>
                                        </p:attrNameLst>
                                      </p:cBhvr>
                                      <p:to>
                                        <p:strVal val="visible"/>
                                      </p:to>
                                    </p:set>
                                    <p:animEffect transition="in" filter="wipe(left)">
                                      <p:cBhvr>
                                        <p:cTn id="7" dur="1000"/>
                                        <p:tgtEl>
                                          <p:spTgt spid="108547"/>
                                        </p:tgtEl>
                                      </p:cBhvr>
                                    </p:animEffect>
                                  </p:childTnLst>
                                </p:cTn>
                              </p:par>
                            </p:childTnLst>
                          </p:cTn>
                        </p:par>
                        <p:par>
                          <p:cTn id="8" fill="hold" nodeType="afterGroup">
                            <p:stCondLst>
                              <p:cond delay="2000"/>
                            </p:stCondLst>
                            <p:childTnLst>
                              <p:par>
                                <p:cTn id="9" presetID="22" presetClass="entr" presetSubtype="4" fill="hold" nodeType="afterEffect">
                                  <p:stCondLst>
                                    <p:cond delay="1000"/>
                                  </p:stCondLst>
                                  <p:childTnLst>
                                    <p:set>
                                      <p:cBhvr>
                                        <p:cTn id="10" dur="1" fill="hold">
                                          <p:stCondLst>
                                            <p:cond delay="0"/>
                                          </p:stCondLst>
                                        </p:cTn>
                                        <p:tgtEl>
                                          <p:spTgt spid="108587"/>
                                        </p:tgtEl>
                                        <p:attrNameLst>
                                          <p:attrName>style.visibility</p:attrName>
                                        </p:attrNameLst>
                                      </p:cBhvr>
                                      <p:to>
                                        <p:strVal val="visible"/>
                                      </p:to>
                                    </p:set>
                                    <p:animEffect transition="in" filter="wipe(down)">
                                      <p:cBhvr>
                                        <p:cTn id="11" dur="1000"/>
                                        <p:tgtEl>
                                          <p:spTgt spid="108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594" name="Group 2"/>
          <p:cNvGrpSpPr>
            <a:grpSpLocks/>
          </p:cNvGrpSpPr>
          <p:nvPr/>
        </p:nvGrpSpPr>
        <p:grpSpPr bwMode="auto">
          <a:xfrm>
            <a:off x="8443390" y="3833813"/>
            <a:ext cx="2512484" cy="779462"/>
            <a:chOff x="3989" y="2415"/>
            <a:chExt cx="1187" cy="491"/>
          </a:xfrm>
        </p:grpSpPr>
        <p:sp>
          <p:nvSpPr>
            <p:cNvPr id="111657" name="Line 3"/>
            <p:cNvSpPr>
              <a:spLocks noChangeShapeType="1"/>
            </p:cNvSpPr>
            <p:nvPr/>
          </p:nvSpPr>
          <p:spPr bwMode="auto">
            <a:xfrm>
              <a:off x="3989" y="2641"/>
              <a:ext cx="813"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B0F0"/>
                </a:solidFill>
                <a:effectLst>
                  <a:outerShdw blurRad="38100" dist="38100" dir="2700000" algn="tl">
                    <a:srgbClr val="000000">
                      <a:alpha val="43137"/>
                    </a:srgbClr>
                  </a:outerShdw>
                </a:effectLst>
              </a:endParaRPr>
            </a:p>
          </p:txBody>
        </p:sp>
        <p:sp>
          <p:nvSpPr>
            <p:cNvPr id="111658" name="Oval 4"/>
            <p:cNvSpPr>
              <a:spLocks noChangeArrowheads="1"/>
            </p:cNvSpPr>
            <p:nvPr/>
          </p:nvSpPr>
          <p:spPr bwMode="auto">
            <a:xfrm>
              <a:off x="4800" y="2460"/>
              <a:ext cx="376" cy="37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rgbClr val="00B0F0"/>
                </a:solidFill>
                <a:effectLst>
                  <a:outerShdw blurRad="38100" dist="38100" dir="2700000" algn="tl">
                    <a:srgbClr val="000000">
                      <a:alpha val="43137"/>
                    </a:srgbClr>
                  </a:outerShdw>
                </a:effectLst>
                <a:latin typeface="Arial" pitchFamily="34" charset="0"/>
              </a:endParaRPr>
            </a:p>
          </p:txBody>
        </p:sp>
        <p:sp>
          <p:nvSpPr>
            <p:cNvPr id="111659" name="Text Box 5"/>
            <p:cNvSpPr txBox="1">
              <a:spLocks noChangeArrowheads="1"/>
            </p:cNvSpPr>
            <p:nvPr/>
          </p:nvSpPr>
          <p:spPr bwMode="auto">
            <a:xfrm>
              <a:off x="4010" y="2415"/>
              <a:ext cx="960"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2100" i="1">
                  <a:solidFill>
                    <a:srgbClr val="00B0F0"/>
                  </a:solidFill>
                  <a:effectLst>
                    <a:outerShdw blurRad="38100" dist="38100" dir="2700000" algn="tl">
                      <a:srgbClr val="000000">
                        <a:alpha val="43137"/>
                      </a:srgbClr>
                    </a:outerShdw>
                  </a:effectLst>
                  <a:latin typeface="Arial" pitchFamily="34" charset="0"/>
                  <a:ea typeface="MS PGothic" pitchFamily="34" charset="-128"/>
                </a:rPr>
                <a:t>H</a:t>
              </a:r>
            </a:p>
            <a:p>
              <a:pPr algn="ctr">
                <a:lnSpc>
                  <a:spcPct val="85000"/>
                </a:lnSpc>
                <a:spcBef>
                  <a:spcPct val="40000"/>
                </a:spcBef>
              </a:pPr>
              <a:r>
                <a:rPr lang="en-US" altLang="en-US" sz="2100">
                  <a:solidFill>
                    <a:srgbClr val="00B0F0"/>
                  </a:solidFill>
                  <a:effectLst>
                    <a:outerShdw blurRad="38100" dist="38100" dir="2700000" algn="tl">
                      <a:srgbClr val="000000">
                        <a:alpha val="43137"/>
                      </a:srgbClr>
                    </a:outerShdw>
                  </a:effectLst>
                  <a:latin typeface="Arial" pitchFamily="34" charset="0"/>
                  <a:ea typeface="MS PGothic" pitchFamily="34" charset="-128"/>
                </a:rPr>
                <a:t>(Inspect/ Test)</a:t>
              </a:r>
            </a:p>
          </p:txBody>
        </p:sp>
        <p:sp>
          <p:nvSpPr>
            <p:cNvPr id="111660" name="Text Box 6"/>
            <p:cNvSpPr txBox="1">
              <a:spLocks noChangeArrowheads="1"/>
            </p:cNvSpPr>
            <p:nvPr/>
          </p:nvSpPr>
          <p:spPr bwMode="auto">
            <a:xfrm>
              <a:off x="4865" y="2519"/>
              <a:ext cx="23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nSpc>
                  <a:spcPct val="85000"/>
                </a:lnSpc>
                <a:spcBef>
                  <a:spcPct val="40000"/>
                </a:spcBef>
              </a:pPr>
              <a:r>
                <a:rPr lang="en-US" altLang="en-US">
                  <a:solidFill>
                    <a:srgbClr val="00B0F0"/>
                  </a:solidFill>
                  <a:effectLst>
                    <a:outerShdw blurRad="38100" dist="38100" dir="2700000" algn="tl">
                      <a:srgbClr val="000000">
                        <a:alpha val="43137"/>
                      </a:srgbClr>
                    </a:outerShdw>
                  </a:effectLst>
                  <a:latin typeface="Arial" pitchFamily="34" charset="0"/>
                  <a:ea typeface="MS PGothic" pitchFamily="34" charset="-128"/>
                </a:rPr>
                <a:t>7</a:t>
              </a:r>
            </a:p>
          </p:txBody>
        </p:sp>
      </p:grpSp>
      <p:grpSp>
        <p:nvGrpSpPr>
          <p:cNvPr id="110599" name="Group 7"/>
          <p:cNvGrpSpPr>
            <a:grpSpLocks/>
          </p:cNvGrpSpPr>
          <p:nvPr/>
        </p:nvGrpSpPr>
        <p:grpSpPr bwMode="auto">
          <a:xfrm>
            <a:off x="3761318" y="2767014"/>
            <a:ext cx="1748367" cy="2611437"/>
            <a:chOff x="1777" y="1743"/>
            <a:chExt cx="826" cy="1645"/>
          </a:xfrm>
        </p:grpSpPr>
        <p:sp>
          <p:nvSpPr>
            <p:cNvPr id="111654" name="Line 8"/>
            <p:cNvSpPr>
              <a:spLocks noChangeShapeType="1"/>
            </p:cNvSpPr>
            <p:nvPr/>
          </p:nvSpPr>
          <p:spPr bwMode="auto">
            <a:xfrm>
              <a:off x="1777" y="1743"/>
              <a:ext cx="0" cy="1645"/>
            </a:xfrm>
            <a:prstGeom prst="line">
              <a:avLst/>
            </a:prstGeom>
            <a:noFill/>
            <a:ln w="5715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1655" name="Text Box 9"/>
            <p:cNvSpPr txBox="1">
              <a:spLocks noChangeArrowheads="1"/>
            </p:cNvSpPr>
            <p:nvPr/>
          </p:nvSpPr>
          <p:spPr bwMode="auto">
            <a:xfrm>
              <a:off x="1856" y="2515"/>
              <a:ext cx="747" cy="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2100">
                  <a:solidFill>
                    <a:srgbClr val="00B0F0"/>
                  </a:solidFill>
                  <a:effectLst>
                    <a:outerShdw blurRad="38100" dist="38100" dir="2700000" algn="tl">
                      <a:srgbClr val="000000">
                        <a:alpha val="43137"/>
                      </a:srgbClr>
                    </a:outerShdw>
                  </a:effectLst>
                  <a:latin typeface="Arial" pitchFamily="34" charset="0"/>
                  <a:ea typeface="MS PGothic" pitchFamily="34" charset="-128"/>
                </a:rPr>
                <a:t>Dummy Activity</a:t>
              </a:r>
            </a:p>
          </p:txBody>
        </p:sp>
        <p:sp>
          <p:nvSpPr>
            <p:cNvPr id="111656" name="Line 10"/>
            <p:cNvSpPr>
              <a:spLocks noChangeShapeType="1"/>
            </p:cNvSpPr>
            <p:nvPr/>
          </p:nvSpPr>
          <p:spPr bwMode="auto">
            <a:xfrm flipH="1" flipV="1">
              <a:off x="1832" y="2280"/>
              <a:ext cx="304" cy="24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11619" name="Text Box 11"/>
          <p:cNvSpPr>
            <a:spLocks noGrp="1" noChangeArrowheads="1"/>
          </p:cNvSpPr>
          <p:nvPr>
            <p:ph type="title"/>
          </p:nvPr>
        </p:nvSpPr>
        <p:spPr>
          <a:xfrm>
            <a:off x="1191684" y="490539"/>
            <a:ext cx="9819216" cy="1333500"/>
          </a:xfrm>
        </p:spPr>
        <p:txBody>
          <a:bodyPr lIns="121900" tIns="60949" rIns="121900" bIns="60949">
            <a:normAutofit/>
          </a:bodyPr>
          <a:lstStyle/>
          <a:p>
            <a:pPr>
              <a:lnSpc>
                <a:spcPct val="80000"/>
              </a:lnSpc>
              <a:spcBef>
                <a:spcPct val="50000"/>
              </a:spcBef>
            </a:pPr>
            <a:r>
              <a:rPr lang="en-US" altLang="en-US">
                <a:latin typeface="Arial" pitchFamily="34" charset="0"/>
                <a:cs typeface="Arial" pitchFamily="34" charset="0"/>
              </a:rPr>
              <a:t>Jaringan AON untuk Milwaukee Paper</a:t>
            </a:r>
            <a:endParaRPr lang="en-US" altLang="en-US" sz="4300">
              <a:solidFill>
                <a:srgbClr val="33CC33"/>
              </a:solidFill>
              <a:latin typeface="Arial" pitchFamily="34" charset="0"/>
              <a:cs typeface="Arial" pitchFamily="34" charset="0"/>
            </a:endParaRPr>
          </a:p>
        </p:txBody>
      </p:sp>
      <p:grpSp>
        <p:nvGrpSpPr>
          <p:cNvPr id="110604" name="Group 12"/>
          <p:cNvGrpSpPr>
            <a:grpSpLocks/>
          </p:cNvGrpSpPr>
          <p:nvPr/>
        </p:nvGrpSpPr>
        <p:grpSpPr bwMode="auto">
          <a:xfrm>
            <a:off x="5617636" y="2597151"/>
            <a:ext cx="3069168" cy="3014663"/>
            <a:chOff x="2654" y="1636"/>
            <a:chExt cx="1450" cy="1899"/>
          </a:xfrm>
        </p:grpSpPr>
        <p:grpSp>
          <p:nvGrpSpPr>
            <p:cNvPr id="111644" name="Group 13"/>
            <p:cNvGrpSpPr>
              <a:grpSpLocks/>
            </p:cNvGrpSpPr>
            <p:nvPr/>
          </p:nvGrpSpPr>
          <p:grpSpPr bwMode="auto">
            <a:xfrm>
              <a:off x="2654" y="1636"/>
              <a:ext cx="1450" cy="1761"/>
              <a:chOff x="2654" y="1636"/>
              <a:chExt cx="1450" cy="1761"/>
            </a:xfrm>
          </p:grpSpPr>
          <p:sp>
            <p:nvSpPr>
              <p:cNvPr id="111648" name="Line 14"/>
              <p:cNvSpPr>
                <a:spLocks noChangeShapeType="1"/>
              </p:cNvSpPr>
              <p:nvPr/>
            </p:nvSpPr>
            <p:spPr bwMode="auto">
              <a:xfrm>
                <a:off x="2853" y="1751"/>
                <a:ext cx="0" cy="164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B0F0"/>
                  </a:solidFill>
                  <a:effectLst>
                    <a:outerShdw blurRad="38100" dist="38100" dir="2700000" algn="tl">
                      <a:srgbClr val="000000">
                        <a:alpha val="43137"/>
                      </a:srgbClr>
                    </a:outerShdw>
                  </a:effectLst>
                </a:endParaRPr>
              </a:p>
            </p:txBody>
          </p:sp>
          <p:sp>
            <p:nvSpPr>
              <p:cNvPr id="111649" name="Line 15"/>
              <p:cNvSpPr>
                <a:spLocks noChangeShapeType="1"/>
              </p:cNvSpPr>
              <p:nvPr/>
            </p:nvSpPr>
            <p:spPr bwMode="auto">
              <a:xfrm>
                <a:off x="2880" y="1636"/>
                <a:ext cx="909" cy="86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B0F0"/>
                  </a:solidFill>
                  <a:effectLst>
                    <a:outerShdw blurRad="38100" dist="38100" dir="2700000" algn="tl">
                      <a:srgbClr val="000000">
                        <a:alpha val="43137"/>
                      </a:srgbClr>
                    </a:outerShdw>
                  </a:effectLst>
                </a:endParaRPr>
              </a:p>
            </p:txBody>
          </p:sp>
          <p:sp>
            <p:nvSpPr>
              <p:cNvPr id="111650" name="Oval 16"/>
              <p:cNvSpPr>
                <a:spLocks noChangeArrowheads="1"/>
              </p:cNvSpPr>
              <p:nvPr/>
            </p:nvSpPr>
            <p:spPr bwMode="auto">
              <a:xfrm>
                <a:off x="3728" y="2460"/>
                <a:ext cx="376" cy="37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rgbClr val="00B0F0"/>
                  </a:solidFill>
                  <a:effectLst>
                    <a:outerShdw blurRad="38100" dist="38100" dir="2700000" algn="tl">
                      <a:srgbClr val="000000">
                        <a:alpha val="43137"/>
                      </a:srgbClr>
                    </a:outerShdw>
                  </a:effectLst>
                  <a:latin typeface="Arial" pitchFamily="34" charset="0"/>
                </a:endParaRPr>
              </a:p>
            </p:txBody>
          </p:sp>
          <p:sp>
            <p:nvSpPr>
              <p:cNvPr id="111651" name="Text Box 17"/>
              <p:cNvSpPr txBox="1">
                <a:spLocks noChangeArrowheads="1"/>
              </p:cNvSpPr>
              <p:nvPr/>
            </p:nvSpPr>
            <p:spPr bwMode="auto">
              <a:xfrm>
                <a:off x="3765" y="2535"/>
                <a:ext cx="27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a:solidFill>
                      <a:srgbClr val="00B0F0"/>
                    </a:solidFill>
                    <a:effectLst>
                      <a:outerShdw blurRad="38100" dist="38100" dir="2700000" algn="tl">
                        <a:srgbClr val="000000">
                          <a:alpha val="43137"/>
                        </a:srgbClr>
                      </a:outerShdw>
                    </a:effectLst>
                    <a:latin typeface="Arial" pitchFamily="34" charset="0"/>
                    <a:ea typeface="MS PGothic" pitchFamily="34" charset="-128"/>
                  </a:rPr>
                  <a:t>6</a:t>
                </a:r>
              </a:p>
            </p:txBody>
          </p:sp>
          <p:sp>
            <p:nvSpPr>
              <p:cNvPr id="111652" name="Text Box 18"/>
              <p:cNvSpPr txBox="1">
                <a:spLocks noChangeArrowheads="1"/>
              </p:cNvSpPr>
              <p:nvPr/>
            </p:nvSpPr>
            <p:spPr bwMode="auto">
              <a:xfrm rot="2218838">
                <a:off x="2898" y="1813"/>
                <a:ext cx="822" cy="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2100" i="1">
                    <a:solidFill>
                      <a:srgbClr val="00B0F0"/>
                    </a:solidFill>
                    <a:effectLst>
                      <a:outerShdw blurRad="38100" dist="38100" dir="2700000" algn="tl">
                        <a:srgbClr val="000000">
                          <a:alpha val="43137"/>
                        </a:srgbClr>
                      </a:outerShdw>
                    </a:effectLst>
                    <a:latin typeface="Arial" pitchFamily="34" charset="0"/>
                    <a:ea typeface="MS PGothic" pitchFamily="34" charset="-128"/>
                  </a:rPr>
                  <a:t>F</a:t>
                </a:r>
              </a:p>
              <a:p>
                <a:pPr algn="ctr">
                  <a:lnSpc>
                    <a:spcPct val="85000"/>
                  </a:lnSpc>
                  <a:spcBef>
                    <a:spcPct val="40000"/>
                  </a:spcBef>
                </a:pPr>
                <a:r>
                  <a:rPr lang="en-US" altLang="en-US" sz="2100">
                    <a:solidFill>
                      <a:srgbClr val="00B0F0"/>
                    </a:solidFill>
                    <a:effectLst>
                      <a:outerShdw blurRad="38100" dist="38100" dir="2700000" algn="tl">
                        <a:srgbClr val="000000">
                          <a:alpha val="43137"/>
                        </a:srgbClr>
                      </a:outerShdw>
                    </a:effectLst>
                    <a:latin typeface="Arial" pitchFamily="34" charset="0"/>
                    <a:ea typeface="MS PGothic" pitchFamily="34" charset="-128"/>
                  </a:rPr>
                  <a:t>(Install Controls)</a:t>
                </a:r>
              </a:p>
            </p:txBody>
          </p:sp>
          <p:sp>
            <p:nvSpPr>
              <p:cNvPr id="111653" name="Text Box 19"/>
              <p:cNvSpPr txBox="1">
                <a:spLocks noChangeArrowheads="1"/>
              </p:cNvSpPr>
              <p:nvPr/>
            </p:nvSpPr>
            <p:spPr bwMode="auto">
              <a:xfrm rot="5381782">
                <a:off x="2202" y="2411"/>
                <a:ext cx="1272"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2100" i="1">
                    <a:solidFill>
                      <a:srgbClr val="00B0F0"/>
                    </a:solidFill>
                    <a:effectLst>
                      <a:outerShdw blurRad="38100" dist="38100" dir="2700000" algn="tl">
                        <a:srgbClr val="000000">
                          <a:alpha val="43137"/>
                        </a:srgbClr>
                      </a:outerShdw>
                    </a:effectLst>
                    <a:latin typeface="Arial" pitchFamily="34" charset="0"/>
                    <a:ea typeface="MS PGothic" pitchFamily="34" charset="-128"/>
                  </a:rPr>
                  <a:t>E</a:t>
                </a:r>
              </a:p>
              <a:p>
                <a:pPr algn="ctr">
                  <a:lnSpc>
                    <a:spcPct val="85000"/>
                  </a:lnSpc>
                  <a:spcBef>
                    <a:spcPct val="40000"/>
                  </a:spcBef>
                </a:pPr>
                <a:r>
                  <a:rPr lang="en-US" altLang="en-US" sz="2100">
                    <a:solidFill>
                      <a:srgbClr val="00B0F0"/>
                    </a:solidFill>
                    <a:effectLst>
                      <a:outerShdw blurRad="38100" dist="38100" dir="2700000" algn="tl">
                        <a:srgbClr val="000000">
                          <a:alpha val="43137"/>
                        </a:srgbClr>
                      </a:outerShdw>
                    </a:effectLst>
                    <a:latin typeface="Arial" pitchFamily="34" charset="0"/>
                    <a:ea typeface="MS PGothic" pitchFamily="34" charset="-128"/>
                  </a:rPr>
                  <a:t>(Build Burner)</a:t>
                </a:r>
              </a:p>
            </p:txBody>
          </p:sp>
        </p:grpSp>
        <p:grpSp>
          <p:nvGrpSpPr>
            <p:cNvPr id="111645" name="Group 20"/>
            <p:cNvGrpSpPr>
              <a:grpSpLocks/>
            </p:cNvGrpSpPr>
            <p:nvPr/>
          </p:nvGrpSpPr>
          <p:grpSpPr bwMode="auto">
            <a:xfrm>
              <a:off x="2864" y="2768"/>
              <a:ext cx="1038" cy="767"/>
              <a:chOff x="2864" y="2768"/>
              <a:chExt cx="1038" cy="767"/>
            </a:xfrm>
          </p:grpSpPr>
          <p:sp>
            <p:nvSpPr>
              <p:cNvPr id="111646" name="Line 21"/>
              <p:cNvSpPr>
                <a:spLocks noChangeShapeType="1"/>
              </p:cNvSpPr>
              <p:nvPr/>
            </p:nvSpPr>
            <p:spPr bwMode="auto">
              <a:xfrm flipV="1">
                <a:off x="2864" y="2768"/>
                <a:ext cx="909" cy="767"/>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B0F0"/>
                  </a:solidFill>
                  <a:effectLst>
                    <a:outerShdw blurRad="38100" dist="38100" dir="2700000" algn="tl">
                      <a:srgbClr val="000000">
                        <a:alpha val="43137"/>
                      </a:srgbClr>
                    </a:outerShdw>
                  </a:effectLst>
                </a:endParaRPr>
              </a:p>
            </p:txBody>
          </p:sp>
          <p:sp>
            <p:nvSpPr>
              <p:cNvPr id="111647" name="Text Box 22"/>
              <p:cNvSpPr txBox="1">
                <a:spLocks noChangeArrowheads="1"/>
              </p:cNvSpPr>
              <p:nvPr/>
            </p:nvSpPr>
            <p:spPr bwMode="auto">
              <a:xfrm rot="19719448">
                <a:off x="2966" y="2859"/>
                <a:ext cx="936" cy="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1900" i="1">
                    <a:solidFill>
                      <a:srgbClr val="00B0F0"/>
                    </a:solidFill>
                    <a:effectLst>
                      <a:outerShdw blurRad="38100" dist="38100" dir="2700000" algn="tl">
                        <a:srgbClr val="000000">
                          <a:alpha val="43137"/>
                        </a:srgbClr>
                      </a:outerShdw>
                    </a:effectLst>
                    <a:latin typeface="Arial" pitchFamily="34" charset="0"/>
                    <a:ea typeface="MS PGothic" pitchFamily="34" charset="-128"/>
                  </a:rPr>
                  <a:t>G</a:t>
                </a:r>
              </a:p>
              <a:p>
                <a:pPr algn="ctr">
                  <a:lnSpc>
                    <a:spcPct val="85000"/>
                  </a:lnSpc>
                  <a:spcBef>
                    <a:spcPct val="40000"/>
                  </a:spcBef>
                </a:pPr>
                <a:r>
                  <a:rPr lang="en-US" altLang="en-US" sz="1900">
                    <a:solidFill>
                      <a:srgbClr val="00B0F0"/>
                    </a:solidFill>
                    <a:effectLst>
                      <a:outerShdw blurRad="38100" dist="38100" dir="2700000" algn="tl">
                        <a:srgbClr val="000000">
                          <a:alpha val="43137"/>
                        </a:srgbClr>
                      </a:outerShdw>
                    </a:effectLst>
                    <a:latin typeface="Arial" pitchFamily="34" charset="0"/>
                    <a:ea typeface="MS PGothic" pitchFamily="34" charset="-128"/>
                  </a:rPr>
                  <a:t>(Install Pollution Device)</a:t>
                </a:r>
              </a:p>
            </p:txBody>
          </p:sp>
        </p:grpSp>
      </p:grpSp>
      <p:grpSp>
        <p:nvGrpSpPr>
          <p:cNvPr id="110615" name="Group 23"/>
          <p:cNvGrpSpPr>
            <a:grpSpLocks/>
          </p:cNvGrpSpPr>
          <p:nvPr/>
        </p:nvGrpSpPr>
        <p:grpSpPr bwMode="auto">
          <a:xfrm>
            <a:off x="3627972" y="2166939"/>
            <a:ext cx="2789771" cy="4179888"/>
            <a:chOff x="1714" y="1365"/>
            <a:chExt cx="1318" cy="2633"/>
          </a:xfrm>
        </p:grpSpPr>
        <p:grpSp>
          <p:nvGrpSpPr>
            <p:cNvPr id="111634" name="Group 24"/>
            <p:cNvGrpSpPr>
              <a:grpSpLocks/>
            </p:cNvGrpSpPr>
            <p:nvPr/>
          </p:nvGrpSpPr>
          <p:grpSpPr bwMode="auto">
            <a:xfrm>
              <a:off x="1714" y="3334"/>
              <a:ext cx="1318" cy="664"/>
              <a:chOff x="1714" y="3334"/>
              <a:chExt cx="1318" cy="664"/>
            </a:xfrm>
          </p:grpSpPr>
          <p:sp>
            <p:nvSpPr>
              <p:cNvPr id="111640" name="Line 25"/>
              <p:cNvSpPr>
                <a:spLocks noChangeShapeType="1"/>
              </p:cNvSpPr>
              <p:nvPr/>
            </p:nvSpPr>
            <p:spPr bwMode="auto">
              <a:xfrm>
                <a:off x="1861" y="3575"/>
                <a:ext cx="78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B0F0"/>
                  </a:solidFill>
                  <a:effectLst>
                    <a:outerShdw blurRad="38100" dist="38100" dir="2700000" algn="tl">
                      <a:srgbClr val="000000">
                        <a:alpha val="43137"/>
                      </a:srgbClr>
                    </a:outerShdw>
                  </a:effectLst>
                </a:endParaRPr>
              </a:p>
            </p:txBody>
          </p:sp>
          <p:sp>
            <p:nvSpPr>
              <p:cNvPr id="111641" name="Oval 26"/>
              <p:cNvSpPr>
                <a:spLocks noChangeArrowheads="1"/>
              </p:cNvSpPr>
              <p:nvPr/>
            </p:nvSpPr>
            <p:spPr bwMode="auto">
              <a:xfrm>
                <a:off x="2656" y="3396"/>
                <a:ext cx="376" cy="37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rgbClr val="00B0F0"/>
                  </a:solidFill>
                  <a:effectLst>
                    <a:outerShdw blurRad="38100" dist="38100" dir="2700000" algn="tl">
                      <a:srgbClr val="000000">
                        <a:alpha val="43137"/>
                      </a:srgbClr>
                    </a:outerShdw>
                  </a:effectLst>
                  <a:latin typeface="Arial" pitchFamily="34" charset="0"/>
                </a:endParaRPr>
              </a:p>
            </p:txBody>
          </p:sp>
          <p:sp>
            <p:nvSpPr>
              <p:cNvPr id="111642" name="Text Box 27"/>
              <p:cNvSpPr txBox="1">
                <a:spLocks noChangeArrowheads="1"/>
              </p:cNvSpPr>
              <p:nvPr/>
            </p:nvSpPr>
            <p:spPr bwMode="auto">
              <a:xfrm>
                <a:off x="2653" y="3476"/>
                <a:ext cx="37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a:solidFill>
                      <a:srgbClr val="00B0F0"/>
                    </a:solidFill>
                    <a:effectLst>
                      <a:outerShdw blurRad="38100" dist="38100" dir="2700000" algn="tl">
                        <a:srgbClr val="000000">
                          <a:alpha val="43137"/>
                        </a:srgbClr>
                      </a:outerShdw>
                    </a:effectLst>
                    <a:latin typeface="Arial" pitchFamily="34" charset="0"/>
                    <a:ea typeface="MS PGothic" pitchFamily="34" charset="-128"/>
                  </a:rPr>
                  <a:t>5</a:t>
                </a:r>
              </a:p>
            </p:txBody>
          </p:sp>
          <p:sp>
            <p:nvSpPr>
              <p:cNvPr id="111643" name="Text Box 28"/>
              <p:cNvSpPr txBox="1">
                <a:spLocks noChangeArrowheads="1"/>
              </p:cNvSpPr>
              <p:nvPr/>
            </p:nvSpPr>
            <p:spPr bwMode="auto">
              <a:xfrm>
                <a:off x="1714" y="3334"/>
                <a:ext cx="1126" cy="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2100" i="1">
                    <a:solidFill>
                      <a:srgbClr val="00B0F0"/>
                    </a:solidFill>
                    <a:effectLst>
                      <a:outerShdw blurRad="38100" dist="38100" dir="2700000" algn="tl">
                        <a:srgbClr val="000000">
                          <a:alpha val="43137"/>
                        </a:srgbClr>
                      </a:outerShdw>
                    </a:effectLst>
                    <a:latin typeface="Arial" pitchFamily="34" charset="0"/>
                    <a:ea typeface="MS PGothic" pitchFamily="34" charset="-128"/>
                  </a:rPr>
                  <a:t>D</a:t>
                </a:r>
              </a:p>
              <a:p>
                <a:pPr algn="ctr">
                  <a:lnSpc>
                    <a:spcPct val="85000"/>
                  </a:lnSpc>
                  <a:spcBef>
                    <a:spcPct val="40000"/>
                  </a:spcBef>
                </a:pPr>
                <a:r>
                  <a:rPr lang="en-US" altLang="en-US" sz="2100">
                    <a:solidFill>
                      <a:srgbClr val="00B0F0"/>
                    </a:solidFill>
                    <a:effectLst>
                      <a:outerShdw blurRad="38100" dist="38100" dir="2700000" algn="tl">
                        <a:srgbClr val="000000">
                          <a:alpha val="43137"/>
                        </a:srgbClr>
                      </a:outerShdw>
                    </a:effectLst>
                    <a:latin typeface="Arial" pitchFamily="34" charset="0"/>
                    <a:ea typeface="MS PGothic" pitchFamily="34" charset="-128"/>
                  </a:rPr>
                  <a:t>(Pour Concrete/ Install Frame)</a:t>
                </a:r>
              </a:p>
            </p:txBody>
          </p:sp>
        </p:grpSp>
        <p:grpSp>
          <p:nvGrpSpPr>
            <p:cNvPr id="111635" name="Group 29"/>
            <p:cNvGrpSpPr>
              <a:grpSpLocks/>
            </p:cNvGrpSpPr>
            <p:nvPr/>
          </p:nvGrpSpPr>
          <p:grpSpPr bwMode="auto">
            <a:xfrm>
              <a:off x="1821" y="1365"/>
              <a:ext cx="1211" cy="664"/>
              <a:chOff x="1821" y="1365"/>
              <a:chExt cx="1211" cy="664"/>
            </a:xfrm>
          </p:grpSpPr>
          <p:sp>
            <p:nvSpPr>
              <p:cNvPr id="111636" name="Line 30"/>
              <p:cNvSpPr>
                <a:spLocks noChangeShapeType="1"/>
              </p:cNvSpPr>
              <p:nvPr/>
            </p:nvSpPr>
            <p:spPr bwMode="auto">
              <a:xfrm>
                <a:off x="1885" y="1604"/>
                <a:ext cx="762"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B0F0"/>
                  </a:solidFill>
                  <a:effectLst>
                    <a:outerShdw blurRad="38100" dist="38100" dir="2700000" algn="tl">
                      <a:srgbClr val="000000">
                        <a:alpha val="43137"/>
                      </a:srgbClr>
                    </a:outerShdw>
                  </a:effectLst>
                </a:endParaRPr>
              </a:p>
            </p:txBody>
          </p:sp>
          <p:sp>
            <p:nvSpPr>
              <p:cNvPr id="111637" name="Oval 31"/>
              <p:cNvSpPr>
                <a:spLocks noChangeArrowheads="1"/>
              </p:cNvSpPr>
              <p:nvPr/>
            </p:nvSpPr>
            <p:spPr bwMode="auto">
              <a:xfrm>
                <a:off x="2656" y="1428"/>
                <a:ext cx="376" cy="37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rgbClr val="00B0F0"/>
                  </a:solidFill>
                  <a:effectLst>
                    <a:outerShdw blurRad="38100" dist="38100" dir="2700000" algn="tl">
                      <a:srgbClr val="000000">
                        <a:alpha val="43137"/>
                      </a:srgbClr>
                    </a:outerShdw>
                  </a:effectLst>
                  <a:latin typeface="Arial" pitchFamily="34" charset="0"/>
                </a:endParaRPr>
              </a:p>
            </p:txBody>
          </p:sp>
          <p:sp>
            <p:nvSpPr>
              <p:cNvPr id="111638" name="Text Box 32"/>
              <p:cNvSpPr txBox="1">
                <a:spLocks noChangeArrowheads="1"/>
              </p:cNvSpPr>
              <p:nvPr/>
            </p:nvSpPr>
            <p:spPr bwMode="auto">
              <a:xfrm>
                <a:off x="2680" y="1498"/>
                <a:ext cx="31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a:solidFill>
                      <a:srgbClr val="00B0F0"/>
                    </a:solidFill>
                    <a:effectLst>
                      <a:outerShdw blurRad="38100" dist="38100" dir="2700000" algn="tl">
                        <a:srgbClr val="000000">
                          <a:alpha val="43137"/>
                        </a:srgbClr>
                      </a:outerShdw>
                    </a:effectLst>
                    <a:latin typeface="Arial" pitchFamily="34" charset="0"/>
                    <a:ea typeface="MS PGothic" pitchFamily="34" charset="-128"/>
                  </a:rPr>
                  <a:t>4</a:t>
                </a:r>
              </a:p>
            </p:txBody>
          </p:sp>
          <p:sp>
            <p:nvSpPr>
              <p:cNvPr id="111639" name="Text Box 33"/>
              <p:cNvSpPr txBox="1">
                <a:spLocks noChangeArrowheads="1"/>
              </p:cNvSpPr>
              <p:nvPr/>
            </p:nvSpPr>
            <p:spPr bwMode="auto">
              <a:xfrm>
                <a:off x="1821" y="1365"/>
                <a:ext cx="947" cy="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2100" i="1">
                    <a:solidFill>
                      <a:srgbClr val="00B0F0"/>
                    </a:solidFill>
                    <a:effectLst>
                      <a:outerShdw blurRad="38100" dist="38100" dir="2700000" algn="tl">
                        <a:srgbClr val="000000">
                          <a:alpha val="43137"/>
                        </a:srgbClr>
                      </a:outerShdw>
                    </a:effectLst>
                    <a:latin typeface="Arial" pitchFamily="34" charset="0"/>
                    <a:ea typeface="MS PGothic" pitchFamily="34" charset="-128"/>
                  </a:rPr>
                  <a:t>C</a:t>
                </a:r>
              </a:p>
              <a:p>
                <a:pPr algn="ctr">
                  <a:lnSpc>
                    <a:spcPct val="85000"/>
                  </a:lnSpc>
                  <a:spcBef>
                    <a:spcPct val="40000"/>
                  </a:spcBef>
                </a:pPr>
                <a:r>
                  <a:rPr lang="en-US" altLang="en-US" sz="2100">
                    <a:solidFill>
                      <a:srgbClr val="00B0F0"/>
                    </a:solidFill>
                    <a:effectLst>
                      <a:outerShdw blurRad="38100" dist="38100" dir="2700000" algn="tl">
                        <a:srgbClr val="000000">
                          <a:alpha val="43137"/>
                        </a:srgbClr>
                      </a:outerShdw>
                    </a:effectLst>
                    <a:latin typeface="Arial" pitchFamily="34" charset="0"/>
                    <a:ea typeface="MS PGothic" pitchFamily="34" charset="-128"/>
                  </a:rPr>
                  <a:t>(Construct Stack)</a:t>
                </a:r>
              </a:p>
            </p:txBody>
          </p:sp>
        </p:grpSp>
      </p:grpSp>
      <p:grpSp>
        <p:nvGrpSpPr>
          <p:cNvPr id="110626" name="Group 34"/>
          <p:cNvGrpSpPr>
            <a:grpSpLocks/>
          </p:cNvGrpSpPr>
          <p:nvPr/>
        </p:nvGrpSpPr>
        <p:grpSpPr bwMode="auto">
          <a:xfrm>
            <a:off x="1083734" y="2266951"/>
            <a:ext cx="3064933" cy="3721100"/>
            <a:chOff x="512" y="1428"/>
            <a:chExt cx="1448" cy="2344"/>
          </a:xfrm>
        </p:grpSpPr>
        <p:sp>
          <p:nvSpPr>
            <p:cNvPr id="111624" name="Line 35"/>
            <p:cNvSpPr>
              <a:spLocks noChangeShapeType="1"/>
            </p:cNvSpPr>
            <p:nvPr/>
          </p:nvSpPr>
          <p:spPr bwMode="auto">
            <a:xfrm flipV="1">
              <a:off x="769" y="1732"/>
              <a:ext cx="851" cy="855"/>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B0F0"/>
                </a:solidFill>
                <a:effectLst>
                  <a:outerShdw blurRad="38100" dist="38100" dir="2700000" algn="tl">
                    <a:srgbClr val="000000">
                      <a:alpha val="43137"/>
                    </a:srgbClr>
                  </a:outerShdw>
                </a:effectLst>
              </a:endParaRPr>
            </a:p>
          </p:txBody>
        </p:sp>
        <p:sp>
          <p:nvSpPr>
            <p:cNvPr id="111625" name="Line 36"/>
            <p:cNvSpPr>
              <a:spLocks noChangeShapeType="1"/>
            </p:cNvSpPr>
            <p:nvPr/>
          </p:nvSpPr>
          <p:spPr bwMode="auto">
            <a:xfrm>
              <a:off x="777" y="2736"/>
              <a:ext cx="827" cy="7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B0F0"/>
                </a:solidFill>
                <a:effectLst>
                  <a:outerShdw blurRad="38100" dist="38100" dir="2700000" algn="tl">
                    <a:srgbClr val="000000">
                      <a:alpha val="43137"/>
                    </a:srgbClr>
                  </a:outerShdw>
                </a:effectLst>
              </a:endParaRPr>
            </a:p>
          </p:txBody>
        </p:sp>
        <p:sp>
          <p:nvSpPr>
            <p:cNvPr id="111626" name="Oval 37"/>
            <p:cNvSpPr>
              <a:spLocks noChangeArrowheads="1"/>
            </p:cNvSpPr>
            <p:nvPr/>
          </p:nvSpPr>
          <p:spPr bwMode="auto">
            <a:xfrm>
              <a:off x="1584" y="3396"/>
              <a:ext cx="376" cy="37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rgbClr val="00B0F0"/>
                </a:solidFill>
                <a:effectLst>
                  <a:outerShdw blurRad="38100" dist="38100" dir="2700000" algn="tl">
                    <a:srgbClr val="000000">
                      <a:alpha val="43137"/>
                    </a:srgbClr>
                  </a:outerShdw>
                </a:effectLst>
                <a:latin typeface="Arial" pitchFamily="34" charset="0"/>
              </a:endParaRPr>
            </a:p>
          </p:txBody>
        </p:sp>
        <p:sp>
          <p:nvSpPr>
            <p:cNvPr id="111627" name="Oval 38"/>
            <p:cNvSpPr>
              <a:spLocks noChangeArrowheads="1"/>
            </p:cNvSpPr>
            <p:nvPr/>
          </p:nvSpPr>
          <p:spPr bwMode="auto">
            <a:xfrm>
              <a:off x="1584" y="1428"/>
              <a:ext cx="376" cy="37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rgbClr val="00B0F0"/>
                </a:solidFill>
                <a:effectLst>
                  <a:outerShdw blurRad="38100" dist="38100" dir="2700000" algn="tl">
                    <a:srgbClr val="000000">
                      <a:alpha val="43137"/>
                    </a:srgbClr>
                  </a:outerShdw>
                </a:effectLst>
                <a:latin typeface="Arial" pitchFamily="34" charset="0"/>
              </a:endParaRPr>
            </a:p>
          </p:txBody>
        </p:sp>
        <p:sp>
          <p:nvSpPr>
            <p:cNvPr id="111628" name="Oval 39"/>
            <p:cNvSpPr>
              <a:spLocks noChangeArrowheads="1"/>
            </p:cNvSpPr>
            <p:nvPr/>
          </p:nvSpPr>
          <p:spPr bwMode="auto">
            <a:xfrm>
              <a:off x="512" y="2460"/>
              <a:ext cx="376" cy="37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rgbClr val="00B0F0"/>
                </a:solidFill>
                <a:effectLst>
                  <a:outerShdw blurRad="38100" dist="38100" dir="2700000" algn="tl">
                    <a:srgbClr val="000000">
                      <a:alpha val="43137"/>
                    </a:srgbClr>
                  </a:outerShdw>
                </a:effectLst>
                <a:latin typeface="Arial" pitchFamily="34" charset="0"/>
              </a:endParaRPr>
            </a:p>
          </p:txBody>
        </p:sp>
        <p:sp>
          <p:nvSpPr>
            <p:cNvPr id="111629" name="Text Box 40"/>
            <p:cNvSpPr txBox="1">
              <a:spLocks noChangeArrowheads="1"/>
            </p:cNvSpPr>
            <p:nvPr/>
          </p:nvSpPr>
          <p:spPr bwMode="auto">
            <a:xfrm>
              <a:off x="575" y="2535"/>
              <a:ext cx="23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a:solidFill>
                    <a:srgbClr val="00B0F0"/>
                  </a:solidFill>
                  <a:effectLst>
                    <a:outerShdw blurRad="38100" dist="38100" dir="2700000" algn="tl">
                      <a:srgbClr val="000000">
                        <a:alpha val="43137"/>
                      </a:srgbClr>
                    </a:outerShdw>
                  </a:effectLst>
                  <a:latin typeface="Arial" pitchFamily="34" charset="0"/>
                  <a:ea typeface="MS PGothic" pitchFamily="34" charset="-128"/>
                </a:rPr>
                <a:t>1</a:t>
              </a:r>
            </a:p>
          </p:txBody>
        </p:sp>
        <p:sp>
          <p:nvSpPr>
            <p:cNvPr id="111630" name="Text Box 41"/>
            <p:cNvSpPr txBox="1">
              <a:spLocks noChangeArrowheads="1"/>
            </p:cNvSpPr>
            <p:nvPr/>
          </p:nvSpPr>
          <p:spPr bwMode="auto">
            <a:xfrm>
              <a:off x="1628" y="3468"/>
              <a:ext cx="27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a:solidFill>
                    <a:srgbClr val="00B0F0"/>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11631" name="Text Box 42"/>
            <p:cNvSpPr txBox="1">
              <a:spLocks noChangeArrowheads="1"/>
            </p:cNvSpPr>
            <p:nvPr/>
          </p:nvSpPr>
          <p:spPr bwMode="auto">
            <a:xfrm>
              <a:off x="1644" y="1506"/>
              <a:ext cx="25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a:solidFill>
                    <a:srgbClr val="00B0F0"/>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11632" name="Text Box 43"/>
            <p:cNvSpPr txBox="1">
              <a:spLocks noChangeArrowheads="1"/>
            </p:cNvSpPr>
            <p:nvPr/>
          </p:nvSpPr>
          <p:spPr bwMode="auto">
            <a:xfrm rot="2122610">
              <a:off x="680" y="2830"/>
              <a:ext cx="907" cy="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2100" i="1">
                  <a:solidFill>
                    <a:srgbClr val="00B0F0"/>
                  </a:solidFill>
                  <a:effectLst>
                    <a:outerShdw blurRad="38100" dist="38100" dir="2700000" algn="tl">
                      <a:srgbClr val="000000">
                        <a:alpha val="43137"/>
                      </a:srgbClr>
                    </a:outerShdw>
                  </a:effectLst>
                  <a:latin typeface="Arial" pitchFamily="34" charset="0"/>
                  <a:ea typeface="MS PGothic" pitchFamily="34" charset="-128"/>
                </a:rPr>
                <a:t>B</a:t>
              </a:r>
            </a:p>
            <a:p>
              <a:pPr algn="ctr">
                <a:lnSpc>
                  <a:spcPct val="85000"/>
                </a:lnSpc>
                <a:spcBef>
                  <a:spcPct val="40000"/>
                </a:spcBef>
              </a:pPr>
              <a:r>
                <a:rPr lang="en-US" altLang="en-US" sz="2100">
                  <a:solidFill>
                    <a:srgbClr val="00B0F0"/>
                  </a:solidFill>
                  <a:effectLst>
                    <a:outerShdw blurRad="38100" dist="38100" dir="2700000" algn="tl">
                      <a:srgbClr val="000000">
                        <a:alpha val="43137"/>
                      </a:srgbClr>
                    </a:outerShdw>
                  </a:effectLst>
                  <a:latin typeface="Arial" pitchFamily="34" charset="0"/>
                  <a:ea typeface="MS PGothic" pitchFamily="34" charset="-128"/>
                </a:rPr>
                <a:t>(Modify Roof/Floor)</a:t>
              </a:r>
            </a:p>
          </p:txBody>
        </p:sp>
        <p:sp>
          <p:nvSpPr>
            <p:cNvPr id="111633" name="Text Box 44"/>
            <p:cNvSpPr txBox="1">
              <a:spLocks noChangeArrowheads="1"/>
            </p:cNvSpPr>
            <p:nvPr/>
          </p:nvSpPr>
          <p:spPr bwMode="auto">
            <a:xfrm rot="19323758">
              <a:off x="757" y="1924"/>
              <a:ext cx="925" cy="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2100" i="1">
                  <a:solidFill>
                    <a:srgbClr val="00B0F0"/>
                  </a:solidFill>
                  <a:effectLst>
                    <a:outerShdw blurRad="38100" dist="38100" dir="2700000" algn="tl">
                      <a:srgbClr val="000000">
                        <a:alpha val="43137"/>
                      </a:srgbClr>
                    </a:outerShdw>
                  </a:effectLst>
                  <a:latin typeface="Arial" pitchFamily="34" charset="0"/>
                  <a:ea typeface="MS PGothic" pitchFamily="34" charset="-128"/>
                </a:rPr>
                <a:t>A</a:t>
              </a:r>
            </a:p>
            <a:p>
              <a:pPr algn="ctr">
                <a:lnSpc>
                  <a:spcPct val="85000"/>
                </a:lnSpc>
                <a:spcBef>
                  <a:spcPct val="40000"/>
                </a:spcBef>
              </a:pPr>
              <a:r>
                <a:rPr lang="en-US" altLang="en-US" sz="2100">
                  <a:solidFill>
                    <a:srgbClr val="00B0F0"/>
                  </a:solidFill>
                  <a:effectLst>
                    <a:outerShdw blurRad="38100" dist="38100" dir="2700000" algn="tl">
                      <a:srgbClr val="000000">
                        <a:alpha val="43137"/>
                      </a:srgbClr>
                    </a:outerShdw>
                  </a:effectLst>
                  <a:latin typeface="Arial" pitchFamily="34" charset="0"/>
                  <a:ea typeface="MS PGothic" pitchFamily="34" charset="-128"/>
                </a:rPr>
                <a:t>(Build Internal Components)</a:t>
              </a:r>
            </a:p>
          </p:txBody>
        </p:sp>
      </p:grpSp>
      <p:sp>
        <p:nvSpPr>
          <p:cNvPr id="46" name="Text Box 24"/>
          <p:cNvSpPr txBox="1">
            <a:spLocks noChangeArrowheads="1"/>
          </p:cNvSpPr>
          <p:nvPr/>
        </p:nvSpPr>
        <p:spPr bwMode="auto">
          <a:xfrm>
            <a:off x="9850969" y="5662614"/>
            <a:ext cx="218264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rgbClr val="FFC000"/>
                </a:solidFill>
                <a:latin typeface="Arial" pitchFamily="34" charset="0"/>
                <a:ea typeface="MS PGothic" pitchFamily="34" charset="-128"/>
              </a:rPr>
              <a:t>Figure 3.8</a:t>
            </a:r>
          </a:p>
        </p:txBody>
      </p:sp>
    </p:spTree>
    <p:extLst>
      <p:ext uri="{BB962C8B-B14F-4D97-AF65-F5344CB8AC3E}">
        <p14:creationId xmlns:p14="http://schemas.microsoft.com/office/powerpoint/2010/main" val="2982986815"/>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10626"/>
                                        </p:tgtEl>
                                        <p:attrNameLst>
                                          <p:attrName>style.visibility</p:attrName>
                                        </p:attrNameLst>
                                      </p:cBhvr>
                                      <p:to>
                                        <p:strVal val="visible"/>
                                      </p:to>
                                    </p:set>
                                    <p:animEffect transition="in" filter="wipe(left)">
                                      <p:cBhvr>
                                        <p:cTn id="7" dur="1000"/>
                                        <p:tgtEl>
                                          <p:spTgt spid="110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0615"/>
                                        </p:tgtEl>
                                        <p:attrNameLst>
                                          <p:attrName>style.visibility</p:attrName>
                                        </p:attrNameLst>
                                      </p:cBhvr>
                                      <p:to>
                                        <p:strVal val="visible"/>
                                      </p:to>
                                    </p:set>
                                    <p:animEffect transition="in" filter="wipe(left)">
                                      <p:cBhvr>
                                        <p:cTn id="12" dur="1000"/>
                                        <p:tgtEl>
                                          <p:spTgt spid="110615"/>
                                        </p:tgtEl>
                                      </p:cBhvr>
                                    </p:animEffect>
                                  </p:childTnLst>
                                </p:cTn>
                              </p:par>
                            </p:childTnLst>
                          </p:cTn>
                        </p:par>
                        <p:par>
                          <p:cTn id="13" fill="hold" nodeType="afterGroup">
                            <p:stCondLst>
                              <p:cond delay="1000"/>
                            </p:stCondLst>
                            <p:childTnLst>
                              <p:par>
                                <p:cTn id="14" presetID="18" presetClass="entr" presetSubtype="12" fill="hold" nodeType="afterEffect">
                                  <p:stCondLst>
                                    <p:cond delay="0"/>
                                  </p:stCondLst>
                                  <p:childTnLst>
                                    <p:set>
                                      <p:cBhvr>
                                        <p:cTn id="15" dur="1" fill="hold">
                                          <p:stCondLst>
                                            <p:cond delay="0"/>
                                          </p:stCondLst>
                                        </p:cTn>
                                        <p:tgtEl>
                                          <p:spTgt spid="110599"/>
                                        </p:tgtEl>
                                        <p:attrNameLst>
                                          <p:attrName>style.visibility</p:attrName>
                                        </p:attrNameLst>
                                      </p:cBhvr>
                                      <p:to>
                                        <p:strVal val="visible"/>
                                      </p:to>
                                    </p:set>
                                    <p:animEffect transition="in" filter="strips(downLeft)">
                                      <p:cBhvr>
                                        <p:cTn id="16" dur="1000"/>
                                        <p:tgtEl>
                                          <p:spTgt spid="11059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10604"/>
                                        </p:tgtEl>
                                        <p:attrNameLst>
                                          <p:attrName>style.visibility</p:attrName>
                                        </p:attrNameLst>
                                      </p:cBhvr>
                                      <p:to>
                                        <p:strVal val="visible"/>
                                      </p:to>
                                    </p:set>
                                    <p:animEffect transition="in" filter="wipe(left)">
                                      <p:cBhvr>
                                        <p:cTn id="21" dur="1000"/>
                                        <p:tgtEl>
                                          <p:spTgt spid="11060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110594"/>
                                        </p:tgtEl>
                                        <p:attrNameLst>
                                          <p:attrName>style.visibility</p:attrName>
                                        </p:attrNameLst>
                                      </p:cBhvr>
                                      <p:to>
                                        <p:strVal val="visible"/>
                                      </p:to>
                                    </p:set>
                                    <p:animEffect transition="in" filter="wipe(left)">
                                      <p:cBhvr>
                                        <p:cTn id="26" dur="1000"/>
                                        <p:tgtEl>
                                          <p:spTgt spid="110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Text Box 3"/>
          <p:cNvSpPr txBox="1">
            <a:spLocks noChangeArrowheads="1"/>
          </p:cNvSpPr>
          <p:nvPr/>
        </p:nvSpPr>
        <p:spPr bwMode="auto">
          <a:xfrm>
            <a:off x="863766" y="1511746"/>
            <a:ext cx="7764684" cy="78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4300" b="1">
                <a:solidFill>
                  <a:srgbClr val="FFC000"/>
                </a:solidFill>
                <a:effectLst>
                  <a:outerShdw blurRad="38100" dist="38100" dir="2700000" algn="tl">
                    <a:srgbClr val="000000">
                      <a:alpha val="43137"/>
                    </a:srgbClr>
                  </a:outerShdw>
                </a:effectLst>
                <a:latin typeface="Arial" pitchFamily="34" charset="0"/>
                <a:ea typeface="MS PGothic" pitchFamily="34" charset="-128"/>
              </a:rPr>
              <a:t>Lakukan Analisis Jalur Kritis</a:t>
            </a:r>
          </a:p>
        </p:txBody>
      </p:sp>
      <p:sp>
        <p:nvSpPr>
          <p:cNvPr id="2" name="Rounded Rectangle 1"/>
          <p:cNvSpPr/>
          <p:nvPr/>
        </p:nvSpPr>
        <p:spPr>
          <a:xfrm>
            <a:off x="475013" y="459179"/>
            <a:ext cx="8059387" cy="1052567"/>
          </a:xfrm>
          <a:prstGeom prst="roundRect">
            <a:avLst>
              <a:gd name="adj" fmla="val 50000"/>
            </a:avLst>
          </a:prstGeom>
        </p:spPr>
        <p:style>
          <a:lnRef idx="1">
            <a:schemeClr val="accent5"/>
          </a:lnRef>
          <a:fillRef idx="3">
            <a:schemeClr val="accent5"/>
          </a:fillRef>
          <a:effectRef idx="2">
            <a:schemeClr val="accent5"/>
          </a:effectRef>
          <a:fontRef idx="minor">
            <a:schemeClr val="lt1"/>
          </a:fontRef>
        </p:style>
        <p:txBody>
          <a:bodyPr lIns="121917" tIns="60958" rIns="121917" bIns="60958" rtlCol="0" anchor="ctr"/>
          <a:lstStyle/>
          <a:p>
            <a:pPr algn="ctr"/>
            <a:endParaRPr lang="en-US"/>
          </a:p>
        </p:txBody>
      </p:sp>
      <p:sp>
        <p:nvSpPr>
          <p:cNvPr id="112642" name="Rectangle 2"/>
          <p:cNvSpPr>
            <a:spLocks noGrp="1" noChangeArrowheads="1"/>
          </p:cNvSpPr>
          <p:nvPr>
            <p:ph type="title"/>
          </p:nvPr>
        </p:nvSpPr>
        <p:spPr>
          <a:xfrm>
            <a:off x="744187" y="369903"/>
            <a:ext cx="9753600" cy="1154097"/>
          </a:xfrm>
          <a:extLst/>
        </p:spPr>
        <p:txBody>
          <a:bodyPr rtlCol="0">
            <a:normAutofit/>
          </a:bodyPr>
          <a:lstStyle/>
          <a:p>
            <a:pPr>
              <a:defRPr/>
            </a:pPr>
            <a:r>
              <a:rPr lang="en-US" sz="4300">
                <a:solidFill>
                  <a:srgbClr val="0070C0"/>
                </a:solidFill>
                <a:effectLst>
                  <a:outerShdw blurRad="38100" dist="38100" dir="2700000" algn="tl">
                    <a:srgbClr val="000000">
                      <a:alpha val="43137"/>
                    </a:srgbClr>
                  </a:outerShdw>
                </a:effectLst>
                <a:latin typeface="Arial" charset="0"/>
                <a:ea typeface="ＭＳ Ｐゴシック" charset="0"/>
              </a:rPr>
              <a:t>Menentukan Jadwal Proyek</a:t>
            </a:r>
            <a:endParaRPr lang="en-US" sz="4300" dirty="0">
              <a:solidFill>
                <a:srgbClr val="0070C0"/>
              </a:solidFill>
              <a:effectLst>
                <a:outerShdw blurRad="38100" dist="38100" dir="2700000" algn="tl">
                  <a:srgbClr val="000000">
                    <a:alpha val="43137"/>
                  </a:srgbClr>
                </a:outerShdw>
              </a:effectLst>
              <a:latin typeface="Arial" charset="0"/>
              <a:ea typeface="ＭＳ Ｐゴシック" charset="0"/>
            </a:endParaRPr>
          </a:p>
        </p:txBody>
      </p:sp>
      <p:sp>
        <p:nvSpPr>
          <p:cNvPr id="112644" name="Text Box 4"/>
          <p:cNvSpPr txBox="1">
            <a:spLocks noChangeArrowheads="1"/>
          </p:cNvSpPr>
          <p:nvPr/>
        </p:nvSpPr>
        <p:spPr bwMode="auto">
          <a:xfrm>
            <a:off x="1286935" y="2501901"/>
            <a:ext cx="9751484"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FFFF00"/>
              </a:buClr>
              <a:buSzPct val="60000"/>
              <a:buFont typeface="Wingdings" panose="05000000000000000000" pitchFamily="2" charset="2"/>
              <a:buChar char="v"/>
            </a:pPr>
            <a:r>
              <a:rPr lang="en-US"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Jalur kritis adalah jalur terpanjang melalui jaringan</a:t>
            </a:r>
          </a:p>
          <a:p>
            <a:pPr>
              <a:lnSpc>
                <a:spcPct val="90000"/>
              </a:lnSpc>
              <a:spcAft>
                <a:spcPts val="1600"/>
              </a:spcAft>
              <a:buClr>
                <a:srgbClr val="FFFF00"/>
              </a:buClr>
              <a:buSzPct val="60000"/>
              <a:buFont typeface="Wingdings" panose="05000000000000000000" pitchFamily="2" charset="2"/>
              <a:buChar char="v"/>
            </a:pPr>
            <a:r>
              <a:rPr lang="en-US"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Jalur kritis adalah waktu terpendek di mana proyek dapat diselesaikan</a:t>
            </a:r>
          </a:p>
          <a:p>
            <a:pPr>
              <a:lnSpc>
                <a:spcPct val="90000"/>
              </a:lnSpc>
              <a:spcAft>
                <a:spcPts val="1600"/>
              </a:spcAft>
              <a:buClr>
                <a:srgbClr val="FFFF00"/>
              </a:buClr>
              <a:buSzPct val="60000"/>
              <a:buFont typeface="Wingdings" panose="05000000000000000000" pitchFamily="2" charset="2"/>
              <a:buChar char="v"/>
            </a:pPr>
            <a:r>
              <a:rPr lang="en-US"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Penundaan dalam kegiatan jalur kritis menunda proyek</a:t>
            </a:r>
          </a:p>
          <a:p>
            <a:pPr>
              <a:lnSpc>
                <a:spcPct val="90000"/>
              </a:lnSpc>
              <a:spcAft>
                <a:spcPts val="1600"/>
              </a:spcAft>
              <a:buClr>
                <a:srgbClr val="FFFF00"/>
              </a:buClr>
              <a:buSzPct val="60000"/>
              <a:buFont typeface="Wingdings" panose="05000000000000000000" pitchFamily="2" charset="2"/>
              <a:buChar char="v"/>
            </a:pPr>
            <a:r>
              <a:rPr lang="en-US"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Aktivitas jalur kritis tidak memiliki waktu kosong</a:t>
            </a:r>
            <a:endParaRPr lang="en-AU" altLang="en-US" sz="2700">
              <a:effectLst>
                <a:outerShdw blurRad="38100" dist="38100" dir="2700000" algn="tl">
                  <a:srgbClr val="000000">
                    <a:alpha val="43137"/>
                  </a:srgbClr>
                </a:outerShdw>
              </a:effectLst>
              <a:latin typeface="Century Gothic" panose="020B0502020202020204" pitchFamily="34" charset="0"/>
              <a:ea typeface="MS PGothic" pitchFamily="34" charset="-128"/>
            </a:endParaRPr>
          </a:p>
        </p:txBody>
      </p:sp>
    </p:spTree>
    <p:extLst>
      <p:ext uri="{BB962C8B-B14F-4D97-AF65-F5344CB8AC3E}">
        <p14:creationId xmlns:p14="http://schemas.microsoft.com/office/powerpoint/2010/main" val="278550440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2643"/>
                                        </p:tgtEl>
                                        <p:attrNameLst>
                                          <p:attrName>style.visibility</p:attrName>
                                        </p:attrNameLst>
                                      </p:cBhvr>
                                      <p:to>
                                        <p:strVal val="visible"/>
                                      </p:to>
                                    </p:set>
                                    <p:animEffect transition="in" filter="strips(downRight)">
                                      <p:cBhvr>
                                        <p:cTn id="7" dur="1000"/>
                                        <p:tgtEl>
                                          <p:spTgt spid="112643"/>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12644"/>
                                        </p:tgtEl>
                                        <p:attrNameLst>
                                          <p:attrName>style.visibility</p:attrName>
                                        </p:attrNameLst>
                                      </p:cBhvr>
                                      <p:to>
                                        <p:strVal val="visible"/>
                                      </p:to>
                                    </p:set>
                                    <p:animEffect transition="in" filter="strips(downRight)">
                                      <p:cBhvr>
                                        <p:cTn id="11" dur="1000"/>
                                        <p:tgtEl>
                                          <p:spTgt spid="11264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xit" presetSubtype="1" fill="hold" grpId="1" nodeType="clickEffect">
                                  <p:stCondLst>
                                    <p:cond delay="0"/>
                                  </p:stCondLst>
                                  <p:childTnLst>
                                    <p:anim calcmode="lin" valueType="num">
                                      <p:cBhvr additive="base">
                                        <p:cTn id="15" dur="1000"/>
                                        <p:tgtEl>
                                          <p:spTgt spid="112643"/>
                                        </p:tgtEl>
                                        <p:attrNameLst>
                                          <p:attrName>ppt_x</p:attrName>
                                        </p:attrNameLst>
                                      </p:cBhvr>
                                      <p:tavLst>
                                        <p:tav tm="0">
                                          <p:val>
                                            <p:strVal val="ppt_x"/>
                                          </p:val>
                                        </p:tav>
                                        <p:tav tm="100000">
                                          <p:val>
                                            <p:strVal val="ppt_x"/>
                                          </p:val>
                                        </p:tav>
                                      </p:tavLst>
                                    </p:anim>
                                    <p:anim calcmode="lin" valueType="num">
                                      <p:cBhvr additive="base">
                                        <p:cTn id="16" dur="1000"/>
                                        <p:tgtEl>
                                          <p:spTgt spid="112643"/>
                                        </p:tgtEl>
                                        <p:attrNameLst>
                                          <p:attrName>ppt_y</p:attrName>
                                        </p:attrNameLst>
                                      </p:cBhvr>
                                      <p:tavLst>
                                        <p:tav tm="0">
                                          <p:val>
                                            <p:strVal val="ppt_y"/>
                                          </p:val>
                                        </p:tav>
                                        <p:tav tm="100000">
                                          <p:val>
                                            <p:strVal val="0-ppt_h/2"/>
                                          </p:val>
                                        </p:tav>
                                      </p:tavLst>
                                    </p:anim>
                                    <p:set>
                                      <p:cBhvr>
                                        <p:cTn id="17" dur="1" fill="hold">
                                          <p:stCondLst>
                                            <p:cond delay="999"/>
                                          </p:stCondLst>
                                        </p:cTn>
                                        <p:tgtEl>
                                          <p:spTgt spid="112643"/>
                                        </p:tgtEl>
                                        <p:attrNameLst>
                                          <p:attrName>style.visibility</p:attrName>
                                        </p:attrNameLst>
                                      </p:cBhvr>
                                      <p:to>
                                        <p:strVal val="hidden"/>
                                      </p:to>
                                    </p:set>
                                  </p:childTnLst>
                                </p:cTn>
                              </p:par>
                              <p:par>
                                <p:cTn id="18" presetID="2" presetClass="exit" presetSubtype="1" fill="hold" grpId="1" nodeType="withEffect">
                                  <p:stCondLst>
                                    <p:cond delay="0"/>
                                  </p:stCondLst>
                                  <p:childTnLst>
                                    <p:anim calcmode="lin" valueType="num">
                                      <p:cBhvr additive="base">
                                        <p:cTn id="19" dur="2000"/>
                                        <p:tgtEl>
                                          <p:spTgt spid="112644"/>
                                        </p:tgtEl>
                                        <p:attrNameLst>
                                          <p:attrName>ppt_x</p:attrName>
                                        </p:attrNameLst>
                                      </p:cBhvr>
                                      <p:tavLst>
                                        <p:tav tm="0">
                                          <p:val>
                                            <p:strVal val="ppt_x"/>
                                          </p:val>
                                        </p:tav>
                                        <p:tav tm="100000">
                                          <p:val>
                                            <p:strVal val="ppt_x"/>
                                          </p:val>
                                        </p:tav>
                                      </p:tavLst>
                                    </p:anim>
                                    <p:anim calcmode="lin" valueType="num">
                                      <p:cBhvr additive="base">
                                        <p:cTn id="20" dur="2000"/>
                                        <p:tgtEl>
                                          <p:spTgt spid="112644"/>
                                        </p:tgtEl>
                                        <p:attrNameLst>
                                          <p:attrName>ppt_y</p:attrName>
                                        </p:attrNameLst>
                                      </p:cBhvr>
                                      <p:tavLst>
                                        <p:tav tm="0">
                                          <p:val>
                                            <p:strVal val="ppt_y"/>
                                          </p:val>
                                        </p:tav>
                                        <p:tav tm="100000">
                                          <p:val>
                                            <p:strVal val="0-ppt_h/2"/>
                                          </p:val>
                                        </p:tav>
                                      </p:tavLst>
                                    </p:anim>
                                    <p:set>
                                      <p:cBhvr>
                                        <p:cTn id="21" dur="1" fill="hold">
                                          <p:stCondLst>
                                            <p:cond delay="1999"/>
                                          </p:stCondLst>
                                        </p:cTn>
                                        <p:tgtEl>
                                          <p:spTgt spid="1126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P spid="112643" grpId="1"/>
      <p:bldP spid="112644" grpId="0"/>
      <p:bldP spid="112644" grpId="1"/>
    </p:bldLst>
  </p:timing>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43" name="Text Box 3"/>
          <p:cNvSpPr txBox="1">
            <a:spLocks noChangeArrowheads="1"/>
          </p:cNvSpPr>
          <p:nvPr/>
        </p:nvSpPr>
        <p:spPr bwMode="auto">
          <a:xfrm>
            <a:off x="863766" y="1511746"/>
            <a:ext cx="7764684" cy="78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4300" b="1">
                <a:solidFill>
                  <a:srgbClr val="FFC000"/>
                </a:solidFill>
                <a:effectLst>
                  <a:outerShdw blurRad="38100" dist="38100" dir="2700000" algn="tl">
                    <a:srgbClr val="000000">
                      <a:alpha val="43137"/>
                    </a:srgbClr>
                  </a:outerShdw>
                </a:effectLst>
                <a:latin typeface="Arial" pitchFamily="34" charset="0"/>
                <a:ea typeface="MS PGothic" pitchFamily="34" charset="-128"/>
              </a:rPr>
              <a:t>Lakukan Analisis Jalur Kritis</a:t>
            </a:r>
          </a:p>
        </p:txBody>
      </p:sp>
      <p:sp>
        <p:nvSpPr>
          <p:cNvPr id="2" name="Rounded Rectangle 1"/>
          <p:cNvSpPr/>
          <p:nvPr/>
        </p:nvSpPr>
        <p:spPr>
          <a:xfrm>
            <a:off x="475013" y="459179"/>
            <a:ext cx="8059387" cy="1052567"/>
          </a:xfrm>
          <a:prstGeom prst="roundRect">
            <a:avLst>
              <a:gd name="adj" fmla="val 50000"/>
            </a:avLst>
          </a:prstGeom>
        </p:spPr>
        <p:style>
          <a:lnRef idx="1">
            <a:schemeClr val="accent5"/>
          </a:lnRef>
          <a:fillRef idx="3">
            <a:schemeClr val="accent5"/>
          </a:fillRef>
          <a:effectRef idx="2">
            <a:schemeClr val="accent5"/>
          </a:effectRef>
          <a:fontRef idx="minor">
            <a:schemeClr val="lt1"/>
          </a:fontRef>
        </p:style>
        <p:txBody>
          <a:bodyPr lIns="121917" tIns="60958" rIns="121917" bIns="60958" rtlCol="0" anchor="ctr"/>
          <a:lstStyle/>
          <a:p>
            <a:pPr algn="ctr"/>
            <a:endParaRPr lang="en-US"/>
          </a:p>
        </p:txBody>
      </p:sp>
      <p:sp>
        <p:nvSpPr>
          <p:cNvPr id="112642" name="Rectangle 2"/>
          <p:cNvSpPr>
            <a:spLocks noGrp="1" noChangeArrowheads="1"/>
          </p:cNvSpPr>
          <p:nvPr>
            <p:ph type="title"/>
          </p:nvPr>
        </p:nvSpPr>
        <p:spPr>
          <a:xfrm>
            <a:off x="744187" y="369903"/>
            <a:ext cx="9753600" cy="1154097"/>
          </a:xfrm>
          <a:extLst/>
        </p:spPr>
        <p:txBody>
          <a:bodyPr rtlCol="0">
            <a:normAutofit/>
          </a:bodyPr>
          <a:lstStyle/>
          <a:p>
            <a:pPr>
              <a:defRPr/>
            </a:pPr>
            <a:r>
              <a:rPr lang="en-US" sz="4300">
                <a:solidFill>
                  <a:srgbClr val="0070C0"/>
                </a:solidFill>
                <a:effectLst>
                  <a:outerShdw blurRad="38100" dist="38100" dir="2700000" algn="tl">
                    <a:srgbClr val="000000">
                      <a:alpha val="43137"/>
                    </a:srgbClr>
                  </a:outerShdw>
                </a:effectLst>
                <a:latin typeface="Arial" charset="0"/>
                <a:ea typeface="ＭＳ Ｐゴシック" charset="0"/>
              </a:rPr>
              <a:t>Menentukan Jadwal Proyek</a:t>
            </a:r>
            <a:endParaRPr lang="en-US" sz="4300" dirty="0">
              <a:solidFill>
                <a:srgbClr val="0070C0"/>
              </a:solidFill>
              <a:effectLst>
                <a:outerShdw blurRad="38100" dist="38100" dir="2700000" algn="tl">
                  <a:srgbClr val="000000">
                    <a:alpha val="43137"/>
                  </a:srgbClr>
                </a:outerShdw>
              </a:effectLst>
              <a:latin typeface="Arial" charset="0"/>
              <a:ea typeface="ＭＳ Ｐゴシック" charset="0"/>
            </a:endParaRPr>
          </a:p>
        </p:txBody>
      </p:sp>
      <p:sp>
        <p:nvSpPr>
          <p:cNvPr id="112644" name="Text Box 4"/>
          <p:cNvSpPr txBox="1">
            <a:spLocks noChangeArrowheads="1"/>
          </p:cNvSpPr>
          <p:nvPr/>
        </p:nvSpPr>
        <p:spPr bwMode="auto">
          <a:xfrm>
            <a:off x="1286935" y="2501901"/>
            <a:ext cx="9751484"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Wingdings" panose="05000000000000000000" pitchFamily="2" charset="2"/>
              <a:buChar char="v"/>
            </a:pPr>
            <a:r>
              <a:rPr lang="en-US"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The critical path is the longest path through the network</a:t>
            </a:r>
          </a:p>
          <a:p>
            <a:pPr>
              <a:lnSpc>
                <a:spcPct val="90000"/>
              </a:lnSpc>
              <a:spcAft>
                <a:spcPts val="1600"/>
              </a:spcAft>
              <a:buClr>
                <a:srgbClr val="BF0922"/>
              </a:buClr>
              <a:buSzPct val="60000"/>
              <a:buFont typeface="Wingdings" panose="05000000000000000000" pitchFamily="2" charset="2"/>
              <a:buChar char="v"/>
            </a:pPr>
            <a:r>
              <a:rPr lang="en-US"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The critical path is the shortest time in which the project can be completed</a:t>
            </a:r>
          </a:p>
          <a:p>
            <a:pPr>
              <a:lnSpc>
                <a:spcPct val="90000"/>
              </a:lnSpc>
              <a:spcAft>
                <a:spcPts val="1600"/>
              </a:spcAft>
              <a:buClr>
                <a:srgbClr val="BF0922"/>
              </a:buClr>
              <a:buSzPct val="60000"/>
              <a:buFont typeface="Wingdings" panose="05000000000000000000" pitchFamily="2" charset="2"/>
              <a:buChar char="v"/>
            </a:pPr>
            <a:r>
              <a:rPr lang="en-US"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Any delay in critical path activities delays the project</a:t>
            </a:r>
          </a:p>
          <a:p>
            <a:pPr>
              <a:lnSpc>
                <a:spcPct val="90000"/>
              </a:lnSpc>
              <a:spcAft>
                <a:spcPts val="1600"/>
              </a:spcAft>
              <a:buClr>
                <a:srgbClr val="BF0922"/>
              </a:buClr>
              <a:buSzPct val="60000"/>
              <a:buFont typeface="Wingdings" panose="05000000000000000000" pitchFamily="2" charset="2"/>
              <a:buChar char="v"/>
            </a:pPr>
            <a:r>
              <a:rPr lang="en-US"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Critical path activities have no slack time</a:t>
            </a:r>
            <a:endParaRPr lang="en-AU" altLang="en-US" sz="2700">
              <a:effectLst>
                <a:outerShdw blurRad="38100" dist="38100" dir="2700000" algn="tl">
                  <a:srgbClr val="000000">
                    <a:alpha val="43137"/>
                  </a:srgbClr>
                </a:outerShdw>
              </a:effectLst>
              <a:latin typeface="Century Gothic" panose="020B0502020202020204" pitchFamily="34" charset="0"/>
              <a:ea typeface="MS PGothic" pitchFamily="34" charset="-128"/>
            </a:endParaRPr>
          </a:p>
        </p:txBody>
      </p:sp>
    </p:spTree>
    <p:extLst>
      <p:ext uri="{BB962C8B-B14F-4D97-AF65-F5344CB8AC3E}">
        <p14:creationId xmlns:p14="http://schemas.microsoft.com/office/powerpoint/2010/main" val="46103468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2643"/>
                                        </p:tgtEl>
                                        <p:attrNameLst>
                                          <p:attrName>style.visibility</p:attrName>
                                        </p:attrNameLst>
                                      </p:cBhvr>
                                      <p:to>
                                        <p:strVal val="visible"/>
                                      </p:to>
                                    </p:set>
                                    <p:animEffect transition="in" filter="strips(downRight)">
                                      <p:cBhvr>
                                        <p:cTn id="7" dur="1000"/>
                                        <p:tgtEl>
                                          <p:spTgt spid="112643"/>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12644"/>
                                        </p:tgtEl>
                                        <p:attrNameLst>
                                          <p:attrName>style.visibility</p:attrName>
                                        </p:attrNameLst>
                                      </p:cBhvr>
                                      <p:to>
                                        <p:strVal val="visible"/>
                                      </p:to>
                                    </p:set>
                                    <p:animEffect transition="in" filter="strips(downRight)">
                                      <p:cBhvr>
                                        <p:cTn id="11" dur="1000"/>
                                        <p:tgtEl>
                                          <p:spTgt spid="11264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xit" presetSubtype="1" fill="hold" grpId="1" nodeType="clickEffect">
                                  <p:stCondLst>
                                    <p:cond delay="0"/>
                                  </p:stCondLst>
                                  <p:childTnLst>
                                    <p:anim calcmode="lin" valueType="num">
                                      <p:cBhvr additive="base">
                                        <p:cTn id="15" dur="1000"/>
                                        <p:tgtEl>
                                          <p:spTgt spid="112643"/>
                                        </p:tgtEl>
                                        <p:attrNameLst>
                                          <p:attrName>ppt_x</p:attrName>
                                        </p:attrNameLst>
                                      </p:cBhvr>
                                      <p:tavLst>
                                        <p:tav tm="0">
                                          <p:val>
                                            <p:strVal val="ppt_x"/>
                                          </p:val>
                                        </p:tav>
                                        <p:tav tm="100000">
                                          <p:val>
                                            <p:strVal val="ppt_x"/>
                                          </p:val>
                                        </p:tav>
                                      </p:tavLst>
                                    </p:anim>
                                    <p:anim calcmode="lin" valueType="num">
                                      <p:cBhvr additive="base">
                                        <p:cTn id="16" dur="1000"/>
                                        <p:tgtEl>
                                          <p:spTgt spid="112643"/>
                                        </p:tgtEl>
                                        <p:attrNameLst>
                                          <p:attrName>ppt_y</p:attrName>
                                        </p:attrNameLst>
                                      </p:cBhvr>
                                      <p:tavLst>
                                        <p:tav tm="0">
                                          <p:val>
                                            <p:strVal val="ppt_y"/>
                                          </p:val>
                                        </p:tav>
                                        <p:tav tm="100000">
                                          <p:val>
                                            <p:strVal val="0-ppt_h/2"/>
                                          </p:val>
                                        </p:tav>
                                      </p:tavLst>
                                    </p:anim>
                                    <p:set>
                                      <p:cBhvr>
                                        <p:cTn id="17" dur="1" fill="hold">
                                          <p:stCondLst>
                                            <p:cond delay="999"/>
                                          </p:stCondLst>
                                        </p:cTn>
                                        <p:tgtEl>
                                          <p:spTgt spid="112643"/>
                                        </p:tgtEl>
                                        <p:attrNameLst>
                                          <p:attrName>style.visibility</p:attrName>
                                        </p:attrNameLst>
                                      </p:cBhvr>
                                      <p:to>
                                        <p:strVal val="hidden"/>
                                      </p:to>
                                    </p:set>
                                  </p:childTnLst>
                                </p:cTn>
                              </p:par>
                              <p:par>
                                <p:cTn id="18" presetID="2" presetClass="exit" presetSubtype="1" fill="hold" grpId="1" nodeType="withEffect">
                                  <p:stCondLst>
                                    <p:cond delay="0"/>
                                  </p:stCondLst>
                                  <p:childTnLst>
                                    <p:anim calcmode="lin" valueType="num">
                                      <p:cBhvr additive="base">
                                        <p:cTn id="19" dur="2000"/>
                                        <p:tgtEl>
                                          <p:spTgt spid="112644"/>
                                        </p:tgtEl>
                                        <p:attrNameLst>
                                          <p:attrName>ppt_x</p:attrName>
                                        </p:attrNameLst>
                                      </p:cBhvr>
                                      <p:tavLst>
                                        <p:tav tm="0">
                                          <p:val>
                                            <p:strVal val="ppt_x"/>
                                          </p:val>
                                        </p:tav>
                                        <p:tav tm="100000">
                                          <p:val>
                                            <p:strVal val="ppt_x"/>
                                          </p:val>
                                        </p:tav>
                                      </p:tavLst>
                                    </p:anim>
                                    <p:anim calcmode="lin" valueType="num">
                                      <p:cBhvr additive="base">
                                        <p:cTn id="20" dur="2000"/>
                                        <p:tgtEl>
                                          <p:spTgt spid="112644"/>
                                        </p:tgtEl>
                                        <p:attrNameLst>
                                          <p:attrName>ppt_y</p:attrName>
                                        </p:attrNameLst>
                                      </p:cBhvr>
                                      <p:tavLst>
                                        <p:tav tm="0">
                                          <p:val>
                                            <p:strVal val="ppt_y"/>
                                          </p:val>
                                        </p:tav>
                                        <p:tav tm="100000">
                                          <p:val>
                                            <p:strVal val="0-ppt_h/2"/>
                                          </p:val>
                                        </p:tav>
                                      </p:tavLst>
                                    </p:anim>
                                    <p:set>
                                      <p:cBhvr>
                                        <p:cTn id="21" dur="1" fill="hold">
                                          <p:stCondLst>
                                            <p:cond delay="1999"/>
                                          </p:stCondLst>
                                        </p:cTn>
                                        <p:tgtEl>
                                          <p:spTgt spid="1126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P spid="112643" grpId="1"/>
      <p:bldP spid="112644" grpId="0"/>
      <p:bldP spid="112644" grpId="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75013" y="459179"/>
            <a:ext cx="8059387" cy="1052567"/>
          </a:xfrm>
          <a:prstGeom prst="roundRect">
            <a:avLst>
              <a:gd name="adj" fmla="val 50000"/>
            </a:avLst>
          </a:prstGeom>
        </p:spPr>
        <p:style>
          <a:lnRef idx="1">
            <a:schemeClr val="accent5"/>
          </a:lnRef>
          <a:fillRef idx="3">
            <a:schemeClr val="accent5"/>
          </a:fillRef>
          <a:effectRef idx="2">
            <a:schemeClr val="accent5"/>
          </a:effectRef>
          <a:fontRef idx="minor">
            <a:schemeClr val="lt1"/>
          </a:fontRef>
        </p:style>
        <p:txBody>
          <a:bodyPr lIns="121917" tIns="60958" rIns="121917" bIns="60958" rtlCol="0" anchor="ctr"/>
          <a:lstStyle/>
          <a:p>
            <a:pPr algn="ctr"/>
            <a:endParaRPr lang="en-US"/>
          </a:p>
        </p:txBody>
      </p:sp>
      <p:graphicFrame>
        <p:nvGraphicFramePr>
          <p:cNvPr id="11" name="Table 10"/>
          <p:cNvGraphicFramePr>
            <a:graphicFrameLocks noGrp="1"/>
          </p:cNvGraphicFramePr>
          <p:nvPr>
            <p:extLst>
              <p:ext uri="{D42A27DB-BD31-4B8C-83A1-F6EECF244321}">
                <p14:modId xmlns:p14="http://schemas.microsoft.com/office/powerpoint/2010/main" val="1852361495"/>
              </p:ext>
            </p:extLst>
          </p:nvPr>
        </p:nvGraphicFramePr>
        <p:xfrm>
          <a:off x="974438" y="1777711"/>
          <a:ext cx="10430933" cy="4551813"/>
        </p:xfrm>
        <a:graphic>
          <a:graphicData uri="http://schemas.openxmlformats.org/drawingml/2006/table">
            <a:tbl>
              <a:tblPr firstRow="1" lastRow="1" bandRow="1">
                <a:tableStyleId>{35758FB7-9AC5-4552-8A53-C91805E547FA}</a:tableStyleId>
              </a:tblPr>
              <a:tblGrid>
                <a:gridCol w="1519068"/>
                <a:gridCol w="3645763"/>
                <a:gridCol w="2633051"/>
                <a:gridCol w="2633051"/>
              </a:tblGrid>
              <a:tr h="508289">
                <a:tc>
                  <a:txBody>
                    <a:bodyPr/>
                    <a:lstStyle/>
                    <a:p>
                      <a:pPr algn="ctr"/>
                      <a:r>
                        <a:rPr lang="en-US" sz="1800" b="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KEGIATAN</a:t>
                      </a:r>
                      <a:endParaRPr lang="en-US" sz="1800" b="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nchor="ctr">
                    <a:solidFill>
                      <a:schemeClr val="accent4">
                        <a:lumMod val="50000"/>
                        <a:alpha val="40000"/>
                      </a:schemeClr>
                    </a:solidFill>
                  </a:tcPr>
                </a:tc>
                <a:tc>
                  <a:txBody>
                    <a:bodyPr/>
                    <a:lstStyle/>
                    <a:p>
                      <a:r>
                        <a:rPr lang="en-US" sz="1800" b="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PENJELASAN</a:t>
                      </a:r>
                      <a:endParaRPr lang="en-US" sz="1800" b="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nchor="ctr">
                    <a:solidFill>
                      <a:schemeClr val="accent4">
                        <a:lumMod val="50000"/>
                        <a:alpha val="40000"/>
                      </a:schemeClr>
                    </a:solidFill>
                  </a:tcPr>
                </a:tc>
                <a:tc>
                  <a:txBody>
                    <a:bodyPr/>
                    <a:lstStyle/>
                    <a:p>
                      <a:pPr algn="ctr"/>
                      <a:r>
                        <a:rPr lang="en-US" sz="1800" b="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WAKTU (MINGGU)</a:t>
                      </a:r>
                      <a:endParaRPr lang="en-US" sz="1800" b="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nchor="ctr">
                    <a:solidFill>
                      <a:schemeClr val="accent4">
                        <a:lumMod val="50000"/>
                        <a:alpha val="40000"/>
                      </a:schemeClr>
                    </a:solidFill>
                  </a:tcPr>
                </a:tc>
                <a:tc>
                  <a:txBody>
                    <a:bodyPr/>
                    <a:lstStyle/>
                    <a:p>
                      <a:pPr algn="ctr"/>
                      <a:r>
                        <a:rPr lang="en-US" sz="1800" b="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KEG</a:t>
                      </a:r>
                      <a:r>
                        <a:rPr lang="en-US" sz="1800" b="0" baseline="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YG MENDAHULUI</a:t>
                      </a:r>
                      <a:endParaRPr lang="en-US" sz="1800" b="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nchor="ctr">
                    <a:solidFill>
                      <a:schemeClr val="accent4">
                        <a:lumMod val="50000"/>
                        <a:alpha val="40000"/>
                      </a:schemeClr>
                    </a:solidFill>
                  </a:tcPr>
                </a:tc>
              </a:tr>
              <a:tr h="375933">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r>
                        <a:rPr lang="en-US" sz="1800" b="0" dirty="0" err="1"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Membangun</a:t>
                      </a: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1800" b="0" dirty="0" err="1"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komponen</a:t>
                      </a: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internal</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r>
                        <a:rPr lang="en-US" sz="1800" b="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US" sz="1800" b="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r>
              <a:tr h="375933">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B</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Modifikasi</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atap</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dan</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lantai</a:t>
                      </a:r>
                      <a:endPar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r>
                        <a:rPr lang="en-US" sz="1800" b="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US" sz="1800" b="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r>
              <a:tr h="375933">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Membangun</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stak</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pengumpul</a:t>
                      </a:r>
                      <a:endPar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r>
                        <a:rPr lang="en-US" sz="1800" b="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endParaRPr lang="en-US" sz="1800" b="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r>
              <a:tr h="375933">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Cor</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beton</a:t>
                      </a:r>
                      <a:endParaRPr kumimoji="0" lang="en-US" sz="18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endParaRPr>
                    </a:p>
                  </a:txBody>
                  <a:tcPr marL="121920" marR="121920" marT="45727" marB="45727"/>
                </a:tc>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r>
                        <a:rPr lang="en-US" sz="1800" b="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 B</a:t>
                      </a:r>
                      <a:endParaRPr lang="en-US" sz="1800" b="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r>
              <a:tr h="375933">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Membangun</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tungku</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pembakaran</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temmperatur</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tinggi</a:t>
                      </a:r>
                      <a:endPar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r>
                        <a:rPr lang="en-US" sz="1800" b="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t>
                      </a:r>
                      <a:endParaRPr lang="en-US" sz="1800" b="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r>
              <a:tr h="375933">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Memasang</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sistem</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pengendalian</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polusi</a:t>
                      </a:r>
                      <a:endPar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r>
                        <a:rPr lang="en-US" sz="1800" b="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t>
                      </a:r>
                      <a:endParaRPr lang="en-US" sz="1800" b="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r>
              <a:tr h="375933">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Memasang</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alat</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polusi</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udara</a:t>
                      </a:r>
                      <a:endPar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r>
                        <a:rPr lang="en-US" sz="1800" b="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 E</a:t>
                      </a:r>
                      <a:endParaRPr lang="en-US" sz="1800" b="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r>
              <a:tr h="375933">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H</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Pengawasan</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dan</a:t>
                      </a:r>
                      <a:r>
                        <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0" lang="en-US" sz="1800" b="0" u="none" strike="noStrike" cap="none" normalizeH="0" baseline="0" dirty="0" err="1"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pengujian</a:t>
                      </a:r>
                      <a:endParaRPr kumimoji="0" lang="en-US" sz="1800" b="0" u="none" strike="noStrike" cap="none" normalizeH="0" baseline="0" dirty="0" smtClean="0">
                        <a:ln>
                          <a:noFill/>
                        </a:ln>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r>
                        <a:rPr lang="en-US" sz="1800" b="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 G</a:t>
                      </a:r>
                      <a:endParaRPr lang="en-US" sz="1800" b="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r>
              <a:tr h="375933">
                <a:tc>
                  <a:txBody>
                    <a:bodyPr/>
                    <a:lstStyle/>
                    <a:p>
                      <a:pPr algn="ct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Total </a:t>
                      </a:r>
                      <a:r>
                        <a:rPr lang="en-US" sz="1800" b="0" dirty="0" err="1"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waktu</a:t>
                      </a: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1800" b="0" dirty="0" err="1"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minggu</a:t>
                      </a: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r>
                        <a:rPr lang="en-US" sz="18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25</a:t>
                      </a:r>
                      <a:endParaRPr lang="en-US" sz="18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121920" marR="121920" marT="45727" marB="45727"/>
                </a:tc>
                <a:tc>
                  <a:txBody>
                    <a:bodyPr/>
                    <a:lstStyle/>
                    <a:p>
                      <a:pPr algn="ctr"/>
                      <a:endParaRPr lang="en-US" sz="1800" b="0" dirty="0">
                        <a:solidFill>
                          <a:schemeClr val="tx1"/>
                        </a:solidFill>
                        <a:effectLst/>
                        <a:latin typeface="Arial" panose="020B0604020202020204" pitchFamily="34" charset="0"/>
                        <a:cs typeface="Arial" panose="020B0604020202020204" pitchFamily="34" charset="0"/>
                      </a:endParaRPr>
                    </a:p>
                  </a:txBody>
                  <a:tcPr marL="121920" marR="121920" marT="45727" marB="45727"/>
                </a:tc>
              </a:tr>
            </a:tbl>
          </a:graphicData>
        </a:graphic>
      </p:graphicFrame>
      <p:sp>
        <p:nvSpPr>
          <p:cNvPr id="5" name="Rectangle 2"/>
          <p:cNvSpPr>
            <a:spLocks noGrp="1" noChangeArrowheads="1"/>
          </p:cNvSpPr>
          <p:nvPr>
            <p:ph type="title"/>
          </p:nvPr>
        </p:nvSpPr>
        <p:spPr>
          <a:xfrm>
            <a:off x="744187" y="354593"/>
            <a:ext cx="9753600" cy="1154097"/>
          </a:xfrm>
          <a:extLst/>
        </p:spPr>
        <p:txBody>
          <a:bodyPr rtlCol="0">
            <a:normAutofit/>
          </a:bodyPr>
          <a:lstStyle/>
          <a:p>
            <a:pPr>
              <a:defRPr/>
            </a:pPr>
            <a:r>
              <a:rPr lang="en-US" sz="4300">
                <a:solidFill>
                  <a:srgbClr val="0070C0"/>
                </a:solidFill>
                <a:effectLst>
                  <a:outerShdw blurRad="38100" dist="38100" dir="2700000" algn="tl">
                    <a:srgbClr val="000000">
                      <a:alpha val="43137"/>
                    </a:srgbClr>
                  </a:outerShdw>
                </a:effectLst>
                <a:latin typeface="Arial" charset="0"/>
                <a:ea typeface="ＭＳ Ｐゴシック" charset="0"/>
              </a:rPr>
              <a:t>Menentukan Jadwal Proyek</a:t>
            </a:r>
            <a:endParaRPr lang="en-US" sz="4300" dirty="0">
              <a:effectLst>
                <a:outerShdw blurRad="38100" dist="38100" dir="2700000" algn="tl">
                  <a:srgbClr val="000000">
                    <a:alpha val="43137"/>
                  </a:srgbClr>
                </a:outerShdw>
              </a:effectLst>
              <a:latin typeface="Arial" charset="0"/>
              <a:ea typeface="ＭＳ Ｐゴシック" charset="0"/>
            </a:endParaRPr>
          </a:p>
        </p:txBody>
      </p:sp>
    </p:spTree>
    <p:extLst>
      <p:ext uri="{BB962C8B-B14F-4D97-AF65-F5344CB8AC3E}">
        <p14:creationId xmlns:p14="http://schemas.microsoft.com/office/powerpoint/2010/main" val="2507335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500" fill="hold"/>
                                        <p:tgtEl>
                                          <p:spTgt spid="11"/>
                                        </p:tgtEl>
                                        <p:attrNameLst>
                                          <p:attrName>ppt_x</p:attrName>
                                        </p:attrNameLst>
                                      </p:cBhvr>
                                      <p:tavLst>
                                        <p:tav tm="0">
                                          <p:val>
                                            <p:strVal val="#ppt_x"/>
                                          </p:val>
                                        </p:tav>
                                        <p:tav tm="100000">
                                          <p:val>
                                            <p:strVal val="#ppt_x"/>
                                          </p:val>
                                        </p:tav>
                                      </p:tavLst>
                                    </p:anim>
                                    <p:anim calcmode="lin" valueType="num">
                                      <p:cBhvr additive="base">
                                        <p:cTn id="8" dur="2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75013" y="459179"/>
            <a:ext cx="9753600" cy="1052567"/>
          </a:xfrm>
          <a:prstGeom prst="roundRect">
            <a:avLst>
              <a:gd name="adj" fmla="val 50000"/>
            </a:avLst>
          </a:prstGeom>
        </p:spPr>
        <p:style>
          <a:lnRef idx="1">
            <a:schemeClr val="accent5"/>
          </a:lnRef>
          <a:fillRef idx="3">
            <a:schemeClr val="accent5"/>
          </a:fillRef>
          <a:effectRef idx="2">
            <a:schemeClr val="accent5"/>
          </a:effectRef>
          <a:fontRef idx="minor">
            <a:schemeClr val="lt1"/>
          </a:fontRef>
        </p:style>
        <p:txBody>
          <a:bodyPr lIns="121917" tIns="60958" rIns="121917" bIns="60958" rtlCol="0" anchor="ctr"/>
          <a:lstStyle/>
          <a:p>
            <a:pPr algn="ctr"/>
            <a:endParaRPr lang="en-US"/>
          </a:p>
        </p:txBody>
      </p:sp>
      <p:sp>
        <p:nvSpPr>
          <p:cNvPr id="54281" name="Text Box 11"/>
          <p:cNvSpPr txBox="1">
            <a:spLocks noChangeArrowheads="1"/>
          </p:cNvSpPr>
          <p:nvPr/>
        </p:nvSpPr>
        <p:spPr bwMode="auto">
          <a:xfrm>
            <a:off x="944036" y="2422525"/>
            <a:ext cx="9971617" cy="3937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2692400" indent="-2692400">
              <a:tabLst>
                <a:tab pos="2514600" algn="r"/>
              </a:tabLst>
              <a:defRPr>
                <a:solidFill>
                  <a:schemeClr val="tx1"/>
                </a:solidFill>
                <a:latin typeface="Calibri" pitchFamily="34" charset="0"/>
                <a:cs typeface="Arial" pitchFamily="34" charset="0"/>
              </a:defRPr>
            </a:lvl1pPr>
            <a:lvl2pPr marL="742950" indent="-285750">
              <a:tabLst>
                <a:tab pos="2514600" algn="r"/>
              </a:tabLst>
              <a:defRPr>
                <a:solidFill>
                  <a:schemeClr val="tx1"/>
                </a:solidFill>
                <a:latin typeface="Calibri" pitchFamily="34" charset="0"/>
                <a:cs typeface="Arial" pitchFamily="34" charset="0"/>
              </a:defRPr>
            </a:lvl2pPr>
            <a:lvl3pPr marL="1143000" indent="-228600">
              <a:tabLst>
                <a:tab pos="2514600" algn="r"/>
              </a:tabLst>
              <a:defRPr>
                <a:solidFill>
                  <a:schemeClr val="tx1"/>
                </a:solidFill>
                <a:latin typeface="Calibri" pitchFamily="34" charset="0"/>
                <a:cs typeface="Arial" pitchFamily="34" charset="0"/>
              </a:defRPr>
            </a:lvl3pPr>
            <a:lvl4pPr marL="1600200" indent="-228600">
              <a:tabLst>
                <a:tab pos="2514600" algn="r"/>
              </a:tabLst>
              <a:defRPr>
                <a:solidFill>
                  <a:schemeClr val="tx1"/>
                </a:solidFill>
                <a:latin typeface="Calibri" pitchFamily="34" charset="0"/>
                <a:cs typeface="Arial" pitchFamily="34" charset="0"/>
              </a:defRPr>
            </a:lvl4pPr>
            <a:lvl5pPr marL="2057400" indent="-228600">
              <a:tabLst>
                <a:tab pos="2514600" algn="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2514600" algn="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2514600" algn="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2514600" algn="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2514600" algn="r"/>
              </a:tabLst>
              <a:defRPr>
                <a:solidFill>
                  <a:schemeClr val="tx1"/>
                </a:solidFill>
                <a:latin typeface="Calibri" pitchFamily="34" charset="0"/>
                <a:cs typeface="Arial" pitchFamily="34" charset="0"/>
              </a:defRPr>
            </a:lvl9pPr>
          </a:lstStyle>
          <a:p>
            <a:pPr>
              <a:lnSpc>
                <a:spcPct val="90000"/>
              </a:lnSpc>
              <a:spcAft>
                <a:spcPts val="1600"/>
              </a:spcAft>
            </a:pPr>
            <a:r>
              <a:rPr lang="en-AU" altLang="en-US" sz="2100">
                <a:latin typeface="Century Gothic" panose="020B0502020202020204" pitchFamily="34" charset="0"/>
                <a:ea typeface="MS PGothic" pitchFamily="34" charset="-128"/>
              </a:rPr>
              <a:t>	</a:t>
            </a:r>
            <a:r>
              <a:rPr lang="en-AU" altLang="en-US" sz="2100" i="1">
                <a:latin typeface="Century Gothic" panose="020B0502020202020204" pitchFamily="34" charset="0"/>
                <a:ea typeface="MS PGothic" pitchFamily="34" charset="-128"/>
              </a:rPr>
              <a:t>Earliest start (ES) </a:t>
            </a:r>
            <a:r>
              <a:rPr lang="en-AU" altLang="en-US" sz="2100">
                <a:latin typeface="Century Gothic" panose="020B0502020202020204" pitchFamily="34" charset="0"/>
                <a:ea typeface="MS PGothic" pitchFamily="34" charset="-128"/>
              </a:rPr>
              <a:t>=	 waktu paling awal di mana suatu kegiatan dapat mulai, dengan asumsi semua pendahulunya telah selesai</a:t>
            </a:r>
          </a:p>
          <a:p>
            <a:pPr>
              <a:lnSpc>
                <a:spcPct val="90000"/>
              </a:lnSpc>
              <a:spcAft>
                <a:spcPts val="1600"/>
              </a:spcAft>
            </a:pPr>
            <a:r>
              <a:rPr lang="en-AU" altLang="en-US" sz="2100">
                <a:latin typeface="Century Gothic" panose="020B0502020202020204" pitchFamily="34" charset="0"/>
                <a:ea typeface="MS PGothic" pitchFamily="34" charset="-128"/>
              </a:rPr>
              <a:t>	</a:t>
            </a:r>
            <a:r>
              <a:rPr lang="en-AU" altLang="en-US" sz="2100" i="1">
                <a:latin typeface="Century Gothic" panose="020B0502020202020204" pitchFamily="34" charset="0"/>
                <a:ea typeface="MS PGothic" pitchFamily="34" charset="-128"/>
              </a:rPr>
              <a:t>Earliest finish (EF) </a:t>
            </a:r>
            <a:r>
              <a:rPr lang="en-AU" altLang="en-US" sz="2100">
                <a:latin typeface="Century Gothic" panose="020B0502020202020204" pitchFamily="34" charset="0"/>
                <a:ea typeface="MS PGothic" pitchFamily="34" charset="-128"/>
              </a:rPr>
              <a:t>=	waktu paling awal di mana suatu kegiatan dapat </a:t>
            </a:r>
            <a:r>
              <a:rPr lang="en-AU" altLang="en-US" sz="2100" smtClean="0">
                <a:latin typeface="Century Gothic" panose="020B0502020202020204" pitchFamily="34" charset="0"/>
                <a:ea typeface="MS PGothic" pitchFamily="34" charset="-128"/>
              </a:rPr>
              <a:t>diselesaikan</a:t>
            </a:r>
          </a:p>
          <a:p>
            <a:pPr>
              <a:lnSpc>
                <a:spcPct val="90000"/>
              </a:lnSpc>
              <a:spcAft>
                <a:spcPts val="1600"/>
              </a:spcAft>
            </a:pPr>
            <a:r>
              <a:rPr lang="en-AU" altLang="en-US" sz="2100">
                <a:latin typeface="Century Gothic" panose="020B0502020202020204" pitchFamily="34" charset="0"/>
                <a:ea typeface="MS PGothic" pitchFamily="34" charset="-128"/>
              </a:rPr>
              <a:t>	</a:t>
            </a:r>
            <a:r>
              <a:rPr lang="en-AU" altLang="en-US" sz="2100" i="1">
                <a:latin typeface="Century Gothic" panose="020B0502020202020204" pitchFamily="34" charset="0"/>
                <a:ea typeface="MS PGothic" pitchFamily="34" charset="-128"/>
              </a:rPr>
              <a:t>Latest start (LS) </a:t>
            </a:r>
            <a:r>
              <a:rPr lang="en-AU" altLang="en-US" sz="2100">
                <a:latin typeface="Century Gothic" panose="020B0502020202020204" pitchFamily="34" charset="0"/>
                <a:ea typeface="MS PGothic" pitchFamily="34" charset="-128"/>
              </a:rPr>
              <a:t>=	 waktu terakhir di mana suatu kegiatan dapat dimulai sehingga tidak menunda waktu penyelesaian seluruh proyek</a:t>
            </a:r>
          </a:p>
          <a:p>
            <a:pPr>
              <a:lnSpc>
                <a:spcPct val="90000"/>
              </a:lnSpc>
              <a:spcAft>
                <a:spcPts val="1600"/>
              </a:spcAft>
            </a:pPr>
            <a:r>
              <a:rPr lang="en-AU" altLang="en-US" sz="2100">
                <a:latin typeface="Century Gothic" panose="020B0502020202020204" pitchFamily="34" charset="0"/>
                <a:ea typeface="MS PGothic" pitchFamily="34" charset="-128"/>
              </a:rPr>
              <a:t>	</a:t>
            </a:r>
            <a:r>
              <a:rPr lang="en-AU" altLang="en-US" sz="2100" i="1">
                <a:latin typeface="Century Gothic" panose="020B0502020202020204" pitchFamily="34" charset="0"/>
                <a:ea typeface="MS PGothic" pitchFamily="34" charset="-128"/>
              </a:rPr>
              <a:t>Latest finish (LF) </a:t>
            </a:r>
            <a:r>
              <a:rPr lang="en-AU" altLang="en-US" sz="2100">
                <a:latin typeface="Century Gothic" panose="020B0502020202020204" pitchFamily="34" charset="0"/>
                <a:ea typeface="MS PGothic" pitchFamily="34" charset="-128"/>
              </a:rPr>
              <a:t>=	waktu terakhir dimana suatu kegiatan harus diselesaikan sehingga tidak menunda waktu penyelesaian keseluruhan proyek</a:t>
            </a:r>
          </a:p>
        </p:txBody>
      </p:sp>
      <p:sp>
        <p:nvSpPr>
          <p:cNvPr id="6" name="Rectangle 2"/>
          <p:cNvSpPr>
            <a:spLocks noGrp="1" noChangeArrowheads="1"/>
          </p:cNvSpPr>
          <p:nvPr>
            <p:ph type="title"/>
          </p:nvPr>
        </p:nvSpPr>
        <p:spPr>
          <a:xfrm>
            <a:off x="744187" y="381000"/>
            <a:ext cx="9753600" cy="1154097"/>
          </a:xfrm>
          <a:extLst/>
        </p:spPr>
        <p:txBody>
          <a:bodyPr rtlCol="0">
            <a:normAutofit/>
          </a:bodyPr>
          <a:lstStyle/>
          <a:p>
            <a:pPr>
              <a:defRPr/>
            </a:pPr>
            <a:r>
              <a:rPr lang="en-US" sz="4300">
                <a:solidFill>
                  <a:srgbClr val="0070C0"/>
                </a:solidFill>
                <a:effectLst>
                  <a:outerShdw blurRad="38100" dist="38100" dir="2700000" algn="tl">
                    <a:srgbClr val="000000">
                      <a:alpha val="43137"/>
                    </a:srgbClr>
                  </a:outerShdw>
                </a:effectLst>
                <a:latin typeface="Arial" charset="0"/>
                <a:ea typeface="ＭＳ Ｐゴシック" charset="0"/>
              </a:rPr>
              <a:t>Menentukan Jadwal Proyek</a:t>
            </a:r>
            <a:endParaRPr lang="en-US" sz="4300" dirty="0">
              <a:effectLst>
                <a:outerShdw blurRad="38100" dist="38100" dir="2700000" algn="tl">
                  <a:srgbClr val="000000">
                    <a:alpha val="43137"/>
                  </a:srgbClr>
                </a:outerShdw>
              </a:effectLst>
              <a:latin typeface="Arial" charset="0"/>
              <a:ea typeface="ＭＳ Ｐゴシック" charset="0"/>
            </a:endParaRPr>
          </a:p>
        </p:txBody>
      </p:sp>
      <p:sp>
        <p:nvSpPr>
          <p:cNvPr id="8" name="Text Box 3"/>
          <p:cNvSpPr txBox="1">
            <a:spLocks noChangeArrowheads="1"/>
          </p:cNvSpPr>
          <p:nvPr/>
        </p:nvSpPr>
        <p:spPr bwMode="auto">
          <a:xfrm>
            <a:off x="863766" y="1524000"/>
            <a:ext cx="7764684" cy="78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4300" b="1">
                <a:solidFill>
                  <a:srgbClr val="FFC000"/>
                </a:solidFill>
                <a:effectLst>
                  <a:outerShdw blurRad="38100" dist="38100" dir="2700000" algn="tl">
                    <a:srgbClr val="000000">
                      <a:alpha val="43137"/>
                    </a:srgbClr>
                  </a:outerShdw>
                </a:effectLst>
                <a:latin typeface="Arial" pitchFamily="34" charset="0"/>
                <a:ea typeface="MS PGothic" pitchFamily="34" charset="-128"/>
              </a:rPr>
              <a:t>Lakukan Analisis Jalur Kritis</a:t>
            </a:r>
          </a:p>
        </p:txBody>
      </p:sp>
    </p:spTree>
    <p:extLst>
      <p:ext uri="{BB962C8B-B14F-4D97-AF65-F5344CB8AC3E}">
        <p14:creationId xmlns:p14="http://schemas.microsoft.com/office/powerpoint/2010/main" val="42845398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54281"/>
                                        </p:tgtEl>
                                        <p:attrNameLst>
                                          <p:attrName>style.visibility</p:attrName>
                                        </p:attrNameLst>
                                      </p:cBhvr>
                                      <p:to>
                                        <p:strVal val="visible"/>
                                      </p:to>
                                    </p:set>
                                    <p:animEffect transition="in" filter="strips(downRight)">
                                      <p:cBhvr>
                                        <p:cTn id="7" dur="1000"/>
                                        <p:tgtEl>
                                          <p:spTgt spid="54281"/>
                                        </p:tgtEl>
                                      </p:cBhvr>
                                    </p:animEffect>
                                  </p:childTnLst>
                                </p:cTn>
                              </p:par>
                            </p:childTnLst>
                          </p:cTn>
                        </p:par>
                        <p:par>
                          <p:cTn id="8" fill="hold">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8"/>
                                        </p:tgtEl>
                                        <p:attrNameLst>
                                          <p:attrName>style.visibility</p:attrName>
                                        </p:attrNameLst>
                                      </p:cBhvr>
                                      <p:to>
                                        <p:strVal val="visible"/>
                                      </p:to>
                                    </p:set>
                                    <p:animEffect transition="in" filter="strips(downRight)">
                                      <p:cBhvr>
                                        <p:cTn id="11" dur="1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xit" presetSubtype="1" fill="hold" grpId="1" nodeType="clickEffect">
                                  <p:stCondLst>
                                    <p:cond delay="0"/>
                                  </p:stCondLst>
                                  <p:childTnLst>
                                    <p:anim calcmode="lin" valueType="num">
                                      <p:cBhvr additive="base">
                                        <p:cTn id="15" dur="1000"/>
                                        <p:tgtEl>
                                          <p:spTgt spid="8"/>
                                        </p:tgtEl>
                                        <p:attrNameLst>
                                          <p:attrName>ppt_x</p:attrName>
                                        </p:attrNameLst>
                                      </p:cBhvr>
                                      <p:tavLst>
                                        <p:tav tm="0">
                                          <p:val>
                                            <p:strVal val="ppt_x"/>
                                          </p:val>
                                        </p:tav>
                                        <p:tav tm="100000">
                                          <p:val>
                                            <p:strVal val="ppt_x"/>
                                          </p:val>
                                        </p:tav>
                                      </p:tavLst>
                                    </p:anim>
                                    <p:anim calcmode="lin" valueType="num">
                                      <p:cBhvr additive="base">
                                        <p:cTn id="16" dur="1000"/>
                                        <p:tgtEl>
                                          <p:spTgt spid="8"/>
                                        </p:tgtEl>
                                        <p:attrNameLst>
                                          <p:attrName>ppt_y</p:attrName>
                                        </p:attrNameLst>
                                      </p:cBhvr>
                                      <p:tavLst>
                                        <p:tav tm="0">
                                          <p:val>
                                            <p:strVal val="ppt_y"/>
                                          </p:val>
                                        </p:tav>
                                        <p:tav tm="100000">
                                          <p:val>
                                            <p:strVal val="0-ppt_h/2"/>
                                          </p:val>
                                        </p:tav>
                                      </p:tavLst>
                                    </p:anim>
                                    <p:set>
                                      <p:cBhvr>
                                        <p:cTn id="17"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1" grpId="0"/>
      <p:bldP spid="8" grpId="0"/>
      <p:bldP spid="8" grpId="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ounded Rectangle 43"/>
          <p:cNvSpPr/>
          <p:nvPr/>
        </p:nvSpPr>
        <p:spPr>
          <a:xfrm>
            <a:off x="475013" y="459179"/>
            <a:ext cx="9753600" cy="1052567"/>
          </a:xfrm>
          <a:prstGeom prst="roundRect">
            <a:avLst>
              <a:gd name="adj" fmla="val 50000"/>
            </a:avLst>
          </a:prstGeom>
        </p:spPr>
        <p:style>
          <a:lnRef idx="1">
            <a:schemeClr val="accent5"/>
          </a:lnRef>
          <a:fillRef idx="3">
            <a:schemeClr val="accent5"/>
          </a:fillRef>
          <a:effectRef idx="2">
            <a:schemeClr val="accent5"/>
          </a:effectRef>
          <a:fontRef idx="minor">
            <a:schemeClr val="lt1"/>
          </a:fontRef>
        </p:style>
        <p:txBody>
          <a:bodyPr lIns="121917" tIns="60958" rIns="121917" bIns="60958" rtlCol="0" anchor="ctr"/>
          <a:lstStyle/>
          <a:p>
            <a:pPr algn="ctr"/>
            <a:endParaRPr lang="en-US"/>
          </a:p>
        </p:txBody>
      </p:sp>
      <p:sp>
        <p:nvSpPr>
          <p:cNvPr id="118787" name="Text Box 3"/>
          <p:cNvSpPr txBox="1">
            <a:spLocks noChangeArrowheads="1"/>
          </p:cNvSpPr>
          <p:nvPr/>
        </p:nvSpPr>
        <p:spPr bwMode="auto">
          <a:xfrm>
            <a:off x="986369" y="1501775"/>
            <a:ext cx="5563697" cy="78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4300" b="1" smtClean="0">
                <a:effectLst>
                  <a:outerShdw blurRad="38100" dist="38100" dir="2700000" algn="tl">
                    <a:srgbClr val="000000">
                      <a:alpha val="43137"/>
                    </a:srgbClr>
                  </a:outerShdw>
                </a:effectLst>
                <a:latin typeface="Arial" pitchFamily="34" charset="0"/>
                <a:ea typeface="MS PGothic" pitchFamily="34" charset="-128"/>
              </a:rPr>
              <a:t>FORMAT AKTIVITAS</a:t>
            </a:r>
            <a:endParaRPr lang="en-AU" altLang="en-US" sz="4300" b="1">
              <a:effectLst>
                <a:outerShdw blurRad="38100" dist="38100" dir="2700000" algn="tl">
                  <a:srgbClr val="000000">
                    <a:alpha val="43137"/>
                  </a:srgbClr>
                </a:outerShdw>
              </a:effectLst>
              <a:latin typeface="Arial" pitchFamily="34" charset="0"/>
              <a:ea typeface="MS PGothic" pitchFamily="34" charset="-128"/>
            </a:endParaRPr>
          </a:p>
        </p:txBody>
      </p:sp>
      <p:grpSp>
        <p:nvGrpSpPr>
          <p:cNvPr id="118788" name="Group 4"/>
          <p:cNvGrpSpPr>
            <a:grpSpLocks/>
          </p:cNvGrpSpPr>
          <p:nvPr/>
        </p:nvGrpSpPr>
        <p:grpSpPr bwMode="auto">
          <a:xfrm>
            <a:off x="4032253" y="2478090"/>
            <a:ext cx="4218518" cy="4071940"/>
            <a:chOff x="1842" y="1776"/>
            <a:chExt cx="2074" cy="2072"/>
          </a:xfrm>
        </p:grpSpPr>
        <p:sp>
          <p:nvSpPr>
            <p:cNvPr id="55331" name="Oval 5"/>
            <p:cNvSpPr>
              <a:spLocks noChangeArrowheads="1"/>
            </p:cNvSpPr>
            <p:nvPr/>
          </p:nvSpPr>
          <p:spPr bwMode="auto">
            <a:xfrm>
              <a:off x="1844" y="1776"/>
              <a:ext cx="2072" cy="2072"/>
            </a:xfrm>
            <a:prstGeom prst="ellipse">
              <a:avLst/>
            </a:prstGeom>
            <a:solidFill>
              <a:schemeClr val="accent3"/>
            </a:solidFill>
            <a:ln>
              <a:noFill/>
            </a:ln>
            <a:effectLst/>
            <a:extLst/>
          </p:spPr>
          <p:txBody>
            <a:bodyPr wrap="none" anchor="ctr"/>
            <a:lstStyle/>
            <a:p>
              <a:pPr fontAlgn="auto">
                <a:spcBef>
                  <a:spcPts val="0"/>
                </a:spcBef>
                <a:spcAft>
                  <a:spcPts val="0"/>
                </a:spcAft>
                <a:defRPr/>
              </a:pPr>
              <a:endParaRPr lang="en-NZ">
                <a:latin typeface="Arial"/>
                <a:cs typeface="Arial"/>
              </a:endParaRPr>
            </a:p>
          </p:txBody>
        </p:sp>
        <p:sp>
          <p:nvSpPr>
            <p:cNvPr id="55332" name="Freeform 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5">
                <a:lumMod val="60000"/>
                <a:lumOff val="40000"/>
              </a:schemeClr>
            </a:solidFill>
            <a:ln>
              <a:noFill/>
            </a:ln>
            <a:effectLst/>
            <a:extLst/>
          </p:spPr>
          <p:txBody>
            <a:bodyPr/>
            <a:lstStyle/>
            <a:p>
              <a:pPr fontAlgn="auto">
                <a:spcBef>
                  <a:spcPts val="0"/>
                </a:spcBef>
                <a:spcAft>
                  <a:spcPts val="0"/>
                </a:spcAft>
                <a:defRPr/>
              </a:pPr>
              <a:endParaRPr lang="en-US">
                <a:latin typeface="Arial"/>
                <a:cs typeface="Arial"/>
              </a:endParaRPr>
            </a:p>
          </p:txBody>
        </p:sp>
        <p:sp>
          <p:nvSpPr>
            <p:cNvPr id="55333" name="Freeform 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4"/>
            </a:solidFill>
            <a:ln>
              <a:noFill/>
            </a:ln>
            <a:effectLst/>
            <a:extLst/>
          </p:spPr>
          <p:txBody>
            <a:bodyPr/>
            <a:lstStyle/>
            <a:p>
              <a:pPr fontAlgn="auto">
                <a:spcBef>
                  <a:spcPts val="0"/>
                </a:spcBef>
                <a:spcAft>
                  <a:spcPts val="0"/>
                </a:spcAft>
                <a:defRPr/>
              </a:pPr>
              <a:endParaRPr lang="en-US">
                <a:latin typeface="Arial"/>
                <a:cs typeface="Arial"/>
              </a:endParaRPr>
            </a:p>
          </p:txBody>
        </p:sp>
        <p:sp>
          <p:nvSpPr>
            <p:cNvPr id="55334" name="Freeform 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1">
                <a:lumMod val="40000"/>
                <a:lumOff val="60000"/>
              </a:schemeClr>
            </a:solidFill>
            <a:ln>
              <a:noFill/>
            </a:ln>
            <a:effectLst/>
            <a:extLst/>
          </p:spPr>
          <p:txBody>
            <a:bodyPr/>
            <a:lstStyle/>
            <a:p>
              <a:pPr fontAlgn="auto">
                <a:spcBef>
                  <a:spcPts val="0"/>
                </a:spcBef>
                <a:spcAft>
                  <a:spcPts val="0"/>
                </a:spcAft>
                <a:defRPr/>
              </a:pPr>
              <a:endParaRPr lang="en-US">
                <a:latin typeface="Arial"/>
                <a:cs typeface="Arial"/>
              </a:endParaRPr>
            </a:p>
          </p:txBody>
        </p:sp>
        <p:sp>
          <p:nvSpPr>
            <p:cNvPr id="119845" name="Freeform 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9846" name="Oval 1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19847" name="Line 1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8" name="Line 1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9" name="Line 1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50" name="Line 1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799" name="Text Box 15"/>
          <p:cNvSpPr txBox="1">
            <a:spLocks noChangeArrowheads="1"/>
          </p:cNvSpPr>
          <p:nvPr/>
        </p:nvSpPr>
        <p:spPr bwMode="auto">
          <a:xfrm>
            <a:off x="9859436" y="2281476"/>
            <a:ext cx="218264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rgbClr val="FFFF00"/>
                </a:solidFill>
                <a:latin typeface="Arial" pitchFamily="34" charset="0"/>
                <a:ea typeface="MS PGothic" pitchFamily="34" charset="-128"/>
              </a:rPr>
              <a:t>Figure 3.9</a:t>
            </a:r>
          </a:p>
        </p:txBody>
      </p:sp>
      <p:grpSp>
        <p:nvGrpSpPr>
          <p:cNvPr id="118800" name="Group 16"/>
          <p:cNvGrpSpPr>
            <a:grpSpLocks/>
          </p:cNvGrpSpPr>
          <p:nvPr/>
        </p:nvGrpSpPr>
        <p:grpSpPr bwMode="auto">
          <a:xfrm>
            <a:off x="2146301" y="2478090"/>
            <a:ext cx="4135967" cy="1290637"/>
            <a:chOff x="1014" y="1561"/>
            <a:chExt cx="1954" cy="813"/>
          </a:xfrm>
        </p:grpSpPr>
        <p:sp>
          <p:nvSpPr>
            <p:cNvPr id="119837" name="Text Box 17"/>
            <p:cNvSpPr txBox="1">
              <a:spLocks noChangeArrowheads="1"/>
            </p:cNvSpPr>
            <p:nvPr/>
          </p:nvSpPr>
          <p:spPr bwMode="auto">
            <a:xfrm>
              <a:off x="2772" y="2093"/>
              <a:ext cx="196"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A</a:t>
              </a:r>
            </a:p>
          </p:txBody>
        </p:sp>
        <p:grpSp>
          <p:nvGrpSpPr>
            <p:cNvPr id="119838" name="Group 18"/>
            <p:cNvGrpSpPr>
              <a:grpSpLocks/>
            </p:cNvGrpSpPr>
            <p:nvPr/>
          </p:nvGrpSpPr>
          <p:grpSpPr bwMode="auto">
            <a:xfrm>
              <a:off x="1014" y="1561"/>
              <a:ext cx="1770" cy="599"/>
              <a:chOff x="1014" y="1561"/>
              <a:chExt cx="1770" cy="599"/>
            </a:xfrm>
          </p:grpSpPr>
          <p:sp>
            <p:nvSpPr>
              <p:cNvPr id="119839" name="Text Box 19"/>
              <p:cNvSpPr txBox="1">
                <a:spLocks noChangeArrowheads="1"/>
              </p:cNvSpPr>
              <p:nvPr/>
            </p:nvSpPr>
            <p:spPr bwMode="auto">
              <a:xfrm>
                <a:off x="1014" y="1561"/>
                <a:ext cx="1450"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smtClean="0">
                    <a:latin typeface="Arial" pitchFamily="34" charset="0"/>
                    <a:ea typeface="MS PGothic" pitchFamily="34" charset="-128"/>
                  </a:rPr>
                  <a:t>Nama atau Simbol</a:t>
                </a:r>
              </a:p>
              <a:p>
                <a:pPr algn="ctr">
                  <a:lnSpc>
                    <a:spcPct val="85000"/>
                  </a:lnSpc>
                </a:pPr>
                <a:r>
                  <a:rPr lang="en-AU" altLang="en-US" sz="2700" smtClean="0">
                    <a:latin typeface="Arial" pitchFamily="34" charset="0"/>
                    <a:ea typeface="MS PGothic" pitchFamily="34" charset="-128"/>
                  </a:rPr>
                  <a:t>Aktivitas</a:t>
                </a:r>
                <a:endParaRPr lang="en-AU" altLang="en-US" sz="2700">
                  <a:latin typeface="Arial" pitchFamily="34" charset="0"/>
                  <a:ea typeface="MS PGothic" pitchFamily="34" charset="-128"/>
                </a:endParaRPr>
              </a:p>
            </p:txBody>
          </p:sp>
          <p:sp>
            <p:nvSpPr>
              <p:cNvPr id="119840" name="Line 20"/>
              <p:cNvSpPr>
                <a:spLocks noChangeShapeType="1"/>
              </p:cNvSpPr>
              <p:nvPr/>
            </p:nvSpPr>
            <p:spPr bwMode="auto">
              <a:xfrm>
                <a:off x="2296" y="1808"/>
                <a:ext cx="488" cy="35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100"/>
              </a:p>
            </p:txBody>
          </p:sp>
        </p:grpSp>
      </p:grpSp>
      <p:grpSp>
        <p:nvGrpSpPr>
          <p:cNvPr id="118805" name="Group 21"/>
          <p:cNvGrpSpPr>
            <a:grpSpLocks/>
          </p:cNvGrpSpPr>
          <p:nvPr/>
        </p:nvGrpSpPr>
        <p:grpSpPr bwMode="auto">
          <a:xfrm>
            <a:off x="1655235" y="3367088"/>
            <a:ext cx="8845551" cy="973137"/>
            <a:chOff x="782" y="2121"/>
            <a:chExt cx="4179" cy="613"/>
          </a:xfrm>
        </p:grpSpPr>
        <p:grpSp>
          <p:nvGrpSpPr>
            <p:cNvPr id="119829" name="Group 22"/>
            <p:cNvGrpSpPr>
              <a:grpSpLocks/>
            </p:cNvGrpSpPr>
            <p:nvPr/>
          </p:nvGrpSpPr>
          <p:grpSpPr bwMode="auto">
            <a:xfrm>
              <a:off x="782" y="2217"/>
              <a:ext cx="1586" cy="517"/>
              <a:chOff x="782" y="2217"/>
              <a:chExt cx="1586" cy="517"/>
            </a:xfrm>
          </p:grpSpPr>
          <p:sp>
            <p:nvSpPr>
              <p:cNvPr id="119834" name="Text Box 23"/>
              <p:cNvSpPr txBox="1">
                <a:spLocks noChangeArrowheads="1"/>
              </p:cNvSpPr>
              <p:nvPr/>
            </p:nvSpPr>
            <p:spPr bwMode="auto">
              <a:xfrm>
                <a:off x="782" y="2217"/>
                <a:ext cx="893"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Earliest Start</a:t>
                </a:r>
              </a:p>
            </p:txBody>
          </p:sp>
          <p:sp>
            <p:nvSpPr>
              <p:cNvPr id="119835" name="Text Box 24"/>
              <p:cNvSpPr txBox="1">
                <a:spLocks noChangeArrowheads="1"/>
              </p:cNvSpPr>
              <p:nvPr/>
            </p:nvSpPr>
            <p:spPr bwMode="auto">
              <a:xfrm>
                <a:off x="2063" y="2309"/>
                <a:ext cx="305"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ES</a:t>
                </a:r>
              </a:p>
            </p:txBody>
          </p:sp>
          <p:sp>
            <p:nvSpPr>
              <p:cNvPr id="119836" name="Line 25"/>
              <p:cNvSpPr>
                <a:spLocks noChangeShapeType="1"/>
              </p:cNvSpPr>
              <p:nvPr/>
            </p:nvSpPr>
            <p:spPr bwMode="auto">
              <a:xfrm flipV="1">
                <a:off x="1584" y="2448"/>
                <a:ext cx="432" cy="4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grpSp>
          <p:nvGrpSpPr>
            <p:cNvPr id="119830" name="Group 26"/>
            <p:cNvGrpSpPr>
              <a:grpSpLocks/>
            </p:cNvGrpSpPr>
            <p:nvPr/>
          </p:nvGrpSpPr>
          <p:grpSpPr bwMode="auto">
            <a:xfrm>
              <a:off x="3357" y="2121"/>
              <a:ext cx="1604" cy="517"/>
              <a:chOff x="3357" y="2121"/>
              <a:chExt cx="1604" cy="517"/>
            </a:xfrm>
          </p:grpSpPr>
          <p:sp>
            <p:nvSpPr>
              <p:cNvPr id="119831" name="Text Box 27"/>
              <p:cNvSpPr txBox="1">
                <a:spLocks noChangeArrowheads="1"/>
              </p:cNvSpPr>
              <p:nvPr/>
            </p:nvSpPr>
            <p:spPr bwMode="auto">
              <a:xfrm>
                <a:off x="3998" y="2121"/>
                <a:ext cx="963"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Earliest Finish</a:t>
                </a:r>
              </a:p>
            </p:txBody>
          </p:sp>
          <p:sp>
            <p:nvSpPr>
              <p:cNvPr id="119832" name="Text Box 28"/>
              <p:cNvSpPr txBox="1">
                <a:spLocks noChangeArrowheads="1"/>
              </p:cNvSpPr>
              <p:nvPr/>
            </p:nvSpPr>
            <p:spPr bwMode="auto">
              <a:xfrm>
                <a:off x="3357" y="2309"/>
                <a:ext cx="296"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EF</a:t>
                </a:r>
              </a:p>
            </p:txBody>
          </p:sp>
          <p:sp>
            <p:nvSpPr>
              <p:cNvPr id="119833" name="Line 29"/>
              <p:cNvSpPr>
                <a:spLocks noChangeShapeType="1"/>
              </p:cNvSpPr>
              <p:nvPr/>
            </p:nvSpPr>
            <p:spPr bwMode="auto">
              <a:xfrm flipV="1">
                <a:off x="3728" y="2360"/>
                <a:ext cx="400" cy="7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grpSp>
      <p:grpSp>
        <p:nvGrpSpPr>
          <p:cNvPr id="118814" name="Group 30"/>
          <p:cNvGrpSpPr>
            <a:grpSpLocks/>
          </p:cNvGrpSpPr>
          <p:nvPr/>
        </p:nvGrpSpPr>
        <p:grpSpPr bwMode="auto">
          <a:xfrm>
            <a:off x="1553635" y="4770438"/>
            <a:ext cx="8811684" cy="928687"/>
            <a:chOff x="734" y="3005"/>
            <a:chExt cx="4163" cy="585"/>
          </a:xfrm>
        </p:grpSpPr>
        <p:grpSp>
          <p:nvGrpSpPr>
            <p:cNvPr id="119821" name="Group 31"/>
            <p:cNvGrpSpPr>
              <a:grpSpLocks/>
            </p:cNvGrpSpPr>
            <p:nvPr/>
          </p:nvGrpSpPr>
          <p:grpSpPr bwMode="auto">
            <a:xfrm>
              <a:off x="734" y="3005"/>
              <a:ext cx="1619" cy="585"/>
              <a:chOff x="734" y="3005"/>
              <a:chExt cx="1619" cy="585"/>
            </a:xfrm>
          </p:grpSpPr>
          <p:sp>
            <p:nvSpPr>
              <p:cNvPr id="119826" name="Text Box 32"/>
              <p:cNvSpPr txBox="1">
                <a:spLocks noChangeArrowheads="1"/>
              </p:cNvSpPr>
              <p:nvPr/>
            </p:nvSpPr>
            <p:spPr bwMode="auto">
              <a:xfrm>
                <a:off x="734" y="3073"/>
                <a:ext cx="829"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Latest Start</a:t>
                </a:r>
              </a:p>
            </p:txBody>
          </p:sp>
          <p:sp>
            <p:nvSpPr>
              <p:cNvPr id="119827" name="Text Box 33"/>
              <p:cNvSpPr txBox="1">
                <a:spLocks noChangeArrowheads="1"/>
              </p:cNvSpPr>
              <p:nvPr/>
            </p:nvSpPr>
            <p:spPr bwMode="auto">
              <a:xfrm>
                <a:off x="2066" y="3005"/>
                <a:ext cx="287"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LS</a:t>
                </a:r>
              </a:p>
            </p:txBody>
          </p:sp>
          <p:sp>
            <p:nvSpPr>
              <p:cNvPr id="119828" name="Line 34"/>
              <p:cNvSpPr>
                <a:spLocks noChangeShapeType="1"/>
              </p:cNvSpPr>
              <p:nvPr/>
            </p:nvSpPr>
            <p:spPr bwMode="auto">
              <a:xfrm flipV="1">
                <a:off x="1480" y="3128"/>
                <a:ext cx="544" cy="16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grpSp>
          <p:nvGrpSpPr>
            <p:cNvPr id="119822" name="Group 35"/>
            <p:cNvGrpSpPr>
              <a:grpSpLocks/>
            </p:cNvGrpSpPr>
            <p:nvPr/>
          </p:nvGrpSpPr>
          <p:grpSpPr bwMode="auto">
            <a:xfrm>
              <a:off x="3362" y="3005"/>
              <a:ext cx="1535" cy="561"/>
              <a:chOff x="3362" y="3005"/>
              <a:chExt cx="1535" cy="561"/>
            </a:xfrm>
          </p:grpSpPr>
          <p:sp>
            <p:nvSpPr>
              <p:cNvPr id="119823" name="Text Box 36"/>
              <p:cNvSpPr txBox="1">
                <a:spLocks noChangeArrowheads="1"/>
              </p:cNvSpPr>
              <p:nvPr/>
            </p:nvSpPr>
            <p:spPr bwMode="auto">
              <a:xfrm>
                <a:off x="4054" y="3049"/>
                <a:ext cx="843"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Latest Finish</a:t>
                </a:r>
              </a:p>
            </p:txBody>
          </p:sp>
          <p:sp>
            <p:nvSpPr>
              <p:cNvPr id="119824" name="Text Box 37"/>
              <p:cNvSpPr txBox="1">
                <a:spLocks noChangeArrowheads="1"/>
              </p:cNvSpPr>
              <p:nvPr/>
            </p:nvSpPr>
            <p:spPr bwMode="auto">
              <a:xfrm>
                <a:off x="3362" y="3005"/>
                <a:ext cx="278"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LF</a:t>
                </a:r>
              </a:p>
            </p:txBody>
          </p:sp>
          <p:sp>
            <p:nvSpPr>
              <p:cNvPr id="119825" name="Line 38"/>
              <p:cNvSpPr>
                <a:spLocks noChangeShapeType="1"/>
              </p:cNvSpPr>
              <p:nvPr/>
            </p:nvSpPr>
            <p:spPr bwMode="auto">
              <a:xfrm>
                <a:off x="3712" y="3120"/>
                <a:ext cx="456" cy="96"/>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grpSp>
      <p:grpSp>
        <p:nvGrpSpPr>
          <p:cNvPr id="118823" name="Group 39"/>
          <p:cNvGrpSpPr>
            <a:grpSpLocks/>
          </p:cNvGrpSpPr>
          <p:nvPr/>
        </p:nvGrpSpPr>
        <p:grpSpPr bwMode="auto">
          <a:xfrm>
            <a:off x="5842004" y="5145092"/>
            <a:ext cx="3932767" cy="1404937"/>
            <a:chOff x="2760" y="3241"/>
            <a:chExt cx="1858" cy="885"/>
          </a:xfrm>
        </p:grpSpPr>
        <p:grpSp>
          <p:nvGrpSpPr>
            <p:cNvPr id="119817" name="Group 40"/>
            <p:cNvGrpSpPr>
              <a:grpSpLocks/>
            </p:cNvGrpSpPr>
            <p:nvPr/>
          </p:nvGrpSpPr>
          <p:grpSpPr bwMode="auto">
            <a:xfrm>
              <a:off x="3008" y="3464"/>
              <a:ext cx="1610" cy="662"/>
              <a:chOff x="3008" y="3464"/>
              <a:chExt cx="1610" cy="662"/>
            </a:xfrm>
          </p:grpSpPr>
          <p:sp>
            <p:nvSpPr>
              <p:cNvPr id="119819" name="Text Box 41"/>
              <p:cNvSpPr txBox="1">
                <a:spLocks noChangeArrowheads="1"/>
              </p:cNvSpPr>
              <p:nvPr/>
            </p:nvSpPr>
            <p:spPr bwMode="auto">
              <a:xfrm>
                <a:off x="3413" y="3845"/>
                <a:ext cx="1205"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smtClean="0">
                    <a:effectLst>
                      <a:outerShdw blurRad="38100" dist="38100" dir="2700000" algn="tl">
                        <a:srgbClr val="000000">
                          <a:alpha val="43137"/>
                        </a:srgbClr>
                      </a:outerShdw>
                    </a:effectLst>
                    <a:latin typeface="Arial" pitchFamily="34" charset="0"/>
                    <a:ea typeface="MS PGothic" pitchFamily="34" charset="-128"/>
                  </a:rPr>
                  <a:t>Durasi Aktivitas</a:t>
                </a:r>
                <a:endParaRPr lang="en-AU" altLang="en-US" sz="2700">
                  <a:effectLst>
                    <a:outerShdw blurRad="38100" dist="38100" dir="2700000" algn="tl">
                      <a:srgbClr val="000000">
                        <a:alpha val="43137"/>
                      </a:srgbClr>
                    </a:outerShdw>
                  </a:effectLst>
                  <a:latin typeface="Arial" pitchFamily="34" charset="0"/>
                  <a:ea typeface="MS PGothic" pitchFamily="34" charset="-128"/>
                </a:endParaRPr>
              </a:p>
            </p:txBody>
          </p:sp>
          <p:sp>
            <p:nvSpPr>
              <p:cNvPr id="119820" name="Line 42"/>
              <p:cNvSpPr>
                <a:spLocks noChangeShapeType="1"/>
              </p:cNvSpPr>
              <p:nvPr/>
            </p:nvSpPr>
            <p:spPr bwMode="auto">
              <a:xfrm>
                <a:off x="3008" y="3464"/>
                <a:ext cx="488" cy="35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sp>
          <p:nvSpPr>
            <p:cNvPr id="119818" name="Text Box 43"/>
            <p:cNvSpPr txBox="1">
              <a:spLocks noChangeArrowheads="1"/>
            </p:cNvSpPr>
            <p:nvPr/>
          </p:nvSpPr>
          <p:spPr bwMode="auto">
            <a:xfrm>
              <a:off x="2760" y="3241"/>
              <a:ext cx="17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2</a:t>
              </a:r>
            </a:p>
          </p:txBody>
        </p:sp>
      </p:grpSp>
      <p:sp>
        <p:nvSpPr>
          <p:cNvPr id="47" name="Rectangle 2"/>
          <p:cNvSpPr>
            <a:spLocks noGrp="1" noChangeArrowheads="1"/>
          </p:cNvSpPr>
          <p:nvPr>
            <p:ph type="title"/>
          </p:nvPr>
        </p:nvSpPr>
        <p:spPr>
          <a:xfrm>
            <a:off x="744187" y="354593"/>
            <a:ext cx="9753600" cy="1154097"/>
          </a:xfrm>
          <a:extLst/>
        </p:spPr>
        <p:txBody>
          <a:bodyPr rtlCol="0">
            <a:normAutofit/>
          </a:bodyPr>
          <a:lstStyle/>
          <a:p>
            <a:pPr>
              <a:defRPr/>
            </a:pPr>
            <a:r>
              <a:rPr lang="en-US" sz="4300">
                <a:solidFill>
                  <a:srgbClr val="0070C0"/>
                </a:solidFill>
                <a:effectLst>
                  <a:outerShdw blurRad="38100" dist="38100" dir="2700000" algn="tl">
                    <a:srgbClr val="000000">
                      <a:alpha val="43137"/>
                    </a:srgbClr>
                  </a:outerShdw>
                </a:effectLst>
                <a:latin typeface="Arial" charset="0"/>
                <a:ea typeface="ＭＳ Ｐゴシック" charset="0"/>
              </a:rPr>
              <a:t>Menentukan Jadwal Proyek</a:t>
            </a:r>
            <a:endParaRPr lang="en-US" sz="4300" dirty="0">
              <a:effectLst>
                <a:outerShdw blurRad="38100" dist="38100" dir="2700000" algn="tl">
                  <a:srgbClr val="000000">
                    <a:alpha val="43137"/>
                  </a:srgbClr>
                </a:outerShdw>
              </a:effectLst>
              <a:latin typeface="Arial" charset="0"/>
              <a:ea typeface="ＭＳ Ｐゴシック" charset="0"/>
            </a:endParaRPr>
          </a:p>
        </p:txBody>
      </p:sp>
    </p:spTree>
    <p:extLst>
      <p:ext uri="{BB962C8B-B14F-4D97-AF65-F5344CB8AC3E}">
        <p14:creationId xmlns:p14="http://schemas.microsoft.com/office/powerpoint/2010/main" val="325222569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8787"/>
                                        </p:tgtEl>
                                        <p:attrNameLst>
                                          <p:attrName>style.visibility</p:attrName>
                                        </p:attrNameLst>
                                      </p:cBhvr>
                                      <p:to>
                                        <p:strVal val="visible"/>
                                      </p:to>
                                    </p:set>
                                    <p:animEffect transition="in" filter="strips(downRight)">
                                      <p:cBhvr>
                                        <p:cTn id="7" dur="1000"/>
                                        <p:tgtEl>
                                          <p:spTgt spid="118787"/>
                                        </p:tgtEl>
                                      </p:cBhvr>
                                    </p:animEffect>
                                  </p:childTnLst>
                                </p:cTn>
                              </p:par>
                            </p:childTnLst>
                          </p:cTn>
                        </p:par>
                        <p:par>
                          <p:cTn id="8" fill="hold" nodeType="afterGroup">
                            <p:stCondLst>
                              <p:cond delay="2000"/>
                            </p:stCondLst>
                            <p:childTnLst>
                              <p:par>
                                <p:cTn id="9" presetID="9" presetClass="entr" presetSubtype="0" fill="hold" nodeType="afterEffect">
                                  <p:stCondLst>
                                    <p:cond delay="1000"/>
                                  </p:stCondLst>
                                  <p:childTnLst>
                                    <p:set>
                                      <p:cBhvr>
                                        <p:cTn id="10" dur="1" fill="hold">
                                          <p:stCondLst>
                                            <p:cond delay="0"/>
                                          </p:stCondLst>
                                        </p:cTn>
                                        <p:tgtEl>
                                          <p:spTgt spid="118788"/>
                                        </p:tgtEl>
                                        <p:attrNameLst>
                                          <p:attrName>style.visibility</p:attrName>
                                        </p:attrNameLst>
                                      </p:cBhvr>
                                      <p:to>
                                        <p:strVal val="visible"/>
                                      </p:to>
                                    </p:set>
                                    <p:animEffect transition="in" filter="dissolve">
                                      <p:cBhvr>
                                        <p:cTn id="11" dur="1000"/>
                                        <p:tgtEl>
                                          <p:spTgt spid="118788"/>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118800"/>
                                        </p:tgtEl>
                                        <p:attrNameLst>
                                          <p:attrName>style.visibility</p:attrName>
                                        </p:attrNameLst>
                                      </p:cBhvr>
                                      <p:to>
                                        <p:strVal val="visible"/>
                                      </p:to>
                                    </p:set>
                                    <p:animEffect transition="in" filter="wipe(left)">
                                      <p:cBhvr>
                                        <p:cTn id="15" dur="1000"/>
                                        <p:tgtEl>
                                          <p:spTgt spid="118800"/>
                                        </p:tgtEl>
                                      </p:cBhvr>
                                    </p:animEffect>
                                  </p:childTnLst>
                                </p:cTn>
                              </p:par>
                              <p:par>
                                <p:cTn id="16" presetID="22" presetClass="entr" presetSubtype="2" fill="hold" nodeType="withEffect">
                                  <p:stCondLst>
                                    <p:cond delay="1000"/>
                                  </p:stCondLst>
                                  <p:childTnLst>
                                    <p:set>
                                      <p:cBhvr>
                                        <p:cTn id="17" dur="1" fill="hold">
                                          <p:stCondLst>
                                            <p:cond delay="0"/>
                                          </p:stCondLst>
                                        </p:cTn>
                                        <p:tgtEl>
                                          <p:spTgt spid="118823"/>
                                        </p:tgtEl>
                                        <p:attrNameLst>
                                          <p:attrName>style.visibility</p:attrName>
                                        </p:attrNameLst>
                                      </p:cBhvr>
                                      <p:to>
                                        <p:strVal val="visible"/>
                                      </p:to>
                                    </p:set>
                                    <p:animEffect transition="in" filter="wipe(right)">
                                      <p:cBhvr>
                                        <p:cTn id="18" dur="1000"/>
                                        <p:tgtEl>
                                          <p:spTgt spid="11882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21" fill="hold" nodeType="clickEffect">
                                  <p:stCondLst>
                                    <p:cond delay="0"/>
                                  </p:stCondLst>
                                  <p:childTnLst>
                                    <p:set>
                                      <p:cBhvr>
                                        <p:cTn id="22" dur="1" fill="hold">
                                          <p:stCondLst>
                                            <p:cond delay="0"/>
                                          </p:stCondLst>
                                        </p:cTn>
                                        <p:tgtEl>
                                          <p:spTgt spid="118805"/>
                                        </p:tgtEl>
                                        <p:attrNameLst>
                                          <p:attrName>style.visibility</p:attrName>
                                        </p:attrNameLst>
                                      </p:cBhvr>
                                      <p:to>
                                        <p:strVal val="visible"/>
                                      </p:to>
                                    </p:set>
                                    <p:animEffect transition="in" filter="barn(inVertical)">
                                      <p:cBhvr>
                                        <p:cTn id="23" dur="1000"/>
                                        <p:tgtEl>
                                          <p:spTgt spid="11880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6" presetClass="entr" presetSubtype="21" fill="hold" nodeType="clickEffect">
                                  <p:stCondLst>
                                    <p:cond delay="0"/>
                                  </p:stCondLst>
                                  <p:childTnLst>
                                    <p:set>
                                      <p:cBhvr>
                                        <p:cTn id="27" dur="1" fill="hold">
                                          <p:stCondLst>
                                            <p:cond delay="0"/>
                                          </p:stCondLst>
                                        </p:cTn>
                                        <p:tgtEl>
                                          <p:spTgt spid="118814"/>
                                        </p:tgtEl>
                                        <p:attrNameLst>
                                          <p:attrName>style.visibility</p:attrName>
                                        </p:attrNameLst>
                                      </p:cBhvr>
                                      <p:to>
                                        <p:strVal val="visible"/>
                                      </p:to>
                                    </p:set>
                                    <p:animEffect transition="in" filter="barn(inVertical)">
                                      <p:cBhvr>
                                        <p:cTn id="28" dur="1000"/>
                                        <p:tgtEl>
                                          <p:spTgt spid="1188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mtClean="0">
                <a:solidFill>
                  <a:srgbClr val="FFFF00"/>
                </a:solidFill>
                <a:latin typeface="+mn-lt"/>
              </a:rPr>
              <a:t>Foreward</a:t>
            </a:r>
            <a:r>
              <a:rPr lang="en-US" smtClean="0">
                <a:latin typeface="+mn-lt"/>
              </a:rPr>
              <a:t> dan </a:t>
            </a:r>
            <a:r>
              <a:rPr lang="en-US" smtClean="0">
                <a:solidFill>
                  <a:srgbClr val="FFFF00"/>
                </a:solidFill>
                <a:latin typeface="+mn-lt"/>
              </a:rPr>
              <a:t>Backward</a:t>
            </a:r>
            <a:r>
              <a:rPr lang="en-US" smtClean="0">
                <a:latin typeface="+mn-lt"/>
              </a:rPr>
              <a:t> </a:t>
            </a:r>
            <a:r>
              <a:rPr lang="en-US" smtClean="0">
                <a:solidFill>
                  <a:srgbClr val="FFFF00"/>
                </a:solidFill>
                <a:latin typeface="+mn-lt"/>
              </a:rPr>
              <a:t>Pass</a:t>
            </a:r>
            <a:endParaRPr lang="en-US">
              <a:solidFill>
                <a:srgbClr val="FFFF00"/>
              </a:solidFill>
              <a:latin typeface="+mn-lt"/>
            </a:endParaRPr>
          </a:p>
        </p:txBody>
      </p:sp>
    </p:spTree>
    <p:extLst>
      <p:ext uri="{BB962C8B-B14F-4D97-AF65-F5344CB8AC3E}">
        <p14:creationId xmlns:p14="http://schemas.microsoft.com/office/powerpoint/2010/main" val="86290902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Forward Pass</a:t>
            </a:r>
          </a:p>
        </p:txBody>
      </p:sp>
      <p:sp>
        <p:nvSpPr>
          <p:cNvPr id="120835" name="Text Box 3"/>
          <p:cNvSpPr txBox="1">
            <a:spLocks noChangeArrowheads="1"/>
          </p:cNvSpPr>
          <p:nvPr/>
        </p:nvSpPr>
        <p:spPr bwMode="auto">
          <a:xfrm>
            <a:off x="950384" y="1512889"/>
            <a:ext cx="9772862" cy="69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700" b="1">
                <a:latin typeface="Century Gothic" panose="020B0502020202020204" pitchFamily="34" charset="0"/>
                <a:ea typeface="MS PGothic" pitchFamily="34" charset="-128"/>
              </a:rPr>
              <a:t>Mulailah dari </a:t>
            </a:r>
            <a:r>
              <a:rPr lang="en-US" altLang="en-US" sz="3700" b="1" smtClean="0">
                <a:latin typeface="Century Gothic" panose="020B0502020202020204" pitchFamily="34" charset="0"/>
                <a:ea typeface="MS PGothic" pitchFamily="34" charset="-128"/>
              </a:rPr>
              <a:t>event START dan </a:t>
            </a:r>
            <a:r>
              <a:rPr lang="en-US" altLang="en-US" sz="3700" b="1">
                <a:latin typeface="Century Gothic" panose="020B0502020202020204" pitchFamily="34" charset="0"/>
                <a:ea typeface="MS PGothic" pitchFamily="34" charset="-128"/>
              </a:rPr>
              <a:t>terus maju </a:t>
            </a:r>
            <a:endParaRPr lang="en-US" altLang="en-US" sz="3700" b="1" smtClean="0">
              <a:latin typeface="Century Gothic" panose="020B0502020202020204" pitchFamily="34" charset="0"/>
              <a:ea typeface="MS PGothic" pitchFamily="34" charset="-128"/>
            </a:endParaRPr>
          </a:p>
        </p:txBody>
      </p:sp>
      <p:sp>
        <p:nvSpPr>
          <p:cNvPr id="120836" name="Text Box 4"/>
          <p:cNvSpPr txBox="1">
            <a:spLocks noChangeArrowheads="1"/>
          </p:cNvSpPr>
          <p:nvPr/>
        </p:nvSpPr>
        <p:spPr bwMode="auto">
          <a:xfrm>
            <a:off x="984251" y="2300289"/>
            <a:ext cx="5308498" cy="61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smtClean="0">
                <a:latin typeface="Century Gothic" panose="020B0502020202020204" pitchFamily="34" charset="0"/>
                <a:ea typeface="MS PGothic" pitchFamily="34" charset="-128"/>
              </a:rPr>
              <a:t>Aturan Earliest </a:t>
            </a:r>
            <a:r>
              <a:rPr lang="en-AU" altLang="en-US" sz="3200">
                <a:latin typeface="Century Gothic" panose="020B0502020202020204" pitchFamily="34" charset="0"/>
                <a:ea typeface="MS PGothic" pitchFamily="34" charset="-128"/>
              </a:rPr>
              <a:t>Start Time </a:t>
            </a:r>
            <a:r>
              <a:rPr lang="en-AU" altLang="en-US" sz="3200" smtClean="0">
                <a:latin typeface="Century Gothic" panose="020B0502020202020204" pitchFamily="34" charset="0"/>
                <a:ea typeface="MS PGothic" pitchFamily="34" charset="-128"/>
              </a:rPr>
              <a:t>:</a:t>
            </a:r>
            <a:endParaRPr lang="en-AU" altLang="en-US" sz="3200">
              <a:latin typeface="Century Gothic" panose="020B0502020202020204" pitchFamily="34" charset="0"/>
              <a:ea typeface="MS PGothic" pitchFamily="34" charset="-128"/>
            </a:endParaRPr>
          </a:p>
        </p:txBody>
      </p:sp>
      <p:sp>
        <p:nvSpPr>
          <p:cNvPr id="120837" name="Text Box 5"/>
          <p:cNvSpPr txBox="1">
            <a:spLocks noChangeArrowheads="1"/>
          </p:cNvSpPr>
          <p:nvPr/>
        </p:nvSpPr>
        <p:spPr bwMode="auto">
          <a:xfrm>
            <a:off x="1657353" y="2998789"/>
            <a:ext cx="8824383" cy="2571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AU"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Jika suatu aktivitas hanya memiliki satu pendahulunya langsung, ES-nya sama dengan EF dari pendahulunya</a:t>
            </a:r>
          </a:p>
          <a:p>
            <a:pPr>
              <a:lnSpc>
                <a:spcPct val="90000"/>
              </a:lnSpc>
              <a:spcAft>
                <a:spcPts val="1600"/>
              </a:spcAft>
              <a:buClr>
                <a:srgbClr val="BF0922"/>
              </a:buClr>
              <a:buSzPct val="60000"/>
              <a:buFont typeface="Lucida Grande"/>
              <a:buChar char="►"/>
            </a:pPr>
            <a:r>
              <a:rPr lang="en-AU"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Jika suatu kegiatan memiliki beberapa pendahulunya, ES-nya adalah maksimum dari semua nilai EF pendahulunya</a:t>
            </a:r>
          </a:p>
        </p:txBody>
      </p:sp>
      <p:sp>
        <p:nvSpPr>
          <p:cNvPr id="120838" name="Text Box 6"/>
          <p:cNvSpPr txBox="1">
            <a:spLocks noChangeArrowheads="1"/>
          </p:cNvSpPr>
          <p:nvPr/>
        </p:nvSpPr>
        <p:spPr bwMode="auto">
          <a:xfrm>
            <a:off x="1631951" y="5500689"/>
            <a:ext cx="8617866" cy="61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rgbClr val="FFFF00"/>
                </a:solidFill>
                <a:effectLst>
                  <a:outerShdw blurRad="38100" dist="38100" dir="2700000" algn="tl">
                    <a:srgbClr val="000000">
                      <a:alpha val="43137"/>
                    </a:srgbClr>
                  </a:outerShdw>
                </a:effectLst>
                <a:latin typeface="Times New Roman" panose="02020603050405020304" pitchFamily="18" charset="0"/>
                <a:ea typeface="MS PGothic" pitchFamily="34" charset="-128"/>
                <a:cs typeface="Times New Roman" panose="02020603050405020304" pitchFamily="18" charset="0"/>
              </a:rPr>
              <a:t>ES = Max {EF dari semua pendahulu langsung}</a:t>
            </a:r>
          </a:p>
        </p:txBody>
      </p:sp>
    </p:spTree>
    <p:extLst>
      <p:ext uri="{BB962C8B-B14F-4D97-AF65-F5344CB8AC3E}">
        <p14:creationId xmlns:p14="http://schemas.microsoft.com/office/powerpoint/2010/main" val="1940235257"/>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0835"/>
                                        </p:tgtEl>
                                        <p:attrNameLst>
                                          <p:attrName>style.visibility</p:attrName>
                                        </p:attrNameLst>
                                      </p:cBhvr>
                                      <p:to>
                                        <p:strVal val="visible"/>
                                      </p:to>
                                    </p:set>
                                    <p:animEffect transition="in" filter="strips(downRight)">
                                      <p:cBhvr>
                                        <p:cTn id="7" dur="1000"/>
                                        <p:tgtEl>
                                          <p:spTgt spid="120835"/>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20836"/>
                                        </p:tgtEl>
                                        <p:attrNameLst>
                                          <p:attrName>style.visibility</p:attrName>
                                        </p:attrNameLst>
                                      </p:cBhvr>
                                      <p:to>
                                        <p:strVal val="visible"/>
                                      </p:to>
                                    </p:set>
                                    <p:animEffect transition="in" filter="strips(downRight)">
                                      <p:cBhvr>
                                        <p:cTn id="11" dur="1000"/>
                                        <p:tgtEl>
                                          <p:spTgt spid="120836"/>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20837"/>
                                        </p:tgtEl>
                                        <p:attrNameLst>
                                          <p:attrName>style.visibility</p:attrName>
                                        </p:attrNameLst>
                                      </p:cBhvr>
                                      <p:to>
                                        <p:strVal val="visible"/>
                                      </p:to>
                                    </p:set>
                                    <p:animEffect transition="in" filter="strips(downRight)">
                                      <p:cBhvr>
                                        <p:cTn id="15" dur="1000"/>
                                        <p:tgtEl>
                                          <p:spTgt spid="120837"/>
                                        </p:tgtEl>
                                      </p:cBhvr>
                                    </p:animEffect>
                                  </p:childTnLst>
                                </p:cTn>
                              </p:par>
                            </p:childTnLst>
                          </p:cTn>
                        </p:par>
                        <p:par>
                          <p:cTn id="16" fill="hold" nodeType="afterGroup">
                            <p:stCondLst>
                              <p:cond delay="6000"/>
                            </p:stCondLst>
                            <p:childTnLst>
                              <p:par>
                                <p:cTn id="17" presetID="18" presetClass="entr" presetSubtype="6" fill="hold" grpId="0" nodeType="afterEffect">
                                  <p:stCondLst>
                                    <p:cond delay="1000"/>
                                  </p:stCondLst>
                                  <p:childTnLst>
                                    <p:set>
                                      <p:cBhvr>
                                        <p:cTn id="18" dur="1" fill="hold">
                                          <p:stCondLst>
                                            <p:cond delay="0"/>
                                          </p:stCondLst>
                                        </p:cTn>
                                        <p:tgtEl>
                                          <p:spTgt spid="120838"/>
                                        </p:tgtEl>
                                        <p:attrNameLst>
                                          <p:attrName>style.visibility</p:attrName>
                                        </p:attrNameLst>
                                      </p:cBhvr>
                                      <p:to>
                                        <p:strVal val="visible"/>
                                      </p:to>
                                    </p:set>
                                    <p:animEffect transition="in" filter="strips(downRight)">
                                      <p:cBhvr>
                                        <p:cTn id="19" dur="1000"/>
                                        <p:tgtEl>
                                          <p:spTgt spid="1208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p:bldP spid="120836" grpId="0"/>
      <p:bldP spid="120837" grpId="0"/>
      <p:bldP spid="120838"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Forward Pass</a:t>
            </a:r>
          </a:p>
        </p:txBody>
      </p:sp>
      <p:sp>
        <p:nvSpPr>
          <p:cNvPr id="120835" name="Text Box 3"/>
          <p:cNvSpPr txBox="1">
            <a:spLocks noChangeArrowheads="1"/>
          </p:cNvSpPr>
          <p:nvPr/>
        </p:nvSpPr>
        <p:spPr bwMode="auto">
          <a:xfrm>
            <a:off x="950384" y="1512889"/>
            <a:ext cx="9772862" cy="69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700" b="1">
                <a:latin typeface="Century Gothic" panose="020B0502020202020204" pitchFamily="34" charset="0"/>
                <a:ea typeface="MS PGothic" pitchFamily="34" charset="-128"/>
              </a:rPr>
              <a:t>Mulailah dari </a:t>
            </a:r>
            <a:r>
              <a:rPr lang="en-US" altLang="en-US" sz="3700" b="1" smtClean="0">
                <a:latin typeface="Century Gothic" panose="020B0502020202020204" pitchFamily="34" charset="0"/>
                <a:ea typeface="MS PGothic" pitchFamily="34" charset="-128"/>
              </a:rPr>
              <a:t>event START dan </a:t>
            </a:r>
            <a:r>
              <a:rPr lang="en-US" altLang="en-US" sz="3700" b="1">
                <a:latin typeface="Century Gothic" panose="020B0502020202020204" pitchFamily="34" charset="0"/>
                <a:ea typeface="MS PGothic" pitchFamily="34" charset="-128"/>
              </a:rPr>
              <a:t>terus maju </a:t>
            </a:r>
            <a:endParaRPr lang="en-US" altLang="en-US" sz="3700" b="1" smtClean="0">
              <a:latin typeface="Century Gothic" panose="020B0502020202020204" pitchFamily="34" charset="0"/>
              <a:ea typeface="MS PGothic" pitchFamily="34" charset="-128"/>
            </a:endParaRPr>
          </a:p>
        </p:txBody>
      </p:sp>
      <p:sp>
        <p:nvSpPr>
          <p:cNvPr id="7" name="Text Box 4"/>
          <p:cNvSpPr txBox="1">
            <a:spLocks noChangeArrowheads="1"/>
          </p:cNvSpPr>
          <p:nvPr/>
        </p:nvSpPr>
        <p:spPr bwMode="auto">
          <a:xfrm>
            <a:off x="984252" y="2300289"/>
            <a:ext cx="5441548" cy="61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smtClean="0">
                <a:latin typeface="Century Gothic" panose="020B0502020202020204" pitchFamily="34" charset="0"/>
                <a:ea typeface="MS PGothic" pitchFamily="34" charset="-128"/>
              </a:rPr>
              <a:t>Aturan Earliest </a:t>
            </a:r>
            <a:r>
              <a:rPr lang="en-AU" altLang="en-US" sz="3200">
                <a:latin typeface="Century Gothic" panose="020B0502020202020204" pitchFamily="34" charset="0"/>
                <a:ea typeface="MS PGothic" pitchFamily="34" charset="-128"/>
              </a:rPr>
              <a:t>Finish Time </a:t>
            </a:r>
            <a:r>
              <a:rPr lang="en-AU" altLang="en-US" sz="3200" smtClean="0">
                <a:latin typeface="Century Gothic" panose="020B0502020202020204" pitchFamily="34" charset="0"/>
                <a:ea typeface="MS PGothic" pitchFamily="34" charset="-128"/>
              </a:rPr>
              <a:t>:</a:t>
            </a:r>
            <a:endParaRPr lang="en-AU" altLang="en-US" sz="3200">
              <a:latin typeface="Century Gothic" panose="020B0502020202020204" pitchFamily="34" charset="0"/>
              <a:ea typeface="MS PGothic" pitchFamily="34" charset="-128"/>
            </a:endParaRPr>
          </a:p>
        </p:txBody>
      </p:sp>
      <p:sp>
        <p:nvSpPr>
          <p:cNvPr id="8" name="Text Box 5"/>
          <p:cNvSpPr txBox="1">
            <a:spLocks noChangeArrowheads="1"/>
          </p:cNvSpPr>
          <p:nvPr/>
        </p:nvSpPr>
        <p:spPr bwMode="auto">
          <a:xfrm>
            <a:off x="1657353" y="2998790"/>
            <a:ext cx="8824383" cy="1452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AU" altLang="en-US" sz="3200">
                <a:latin typeface="Arial" pitchFamily="34" charset="0"/>
                <a:ea typeface="MS PGothic" pitchFamily="34" charset="-128"/>
              </a:rPr>
              <a:t>Waktu </a:t>
            </a:r>
            <a:r>
              <a:rPr lang="en-AU" altLang="en-US" sz="3200" smtClean="0">
                <a:latin typeface="Arial" pitchFamily="34" charset="0"/>
                <a:ea typeface="MS PGothic" pitchFamily="34" charset="-128"/>
              </a:rPr>
              <a:t>paling </a:t>
            </a:r>
            <a:r>
              <a:rPr lang="en-AU" altLang="en-US" sz="3200">
                <a:latin typeface="Arial" pitchFamily="34" charset="0"/>
                <a:ea typeface="MS PGothic" pitchFamily="34" charset="-128"/>
              </a:rPr>
              <a:t>awal </a:t>
            </a:r>
            <a:r>
              <a:rPr lang="en-AU" altLang="en-US" sz="3200">
                <a:latin typeface="Arial" pitchFamily="34" charset="0"/>
                <a:ea typeface="MS PGothic" pitchFamily="34" charset="-128"/>
              </a:rPr>
              <a:t>selesai (</a:t>
            </a:r>
            <a:r>
              <a:rPr lang="en-AU" altLang="en-US" sz="3200">
                <a:latin typeface="Arial" pitchFamily="34" charset="0"/>
                <a:ea typeface="MS PGothic" pitchFamily="34" charset="-128"/>
              </a:rPr>
              <a:t>EF) dari suatu kegiatan adalah penjumlahan waktu </a:t>
            </a:r>
            <a:r>
              <a:rPr lang="en-AU" altLang="en-US" sz="3200" smtClean="0">
                <a:latin typeface="Arial" pitchFamily="34" charset="0"/>
                <a:ea typeface="MS PGothic" pitchFamily="34" charset="-128"/>
              </a:rPr>
              <a:t>paling </a:t>
            </a:r>
            <a:r>
              <a:rPr lang="en-AU" altLang="en-US" sz="3200">
                <a:latin typeface="Arial" pitchFamily="34" charset="0"/>
                <a:ea typeface="MS PGothic" pitchFamily="34" charset="-128"/>
              </a:rPr>
              <a:t>awal </a:t>
            </a:r>
            <a:r>
              <a:rPr lang="en-AU" altLang="en-US" sz="3200">
                <a:latin typeface="Arial" pitchFamily="34" charset="0"/>
                <a:ea typeface="MS PGothic" pitchFamily="34" charset="-128"/>
              </a:rPr>
              <a:t>mulai (</a:t>
            </a:r>
            <a:r>
              <a:rPr lang="en-AU" altLang="en-US" sz="3200">
                <a:latin typeface="Arial" pitchFamily="34" charset="0"/>
                <a:ea typeface="MS PGothic" pitchFamily="34" charset="-128"/>
              </a:rPr>
              <a:t>ES) dan waktu aktivitasnya</a:t>
            </a:r>
          </a:p>
        </p:txBody>
      </p:sp>
      <p:sp>
        <p:nvSpPr>
          <p:cNvPr id="9" name="Text Box 6"/>
          <p:cNvSpPr txBox="1">
            <a:spLocks noChangeArrowheads="1"/>
          </p:cNvSpPr>
          <p:nvPr/>
        </p:nvSpPr>
        <p:spPr bwMode="auto">
          <a:xfrm>
            <a:off x="3771901" y="4789489"/>
            <a:ext cx="5274771" cy="61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rgbClr val="FFFF00"/>
                </a:solidFill>
                <a:effectLst>
                  <a:outerShdw blurRad="38100" dist="38100" dir="2700000" algn="tl">
                    <a:srgbClr val="000000">
                      <a:alpha val="43137"/>
                    </a:srgbClr>
                  </a:outerShdw>
                </a:effectLst>
                <a:latin typeface="Arial" pitchFamily="34" charset="0"/>
                <a:ea typeface="MS PGothic" pitchFamily="34" charset="-128"/>
              </a:rPr>
              <a:t>EF = ES + </a:t>
            </a:r>
            <a:r>
              <a:rPr lang="en-AU" altLang="en-US" sz="3200" b="1" smtClean="0">
                <a:solidFill>
                  <a:srgbClr val="FFFF00"/>
                </a:solidFill>
                <a:effectLst>
                  <a:outerShdw blurRad="38100" dist="38100" dir="2700000" algn="tl">
                    <a:srgbClr val="000000">
                      <a:alpha val="43137"/>
                    </a:srgbClr>
                  </a:outerShdw>
                </a:effectLst>
                <a:latin typeface="Arial" pitchFamily="34" charset="0"/>
                <a:ea typeface="MS PGothic" pitchFamily="34" charset="-128"/>
              </a:rPr>
              <a:t>Waktu Aktivitas</a:t>
            </a:r>
            <a:endParaRPr lang="en-AU" altLang="en-US" sz="3200" b="1">
              <a:solidFill>
                <a:srgbClr val="FFFF00"/>
              </a:solidFill>
              <a:effectLst>
                <a:outerShdw blurRad="38100" dist="38100" dir="2700000" algn="tl">
                  <a:srgbClr val="000000">
                    <a:alpha val="43137"/>
                  </a:srgbClr>
                </a:outerShdw>
              </a:effectLst>
              <a:latin typeface="Arial" pitchFamily="34" charset="0"/>
              <a:ea typeface="MS PGothic" pitchFamily="34" charset="-128"/>
            </a:endParaRPr>
          </a:p>
        </p:txBody>
      </p:sp>
    </p:spTree>
    <p:extLst>
      <p:ext uri="{BB962C8B-B14F-4D97-AF65-F5344CB8AC3E}">
        <p14:creationId xmlns:p14="http://schemas.microsoft.com/office/powerpoint/2010/main" val="375766312"/>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0835"/>
                                        </p:tgtEl>
                                        <p:attrNameLst>
                                          <p:attrName>style.visibility</p:attrName>
                                        </p:attrNameLst>
                                      </p:cBhvr>
                                      <p:to>
                                        <p:strVal val="visible"/>
                                      </p:to>
                                    </p:set>
                                    <p:animEffect transition="in" filter="strips(downRight)">
                                      <p:cBhvr>
                                        <p:cTn id="7" dur="1000"/>
                                        <p:tgtEl>
                                          <p:spTgt spid="120835"/>
                                        </p:tgtEl>
                                      </p:cBhvr>
                                    </p:animEffect>
                                  </p:childTnLst>
                                </p:cTn>
                              </p:par>
                            </p:childTnLst>
                          </p:cTn>
                        </p:par>
                        <p:par>
                          <p:cTn id="8" fill="hold">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7"/>
                                        </p:tgtEl>
                                        <p:attrNameLst>
                                          <p:attrName>style.visibility</p:attrName>
                                        </p:attrNameLst>
                                      </p:cBhvr>
                                      <p:to>
                                        <p:strVal val="visible"/>
                                      </p:to>
                                    </p:set>
                                    <p:animEffect transition="in" filter="strips(downRight)">
                                      <p:cBhvr>
                                        <p:cTn id="11" dur="1000"/>
                                        <p:tgtEl>
                                          <p:spTgt spid="7"/>
                                        </p:tgtEl>
                                      </p:cBhvr>
                                    </p:animEffect>
                                  </p:childTnLst>
                                </p:cTn>
                              </p:par>
                            </p:childTnLst>
                          </p:cTn>
                        </p:par>
                        <p:par>
                          <p:cTn id="12" fill="hold">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8"/>
                                        </p:tgtEl>
                                        <p:attrNameLst>
                                          <p:attrName>style.visibility</p:attrName>
                                        </p:attrNameLst>
                                      </p:cBhvr>
                                      <p:to>
                                        <p:strVal val="visible"/>
                                      </p:to>
                                    </p:set>
                                    <p:animEffect transition="in" filter="strips(downRight)">
                                      <p:cBhvr>
                                        <p:cTn id="15" dur="1000"/>
                                        <p:tgtEl>
                                          <p:spTgt spid="8"/>
                                        </p:tgtEl>
                                      </p:cBhvr>
                                    </p:animEffect>
                                  </p:childTnLst>
                                </p:cTn>
                              </p:par>
                            </p:childTnLst>
                          </p:cTn>
                        </p:par>
                        <p:par>
                          <p:cTn id="16" fill="hold">
                            <p:stCondLst>
                              <p:cond delay="6000"/>
                            </p:stCondLst>
                            <p:childTnLst>
                              <p:par>
                                <p:cTn id="17" presetID="18" presetClass="entr" presetSubtype="6" fill="hold" grpId="0" nodeType="afterEffect">
                                  <p:stCondLst>
                                    <p:cond delay="1000"/>
                                  </p:stCondLst>
                                  <p:childTnLst>
                                    <p:set>
                                      <p:cBhvr>
                                        <p:cTn id="18" dur="1" fill="hold">
                                          <p:stCondLst>
                                            <p:cond delay="0"/>
                                          </p:stCondLst>
                                        </p:cTn>
                                        <p:tgtEl>
                                          <p:spTgt spid="9"/>
                                        </p:tgtEl>
                                        <p:attrNameLst>
                                          <p:attrName>style.visibility</p:attrName>
                                        </p:attrNameLst>
                                      </p:cBhvr>
                                      <p:to>
                                        <p:strVal val="visible"/>
                                      </p:to>
                                    </p:set>
                                    <p:animEffect transition="in" filter="strips(downRight)">
                                      <p:cBhvr>
                                        <p:cTn id="1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p:bldP spid="7" grpId="0"/>
      <p:bldP spid="8" grpId="0"/>
      <p:bldP spid="9" grpId="0"/>
    </p:bld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Forward Pass</a:t>
            </a:r>
          </a:p>
        </p:txBody>
      </p:sp>
      <p:sp>
        <p:nvSpPr>
          <p:cNvPr id="120835" name="Text Box 3"/>
          <p:cNvSpPr txBox="1">
            <a:spLocks noChangeArrowheads="1"/>
          </p:cNvSpPr>
          <p:nvPr/>
        </p:nvSpPr>
        <p:spPr bwMode="auto">
          <a:xfrm>
            <a:off x="950384" y="1512889"/>
            <a:ext cx="9541501" cy="69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700" b="1">
                <a:solidFill>
                  <a:schemeClr val="accent1"/>
                </a:solidFill>
                <a:latin typeface="Century Gothic" panose="020B0502020202020204" pitchFamily="34" charset="0"/>
                <a:ea typeface="MS PGothic" pitchFamily="34" charset="-128"/>
              </a:rPr>
              <a:t>Begin at starting event and work forward</a:t>
            </a:r>
            <a:endParaRPr lang="en-AU" altLang="en-US" sz="3700" b="1">
              <a:solidFill>
                <a:schemeClr val="accent1"/>
              </a:solidFill>
              <a:latin typeface="Century Gothic" panose="020B0502020202020204" pitchFamily="34" charset="0"/>
              <a:ea typeface="MS PGothic" pitchFamily="34" charset="-128"/>
            </a:endParaRPr>
          </a:p>
        </p:txBody>
      </p:sp>
      <p:sp>
        <p:nvSpPr>
          <p:cNvPr id="120836" name="Text Box 4"/>
          <p:cNvSpPr txBox="1">
            <a:spLocks noChangeArrowheads="1"/>
          </p:cNvSpPr>
          <p:nvPr/>
        </p:nvSpPr>
        <p:spPr bwMode="auto">
          <a:xfrm>
            <a:off x="984251" y="2300289"/>
            <a:ext cx="5308498" cy="61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smtClean="0">
                <a:latin typeface="Century Gothic" panose="020B0502020202020204" pitchFamily="34" charset="0"/>
                <a:ea typeface="MS PGothic" pitchFamily="34" charset="-128"/>
              </a:rPr>
              <a:t>Aturan Earliest </a:t>
            </a:r>
            <a:r>
              <a:rPr lang="en-AU" altLang="en-US" sz="3200">
                <a:latin typeface="Century Gothic" panose="020B0502020202020204" pitchFamily="34" charset="0"/>
                <a:ea typeface="MS PGothic" pitchFamily="34" charset="-128"/>
              </a:rPr>
              <a:t>Start Time </a:t>
            </a:r>
            <a:r>
              <a:rPr lang="en-AU" altLang="en-US" sz="3200" smtClean="0">
                <a:latin typeface="Century Gothic" panose="020B0502020202020204" pitchFamily="34" charset="0"/>
                <a:ea typeface="MS PGothic" pitchFamily="34" charset="-128"/>
              </a:rPr>
              <a:t>:</a:t>
            </a:r>
            <a:endParaRPr lang="en-AU" altLang="en-US" sz="3200">
              <a:latin typeface="Century Gothic" panose="020B0502020202020204" pitchFamily="34" charset="0"/>
              <a:ea typeface="MS PGothic" pitchFamily="34" charset="-128"/>
            </a:endParaRPr>
          </a:p>
        </p:txBody>
      </p:sp>
      <p:sp>
        <p:nvSpPr>
          <p:cNvPr id="120837" name="Text Box 5"/>
          <p:cNvSpPr txBox="1">
            <a:spLocks noChangeArrowheads="1"/>
          </p:cNvSpPr>
          <p:nvPr/>
        </p:nvSpPr>
        <p:spPr bwMode="auto">
          <a:xfrm>
            <a:off x="1657353" y="2998789"/>
            <a:ext cx="8824383" cy="2571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AU"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If an activity has only a single immediate predecessor, its ES equals the EF of the predecessor</a:t>
            </a:r>
          </a:p>
          <a:p>
            <a:pPr>
              <a:lnSpc>
                <a:spcPct val="90000"/>
              </a:lnSpc>
              <a:spcAft>
                <a:spcPts val="1600"/>
              </a:spcAft>
              <a:buClr>
                <a:srgbClr val="BF0922"/>
              </a:buClr>
              <a:buSzPct val="60000"/>
              <a:buFont typeface="Lucida Grande"/>
              <a:buChar char="►"/>
            </a:pPr>
            <a:r>
              <a:rPr lang="en-AU"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If an activity has multiple immediate predecessors, its ES is the maximum of all the EF values of its predecessors</a:t>
            </a:r>
          </a:p>
        </p:txBody>
      </p:sp>
      <p:sp>
        <p:nvSpPr>
          <p:cNvPr id="120838" name="Text Box 6"/>
          <p:cNvSpPr txBox="1">
            <a:spLocks noChangeArrowheads="1"/>
          </p:cNvSpPr>
          <p:nvPr/>
        </p:nvSpPr>
        <p:spPr bwMode="auto">
          <a:xfrm>
            <a:off x="1631951" y="5500689"/>
            <a:ext cx="787224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Times New Roman" panose="02020603050405020304" pitchFamily="18" charset="0"/>
                <a:ea typeface="MS PGothic" pitchFamily="34" charset="-128"/>
                <a:cs typeface="Times New Roman" panose="02020603050405020304" pitchFamily="18" charset="0"/>
              </a:rPr>
              <a:t>ES = Max {EF of all immediate predecessors}</a:t>
            </a:r>
          </a:p>
        </p:txBody>
      </p:sp>
    </p:spTree>
    <p:extLst>
      <p:ext uri="{BB962C8B-B14F-4D97-AF65-F5344CB8AC3E}">
        <p14:creationId xmlns:p14="http://schemas.microsoft.com/office/powerpoint/2010/main" val="2584179682"/>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0835"/>
                                        </p:tgtEl>
                                        <p:attrNameLst>
                                          <p:attrName>style.visibility</p:attrName>
                                        </p:attrNameLst>
                                      </p:cBhvr>
                                      <p:to>
                                        <p:strVal val="visible"/>
                                      </p:to>
                                    </p:set>
                                    <p:animEffect transition="in" filter="strips(downRight)">
                                      <p:cBhvr>
                                        <p:cTn id="7" dur="1000"/>
                                        <p:tgtEl>
                                          <p:spTgt spid="120835"/>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20836"/>
                                        </p:tgtEl>
                                        <p:attrNameLst>
                                          <p:attrName>style.visibility</p:attrName>
                                        </p:attrNameLst>
                                      </p:cBhvr>
                                      <p:to>
                                        <p:strVal val="visible"/>
                                      </p:to>
                                    </p:set>
                                    <p:animEffect transition="in" filter="strips(downRight)">
                                      <p:cBhvr>
                                        <p:cTn id="11" dur="1000"/>
                                        <p:tgtEl>
                                          <p:spTgt spid="120836"/>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20837"/>
                                        </p:tgtEl>
                                        <p:attrNameLst>
                                          <p:attrName>style.visibility</p:attrName>
                                        </p:attrNameLst>
                                      </p:cBhvr>
                                      <p:to>
                                        <p:strVal val="visible"/>
                                      </p:to>
                                    </p:set>
                                    <p:animEffect transition="in" filter="strips(downRight)">
                                      <p:cBhvr>
                                        <p:cTn id="15" dur="1000"/>
                                        <p:tgtEl>
                                          <p:spTgt spid="120837"/>
                                        </p:tgtEl>
                                      </p:cBhvr>
                                    </p:animEffect>
                                  </p:childTnLst>
                                </p:cTn>
                              </p:par>
                            </p:childTnLst>
                          </p:cTn>
                        </p:par>
                        <p:par>
                          <p:cTn id="16" fill="hold" nodeType="afterGroup">
                            <p:stCondLst>
                              <p:cond delay="6000"/>
                            </p:stCondLst>
                            <p:childTnLst>
                              <p:par>
                                <p:cTn id="17" presetID="18" presetClass="entr" presetSubtype="6" fill="hold" grpId="0" nodeType="afterEffect">
                                  <p:stCondLst>
                                    <p:cond delay="1000"/>
                                  </p:stCondLst>
                                  <p:childTnLst>
                                    <p:set>
                                      <p:cBhvr>
                                        <p:cTn id="18" dur="1" fill="hold">
                                          <p:stCondLst>
                                            <p:cond delay="0"/>
                                          </p:stCondLst>
                                        </p:cTn>
                                        <p:tgtEl>
                                          <p:spTgt spid="120838"/>
                                        </p:tgtEl>
                                        <p:attrNameLst>
                                          <p:attrName>style.visibility</p:attrName>
                                        </p:attrNameLst>
                                      </p:cBhvr>
                                      <p:to>
                                        <p:strVal val="visible"/>
                                      </p:to>
                                    </p:set>
                                    <p:animEffect transition="in" filter="strips(downRight)">
                                      <p:cBhvr>
                                        <p:cTn id="19" dur="1000"/>
                                        <p:tgtEl>
                                          <p:spTgt spid="1208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p:bldP spid="120836" grpId="0"/>
      <p:bldP spid="120837" grpId="0"/>
      <p:bldP spid="120838" grpId="0"/>
    </p:bldLst>
  </p:timing>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Forward Pass</a:t>
            </a:r>
          </a:p>
        </p:txBody>
      </p:sp>
      <p:sp>
        <p:nvSpPr>
          <p:cNvPr id="122884" name="Text Box 4"/>
          <p:cNvSpPr txBox="1">
            <a:spLocks noChangeArrowheads="1"/>
          </p:cNvSpPr>
          <p:nvPr/>
        </p:nvSpPr>
        <p:spPr bwMode="auto">
          <a:xfrm>
            <a:off x="984252" y="2300289"/>
            <a:ext cx="490219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Century Gothic" panose="020B0502020202020204" pitchFamily="34" charset="0"/>
                <a:ea typeface="MS PGothic" pitchFamily="34" charset="-128"/>
              </a:rPr>
              <a:t>Earliest Finish Time Rule:</a:t>
            </a:r>
          </a:p>
        </p:txBody>
      </p:sp>
      <p:sp>
        <p:nvSpPr>
          <p:cNvPr id="122885" name="Text Box 5"/>
          <p:cNvSpPr txBox="1">
            <a:spLocks noChangeArrowheads="1"/>
          </p:cNvSpPr>
          <p:nvPr/>
        </p:nvSpPr>
        <p:spPr bwMode="auto">
          <a:xfrm>
            <a:off x="1657353" y="2998790"/>
            <a:ext cx="8824383" cy="145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AU" altLang="en-US" sz="3200">
                <a:latin typeface="Arial" pitchFamily="34" charset="0"/>
                <a:ea typeface="MS PGothic" pitchFamily="34" charset="-128"/>
              </a:rPr>
              <a:t>The earliest finish time (EF) of an activity is the sum of its earliest start time (ES) and its activity time</a:t>
            </a:r>
          </a:p>
        </p:txBody>
      </p:sp>
      <p:sp>
        <p:nvSpPr>
          <p:cNvPr id="122886" name="Text Box 6"/>
          <p:cNvSpPr txBox="1">
            <a:spLocks noChangeArrowheads="1"/>
          </p:cNvSpPr>
          <p:nvPr/>
        </p:nvSpPr>
        <p:spPr bwMode="auto">
          <a:xfrm>
            <a:off x="3771901" y="4789489"/>
            <a:ext cx="441488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Arial" pitchFamily="34" charset="0"/>
                <a:ea typeface="MS PGothic" pitchFamily="34" charset="-128"/>
              </a:rPr>
              <a:t>EF = ES + Activity time</a:t>
            </a:r>
          </a:p>
        </p:txBody>
      </p:sp>
      <p:sp>
        <p:nvSpPr>
          <p:cNvPr id="7" name="Text Box 3"/>
          <p:cNvSpPr txBox="1">
            <a:spLocks noChangeArrowheads="1"/>
          </p:cNvSpPr>
          <p:nvPr/>
        </p:nvSpPr>
        <p:spPr bwMode="auto">
          <a:xfrm>
            <a:off x="950384" y="1512889"/>
            <a:ext cx="9541501" cy="69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700" b="1">
                <a:solidFill>
                  <a:schemeClr val="accent1"/>
                </a:solidFill>
                <a:effectLst>
                  <a:outerShdw blurRad="38100" dist="38100" dir="2700000" algn="tl">
                    <a:srgbClr val="000000">
                      <a:alpha val="43137"/>
                    </a:srgbClr>
                  </a:outerShdw>
                </a:effectLst>
                <a:latin typeface="Century Gothic" panose="020B0502020202020204" pitchFamily="34" charset="0"/>
                <a:ea typeface="MS PGothic" pitchFamily="34" charset="-128"/>
              </a:rPr>
              <a:t>Begin at starting event and work forward</a:t>
            </a:r>
            <a:endParaRPr lang="en-AU" altLang="en-US" sz="3700" b="1">
              <a:solidFill>
                <a:schemeClr val="accent1"/>
              </a:solidFill>
              <a:effectLst>
                <a:outerShdw blurRad="38100" dist="38100" dir="2700000" algn="tl">
                  <a:srgbClr val="000000">
                    <a:alpha val="43137"/>
                  </a:srgbClr>
                </a:outerShdw>
              </a:effectLst>
              <a:latin typeface="Century Gothic" panose="020B0502020202020204" pitchFamily="34" charset="0"/>
              <a:ea typeface="MS PGothic" pitchFamily="34" charset="-128"/>
            </a:endParaRPr>
          </a:p>
        </p:txBody>
      </p:sp>
    </p:spTree>
    <p:extLst>
      <p:ext uri="{BB962C8B-B14F-4D97-AF65-F5344CB8AC3E}">
        <p14:creationId xmlns:p14="http://schemas.microsoft.com/office/powerpoint/2010/main" val="4030174468"/>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1000"/>
                                        <p:tgtEl>
                                          <p:spTgt spid="7"/>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22884"/>
                                        </p:tgtEl>
                                        <p:attrNameLst>
                                          <p:attrName>style.visibility</p:attrName>
                                        </p:attrNameLst>
                                      </p:cBhvr>
                                      <p:to>
                                        <p:strVal val="visible"/>
                                      </p:to>
                                    </p:set>
                                    <p:animEffect transition="in" filter="strips(downRight)">
                                      <p:cBhvr>
                                        <p:cTn id="11" dur="1000"/>
                                        <p:tgtEl>
                                          <p:spTgt spid="122884"/>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22885"/>
                                        </p:tgtEl>
                                        <p:attrNameLst>
                                          <p:attrName>style.visibility</p:attrName>
                                        </p:attrNameLst>
                                      </p:cBhvr>
                                      <p:to>
                                        <p:strVal val="visible"/>
                                      </p:to>
                                    </p:set>
                                    <p:animEffect transition="in" filter="strips(downRight)">
                                      <p:cBhvr>
                                        <p:cTn id="15" dur="1000"/>
                                        <p:tgtEl>
                                          <p:spTgt spid="122885"/>
                                        </p:tgtEl>
                                      </p:cBhvr>
                                    </p:animEffect>
                                  </p:childTnLst>
                                </p:cTn>
                              </p:par>
                            </p:childTnLst>
                          </p:cTn>
                        </p:par>
                        <p:par>
                          <p:cTn id="16" fill="hold" nodeType="afterGroup">
                            <p:stCondLst>
                              <p:cond delay="6000"/>
                            </p:stCondLst>
                            <p:childTnLst>
                              <p:par>
                                <p:cTn id="17" presetID="18" presetClass="entr" presetSubtype="6" fill="hold" grpId="0" nodeType="afterEffect">
                                  <p:stCondLst>
                                    <p:cond delay="1000"/>
                                  </p:stCondLst>
                                  <p:childTnLst>
                                    <p:set>
                                      <p:cBhvr>
                                        <p:cTn id="18" dur="1" fill="hold">
                                          <p:stCondLst>
                                            <p:cond delay="0"/>
                                          </p:stCondLst>
                                        </p:cTn>
                                        <p:tgtEl>
                                          <p:spTgt spid="122886"/>
                                        </p:tgtEl>
                                        <p:attrNameLst>
                                          <p:attrName>style.visibility</p:attrName>
                                        </p:attrNameLst>
                                      </p:cBhvr>
                                      <p:to>
                                        <p:strVal val="visible"/>
                                      </p:to>
                                    </p:set>
                                    <p:animEffect transition="in" filter="strips(downRight)">
                                      <p:cBhvr>
                                        <p:cTn id="19" dur="1000"/>
                                        <p:tgtEl>
                                          <p:spTgt spid="122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4" grpId="0"/>
      <p:bldP spid="122885" grpId="0"/>
      <p:bldP spid="122886" grpId="0"/>
      <p:bldP spid="7"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ES/EF Network for Milwaukee Paper</a:t>
            </a:r>
            <a:endParaRPr lang="en-US" sz="4300">
              <a:solidFill>
                <a:srgbClr val="33CC33"/>
              </a:solidFill>
            </a:endParaRPr>
          </a:p>
        </p:txBody>
      </p:sp>
      <p:grpSp>
        <p:nvGrpSpPr>
          <p:cNvPr id="124931" name="Group 3"/>
          <p:cNvGrpSpPr>
            <a:grpSpLocks/>
          </p:cNvGrpSpPr>
          <p:nvPr/>
        </p:nvGrpSpPr>
        <p:grpSpPr bwMode="auto">
          <a:xfrm>
            <a:off x="2133600" y="2465388"/>
            <a:ext cx="3200400" cy="3200400"/>
            <a:chOff x="1842" y="1776"/>
            <a:chExt cx="2074" cy="2072"/>
          </a:xfrm>
        </p:grpSpPr>
        <p:sp>
          <p:nvSpPr>
            <p:cNvPr id="58384" name="Oval 4"/>
            <p:cNvSpPr>
              <a:spLocks noChangeArrowheads="1"/>
            </p:cNvSpPr>
            <p:nvPr/>
          </p:nvSpPr>
          <p:spPr bwMode="auto">
            <a:xfrm>
              <a:off x="1844" y="1776"/>
              <a:ext cx="2072" cy="2072"/>
            </a:xfrm>
            <a:prstGeom prst="ellipse">
              <a:avLst/>
            </a:prstGeom>
            <a:solidFill>
              <a:schemeClr val="accent3"/>
            </a:solidFill>
            <a:ln>
              <a:noFill/>
            </a:ln>
            <a:effectLst/>
            <a:extLst/>
          </p:spPr>
          <p:txBody>
            <a:bodyPr wrap="none" anchor="ctr"/>
            <a:lstStyle/>
            <a:p>
              <a:pPr fontAlgn="auto">
                <a:spcBef>
                  <a:spcPts val="0"/>
                </a:spcBef>
                <a:spcAft>
                  <a:spcPts val="0"/>
                </a:spcAft>
                <a:defRPr/>
              </a:pPr>
              <a:endParaRPr lang="en-NZ">
                <a:latin typeface="Arial"/>
                <a:cs typeface="Arial"/>
              </a:endParaRPr>
            </a:p>
          </p:txBody>
        </p:sp>
        <p:sp>
          <p:nvSpPr>
            <p:cNvPr id="125967" name="Freeform 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386" name="Freeform 6"/>
            <p:cNvSpPr>
              <a:spLocks/>
            </p:cNvSpPr>
            <p:nvPr/>
          </p:nvSpPr>
          <p:spPr bwMode="auto">
            <a:xfrm flipH="1">
              <a:off x="3220" y="1835"/>
              <a:ext cx="687"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4"/>
            </a:solidFill>
            <a:ln>
              <a:noFill/>
            </a:ln>
            <a:effectLst/>
            <a:extLst/>
          </p:spPr>
          <p:txBody>
            <a:bodyPr/>
            <a:lstStyle/>
            <a:p>
              <a:pPr fontAlgn="auto">
                <a:spcBef>
                  <a:spcPts val="0"/>
                </a:spcBef>
                <a:spcAft>
                  <a:spcPts val="0"/>
                </a:spcAft>
                <a:defRPr/>
              </a:pPr>
              <a:endParaRPr lang="en-US">
                <a:latin typeface="Arial"/>
                <a:cs typeface="Arial"/>
              </a:endParaRPr>
            </a:p>
          </p:txBody>
        </p:sp>
        <p:sp>
          <p:nvSpPr>
            <p:cNvPr id="58387" name="Freeform 7"/>
            <p:cNvSpPr>
              <a:spLocks/>
            </p:cNvSpPr>
            <p:nvPr/>
          </p:nvSpPr>
          <p:spPr bwMode="auto">
            <a:xfrm flipH="1" flipV="1">
              <a:off x="3218" y="2814"/>
              <a:ext cx="687"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1">
                <a:lumMod val="40000"/>
                <a:lumOff val="60000"/>
              </a:schemeClr>
            </a:solidFill>
            <a:ln>
              <a:noFill/>
            </a:ln>
            <a:effectLst/>
            <a:extLst/>
          </p:spPr>
          <p:txBody>
            <a:bodyPr/>
            <a:lstStyle/>
            <a:p>
              <a:pPr fontAlgn="auto">
                <a:spcBef>
                  <a:spcPts val="0"/>
                </a:spcBef>
                <a:spcAft>
                  <a:spcPts val="0"/>
                </a:spcAft>
                <a:defRPr/>
              </a:pPr>
              <a:endParaRPr lang="en-US">
                <a:latin typeface="Arial"/>
                <a:cs typeface="Arial"/>
              </a:endParaRPr>
            </a:p>
          </p:txBody>
        </p:sp>
        <p:sp>
          <p:nvSpPr>
            <p:cNvPr id="125970" name="Freeform 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971" name="Oval 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25972" name="Line 1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973" name="Line 1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974" name="Line 1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975" name="Line 1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24942" name="Group 14"/>
          <p:cNvGrpSpPr>
            <a:grpSpLocks/>
          </p:cNvGrpSpPr>
          <p:nvPr/>
        </p:nvGrpSpPr>
        <p:grpSpPr bwMode="auto">
          <a:xfrm>
            <a:off x="3213102" y="2820989"/>
            <a:ext cx="1049868" cy="2325687"/>
            <a:chOff x="1518" y="1777"/>
            <a:chExt cx="496" cy="1465"/>
          </a:xfrm>
        </p:grpSpPr>
        <p:sp>
          <p:nvSpPr>
            <p:cNvPr id="125964" name="Text Box 15"/>
            <p:cNvSpPr txBox="1">
              <a:spLocks noChangeArrowheads="1"/>
            </p:cNvSpPr>
            <p:nvPr/>
          </p:nvSpPr>
          <p:spPr bwMode="auto">
            <a:xfrm>
              <a:off x="1518" y="1777"/>
              <a:ext cx="49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Start</a:t>
              </a:r>
            </a:p>
          </p:txBody>
        </p:sp>
        <p:sp>
          <p:nvSpPr>
            <p:cNvPr id="125965" name="Text Box 16"/>
            <p:cNvSpPr txBox="1">
              <a:spLocks noChangeArrowheads="1"/>
            </p:cNvSpPr>
            <p:nvPr/>
          </p:nvSpPr>
          <p:spPr bwMode="auto">
            <a:xfrm>
              <a:off x="1670" y="2825"/>
              <a:ext cx="212"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700">
                  <a:effectLst>
                    <a:outerShdw blurRad="38100" dist="38100" dir="2700000" algn="tl">
                      <a:srgbClr val="000000">
                        <a:alpha val="43137"/>
                      </a:srgbClr>
                    </a:outerShdw>
                  </a:effectLst>
                  <a:latin typeface="Arial" pitchFamily="34" charset="0"/>
                  <a:ea typeface="MS PGothic" pitchFamily="34" charset="-128"/>
                </a:rPr>
                <a:t>0</a:t>
              </a:r>
            </a:p>
          </p:txBody>
        </p:sp>
      </p:grpSp>
      <p:grpSp>
        <p:nvGrpSpPr>
          <p:cNvPr id="124945" name="Group 17"/>
          <p:cNvGrpSpPr>
            <a:grpSpLocks/>
          </p:cNvGrpSpPr>
          <p:nvPr/>
        </p:nvGrpSpPr>
        <p:grpSpPr bwMode="auto">
          <a:xfrm>
            <a:off x="994834" y="2287588"/>
            <a:ext cx="1769534" cy="1500187"/>
            <a:chOff x="470" y="1441"/>
            <a:chExt cx="836" cy="945"/>
          </a:xfrm>
        </p:grpSpPr>
        <p:sp>
          <p:nvSpPr>
            <p:cNvPr id="125961" name="Text Box 18"/>
            <p:cNvSpPr txBox="1">
              <a:spLocks noChangeArrowheads="1"/>
            </p:cNvSpPr>
            <p:nvPr/>
          </p:nvSpPr>
          <p:spPr bwMode="auto">
            <a:xfrm>
              <a:off x="1094" y="1969"/>
              <a:ext cx="212"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700">
                  <a:effectLst>
                    <a:outerShdw blurRad="38100" dist="38100" dir="2700000" algn="tl">
                      <a:srgbClr val="000000">
                        <a:alpha val="43137"/>
                      </a:srgbClr>
                    </a:outerShdw>
                  </a:effectLst>
                  <a:latin typeface="Arial" pitchFamily="34" charset="0"/>
                  <a:ea typeface="MS PGothic" pitchFamily="34" charset="-128"/>
                </a:rPr>
                <a:t>0</a:t>
              </a:r>
            </a:p>
          </p:txBody>
        </p:sp>
        <p:sp>
          <p:nvSpPr>
            <p:cNvPr id="125962" name="Text Box 19"/>
            <p:cNvSpPr txBox="1">
              <a:spLocks noChangeArrowheads="1"/>
            </p:cNvSpPr>
            <p:nvPr/>
          </p:nvSpPr>
          <p:spPr bwMode="auto">
            <a:xfrm>
              <a:off x="470" y="1441"/>
              <a:ext cx="38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700">
                  <a:effectLst>
                    <a:outerShdw blurRad="38100" dist="38100" dir="2700000" algn="tl">
                      <a:srgbClr val="000000">
                        <a:alpha val="43137"/>
                      </a:srgbClr>
                    </a:outerShdw>
                  </a:effectLst>
                  <a:latin typeface="Arial" pitchFamily="34" charset="0"/>
                  <a:ea typeface="MS PGothic" pitchFamily="34" charset="-128"/>
                </a:rPr>
                <a:t>ES</a:t>
              </a:r>
            </a:p>
          </p:txBody>
        </p:sp>
        <p:sp>
          <p:nvSpPr>
            <p:cNvPr id="125963" name="Line 20"/>
            <p:cNvSpPr>
              <a:spLocks noChangeShapeType="1"/>
            </p:cNvSpPr>
            <p:nvPr/>
          </p:nvSpPr>
          <p:spPr bwMode="auto">
            <a:xfrm>
              <a:off x="728" y="1712"/>
              <a:ext cx="384" cy="32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effectLst>
                  <a:outerShdw blurRad="38100" dist="38100" dir="2700000" algn="tl">
                    <a:srgbClr val="000000">
                      <a:alpha val="43137"/>
                    </a:srgbClr>
                  </a:outerShdw>
                </a:effectLst>
              </a:endParaRPr>
            </a:p>
          </p:txBody>
        </p:sp>
      </p:grpSp>
      <p:grpSp>
        <p:nvGrpSpPr>
          <p:cNvPr id="124949" name="Group 21"/>
          <p:cNvGrpSpPr>
            <a:grpSpLocks/>
          </p:cNvGrpSpPr>
          <p:nvPr/>
        </p:nvGrpSpPr>
        <p:grpSpPr bwMode="auto">
          <a:xfrm>
            <a:off x="4618567" y="2363789"/>
            <a:ext cx="6040967" cy="1411287"/>
            <a:chOff x="2182" y="1489"/>
            <a:chExt cx="2854" cy="889"/>
          </a:xfrm>
        </p:grpSpPr>
        <p:sp>
          <p:nvSpPr>
            <p:cNvPr id="125958" name="Text Box 22"/>
            <p:cNvSpPr txBox="1">
              <a:spLocks noChangeArrowheads="1"/>
            </p:cNvSpPr>
            <p:nvPr/>
          </p:nvSpPr>
          <p:spPr bwMode="auto">
            <a:xfrm>
              <a:off x="2182" y="1961"/>
              <a:ext cx="212"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700">
                  <a:effectLst>
                    <a:outerShdw blurRad="38100" dist="38100" dir="2700000" algn="tl">
                      <a:srgbClr val="000000">
                        <a:alpha val="43137"/>
                      </a:srgbClr>
                    </a:outerShdw>
                  </a:effectLst>
                  <a:latin typeface="Arial" pitchFamily="34" charset="0"/>
                  <a:ea typeface="MS PGothic" pitchFamily="34" charset="-128"/>
                </a:rPr>
                <a:t>0</a:t>
              </a:r>
            </a:p>
          </p:txBody>
        </p:sp>
        <p:sp>
          <p:nvSpPr>
            <p:cNvPr id="125959" name="Text Box 23"/>
            <p:cNvSpPr txBox="1">
              <a:spLocks noChangeArrowheads="1"/>
            </p:cNvSpPr>
            <p:nvPr/>
          </p:nvSpPr>
          <p:spPr bwMode="auto">
            <a:xfrm>
              <a:off x="2670" y="1489"/>
              <a:ext cx="236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700">
                  <a:effectLst>
                    <a:outerShdw blurRad="38100" dist="38100" dir="2700000" algn="tl">
                      <a:srgbClr val="000000">
                        <a:alpha val="43137"/>
                      </a:srgbClr>
                    </a:outerShdw>
                  </a:effectLst>
                  <a:latin typeface="Arial" pitchFamily="34" charset="0"/>
                  <a:ea typeface="MS PGothic" pitchFamily="34" charset="-128"/>
                </a:rPr>
                <a:t>EF = ES + Activity time</a:t>
              </a:r>
            </a:p>
          </p:txBody>
        </p:sp>
        <p:sp>
          <p:nvSpPr>
            <p:cNvPr id="125960" name="Line 24"/>
            <p:cNvSpPr>
              <a:spLocks noChangeShapeType="1"/>
            </p:cNvSpPr>
            <p:nvPr/>
          </p:nvSpPr>
          <p:spPr bwMode="auto">
            <a:xfrm flipH="1">
              <a:off x="2448" y="1824"/>
              <a:ext cx="488" cy="27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97481924"/>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124931"/>
                                        </p:tgtEl>
                                        <p:attrNameLst>
                                          <p:attrName>style.visibility</p:attrName>
                                        </p:attrNameLst>
                                      </p:cBhvr>
                                      <p:to>
                                        <p:strVal val="visible"/>
                                      </p:to>
                                    </p:set>
                                    <p:animEffect transition="in" filter="dissolve">
                                      <p:cBhvr>
                                        <p:cTn id="7" dur="1000"/>
                                        <p:tgtEl>
                                          <p:spTgt spid="124931"/>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24942"/>
                                        </p:tgtEl>
                                        <p:attrNameLst>
                                          <p:attrName>style.visibility</p:attrName>
                                        </p:attrNameLst>
                                      </p:cBhvr>
                                      <p:to>
                                        <p:strVal val="visible"/>
                                      </p:to>
                                    </p:set>
                                    <p:animEffect transition="in" filter="strips(downRight)">
                                      <p:cBhvr>
                                        <p:cTn id="11" dur="1000"/>
                                        <p:tgtEl>
                                          <p:spTgt spid="124942"/>
                                        </p:tgtEl>
                                      </p:cBhvr>
                                    </p:animEffect>
                                  </p:childTnLst>
                                </p:cTn>
                              </p:par>
                            </p:childTnLst>
                          </p:cTn>
                        </p:par>
                        <p:par>
                          <p:cTn id="12" fill="hold" nodeType="afterGroup">
                            <p:stCondLst>
                              <p:cond delay="4000"/>
                            </p:stCondLst>
                            <p:childTnLst>
                              <p:par>
                                <p:cTn id="13" presetID="22" presetClass="entr" presetSubtype="1" fill="hold" nodeType="afterEffect">
                                  <p:stCondLst>
                                    <p:cond delay="1000"/>
                                  </p:stCondLst>
                                  <p:childTnLst>
                                    <p:set>
                                      <p:cBhvr>
                                        <p:cTn id="14" dur="1" fill="hold">
                                          <p:stCondLst>
                                            <p:cond delay="0"/>
                                          </p:stCondLst>
                                        </p:cTn>
                                        <p:tgtEl>
                                          <p:spTgt spid="124945"/>
                                        </p:tgtEl>
                                        <p:attrNameLst>
                                          <p:attrName>style.visibility</p:attrName>
                                        </p:attrNameLst>
                                      </p:cBhvr>
                                      <p:to>
                                        <p:strVal val="visible"/>
                                      </p:to>
                                    </p:set>
                                    <p:animEffect transition="in" filter="wipe(up)">
                                      <p:cBhvr>
                                        <p:cTn id="15" dur="1000"/>
                                        <p:tgtEl>
                                          <p:spTgt spid="124945"/>
                                        </p:tgtEl>
                                      </p:cBhvr>
                                    </p:animEffect>
                                  </p:childTnLst>
                                </p:cTn>
                              </p:par>
                            </p:childTnLst>
                          </p:cTn>
                        </p:par>
                        <p:par>
                          <p:cTn id="16" fill="hold" nodeType="afterGroup">
                            <p:stCondLst>
                              <p:cond delay="6000"/>
                            </p:stCondLst>
                            <p:childTnLst>
                              <p:par>
                                <p:cTn id="17" presetID="22" presetClass="entr" presetSubtype="1" fill="hold" nodeType="afterEffect">
                                  <p:stCondLst>
                                    <p:cond delay="1000"/>
                                  </p:stCondLst>
                                  <p:childTnLst>
                                    <p:set>
                                      <p:cBhvr>
                                        <p:cTn id="18" dur="1" fill="hold">
                                          <p:stCondLst>
                                            <p:cond delay="0"/>
                                          </p:stCondLst>
                                        </p:cTn>
                                        <p:tgtEl>
                                          <p:spTgt spid="124949"/>
                                        </p:tgtEl>
                                        <p:attrNameLst>
                                          <p:attrName>style.visibility</p:attrName>
                                        </p:attrNameLst>
                                      </p:cBhvr>
                                      <p:to>
                                        <p:strVal val="visible"/>
                                      </p:to>
                                    </p:set>
                                    <p:animEffect transition="in" filter="wipe(up)">
                                      <p:cBhvr>
                                        <p:cTn id="19" dur="1000"/>
                                        <p:tgtEl>
                                          <p:spTgt spid="1249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ES/EF Network for Milwaukee Paper</a:t>
            </a:r>
            <a:endParaRPr lang="en-US" sz="4300">
              <a:solidFill>
                <a:srgbClr val="33CC33"/>
              </a:solidFill>
            </a:endParaRPr>
          </a:p>
        </p:txBody>
      </p:sp>
      <p:grpSp>
        <p:nvGrpSpPr>
          <p:cNvPr id="128002" name="Group 3"/>
          <p:cNvGrpSpPr>
            <a:grpSpLocks/>
          </p:cNvGrpSpPr>
          <p:nvPr/>
        </p:nvGrpSpPr>
        <p:grpSpPr bwMode="auto">
          <a:xfrm>
            <a:off x="579966" y="3048000"/>
            <a:ext cx="1828800" cy="1828800"/>
            <a:chOff x="274" y="2064"/>
            <a:chExt cx="897" cy="896"/>
          </a:xfrm>
        </p:grpSpPr>
        <p:grpSp>
          <p:nvGrpSpPr>
            <p:cNvPr id="128024" name="Group 4"/>
            <p:cNvGrpSpPr>
              <a:grpSpLocks/>
            </p:cNvGrpSpPr>
            <p:nvPr/>
          </p:nvGrpSpPr>
          <p:grpSpPr bwMode="auto">
            <a:xfrm>
              <a:off x="274" y="2064"/>
              <a:ext cx="897" cy="896"/>
              <a:chOff x="1842" y="1776"/>
              <a:chExt cx="2074" cy="2072"/>
            </a:xfrm>
          </p:grpSpPr>
          <p:sp>
            <p:nvSpPr>
              <p:cNvPr id="59423" name="Oval 5"/>
              <p:cNvSpPr>
                <a:spLocks noChangeArrowheads="1"/>
              </p:cNvSpPr>
              <p:nvPr/>
            </p:nvSpPr>
            <p:spPr bwMode="auto">
              <a:xfrm>
                <a:off x="1844" y="1776"/>
                <a:ext cx="2072" cy="2072"/>
              </a:xfrm>
              <a:prstGeom prst="ellipse">
                <a:avLst/>
              </a:prstGeom>
              <a:solidFill>
                <a:schemeClr val="accent3"/>
              </a:solidFill>
              <a:ln>
                <a:noFill/>
              </a:ln>
              <a:effectLst/>
              <a:extLst/>
            </p:spPr>
            <p:txBody>
              <a:bodyPr wrap="none" anchor="ctr"/>
              <a:lstStyle/>
              <a:p>
                <a:pPr fontAlgn="auto">
                  <a:spcBef>
                    <a:spcPts val="0"/>
                  </a:spcBef>
                  <a:spcAft>
                    <a:spcPts val="0"/>
                  </a:spcAft>
                  <a:defRPr/>
                </a:pPr>
                <a:endParaRPr lang="en-NZ" sz="1900">
                  <a:effectLst>
                    <a:outerShdw blurRad="38100" dist="38100" dir="2700000" algn="tl">
                      <a:srgbClr val="000000">
                        <a:alpha val="43137"/>
                      </a:srgbClr>
                    </a:outerShdw>
                  </a:effectLst>
                  <a:latin typeface="Arial"/>
                  <a:cs typeface="Arial"/>
                </a:endParaRPr>
              </a:p>
            </p:txBody>
          </p:sp>
          <p:sp>
            <p:nvSpPr>
              <p:cNvPr id="128030" name="Freeform 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effectLst>
                    <a:outerShdw blurRad="38100" dist="38100" dir="2700000" algn="tl">
                      <a:srgbClr val="000000">
                        <a:alpha val="43137"/>
                      </a:srgbClr>
                    </a:outerShdw>
                  </a:effectLst>
                </a:endParaRPr>
              </a:p>
            </p:txBody>
          </p:sp>
          <p:sp>
            <p:nvSpPr>
              <p:cNvPr id="59425" name="Freeform 7"/>
              <p:cNvSpPr>
                <a:spLocks/>
              </p:cNvSpPr>
              <p:nvPr/>
            </p:nvSpPr>
            <p:spPr bwMode="auto">
              <a:xfrm flipH="1">
                <a:off x="3220" y="1836"/>
                <a:ext cx="689" cy="976"/>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4"/>
              </a:solidFill>
              <a:ln>
                <a:noFill/>
              </a:ln>
              <a:effectLst/>
              <a:extLst/>
            </p:spPr>
            <p:txBody>
              <a:bodyPr/>
              <a:lstStyle/>
              <a:p>
                <a:pPr fontAlgn="auto">
                  <a:spcBef>
                    <a:spcPts val="0"/>
                  </a:spcBef>
                  <a:spcAft>
                    <a:spcPts val="0"/>
                  </a:spcAft>
                  <a:defRPr/>
                </a:pPr>
                <a:endParaRPr lang="en-US" sz="1900">
                  <a:effectLst>
                    <a:outerShdw blurRad="38100" dist="38100" dir="2700000" algn="tl">
                      <a:srgbClr val="000000">
                        <a:alpha val="43137"/>
                      </a:srgbClr>
                    </a:outerShdw>
                  </a:effectLst>
                  <a:latin typeface="Arial"/>
                  <a:cs typeface="Arial"/>
                </a:endParaRPr>
              </a:p>
            </p:txBody>
          </p:sp>
          <p:sp>
            <p:nvSpPr>
              <p:cNvPr id="59426" name="Freeform 8"/>
              <p:cNvSpPr>
                <a:spLocks/>
              </p:cNvSpPr>
              <p:nvPr/>
            </p:nvSpPr>
            <p:spPr bwMode="auto">
              <a:xfrm flipH="1" flipV="1">
                <a:off x="3218" y="2814"/>
                <a:ext cx="689"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1">
                  <a:lumMod val="40000"/>
                  <a:lumOff val="60000"/>
                </a:schemeClr>
              </a:solidFill>
              <a:ln>
                <a:noFill/>
              </a:ln>
              <a:effectLst/>
              <a:extLst/>
            </p:spPr>
            <p:txBody>
              <a:bodyPr/>
              <a:lstStyle/>
              <a:p>
                <a:pPr fontAlgn="auto">
                  <a:spcBef>
                    <a:spcPts val="0"/>
                  </a:spcBef>
                  <a:spcAft>
                    <a:spcPts val="0"/>
                  </a:spcAft>
                  <a:defRPr/>
                </a:pPr>
                <a:endParaRPr lang="en-US" sz="1900">
                  <a:effectLst>
                    <a:outerShdw blurRad="38100" dist="38100" dir="2700000" algn="tl">
                      <a:srgbClr val="000000">
                        <a:alpha val="43137"/>
                      </a:srgbClr>
                    </a:outerShdw>
                  </a:effectLst>
                  <a:latin typeface="Arial"/>
                  <a:cs typeface="Arial"/>
                </a:endParaRPr>
              </a:p>
            </p:txBody>
          </p:sp>
          <p:sp>
            <p:nvSpPr>
              <p:cNvPr id="128033" name="Freeform 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effectLst>
                    <a:outerShdw blurRad="38100" dist="38100" dir="2700000" algn="tl">
                      <a:srgbClr val="000000">
                        <a:alpha val="43137"/>
                      </a:srgbClr>
                    </a:outerShdw>
                  </a:effectLst>
                </a:endParaRPr>
              </a:p>
            </p:txBody>
          </p:sp>
          <p:sp>
            <p:nvSpPr>
              <p:cNvPr id="128034" name="Oval 1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effectLst>
                    <a:outerShdw blurRad="38100" dist="38100" dir="2700000" algn="tl">
                      <a:srgbClr val="000000">
                        <a:alpha val="43137"/>
                      </a:srgbClr>
                    </a:outerShdw>
                  </a:effectLst>
                  <a:latin typeface="Arial" pitchFamily="34" charset="0"/>
                </a:endParaRPr>
              </a:p>
            </p:txBody>
          </p:sp>
          <p:sp>
            <p:nvSpPr>
              <p:cNvPr id="128035" name="Line 1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sp>
            <p:nvSpPr>
              <p:cNvPr id="128036" name="Line 1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sp>
            <p:nvSpPr>
              <p:cNvPr id="128037" name="Line 1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sp>
            <p:nvSpPr>
              <p:cNvPr id="128038" name="Line 1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grpSp>
        <p:sp>
          <p:nvSpPr>
            <p:cNvPr id="128025" name="Text Box 15"/>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effectLst>
                    <a:outerShdw blurRad="38100" dist="38100" dir="2700000" algn="tl">
                      <a:srgbClr val="000000">
                        <a:alpha val="43137"/>
                      </a:srgbClr>
                    </a:outerShdw>
                  </a:effectLst>
                  <a:latin typeface="Arial" pitchFamily="34" charset="0"/>
                  <a:ea typeface="MS PGothic" pitchFamily="34" charset="-128"/>
                </a:rPr>
                <a:t>Start</a:t>
              </a:r>
            </a:p>
          </p:txBody>
        </p:sp>
        <p:sp>
          <p:nvSpPr>
            <p:cNvPr id="128026" name="Text Box 16"/>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effectLst>
                    <a:outerShdw blurRad="38100" dist="38100" dir="2700000" algn="tl">
                      <a:srgbClr val="000000">
                        <a:alpha val="43137"/>
                      </a:srgbClr>
                    </a:outerShdw>
                  </a:effectLst>
                  <a:latin typeface="Arial" pitchFamily="34" charset="0"/>
                  <a:ea typeface="MS PGothic" pitchFamily="34" charset="-128"/>
                </a:rPr>
                <a:t>0</a:t>
              </a:r>
            </a:p>
          </p:txBody>
        </p:sp>
        <p:sp>
          <p:nvSpPr>
            <p:cNvPr id="128027" name="Text Box 17"/>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effectLst>
                    <a:outerShdw blurRad="38100" dist="38100" dir="2700000" algn="tl">
                      <a:srgbClr val="000000">
                        <a:alpha val="43137"/>
                      </a:srgbClr>
                    </a:outerShdw>
                  </a:effectLst>
                  <a:latin typeface="Arial" pitchFamily="34" charset="0"/>
                  <a:ea typeface="MS PGothic" pitchFamily="34" charset="-128"/>
                </a:rPr>
                <a:t>0</a:t>
              </a:r>
            </a:p>
          </p:txBody>
        </p:sp>
        <p:sp>
          <p:nvSpPr>
            <p:cNvPr id="128028" name="Text Box 18"/>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effectLst>
                    <a:outerShdw blurRad="38100" dist="38100" dir="2700000" algn="tl">
                      <a:srgbClr val="000000">
                        <a:alpha val="43137"/>
                      </a:srgbClr>
                    </a:outerShdw>
                  </a:effectLst>
                  <a:latin typeface="Arial" pitchFamily="34" charset="0"/>
                  <a:ea typeface="MS PGothic" pitchFamily="34" charset="-128"/>
                </a:rPr>
                <a:t>0</a:t>
              </a:r>
            </a:p>
          </p:txBody>
        </p:sp>
      </p:grpSp>
      <p:grpSp>
        <p:nvGrpSpPr>
          <p:cNvPr id="126995" name="Group 19"/>
          <p:cNvGrpSpPr>
            <a:grpSpLocks/>
          </p:cNvGrpSpPr>
          <p:nvPr/>
        </p:nvGrpSpPr>
        <p:grpSpPr bwMode="auto">
          <a:xfrm>
            <a:off x="4085166" y="1828800"/>
            <a:ext cx="4114800" cy="4114800"/>
            <a:chOff x="1930" y="1544"/>
            <a:chExt cx="1929" cy="1927"/>
          </a:xfrm>
        </p:grpSpPr>
        <p:grpSp>
          <p:nvGrpSpPr>
            <p:cNvPr id="128012" name="Group 20"/>
            <p:cNvGrpSpPr>
              <a:grpSpLocks/>
            </p:cNvGrpSpPr>
            <p:nvPr/>
          </p:nvGrpSpPr>
          <p:grpSpPr bwMode="auto">
            <a:xfrm>
              <a:off x="1930" y="1544"/>
              <a:ext cx="1929" cy="1927"/>
              <a:chOff x="1842" y="1776"/>
              <a:chExt cx="2074" cy="2072"/>
            </a:xfrm>
          </p:grpSpPr>
          <p:sp>
            <p:nvSpPr>
              <p:cNvPr id="128014" name="Oval 21"/>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effectLst>
                    <a:outerShdw blurRad="38100" dist="38100" dir="2700000" algn="tl">
                      <a:srgbClr val="000000">
                        <a:alpha val="43137"/>
                      </a:srgbClr>
                    </a:outerShdw>
                  </a:effectLst>
                  <a:latin typeface="Arial" pitchFamily="34" charset="0"/>
                </a:endParaRPr>
              </a:p>
            </p:txBody>
          </p:sp>
          <p:sp>
            <p:nvSpPr>
              <p:cNvPr id="59409" name="Freeform 22"/>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5">
                  <a:lumMod val="60000"/>
                  <a:lumOff val="40000"/>
                </a:schemeClr>
              </a:solidFill>
              <a:ln>
                <a:noFill/>
              </a:ln>
              <a:effectLst/>
              <a:extLst/>
            </p:spPr>
            <p:txBody>
              <a:bodyPr/>
              <a:lstStyle/>
              <a:p>
                <a:pPr fontAlgn="auto">
                  <a:spcBef>
                    <a:spcPts val="0"/>
                  </a:spcBef>
                  <a:spcAft>
                    <a:spcPts val="0"/>
                  </a:spcAft>
                  <a:defRPr/>
                </a:pPr>
                <a:endParaRPr lang="en-US" sz="1900">
                  <a:effectLst>
                    <a:outerShdw blurRad="38100" dist="38100" dir="2700000" algn="tl">
                      <a:srgbClr val="000000">
                        <a:alpha val="43137"/>
                      </a:srgbClr>
                    </a:outerShdw>
                  </a:effectLst>
                  <a:latin typeface="Arial"/>
                  <a:cs typeface="Arial"/>
                </a:endParaRPr>
              </a:p>
            </p:txBody>
          </p:sp>
          <p:sp>
            <p:nvSpPr>
              <p:cNvPr id="128016" name="Freeform 23"/>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effectLst>
                    <a:outerShdw blurRad="38100" dist="38100" dir="2700000" algn="tl">
                      <a:srgbClr val="000000">
                        <a:alpha val="43137"/>
                      </a:srgbClr>
                    </a:outerShdw>
                  </a:effectLst>
                </a:endParaRPr>
              </a:p>
            </p:txBody>
          </p:sp>
          <p:sp>
            <p:nvSpPr>
              <p:cNvPr id="128017" name="Freeform 24"/>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effectLst>
                    <a:outerShdw blurRad="38100" dist="38100" dir="2700000" algn="tl">
                      <a:srgbClr val="000000">
                        <a:alpha val="43137"/>
                      </a:srgbClr>
                    </a:outerShdw>
                  </a:effectLst>
                </a:endParaRPr>
              </a:p>
            </p:txBody>
          </p:sp>
          <p:sp>
            <p:nvSpPr>
              <p:cNvPr id="128018" name="Freeform 25"/>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effectLst>
                    <a:outerShdw blurRad="38100" dist="38100" dir="2700000" algn="tl">
                      <a:srgbClr val="000000">
                        <a:alpha val="43137"/>
                      </a:srgbClr>
                    </a:outerShdw>
                  </a:effectLst>
                </a:endParaRPr>
              </a:p>
            </p:txBody>
          </p:sp>
          <p:sp>
            <p:nvSpPr>
              <p:cNvPr id="128019" name="Oval 26"/>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effectLst>
                    <a:outerShdw blurRad="38100" dist="38100" dir="2700000" algn="tl">
                      <a:srgbClr val="000000">
                        <a:alpha val="43137"/>
                      </a:srgbClr>
                    </a:outerShdw>
                  </a:effectLst>
                  <a:latin typeface="Arial" pitchFamily="34" charset="0"/>
                </a:endParaRPr>
              </a:p>
            </p:txBody>
          </p:sp>
          <p:sp>
            <p:nvSpPr>
              <p:cNvPr id="128020" name="Line 27"/>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sp>
            <p:nvSpPr>
              <p:cNvPr id="128021" name="Line 28"/>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sp>
            <p:nvSpPr>
              <p:cNvPr id="128022" name="Line 29"/>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sp>
            <p:nvSpPr>
              <p:cNvPr id="128023" name="Line 30"/>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grpSp>
        <p:sp>
          <p:nvSpPr>
            <p:cNvPr id="128013" name="Text Box 31"/>
            <p:cNvSpPr txBox="1">
              <a:spLocks noChangeArrowheads="1"/>
            </p:cNvSpPr>
            <p:nvPr/>
          </p:nvSpPr>
          <p:spPr bwMode="auto">
            <a:xfrm>
              <a:off x="2742" y="1866"/>
              <a:ext cx="215" cy="1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A</a:t>
              </a:r>
            </a:p>
            <a:p>
              <a:endParaRPr lang="en-AU" altLang="en-US" sz="3200">
                <a:effectLst>
                  <a:outerShdw blurRad="38100" dist="38100" dir="2700000" algn="tl">
                    <a:srgbClr val="000000">
                      <a:alpha val="43137"/>
                    </a:srgbClr>
                  </a:outerShdw>
                </a:effectLst>
                <a:latin typeface="Arial" pitchFamily="34" charset="0"/>
                <a:ea typeface="MS PGothic" pitchFamily="34" charset="-128"/>
              </a:endParaRPr>
            </a:p>
            <a:p>
              <a:endParaRPr lang="en-AU" altLang="en-US" sz="3200" smtClean="0">
                <a:effectLst>
                  <a:outerShdw blurRad="38100" dist="38100" dir="2700000" algn="tl">
                    <a:srgbClr val="000000">
                      <a:alpha val="43137"/>
                    </a:srgbClr>
                  </a:outerShdw>
                </a:effectLst>
                <a:latin typeface="Arial" pitchFamily="34" charset="0"/>
                <a:ea typeface="MS PGothic" pitchFamily="34" charset="-128"/>
              </a:endParaRPr>
            </a:p>
            <a:p>
              <a:endParaRPr lang="en-AU" altLang="en-US" sz="3200">
                <a:effectLst>
                  <a:outerShdw blurRad="38100" dist="38100" dir="2700000" algn="tl">
                    <a:srgbClr val="000000">
                      <a:alpha val="43137"/>
                    </a:srgbClr>
                  </a:outerShdw>
                </a:effectLst>
                <a:latin typeface="Arial" pitchFamily="34" charset="0"/>
                <a:ea typeface="MS PGothic" pitchFamily="34" charset="-128"/>
              </a:endParaRPr>
            </a:p>
            <a:p>
              <a:endParaRPr lang="en-AU" altLang="en-US" sz="3200">
                <a:effectLst>
                  <a:outerShdw blurRad="38100" dist="38100" dir="2700000" algn="tl">
                    <a:srgbClr val="000000">
                      <a:alpha val="43137"/>
                    </a:srgbClr>
                  </a:outerShdw>
                </a:effectLst>
                <a:latin typeface="Arial" pitchFamily="34" charset="0"/>
                <a:ea typeface="MS PGothic" pitchFamily="34" charset="-128"/>
              </a:endParaRPr>
            </a:p>
            <a:p>
              <a:r>
                <a:rPr lang="en-AU" altLang="en-US" sz="3200">
                  <a:effectLst>
                    <a:outerShdw blurRad="38100" dist="38100" dir="2700000" algn="tl">
                      <a:srgbClr val="000000">
                        <a:alpha val="43137"/>
                      </a:srgbClr>
                    </a:outerShdw>
                  </a:effectLst>
                  <a:latin typeface="Arial" pitchFamily="34" charset="0"/>
                  <a:ea typeface="MS PGothic" pitchFamily="34" charset="-128"/>
                </a:rPr>
                <a:t>2</a:t>
              </a:r>
            </a:p>
          </p:txBody>
        </p:sp>
      </p:grpSp>
      <p:grpSp>
        <p:nvGrpSpPr>
          <p:cNvPr id="127008" name="Group 32"/>
          <p:cNvGrpSpPr>
            <a:grpSpLocks/>
          </p:cNvGrpSpPr>
          <p:nvPr/>
        </p:nvGrpSpPr>
        <p:grpSpPr bwMode="auto">
          <a:xfrm>
            <a:off x="7023102" y="1971675"/>
            <a:ext cx="3151717" cy="1727201"/>
            <a:chOff x="3318" y="1242"/>
            <a:chExt cx="1489" cy="1088"/>
          </a:xfrm>
        </p:grpSpPr>
        <p:sp>
          <p:nvSpPr>
            <p:cNvPr id="128009" name="Text Box 33"/>
            <p:cNvSpPr txBox="1">
              <a:spLocks noChangeArrowheads="1"/>
            </p:cNvSpPr>
            <p:nvPr/>
          </p:nvSpPr>
          <p:spPr bwMode="auto">
            <a:xfrm>
              <a:off x="3318" y="1962"/>
              <a:ext cx="19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2</a:t>
              </a:r>
            </a:p>
          </p:txBody>
        </p:sp>
        <p:sp>
          <p:nvSpPr>
            <p:cNvPr id="128010" name="Text Box 34"/>
            <p:cNvSpPr txBox="1">
              <a:spLocks noChangeArrowheads="1"/>
            </p:cNvSpPr>
            <p:nvPr/>
          </p:nvSpPr>
          <p:spPr bwMode="auto">
            <a:xfrm>
              <a:off x="3889" y="1242"/>
              <a:ext cx="918"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EF of A = </a:t>
              </a:r>
              <a:br>
                <a:rPr lang="en-AU" altLang="en-US" sz="2700">
                  <a:effectLst>
                    <a:outerShdw blurRad="38100" dist="38100" dir="2700000" algn="tl">
                      <a:srgbClr val="000000">
                        <a:alpha val="43137"/>
                      </a:srgbClr>
                    </a:outerShdw>
                  </a:effectLst>
                  <a:latin typeface="Arial" pitchFamily="34" charset="0"/>
                  <a:ea typeface="MS PGothic" pitchFamily="34" charset="-128"/>
                </a:rPr>
              </a:br>
              <a:r>
                <a:rPr lang="en-AU" altLang="en-US" sz="2700">
                  <a:effectLst>
                    <a:outerShdw blurRad="38100" dist="38100" dir="2700000" algn="tl">
                      <a:srgbClr val="000000">
                        <a:alpha val="43137"/>
                      </a:srgbClr>
                    </a:outerShdw>
                  </a:effectLst>
                  <a:latin typeface="Arial" pitchFamily="34" charset="0"/>
                  <a:ea typeface="MS PGothic" pitchFamily="34" charset="-128"/>
                </a:rPr>
                <a:t>ES of A + 2</a:t>
              </a:r>
            </a:p>
          </p:txBody>
        </p:sp>
        <p:sp>
          <p:nvSpPr>
            <p:cNvPr id="128011" name="Line 35"/>
            <p:cNvSpPr>
              <a:spLocks noChangeShapeType="1"/>
            </p:cNvSpPr>
            <p:nvPr/>
          </p:nvSpPr>
          <p:spPr bwMode="auto">
            <a:xfrm flipH="1">
              <a:off x="3632" y="1728"/>
              <a:ext cx="408" cy="36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grpSp>
      <p:grpSp>
        <p:nvGrpSpPr>
          <p:cNvPr id="127012" name="Group 36"/>
          <p:cNvGrpSpPr>
            <a:grpSpLocks/>
          </p:cNvGrpSpPr>
          <p:nvPr/>
        </p:nvGrpSpPr>
        <p:grpSpPr bwMode="auto">
          <a:xfrm>
            <a:off x="2722035" y="2160587"/>
            <a:ext cx="2343150" cy="1538287"/>
            <a:chOff x="1286" y="1361"/>
            <a:chExt cx="1107" cy="969"/>
          </a:xfrm>
        </p:grpSpPr>
        <p:sp>
          <p:nvSpPr>
            <p:cNvPr id="128006" name="Text Box 37"/>
            <p:cNvSpPr txBox="1">
              <a:spLocks noChangeArrowheads="1"/>
            </p:cNvSpPr>
            <p:nvPr/>
          </p:nvSpPr>
          <p:spPr bwMode="auto">
            <a:xfrm>
              <a:off x="2198" y="1962"/>
              <a:ext cx="19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0</a:t>
              </a:r>
            </a:p>
          </p:txBody>
        </p:sp>
        <p:sp>
          <p:nvSpPr>
            <p:cNvPr id="128007" name="Text Box 38"/>
            <p:cNvSpPr txBox="1">
              <a:spLocks noChangeArrowheads="1"/>
            </p:cNvSpPr>
            <p:nvPr/>
          </p:nvSpPr>
          <p:spPr bwMode="auto">
            <a:xfrm>
              <a:off x="1286" y="1361"/>
              <a:ext cx="670"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ES</a:t>
              </a:r>
              <a:br>
                <a:rPr lang="en-AU" altLang="en-US" sz="2700">
                  <a:effectLst>
                    <a:outerShdw blurRad="38100" dist="38100" dir="2700000" algn="tl">
                      <a:srgbClr val="000000">
                        <a:alpha val="43137"/>
                      </a:srgbClr>
                    </a:outerShdw>
                  </a:effectLst>
                  <a:latin typeface="Arial" pitchFamily="34" charset="0"/>
                  <a:ea typeface="MS PGothic" pitchFamily="34" charset="-128"/>
                </a:rPr>
              </a:br>
              <a:r>
                <a:rPr lang="en-AU" altLang="en-US" sz="2700">
                  <a:effectLst>
                    <a:outerShdw blurRad="38100" dist="38100" dir="2700000" algn="tl">
                      <a:srgbClr val="000000">
                        <a:alpha val="43137"/>
                      </a:srgbClr>
                    </a:outerShdw>
                  </a:effectLst>
                  <a:latin typeface="Arial" pitchFamily="34" charset="0"/>
                  <a:ea typeface="MS PGothic" pitchFamily="34" charset="-128"/>
                </a:rPr>
                <a:t>of A</a:t>
              </a:r>
            </a:p>
          </p:txBody>
        </p:sp>
        <p:sp>
          <p:nvSpPr>
            <p:cNvPr id="128008" name="Line 39"/>
            <p:cNvSpPr>
              <a:spLocks noChangeShapeType="1"/>
            </p:cNvSpPr>
            <p:nvPr/>
          </p:nvSpPr>
          <p:spPr bwMode="auto">
            <a:xfrm>
              <a:off x="1904" y="1632"/>
              <a:ext cx="328" cy="35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2315373255"/>
      </p:ext>
    </p:extLst>
  </p:cSld>
  <p:clrMapOvr>
    <a:masterClrMapping/>
  </p:clrMapOvr>
  <p:transition spd="med">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126995"/>
                                        </p:tgtEl>
                                        <p:attrNameLst>
                                          <p:attrName>style.visibility</p:attrName>
                                        </p:attrNameLst>
                                      </p:cBhvr>
                                      <p:to>
                                        <p:strVal val="visible"/>
                                      </p:to>
                                    </p:set>
                                    <p:animEffect transition="in" filter="dissolve">
                                      <p:cBhvr>
                                        <p:cTn id="7" dur="1000"/>
                                        <p:tgtEl>
                                          <p:spTgt spid="126995"/>
                                        </p:tgtEl>
                                      </p:cBhvr>
                                    </p:animEffect>
                                  </p:childTnLst>
                                </p:cTn>
                              </p:par>
                            </p:childTnLst>
                          </p:cTn>
                        </p:par>
                        <p:par>
                          <p:cTn id="8" fill="hold" nodeType="afterGroup">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127012"/>
                                        </p:tgtEl>
                                        <p:attrNameLst>
                                          <p:attrName>style.visibility</p:attrName>
                                        </p:attrNameLst>
                                      </p:cBhvr>
                                      <p:to>
                                        <p:strVal val="visible"/>
                                      </p:to>
                                    </p:set>
                                    <p:animEffect transition="in" filter="wipe(up)">
                                      <p:cBhvr>
                                        <p:cTn id="11" dur="1000"/>
                                        <p:tgtEl>
                                          <p:spTgt spid="127012"/>
                                        </p:tgtEl>
                                      </p:cBhvr>
                                    </p:animEffect>
                                  </p:childTnLst>
                                </p:cTn>
                              </p:par>
                            </p:childTnLst>
                          </p:cTn>
                        </p:par>
                        <p:par>
                          <p:cTn id="12" fill="hold" nodeType="afterGroup">
                            <p:stCondLst>
                              <p:cond delay="4000"/>
                            </p:stCondLst>
                            <p:childTnLst>
                              <p:par>
                                <p:cTn id="13" presetID="22" presetClass="entr" presetSubtype="1" fill="hold" nodeType="afterEffect">
                                  <p:stCondLst>
                                    <p:cond delay="1000"/>
                                  </p:stCondLst>
                                  <p:childTnLst>
                                    <p:set>
                                      <p:cBhvr>
                                        <p:cTn id="14" dur="1" fill="hold">
                                          <p:stCondLst>
                                            <p:cond delay="0"/>
                                          </p:stCondLst>
                                        </p:cTn>
                                        <p:tgtEl>
                                          <p:spTgt spid="127008"/>
                                        </p:tgtEl>
                                        <p:attrNameLst>
                                          <p:attrName>style.visibility</p:attrName>
                                        </p:attrNameLst>
                                      </p:cBhvr>
                                      <p:to>
                                        <p:strVal val="visible"/>
                                      </p:to>
                                    </p:set>
                                    <p:animEffect transition="in" filter="wipe(up)">
                                      <p:cBhvr>
                                        <p:cTn id="15" dur="1000"/>
                                        <p:tgtEl>
                                          <p:spTgt spid="1270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026" name="Group 2"/>
          <p:cNvGrpSpPr>
            <a:grpSpLocks/>
          </p:cNvGrpSpPr>
          <p:nvPr/>
        </p:nvGrpSpPr>
        <p:grpSpPr bwMode="auto">
          <a:xfrm>
            <a:off x="5050367" y="2438401"/>
            <a:ext cx="4083051" cy="3960814"/>
            <a:chOff x="2386" y="2104"/>
            <a:chExt cx="1929" cy="1927"/>
          </a:xfrm>
        </p:grpSpPr>
        <p:grpSp>
          <p:nvGrpSpPr>
            <p:cNvPr id="130092" name="Group 3"/>
            <p:cNvGrpSpPr>
              <a:grpSpLocks/>
            </p:cNvGrpSpPr>
            <p:nvPr/>
          </p:nvGrpSpPr>
          <p:grpSpPr bwMode="auto">
            <a:xfrm>
              <a:off x="2386" y="2104"/>
              <a:ext cx="1929" cy="1927"/>
              <a:chOff x="1842" y="1776"/>
              <a:chExt cx="2074" cy="2072"/>
            </a:xfrm>
          </p:grpSpPr>
          <p:sp>
            <p:nvSpPr>
              <p:cNvPr id="130094" name="Oval 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0095" name="Freeform 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96" name="Freeform 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97" name="Freeform 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98" name="Freeform 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99" name="Oval 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0100" name="Line 1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101" name="Line 1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102" name="Line 1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103" name="Line 1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0093" name="Text Box 14"/>
            <p:cNvSpPr txBox="1">
              <a:spLocks noChangeArrowheads="1"/>
            </p:cNvSpPr>
            <p:nvPr/>
          </p:nvSpPr>
          <p:spPr bwMode="auto">
            <a:xfrm>
              <a:off x="3198" y="2266"/>
              <a:ext cx="217" cy="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B</a:t>
              </a:r>
            </a:p>
            <a:p>
              <a:endPar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grpSp>
      <p:sp>
        <p:nvSpPr>
          <p:cNvPr id="129039" name="Rectangle 15"/>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ES/EF Network for Milwaukee Paper</a:t>
            </a:r>
            <a:endParaRPr lang="en-US" sz="4300">
              <a:solidFill>
                <a:srgbClr val="33CC33"/>
              </a:solidFill>
            </a:endParaRPr>
          </a:p>
        </p:txBody>
      </p:sp>
      <p:grpSp>
        <p:nvGrpSpPr>
          <p:cNvPr id="130051" name="Group 16"/>
          <p:cNvGrpSpPr>
            <a:grpSpLocks/>
          </p:cNvGrpSpPr>
          <p:nvPr/>
        </p:nvGrpSpPr>
        <p:grpSpPr bwMode="auto">
          <a:xfrm>
            <a:off x="556533" y="1695677"/>
            <a:ext cx="3388784" cy="3327401"/>
            <a:chOff x="274" y="1224"/>
            <a:chExt cx="1601" cy="1736"/>
          </a:xfrm>
        </p:grpSpPr>
        <p:grpSp>
          <p:nvGrpSpPr>
            <p:cNvPr id="130060" name="Group 17"/>
            <p:cNvGrpSpPr>
              <a:grpSpLocks/>
            </p:cNvGrpSpPr>
            <p:nvPr/>
          </p:nvGrpSpPr>
          <p:grpSpPr bwMode="auto">
            <a:xfrm>
              <a:off x="274" y="2064"/>
              <a:ext cx="897" cy="896"/>
              <a:chOff x="274" y="2064"/>
              <a:chExt cx="897" cy="896"/>
            </a:xfrm>
          </p:grpSpPr>
          <p:grpSp>
            <p:nvGrpSpPr>
              <p:cNvPr id="130077" name="Group 18"/>
              <p:cNvGrpSpPr>
                <a:grpSpLocks/>
              </p:cNvGrpSpPr>
              <p:nvPr/>
            </p:nvGrpSpPr>
            <p:grpSpPr bwMode="auto">
              <a:xfrm>
                <a:off x="274" y="2064"/>
                <a:ext cx="897" cy="896"/>
                <a:chOff x="1842" y="1776"/>
                <a:chExt cx="2074" cy="2072"/>
              </a:xfrm>
            </p:grpSpPr>
            <p:sp>
              <p:nvSpPr>
                <p:cNvPr id="130082" name="Oval 1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0083" name="Freeform 2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84" name="Freeform 2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85" name="Freeform 2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86" name="Freeform 2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87" name="Oval 2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0088" name="Line 2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89" name="Line 2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90" name="Line 2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91" name="Line 2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0078" name="Text Box 29"/>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Start</a:t>
                </a:r>
              </a:p>
            </p:txBody>
          </p:sp>
          <p:sp>
            <p:nvSpPr>
              <p:cNvPr id="130079" name="Text Box 30"/>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0080" name="Text Box 31"/>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0081" name="Text Box 32"/>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grpSp>
          <p:nvGrpSpPr>
            <p:cNvPr id="130061" name="Group 33"/>
            <p:cNvGrpSpPr>
              <a:grpSpLocks/>
            </p:cNvGrpSpPr>
            <p:nvPr/>
          </p:nvGrpSpPr>
          <p:grpSpPr bwMode="auto">
            <a:xfrm>
              <a:off x="978" y="1224"/>
              <a:ext cx="897" cy="896"/>
              <a:chOff x="978" y="1224"/>
              <a:chExt cx="897" cy="896"/>
            </a:xfrm>
          </p:grpSpPr>
          <p:grpSp>
            <p:nvGrpSpPr>
              <p:cNvPr id="130063" name="Group 34"/>
              <p:cNvGrpSpPr>
                <a:grpSpLocks/>
              </p:cNvGrpSpPr>
              <p:nvPr/>
            </p:nvGrpSpPr>
            <p:grpSpPr bwMode="auto">
              <a:xfrm>
                <a:off x="978" y="1224"/>
                <a:ext cx="897" cy="896"/>
                <a:chOff x="1842" y="1776"/>
                <a:chExt cx="2074" cy="2072"/>
              </a:xfrm>
            </p:grpSpPr>
            <p:sp>
              <p:nvSpPr>
                <p:cNvPr id="130067" name="Oval 3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0068" name="Freeform 3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69" name="Freeform 3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70" name="Freeform 3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71" name="Freeform 3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72" name="Oval 4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0073" name="Line 4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74" name="Line 4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75" name="Line 4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76" name="Line 4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0064" name="Text Box 45"/>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A</a:t>
                </a: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0065" name="Text Box 46"/>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0066" name="Text Box 47"/>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sp>
          <p:nvSpPr>
            <p:cNvPr id="130062" name="Line 48"/>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grpSp>
        <p:nvGrpSpPr>
          <p:cNvPr id="129073" name="Group 49"/>
          <p:cNvGrpSpPr>
            <a:grpSpLocks/>
          </p:cNvGrpSpPr>
          <p:nvPr/>
        </p:nvGrpSpPr>
        <p:grpSpPr bwMode="auto">
          <a:xfrm>
            <a:off x="8032752" y="2860675"/>
            <a:ext cx="3128434" cy="1376363"/>
            <a:chOff x="3339" y="1242"/>
            <a:chExt cx="1478" cy="867"/>
          </a:xfrm>
        </p:grpSpPr>
        <p:sp>
          <p:nvSpPr>
            <p:cNvPr id="130057" name="Text Box 50"/>
            <p:cNvSpPr txBox="1">
              <a:spLocks noChangeArrowheads="1"/>
            </p:cNvSpPr>
            <p:nvPr/>
          </p:nvSpPr>
          <p:spPr bwMode="auto">
            <a:xfrm>
              <a:off x="3339" y="1741"/>
              <a:ext cx="19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30058" name="Text Box 51"/>
            <p:cNvSpPr txBox="1">
              <a:spLocks noChangeArrowheads="1"/>
            </p:cNvSpPr>
            <p:nvPr/>
          </p:nvSpPr>
          <p:spPr bwMode="auto">
            <a:xfrm>
              <a:off x="3881" y="1242"/>
              <a:ext cx="936"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EF of B = </a:t>
              </a:r>
              <a:br>
                <a:rPr lang="en-AU" altLang="en-US" sz="27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br>
              <a:r>
                <a:rPr lang="en-AU" altLang="en-US" sz="27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ES of B + 3</a:t>
              </a:r>
            </a:p>
          </p:txBody>
        </p:sp>
        <p:sp>
          <p:nvSpPr>
            <p:cNvPr id="130059" name="Line 52"/>
            <p:cNvSpPr>
              <a:spLocks noChangeShapeType="1"/>
            </p:cNvSpPr>
            <p:nvPr/>
          </p:nvSpPr>
          <p:spPr bwMode="auto">
            <a:xfrm flipH="1">
              <a:off x="3632" y="1728"/>
              <a:ext cx="408" cy="36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grpSp>
        <p:nvGrpSpPr>
          <p:cNvPr id="129077" name="Group 53"/>
          <p:cNvGrpSpPr>
            <a:grpSpLocks/>
          </p:cNvGrpSpPr>
          <p:nvPr/>
        </p:nvGrpSpPr>
        <p:grpSpPr bwMode="auto">
          <a:xfrm>
            <a:off x="3687235" y="3049587"/>
            <a:ext cx="2461683" cy="1258887"/>
            <a:chOff x="1286" y="1361"/>
            <a:chExt cx="1163" cy="793"/>
          </a:xfrm>
        </p:grpSpPr>
        <p:sp>
          <p:nvSpPr>
            <p:cNvPr id="130054" name="Text Box 54"/>
            <p:cNvSpPr txBox="1">
              <a:spLocks noChangeArrowheads="1"/>
            </p:cNvSpPr>
            <p:nvPr/>
          </p:nvSpPr>
          <p:spPr bwMode="auto">
            <a:xfrm>
              <a:off x="2254" y="1786"/>
              <a:ext cx="19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0055" name="Text Box 55"/>
            <p:cNvSpPr txBox="1">
              <a:spLocks noChangeArrowheads="1"/>
            </p:cNvSpPr>
            <p:nvPr/>
          </p:nvSpPr>
          <p:spPr bwMode="auto">
            <a:xfrm>
              <a:off x="1286" y="1361"/>
              <a:ext cx="670"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ES</a:t>
              </a:r>
              <a:br>
                <a:rPr lang="en-AU" altLang="en-US" sz="27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br>
              <a:r>
                <a:rPr lang="en-AU" altLang="en-US" sz="27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of B</a:t>
              </a:r>
            </a:p>
          </p:txBody>
        </p:sp>
        <p:sp>
          <p:nvSpPr>
            <p:cNvPr id="130056" name="Line 56"/>
            <p:cNvSpPr>
              <a:spLocks noChangeShapeType="1"/>
            </p:cNvSpPr>
            <p:nvPr/>
          </p:nvSpPr>
          <p:spPr bwMode="auto">
            <a:xfrm>
              <a:off x="1904" y="1632"/>
              <a:ext cx="328" cy="35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4044438884"/>
      </p:ext>
    </p:extLst>
  </p:cSld>
  <p:clrMapOvr>
    <a:masterClrMapping/>
  </p:clrMapOvr>
  <p:transition spd="med">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129026"/>
                                        </p:tgtEl>
                                        <p:attrNameLst>
                                          <p:attrName>style.visibility</p:attrName>
                                        </p:attrNameLst>
                                      </p:cBhvr>
                                      <p:to>
                                        <p:strVal val="visible"/>
                                      </p:to>
                                    </p:set>
                                    <p:animEffect transition="in" filter="dissolve">
                                      <p:cBhvr>
                                        <p:cTn id="7" dur="1000"/>
                                        <p:tgtEl>
                                          <p:spTgt spid="129026"/>
                                        </p:tgtEl>
                                      </p:cBhvr>
                                    </p:animEffect>
                                  </p:childTnLst>
                                </p:cTn>
                              </p:par>
                            </p:childTnLst>
                          </p:cTn>
                        </p:par>
                        <p:par>
                          <p:cTn id="8" fill="hold" nodeType="afterGroup">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129077"/>
                                        </p:tgtEl>
                                        <p:attrNameLst>
                                          <p:attrName>style.visibility</p:attrName>
                                        </p:attrNameLst>
                                      </p:cBhvr>
                                      <p:to>
                                        <p:strVal val="visible"/>
                                      </p:to>
                                    </p:set>
                                    <p:animEffect transition="in" filter="wipe(up)">
                                      <p:cBhvr>
                                        <p:cTn id="11" dur="1000"/>
                                        <p:tgtEl>
                                          <p:spTgt spid="129077"/>
                                        </p:tgtEl>
                                      </p:cBhvr>
                                    </p:animEffect>
                                  </p:childTnLst>
                                </p:cTn>
                              </p:par>
                            </p:childTnLst>
                          </p:cTn>
                        </p:par>
                        <p:par>
                          <p:cTn id="12" fill="hold" nodeType="afterGroup">
                            <p:stCondLst>
                              <p:cond delay="4000"/>
                            </p:stCondLst>
                            <p:childTnLst>
                              <p:par>
                                <p:cTn id="13" presetID="22" presetClass="entr" presetSubtype="1" fill="hold" nodeType="afterEffect">
                                  <p:stCondLst>
                                    <p:cond delay="1000"/>
                                  </p:stCondLst>
                                  <p:childTnLst>
                                    <p:set>
                                      <p:cBhvr>
                                        <p:cTn id="14" dur="1" fill="hold">
                                          <p:stCondLst>
                                            <p:cond delay="0"/>
                                          </p:stCondLst>
                                        </p:cTn>
                                        <p:tgtEl>
                                          <p:spTgt spid="129073"/>
                                        </p:tgtEl>
                                        <p:attrNameLst>
                                          <p:attrName>style.visibility</p:attrName>
                                        </p:attrNameLst>
                                      </p:cBhvr>
                                      <p:to>
                                        <p:strVal val="visible"/>
                                      </p:to>
                                    </p:set>
                                    <p:animEffect transition="in" filter="wipe(up)">
                                      <p:cBhvr>
                                        <p:cTn id="15" dur="1000"/>
                                        <p:tgtEl>
                                          <p:spTgt spid="1290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074" name="Group 2"/>
          <p:cNvGrpSpPr>
            <a:grpSpLocks/>
          </p:cNvGrpSpPr>
          <p:nvPr/>
        </p:nvGrpSpPr>
        <p:grpSpPr bwMode="auto">
          <a:xfrm>
            <a:off x="3894669" y="1943100"/>
            <a:ext cx="2656417" cy="1422400"/>
            <a:chOff x="1840" y="1224"/>
            <a:chExt cx="1255" cy="896"/>
          </a:xfrm>
        </p:grpSpPr>
        <p:sp>
          <p:nvSpPr>
            <p:cNvPr id="132149" name="Line 3"/>
            <p:cNvSpPr>
              <a:spLocks noChangeShapeType="1"/>
            </p:cNvSpPr>
            <p:nvPr/>
          </p:nvSpPr>
          <p:spPr bwMode="auto">
            <a:xfrm>
              <a:off x="1840" y="167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2150" name="Group 4"/>
            <p:cNvGrpSpPr>
              <a:grpSpLocks/>
            </p:cNvGrpSpPr>
            <p:nvPr/>
          </p:nvGrpSpPr>
          <p:grpSpPr bwMode="auto">
            <a:xfrm>
              <a:off x="2198" y="1224"/>
              <a:ext cx="897" cy="896"/>
              <a:chOff x="1842" y="1776"/>
              <a:chExt cx="2074" cy="2072"/>
            </a:xfrm>
          </p:grpSpPr>
          <p:sp>
            <p:nvSpPr>
              <p:cNvPr id="132154" name="Oval 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2155" name="Freeform 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56" name="Freeform 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57" name="Freeform 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58" name="Freeform 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59" name="Oval 1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2160" name="Line 1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61" name="Line 1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62" name="Line 1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63" name="Line 1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2151" name="Text Box 15"/>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C</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2152" name="Text Box 16"/>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2153" name="Text Box 17"/>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grpSp>
      <p:sp>
        <p:nvSpPr>
          <p:cNvPr id="131090" name="Rectangle 18"/>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ES/EF Network for Milwaukee Paper</a:t>
            </a:r>
            <a:endParaRPr lang="en-US" sz="4300">
              <a:solidFill>
                <a:srgbClr val="33CC33"/>
              </a:solidFill>
            </a:endParaRPr>
          </a:p>
        </p:txBody>
      </p:sp>
      <p:grpSp>
        <p:nvGrpSpPr>
          <p:cNvPr id="132099" name="Group 19"/>
          <p:cNvGrpSpPr>
            <a:grpSpLocks/>
          </p:cNvGrpSpPr>
          <p:nvPr/>
        </p:nvGrpSpPr>
        <p:grpSpPr bwMode="auto">
          <a:xfrm>
            <a:off x="2057402" y="4489451"/>
            <a:ext cx="1911351" cy="1543051"/>
            <a:chOff x="972" y="2828"/>
            <a:chExt cx="903" cy="972"/>
          </a:xfrm>
        </p:grpSpPr>
        <p:sp>
          <p:nvSpPr>
            <p:cNvPr id="132133" name="Line 20"/>
            <p:cNvSpPr>
              <a:spLocks noChangeShapeType="1"/>
            </p:cNvSpPr>
            <p:nvPr/>
          </p:nvSpPr>
          <p:spPr bwMode="auto">
            <a:xfrm rot="5400000" flipV="1">
              <a:off x="964" y="2836"/>
              <a:ext cx="176"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2134" name="Group 21"/>
            <p:cNvGrpSpPr>
              <a:grpSpLocks/>
            </p:cNvGrpSpPr>
            <p:nvPr/>
          </p:nvGrpSpPr>
          <p:grpSpPr bwMode="auto">
            <a:xfrm>
              <a:off x="978" y="2904"/>
              <a:ext cx="897" cy="896"/>
              <a:chOff x="978" y="2904"/>
              <a:chExt cx="897" cy="896"/>
            </a:xfrm>
          </p:grpSpPr>
          <p:grpSp>
            <p:nvGrpSpPr>
              <p:cNvPr id="132135" name="Group 22"/>
              <p:cNvGrpSpPr>
                <a:grpSpLocks/>
              </p:cNvGrpSpPr>
              <p:nvPr/>
            </p:nvGrpSpPr>
            <p:grpSpPr bwMode="auto">
              <a:xfrm>
                <a:off x="978" y="2904"/>
                <a:ext cx="897" cy="896"/>
                <a:chOff x="1842" y="1776"/>
                <a:chExt cx="2074" cy="2072"/>
              </a:xfrm>
            </p:grpSpPr>
            <p:sp>
              <p:nvSpPr>
                <p:cNvPr id="132139" name="Oval 2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2140" name="Freeform 2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41" name="Freeform 2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42" name="Freeform 2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43" name="Freeform 2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44" name="Oval 2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2145" name="Line 2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46" name="Line 3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47" name="Line 3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48" name="Line 3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2136" name="Text Box 33"/>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B</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32137" name="Text Box 34"/>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2138" name="Text Box 35"/>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grpSp>
      </p:grpSp>
      <p:grpSp>
        <p:nvGrpSpPr>
          <p:cNvPr id="132100" name="Group 36"/>
          <p:cNvGrpSpPr>
            <a:grpSpLocks/>
          </p:cNvGrpSpPr>
          <p:nvPr/>
        </p:nvGrpSpPr>
        <p:grpSpPr bwMode="auto">
          <a:xfrm>
            <a:off x="579967" y="1943101"/>
            <a:ext cx="3388784" cy="2755900"/>
            <a:chOff x="274" y="1224"/>
            <a:chExt cx="1601" cy="1736"/>
          </a:xfrm>
        </p:grpSpPr>
        <p:grpSp>
          <p:nvGrpSpPr>
            <p:cNvPr id="132101" name="Group 37"/>
            <p:cNvGrpSpPr>
              <a:grpSpLocks/>
            </p:cNvGrpSpPr>
            <p:nvPr/>
          </p:nvGrpSpPr>
          <p:grpSpPr bwMode="auto">
            <a:xfrm>
              <a:off x="274" y="2064"/>
              <a:ext cx="897" cy="896"/>
              <a:chOff x="274" y="2064"/>
              <a:chExt cx="897" cy="896"/>
            </a:xfrm>
          </p:grpSpPr>
          <p:grpSp>
            <p:nvGrpSpPr>
              <p:cNvPr id="132118" name="Group 38"/>
              <p:cNvGrpSpPr>
                <a:grpSpLocks/>
              </p:cNvGrpSpPr>
              <p:nvPr/>
            </p:nvGrpSpPr>
            <p:grpSpPr bwMode="auto">
              <a:xfrm>
                <a:off x="274" y="2064"/>
                <a:ext cx="897" cy="896"/>
                <a:chOff x="1842" y="1776"/>
                <a:chExt cx="2074" cy="2072"/>
              </a:xfrm>
            </p:grpSpPr>
            <p:sp>
              <p:nvSpPr>
                <p:cNvPr id="132123" name="Oval 3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2124" name="Freeform 4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25" name="Freeform 4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26" name="Freeform 4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27" name="Freeform 4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28" name="Oval 4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2129" name="Line 4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30" name="Line 4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31" name="Line 4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32" name="Line 4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2119" name="Text Box 49"/>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Start</a:t>
                </a:r>
              </a:p>
            </p:txBody>
          </p:sp>
          <p:sp>
            <p:nvSpPr>
              <p:cNvPr id="132120" name="Text Box 50"/>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2121" name="Text Box 51"/>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2122" name="Text Box 52"/>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grpSp>
          <p:nvGrpSpPr>
            <p:cNvPr id="132102" name="Group 53"/>
            <p:cNvGrpSpPr>
              <a:grpSpLocks/>
            </p:cNvGrpSpPr>
            <p:nvPr/>
          </p:nvGrpSpPr>
          <p:grpSpPr bwMode="auto">
            <a:xfrm>
              <a:off x="978" y="1224"/>
              <a:ext cx="897" cy="896"/>
              <a:chOff x="978" y="1224"/>
              <a:chExt cx="897" cy="896"/>
            </a:xfrm>
          </p:grpSpPr>
          <p:grpSp>
            <p:nvGrpSpPr>
              <p:cNvPr id="132104" name="Group 54"/>
              <p:cNvGrpSpPr>
                <a:grpSpLocks/>
              </p:cNvGrpSpPr>
              <p:nvPr/>
            </p:nvGrpSpPr>
            <p:grpSpPr bwMode="auto">
              <a:xfrm>
                <a:off x="978" y="1224"/>
                <a:ext cx="897" cy="896"/>
                <a:chOff x="1842" y="1776"/>
                <a:chExt cx="2074" cy="2072"/>
              </a:xfrm>
            </p:grpSpPr>
            <p:sp>
              <p:nvSpPr>
                <p:cNvPr id="132108" name="Oval 5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2109" name="Freeform 5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10" name="Freeform 57"/>
                <p:cNvSpPr>
                  <a:spLocks/>
                </p:cNvSpPr>
                <p:nvPr/>
              </p:nvSpPr>
              <p:spPr bwMode="auto">
                <a:xfrm flipH="1">
                  <a:off x="3220" y="1873"/>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11" name="Freeform 5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12" name="Freeform 5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13" name="Oval 6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2114" name="Line 6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15" name="Line 6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16" name="Line 6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17" name="Line 6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2105" name="Text Box 65"/>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A</a:t>
                </a: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2106" name="Text Box 66"/>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2107" name="Text Box 67"/>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sp>
          <p:nvSpPr>
            <p:cNvPr id="132103" name="Line 68"/>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1262206075"/>
      </p:ext>
    </p:extLst>
  </p:cSld>
  <p:clrMapOvr>
    <a:masterClrMapping/>
  </p:clrMapOvr>
  <p:transition spd="med">
    <p:strips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31074"/>
                                        </p:tgtEl>
                                        <p:attrNameLst>
                                          <p:attrName>style.visibility</p:attrName>
                                        </p:attrNameLst>
                                      </p:cBhvr>
                                      <p:to>
                                        <p:strVal val="visible"/>
                                      </p:to>
                                    </p:set>
                                    <p:animEffect transition="in" filter="wipe(left)">
                                      <p:cBhvr>
                                        <p:cTn id="7" dur="1000"/>
                                        <p:tgtEl>
                                          <p:spTgt spid="131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145" name="Group 2"/>
          <p:cNvGrpSpPr>
            <a:grpSpLocks/>
          </p:cNvGrpSpPr>
          <p:nvPr/>
        </p:nvGrpSpPr>
        <p:grpSpPr bwMode="auto">
          <a:xfrm>
            <a:off x="3894669" y="1943100"/>
            <a:ext cx="2656417" cy="1422400"/>
            <a:chOff x="1840" y="1224"/>
            <a:chExt cx="1255" cy="896"/>
          </a:xfrm>
        </p:grpSpPr>
        <p:sp>
          <p:nvSpPr>
            <p:cNvPr id="134216" name="Line 3"/>
            <p:cNvSpPr>
              <a:spLocks noChangeShapeType="1"/>
            </p:cNvSpPr>
            <p:nvPr/>
          </p:nvSpPr>
          <p:spPr bwMode="auto">
            <a:xfrm>
              <a:off x="1840" y="167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4217" name="Group 4"/>
            <p:cNvGrpSpPr>
              <a:grpSpLocks/>
            </p:cNvGrpSpPr>
            <p:nvPr/>
          </p:nvGrpSpPr>
          <p:grpSpPr bwMode="auto">
            <a:xfrm>
              <a:off x="2198" y="1224"/>
              <a:ext cx="897" cy="896"/>
              <a:chOff x="1842" y="1776"/>
              <a:chExt cx="2074" cy="2072"/>
            </a:xfrm>
          </p:grpSpPr>
          <p:sp>
            <p:nvSpPr>
              <p:cNvPr id="134221" name="Oval 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222" name="Freeform 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23" name="Freeform 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24" name="Freeform 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25" name="Freeform 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26" name="Oval 1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227" name="Line 1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28" name="Line 1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29" name="Line 1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30" name="Line 1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4218" name="Text Box 15"/>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C</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4219" name="Text Box 16"/>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4220" name="Text Box 17"/>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grpSp>
      <p:sp>
        <p:nvSpPr>
          <p:cNvPr id="133138" name="Rectangle 18"/>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ES/EF Network for Milwaukee Paper</a:t>
            </a:r>
            <a:endParaRPr lang="en-US" sz="4300">
              <a:solidFill>
                <a:srgbClr val="33CC33"/>
              </a:solidFill>
            </a:endParaRPr>
          </a:p>
        </p:txBody>
      </p:sp>
      <p:grpSp>
        <p:nvGrpSpPr>
          <p:cNvPr id="134147" name="Group 19"/>
          <p:cNvGrpSpPr>
            <a:grpSpLocks/>
          </p:cNvGrpSpPr>
          <p:nvPr/>
        </p:nvGrpSpPr>
        <p:grpSpPr bwMode="auto">
          <a:xfrm>
            <a:off x="2057402" y="4489451"/>
            <a:ext cx="1911351" cy="1543051"/>
            <a:chOff x="972" y="2828"/>
            <a:chExt cx="903" cy="972"/>
          </a:xfrm>
        </p:grpSpPr>
        <p:sp>
          <p:nvSpPr>
            <p:cNvPr id="134200" name="Line 20"/>
            <p:cNvSpPr>
              <a:spLocks noChangeShapeType="1"/>
            </p:cNvSpPr>
            <p:nvPr/>
          </p:nvSpPr>
          <p:spPr bwMode="auto">
            <a:xfrm rot="5400000" flipV="1">
              <a:off x="964" y="2836"/>
              <a:ext cx="176"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4201" name="Group 21"/>
            <p:cNvGrpSpPr>
              <a:grpSpLocks/>
            </p:cNvGrpSpPr>
            <p:nvPr/>
          </p:nvGrpSpPr>
          <p:grpSpPr bwMode="auto">
            <a:xfrm>
              <a:off x="978" y="2904"/>
              <a:ext cx="897" cy="896"/>
              <a:chOff x="978" y="2904"/>
              <a:chExt cx="897" cy="896"/>
            </a:xfrm>
          </p:grpSpPr>
          <p:grpSp>
            <p:nvGrpSpPr>
              <p:cNvPr id="134202" name="Group 22"/>
              <p:cNvGrpSpPr>
                <a:grpSpLocks/>
              </p:cNvGrpSpPr>
              <p:nvPr/>
            </p:nvGrpSpPr>
            <p:grpSpPr bwMode="auto">
              <a:xfrm>
                <a:off x="978" y="2904"/>
                <a:ext cx="897" cy="896"/>
                <a:chOff x="1842" y="1776"/>
                <a:chExt cx="2074" cy="2072"/>
              </a:xfrm>
            </p:grpSpPr>
            <p:sp>
              <p:nvSpPr>
                <p:cNvPr id="134206" name="Oval 2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207" name="Freeform 2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08" name="Freeform 2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09" name="Freeform 2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10" name="Freeform 2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11" name="Oval 2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212" name="Line 2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13" name="Line 3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14" name="Line 3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15" name="Line 3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4203" name="Text Box 33"/>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B</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34204" name="Text Box 34"/>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4205" name="Text Box 35"/>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grpSp>
      </p:grpSp>
      <p:grpSp>
        <p:nvGrpSpPr>
          <p:cNvPr id="134148" name="Group 36"/>
          <p:cNvGrpSpPr>
            <a:grpSpLocks/>
          </p:cNvGrpSpPr>
          <p:nvPr/>
        </p:nvGrpSpPr>
        <p:grpSpPr bwMode="auto">
          <a:xfrm>
            <a:off x="579967" y="1943101"/>
            <a:ext cx="3388784" cy="2755900"/>
            <a:chOff x="274" y="1224"/>
            <a:chExt cx="1601" cy="1736"/>
          </a:xfrm>
        </p:grpSpPr>
        <p:grpSp>
          <p:nvGrpSpPr>
            <p:cNvPr id="134168" name="Group 37"/>
            <p:cNvGrpSpPr>
              <a:grpSpLocks/>
            </p:cNvGrpSpPr>
            <p:nvPr/>
          </p:nvGrpSpPr>
          <p:grpSpPr bwMode="auto">
            <a:xfrm>
              <a:off x="274" y="2064"/>
              <a:ext cx="897" cy="896"/>
              <a:chOff x="274" y="2064"/>
              <a:chExt cx="897" cy="896"/>
            </a:xfrm>
          </p:grpSpPr>
          <p:grpSp>
            <p:nvGrpSpPr>
              <p:cNvPr id="134185" name="Group 38"/>
              <p:cNvGrpSpPr>
                <a:grpSpLocks/>
              </p:cNvGrpSpPr>
              <p:nvPr/>
            </p:nvGrpSpPr>
            <p:grpSpPr bwMode="auto">
              <a:xfrm>
                <a:off x="274" y="2064"/>
                <a:ext cx="897" cy="896"/>
                <a:chOff x="1842" y="1776"/>
                <a:chExt cx="2074" cy="2072"/>
              </a:xfrm>
            </p:grpSpPr>
            <p:sp>
              <p:nvSpPr>
                <p:cNvPr id="134190" name="Oval 3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191" name="Freeform 4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92" name="Freeform 4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93" name="Freeform 4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94" name="Freeform 4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95" name="Oval 4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196" name="Line 4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97" name="Line 4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98" name="Line 4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99" name="Line 4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4186" name="Text Box 49"/>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Start</a:t>
                </a:r>
              </a:p>
            </p:txBody>
          </p:sp>
          <p:sp>
            <p:nvSpPr>
              <p:cNvPr id="134187" name="Text Box 50"/>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4188" name="Text Box 51"/>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4189" name="Text Box 52"/>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grpSp>
          <p:nvGrpSpPr>
            <p:cNvPr id="134169" name="Group 53"/>
            <p:cNvGrpSpPr>
              <a:grpSpLocks/>
            </p:cNvGrpSpPr>
            <p:nvPr/>
          </p:nvGrpSpPr>
          <p:grpSpPr bwMode="auto">
            <a:xfrm>
              <a:off x="978" y="1224"/>
              <a:ext cx="897" cy="896"/>
              <a:chOff x="978" y="1224"/>
              <a:chExt cx="897" cy="896"/>
            </a:xfrm>
          </p:grpSpPr>
          <p:grpSp>
            <p:nvGrpSpPr>
              <p:cNvPr id="134171" name="Group 54"/>
              <p:cNvGrpSpPr>
                <a:grpSpLocks/>
              </p:cNvGrpSpPr>
              <p:nvPr/>
            </p:nvGrpSpPr>
            <p:grpSpPr bwMode="auto">
              <a:xfrm>
                <a:off x="978" y="1224"/>
                <a:ext cx="897" cy="896"/>
                <a:chOff x="1842" y="1776"/>
                <a:chExt cx="2074" cy="2072"/>
              </a:xfrm>
            </p:grpSpPr>
            <p:sp>
              <p:nvSpPr>
                <p:cNvPr id="134175" name="Oval 5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176" name="Freeform 5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77" name="Freeform 5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78" name="Freeform 5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79" name="Freeform 5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80" name="Oval 6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181" name="Line 6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82" name="Line 6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83" name="Line 6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84" name="Line 6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4172" name="Text Box 65"/>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A</a:t>
                </a: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4173" name="Text Box 66"/>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4174" name="Text Box 67"/>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sp>
          <p:nvSpPr>
            <p:cNvPr id="134170" name="Line 68"/>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grpSp>
        <p:nvGrpSpPr>
          <p:cNvPr id="134149" name="Group 69"/>
          <p:cNvGrpSpPr>
            <a:grpSpLocks/>
          </p:cNvGrpSpPr>
          <p:nvPr/>
        </p:nvGrpSpPr>
        <p:grpSpPr bwMode="auto">
          <a:xfrm>
            <a:off x="6625167" y="3467101"/>
            <a:ext cx="4083051" cy="3059113"/>
            <a:chOff x="3130" y="2184"/>
            <a:chExt cx="1929" cy="1927"/>
          </a:xfrm>
        </p:grpSpPr>
        <p:grpSp>
          <p:nvGrpSpPr>
            <p:cNvPr id="134156" name="Group 70"/>
            <p:cNvGrpSpPr>
              <a:grpSpLocks/>
            </p:cNvGrpSpPr>
            <p:nvPr/>
          </p:nvGrpSpPr>
          <p:grpSpPr bwMode="auto">
            <a:xfrm>
              <a:off x="3130" y="2184"/>
              <a:ext cx="1929" cy="1927"/>
              <a:chOff x="1842" y="1776"/>
              <a:chExt cx="2074" cy="2072"/>
            </a:xfrm>
          </p:grpSpPr>
          <p:sp>
            <p:nvSpPr>
              <p:cNvPr id="134158" name="Oval 71"/>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159" name="Freeform 72"/>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60" name="Freeform 73"/>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61" name="Freeform 74"/>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62" name="Freeform 75"/>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63" name="Oval 76"/>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164" name="Line 77"/>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65" name="Line 78"/>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66" name="Line 79"/>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67" name="Line 80"/>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4157" name="Text Box 81"/>
            <p:cNvSpPr txBox="1">
              <a:spLocks noChangeArrowheads="1"/>
            </p:cNvSpPr>
            <p:nvPr/>
          </p:nvSpPr>
          <p:spPr bwMode="auto">
            <a:xfrm>
              <a:off x="3934" y="2346"/>
              <a:ext cx="227" cy="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D</a:t>
              </a:r>
            </a:p>
            <a:p>
              <a:endPar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grpSp>
      <p:sp>
        <p:nvSpPr>
          <p:cNvPr id="133202" name="Text Box 82"/>
          <p:cNvSpPr txBox="1">
            <a:spLocks noChangeArrowheads="1"/>
          </p:cNvSpPr>
          <p:nvPr/>
        </p:nvSpPr>
        <p:spPr bwMode="auto">
          <a:xfrm>
            <a:off x="9664702" y="4232276"/>
            <a:ext cx="47491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7</a:t>
            </a:r>
          </a:p>
        </p:txBody>
      </p:sp>
      <p:grpSp>
        <p:nvGrpSpPr>
          <p:cNvPr id="133203" name="Group 83"/>
          <p:cNvGrpSpPr>
            <a:grpSpLocks/>
          </p:cNvGrpSpPr>
          <p:nvPr/>
        </p:nvGrpSpPr>
        <p:grpSpPr bwMode="auto">
          <a:xfrm>
            <a:off x="3077635" y="3711573"/>
            <a:ext cx="4425950" cy="1104901"/>
            <a:chOff x="1454" y="2338"/>
            <a:chExt cx="2091" cy="696"/>
          </a:xfrm>
        </p:grpSpPr>
        <p:sp>
          <p:nvSpPr>
            <p:cNvPr id="134152" name="Text Box 84"/>
            <p:cNvSpPr txBox="1">
              <a:spLocks noChangeArrowheads="1"/>
            </p:cNvSpPr>
            <p:nvPr/>
          </p:nvSpPr>
          <p:spPr bwMode="auto">
            <a:xfrm>
              <a:off x="3350" y="2666"/>
              <a:ext cx="19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grpSp>
          <p:nvGrpSpPr>
            <p:cNvPr id="134153" name="Group 85"/>
            <p:cNvGrpSpPr>
              <a:grpSpLocks/>
            </p:cNvGrpSpPr>
            <p:nvPr/>
          </p:nvGrpSpPr>
          <p:grpSpPr bwMode="auto">
            <a:xfrm>
              <a:off x="1454" y="2338"/>
              <a:ext cx="1858" cy="470"/>
              <a:chOff x="1454" y="2338"/>
              <a:chExt cx="1858" cy="470"/>
            </a:xfrm>
          </p:grpSpPr>
          <p:sp>
            <p:nvSpPr>
              <p:cNvPr id="134154" name="Text Box 86"/>
              <p:cNvSpPr txBox="1">
                <a:spLocks noChangeArrowheads="1"/>
              </p:cNvSpPr>
              <p:nvPr/>
            </p:nvSpPr>
            <p:spPr bwMode="auto">
              <a:xfrm>
                <a:off x="1454" y="2338"/>
                <a:ext cx="112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 Max (2, 3)</a:t>
                </a:r>
              </a:p>
            </p:txBody>
          </p:sp>
          <p:sp>
            <p:nvSpPr>
              <p:cNvPr id="134155" name="Line 87"/>
              <p:cNvSpPr>
                <a:spLocks noChangeShapeType="1"/>
              </p:cNvSpPr>
              <p:nvPr/>
            </p:nvSpPr>
            <p:spPr bwMode="auto">
              <a:xfrm>
                <a:off x="2960" y="2600"/>
                <a:ext cx="352" cy="20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grpSp>
    </p:spTree>
    <p:extLst>
      <p:ext uri="{BB962C8B-B14F-4D97-AF65-F5344CB8AC3E}">
        <p14:creationId xmlns:p14="http://schemas.microsoft.com/office/powerpoint/2010/main" val="4127163610"/>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1000"/>
                                  </p:stCondLst>
                                  <p:childTnLst>
                                    <p:set>
                                      <p:cBhvr>
                                        <p:cTn id="6" dur="1" fill="hold">
                                          <p:stCondLst>
                                            <p:cond delay="0"/>
                                          </p:stCondLst>
                                        </p:cTn>
                                        <p:tgtEl>
                                          <p:spTgt spid="133203"/>
                                        </p:tgtEl>
                                        <p:attrNameLst>
                                          <p:attrName>style.visibility</p:attrName>
                                        </p:attrNameLst>
                                      </p:cBhvr>
                                      <p:to>
                                        <p:strVal val="visible"/>
                                      </p:to>
                                    </p:set>
                                    <p:animEffect transition="in" filter="wipe(up)">
                                      <p:cBhvr>
                                        <p:cTn id="7" dur="1000"/>
                                        <p:tgtEl>
                                          <p:spTgt spid="133203"/>
                                        </p:tgtEl>
                                      </p:cBhvr>
                                    </p:animEffect>
                                  </p:childTnLst>
                                </p:cTn>
                              </p:par>
                            </p:childTnLst>
                          </p:cTn>
                        </p:par>
                        <p:par>
                          <p:cTn id="8" fill="hold" nodeType="afterGroup">
                            <p:stCondLst>
                              <p:cond delay="2000"/>
                            </p:stCondLst>
                            <p:childTnLst>
                              <p:par>
                                <p:cTn id="9" presetID="22" presetClass="entr" presetSubtype="8" fill="hold" grpId="0" nodeType="afterEffect">
                                  <p:stCondLst>
                                    <p:cond delay="1000"/>
                                  </p:stCondLst>
                                  <p:childTnLst>
                                    <p:set>
                                      <p:cBhvr>
                                        <p:cTn id="10" dur="1" fill="hold">
                                          <p:stCondLst>
                                            <p:cond delay="0"/>
                                          </p:stCondLst>
                                        </p:cTn>
                                        <p:tgtEl>
                                          <p:spTgt spid="133202"/>
                                        </p:tgtEl>
                                        <p:attrNameLst>
                                          <p:attrName>style.visibility</p:attrName>
                                        </p:attrNameLst>
                                      </p:cBhvr>
                                      <p:to>
                                        <p:strVal val="visible"/>
                                      </p:to>
                                    </p:set>
                                    <p:animEffect transition="in" filter="wipe(left)">
                                      <p:cBhvr>
                                        <p:cTn id="11" dur="1000"/>
                                        <p:tgtEl>
                                          <p:spTgt spid="133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02"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6193" name="Group 2"/>
          <p:cNvGrpSpPr>
            <a:grpSpLocks/>
          </p:cNvGrpSpPr>
          <p:nvPr/>
        </p:nvGrpSpPr>
        <p:grpSpPr bwMode="auto">
          <a:xfrm>
            <a:off x="3471335" y="3136900"/>
            <a:ext cx="3079751" cy="2895600"/>
            <a:chOff x="1640" y="1976"/>
            <a:chExt cx="1455" cy="1824"/>
          </a:xfrm>
        </p:grpSpPr>
        <p:sp>
          <p:nvSpPr>
            <p:cNvPr id="136261" name="Line 3"/>
            <p:cNvSpPr>
              <a:spLocks noChangeShapeType="1"/>
            </p:cNvSpPr>
            <p:nvPr/>
          </p:nvSpPr>
          <p:spPr bwMode="auto">
            <a:xfrm>
              <a:off x="1640" y="1976"/>
              <a:ext cx="744" cy="9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6262" name="Group 4"/>
            <p:cNvGrpSpPr>
              <a:grpSpLocks/>
            </p:cNvGrpSpPr>
            <p:nvPr/>
          </p:nvGrpSpPr>
          <p:grpSpPr bwMode="auto">
            <a:xfrm>
              <a:off x="1848" y="2904"/>
              <a:ext cx="1247" cy="896"/>
              <a:chOff x="1848" y="2904"/>
              <a:chExt cx="1247" cy="896"/>
            </a:xfrm>
          </p:grpSpPr>
          <p:sp>
            <p:nvSpPr>
              <p:cNvPr id="136263" name="Line 5"/>
              <p:cNvSpPr>
                <a:spLocks noChangeShapeType="1"/>
              </p:cNvSpPr>
              <p:nvPr/>
            </p:nvSpPr>
            <p:spPr bwMode="auto">
              <a:xfrm>
                <a:off x="1848" y="335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6264" name="Group 6"/>
              <p:cNvGrpSpPr>
                <a:grpSpLocks/>
              </p:cNvGrpSpPr>
              <p:nvPr/>
            </p:nvGrpSpPr>
            <p:grpSpPr bwMode="auto">
              <a:xfrm>
                <a:off x="2198" y="2904"/>
                <a:ext cx="897" cy="896"/>
                <a:chOff x="2198" y="2904"/>
                <a:chExt cx="897" cy="896"/>
              </a:xfrm>
            </p:grpSpPr>
            <p:grpSp>
              <p:nvGrpSpPr>
                <p:cNvPr id="136265" name="Group 7"/>
                <p:cNvGrpSpPr>
                  <a:grpSpLocks/>
                </p:cNvGrpSpPr>
                <p:nvPr/>
              </p:nvGrpSpPr>
              <p:grpSpPr bwMode="auto">
                <a:xfrm>
                  <a:off x="2198" y="2904"/>
                  <a:ext cx="897" cy="896"/>
                  <a:chOff x="1842" y="1776"/>
                  <a:chExt cx="2074" cy="2072"/>
                </a:xfrm>
              </p:grpSpPr>
              <p:sp>
                <p:nvSpPr>
                  <p:cNvPr id="136269" name="Oval 8"/>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70" name="Freeform 9"/>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71" name="Freeform 10"/>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72" name="Freeform 11"/>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73" name="Freeform 12"/>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74" name="Oval 13"/>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75" name="Line 14"/>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76" name="Line 15"/>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77" name="Line 16"/>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78" name="Line 17"/>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6266" name="Text Box 18"/>
                <p:cNvSpPr txBox="1">
                  <a:spLocks noChangeArrowheads="1"/>
                </p:cNvSpPr>
                <p:nvPr/>
              </p:nvSpPr>
              <p:spPr bwMode="auto">
                <a:xfrm>
                  <a:off x="2534" y="297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D</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sp>
              <p:nvSpPr>
                <p:cNvPr id="136267" name="Text Box 19"/>
                <p:cNvSpPr txBox="1">
                  <a:spLocks noChangeArrowheads="1"/>
                </p:cNvSpPr>
                <p:nvPr/>
              </p:nvSpPr>
              <p:spPr bwMode="auto">
                <a:xfrm>
                  <a:off x="2278"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36268" name="Text Box 20"/>
                <p:cNvSpPr txBox="1">
                  <a:spLocks noChangeArrowheads="1"/>
                </p:cNvSpPr>
                <p:nvPr/>
              </p:nvSpPr>
              <p:spPr bwMode="auto">
                <a:xfrm>
                  <a:off x="2830"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7</a:t>
                  </a:r>
                </a:p>
              </p:txBody>
            </p:sp>
          </p:grpSp>
        </p:grpSp>
      </p:grpSp>
      <p:grpSp>
        <p:nvGrpSpPr>
          <p:cNvPr id="136194" name="Group 21"/>
          <p:cNvGrpSpPr>
            <a:grpSpLocks/>
          </p:cNvGrpSpPr>
          <p:nvPr/>
        </p:nvGrpSpPr>
        <p:grpSpPr bwMode="auto">
          <a:xfrm>
            <a:off x="3894669" y="1943100"/>
            <a:ext cx="2656417" cy="1422400"/>
            <a:chOff x="1840" y="1224"/>
            <a:chExt cx="1255" cy="896"/>
          </a:xfrm>
        </p:grpSpPr>
        <p:sp>
          <p:nvSpPr>
            <p:cNvPr id="136246" name="Line 22"/>
            <p:cNvSpPr>
              <a:spLocks noChangeShapeType="1"/>
            </p:cNvSpPr>
            <p:nvPr/>
          </p:nvSpPr>
          <p:spPr bwMode="auto">
            <a:xfrm>
              <a:off x="1840" y="167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6247" name="Group 23"/>
            <p:cNvGrpSpPr>
              <a:grpSpLocks/>
            </p:cNvGrpSpPr>
            <p:nvPr/>
          </p:nvGrpSpPr>
          <p:grpSpPr bwMode="auto">
            <a:xfrm>
              <a:off x="2198" y="1224"/>
              <a:ext cx="897" cy="896"/>
              <a:chOff x="1842" y="1776"/>
              <a:chExt cx="2074" cy="2072"/>
            </a:xfrm>
          </p:grpSpPr>
          <p:sp>
            <p:nvSpPr>
              <p:cNvPr id="136251" name="Oval 2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52" name="Freeform 2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53" name="Freeform 2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54" name="Freeform 2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55" name="Freeform 2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56" name="Oval 2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57" name="Line 3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58" name="Line 3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59" name="Line 3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60" name="Line 3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6248" name="Text Box 34"/>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C</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6249" name="Text Box 35"/>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6250" name="Text Box 36"/>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grpSp>
      <p:sp>
        <p:nvSpPr>
          <p:cNvPr id="135205" name="Rectangle 37"/>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ES/EF Network for Milwaukee Paper</a:t>
            </a:r>
            <a:endParaRPr lang="en-US" sz="4300">
              <a:solidFill>
                <a:srgbClr val="33CC33"/>
              </a:solidFill>
            </a:endParaRPr>
          </a:p>
        </p:txBody>
      </p:sp>
      <p:grpSp>
        <p:nvGrpSpPr>
          <p:cNvPr id="136196" name="Group 38"/>
          <p:cNvGrpSpPr>
            <a:grpSpLocks/>
          </p:cNvGrpSpPr>
          <p:nvPr/>
        </p:nvGrpSpPr>
        <p:grpSpPr bwMode="auto">
          <a:xfrm>
            <a:off x="2057402" y="4489451"/>
            <a:ext cx="1911351" cy="1543051"/>
            <a:chOff x="972" y="2828"/>
            <a:chExt cx="903" cy="972"/>
          </a:xfrm>
        </p:grpSpPr>
        <p:sp>
          <p:nvSpPr>
            <p:cNvPr id="136230" name="Line 39"/>
            <p:cNvSpPr>
              <a:spLocks noChangeShapeType="1"/>
            </p:cNvSpPr>
            <p:nvPr/>
          </p:nvSpPr>
          <p:spPr bwMode="auto">
            <a:xfrm rot="5400000" flipV="1">
              <a:off x="964" y="2836"/>
              <a:ext cx="176"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6231" name="Group 40"/>
            <p:cNvGrpSpPr>
              <a:grpSpLocks/>
            </p:cNvGrpSpPr>
            <p:nvPr/>
          </p:nvGrpSpPr>
          <p:grpSpPr bwMode="auto">
            <a:xfrm>
              <a:off x="978" y="2904"/>
              <a:ext cx="897" cy="896"/>
              <a:chOff x="978" y="2904"/>
              <a:chExt cx="897" cy="896"/>
            </a:xfrm>
          </p:grpSpPr>
          <p:grpSp>
            <p:nvGrpSpPr>
              <p:cNvPr id="136232" name="Group 41"/>
              <p:cNvGrpSpPr>
                <a:grpSpLocks/>
              </p:cNvGrpSpPr>
              <p:nvPr/>
            </p:nvGrpSpPr>
            <p:grpSpPr bwMode="auto">
              <a:xfrm>
                <a:off x="978" y="2904"/>
                <a:ext cx="897" cy="896"/>
                <a:chOff x="1842" y="1776"/>
                <a:chExt cx="2074" cy="2072"/>
              </a:xfrm>
            </p:grpSpPr>
            <p:sp>
              <p:nvSpPr>
                <p:cNvPr id="136236" name="Oval 42"/>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37" name="Freeform 43"/>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38" name="Freeform 44"/>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39" name="Freeform 45"/>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40" name="Freeform 46"/>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41" name="Oval 47"/>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42" name="Line 48"/>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43" name="Line 49"/>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44" name="Line 50"/>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45" name="Line 51"/>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6233" name="Text Box 52"/>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B</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36234" name="Text Box 53"/>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6235" name="Text Box 54"/>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grpSp>
      </p:grpSp>
      <p:grpSp>
        <p:nvGrpSpPr>
          <p:cNvPr id="136197" name="Group 55"/>
          <p:cNvGrpSpPr>
            <a:grpSpLocks/>
          </p:cNvGrpSpPr>
          <p:nvPr/>
        </p:nvGrpSpPr>
        <p:grpSpPr bwMode="auto">
          <a:xfrm>
            <a:off x="579967" y="1943101"/>
            <a:ext cx="3388784" cy="2755900"/>
            <a:chOff x="274" y="1224"/>
            <a:chExt cx="1601" cy="1736"/>
          </a:xfrm>
        </p:grpSpPr>
        <p:grpSp>
          <p:nvGrpSpPr>
            <p:cNvPr id="136198" name="Group 56"/>
            <p:cNvGrpSpPr>
              <a:grpSpLocks/>
            </p:cNvGrpSpPr>
            <p:nvPr/>
          </p:nvGrpSpPr>
          <p:grpSpPr bwMode="auto">
            <a:xfrm>
              <a:off x="274" y="2064"/>
              <a:ext cx="897" cy="896"/>
              <a:chOff x="274" y="2064"/>
              <a:chExt cx="897" cy="896"/>
            </a:xfrm>
          </p:grpSpPr>
          <p:grpSp>
            <p:nvGrpSpPr>
              <p:cNvPr id="136215" name="Group 57"/>
              <p:cNvGrpSpPr>
                <a:grpSpLocks/>
              </p:cNvGrpSpPr>
              <p:nvPr/>
            </p:nvGrpSpPr>
            <p:grpSpPr bwMode="auto">
              <a:xfrm>
                <a:off x="274" y="2064"/>
                <a:ext cx="897" cy="896"/>
                <a:chOff x="1842" y="1776"/>
                <a:chExt cx="2074" cy="2072"/>
              </a:xfrm>
            </p:grpSpPr>
            <p:sp>
              <p:nvSpPr>
                <p:cNvPr id="136220" name="Oval 58"/>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21" name="Freeform 59"/>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22" name="Freeform 60"/>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23" name="Freeform 61"/>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24" name="Freeform 62"/>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25" name="Oval 63"/>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26" name="Line 64"/>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27" name="Line 65"/>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28" name="Line 66"/>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29" name="Line 67"/>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6216" name="Text Box 68"/>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Start</a:t>
                </a:r>
              </a:p>
            </p:txBody>
          </p:sp>
          <p:sp>
            <p:nvSpPr>
              <p:cNvPr id="136217" name="Text Box 69"/>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6218" name="Text Box 70"/>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6219" name="Text Box 71"/>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grpSp>
          <p:nvGrpSpPr>
            <p:cNvPr id="136199" name="Group 72"/>
            <p:cNvGrpSpPr>
              <a:grpSpLocks/>
            </p:cNvGrpSpPr>
            <p:nvPr/>
          </p:nvGrpSpPr>
          <p:grpSpPr bwMode="auto">
            <a:xfrm>
              <a:off x="978" y="1224"/>
              <a:ext cx="897" cy="896"/>
              <a:chOff x="978" y="1224"/>
              <a:chExt cx="897" cy="896"/>
            </a:xfrm>
          </p:grpSpPr>
          <p:grpSp>
            <p:nvGrpSpPr>
              <p:cNvPr id="136201" name="Group 73"/>
              <p:cNvGrpSpPr>
                <a:grpSpLocks/>
              </p:cNvGrpSpPr>
              <p:nvPr/>
            </p:nvGrpSpPr>
            <p:grpSpPr bwMode="auto">
              <a:xfrm>
                <a:off x="978" y="1224"/>
                <a:ext cx="897" cy="896"/>
                <a:chOff x="1842" y="1776"/>
                <a:chExt cx="2074" cy="2072"/>
              </a:xfrm>
            </p:grpSpPr>
            <p:sp>
              <p:nvSpPr>
                <p:cNvPr id="136205" name="Oval 7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06" name="Freeform 7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07" name="Freeform 76"/>
                <p:cNvSpPr>
                  <a:spLocks/>
                </p:cNvSpPr>
                <p:nvPr/>
              </p:nvSpPr>
              <p:spPr bwMode="auto">
                <a:xfrm flipH="1">
                  <a:off x="3220" y="1811"/>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08" name="Freeform 7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09" name="Freeform 7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10" name="Oval 7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11" name="Line 8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12" name="Line 8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13" name="Line 8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14" name="Line 8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6202" name="Text Box 84"/>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A</a:t>
                </a: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6203" name="Text Box 85"/>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6204" name="Text Box 86"/>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sp>
          <p:nvSpPr>
            <p:cNvPr id="136200" name="Line 87"/>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942739956"/>
      </p:ext>
    </p:extLst>
  </p:cSld>
  <p:clrMapOvr>
    <a:masterClrMapping/>
  </p:clrMapOvr>
  <p:transition spd="med">
    <p:strips dir="ld"/>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241" name="Group 2"/>
          <p:cNvGrpSpPr>
            <a:grpSpLocks/>
          </p:cNvGrpSpPr>
          <p:nvPr/>
        </p:nvGrpSpPr>
        <p:grpSpPr bwMode="auto">
          <a:xfrm>
            <a:off x="6134100" y="1943100"/>
            <a:ext cx="5607051" cy="4089400"/>
            <a:chOff x="2898" y="1224"/>
            <a:chExt cx="2649" cy="2576"/>
          </a:xfrm>
        </p:grpSpPr>
        <p:sp>
          <p:nvSpPr>
            <p:cNvPr id="138329" name="Line 3"/>
            <p:cNvSpPr>
              <a:spLocks noChangeShapeType="1"/>
            </p:cNvSpPr>
            <p:nvPr/>
          </p:nvSpPr>
          <p:spPr bwMode="auto">
            <a:xfrm>
              <a:off x="3064" y="1672"/>
              <a:ext cx="68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30" name="Line 4"/>
            <p:cNvSpPr>
              <a:spLocks noChangeShapeType="1"/>
            </p:cNvSpPr>
            <p:nvPr/>
          </p:nvSpPr>
          <p:spPr bwMode="auto">
            <a:xfrm>
              <a:off x="2912" y="1992"/>
              <a:ext cx="144"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31" name="Line 5"/>
            <p:cNvSpPr>
              <a:spLocks noChangeShapeType="1"/>
            </p:cNvSpPr>
            <p:nvPr/>
          </p:nvSpPr>
          <p:spPr bwMode="auto">
            <a:xfrm>
              <a:off x="3632" y="2808"/>
              <a:ext cx="256" cy="22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32" name="Line 6"/>
            <p:cNvSpPr>
              <a:spLocks noChangeShapeType="1"/>
            </p:cNvSpPr>
            <p:nvPr/>
          </p:nvSpPr>
          <p:spPr bwMode="auto">
            <a:xfrm>
              <a:off x="3056" y="3344"/>
              <a:ext cx="70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33" name="Line 7"/>
            <p:cNvSpPr>
              <a:spLocks noChangeShapeType="1"/>
            </p:cNvSpPr>
            <p:nvPr/>
          </p:nvSpPr>
          <p:spPr bwMode="auto">
            <a:xfrm flipV="1">
              <a:off x="4528" y="2840"/>
              <a:ext cx="248" cy="23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34" name="Line 8"/>
            <p:cNvSpPr>
              <a:spLocks noChangeShapeType="1"/>
            </p:cNvSpPr>
            <p:nvPr/>
          </p:nvSpPr>
          <p:spPr bwMode="auto">
            <a:xfrm>
              <a:off x="4496" y="1928"/>
              <a:ext cx="272" cy="25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8335" name="Group 9"/>
            <p:cNvGrpSpPr>
              <a:grpSpLocks/>
            </p:cNvGrpSpPr>
            <p:nvPr/>
          </p:nvGrpSpPr>
          <p:grpSpPr bwMode="auto">
            <a:xfrm>
              <a:off x="2898" y="1224"/>
              <a:ext cx="2649" cy="2576"/>
              <a:chOff x="2898" y="1224"/>
              <a:chExt cx="2649" cy="2576"/>
            </a:xfrm>
          </p:grpSpPr>
          <p:grpSp>
            <p:nvGrpSpPr>
              <p:cNvPr id="138336" name="Group 10"/>
              <p:cNvGrpSpPr>
                <a:grpSpLocks/>
              </p:cNvGrpSpPr>
              <p:nvPr/>
            </p:nvGrpSpPr>
            <p:grpSpPr bwMode="auto">
              <a:xfrm>
                <a:off x="3766" y="2904"/>
                <a:ext cx="897" cy="896"/>
                <a:chOff x="1842" y="1776"/>
                <a:chExt cx="2074" cy="2072"/>
              </a:xfrm>
            </p:grpSpPr>
            <p:sp>
              <p:nvSpPr>
                <p:cNvPr id="138382" name="Oval 11"/>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83" name="Freeform 12"/>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84" name="Freeform 13"/>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85" name="Freeform 14"/>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86" name="Freeform 15"/>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87" name="Oval 16"/>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88" name="Line 17"/>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89" name="Line 18"/>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90" name="Line 19"/>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91" name="Line 20"/>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grpSp>
            <p:nvGrpSpPr>
              <p:cNvPr id="138337" name="Group 21"/>
              <p:cNvGrpSpPr>
                <a:grpSpLocks/>
              </p:cNvGrpSpPr>
              <p:nvPr/>
            </p:nvGrpSpPr>
            <p:grpSpPr bwMode="auto">
              <a:xfrm>
                <a:off x="3766" y="1224"/>
                <a:ext cx="897" cy="896"/>
                <a:chOff x="1842" y="1776"/>
                <a:chExt cx="2074" cy="2072"/>
              </a:xfrm>
            </p:grpSpPr>
            <p:sp>
              <p:nvSpPr>
                <p:cNvPr id="138372" name="Oval 22"/>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73" name="Freeform 23"/>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74" name="Freeform 24"/>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75" name="Freeform 25"/>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76" name="Freeform 26"/>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77" name="Oval 27"/>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78" name="Line 28"/>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79" name="Line 29"/>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80" name="Line 30"/>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81" name="Line 31"/>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grpSp>
            <p:nvGrpSpPr>
              <p:cNvPr id="138338" name="Group 32"/>
              <p:cNvGrpSpPr>
                <a:grpSpLocks/>
              </p:cNvGrpSpPr>
              <p:nvPr/>
            </p:nvGrpSpPr>
            <p:grpSpPr bwMode="auto">
              <a:xfrm>
                <a:off x="2898" y="2064"/>
                <a:ext cx="897" cy="896"/>
                <a:chOff x="1842" y="1776"/>
                <a:chExt cx="2074" cy="2072"/>
              </a:xfrm>
            </p:grpSpPr>
            <p:sp>
              <p:nvSpPr>
                <p:cNvPr id="138362" name="Oval 3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63" name="Freeform 3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64" name="Freeform 3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65" name="Freeform 3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66" name="Freeform 3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67" name="Oval 3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68" name="Line 3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69" name="Line 4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70" name="Line 4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71" name="Line 4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grpSp>
            <p:nvGrpSpPr>
              <p:cNvPr id="138339" name="Group 43"/>
              <p:cNvGrpSpPr>
                <a:grpSpLocks/>
              </p:cNvGrpSpPr>
              <p:nvPr/>
            </p:nvGrpSpPr>
            <p:grpSpPr bwMode="auto">
              <a:xfrm>
                <a:off x="4650" y="2064"/>
                <a:ext cx="897" cy="896"/>
                <a:chOff x="1842" y="1776"/>
                <a:chExt cx="2074" cy="2072"/>
              </a:xfrm>
            </p:grpSpPr>
            <p:sp>
              <p:nvSpPr>
                <p:cNvPr id="138352" name="Oval 4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53" name="Freeform 4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54" name="Freeform 4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55" name="Freeform 4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56" name="Freeform 4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57" name="Oval 4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58" name="Line 5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59" name="Line 5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60" name="Line 5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61" name="Line 5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8340" name="Text Box 54"/>
              <p:cNvSpPr txBox="1">
                <a:spLocks noChangeArrowheads="1"/>
              </p:cNvSpPr>
              <p:nvPr/>
            </p:nvSpPr>
            <p:spPr bwMode="auto">
              <a:xfrm>
                <a:off x="3238" y="213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E</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sp>
            <p:nvSpPr>
              <p:cNvPr id="138341" name="Text Box 55"/>
              <p:cNvSpPr txBox="1">
                <a:spLocks noChangeArrowheads="1"/>
              </p:cNvSpPr>
              <p:nvPr/>
            </p:nvSpPr>
            <p:spPr bwMode="auto">
              <a:xfrm>
                <a:off x="4110" y="1295"/>
                <a:ext cx="158"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F</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38342" name="Text Box 56"/>
              <p:cNvSpPr txBox="1">
                <a:spLocks noChangeArrowheads="1"/>
              </p:cNvSpPr>
              <p:nvPr/>
            </p:nvSpPr>
            <p:spPr bwMode="auto">
              <a:xfrm>
                <a:off x="4102" y="2975"/>
                <a:ext cx="177"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G</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5</a:t>
                </a:r>
              </a:p>
            </p:txBody>
          </p:sp>
          <p:sp>
            <p:nvSpPr>
              <p:cNvPr id="138343" name="Text Box 57"/>
              <p:cNvSpPr txBox="1">
                <a:spLocks noChangeArrowheads="1"/>
              </p:cNvSpPr>
              <p:nvPr/>
            </p:nvSpPr>
            <p:spPr bwMode="auto">
              <a:xfrm>
                <a:off x="4990" y="213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H</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8344" name="Text Box 58"/>
              <p:cNvSpPr txBox="1">
                <a:spLocks noChangeArrowheads="1"/>
              </p:cNvSpPr>
              <p:nvPr/>
            </p:nvSpPr>
            <p:spPr bwMode="auto">
              <a:xfrm>
                <a:off x="2974"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sp>
            <p:nvSpPr>
              <p:cNvPr id="138345" name="Text Box 59"/>
              <p:cNvSpPr txBox="1">
                <a:spLocks noChangeArrowheads="1"/>
              </p:cNvSpPr>
              <p:nvPr/>
            </p:nvSpPr>
            <p:spPr bwMode="auto">
              <a:xfrm>
                <a:off x="3518"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8</a:t>
                </a:r>
              </a:p>
            </p:txBody>
          </p:sp>
          <p:sp>
            <p:nvSpPr>
              <p:cNvPr id="138346" name="Text Box 60"/>
              <p:cNvSpPr txBox="1">
                <a:spLocks noChangeArrowheads="1"/>
              </p:cNvSpPr>
              <p:nvPr/>
            </p:nvSpPr>
            <p:spPr bwMode="auto">
              <a:xfrm>
                <a:off x="4670"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13</a:t>
                </a:r>
              </a:p>
            </p:txBody>
          </p:sp>
          <p:sp>
            <p:nvSpPr>
              <p:cNvPr id="138347" name="Text Box 61"/>
              <p:cNvSpPr txBox="1">
                <a:spLocks noChangeArrowheads="1"/>
              </p:cNvSpPr>
              <p:nvPr/>
            </p:nvSpPr>
            <p:spPr bwMode="auto">
              <a:xfrm>
                <a:off x="5254"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15</a:t>
                </a:r>
              </a:p>
            </p:txBody>
          </p:sp>
          <p:sp>
            <p:nvSpPr>
              <p:cNvPr id="138348" name="Text Box 62"/>
              <p:cNvSpPr txBox="1">
                <a:spLocks noChangeArrowheads="1"/>
              </p:cNvSpPr>
              <p:nvPr/>
            </p:nvSpPr>
            <p:spPr bwMode="auto">
              <a:xfrm>
                <a:off x="38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sp>
            <p:nvSpPr>
              <p:cNvPr id="138349" name="Text Box 63"/>
              <p:cNvSpPr txBox="1">
                <a:spLocks noChangeArrowheads="1"/>
              </p:cNvSpPr>
              <p:nvPr/>
            </p:nvSpPr>
            <p:spPr bwMode="auto">
              <a:xfrm>
                <a:off x="3838" y="31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8</a:t>
                </a:r>
              </a:p>
            </p:txBody>
          </p:sp>
          <p:sp>
            <p:nvSpPr>
              <p:cNvPr id="138350" name="Text Box 64"/>
              <p:cNvSpPr txBox="1">
                <a:spLocks noChangeArrowheads="1"/>
              </p:cNvSpPr>
              <p:nvPr/>
            </p:nvSpPr>
            <p:spPr bwMode="auto">
              <a:xfrm>
                <a:off x="4358" y="3111"/>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13</a:t>
                </a:r>
              </a:p>
            </p:txBody>
          </p:sp>
          <p:sp>
            <p:nvSpPr>
              <p:cNvPr id="138351" name="Text Box 65"/>
              <p:cNvSpPr txBox="1">
                <a:spLocks noChangeArrowheads="1"/>
              </p:cNvSpPr>
              <p:nvPr/>
            </p:nvSpPr>
            <p:spPr bwMode="auto">
              <a:xfrm>
                <a:off x="4382"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7</a:t>
                </a:r>
              </a:p>
            </p:txBody>
          </p:sp>
        </p:grpSp>
      </p:grpSp>
      <p:grpSp>
        <p:nvGrpSpPr>
          <p:cNvPr id="138242" name="Group 66"/>
          <p:cNvGrpSpPr>
            <a:grpSpLocks/>
          </p:cNvGrpSpPr>
          <p:nvPr/>
        </p:nvGrpSpPr>
        <p:grpSpPr bwMode="auto">
          <a:xfrm>
            <a:off x="3471335" y="3136900"/>
            <a:ext cx="3079751" cy="2895600"/>
            <a:chOff x="1640" y="1976"/>
            <a:chExt cx="1455" cy="1824"/>
          </a:xfrm>
        </p:grpSpPr>
        <p:sp>
          <p:nvSpPr>
            <p:cNvPr id="138311" name="Line 67"/>
            <p:cNvSpPr>
              <a:spLocks noChangeShapeType="1"/>
            </p:cNvSpPr>
            <p:nvPr/>
          </p:nvSpPr>
          <p:spPr bwMode="auto">
            <a:xfrm>
              <a:off x="1640" y="1976"/>
              <a:ext cx="744" cy="9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8312" name="Group 68"/>
            <p:cNvGrpSpPr>
              <a:grpSpLocks/>
            </p:cNvGrpSpPr>
            <p:nvPr/>
          </p:nvGrpSpPr>
          <p:grpSpPr bwMode="auto">
            <a:xfrm>
              <a:off x="1848" y="2904"/>
              <a:ext cx="1247" cy="896"/>
              <a:chOff x="1848" y="2904"/>
              <a:chExt cx="1247" cy="896"/>
            </a:xfrm>
          </p:grpSpPr>
          <p:sp>
            <p:nvSpPr>
              <p:cNvPr id="138313" name="Line 69"/>
              <p:cNvSpPr>
                <a:spLocks noChangeShapeType="1"/>
              </p:cNvSpPr>
              <p:nvPr/>
            </p:nvSpPr>
            <p:spPr bwMode="auto">
              <a:xfrm>
                <a:off x="1848" y="335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8314" name="Group 70"/>
              <p:cNvGrpSpPr>
                <a:grpSpLocks/>
              </p:cNvGrpSpPr>
              <p:nvPr/>
            </p:nvGrpSpPr>
            <p:grpSpPr bwMode="auto">
              <a:xfrm>
                <a:off x="2198" y="2904"/>
                <a:ext cx="897" cy="896"/>
                <a:chOff x="2198" y="2904"/>
                <a:chExt cx="897" cy="896"/>
              </a:xfrm>
            </p:grpSpPr>
            <p:grpSp>
              <p:nvGrpSpPr>
                <p:cNvPr id="138315" name="Group 71"/>
                <p:cNvGrpSpPr>
                  <a:grpSpLocks/>
                </p:cNvGrpSpPr>
                <p:nvPr/>
              </p:nvGrpSpPr>
              <p:grpSpPr bwMode="auto">
                <a:xfrm>
                  <a:off x="2198" y="2904"/>
                  <a:ext cx="897" cy="896"/>
                  <a:chOff x="1842" y="1776"/>
                  <a:chExt cx="2074" cy="2072"/>
                </a:xfrm>
              </p:grpSpPr>
              <p:sp>
                <p:nvSpPr>
                  <p:cNvPr id="138319" name="Oval 72"/>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20" name="Freeform 73"/>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21" name="Freeform 74"/>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22" name="Freeform 75"/>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23" name="Freeform 76"/>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24" name="Oval 77"/>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25" name="Line 78"/>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26" name="Line 79"/>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27" name="Line 80"/>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28" name="Line 81"/>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8316" name="Text Box 82"/>
                <p:cNvSpPr txBox="1">
                  <a:spLocks noChangeArrowheads="1"/>
                </p:cNvSpPr>
                <p:nvPr/>
              </p:nvSpPr>
              <p:spPr bwMode="auto">
                <a:xfrm>
                  <a:off x="2534" y="297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D</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sp>
              <p:nvSpPr>
                <p:cNvPr id="138317" name="Text Box 83"/>
                <p:cNvSpPr txBox="1">
                  <a:spLocks noChangeArrowheads="1"/>
                </p:cNvSpPr>
                <p:nvPr/>
              </p:nvSpPr>
              <p:spPr bwMode="auto">
                <a:xfrm>
                  <a:off x="2278"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38318" name="Text Box 84"/>
                <p:cNvSpPr txBox="1">
                  <a:spLocks noChangeArrowheads="1"/>
                </p:cNvSpPr>
                <p:nvPr/>
              </p:nvSpPr>
              <p:spPr bwMode="auto">
                <a:xfrm>
                  <a:off x="2830"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7</a:t>
                  </a:r>
                </a:p>
              </p:txBody>
            </p:sp>
          </p:grpSp>
        </p:grpSp>
      </p:grpSp>
      <p:grpSp>
        <p:nvGrpSpPr>
          <p:cNvPr id="138243" name="Group 85"/>
          <p:cNvGrpSpPr>
            <a:grpSpLocks/>
          </p:cNvGrpSpPr>
          <p:nvPr/>
        </p:nvGrpSpPr>
        <p:grpSpPr bwMode="auto">
          <a:xfrm>
            <a:off x="3894669" y="1943100"/>
            <a:ext cx="2656417" cy="1422400"/>
            <a:chOff x="1840" y="1224"/>
            <a:chExt cx="1255" cy="896"/>
          </a:xfrm>
        </p:grpSpPr>
        <p:sp>
          <p:nvSpPr>
            <p:cNvPr id="138296" name="Line 86"/>
            <p:cNvSpPr>
              <a:spLocks noChangeShapeType="1"/>
            </p:cNvSpPr>
            <p:nvPr/>
          </p:nvSpPr>
          <p:spPr bwMode="auto">
            <a:xfrm>
              <a:off x="1840" y="167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8297" name="Group 87"/>
            <p:cNvGrpSpPr>
              <a:grpSpLocks/>
            </p:cNvGrpSpPr>
            <p:nvPr/>
          </p:nvGrpSpPr>
          <p:grpSpPr bwMode="auto">
            <a:xfrm>
              <a:off x="2198" y="1224"/>
              <a:ext cx="897" cy="896"/>
              <a:chOff x="1842" y="1776"/>
              <a:chExt cx="2074" cy="2072"/>
            </a:xfrm>
          </p:grpSpPr>
          <p:sp>
            <p:nvSpPr>
              <p:cNvPr id="138301" name="Oval 88"/>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02" name="Freeform 89"/>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03" name="Freeform 90"/>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04" name="Freeform 91"/>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05" name="Freeform 92"/>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06" name="Oval 93"/>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07" name="Line 94"/>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08" name="Line 95"/>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09" name="Line 96"/>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10" name="Line 97"/>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8298" name="Text Box 98"/>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C</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8299" name="Text Box 99"/>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8300" name="Text Box 100"/>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grpSp>
      <p:sp>
        <p:nvSpPr>
          <p:cNvPr id="137317" name="Rectangle 101"/>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ES/EF Network for Milwaukee Paper</a:t>
            </a:r>
            <a:endParaRPr lang="en-US" sz="4300">
              <a:solidFill>
                <a:srgbClr val="33CC33"/>
              </a:solidFill>
            </a:endParaRPr>
          </a:p>
        </p:txBody>
      </p:sp>
      <p:grpSp>
        <p:nvGrpSpPr>
          <p:cNvPr id="138245" name="Group 102"/>
          <p:cNvGrpSpPr>
            <a:grpSpLocks/>
          </p:cNvGrpSpPr>
          <p:nvPr/>
        </p:nvGrpSpPr>
        <p:grpSpPr bwMode="auto">
          <a:xfrm>
            <a:off x="2057402" y="4489451"/>
            <a:ext cx="1911351" cy="1543051"/>
            <a:chOff x="972" y="2828"/>
            <a:chExt cx="903" cy="972"/>
          </a:xfrm>
        </p:grpSpPr>
        <p:sp>
          <p:nvSpPr>
            <p:cNvPr id="138280" name="Line 103"/>
            <p:cNvSpPr>
              <a:spLocks noChangeShapeType="1"/>
            </p:cNvSpPr>
            <p:nvPr/>
          </p:nvSpPr>
          <p:spPr bwMode="auto">
            <a:xfrm rot="5400000" flipV="1">
              <a:off x="964" y="2836"/>
              <a:ext cx="176"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8281" name="Group 104"/>
            <p:cNvGrpSpPr>
              <a:grpSpLocks/>
            </p:cNvGrpSpPr>
            <p:nvPr/>
          </p:nvGrpSpPr>
          <p:grpSpPr bwMode="auto">
            <a:xfrm>
              <a:off x="978" y="2904"/>
              <a:ext cx="897" cy="896"/>
              <a:chOff x="978" y="2904"/>
              <a:chExt cx="897" cy="896"/>
            </a:xfrm>
          </p:grpSpPr>
          <p:grpSp>
            <p:nvGrpSpPr>
              <p:cNvPr id="138282" name="Group 105"/>
              <p:cNvGrpSpPr>
                <a:grpSpLocks/>
              </p:cNvGrpSpPr>
              <p:nvPr/>
            </p:nvGrpSpPr>
            <p:grpSpPr bwMode="auto">
              <a:xfrm>
                <a:off x="978" y="2904"/>
                <a:ext cx="897" cy="896"/>
                <a:chOff x="1842" y="1776"/>
                <a:chExt cx="2074" cy="2072"/>
              </a:xfrm>
            </p:grpSpPr>
            <p:sp>
              <p:nvSpPr>
                <p:cNvPr id="138286" name="Oval 106"/>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287" name="Freeform 107"/>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88" name="Freeform 108"/>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89" name="Freeform 109"/>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90" name="Freeform 110"/>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91" name="Oval 111"/>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292" name="Line 112"/>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93" name="Line 113"/>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94" name="Line 114"/>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95" name="Line 115"/>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8283" name="Text Box 116"/>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B</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38284" name="Text Box 117"/>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8285" name="Text Box 118"/>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grpSp>
      </p:grpSp>
      <p:grpSp>
        <p:nvGrpSpPr>
          <p:cNvPr id="138246" name="Group 119"/>
          <p:cNvGrpSpPr>
            <a:grpSpLocks/>
          </p:cNvGrpSpPr>
          <p:nvPr/>
        </p:nvGrpSpPr>
        <p:grpSpPr bwMode="auto">
          <a:xfrm>
            <a:off x="579967" y="1943101"/>
            <a:ext cx="3388784" cy="2755900"/>
            <a:chOff x="274" y="1224"/>
            <a:chExt cx="1601" cy="1736"/>
          </a:xfrm>
        </p:grpSpPr>
        <p:grpSp>
          <p:nvGrpSpPr>
            <p:cNvPr id="138248" name="Group 120"/>
            <p:cNvGrpSpPr>
              <a:grpSpLocks/>
            </p:cNvGrpSpPr>
            <p:nvPr/>
          </p:nvGrpSpPr>
          <p:grpSpPr bwMode="auto">
            <a:xfrm>
              <a:off x="274" y="2064"/>
              <a:ext cx="897" cy="896"/>
              <a:chOff x="274" y="2064"/>
              <a:chExt cx="897" cy="896"/>
            </a:xfrm>
          </p:grpSpPr>
          <p:grpSp>
            <p:nvGrpSpPr>
              <p:cNvPr id="138265" name="Group 121"/>
              <p:cNvGrpSpPr>
                <a:grpSpLocks/>
              </p:cNvGrpSpPr>
              <p:nvPr/>
            </p:nvGrpSpPr>
            <p:grpSpPr bwMode="auto">
              <a:xfrm>
                <a:off x="274" y="2064"/>
                <a:ext cx="897" cy="896"/>
                <a:chOff x="1842" y="1776"/>
                <a:chExt cx="2074" cy="2072"/>
              </a:xfrm>
            </p:grpSpPr>
            <p:sp>
              <p:nvSpPr>
                <p:cNvPr id="138270" name="Oval 122"/>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271" name="Freeform 123"/>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72" name="Freeform 124"/>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73" name="Freeform 125"/>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74" name="Freeform 126"/>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75" name="Oval 127"/>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276" name="Line 128"/>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77" name="Line 129"/>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78" name="Line 130"/>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79" name="Line 131"/>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8266" name="Text Box 132"/>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Start</a:t>
                </a:r>
              </a:p>
            </p:txBody>
          </p:sp>
          <p:sp>
            <p:nvSpPr>
              <p:cNvPr id="138267" name="Text Box 133"/>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8268" name="Text Box 134"/>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8269" name="Text Box 135"/>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grpSp>
          <p:nvGrpSpPr>
            <p:cNvPr id="138249" name="Group 136"/>
            <p:cNvGrpSpPr>
              <a:grpSpLocks/>
            </p:cNvGrpSpPr>
            <p:nvPr/>
          </p:nvGrpSpPr>
          <p:grpSpPr bwMode="auto">
            <a:xfrm>
              <a:off x="978" y="1224"/>
              <a:ext cx="897" cy="896"/>
              <a:chOff x="978" y="1224"/>
              <a:chExt cx="897" cy="896"/>
            </a:xfrm>
          </p:grpSpPr>
          <p:grpSp>
            <p:nvGrpSpPr>
              <p:cNvPr id="138251" name="Group 137"/>
              <p:cNvGrpSpPr>
                <a:grpSpLocks/>
              </p:cNvGrpSpPr>
              <p:nvPr/>
            </p:nvGrpSpPr>
            <p:grpSpPr bwMode="auto">
              <a:xfrm>
                <a:off x="978" y="1224"/>
                <a:ext cx="897" cy="896"/>
                <a:chOff x="1842" y="1776"/>
                <a:chExt cx="2074" cy="2072"/>
              </a:xfrm>
            </p:grpSpPr>
            <p:sp>
              <p:nvSpPr>
                <p:cNvPr id="138255" name="Oval 138"/>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256" name="Freeform 139"/>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57" name="Freeform 140"/>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58" name="Freeform 141"/>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59" name="Freeform 142"/>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60" name="Oval 143"/>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261" name="Line 144"/>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62" name="Line 145"/>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63" name="Line 146"/>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64" name="Line 147"/>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8252" name="Text Box 148"/>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A</a:t>
                </a: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8253" name="Text Box 149"/>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8254" name="Text Box 150"/>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sp>
          <p:nvSpPr>
            <p:cNvPr id="138250" name="Line 151"/>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8247" name="Text Box 152"/>
          <p:cNvSpPr txBox="1">
            <a:spLocks noChangeArrowheads="1"/>
          </p:cNvSpPr>
          <p:nvPr/>
        </p:nvSpPr>
        <p:spPr bwMode="auto">
          <a:xfrm>
            <a:off x="9901768" y="5991225"/>
            <a:ext cx="2073639"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b="1">
                <a:solidFill>
                  <a:srgbClr val="FFFF00"/>
                </a:solidFill>
                <a:effectLst>
                  <a:outerShdw blurRad="38100" dist="38100" dir="2700000" algn="tl">
                    <a:srgbClr val="000000">
                      <a:alpha val="43137"/>
                    </a:srgbClr>
                  </a:outerShdw>
                </a:effectLst>
                <a:latin typeface="Arial" pitchFamily="34" charset="0"/>
                <a:ea typeface="MS PGothic" pitchFamily="34" charset="-128"/>
              </a:rPr>
              <a:t>Figure 3.10</a:t>
            </a:r>
          </a:p>
        </p:txBody>
      </p:sp>
    </p:spTree>
    <p:extLst>
      <p:ext uri="{BB962C8B-B14F-4D97-AF65-F5344CB8AC3E}">
        <p14:creationId xmlns:p14="http://schemas.microsoft.com/office/powerpoint/2010/main" val="696947264"/>
      </p:ext>
    </p:extLst>
  </p:cSld>
  <p:clrMapOvr>
    <a:masterClrMapping/>
  </p:clrMapOvr>
  <p:transition spd="med">
    <p:wipe dir="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Backward Pass</a:t>
            </a:r>
          </a:p>
        </p:txBody>
      </p:sp>
      <p:sp>
        <p:nvSpPr>
          <p:cNvPr id="139267" name="Text Box 3"/>
          <p:cNvSpPr txBox="1">
            <a:spLocks noChangeArrowheads="1"/>
          </p:cNvSpPr>
          <p:nvPr/>
        </p:nvSpPr>
        <p:spPr bwMode="auto">
          <a:xfrm>
            <a:off x="927102" y="1639890"/>
            <a:ext cx="1107863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200" b="1">
                <a:effectLst>
                  <a:outerShdw blurRad="38100" dist="38100" dir="2700000" algn="tl">
                    <a:srgbClr val="000000">
                      <a:alpha val="43137"/>
                    </a:srgbClr>
                  </a:outerShdw>
                </a:effectLst>
                <a:latin typeface="Arial" pitchFamily="34" charset="0"/>
                <a:ea typeface="MS PGothic" pitchFamily="34" charset="-128"/>
              </a:rPr>
              <a:t>Mulailah dengan acara terakhir dan bekerja mundur</a:t>
            </a:r>
            <a:endParaRPr lang="en-AU" altLang="en-US" sz="3200" b="1">
              <a:effectLst>
                <a:outerShdw blurRad="38100" dist="38100" dir="2700000" algn="tl">
                  <a:srgbClr val="000000">
                    <a:alpha val="43137"/>
                  </a:srgbClr>
                </a:outerShdw>
              </a:effectLst>
              <a:latin typeface="Arial" pitchFamily="34" charset="0"/>
              <a:ea typeface="MS PGothic" pitchFamily="34" charset="-128"/>
            </a:endParaRPr>
          </a:p>
        </p:txBody>
      </p:sp>
      <p:sp>
        <p:nvSpPr>
          <p:cNvPr id="139268" name="Text Box 4"/>
          <p:cNvSpPr txBox="1">
            <a:spLocks noChangeArrowheads="1"/>
          </p:cNvSpPr>
          <p:nvPr/>
        </p:nvSpPr>
        <p:spPr bwMode="auto">
          <a:xfrm>
            <a:off x="984251" y="2300289"/>
            <a:ext cx="5119088" cy="61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smtClean="0">
                <a:effectLst>
                  <a:outerShdw blurRad="38100" dist="38100" dir="2700000" algn="tl">
                    <a:srgbClr val="000000">
                      <a:alpha val="43137"/>
                    </a:srgbClr>
                  </a:outerShdw>
                </a:effectLst>
                <a:latin typeface="Arial" pitchFamily="34" charset="0"/>
                <a:ea typeface="MS PGothic" pitchFamily="34" charset="-128"/>
              </a:rPr>
              <a:t>Aturan Latest </a:t>
            </a:r>
            <a:r>
              <a:rPr lang="en-AU" altLang="en-US" sz="3200">
                <a:effectLst>
                  <a:outerShdw blurRad="38100" dist="38100" dir="2700000" algn="tl">
                    <a:srgbClr val="000000">
                      <a:alpha val="43137"/>
                    </a:srgbClr>
                  </a:outerShdw>
                </a:effectLst>
                <a:latin typeface="Arial" pitchFamily="34" charset="0"/>
                <a:ea typeface="MS PGothic" pitchFamily="34" charset="-128"/>
              </a:rPr>
              <a:t>Finish Time </a:t>
            </a:r>
            <a:r>
              <a:rPr lang="en-AU" altLang="en-US" sz="3200" smtClean="0">
                <a:effectLst>
                  <a:outerShdw blurRad="38100" dist="38100" dir="2700000" algn="tl">
                    <a:srgbClr val="000000">
                      <a:alpha val="43137"/>
                    </a:srgbClr>
                  </a:outerShdw>
                </a:effectLst>
                <a:latin typeface="Arial" pitchFamily="34" charset="0"/>
                <a:ea typeface="MS PGothic" pitchFamily="34" charset="-128"/>
              </a:rPr>
              <a:t>:</a:t>
            </a:r>
            <a:endParaRPr lang="en-AU" altLang="en-US" sz="3200">
              <a:effectLst>
                <a:outerShdw blurRad="38100" dist="38100" dir="2700000" algn="tl">
                  <a:srgbClr val="000000">
                    <a:alpha val="43137"/>
                  </a:srgbClr>
                </a:outerShdw>
              </a:effectLst>
              <a:latin typeface="Arial" pitchFamily="34" charset="0"/>
              <a:ea typeface="MS PGothic" pitchFamily="34" charset="-128"/>
            </a:endParaRPr>
          </a:p>
        </p:txBody>
      </p:sp>
      <p:sp>
        <p:nvSpPr>
          <p:cNvPr id="139269" name="Text Box 5"/>
          <p:cNvSpPr txBox="1">
            <a:spLocks noChangeArrowheads="1"/>
          </p:cNvSpPr>
          <p:nvPr/>
        </p:nvSpPr>
        <p:spPr bwMode="auto">
          <a:xfrm>
            <a:off x="1420286" y="2998790"/>
            <a:ext cx="9281583" cy="232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AU" altLang="en-US" sz="2400">
                <a:effectLst>
                  <a:outerShdw blurRad="38100" dist="38100" dir="2700000" algn="tl">
                    <a:srgbClr val="000000">
                      <a:alpha val="43137"/>
                    </a:srgbClr>
                  </a:outerShdw>
                </a:effectLst>
                <a:latin typeface="Arial" pitchFamily="34" charset="0"/>
                <a:ea typeface="MS PGothic" pitchFamily="34" charset="-128"/>
              </a:rPr>
              <a:t>Jika suatu kegiatan merupakan pendahulu langsung untuk hanya satu aktivitas, LFnya sama dengan LS dari aktivitas yang segera mengikutinya</a:t>
            </a:r>
          </a:p>
          <a:p>
            <a:pPr>
              <a:lnSpc>
                <a:spcPct val="90000"/>
              </a:lnSpc>
              <a:spcAft>
                <a:spcPts val="1600"/>
              </a:spcAft>
              <a:buClr>
                <a:srgbClr val="BF0922"/>
              </a:buClr>
              <a:buSzPct val="60000"/>
              <a:buFont typeface="Lucida Grande"/>
              <a:buChar char="►"/>
            </a:pPr>
            <a:r>
              <a:rPr lang="en-AU" altLang="en-US" sz="2400">
                <a:effectLst>
                  <a:outerShdw blurRad="38100" dist="38100" dir="2700000" algn="tl">
                    <a:srgbClr val="000000">
                      <a:alpha val="43137"/>
                    </a:srgbClr>
                  </a:outerShdw>
                </a:effectLst>
                <a:latin typeface="Arial" pitchFamily="34" charset="0"/>
                <a:ea typeface="MS PGothic" pitchFamily="34" charset="-128"/>
              </a:rPr>
              <a:t>Jika suatu kegiatan merupakan pendahulu langsung untuk lebih dari satu aktivitas, LF-nya adalah minimum dari semua nilai LS dari semua aktivitas yang segera mengikutinya.</a:t>
            </a:r>
          </a:p>
        </p:txBody>
      </p:sp>
      <p:sp>
        <p:nvSpPr>
          <p:cNvPr id="139270" name="Text Box 6"/>
          <p:cNvSpPr txBox="1">
            <a:spLocks noChangeArrowheads="1"/>
          </p:cNvSpPr>
          <p:nvPr/>
        </p:nvSpPr>
        <p:spPr bwMode="auto">
          <a:xfrm>
            <a:off x="1208619" y="5691189"/>
            <a:ext cx="10224075" cy="61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rgbClr val="FFFF00"/>
                </a:solidFill>
                <a:effectLst>
                  <a:outerShdw blurRad="38100" dist="38100" dir="2700000" algn="tl">
                    <a:srgbClr val="000000">
                      <a:alpha val="43137"/>
                    </a:srgbClr>
                  </a:outerShdw>
                </a:effectLst>
                <a:latin typeface="Times New Roman" panose="02020603050405020304" pitchFamily="18" charset="0"/>
                <a:ea typeface="MS PGothic" pitchFamily="34" charset="-128"/>
                <a:cs typeface="Times New Roman" panose="02020603050405020304" pitchFamily="18" charset="0"/>
              </a:rPr>
              <a:t>LF = Min {LS dari semua kegiatan </a:t>
            </a:r>
            <a:r>
              <a:rPr lang="en-AU" altLang="en-US" sz="3200" b="1" smtClean="0">
                <a:solidFill>
                  <a:srgbClr val="FFFF00"/>
                </a:solidFill>
                <a:effectLst>
                  <a:outerShdw blurRad="38100" dist="38100" dir="2700000" algn="tl">
                    <a:srgbClr val="000000">
                      <a:alpha val="43137"/>
                    </a:srgbClr>
                  </a:outerShdw>
                </a:effectLst>
                <a:latin typeface="Times New Roman" panose="02020603050405020304" pitchFamily="18" charset="0"/>
                <a:ea typeface="MS PGothic" pitchFamily="34" charset="-128"/>
                <a:cs typeface="Times New Roman" panose="02020603050405020304" pitchFamily="18" charset="0"/>
              </a:rPr>
              <a:t>berikutnya langsung}</a:t>
            </a:r>
            <a:endParaRPr lang="en-AU" altLang="en-US" sz="3200" b="1">
              <a:solidFill>
                <a:srgbClr val="FFFF00"/>
              </a:solidFill>
              <a:effectLst>
                <a:outerShdw blurRad="38100" dist="38100" dir="2700000" algn="tl">
                  <a:srgbClr val="000000">
                    <a:alpha val="43137"/>
                  </a:srgbClr>
                </a:outerShdw>
              </a:effectLst>
              <a:latin typeface="Times New Roman" panose="02020603050405020304" pitchFamily="18" charset="0"/>
              <a:ea typeface="MS PGothic" pitchFamily="34" charset="-128"/>
              <a:cs typeface="Times New Roman" panose="02020603050405020304" pitchFamily="18" charset="0"/>
            </a:endParaRPr>
          </a:p>
        </p:txBody>
      </p:sp>
    </p:spTree>
    <p:extLst>
      <p:ext uri="{BB962C8B-B14F-4D97-AF65-F5344CB8AC3E}">
        <p14:creationId xmlns:p14="http://schemas.microsoft.com/office/powerpoint/2010/main" val="1359721320"/>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9267"/>
                                        </p:tgtEl>
                                        <p:attrNameLst>
                                          <p:attrName>style.visibility</p:attrName>
                                        </p:attrNameLst>
                                      </p:cBhvr>
                                      <p:to>
                                        <p:strVal val="visible"/>
                                      </p:to>
                                    </p:set>
                                    <p:animEffect transition="in" filter="strips(downRight)">
                                      <p:cBhvr>
                                        <p:cTn id="7" dur="1000"/>
                                        <p:tgtEl>
                                          <p:spTgt spid="139267"/>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39268"/>
                                        </p:tgtEl>
                                        <p:attrNameLst>
                                          <p:attrName>style.visibility</p:attrName>
                                        </p:attrNameLst>
                                      </p:cBhvr>
                                      <p:to>
                                        <p:strVal val="visible"/>
                                      </p:to>
                                    </p:set>
                                    <p:animEffect transition="in" filter="strips(downRight)">
                                      <p:cBhvr>
                                        <p:cTn id="11" dur="1000"/>
                                        <p:tgtEl>
                                          <p:spTgt spid="139268"/>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39269"/>
                                        </p:tgtEl>
                                        <p:attrNameLst>
                                          <p:attrName>style.visibility</p:attrName>
                                        </p:attrNameLst>
                                      </p:cBhvr>
                                      <p:to>
                                        <p:strVal val="visible"/>
                                      </p:to>
                                    </p:set>
                                    <p:animEffect transition="in" filter="strips(downRight)">
                                      <p:cBhvr>
                                        <p:cTn id="15" dur="1000"/>
                                        <p:tgtEl>
                                          <p:spTgt spid="139269"/>
                                        </p:tgtEl>
                                      </p:cBhvr>
                                    </p:animEffect>
                                  </p:childTnLst>
                                </p:cTn>
                              </p:par>
                            </p:childTnLst>
                          </p:cTn>
                        </p:par>
                        <p:par>
                          <p:cTn id="16" fill="hold" nodeType="afterGroup">
                            <p:stCondLst>
                              <p:cond delay="6000"/>
                            </p:stCondLst>
                            <p:childTnLst>
                              <p:par>
                                <p:cTn id="17" presetID="18" presetClass="entr" presetSubtype="6" fill="hold" grpId="0" nodeType="afterEffect">
                                  <p:stCondLst>
                                    <p:cond delay="1000"/>
                                  </p:stCondLst>
                                  <p:childTnLst>
                                    <p:set>
                                      <p:cBhvr>
                                        <p:cTn id="18" dur="1" fill="hold">
                                          <p:stCondLst>
                                            <p:cond delay="0"/>
                                          </p:stCondLst>
                                        </p:cTn>
                                        <p:tgtEl>
                                          <p:spTgt spid="139270"/>
                                        </p:tgtEl>
                                        <p:attrNameLst>
                                          <p:attrName>style.visibility</p:attrName>
                                        </p:attrNameLst>
                                      </p:cBhvr>
                                      <p:to>
                                        <p:strVal val="visible"/>
                                      </p:to>
                                    </p:set>
                                    <p:animEffect transition="in" filter="strips(downRight)">
                                      <p:cBhvr>
                                        <p:cTn id="19" dur="1000"/>
                                        <p:tgtEl>
                                          <p:spTgt spid="139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p:bldP spid="139268" grpId="0"/>
      <p:bldP spid="139269" grpId="0"/>
      <p:bldP spid="139270"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Backward Pass</a:t>
            </a:r>
          </a:p>
        </p:txBody>
      </p:sp>
      <p:sp>
        <p:nvSpPr>
          <p:cNvPr id="142338" name="Text Box 3"/>
          <p:cNvSpPr txBox="1">
            <a:spLocks noChangeArrowheads="1"/>
          </p:cNvSpPr>
          <p:nvPr/>
        </p:nvSpPr>
        <p:spPr bwMode="auto">
          <a:xfrm>
            <a:off x="927102" y="1639889"/>
            <a:ext cx="10993967" cy="61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200" b="1">
                <a:effectLst>
                  <a:outerShdw blurRad="38100" dist="38100" dir="2700000" algn="tl">
                    <a:srgbClr val="000000">
                      <a:alpha val="43137"/>
                    </a:srgbClr>
                  </a:outerShdw>
                </a:effectLst>
                <a:latin typeface="Arial" pitchFamily="34" charset="0"/>
                <a:ea typeface="MS PGothic" pitchFamily="34" charset="-128"/>
              </a:rPr>
              <a:t>Mulailah dengan acara terakhir dan bekerja mundur</a:t>
            </a:r>
            <a:endParaRPr lang="en-AU" altLang="en-US" sz="3200" b="1">
              <a:effectLst>
                <a:outerShdw blurRad="38100" dist="38100" dir="2700000" algn="tl">
                  <a:srgbClr val="000000">
                    <a:alpha val="43137"/>
                  </a:srgbClr>
                </a:outerShdw>
              </a:effectLst>
              <a:latin typeface="Arial" pitchFamily="34" charset="0"/>
              <a:ea typeface="MS PGothic" pitchFamily="34" charset="-128"/>
            </a:endParaRPr>
          </a:p>
        </p:txBody>
      </p:sp>
      <p:sp>
        <p:nvSpPr>
          <p:cNvPr id="141316" name="Text Box 4"/>
          <p:cNvSpPr txBox="1">
            <a:spLocks noChangeArrowheads="1"/>
          </p:cNvSpPr>
          <p:nvPr/>
        </p:nvSpPr>
        <p:spPr bwMode="auto">
          <a:xfrm>
            <a:off x="984251" y="2300289"/>
            <a:ext cx="4891461" cy="61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smtClean="0">
                <a:effectLst>
                  <a:outerShdw blurRad="38100" dist="38100" dir="2700000" algn="tl">
                    <a:srgbClr val="000000">
                      <a:alpha val="43137"/>
                    </a:srgbClr>
                  </a:outerShdw>
                </a:effectLst>
                <a:latin typeface="Arial" pitchFamily="34" charset="0"/>
                <a:ea typeface="MS PGothic" pitchFamily="34" charset="-128"/>
              </a:rPr>
              <a:t>Aturan Latest </a:t>
            </a:r>
            <a:r>
              <a:rPr lang="en-AU" altLang="en-US" sz="3200">
                <a:effectLst>
                  <a:outerShdw blurRad="38100" dist="38100" dir="2700000" algn="tl">
                    <a:srgbClr val="000000">
                      <a:alpha val="43137"/>
                    </a:srgbClr>
                  </a:outerShdw>
                </a:effectLst>
                <a:latin typeface="Arial" pitchFamily="34" charset="0"/>
                <a:ea typeface="MS PGothic" pitchFamily="34" charset="-128"/>
              </a:rPr>
              <a:t>Start Time </a:t>
            </a:r>
            <a:r>
              <a:rPr lang="en-AU" altLang="en-US" sz="3200" smtClean="0">
                <a:effectLst>
                  <a:outerShdw blurRad="38100" dist="38100" dir="2700000" algn="tl">
                    <a:srgbClr val="000000">
                      <a:alpha val="43137"/>
                    </a:srgbClr>
                  </a:outerShdw>
                </a:effectLst>
                <a:latin typeface="Arial" pitchFamily="34" charset="0"/>
                <a:ea typeface="MS PGothic" pitchFamily="34" charset="-128"/>
              </a:rPr>
              <a:t>:</a:t>
            </a:r>
            <a:endParaRPr lang="en-AU" altLang="en-US" sz="3200">
              <a:effectLst>
                <a:outerShdw blurRad="38100" dist="38100" dir="2700000" algn="tl">
                  <a:srgbClr val="000000">
                    <a:alpha val="43137"/>
                  </a:srgbClr>
                </a:outerShdw>
              </a:effectLst>
              <a:latin typeface="Arial" pitchFamily="34" charset="0"/>
              <a:ea typeface="MS PGothic" pitchFamily="34" charset="-128"/>
            </a:endParaRPr>
          </a:p>
        </p:txBody>
      </p:sp>
      <p:sp>
        <p:nvSpPr>
          <p:cNvPr id="141317" name="Text Box 5"/>
          <p:cNvSpPr txBox="1">
            <a:spLocks noChangeArrowheads="1"/>
          </p:cNvSpPr>
          <p:nvPr/>
        </p:nvSpPr>
        <p:spPr bwMode="auto">
          <a:xfrm>
            <a:off x="1420286" y="2998790"/>
            <a:ext cx="9281583" cy="128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AU" altLang="en-US" sz="2800">
                <a:effectLst>
                  <a:outerShdw blurRad="38100" dist="38100" dir="2700000" algn="tl">
                    <a:srgbClr val="000000">
                      <a:alpha val="43137"/>
                    </a:srgbClr>
                  </a:outerShdw>
                </a:effectLst>
                <a:latin typeface="Arial" pitchFamily="34" charset="0"/>
                <a:ea typeface="MS PGothic" pitchFamily="34" charset="-128"/>
              </a:rPr>
              <a:t>Waktu mulai terbaru (LS) dari suatu kegiatan adalah perbedaan waktu selesai terakhir (LF) dan waktu aktivitasnya</a:t>
            </a:r>
          </a:p>
        </p:txBody>
      </p:sp>
      <p:sp>
        <p:nvSpPr>
          <p:cNvPr id="141318" name="Text Box 6"/>
          <p:cNvSpPr txBox="1">
            <a:spLocks noChangeArrowheads="1"/>
          </p:cNvSpPr>
          <p:nvPr/>
        </p:nvSpPr>
        <p:spPr bwMode="auto">
          <a:xfrm>
            <a:off x="3740152" y="4675189"/>
            <a:ext cx="4958403" cy="61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rgbClr val="FFFF00"/>
                </a:solidFill>
                <a:effectLst>
                  <a:outerShdw blurRad="38100" dist="38100" dir="2700000" algn="tl">
                    <a:srgbClr val="000000">
                      <a:alpha val="43137"/>
                    </a:srgbClr>
                  </a:outerShdw>
                </a:effectLst>
                <a:latin typeface="Times New Roman" panose="02020603050405020304" pitchFamily="18" charset="0"/>
                <a:ea typeface="MS PGothic" pitchFamily="34" charset="-128"/>
                <a:cs typeface="Times New Roman" panose="02020603050405020304" pitchFamily="18" charset="0"/>
              </a:rPr>
              <a:t>LS = LF – </a:t>
            </a:r>
            <a:r>
              <a:rPr lang="en-AU" altLang="en-US" sz="3200" b="1" smtClean="0">
                <a:solidFill>
                  <a:srgbClr val="FFFF00"/>
                </a:solidFill>
                <a:effectLst>
                  <a:outerShdw blurRad="38100" dist="38100" dir="2700000" algn="tl">
                    <a:srgbClr val="000000">
                      <a:alpha val="43137"/>
                    </a:srgbClr>
                  </a:outerShdw>
                </a:effectLst>
                <a:latin typeface="Times New Roman" panose="02020603050405020304" pitchFamily="18" charset="0"/>
                <a:ea typeface="MS PGothic" pitchFamily="34" charset="-128"/>
                <a:cs typeface="Times New Roman" panose="02020603050405020304" pitchFamily="18" charset="0"/>
              </a:rPr>
              <a:t>Waktu Aktivitas</a:t>
            </a:r>
            <a:endParaRPr lang="en-AU" altLang="en-US" sz="3200" b="1">
              <a:solidFill>
                <a:srgbClr val="FFFF00"/>
              </a:solidFill>
              <a:effectLst>
                <a:outerShdw blurRad="38100" dist="38100" dir="2700000" algn="tl">
                  <a:srgbClr val="000000">
                    <a:alpha val="43137"/>
                  </a:srgbClr>
                </a:outerShdw>
              </a:effectLst>
              <a:latin typeface="Times New Roman" panose="02020603050405020304" pitchFamily="18" charset="0"/>
              <a:ea typeface="MS PGothic" pitchFamily="34" charset="-128"/>
              <a:cs typeface="Times New Roman" panose="02020603050405020304" pitchFamily="18" charset="0"/>
            </a:endParaRPr>
          </a:p>
        </p:txBody>
      </p:sp>
    </p:spTree>
    <p:extLst>
      <p:ext uri="{BB962C8B-B14F-4D97-AF65-F5344CB8AC3E}">
        <p14:creationId xmlns:p14="http://schemas.microsoft.com/office/powerpoint/2010/main" val="2701312504"/>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1316"/>
                                        </p:tgtEl>
                                        <p:attrNameLst>
                                          <p:attrName>style.visibility</p:attrName>
                                        </p:attrNameLst>
                                      </p:cBhvr>
                                      <p:to>
                                        <p:strVal val="visible"/>
                                      </p:to>
                                    </p:set>
                                    <p:animEffect transition="in" filter="strips(downRight)">
                                      <p:cBhvr>
                                        <p:cTn id="7" dur="1000"/>
                                        <p:tgtEl>
                                          <p:spTgt spid="141316"/>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41317"/>
                                        </p:tgtEl>
                                        <p:attrNameLst>
                                          <p:attrName>style.visibility</p:attrName>
                                        </p:attrNameLst>
                                      </p:cBhvr>
                                      <p:to>
                                        <p:strVal val="visible"/>
                                      </p:to>
                                    </p:set>
                                    <p:animEffect transition="in" filter="strips(downRight)">
                                      <p:cBhvr>
                                        <p:cTn id="11" dur="1000"/>
                                        <p:tgtEl>
                                          <p:spTgt spid="141317"/>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41318"/>
                                        </p:tgtEl>
                                        <p:attrNameLst>
                                          <p:attrName>style.visibility</p:attrName>
                                        </p:attrNameLst>
                                      </p:cBhvr>
                                      <p:to>
                                        <p:strVal val="visible"/>
                                      </p:to>
                                    </p:set>
                                    <p:animEffect transition="in" filter="strips(downRight)">
                                      <p:cBhvr>
                                        <p:cTn id="15" dur="1000"/>
                                        <p:tgtEl>
                                          <p:spTgt spid="141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6" grpId="0"/>
      <p:bldP spid="141317" grpId="0"/>
      <p:bldP spid="141318" grpId="0"/>
    </p:bldLst>
  </p:timing>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Backward Pass</a:t>
            </a:r>
          </a:p>
        </p:txBody>
      </p:sp>
      <p:sp>
        <p:nvSpPr>
          <p:cNvPr id="139267" name="Text Box 3"/>
          <p:cNvSpPr txBox="1">
            <a:spLocks noChangeArrowheads="1"/>
          </p:cNvSpPr>
          <p:nvPr/>
        </p:nvSpPr>
        <p:spPr bwMode="auto">
          <a:xfrm>
            <a:off x="927102" y="1639890"/>
            <a:ext cx="1107863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200" b="1">
                <a:solidFill>
                  <a:schemeClr val="accent1"/>
                </a:solidFill>
                <a:effectLst>
                  <a:outerShdw blurRad="38100" dist="38100" dir="2700000" algn="tl">
                    <a:srgbClr val="000000">
                      <a:alpha val="43137"/>
                    </a:srgbClr>
                  </a:outerShdw>
                </a:effectLst>
                <a:latin typeface="Arial" pitchFamily="34" charset="0"/>
                <a:ea typeface="MS PGothic" pitchFamily="34" charset="-128"/>
              </a:rPr>
              <a:t>Begin with the last event and work backwards</a:t>
            </a:r>
            <a:endParaRPr lang="en-AU" altLang="en-US" sz="3200" b="1">
              <a:solidFill>
                <a:schemeClr val="accent1"/>
              </a:solidFill>
              <a:effectLst>
                <a:outerShdw blurRad="38100" dist="38100" dir="2700000" algn="tl">
                  <a:srgbClr val="000000">
                    <a:alpha val="43137"/>
                  </a:srgbClr>
                </a:outerShdw>
              </a:effectLst>
              <a:latin typeface="Arial" pitchFamily="34" charset="0"/>
              <a:ea typeface="MS PGothic" pitchFamily="34" charset="-128"/>
            </a:endParaRPr>
          </a:p>
        </p:txBody>
      </p:sp>
      <p:sp>
        <p:nvSpPr>
          <p:cNvPr id="139268" name="Text Box 4"/>
          <p:cNvSpPr txBox="1">
            <a:spLocks noChangeArrowheads="1"/>
          </p:cNvSpPr>
          <p:nvPr/>
        </p:nvSpPr>
        <p:spPr bwMode="auto">
          <a:xfrm>
            <a:off x="984251" y="2300289"/>
            <a:ext cx="464999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Latest Finish Time Rule:</a:t>
            </a:r>
          </a:p>
        </p:txBody>
      </p:sp>
      <p:sp>
        <p:nvSpPr>
          <p:cNvPr id="139269" name="Text Box 5"/>
          <p:cNvSpPr txBox="1">
            <a:spLocks noChangeArrowheads="1"/>
          </p:cNvSpPr>
          <p:nvPr/>
        </p:nvSpPr>
        <p:spPr bwMode="auto">
          <a:xfrm>
            <a:off x="1420286" y="2998790"/>
            <a:ext cx="9281583" cy="13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AU" altLang="en-US">
                <a:effectLst>
                  <a:outerShdw blurRad="38100" dist="38100" dir="2700000" algn="tl">
                    <a:srgbClr val="000000">
                      <a:alpha val="43137"/>
                    </a:srgbClr>
                  </a:outerShdw>
                </a:effectLst>
                <a:latin typeface="Arial" pitchFamily="34" charset="0"/>
                <a:ea typeface="MS PGothic" pitchFamily="34" charset="-128"/>
              </a:rPr>
              <a:t>If an activity is an immediate predecessor for just a single activity, its LF equals the LS of the activity that immediately follows it</a:t>
            </a:r>
          </a:p>
          <a:p>
            <a:pPr>
              <a:lnSpc>
                <a:spcPct val="90000"/>
              </a:lnSpc>
              <a:spcAft>
                <a:spcPts val="1600"/>
              </a:spcAft>
              <a:buClr>
                <a:srgbClr val="BF0922"/>
              </a:buClr>
              <a:buSzPct val="60000"/>
              <a:buFont typeface="Lucida Grande"/>
              <a:buChar char="►"/>
            </a:pPr>
            <a:r>
              <a:rPr lang="en-AU" altLang="en-US">
                <a:effectLst>
                  <a:outerShdw blurRad="38100" dist="38100" dir="2700000" algn="tl">
                    <a:srgbClr val="000000">
                      <a:alpha val="43137"/>
                    </a:srgbClr>
                  </a:outerShdw>
                </a:effectLst>
                <a:latin typeface="Arial" pitchFamily="34" charset="0"/>
                <a:ea typeface="MS PGothic" pitchFamily="34" charset="-128"/>
              </a:rPr>
              <a:t>If an activity is an immediate predecessor to more than one activity, its LF is the minimum of all LS values of all activities that immediately follow it</a:t>
            </a:r>
          </a:p>
        </p:txBody>
      </p:sp>
      <p:sp>
        <p:nvSpPr>
          <p:cNvPr id="139270" name="Text Box 6"/>
          <p:cNvSpPr txBox="1">
            <a:spLocks noChangeArrowheads="1"/>
          </p:cNvSpPr>
          <p:nvPr/>
        </p:nvSpPr>
        <p:spPr bwMode="auto">
          <a:xfrm>
            <a:off x="1208619" y="5691189"/>
            <a:ext cx="913540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rgbClr val="00B0F0"/>
                </a:solidFill>
                <a:effectLst>
                  <a:outerShdw blurRad="38100" dist="38100" dir="2700000" algn="tl">
                    <a:srgbClr val="000000">
                      <a:alpha val="43137"/>
                    </a:srgbClr>
                  </a:outerShdw>
                </a:effectLst>
                <a:latin typeface="Times New Roman" panose="02020603050405020304" pitchFamily="18" charset="0"/>
                <a:ea typeface="MS PGothic" pitchFamily="34" charset="-128"/>
                <a:cs typeface="Times New Roman" panose="02020603050405020304" pitchFamily="18" charset="0"/>
              </a:rPr>
              <a:t>LF = Min {LS of all immediate following activities}</a:t>
            </a:r>
          </a:p>
        </p:txBody>
      </p:sp>
    </p:spTree>
    <p:extLst>
      <p:ext uri="{BB962C8B-B14F-4D97-AF65-F5344CB8AC3E}">
        <p14:creationId xmlns:p14="http://schemas.microsoft.com/office/powerpoint/2010/main" val="3328065178"/>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9267"/>
                                        </p:tgtEl>
                                        <p:attrNameLst>
                                          <p:attrName>style.visibility</p:attrName>
                                        </p:attrNameLst>
                                      </p:cBhvr>
                                      <p:to>
                                        <p:strVal val="visible"/>
                                      </p:to>
                                    </p:set>
                                    <p:animEffect transition="in" filter="strips(downRight)">
                                      <p:cBhvr>
                                        <p:cTn id="7" dur="1000"/>
                                        <p:tgtEl>
                                          <p:spTgt spid="139267"/>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39268"/>
                                        </p:tgtEl>
                                        <p:attrNameLst>
                                          <p:attrName>style.visibility</p:attrName>
                                        </p:attrNameLst>
                                      </p:cBhvr>
                                      <p:to>
                                        <p:strVal val="visible"/>
                                      </p:to>
                                    </p:set>
                                    <p:animEffect transition="in" filter="strips(downRight)">
                                      <p:cBhvr>
                                        <p:cTn id="11" dur="1000"/>
                                        <p:tgtEl>
                                          <p:spTgt spid="139268"/>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39269"/>
                                        </p:tgtEl>
                                        <p:attrNameLst>
                                          <p:attrName>style.visibility</p:attrName>
                                        </p:attrNameLst>
                                      </p:cBhvr>
                                      <p:to>
                                        <p:strVal val="visible"/>
                                      </p:to>
                                    </p:set>
                                    <p:animEffect transition="in" filter="strips(downRight)">
                                      <p:cBhvr>
                                        <p:cTn id="15" dur="1000"/>
                                        <p:tgtEl>
                                          <p:spTgt spid="139269"/>
                                        </p:tgtEl>
                                      </p:cBhvr>
                                    </p:animEffect>
                                  </p:childTnLst>
                                </p:cTn>
                              </p:par>
                            </p:childTnLst>
                          </p:cTn>
                        </p:par>
                        <p:par>
                          <p:cTn id="16" fill="hold" nodeType="afterGroup">
                            <p:stCondLst>
                              <p:cond delay="6000"/>
                            </p:stCondLst>
                            <p:childTnLst>
                              <p:par>
                                <p:cTn id="17" presetID="18" presetClass="entr" presetSubtype="6" fill="hold" grpId="0" nodeType="afterEffect">
                                  <p:stCondLst>
                                    <p:cond delay="1000"/>
                                  </p:stCondLst>
                                  <p:childTnLst>
                                    <p:set>
                                      <p:cBhvr>
                                        <p:cTn id="18" dur="1" fill="hold">
                                          <p:stCondLst>
                                            <p:cond delay="0"/>
                                          </p:stCondLst>
                                        </p:cTn>
                                        <p:tgtEl>
                                          <p:spTgt spid="139270"/>
                                        </p:tgtEl>
                                        <p:attrNameLst>
                                          <p:attrName>style.visibility</p:attrName>
                                        </p:attrNameLst>
                                      </p:cBhvr>
                                      <p:to>
                                        <p:strVal val="visible"/>
                                      </p:to>
                                    </p:set>
                                    <p:animEffect transition="in" filter="strips(downRight)">
                                      <p:cBhvr>
                                        <p:cTn id="19" dur="1000"/>
                                        <p:tgtEl>
                                          <p:spTgt spid="139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p:bldP spid="139268" grpId="0"/>
      <p:bldP spid="139269" grpId="0"/>
      <p:bldP spid="139270" grpId="0"/>
    </p:bldLst>
  </p:timing>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Backward Pass</a:t>
            </a:r>
          </a:p>
        </p:txBody>
      </p:sp>
      <p:sp>
        <p:nvSpPr>
          <p:cNvPr id="142338" name="Text Box 3"/>
          <p:cNvSpPr txBox="1">
            <a:spLocks noChangeArrowheads="1"/>
          </p:cNvSpPr>
          <p:nvPr/>
        </p:nvSpPr>
        <p:spPr bwMode="auto">
          <a:xfrm>
            <a:off x="927102" y="1639889"/>
            <a:ext cx="10993967" cy="61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200" b="1">
                <a:effectLst>
                  <a:outerShdw blurRad="38100" dist="38100" dir="2700000" algn="tl">
                    <a:srgbClr val="000000">
                      <a:alpha val="43137"/>
                    </a:srgbClr>
                  </a:outerShdw>
                </a:effectLst>
                <a:latin typeface="Arial" pitchFamily="34" charset="0"/>
                <a:ea typeface="MS PGothic" pitchFamily="34" charset="-128"/>
              </a:rPr>
              <a:t>Mulailah dengan acara terakhir dan bekerja mundur</a:t>
            </a:r>
            <a:endParaRPr lang="en-AU" altLang="en-US" sz="3200" b="1">
              <a:effectLst>
                <a:outerShdw blurRad="38100" dist="38100" dir="2700000" algn="tl">
                  <a:srgbClr val="000000">
                    <a:alpha val="43137"/>
                  </a:srgbClr>
                </a:outerShdw>
              </a:effectLst>
              <a:latin typeface="Arial" pitchFamily="34" charset="0"/>
              <a:ea typeface="MS PGothic" pitchFamily="34" charset="-128"/>
            </a:endParaRPr>
          </a:p>
        </p:txBody>
      </p:sp>
      <p:sp>
        <p:nvSpPr>
          <p:cNvPr id="141316" name="Text Box 4"/>
          <p:cNvSpPr txBox="1">
            <a:spLocks noChangeArrowheads="1"/>
          </p:cNvSpPr>
          <p:nvPr/>
        </p:nvSpPr>
        <p:spPr bwMode="auto">
          <a:xfrm>
            <a:off x="984251" y="2300289"/>
            <a:ext cx="4891461" cy="61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smtClean="0">
                <a:effectLst>
                  <a:outerShdw blurRad="38100" dist="38100" dir="2700000" algn="tl">
                    <a:srgbClr val="000000">
                      <a:alpha val="43137"/>
                    </a:srgbClr>
                  </a:outerShdw>
                </a:effectLst>
                <a:latin typeface="Arial" pitchFamily="34" charset="0"/>
                <a:ea typeface="MS PGothic" pitchFamily="34" charset="-128"/>
              </a:rPr>
              <a:t>Aturan Latest </a:t>
            </a:r>
            <a:r>
              <a:rPr lang="en-AU" altLang="en-US" sz="3200">
                <a:effectLst>
                  <a:outerShdw blurRad="38100" dist="38100" dir="2700000" algn="tl">
                    <a:srgbClr val="000000">
                      <a:alpha val="43137"/>
                    </a:srgbClr>
                  </a:outerShdw>
                </a:effectLst>
                <a:latin typeface="Arial" pitchFamily="34" charset="0"/>
                <a:ea typeface="MS PGothic" pitchFamily="34" charset="-128"/>
              </a:rPr>
              <a:t>Start Time </a:t>
            </a:r>
            <a:r>
              <a:rPr lang="en-AU" altLang="en-US" sz="3200" smtClean="0">
                <a:effectLst>
                  <a:outerShdw blurRad="38100" dist="38100" dir="2700000" algn="tl">
                    <a:srgbClr val="000000">
                      <a:alpha val="43137"/>
                    </a:srgbClr>
                  </a:outerShdw>
                </a:effectLst>
                <a:latin typeface="Arial" pitchFamily="34" charset="0"/>
                <a:ea typeface="MS PGothic" pitchFamily="34" charset="-128"/>
              </a:rPr>
              <a:t>:</a:t>
            </a:r>
            <a:endParaRPr lang="en-AU" altLang="en-US" sz="3200">
              <a:effectLst>
                <a:outerShdw blurRad="38100" dist="38100" dir="2700000" algn="tl">
                  <a:srgbClr val="000000">
                    <a:alpha val="43137"/>
                  </a:srgbClr>
                </a:outerShdw>
              </a:effectLst>
              <a:latin typeface="Arial" pitchFamily="34" charset="0"/>
              <a:ea typeface="MS PGothic" pitchFamily="34" charset="-128"/>
            </a:endParaRPr>
          </a:p>
        </p:txBody>
      </p:sp>
      <p:sp>
        <p:nvSpPr>
          <p:cNvPr id="141317" name="Text Box 5"/>
          <p:cNvSpPr txBox="1">
            <a:spLocks noChangeArrowheads="1"/>
          </p:cNvSpPr>
          <p:nvPr/>
        </p:nvSpPr>
        <p:spPr bwMode="auto">
          <a:xfrm>
            <a:off x="1420286" y="2998790"/>
            <a:ext cx="9281583" cy="145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AU" altLang="en-US" sz="3200">
                <a:effectLst>
                  <a:outerShdw blurRad="38100" dist="38100" dir="2700000" algn="tl">
                    <a:srgbClr val="000000">
                      <a:alpha val="43137"/>
                    </a:srgbClr>
                  </a:outerShdw>
                </a:effectLst>
                <a:latin typeface="Arial" pitchFamily="34" charset="0"/>
                <a:ea typeface="MS PGothic" pitchFamily="34" charset="-128"/>
              </a:rPr>
              <a:t>The latest start time (LS) of an activity is the difference of its latest finish time (LF) and its activity time</a:t>
            </a:r>
          </a:p>
        </p:txBody>
      </p:sp>
      <p:sp>
        <p:nvSpPr>
          <p:cNvPr id="141318" name="Text Box 6"/>
          <p:cNvSpPr txBox="1">
            <a:spLocks noChangeArrowheads="1"/>
          </p:cNvSpPr>
          <p:nvPr/>
        </p:nvSpPr>
        <p:spPr bwMode="auto">
          <a:xfrm>
            <a:off x="3740152" y="4675189"/>
            <a:ext cx="431442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LS = LF – Activity time</a:t>
            </a:r>
          </a:p>
        </p:txBody>
      </p:sp>
    </p:spTree>
    <p:extLst>
      <p:ext uri="{BB962C8B-B14F-4D97-AF65-F5344CB8AC3E}">
        <p14:creationId xmlns:p14="http://schemas.microsoft.com/office/powerpoint/2010/main" val="3746851695"/>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1316"/>
                                        </p:tgtEl>
                                        <p:attrNameLst>
                                          <p:attrName>style.visibility</p:attrName>
                                        </p:attrNameLst>
                                      </p:cBhvr>
                                      <p:to>
                                        <p:strVal val="visible"/>
                                      </p:to>
                                    </p:set>
                                    <p:animEffect transition="in" filter="strips(downRight)">
                                      <p:cBhvr>
                                        <p:cTn id="7" dur="1000"/>
                                        <p:tgtEl>
                                          <p:spTgt spid="141316"/>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41317"/>
                                        </p:tgtEl>
                                        <p:attrNameLst>
                                          <p:attrName>style.visibility</p:attrName>
                                        </p:attrNameLst>
                                      </p:cBhvr>
                                      <p:to>
                                        <p:strVal val="visible"/>
                                      </p:to>
                                    </p:set>
                                    <p:animEffect transition="in" filter="strips(downRight)">
                                      <p:cBhvr>
                                        <p:cTn id="11" dur="1000"/>
                                        <p:tgtEl>
                                          <p:spTgt spid="141317"/>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41318"/>
                                        </p:tgtEl>
                                        <p:attrNameLst>
                                          <p:attrName>style.visibility</p:attrName>
                                        </p:attrNameLst>
                                      </p:cBhvr>
                                      <p:to>
                                        <p:strVal val="visible"/>
                                      </p:to>
                                    </p:set>
                                    <p:animEffect transition="in" filter="strips(downRight)">
                                      <p:cBhvr>
                                        <p:cTn id="15" dur="1000"/>
                                        <p:tgtEl>
                                          <p:spTgt spid="141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6" grpId="0"/>
      <p:bldP spid="141317" grpId="0"/>
      <p:bldP spid="141318"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63" name="Group 3"/>
          <p:cNvGrpSpPr>
            <a:grpSpLocks/>
          </p:cNvGrpSpPr>
          <p:nvPr/>
        </p:nvGrpSpPr>
        <p:grpSpPr bwMode="auto">
          <a:xfrm>
            <a:off x="579967" y="1943100"/>
            <a:ext cx="11161184" cy="4089400"/>
            <a:chOff x="274" y="1224"/>
            <a:chExt cx="5273" cy="2576"/>
          </a:xfrm>
        </p:grpSpPr>
        <p:grpSp>
          <p:nvGrpSpPr>
            <p:cNvPr id="144395" name="Group 4"/>
            <p:cNvGrpSpPr>
              <a:grpSpLocks/>
            </p:cNvGrpSpPr>
            <p:nvPr/>
          </p:nvGrpSpPr>
          <p:grpSpPr bwMode="auto">
            <a:xfrm>
              <a:off x="2898" y="1224"/>
              <a:ext cx="2649" cy="2576"/>
              <a:chOff x="2898" y="1224"/>
              <a:chExt cx="2649" cy="2576"/>
            </a:xfrm>
          </p:grpSpPr>
          <p:sp>
            <p:nvSpPr>
              <p:cNvPr id="144481" name="Line 5"/>
              <p:cNvSpPr>
                <a:spLocks noChangeShapeType="1"/>
              </p:cNvSpPr>
              <p:nvPr/>
            </p:nvSpPr>
            <p:spPr bwMode="auto">
              <a:xfrm>
                <a:off x="3064" y="1672"/>
                <a:ext cx="68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4482" name="Line 6"/>
              <p:cNvSpPr>
                <a:spLocks noChangeShapeType="1"/>
              </p:cNvSpPr>
              <p:nvPr/>
            </p:nvSpPr>
            <p:spPr bwMode="auto">
              <a:xfrm>
                <a:off x="2912" y="1992"/>
                <a:ext cx="144"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4483" name="Line 7"/>
              <p:cNvSpPr>
                <a:spLocks noChangeShapeType="1"/>
              </p:cNvSpPr>
              <p:nvPr/>
            </p:nvSpPr>
            <p:spPr bwMode="auto">
              <a:xfrm>
                <a:off x="3632" y="2808"/>
                <a:ext cx="256" cy="22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4484" name="Line 8"/>
              <p:cNvSpPr>
                <a:spLocks noChangeShapeType="1"/>
              </p:cNvSpPr>
              <p:nvPr/>
            </p:nvSpPr>
            <p:spPr bwMode="auto">
              <a:xfrm>
                <a:off x="3056" y="3344"/>
                <a:ext cx="70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4485" name="Line 9"/>
              <p:cNvSpPr>
                <a:spLocks noChangeShapeType="1"/>
              </p:cNvSpPr>
              <p:nvPr/>
            </p:nvSpPr>
            <p:spPr bwMode="auto">
              <a:xfrm flipV="1">
                <a:off x="4528" y="2840"/>
                <a:ext cx="248" cy="23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4486" name="Line 10"/>
              <p:cNvSpPr>
                <a:spLocks noChangeShapeType="1"/>
              </p:cNvSpPr>
              <p:nvPr/>
            </p:nvSpPr>
            <p:spPr bwMode="auto">
              <a:xfrm>
                <a:off x="4496" y="1928"/>
                <a:ext cx="272" cy="25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4487" name="Group 11"/>
              <p:cNvGrpSpPr>
                <a:grpSpLocks/>
              </p:cNvGrpSpPr>
              <p:nvPr/>
            </p:nvGrpSpPr>
            <p:grpSpPr bwMode="auto">
              <a:xfrm>
                <a:off x="2898" y="1224"/>
                <a:ext cx="2649" cy="2576"/>
                <a:chOff x="2898" y="1224"/>
                <a:chExt cx="2649" cy="2576"/>
              </a:xfrm>
            </p:grpSpPr>
            <p:grpSp>
              <p:nvGrpSpPr>
                <p:cNvPr id="144488" name="Group 12"/>
                <p:cNvGrpSpPr>
                  <a:grpSpLocks/>
                </p:cNvGrpSpPr>
                <p:nvPr/>
              </p:nvGrpSpPr>
              <p:grpSpPr bwMode="auto">
                <a:xfrm>
                  <a:off x="3766" y="2904"/>
                  <a:ext cx="897" cy="896"/>
                  <a:chOff x="1842" y="1776"/>
                  <a:chExt cx="2074" cy="2072"/>
                </a:xfrm>
              </p:grpSpPr>
              <p:sp>
                <p:nvSpPr>
                  <p:cNvPr id="144534" name="Oval 1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535" name="Freeform 1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36" name="Freeform 1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37" name="Freeform 1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38" name="Freeform 1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39" name="Oval 1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540" name="Line 1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41" name="Line 2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42" name="Line 2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43" name="Line 2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4489" name="Group 23"/>
                <p:cNvGrpSpPr>
                  <a:grpSpLocks/>
                </p:cNvGrpSpPr>
                <p:nvPr/>
              </p:nvGrpSpPr>
              <p:grpSpPr bwMode="auto">
                <a:xfrm>
                  <a:off x="3766" y="1224"/>
                  <a:ext cx="897" cy="896"/>
                  <a:chOff x="1842" y="1776"/>
                  <a:chExt cx="2074" cy="2072"/>
                </a:xfrm>
              </p:grpSpPr>
              <p:sp>
                <p:nvSpPr>
                  <p:cNvPr id="144524" name="Oval 2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525" name="Freeform 2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26" name="Freeform 2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27" name="Freeform 2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28" name="Freeform 28"/>
                  <p:cNvSpPr>
                    <a:spLocks/>
                  </p:cNvSpPr>
                  <p:nvPr/>
                </p:nvSpPr>
                <p:spPr bwMode="auto">
                  <a:xfrm flipV="1">
                    <a:off x="1842" y="2789"/>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29" name="Oval 2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530" name="Line 3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31" name="Line 3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32" name="Line 3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33" name="Line 3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4490" name="Group 34"/>
                <p:cNvGrpSpPr>
                  <a:grpSpLocks/>
                </p:cNvGrpSpPr>
                <p:nvPr/>
              </p:nvGrpSpPr>
              <p:grpSpPr bwMode="auto">
                <a:xfrm>
                  <a:off x="2898" y="2064"/>
                  <a:ext cx="897" cy="896"/>
                  <a:chOff x="1842" y="1776"/>
                  <a:chExt cx="2074" cy="2072"/>
                </a:xfrm>
              </p:grpSpPr>
              <p:sp>
                <p:nvSpPr>
                  <p:cNvPr id="144514" name="Oval 3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515" name="Freeform 3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16" name="Freeform 3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17" name="Freeform 3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18" name="Freeform 39"/>
                  <p:cNvSpPr>
                    <a:spLocks/>
                  </p:cNvSpPr>
                  <p:nvPr/>
                </p:nvSpPr>
                <p:spPr bwMode="auto">
                  <a:xfrm flipV="1">
                    <a:off x="1842" y="2793"/>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19" name="Oval 4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520" name="Line 4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21" name="Line 4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22" name="Line 4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23" name="Line 4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4491" name="Group 45"/>
                <p:cNvGrpSpPr>
                  <a:grpSpLocks/>
                </p:cNvGrpSpPr>
                <p:nvPr/>
              </p:nvGrpSpPr>
              <p:grpSpPr bwMode="auto">
                <a:xfrm>
                  <a:off x="4650" y="2064"/>
                  <a:ext cx="897" cy="896"/>
                  <a:chOff x="1842" y="1776"/>
                  <a:chExt cx="2074" cy="2072"/>
                </a:xfrm>
              </p:grpSpPr>
              <p:sp>
                <p:nvSpPr>
                  <p:cNvPr id="144504" name="Oval 46"/>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505" name="Freeform 47"/>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06" name="Freeform 48"/>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07" name="Freeform 49"/>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08" name="Freeform 50"/>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09" name="Oval 51"/>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510" name="Line 52"/>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11" name="Line 53"/>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12" name="Line 54"/>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13" name="Line 55"/>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4492" name="Text Box 56"/>
                <p:cNvSpPr txBox="1">
                  <a:spLocks noChangeArrowheads="1"/>
                </p:cNvSpPr>
                <p:nvPr/>
              </p:nvSpPr>
              <p:spPr bwMode="auto">
                <a:xfrm>
                  <a:off x="3238" y="213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E</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144493" name="Text Box 57"/>
                <p:cNvSpPr txBox="1">
                  <a:spLocks noChangeArrowheads="1"/>
                </p:cNvSpPr>
                <p:nvPr/>
              </p:nvSpPr>
              <p:spPr bwMode="auto">
                <a:xfrm>
                  <a:off x="4110" y="1295"/>
                  <a:ext cx="158"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F</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144494" name="Text Box 58"/>
                <p:cNvSpPr txBox="1">
                  <a:spLocks noChangeArrowheads="1"/>
                </p:cNvSpPr>
                <p:nvPr/>
              </p:nvSpPr>
              <p:spPr bwMode="auto">
                <a:xfrm>
                  <a:off x="4102" y="2975"/>
                  <a:ext cx="177"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G</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5</a:t>
                  </a:r>
                </a:p>
              </p:txBody>
            </p:sp>
            <p:sp>
              <p:nvSpPr>
                <p:cNvPr id="144495" name="Text Box 59"/>
                <p:cNvSpPr txBox="1">
                  <a:spLocks noChangeArrowheads="1"/>
                </p:cNvSpPr>
                <p:nvPr/>
              </p:nvSpPr>
              <p:spPr bwMode="auto">
                <a:xfrm>
                  <a:off x="4990" y="213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H</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144496" name="Text Box 60"/>
                <p:cNvSpPr txBox="1">
                  <a:spLocks noChangeArrowheads="1"/>
                </p:cNvSpPr>
                <p:nvPr/>
              </p:nvSpPr>
              <p:spPr bwMode="auto">
                <a:xfrm>
                  <a:off x="2974"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44497" name="Text Box 61"/>
                <p:cNvSpPr txBox="1">
                  <a:spLocks noChangeArrowheads="1"/>
                </p:cNvSpPr>
                <p:nvPr/>
              </p:nvSpPr>
              <p:spPr bwMode="auto">
                <a:xfrm>
                  <a:off x="3518"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44498" name="Text Box 62"/>
                <p:cNvSpPr txBox="1">
                  <a:spLocks noChangeArrowheads="1"/>
                </p:cNvSpPr>
                <p:nvPr/>
              </p:nvSpPr>
              <p:spPr bwMode="auto">
                <a:xfrm>
                  <a:off x="4670"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4499" name="Text Box 63"/>
                <p:cNvSpPr txBox="1">
                  <a:spLocks noChangeArrowheads="1"/>
                </p:cNvSpPr>
                <p:nvPr/>
              </p:nvSpPr>
              <p:spPr bwMode="auto">
                <a:xfrm>
                  <a:off x="5254"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sp>
              <p:nvSpPr>
                <p:cNvPr id="144500" name="Text Box 64"/>
                <p:cNvSpPr txBox="1">
                  <a:spLocks noChangeArrowheads="1"/>
                </p:cNvSpPr>
                <p:nvPr/>
              </p:nvSpPr>
              <p:spPr bwMode="auto">
                <a:xfrm>
                  <a:off x="38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44501" name="Text Box 65"/>
                <p:cNvSpPr txBox="1">
                  <a:spLocks noChangeArrowheads="1"/>
                </p:cNvSpPr>
                <p:nvPr/>
              </p:nvSpPr>
              <p:spPr bwMode="auto">
                <a:xfrm>
                  <a:off x="3838" y="31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44502" name="Text Box 66"/>
                <p:cNvSpPr txBox="1">
                  <a:spLocks noChangeArrowheads="1"/>
                </p:cNvSpPr>
                <p:nvPr/>
              </p:nvSpPr>
              <p:spPr bwMode="auto">
                <a:xfrm>
                  <a:off x="4358" y="3111"/>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4503" name="Text Box 67"/>
                <p:cNvSpPr txBox="1">
                  <a:spLocks noChangeArrowheads="1"/>
                </p:cNvSpPr>
                <p:nvPr/>
              </p:nvSpPr>
              <p:spPr bwMode="auto">
                <a:xfrm>
                  <a:off x="4382"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grpSp>
          <p:nvGrpSpPr>
            <p:cNvPr id="144396" name="Group 68"/>
            <p:cNvGrpSpPr>
              <a:grpSpLocks/>
            </p:cNvGrpSpPr>
            <p:nvPr/>
          </p:nvGrpSpPr>
          <p:grpSpPr bwMode="auto">
            <a:xfrm>
              <a:off x="1640" y="1976"/>
              <a:ext cx="1455" cy="1824"/>
              <a:chOff x="1640" y="1976"/>
              <a:chExt cx="1455" cy="1824"/>
            </a:xfrm>
          </p:grpSpPr>
          <p:sp>
            <p:nvSpPr>
              <p:cNvPr id="144463" name="Line 69"/>
              <p:cNvSpPr>
                <a:spLocks noChangeShapeType="1"/>
              </p:cNvSpPr>
              <p:nvPr/>
            </p:nvSpPr>
            <p:spPr bwMode="auto">
              <a:xfrm>
                <a:off x="1640" y="1976"/>
                <a:ext cx="744" cy="9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4464" name="Group 70"/>
              <p:cNvGrpSpPr>
                <a:grpSpLocks/>
              </p:cNvGrpSpPr>
              <p:nvPr/>
            </p:nvGrpSpPr>
            <p:grpSpPr bwMode="auto">
              <a:xfrm>
                <a:off x="1848" y="2904"/>
                <a:ext cx="1247" cy="896"/>
                <a:chOff x="1848" y="2904"/>
                <a:chExt cx="1247" cy="896"/>
              </a:xfrm>
            </p:grpSpPr>
            <p:sp>
              <p:nvSpPr>
                <p:cNvPr id="144465" name="Line 71"/>
                <p:cNvSpPr>
                  <a:spLocks noChangeShapeType="1"/>
                </p:cNvSpPr>
                <p:nvPr/>
              </p:nvSpPr>
              <p:spPr bwMode="auto">
                <a:xfrm>
                  <a:off x="1848" y="335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4466" name="Group 72"/>
                <p:cNvGrpSpPr>
                  <a:grpSpLocks/>
                </p:cNvGrpSpPr>
                <p:nvPr/>
              </p:nvGrpSpPr>
              <p:grpSpPr bwMode="auto">
                <a:xfrm>
                  <a:off x="2198" y="2904"/>
                  <a:ext cx="897" cy="896"/>
                  <a:chOff x="2198" y="2904"/>
                  <a:chExt cx="897" cy="896"/>
                </a:xfrm>
              </p:grpSpPr>
              <p:grpSp>
                <p:nvGrpSpPr>
                  <p:cNvPr id="144467" name="Group 73"/>
                  <p:cNvGrpSpPr>
                    <a:grpSpLocks/>
                  </p:cNvGrpSpPr>
                  <p:nvPr/>
                </p:nvGrpSpPr>
                <p:grpSpPr bwMode="auto">
                  <a:xfrm>
                    <a:off x="2198" y="2904"/>
                    <a:ext cx="897" cy="896"/>
                    <a:chOff x="1842" y="1776"/>
                    <a:chExt cx="2074" cy="2072"/>
                  </a:xfrm>
                </p:grpSpPr>
                <p:sp>
                  <p:nvSpPr>
                    <p:cNvPr id="144471" name="Oval 7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72" name="Freeform 7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73" name="Freeform 7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74" name="Freeform 7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75" name="Freeform 78"/>
                    <p:cNvSpPr>
                      <a:spLocks/>
                    </p:cNvSpPr>
                    <p:nvPr/>
                  </p:nvSpPr>
                  <p:spPr bwMode="auto">
                    <a:xfrm flipV="1">
                      <a:off x="1842" y="2789"/>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76" name="Oval 7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77" name="Line 8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78" name="Line 8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79" name="Line 8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80" name="Line 8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4468" name="Text Box 84"/>
                  <p:cNvSpPr txBox="1">
                    <a:spLocks noChangeArrowheads="1"/>
                  </p:cNvSpPr>
                  <p:nvPr/>
                </p:nvSpPr>
                <p:spPr bwMode="auto">
                  <a:xfrm>
                    <a:off x="2534" y="297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D</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144469" name="Text Box 85"/>
                  <p:cNvSpPr txBox="1">
                    <a:spLocks noChangeArrowheads="1"/>
                  </p:cNvSpPr>
                  <p:nvPr/>
                </p:nvSpPr>
                <p:spPr bwMode="auto">
                  <a:xfrm>
                    <a:off x="2278"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sp>
                <p:nvSpPr>
                  <p:cNvPr id="144470" name="Text Box 86"/>
                  <p:cNvSpPr txBox="1">
                    <a:spLocks noChangeArrowheads="1"/>
                  </p:cNvSpPr>
                  <p:nvPr/>
                </p:nvSpPr>
                <p:spPr bwMode="auto">
                  <a:xfrm>
                    <a:off x="2830"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grpSp>
        <p:grpSp>
          <p:nvGrpSpPr>
            <p:cNvPr id="144397" name="Group 87"/>
            <p:cNvGrpSpPr>
              <a:grpSpLocks/>
            </p:cNvGrpSpPr>
            <p:nvPr/>
          </p:nvGrpSpPr>
          <p:grpSpPr bwMode="auto">
            <a:xfrm>
              <a:off x="1840" y="1224"/>
              <a:ext cx="1255" cy="896"/>
              <a:chOff x="1840" y="1224"/>
              <a:chExt cx="1255" cy="896"/>
            </a:xfrm>
          </p:grpSpPr>
          <p:sp>
            <p:nvSpPr>
              <p:cNvPr id="144448" name="Line 88"/>
              <p:cNvSpPr>
                <a:spLocks noChangeShapeType="1"/>
              </p:cNvSpPr>
              <p:nvPr/>
            </p:nvSpPr>
            <p:spPr bwMode="auto">
              <a:xfrm>
                <a:off x="1840" y="167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4449" name="Group 89"/>
              <p:cNvGrpSpPr>
                <a:grpSpLocks/>
              </p:cNvGrpSpPr>
              <p:nvPr/>
            </p:nvGrpSpPr>
            <p:grpSpPr bwMode="auto">
              <a:xfrm>
                <a:off x="2198" y="1224"/>
                <a:ext cx="897" cy="896"/>
                <a:chOff x="1842" y="1776"/>
                <a:chExt cx="2074" cy="2072"/>
              </a:xfrm>
            </p:grpSpPr>
            <p:sp>
              <p:nvSpPr>
                <p:cNvPr id="144453" name="Oval 90"/>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54" name="Freeform 91"/>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55" name="Freeform 92"/>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56" name="Freeform 93"/>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57" name="Freeform 94"/>
                <p:cNvSpPr>
                  <a:spLocks/>
                </p:cNvSpPr>
                <p:nvPr/>
              </p:nvSpPr>
              <p:spPr bwMode="auto">
                <a:xfrm flipV="1">
                  <a:off x="1842" y="2789"/>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58" name="Oval 95"/>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59" name="Line 96"/>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60" name="Line 97"/>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61" name="Line 98"/>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62" name="Line 99"/>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4450" name="Text Box 100"/>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C</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144451" name="Text Box 101"/>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44452" name="Text Box 102"/>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grpSp>
        <p:grpSp>
          <p:nvGrpSpPr>
            <p:cNvPr id="144398" name="Group 103"/>
            <p:cNvGrpSpPr>
              <a:grpSpLocks/>
            </p:cNvGrpSpPr>
            <p:nvPr/>
          </p:nvGrpSpPr>
          <p:grpSpPr bwMode="auto">
            <a:xfrm>
              <a:off x="972" y="2828"/>
              <a:ext cx="903" cy="972"/>
              <a:chOff x="972" y="2828"/>
              <a:chExt cx="903" cy="972"/>
            </a:xfrm>
          </p:grpSpPr>
          <p:sp>
            <p:nvSpPr>
              <p:cNvPr id="144432" name="Line 104"/>
              <p:cNvSpPr>
                <a:spLocks noChangeShapeType="1"/>
              </p:cNvSpPr>
              <p:nvPr/>
            </p:nvSpPr>
            <p:spPr bwMode="auto">
              <a:xfrm rot="5400000" flipV="1">
                <a:off x="964" y="2836"/>
                <a:ext cx="176"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4433" name="Group 105"/>
              <p:cNvGrpSpPr>
                <a:grpSpLocks/>
              </p:cNvGrpSpPr>
              <p:nvPr/>
            </p:nvGrpSpPr>
            <p:grpSpPr bwMode="auto">
              <a:xfrm>
                <a:off x="978" y="2904"/>
                <a:ext cx="897" cy="896"/>
                <a:chOff x="978" y="2904"/>
                <a:chExt cx="897" cy="896"/>
              </a:xfrm>
            </p:grpSpPr>
            <p:grpSp>
              <p:nvGrpSpPr>
                <p:cNvPr id="144434" name="Group 106"/>
                <p:cNvGrpSpPr>
                  <a:grpSpLocks/>
                </p:cNvGrpSpPr>
                <p:nvPr/>
              </p:nvGrpSpPr>
              <p:grpSpPr bwMode="auto">
                <a:xfrm>
                  <a:off x="978" y="2904"/>
                  <a:ext cx="897" cy="896"/>
                  <a:chOff x="1842" y="1776"/>
                  <a:chExt cx="2074" cy="2072"/>
                </a:xfrm>
              </p:grpSpPr>
              <p:sp>
                <p:nvSpPr>
                  <p:cNvPr id="144438" name="Oval 10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39" name="Freeform 10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40" name="Freeform 10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41" name="Freeform 11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42" name="Freeform 111"/>
                  <p:cNvSpPr>
                    <a:spLocks/>
                  </p:cNvSpPr>
                  <p:nvPr/>
                </p:nvSpPr>
                <p:spPr bwMode="auto">
                  <a:xfrm flipV="1">
                    <a:off x="1842" y="2789"/>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43" name="Oval 11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44" name="Line 11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45" name="Line 11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46" name="Line 11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47" name="Line 11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4435" name="Text Box 117"/>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B</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144436" name="Text Box 118"/>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4437" name="Text Box 119"/>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grpSp>
        </p:grpSp>
        <p:grpSp>
          <p:nvGrpSpPr>
            <p:cNvPr id="144399" name="Group 120"/>
            <p:cNvGrpSpPr>
              <a:grpSpLocks/>
            </p:cNvGrpSpPr>
            <p:nvPr/>
          </p:nvGrpSpPr>
          <p:grpSpPr bwMode="auto">
            <a:xfrm>
              <a:off x="274" y="1224"/>
              <a:ext cx="1601" cy="1736"/>
              <a:chOff x="274" y="1224"/>
              <a:chExt cx="1601" cy="1736"/>
            </a:xfrm>
          </p:grpSpPr>
          <p:grpSp>
            <p:nvGrpSpPr>
              <p:cNvPr id="144400" name="Group 121"/>
              <p:cNvGrpSpPr>
                <a:grpSpLocks/>
              </p:cNvGrpSpPr>
              <p:nvPr/>
            </p:nvGrpSpPr>
            <p:grpSpPr bwMode="auto">
              <a:xfrm>
                <a:off x="274" y="2064"/>
                <a:ext cx="897" cy="896"/>
                <a:chOff x="274" y="2064"/>
                <a:chExt cx="897" cy="896"/>
              </a:xfrm>
            </p:grpSpPr>
            <p:grpSp>
              <p:nvGrpSpPr>
                <p:cNvPr id="144417" name="Group 122"/>
                <p:cNvGrpSpPr>
                  <a:grpSpLocks/>
                </p:cNvGrpSpPr>
                <p:nvPr/>
              </p:nvGrpSpPr>
              <p:grpSpPr bwMode="auto">
                <a:xfrm>
                  <a:off x="274" y="2064"/>
                  <a:ext cx="897" cy="896"/>
                  <a:chOff x="1842" y="1776"/>
                  <a:chExt cx="2074" cy="2072"/>
                </a:xfrm>
              </p:grpSpPr>
              <p:sp>
                <p:nvSpPr>
                  <p:cNvPr id="144422" name="Oval 12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23" name="Freeform 12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24" name="Freeform 12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25" name="Freeform 12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26" name="Freeform 12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27" name="Oval 12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28" name="Line 12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29" name="Line 13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30" name="Line 13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31" name="Line 13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4418" name="Text Box 133"/>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latin typeface="Arial" pitchFamily="34" charset="0"/>
                      <a:ea typeface="MS PGothic" pitchFamily="34" charset="-128"/>
                    </a:rPr>
                    <a:t>Start</a:t>
                  </a:r>
                </a:p>
              </p:txBody>
            </p:sp>
            <p:sp>
              <p:nvSpPr>
                <p:cNvPr id="144419" name="Text Box 134"/>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4420" name="Text Box 135"/>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4421" name="Text Box 136"/>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grpSp>
            <p:nvGrpSpPr>
              <p:cNvPr id="144401" name="Group 137"/>
              <p:cNvGrpSpPr>
                <a:grpSpLocks/>
              </p:cNvGrpSpPr>
              <p:nvPr/>
            </p:nvGrpSpPr>
            <p:grpSpPr bwMode="auto">
              <a:xfrm>
                <a:off x="978" y="1224"/>
                <a:ext cx="897" cy="896"/>
                <a:chOff x="978" y="1224"/>
                <a:chExt cx="897" cy="896"/>
              </a:xfrm>
            </p:grpSpPr>
            <p:grpSp>
              <p:nvGrpSpPr>
                <p:cNvPr id="144403" name="Group 138"/>
                <p:cNvGrpSpPr>
                  <a:grpSpLocks/>
                </p:cNvGrpSpPr>
                <p:nvPr/>
              </p:nvGrpSpPr>
              <p:grpSpPr bwMode="auto">
                <a:xfrm>
                  <a:off x="978" y="1224"/>
                  <a:ext cx="897" cy="896"/>
                  <a:chOff x="1842" y="1776"/>
                  <a:chExt cx="2074" cy="2072"/>
                </a:xfrm>
              </p:grpSpPr>
              <p:sp>
                <p:nvSpPr>
                  <p:cNvPr id="144407" name="Oval 13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08" name="Freeform 14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09" name="Freeform 14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10" name="Freeform 14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11" name="Freeform 14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12" name="Oval 14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13" name="Line 14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14" name="Line 14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15" name="Line 14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16" name="Line 14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4404" name="Text Box 149"/>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latin typeface="Arial" pitchFamily="34" charset="0"/>
                      <a:ea typeface="MS PGothic" pitchFamily="34" charset="-128"/>
                    </a:rPr>
                    <a:t>A</a:t>
                  </a:r>
                </a:p>
                <a:p>
                  <a:pPr algn="ctr"/>
                  <a:endParaRPr lang="en-AU" altLang="en-US" sz="1900">
                    <a:latin typeface="Arial" pitchFamily="34" charset="0"/>
                    <a:ea typeface="MS PGothic" pitchFamily="34" charset="-128"/>
                  </a:endParaRPr>
                </a:p>
                <a:p>
                  <a:pPr algn="ctr"/>
                  <a:endParaRPr lang="en-AU" altLang="en-US" sz="1900">
                    <a:latin typeface="Arial" pitchFamily="34" charset="0"/>
                    <a:ea typeface="MS PGothic" pitchFamily="34" charset="-128"/>
                  </a:endParaRPr>
                </a:p>
                <a:p>
                  <a:pPr algn="ctr"/>
                  <a:r>
                    <a:rPr lang="en-AU" altLang="en-US" sz="1900">
                      <a:latin typeface="Arial" pitchFamily="34" charset="0"/>
                      <a:ea typeface="MS PGothic" pitchFamily="34" charset="-128"/>
                    </a:rPr>
                    <a:t>2</a:t>
                  </a:r>
                </a:p>
              </p:txBody>
            </p:sp>
            <p:sp>
              <p:nvSpPr>
                <p:cNvPr id="144405" name="Text Box 150"/>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44406" name="Text Box 151"/>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sp>
            <p:nvSpPr>
              <p:cNvPr id="144402" name="Line 152"/>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grpSp>
      <p:grpSp>
        <p:nvGrpSpPr>
          <p:cNvPr id="143513" name="Group 153"/>
          <p:cNvGrpSpPr>
            <a:grpSpLocks/>
          </p:cNvGrpSpPr>
          <p:nvPr/>
        </p:nvGrpSpPr>
        <p:grpSpPr bwMode="auto">
          <a:xfrm>
            <a:off x="9563102" y="4025899"/>
            <a:ext cx="2015067" cy="2232026"/>
            <a:chOff x="4510" y="2536"/>
            <a:chExt cx="952" cy="1406"/>
          </a:xfrm>
        </p:grpSpPr>
        <p:sp>
          <p:nvSpPr>
            <p:cNvPr id="144392" name="Text Box 154"/>
            <p:cNvSpPr txBox="1">
              <a:spLocks noChangeArrowheads="1"/>
            </p:cNvSpPr>
            <p:nvPr/>
          </p:nvSpPr>
          <p:spPr bwMode="auto">
            <a:xfrm>
              <a:off x="4510" y="3346"/>
              <a:ext cx="811" cy="596"/>
            </a:xfrm>
            <a:prstGeom prst="rect">
              <a:avLst/>
            </a:prstGeom>
            <a:solidFill>
              <a:srgbClr val="D33320"/>
            </a:solidFill>
            <a:ln w="9525">
              <a:solidFill>
                <a:schemeClr val="tx1"/>
              </a:solidFill>
              <a:miter lim="800000"/>
              <a:headEnd/>
              <a:tailEnd/>
            </a:ln>
          </p:spPr>
          <p:txBody>
            <a:bodyPr wrap="none" lIns="126000" tIns="118800" rIns="126000" bIns="118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latin typeface="Arial" pitchFamily="34" charset="0"/>
                  <a:ea typeface="MS PGothic" pitchFamily="34" charset="-128"/>
                </a:rPr>
                <a:t>LF = EF </a:t>
              </a:r>
              <a:br>
                <a:rPr lang="en-AU" altLang="en-US" sz="2700">
                  <a:latin typeface="Arial" pitchFamily="34" charset="0"/>
                  <a:ea typeface="MS PGothic" pitchFamily="34" charset="-128"/>
                </a:rPr>
              </a:br>
              <a:r>
                <a:rPr lang="en-AU" altLang="en-US" sz="2700">
                  <a:latin typeface="Arial" pitchFamily="34" charset="0"/>
                  <a:ea typeface="MS PGothic" pitchFamily="34" charset="-128"/>
                </a:rPr>
                <a:t>of Project</a:t>
              </a:r>
            </a:p>
          </p:txBody>
        </p:sp>
        <p:sp>
          <p:nvSpPr>
            <p:cNvPr id="144393" name="Line 155"/>
            <p:cNvSpPr>
              <a:spLocks noChangeShapeType="1"/>
            </p:cNvSpPr>
            <p:nvPr/>
          </p:nvSpPr>
          <p:spPr bwMode="auto">
            <a:xfrm flipV="1">
              <a:off x="4920" y="2816"/>
              <a:ext cx="400" cy="56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394" name="Text Box 156"/>
            <p:cNvSpPr txBox="1">
              <a:spLocks noChangeArrowheads="1"/>
            </p:cNvSpPr>
            <p:nvPr/>
          </p:nvSpPr>
          <p:spPr bwMode="auto">
            <a:xfrm>
              <a:off x="5246"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grpSp>
      <p:grpSp>
        <p:nvGrpSpPr>
          <p:cNvPr id="143517" name="Group 157"/>
          <p:cNvGrpSpPr>
            <a:grpSpLocks/>
          </p:cNvGrpSpPr>
          <p:nvPr/>
        </p:nvGrpSpPr>
        <p:grpSpPr bwMode="auto">
          <a:xfrm>
            <a:off x="4728636" y="4025897"/>
            <a:ext cx="5613401" cy="1079500"/>
            <a:chOff x="2234" y="2536"/>
            <a:chExt cx="2652" cy="680"/>
          </a:xfrm>
        </p:grpSpPr>
        <p:sp>
          <p:nvSpPr>
            <p:cNvPr id="144389" name="Text Box 158"/>
            <p:cNvSpPr txBox="1">
              <a:spLocks noChangeArrowheads="1"/>
            </p:cNvSpPr>
            <p:nvPr/>
          </p:nvSpPr>
          <p:spPr bwMode="auto">
            <a:xfrm>
              <a:off x="4670"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4390" name="Text Box 159"/>
            <p:cNvSpPr txBox="1">
              <a:spLocks noChangeArrowheads="1"/>
            </p:cNvSpPr>
            <p:nvPr/>
          </p:nvSpPr>
          <p:spPr bwMode="auto">
            <a:xfrm>
              <a:off x="2234" y="2842"/>
              <a:ext cx="1742" cy="374"/>
            </a:xfrm>
            <a:prstGeom prst="rect">
              <a:avLst/>
            </a:prstGeom>
            <a:solidFill>
              <a:srgbClr val="D33320"/>
            </a:solidFill>
            <a:ln w="9525">
              <a:solidFill>
                <a:schemeClr val="tx1"/>
              </a:solidFill>
              <a:miter lim="800000"/>
              <a:headEnd/>
              <a:tailEnd/>
            </a:ln>
          </p:spPr>
          <p:txBody>
            <a:bodyPr wrap="none" lIns="126000" tIns="118800" rIns="126000" bIns="118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latin typeface="Arial" pitchFamily="34" charset="0"/>
                  <a:ea typeface="MS PGothic" pitchFamily="34" charset="-128"/>
                </a:rPr>
                <a:t>LS = LF – Activity time</a:t>
              </a:r>
            </a:p>
          </p:txBody>
        </p:sp>
        <p:sp>
          <p:nvSpPr>
            <p:cNvPr id="144391" name="Line 160"/>
            <p:cNvSpPr>
              <a:spLocks noChangeShapeType="1"/>
            </p:cNvSpPr>
            <p:nvPr/>
          </p:nvSpPr>
          <p:spPr bwMode="auto">
            <a:xfrm flipV="1">
              <a:off x="4017" y="2656"/>
              <a:ext cx="703" cy="26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3362" name="Rectangle 2"/>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LS/LF Times for </a:t>
            </a:r>
            <a:br>
              <a:rPr lang="en-US" smtClean="0"/>
            </a:br>
            <a:r>
              <a:rPr lang="en-US" smtClean="0"/>
              <a:t>Milwaukee Paper</a:t>
            </a:r>
            <a:endParaRPr lang="en-US" sz="4300">
              <a:solidFill>
                <a:srgbClr val="33CC33"/>
              </a:solidFill>
            </a:endParaRPr>
          </a:p>
        </p:txBody>
      </p:sp>
    </p:spTree>
    <p:extLst>
      <p:ext uri="{BB962C8B-B14F-4D97-AF65-F5344CB8AC3E}">
        <p14:creationId xmlns:p14="http://schemas.microsoft.com/office/powerpoint/2010/main" val="2555266951"/>
      </p:ext>
    </p:extLst>
  </p:cSld>
  <p:clrMapOvr>
    <a:masterClrMapping/>
  </p:clrMapOvr>
  <p:transition spd="med">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43363"/>
                                        </p:tgtEl>
                                        <p:attrNameLst>
                                          <p:attrName>style.visibility</p:attrName>
                                        </p:attrNameLst>
                                      </p:cBhvr>
                                      <p:to>
                                        <p:strVal val="visible"/>
                                      </p:to>
                                    </p:set>
                                    <p:animEffect transition="in" filter="wipe(left)">
                                      <p:cBhvr>
                                        <p:cTn id="7" dur="1000"/>
                                        <p:tgtEl>
                                          <p:spTgt spid="143363"/>
                                        </p:tgtEl>
                                      </p:cBhvr>
                                    </p:animEffect>
                                  </p:childTnLst>
                                </p:cTn>
                              </p:par>
                            </p:childTnLst>
                          </p:cTn>
                        </p:par>
                        <p:par>
                          <p:cTn id="8" fill="hold" nodeType="afterGroup">
                            <p:stCondLst>
                              <p:cond delay="2000"/>
                            </p:stCondLst>
                            <p:childTnLst>
                              <p:par>
                                <p:cTn id="9" presetID="18" presetClass="entr" presetSubtype="3" fill="hold" nodeType="afterEffect">
                                  <p:stCondLst>
                                    <p:cond delay="1000"/>
                                  </p:stCondLst>
                                  <p:childTnLst>
                                    <p:set>
                                      <p:cBhvr>
                                        <p:cTn id="10" dur="1" fill="hold">
                                          <p:stCondLst>
                                            <p:cond delay="0"/>
                                          </p:stCondLst>
                                        </p:cTn>
                                        <p:tgtEl>
                                          <p:spTgt spid="143513"/>
                                        </p:tgtEl>
                                        <p:attrNameLst>
                                          <p:attrName>style.visibility</p:attrName>
                                        </p:attrNameLst>
                                      </p:cBhvr>
                                      <p:to>
                                        <p:strVal val="visible"/>
                                      </p:to>
                                    </p:set>
                                    <p:animEffect transition="in" filter="strips(upRight)">
                                      <p:cBhvr>
                                        <p:cTn id="11" dur="1000"/>
                                        <p:tgtEl>
                                          <p:spTgt spid="14351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3" fill="hold" nodeType="clickEffect">
                                  <p:stCondLst>
                                    <p:cond delay="0"/>
                                  </p:stCondLst>
                                  <p:childTnLst>
                                    <p:set>
                                      <p:cBhvr>
                                        <p:cTn id="15" dur="1" fill="hold">
                                          <p:stCondLst>
                                            <p:cond delay="0"/>
                                          </p:stCondLst>
                                        </p:cTn>
                                        <p:tgtEl>
                                          <p:spTgt spid="143517"/>
                                        </p:tgtEl>
                                        <p:attrNameLst>
                                          <p:attrName>style.visibility</p:attrName>
                                        </p:attrNameLst>
                                      </p:cBhvr>
                                      <p:to>
                                        <p:strVal val="visible"/>
                                      </p:to>
                                    </p:set>
                                    <p:animEffect transition="in" filter="strips(upRight)">
                                      <p:cBhvr>
                                        <p:cTn id="16" dur="1000"/>
                                        <p:tgtEl>
                                          <p:spTgt spid="143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LS/LF Times for </a:t>
            </a:r>
            <a:br>
              <a:rPr lang="en-US" smtClean="0"/>
            </a:br>
            <a:r>
              <a:rPr lang="en-US" smtClean="0"/>
              <a:t>Milwaukee Paper</a:t>
            </a:r>
            <a:endParaRPr lang="en-US" sz="4300">
              <a:solidFill>
                <a:srgbClr val="33CC33"/>
              </a:solidFill>
            </a:endParaRPr>
          </a:p>
        </p:txBody>
      </p:sp>
      <p:grpSp>
        <p:nvGrpSpPr>
          <p:cNvPr id="146434" name="Group 3"/>
          <p:cNvGrpSpPr>
            <a:grpSpLocks/>
          </p:cNvGrpSpPr>
          <p:nvPr/>
        </p:nvGrpSpPr>
        <p:grpSpPr bwMode="auto">
          <a:xfrm>
            <a:off x="579967" y="1943100"/>
            <a:ext cx="11161184" cy="4089400"/>
            <a:chOff x="274" y="1224"/>
            <a:chExt cx="5273" cy="2576"/>
          </a:xfrm>
        </p:grpSpPr>
        <p:grpSp>
          <p:nvGrpSpPr>
            <p:cNvPr id="146440" name="Group 4"/>
            <p:cNvGrpSpPr>
              <a:grpSpLocks/>
            </p:cNvGrpSpPr>
            <p:nvPr/>
          </p:nvGrpSpPr>
          <p:grpSpPr bwMode="auto">
            <a:xfrm>
              <a:off x="2898" y="1224"/>
              <a:ext cx="2649" cy="2576"/>
              <a:chOff x="2898" y="1224"/>
              <a:chExt cx="2649" cy="2576"/>
            </a:xfrm>
          </p:grpSpPr>
          <p:grpSp>
            <p:nvGrpSpPr>
              <p:cNvPr id="146526" name="Group 5"/>
              <p:cNvGrpSpPr>
                <a:grpSpLocks/>
              </p:cNvGrpSpPr>
              <p:nvPr/>
            </p:nvGrpSpPr>
            <p:grpSpPr bwMode="auto">
              <a:xfrm>
                <a:off x="2898" y="1224"/>
                <a:ext cx="2649" cy="2576"/>
                <a:chOff x="2898" y="1224"/>
                <a:chExt cx="2649" cy="2576"/>
              </a:xfrm>
            </p:grpSpPr>
            <p:sp>
              <p:nvSpPr>
                <p:cNvPr id="146529" name="Line 6"/>
                <p:cNvSpPr>
                  <a:spLocks noChangeShapeType="1"/>
                </p:cNvSpPr>
                <p:nvPr/>
              </p:nvSpPr>
              <p:spPr bwMode="auto">
                <a:xfrm>
                  <a:off x="3064" y="1672"/>
                  <a:ext cx="68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6530" name="Line 7"/>
                <p:cNvSpPr>
                  <a:spLocks noChangeShapeType="1"/>
                </p:cNvSpPr>
                <p:nvPr/>
              </p:nvSpPr>
              <p:spPr bwMode="auto">
                <a:xfrm>
                  <a:off x="2912" y="1992"/>
                  <a:ext cx="144"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6531" name="Line 8"/>
                <p:cNvSpPr>
                  <a:spLocks noChangeShapeType="1"/>
                </p:cNvSpPr>
                <p:nvPr/>
              </p:nvSpPr>
              <p:spPr bwMode="auto">
                <a:xfrm>
                  <a:off x="3632" y="2808"/>
                  <a:ext cx="256" cy="22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6532" name="Line 9"/>
                <p:cNvSpPr>
                  <a:spLocks noChangeShapeType="1"/>
                </p:cNvSpPr>
                <p:nvPr/>
              </p:nvSpPr>
              <p:spPr bwMode="auto">
                <a:xfrm>
                  <a:off x="3056" y="3344"/>
                  <a:ext cx="70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6533" name="Line 10"/>
                <p:cNvSpPr>
                  <a:spLocks noChangeShapeType="1"/>
                </p:cNvSpPr>
                <p:nvPr/>
              </p:nvSpPr>
              <p:spPr bwMode="auto">
                <a:xfrm flipV="1">
                  <a:off x="4528" y="2840"/>
                  <a:ext cx="248" cy="23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6534" name="Line 11"/>
                <p:cNvSpPr>
                  <a:spLocks noChangeShapeType="1"/>
                </p:cNvSpPr>
                <p:nvPr/>
              </p:nvSpPr>
              <p:spPr bwMode="auto">
                <a:xfrm>
                  <a:off x="4496" y="1928"/>
                  <a:ext cx="272" cy="25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6535" name="Group 12"/>
                <p:cNvGrpSpPr>
                  <a:grpSpLocks/>
                </p:cNvGrpSpPr>
                <p:nvPr/>
              </p:nvGrpSpPr>
              <p:grpSpPr bwMode="auto">
                <a:xfrm>
                  <a:off x="2898" y="1224"/>
                  <a:ext cx="2649" cy="2576"/>
                  <a:chOff x="2898" y="1224"/>
                  <a:chExt cx="2649" cy="2576"/>
                </a:xfrm>
              </p:grpSpPr>
              <p:grpSp>
                <p:nvGrpSpPr>
                  <p:cNvPr id="146536" name="Group 13"/>
                  <p:cNvGrpSpPr>
                    <a:grpSpLocks/>
                  </p:cNvGrpSpPr>
                  <p:nvPr/>
                </p:nvGrpSpPr>
                <p:grpSpPr bwMode="auto">
                  <a:xfrm>
                    <a:off x="3766" y="2904"/>
                    <a:ext cx="897" cy="896"/>
                    <a:chOff x="1842" y="1776"/>
                    <a:chExt cx="2074" cy="2072"/>
                  </a:xfrm>
                </p:grpSpPr>
                <p:sp>
                  <p:nvSpPr>
                    <p:cNvPr id="146582" name="Oval 1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83" name="Freeform 1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84" name="Freeform 1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85" name="Freeform 1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86" name="Freeform 1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87" name="Oval 1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88" name="Line 2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89" name="Line 2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90" name="Line 2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91" name="Line 2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6537" name="Group 24"/>
                  <p:cNvGrpSpPr>
                    <a:grpSpLocks/>
                  </p:cNvGrpSpPr>
                  <p:nvPr/>
                </p:nvGrpSpPr>
                <p:grpSpPr bwMode="auto">
                  <a:xfrm>
                    <a:off x="3766" y="1224"/>
                    <a:ext cx="897" cy="896"/>
                    <a:chOff x="1842" y="1776"/>
                    <a:chExt cx="2074" cy="2072"/>
                  </a:xfrm>
                </p:grpSpPr>
                <p:sp>
                  <p:nvSpPr>
                    <p:cNvPr id="146572" name="Oval 2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73" name="Freeform 2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74" name="Freeform 2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75" name="Freeform 2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76" name="Freeform 2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77" name="Oval 3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78" name="Line 3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79" name="Line 3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80" name="Line 3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81" name="Line 3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6538" name="Group 35"/>
                  <p:cNvGrpSpPr>
                    <a:grpSpLocks/>
                  </p:cNvGrpSpPr>
                  <p:nvPr/>
                </p:nvGrpSpPr>
                <p:grpSpPr bwMode="auto">
                  <a:xfrm>
                    <a:off x="2898" y="2064"/>
                    <a:ext cx="897" cy="896"/>
                    <a:chOff x="1842" y="1776"/>
                    <a:chExt cx="2074" cy="2072"/>
                  </a:xfrm>
                </p:grpSpPr>
                <p:sp>
                  <p:nvSpPr>
                    <p:cNvPr id="146562" name="Oval 36"/>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63" name="Freeform 37"/>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64" name="Freeform 38"/>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65" name="Freeform 39"/>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66" name="Freeform 40"/>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2D2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67" name="Oval 41"/>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68" name="Line 42"/>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69" name="Line 43"/>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70" name="Line 44"/>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71" name="Line 45"/>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6539" name="Group 46"/>
                  <p:cNvGrpSpPr>
                    <a:grpSpLocks/>
                  </p:cNvGrpSpPr>
                  <p:nvPr/>
                </p:nvGrpSpPr>
                <p:grpSpPr bwMode="auto">
                  <a:xfrm>
                    <a:off x="4650" y="2064"/>
                    <a:ext cx="897" cy="896"/>
                    <a:chOff x="1842" y="1776"/>
                    <a:chExt cx="2074" cy="2072"/>
                  </a:xfrm>
                </p:grpSpPr>
                <p:sp>
                  <p:nvSpPr>
                    <p:cNvPr id="146552" name="Oval 4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53" name="Freeform 4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54" name="Freeform 4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55" name="Freeform 5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56" name="Freeform 5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57" name="Oval 5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58" name="Line 5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59" name="Line 5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60" name="Line 5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61" name="Line 5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6540" name="Text Box 57"/>
                  <p:cNvSpPr txBox="1">
                    <a:spLocks noChangeArrowheads="1"/>
                  </p:cNvSpPr>
                  <p:nvPr/>
                </p:nvSpPr>
                <p:spPr bwMode="auto">
                  <a:xfrm>
                    <a:off x="3238" y="213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E</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146541" name="Text Box 58"/>
                  <p:cNvSpPr txBox="1">
                    <a:spLocks noChangeArrowheads="1"/>
                  </p:cNvSpPr>
                  <p:nvPr/>
                </p:nvSpPr>
                <p:spPr bwMode="auto">
                  <a:xfrm>
                    <a:off x="4110" y="1295"/>
                    <a:ext cx="158"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F</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146542" name="Text Box 59"/>
                  <p:cNvSpPr txBox="1">
                    <a:spLocks noChangeArrowheads="1"/>
                  </p:cNvSpPr>
                  <p:nvPr/>
                </p:nvSpPr>
                <p:spPr bwMode="auto">
                  <a:xfrm>
                    <a:off x="4102" y="2975"/>
                    <a:ext cx="177"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G</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5</a:t>
                    </a:r>
                  </a:p>
                </p:txBody>
              </p:sp>
              <p:sp>
                <p:nvSpPr>
                  <p:cNvPr id="146543" name="Text Box 60"/>
                  <p:cNvSpPr txBox="1">
                    <a:spLocks noChangeArrowheads="1"/>
                  </p:cNvSpPr>
                  <p:nvPr/>
                </p:nvSpPr>
                <p:spPr bwMode="auto">
                  <a:xfrm>
                    <a:off x="4990" y="213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H</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146544" name="Text Box 61"/>
                  <p:cNvSpPr txBox="1">
                    <a:spLocks noChangeArrowheads="1"/>
                  </p:cNvSpPr>
                  <p:nvPr/>
                </p:nvSpPr>
                <p:spPr bwMode="auto">
                  <a:xfrm>
                    <a:off x="2974"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46545" name="Text Box 62"/>
                  <p:cNvSpPr txBox="1">
                    <a:spLocks noChangeArrowheads="1"/>
                  </p:cNvSpPr>
                  <p:nvPr/>
                </p:nvSpPr>
                <p:spPr bwMode="auto">
                  <a:xfrm>
                    <a:off x="3518"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46546" name="Text Box 63"/>
                  <p:cNvSpPr txBox="1">
                    <a:spLocks noChangeArrowheads="1"/>
                  </p:cNvSpPr>
                  <p:nvPr/>
                </p:nvSpPr>
                <p:spPr bwMode="auto">
                  <a:xfrm>
                    <a:off x="4670"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6547" name="Text Box 64"/>
                  <p:cNvSpPr txBox="1">
                    <a:spLocks noChangeArrowheads="1"/>
                  </p:cNvSpPr>
                  <p:nvPr/>
                </p:nvSpPr>
                <p:spPr bwMode="auto">
                  <a:xfrm>
                    <a:off x="5254"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sp>
                <p:nvSpPr>
                  <p:cNvPr id="146548" name="Text Box 65"/>
                  <p:cNvSpPr txBox="1">
                    <a:spLocks noChangeArrowheads="1"/>
                  </p:cNvSpPr>
                  <p:nvPr/>
                </p:nvSpPr>
                <p:spPr bwMode="auto">
                  <a:xfrm>
                    <a:off x="38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46549" name="Text Box 66"/>
                  <p:cNvSpPr txBox="1">
                    <a:spLocks noChangeArrowheads="1"/>
                  </p:cNvSpPr>
                  <p:nvPr/>
                </p:nvSpPr>
                <p:spPr bwMode="auto">
                  <a:xfrm>
                    <a:off x="3838" y="31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46550" name="Text Box 67"/>
                  <p:cNvSpPr txBox="1">
                    <a:spLocks noChangeArrowheads="1"/>
                  </p:cNvSpPr>
                  <p:nvPr/>
                </p:nvSpPr>
                <p:spPr bwMode="auto">
                  <a:xfrm>
                    <a:off x="4358" y="3111"/>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6551" name="Text Box 68"/>
                  <p:cNvSpPr txBox="1">
                    <a:spLocks noChangeArrowheads="1"/>
                  </p:cNvSpPr>
                  <p:nvPr/>
                </p:nvSpPr>
                <p:spPr bwMode="auto">
                  <a:xfrm>
                    <a:off x="4382"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sp>
            <p:nvSpPr>
              <p:cNvPr id="146527" name="Text Box 69"/>
              <p:cNvSpPr txBox="1">
                <a:spLocks noChangeArrowheads="1"/>
              </p:cNvSpPr>
              <p:nvPr/>
            </p:nvSpPr>
            <p:spPr bwMode="auto">
              <a:xfrm>
                <a:off x="4670"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6528" name="Text Box 70"/>
              <p:cNvSpPr txBox="1">
                <a:spLocks noChangeArrowheads="1"/>
              </p:cNvSpPr>
              <p:nvPr/>
            </p:nvSpPr>
            <p:spPr bwMode="auto">
              <a:xfrm>
                <a:off x="5246"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grpSp>
        <p:grpSp>
          <p:nvGrpSpPr>
            <p:cNvPr id="146441" name="Group 71"/>
            <p:cNvGrpSpPr>
              <a:grpSpLocks/>
            </p:cNvGrpSpPr>
            <p:nvPr/>
          </p:nvGrpSpPr>
          <p:grpSpPr bwMode="auto">
            <a:xfrm>
              <a:off x="1640" y="1976"/>
              <a:ext cx="1455" cy="1824"/>
              <a:chOff x="1640" y="1976"/>
              <a:chExt cx="1455" cy="1824"/>
            </a:xfrm>
          </p:grpSpPr>
          <p:sp>
            <p:nvSpPr>
              <p:cNvPr id="146508" name="Line 72"/>
              <p:cNvSpPr>
                <a:spLocks noChangeShapeType="1"/>
              </p:cNvSpPr>
              <p:nvPr/>
            </p:nvSpPr>
            <p:spPr bwMode="auto">
              <a:xfrm>
                <a:off x="1640" y="1976"/>
                <a:ext cx="744" cy="9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6509" name="Group 73"/>
              <p:cNvGrpSpPr>
                <a:grpSpLocks/>
              </p:cNvGrpSpPr>
              <p:nvPr/>
            </p:nvGrpSpPr>
            <p:grpSpPr bwMode="auto">
              <a:xfrm>
                <a:off x="1848" y="2904"/>
                <a:ext cx="1247" cy="896"/>
                <a:chOff x="1848" y="2904"/>
                <a:chExt cx="1247" cy="896"/>
              </a:xfrm>
            </p:grpSpPr>
            <p:sp>
              <p:nvSpPr>
                <p:cNvPr id="146510" name="Line 74"/>
                <p:cNvSpPr>
                  <a:spLocks noChangeShapeType="1"/>
                </p:cNvSpPr>
                <p:nvPr/>
              </p:nvSpPr>
              <p:spPr bwMode="auto">
                <a:xfrm>
                  <a:off x="1848" y="335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6511" name="Group 75"/>
                <p:cNvGrpSpPr>
                  <a:grpSpLocks/>
                </p:cNvGrpSpPr>
                <p:nvPr/>
              </p:nvGrpSpPr>
              <p:grpSpPr bwMode="auto">
                <a:xfrm>
                  <a:off x="2198" y="2904"/>
                  <a:ext cx="897" cy="896"/>
                  <a:chOff x="2198" y="2904"/>
                  <a:chExt cx="897" cy="896"/>
                </a:xfrm>
              </p:grpSpPr>
              <p:grpSp>
                <p:nvGrpSpPr>
                  <p:cNvPr id="146512" name="Group 76"/>
                  <p:cNvGrpSpPr>
                    <a:grpSpLocks/>
                  </p:cNvGrpSpPr>
                  <p:nvPr/>
                </p:nvGrpSpPr>
                <p:grpSpPr bwMode="auto">
                  <a:xfrm>
                    <a:off x="2198" y="2904"/>
                    <a:ext cx="897" cy="896"/>
                    <a:chOff x="1842" y="1776"/>
                    <a:chExt cx="2074" cy="2072"/>
                  </a:xfrm>
                </p:grpSpPr>
                <p:sp>
                  <p:nvSpPr>
                    <p:cNvPr id="146516" name="Oval 7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17" name="Freeform 7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18" name="Freeform 7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19" name="Freeform 8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20" name="Freeform 8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21" name="Oval 8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22" name="Line 8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23" name="Line 8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24" name="Line 8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25" name="Line 8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6513" name="Text Box 87"/>
                  <p:cNvSpPr txBox="1">
                    <a:spLocks noChangeArrowheads="1"/>
                  </p:cNvSpPr>
                  <p:nvPr/>
                </p:nvSpPr>
                <p:spPr bwMode="auto">
                  <a:xfrm>
                    <a:off x="2534" y="297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D</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146514" name="Text Box 88"/>
                  <p:cNvSpPr txBox="1">
                    <a:spLocks noChangeArrowheads="1"/>
                  </p:cNvSpPr>
                  <p:nvPr/>
                </p:nvSpPr>
                <p:spPr bwMode="auto">
                  <a:xfrm>
                    <a:off x="2278"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sp>
                <p:nvSpPr>
                  <p:cNvPr id="146515" name="Text Box 89"/>
                  <p:cNvSpPr txBox="1">
                    <a:spLocks noChangeArrowheads="1"/>
                  </p:cNvSpPr>
                  <p:nvPr/>
                </p:nvSpPr>
                <p:spPr bwMode="auto">
                  <a:xfrm>
                    <a:off x="2830"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grpSp>
        <p:grpSp>
          <p:nvGrpSpPr>
            <p:cNvPr id="146442" name="Group 90"/>
            <p:cNvGrpSpPr>
              <a:grpSpLocks/>
            </p:cNvGrpSpPr>
            <p:nvPr/>
          </p:nvGrpSpPr>
          <p:grpSpPr bwMode="auto">
            <a:xfrm>
              <a:off x="1840" y="1224"/>
              <a:ext cx="1255" cy="896"/>
              <a:chOff x="1840" y="1224"/>
              <a:chExt cx="1255" cy="896"/>
            </a:xfrm>
          </p:grpSpPr>
          <p:sp>
            <p:nvSpPr>
              <p:cNvPr id="146493" name="Line 91"/>
              <p:cNvSpPr>
                <a:spLocks noChangeShapeType="1"/>
              </p:cNvSpPr>
              <p:nvPr/>
            </p:nvSpPr>
            <p:spPr bwMode="auto">
              <a:xfrm>
                <a:off x="1840" y="167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6494" name="Group 92"/>
              <p:cNvGrpSpPr>
                <a:grpSpLocks/>
              </p:cNvGrpSpPr>
              <p:nvPr/>
            </p:nvGrpSpPr>
            <p:grpSpPr bwMode="auto">
              <a:xfrm>
                <a:off x="2198" y="1224"/>
                <a:ext cx="897" cy="896"/>
                <a:chOff x="1842" y="1776"/>
                <a:chExt cx="2074" cy="2072"/>
              </a:xfrm>
            </p:grpSpPr>
            <p:sp>
              <p:nvSpPr>
                <p:cNvPr id="146498" name="Oval 9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499" name="Freeform 9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00" name="Freeform 9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01" name="Freeform 9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02" name="Freeform 9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03" name="Oval 9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04" name="Line 9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05" name="Line 10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06" name="Line 10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07" name="Line 10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6495" name="Text Box 103"/>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C</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146496" name="Text Box 104"/>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46497" name="Text Box 105"/>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grpSp>
        <p:grpSp>
          <p:nvGrpSpPr>
            <p:cNvPr id="146443" name="Group 106"/>
            <p:cNvGrpSpPr>
              <a:grpSpLocks/>
            </p:cNvGrpSpPr>
            <p:nvPr/>
          </p:nvGrpSpPr>
          <p:grpSpPr bwMode="auto">
            <a:xfrm>
              <a:off x="972" y="2828"/>
              <a:ext cx="903" cy="972"/>
              <a:chOff x="972" y="2828"/>
              <a:chExt cx="903" cy="972"/>
            </a:xfrm>
          </p:grpSpPr>
          <p:sp>
            <p:nvSpPr>
              <p:cNvPr id="146477" name="Line 107"/>
              <p:cNvSpPr>
                <a:spLocks noChangeShapeType="1"/>
              </p:cNvSpPr>
              <p:nvPr/>
            </p:nvSpPr>
            <p:spPr bwMode="auto">
              <a:xfrm rot="5400000" flipV="1">
                <a:off x="964" y="2836"/>
                <a:ext cx="176"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6478" name="Group 108"/>
              <p:cNvGrpSpPr>
                <a:grpSpLocks/>
              </p:cNvGrpSpPr>
              <p:nvPr/>
            </p:nvGrpSpPr>
            <p:grpSpPr bwMode="auto">
              <a:xfrm>
                <a:off x="978" y="2904"/>
                <a:ext cx="897" cy="896"/>
                <a:chOff x="978" y="2904"/>
                <a:chExt cx="897" cy="896"/>
              </a:xfrm>
            </p:grpSpPr>
            <p:grpSp>
              <p:nvGrpSpPr>
                <p:cNvPr id="146479" name="Group 109"/>
                <p:cNvGrpSpPr>
                  <a:grpSpLocks/>
                </p:cNvGrpSpPr>
                <p:nvPr/>
              </p:nvGrpSpPr>
              <p:grpSpPr bwMode="auto">
                <a:xfrm>
                  <a:off x="978" y="2904"/>
                  <a:ext cx="897" cy="896"/>
                  <a:chOff x="1842" y="1776"/>
                  <a:chExt cx="2074" cy="2072"/>
                </a:xfrm>
              </p:grpSpPr>
              <p:sp>
                <p:nvSpPr>
                  <p:cNvPr id="146483" name="Oval 110"/>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484" name="Freeform 111"/>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85" name="Freeform 112"/>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86" name="Freeform 113"/>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87" name="Freeform 114"/>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88" name="Oval 115"/>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489" name="Line 116"/>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90" name="Line 117"/>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91" name="Line 118"/>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92" name="Line 119"/>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6480" name="Text Box 120"/>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B</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146481" name="Text Box 121"/>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6482" name="Text Box 122"/>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grpSp>
        </p:grpSp>
        <p:grpSp>
          <p:nvGrpSpPr>
            <p:cNvPr id="146444" name="Group 123"/>
            <p:cNvGrpSpPr>
              <a:grpSpLocks/>
            </p:cNvGrpSpPr>
            <p:nvPr/>
          </p:nvGrpSpPr>
          <p:grpSpPr bwMode="auto">
            <a:xfrm>
              <a:off x="274" y="1224"/>
              <a:ext cx="1601" cy="1736"/>
              <a:chOff x="274" y="1224"/>
              <a:chExt cx="1601" cy="1736"/>
            </a:xfrm>
          </p:grpSpPr>
          <p:grpSp>
            <p:nvGrpSpPr>
              <p:cNvPr id="146445" name="Group 124"/>
              <p:cNvGrpSpPr>
                <a:grpSpLocks/>
              </p:cNvGrpSpPr>
              <p:nvPr/>
            </p:nvGrpSpPr>
            <p:grpSpPr bwMode="auto">
              <a:xfrm>
                <a:off x="274" y="2064"/>
                <a:ext cx="897" cy="896"/>
                <a:chOff x="274" y="2064"/>
                <a:chExt cx="897" cy="896"/>
              </a:xfrm>
            </p:grpSpPr>
            <p:grpSp>
              <p:nvGrpSpPr>
                <p:cNvPr id="146462" name="Group 125"/>
                <p:cNvGrpSpPr>
                  <a:grpSpLocks/>
                </p:cNvGrpSpPr>
                <p:nvPr/>
              </p:nvGrpSpPr>
              <p:grpSpPr bwMode="auto">
                <a:xfrm>
                  <a:off x="274" y="2064"/>
                  <a:ext cx="897" cy="896"/>
                  <a:chOff x="1842" y="1776"/>
                  <a:chExt cx="2074" cy="2072"/>
                </a:xfrm>
              </p:grpSpPr>
              <p:sp>
                <p:nvSpPr>
                  <p:cNvPr id="146467" name="Oval 126"/>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468" name="Freeform 127"/>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69" name="Freeform 128"/>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70" name="Freeform 129"/>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71" name="Freeform 130"/>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72" name="Oval 131"/>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473" name="Line 132"/>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74" name="Line 133"/>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75" name="Line 134"/>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76" name="Line 135"/>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6463" name="Text Box 136"/>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latin typeface="Arial" pitchFamily="34" charset="0"/>
                      <a:ea typeface="MS PGothic" pitchFamily="34" charset="-128"/>
                    </a:rPr>
                    <a:t>Start</a:t>
                  </a:r>
                </a:p>
              </p:txBody>
            </p:sp>
            <p:sp>
              <p:nvSpPr>
                <p:cNvPr id="146464" name="Text Box 137"/>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6465" name="Text Box 138"/>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6466" name="Text Box 139"/>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grpSp>
            <p:nvGrpSpPr>
              <p:cNvPr id="146446" name="Group 140"/>
              <p:cNvGrpSpPr>
                <a:grpSpLocks/>
              </p:cNvGrpSpPr>
              <p:nvPr/>
            </p:nvGrpSpPr>
            <p:grpSpPr bwMode="auto">
              <a:xfrm>
                <a:off x="978" y="1224"/>
                <a:ext cx="897" cy="896"/>
                <a:chOff x="978" y="1224"/>
                <a:chExt cx="897" cy="896"/>
              </a:xfrm>
            </p:grpSpPr>
            <p:grpSp>
              <p:nvGrpSpPr>
                <p:cNvPr id="146448" name="Group 141"/>
                <p:cNvGrpSpPr>
                  <a:grpSpLocks/>
                </p:cNvGrpSpPr>
                <p:nvPr/>
              </p:nvGrpSpPr>
              <p:grpSpPr bwMode="auto">
                <a:xfrm>
                  <a:off x="978" y="1224"/>
                  <a:ext cx="897" cy="896"/>
                  <a:chOff x="1842" y="1776"/>
                  <a:chExt cx="2074" cy="2072"/>
                </a:xfrm>
              </p:grpSpPr>
              <p:sp>
                <p:nvSpPr>
                  <p:cNvPr id="146452" name="Oval 142"/>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453" name="Freeform 143"/>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54" name="Freeform 144"/>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55" name="Freeform 145"/>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56" name="Freeform 146"/>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57" name="Oval 147"/>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458" name="Line 148"/>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59" name="Line 149"/>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60" name="Line 150"/>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61" name="Line 151"/>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6449" name="Text Box 152"/>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latin typeface="Arial" pitchFamily="34" charset="0"/>
                      <a:ea typeface="MS PGothic" pitchFamily="34" charset="-128"/>
                    </a:rPr>
                    <a:t>A</a:t>
                  </a:r>
                </a:p>
                <a:p>
                  <a:pPr algn="ctr"/>
                  <a:endParaRPr lang="en-AU" altLang="en-US" sz="1900">
                    <a:latin typeface="Arial" pitchFamily="34" charset="0"/>
                    <a:ea typeface="MS PGothic" pitchFamily="34" charset="-128"/>
                  </a:endParaRPr>
                </a:p>
                <a:p>
                  <a:pPr algn="ctr"/>
                  <a:endParaRPr lang="en-AU" altLang="en-US" sz="1900">
                    <a:latin typeface="Arial" pitchFamily="34" charset="0"/>
                    <a:ea typeface="MS PGothic" pitchFamily="34" charset="-128"/>
                  </a:endParaRPr>
                </a:p>
                <a:p>
                  <a:pPr algn="ctr"/>
                  <a:r>
                    <a:rPr lang="en-AU" altLang="en-US" sz="1900">
                      <a:latin typeface="Arial" pitchFamily="34" charset="0"/>
                      <a:ea typeface="MS PGothic" pitchFamily="34" charset="-128"/>
                    </a:rPr>
                    <a:t>2</a:t>
                  </a:r>
                </a:p>
              </p:txBody>
            </p:sp>
            <p:sp>
              <p:nvSpPr>
                <p:cNvPr id="146450" name="Text Box 153"/>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46451" name="Text Box 154"/>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sp>
            <p:nvSpPr>
              <p:cNvPr id="146447" name="Line 155"/>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grpSp>
      <p:grpSp>
        <p:nvGrpSpPr>
          <p:cNvPr id="145564" name="Group 156"/>
          <p:cNvGrpSpPr>
            <a:grpSpLocks/>
          </p:cNvGrpSpPr>
          <p:nvPr/>
        </p:nvGrpSpPr>
        <p:grpSpPr bwMode="auto">
          <a:xfrm>
            <a:off x="5001685" y="2705099"/>
            <a:ext cx="4679950" cy="1325562"/>
            <a:chOff x="2363" y="1704"/>
            <a:chExt cx="2211" cy="835"/>
          </a:xfrm>
        </p:grpSpPr>
        <p:sp>
          <p:nvSpPr>
            <p:cNvPr id="146436" name="Text Box 157"/>
            <p:cNvSpPr txBox="1">
              <a:spLocks noChangeArrowheads="1"/>
            </p:cNvSpPr>
            <p:nvPr/>
          </p:nvSpPr>
          <p:spPr bwMode="auto">
            <a:xfrm>
              <a:off x="2363" y="2240"/>
              <a:ext cx="2049" cy="299"/>
            </a:xfrm>
            <a:prstGeom prst="rect">
              <a:avLst/>
            </a:prstGeom>
            <a:solidFill>
              <a:schemeClr val="accent1"/>
            </a:solidFill>
            <a:ln w="9525">
              <a:solidFill>
                <a:schemeClr val="tx1"/>
              </a:solidFill>
              <a:miter lim="800000"/>
              <a:headEnd/>
              <a:tailEnd/>
            </a:ln>
          </p:spPr>
          <p:txBody>
            <a:bodyPr lIns="126000" tIns="118800" rIns="126000" bIns="118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a:latin typeface="Arial" pitchFamily="34" charset="0"/>
                  <a:ea typeface="MS PGothic" pitchFamily="34" charset="-128"/>
                </a:rPr>
                <a:t>LF = Min(LS of following activity)</a:t>
              </a:r>
            </a:p>
          </p:txBody>
        </p:sp>
        <p:sp>
          <p:nvSpPr>
            <p:cNvPr id="146437" name="Line 158"/>
            <p:cNvSpPr>
              <a:spLocks noChangeShapeType="1"/>
            </p:cNvSpPr>
            <p:nvPr/>
          </p:nvSpPr>
          <p:spPr bwMode="auto">
            <a:xfrm flipV="1">
              <a:off x="4256" y="1944"/>
              <a:ext cx="192" cy="48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38" name="Text Box 159"/>
            <p:cNvSpPr txBox="1">
              <a:spLocks noChangeArrowheads="1"/>
            </p:cNvSpPr>
            <p:nvPr/>
          </p:nvSpPr>
          <p:spPr bwMode="auto">
            <a:xfrm>
              <a:off x="3782"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10</a:t>
              </a:r>
            </a:p>
          </p:txBody>
        </p:sp>
        <p:sp>
          <p:nvSpPr>
            <p:cNvPr id="146439" name="Text Box 160"/>
            <p:cNvSpPr txBox="1">
              <a:spLocks noChangeArrowheads="1"/>
            </p:cNvSpPr>
            <p:nvPr/>
          </p:nvSpPr>
          <p:spPr bwMode="auto">
            <a:xfrm>
              <a:off x="4358"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grpSp>
    </p:spTree>
    <p:extLst>
      <p:ext uri="{BB962C8B-B14F-4D97-AF65-F5344CB8AC3E}">
        <p14:creationId xmlns:p14="http://schemas.microsoft.com/office/powerpoint/2010/main" val="3203654164"/>
      </p:ext>
    </p:extLst>
  </p:cSld>
  <p:clrMapOvr>
    <a:masterClrMapping/>
  </p:clrMapOvr>
  <p:transition spd="med">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1000"/>
                                  </p:stCondLst>
                                  <p:childTnLst>
                                    <p:set>
                                      <p:cBhvr>
                                        <p:cTn id="6" dur="1" fill="hold">
                                          <p:stCondLst>
                                            <p:cond delay="0"/>
                                          </p:stCondLst>
                                        </p:cTn>
                                        <p:tgtEl>
                                          <p:spTgt spid="145564"/>
                                        </p:tgtEl>
                                        <p:attrNameLst>
                                          <p:attrName>style.visibility</p:attrName>
                                        </p:attrNameLst>
                                      </p:cBhvr>
                                      <p:to>
                                        <p:strVal val="visible"/>
                                      </p:to>
                                    </p:set>
                                    <p:animEffect transition="in" filter="strips(upRight)">
                                      <p:cBhvr>
                                        <p:cTn id="7" dur="1000"/>
                                        <p:tgtEl>
                                          <p:spTgt spid="145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LS/LF Times for </a:t>
            </a:r>
            <a:br>
              <a:rPr lang="en-US" smtClean="0"/>
            </a:br>
            <a:r>
              <a:rPr lang="en-US" smtClean="0"/>
              <a:t>Milwaukee Paper</a:t>
            </a:r>
            <a:endParaRPr lang="en-US" sz="4300">
              <a:solidFill>
                <a:srgbClr val="33CC33"/>
              </a:solidFill>
            </a:endParaRPr>
          </a:p>
        </p:txBody>
      </p:sp>
      <p:grpSp>
        <p:nvGrpSpPr>
          <p:cNvPr id="148482" name="Group 3"/>
          <p:cNvGrpSpPr>
            <a:grpSpLocks/>
          </p:cNvGrpSpPr>
          <p:nvPr/>
        </p:nvGrpSpPr>
        <p:grpSpPr bwMode="auto">
          <a:xfrm>
            <a:off x="579967" y="1943100"/>
            <a:ext cx="11161184" cy="4089400"/>
            <a:chOff x="274" y="1224"/>
            <a:chExt cx="5273" cy="2576"/>
          </a:xfrm>
        </p:grpSpPr>
        <p:grpSp>
          <p:nvGrpSpPr>
            <p:cNvPr id="148489" name="Group 4"/>
            <p:cNvGrpSpPr>
              <a:grpSpLocks/>
            </p:cNvGrpSpPr>
            <p:nvPr/>
          </p:nvGrpSpPr>
          <p:grpSpPr bwMode="auto">
            <a:xfrm>
              <a:off x="2898" y="1224"/>
              <a:ext cx="2649" cy="2576"/>
              <a:chOff x="2898" y="1224"/>
              <a:chExt cx="2649" cy="2576"/>
            </a:xfrm>
          </p:grpSpPr>
          <p:grpSp>
            <p:nvGrpSpPr>
              <p:cNvPr id="148575" name="Group 5"/>
              <p:cNvGrpSpPr>
                <a:grpSpLocks/>
              </p:cNvGrpSpPr>
              <p:nvPr/>
            </p:nvGrpSpPr>
            <p:grpSpPr bwMode="auto">
              <a:xfrm>
                <a:off x="2898" y="1224"/>
                <a:ext cx="2649" cy="2576"/>
                <a:chOff x="2898" y="1224"/>
                <a:chExt cx="2649" cy="2576"/>
              </a:xfrm>
            </p:grpSpPr>
            <p:grpSp>
              <p:nvGrpSpPr>
                <p:cNvPr id="148578" name="Group 6"/>
                <p:cNvGrpSpPr>
                  <a:grpSpLocks/>
                </p:cNvGrpSpPr>
                <p:nvPr/>
              </p:nvGrpSpPr>
              <p:grpSpPr bwMode="auto">
                <a:xfrm>
                  <a:off x="2898" y="1224"/>
                  <a:ext cx="2649" cy="2576"/>
                  <a:chOff x="2898" y="1224"/>
                  <a:chExt cx="2649" cy="2576"/>
                </a:xfrm>
              </p:grpSpPr>
              <p:sp>
                <p:nvSpPr>
                  <p:cNvPr id="148585" name="Line 7"/>
                  <p:cNvSpPr>
                    <a:spLocks noChangeShapeType="1"/>
                  </p:cNvSpPr>
                  <p:nvPr/>
                </p:nvSpPr>
                <p:spPr bwMode="auto">
                  <a:xfrm>
                    <a:off x="3064" y="1672"/>
                    <a:ext cx="68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8586" name="Line 8"/>
                  <p:cNvSpPr>
                    <a:spLocks noChangeShapeType="1"/>
                  </p:cNvSpPr>
                  <p:nvPr/>
                </p:nvSpPr>
                <p:spPr bwMode="auto">
                  <a:xfrm>
                    <a:off x="2912" y="1992"/>
                    <a:ext cx="144"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8587" name="Line 9"/>
                  <p:cNvSpPr>
                    <a:spLocks noChangeShapeType="1"/>
                  </p:cNvSpPr>
                  <p:nvPr/>
                </p:nvSpPr>
                <p:spPr bwMode="auto">
                  <a:xfrm>
                    <a:off x="3632" y="2808"/>
                    <a:ext cx="256" cy="22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8588" name="Line 10"/>
                  <p:cNvSpPr>
                    <a:spLocks noChangeShapeType="1"/>
                  </p:cNvSpPr>
                  <p:nvPr/>
                </p:nvSpPr>
                <p:spPr bwMode="auto">
                  <a:xfrm>
                    <a:off x="3056" y="3344"/>
                    <a:ext cx="70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8589" name="Line 11"/>
                  <p:cNvSpPr>
                    <a:spLocks noChangeShapeType="1"/>
                  </p:cNvSpPr>
                  <p:nvPr/>
                </p:nvSpPr>
                <p:spPr bwMode="auto">
                  <a:xfrm flipV="1">
                    <a:off x="4528" y="2840"/>
                    <a:ext cx="248" cy="23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8590" name="Line 12"/>
                  <p:cNvSpPr>
                    <a:spLocks noChangeShapeType="1"/>
                  </p:cNvSpPr>
                  <p:nvPr/>
                </p:nvSpPr>
                <p:spPr bwMode="auto">
                  <a:xfrm>
                    <a:off x="4496" y="1928"/>
                    <a:ext cx="272" cy="25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8591" name="Group 13"/>
                  <p:cNvGrpSpPr>
                    <a:grpSpLocks/>
                  </p:cNvGrpSpPr>
                  <p:nvPr/>
                </p:nvGrpSpPr>
                <p:grpSpPr bwMode="auto">
                  <a:xfrm>
                    <a:off x="2898" y="1224"/>
                    <a:ext cx="2649" cy="2576"/>
                    <a:chOff x="2898" y="1224"/>
                    <a:chExt cx="2649" cy="2576"/>
                  </a:xfrm>
                </p:grpSpPr>
                <p:grpSp>
                  <p:nvGrpSpPr>
                    <p:cNvPr id="148592" name="Group 14"/>
                    <p:cNvGrpSpPr>
                      <a:grpSpLocks/>
                    </p:cNvGrpSpPr>
                    <p:nvPr/>
                  </p:nvGrpSpPr>
                  <p:grpSpPr bwMode="auto">
                    <a:xfrm>
                      <a:off x="3766" y="2904"/>
                      <a:ext cx="897" cy="896"/>
                      <a:chOff x="1842" y="1776"/>
                      <a:chExt cx="2074" cy="2072"/>
                    </a:xfrm>
                  </p:grpSpPr>
                  <p:sp>
                    <p:nvSpPr>
                      <p:cNvPr id="148638" name="Oval 1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639" name="Freeform 1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40" name="Freeform 1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41" name="Freeform 1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42" name="Freeform 1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43" name="Oval 2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644" name="Line 2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45" name="Line 2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46" name="Line 2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47" name="Line 2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8593" name="Group 25"/>
                    <p:cNvGrpSpPr>
                      <a:grpSpLocks/>
                    </p:cNvGrpSpPr>
                    <p:nvPr/>
                  </p:nvGrpSpPr>
                  <p:grpSpPr bwMode="auto">
                    <a:xfrm>
                      <a:off x="3766" y="1224"/>
                      <a:ext cx="897" cy="896"/>
                      <a:chOff x="1842" y="1776"/>
                      <a:chExt cx="2074" cy="2072"/>
                    </a:xfrm>
                  </p:grpSpPr>
                  <p:sp>
                    <p:nvSpPr>
                      <p:cNvPr id="148628" name="Oval 26"/>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629" name="Freeform 27"/>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30" name="Freeform 28"/>
                      <p:cNvSpPr>
                        <a:spLocks/>
                      </p:cNvSpPr>
                      <p:nvPr/>
                    </p:nvSpPr>
                    <p:spPr bwMode="auto">
                      <a:xfrm flipH="1">
                        <a:off x="3220" y="1823"/>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31" name="Freeform 29"/>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32" name="Freeform 30"/>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33" name="Oval 31"/>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634" name="Line 32"/>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35" name="Line 33"/>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36" name="Line 34"/>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37" name="Line 35"/>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8594" name="Group 36"/>
                    <p:cNvGrpSpPr>
                      <a:grpSpLocks/>
                    </p:cNvGrpSpPr>
                    <p:nvPr/>
                  </p:nvGrpSpPr>
                  <p:grpSpPr bwMode="auto">
                    <a:xfrm>
                      <a:off x="2898" y="2064"/>
                      <a:ext cx="897" cy="896"/>
                      <a:chOff x="1842" y="1776"/>
                      <a:chExt cx="2074" cy="2072"/>
                    </a:xfrm>
                  </p:grpSpPr>
                  <p:sp>
                    <p:nvSpPr>
                      <p:cNvPr id="148618" name="Oval 3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619" name="Freeform 3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20" name="Freeform 3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21" name="Freeform 4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22" name="Freeform 4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23" name="Oval 4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624" name="Line 4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25" name="Line 4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26" name="Line 4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27" name="Line 4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8595" name="Group 47"/>
                    <p:cNvGrpSpPr>
                      <a:grpSpLocks/>
                    </p:cNvGrpSpPr>
                    <p:nvPr/>
                  </p:nvGrpSpPr>
                  <p:grpSpPr bwMode="auto">
                    <a:xfrm>
                      <a:off x="4650" y="2064"/>
                      <a:ext cx="897" cy="896"/>
                      <a:chOff x="1842" y="1776"/>
                      <a:chExt cx="2074" cy="2072"/>
                    </a:xfrm>
                  </p:grpSpPr>
                  <p:sp>
                    <p:nvSpPr>
                      <p:cNvPr id="148608" name="Oval 48"/>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609" name="Freeform 49"/>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10" name="Freeform 50"/>
                      <p:cNvSpPr>
                        <a:spLocks/>
                      </p:cNvSpPr>
                      <p:nvPr/>
                    </p:nvSpPr>
                    <p:spPr bwMode="auto">
                      <a:xfrm flipH="1">
                        <a:off x="3220" y="1823"/>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11" name="Freeform 51"/>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12" name="Freeform 52"/>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13" name="Oval 53"/>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614" name="Line 54"/>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15" name="Line 55"/>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16" name="Line 56"/>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17" name="Line 57"/>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8596" name="Text Box 58"/>
                    <p:cNvSpPr txBox="1">
                      <a:spLocks noChangeArrowheads="1"/>
                    </p:cNvSpPr>
                    <p:nvPr/>
                  </p:nvSpPr>
                  <p:spPr bwMode="auto">
                    <a:xfrm>
                      <a:off x="3238" y="213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E</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148597" name="Text Box 59"/>
                    <p:cNvSpPr txBox="1">
                      <a:spLocks noChangeArrowheads="1"/>
                    </p:cNvSpPr>
                    <p:nvPr/>
                  </p:nvSpPr>
                  <p:spPr bwMode="auto">
                    <a:xfrm>
                      <a:off x="4110" y="1295"/>
                      <a:ext cx="158"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F</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148598" name="Text Box 60"/>
                    <p:cNvSpPr txBox="1">
                      <a:spLocks noChangeArrowheads="1"/>
                    </p:cNvSpPr>
                    <p:nvPr/>
                  </p:nvSpPr>
                  <p:spPr bwMode="auto">
                    <a:xfrm>
                      <a:off x="4102" y="2975"/>
                      <a:ext cx="177"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G</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5</a:t>
                      </a:r>
                    </a:p>
                  </p:txBody>
                </p:sp>
                <p:sp>
                  <p:nvSpPr>
                    <p:cNvPr id="148599" name="Text Box 61"/>
                    <p:cNvSpPr txBox="1">
                      <a:spLocks noChangeArrowheads="1"/>
                    </p:cNvSpPr>
                    <p:nvPr/>
                  </p:nvSpPr>
                  <p:spPr bwMode="auto">
                    <a:xfrm>
                      <a:off x="4990" y="213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H</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148600" name="Text Box 62"/>
                    <p:cNvSpPr txBox="1">
                      <a:spLocks noChangeArrowheads="1"/>
                    </p:cNvSpPr>
                    <p:nvPr/>
                  </p:nvSpPr>
                  <p:spPr bwMode="auto">
                    <a:xfrm>
                      <a:off x="2974"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48601" name="Text Box 63"/>
                    <p:cNvSpPr txBox="1">
                      <a:spLocks noChangeArrowheads="1"/>
                    </p:cNvSpPr>
                    <p:nvPr/>
                  </p:nvSpPr>
                  <p:spPr bwMode="auto">
                    <a:xfrm>
                      <a:off x="3518"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48602" name="Text Box 64"/>
                    <p:cNvSpPr txBox="1">
                      <a:spLocks noChangeArrowheads="1"/>
                    </p:cNvSpPr>
                    <p:nvPr/>
                  </p:nvSpPr>
                  <p:spPr bwMode="auto">
                    <a:xfrm>
                      <a:off x="4670"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8603" name="Text Box 65"/>
                    <p:cNvSpPr txBox="1">
                      <a:spLocks noChangeArrowheads="1"/>
                    </p:cNvSpPr>
                    <p:nvPr/>
                  </p:nvSpPr>
                  <p:spPr bwMode="auto">
                    <a:xfrm>
                      <a:off x="5254"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sp>
                  <p:nvSpPr>
                    <p:cNvPr id="148604" name="Text Box 66"/>
                    <p:cNvSpPr txBox="1">
                      <a:spLocks noChangeArrowheads="1"/>
                    </p:cNvSpPr>
                    <p:nvPr/>
                  </p:nvSpPr>
                  <p:spPr bwMode="auto">
                    <a:xfrm>
                      <a:off x="38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48605" name="Text Box 67"/>
                    <p:cNvSpPr txBox="1">
                      <a:spLocks noChangeArrowheads="1"/>
                    </p:cNvSpPr>
                    <p:nvPr/>
                  </p:nvSpPr>
                  <p:spPr bwMode="auto">
                    <a:xfrm>
                      <a:off x="3838" y="31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48606" name="Text Box 68"/>
                    <p:cNvSpPr txBox="1">
                      <a:spLocks noChangeArrowheads="1"/>
                    </p:cNvSpPr>
                    <p:nvPr/>
                  </p:nvSpPr>
                  <p:spPr bwMode="auto">
                    <a:xfrm>
                      <a:off x="4358" y="3111"/>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8607" name="Text Box 69"/>
                    <p:cNvSpPr txBox="1">
                      <a:spLocks noChangeArrowheads="1"/>
                    </p:cNvSpPr>
                    <p:nvPr/>
                  </p:nvSpPr>
                  <p:spPr bwMode="auto">
                    <a:xfrm>
                      <a:off x="4382"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sp>
              <p:nvSpPr>
                <p:cNvPr id="148579" name="Text Box 70"/>
                <p:cNvSpPr txBox="1">
                  <a:spLocks noChangeArrowheads="1"/>
                </p:cNvSpPr>
                <p:nvPr/>
              </p:nvSpPr>
              <p:spPr bwMode="auto">
                <a:xfrm>
                  <a:off x="4670"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8580" name="Text Box 71"/>
                <p:cNvSpPr txBox="1">
                  <a:spLocks noChangeArrowheads="1"/>
                </p:cNvSpPr>
                <p:nvPr/>
              </p:nvSpPr>
              <p:spPr bwMode="auto">
                <a:xfrm>
                  <a:off x="5246"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sp>
              <p:nvSpPr>
                <p:cNvPr id="148581" name="Text Box 72"/>
                <p:cNvSpPr txBox="1">
                  <a:spLocks noChangeArrowheads="1"/>
                </p:cNvSpPr>
                <p:nvPr/>
              </p:nvSpPr>
              <p:spPr bwMode="auto">
                <a:xfrm>
                  <a:off x="3782"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10</a:t>
                  </a:r>
                </a:p>
              </p:txBody>
            </p:sp>
            <p:sp>
              <p:nvSpPr>
                <p:cNvPr id="148582" name="Text Box 73"/>
                <p:cNvSpPr txBox="1">
                  <a:spLocks noChangeArrowheads="1"/>
                </p:cNvSpPr>
                <p:nvPr/>
              </p:nvSpPr>
              <p:spPr bwMode="auto">
                <a:xfrm>
                  <a:off x="4358"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8583" name="Text Box 74"/>
                <p:cNvSpPr txBox="1">
                  <a:spLocks noChangeArrowheads="1"/>
                </p:cNvSpPr>
                <p:nvPr/>
              </p:nvSpPr>
              <p:spPr bwMode="auto">
                <a:xfrm>
                  <a:off x="3838" y="3376"/>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48584" name="Text Box 75"/>
                <p:cNvSpPr txBox="1">
                  <a:spLocks noChangeArrowheads="1"/>
                </p:cNvSpPr>
                <p:nvPr/>
              </p:nvSpPr>
              <p:spPr bwMode="auto">
                <a:xfrm>
                  <a:off x="4358" y="337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grpSp>
          <p:sp>
            <p:nvSpPr>
              <p:cNvPr id="148576" name="Text Box 76"/>
              <p:cNvSpPr txBox="1">
                <a:spLocks noChangeArrowheads="1"/>
              </p:cNvSpPr>
              <p:nvPr/>
            </p:nvSpPr>
            <p:spPr bwMode="auto">
              <a:xfrm>
                <a:off x="2974"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48577" name="Text Box 77"/>
              <p:cNvSpPr txBox="1">
                <a:spLocks noChangeArrowheads="1"/>
              </p:cNvSpPr>
              <p:nvPr/>
            </p:nvSpPr>
            <p:spPr bwMode="auto">
              <a:xfrm>
                <a:off x="3518"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grpSp>
        <p:grpSp>
          <p:nvGrpSpPr>
            <p:cNvPr id="148490" name="Group 78"/>
            <p:cNvGrpSpPr>
              <a:grpSpLocks/>
            </p:cNvGrpSpPr>
            <p:nvPr/>
          </p:nvGrpSpPr>
          <p:grpSpPr bwMode="auto">
            <a:xfrm>
              <a:off x="1640" y="1976"/>
              <a:ext cx="1455" cy="1824"/>
              <a:chOff x="1640" y="1976"/>
              <a:chExt cx="1455" cy="1824"/>
            </a:xfrm>
          </p:grpSpPr>
          <p:sp>
            <p:nvSpPr>
              <p:cNvPr id="148557" name="Line 79"/>
              <p:cNvSpPr>
                <a:spLocks noChangeShapeType="1"/>
              </p:cNvSpPr>
              <p:nvPr/>
            </p:nvSpPr>
            <p:spPr bwMode="auto">
              <a:xfrm>
                <a:off x="1640" y="1976"/>
                <a:ext cx="744" cy="9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8558" name="Group 80"/>
              <p:cNvGrpSpPr>
                <a:grpSpLocks/>
              </p:cNvGrpSpPr>
              <p:nvPr/>
            </p:nvGrpSpPr>
            <p:grpSpPr bwMode="auto">
              <a:xfrm>
                <a:off x="1848" y="2904"/>
                <a:ext cx="1247" cy="896"/>
                <a:chOff x="1848" y="2904"/>
                <a:chExt cx="1247" cy="896"/>
              </a:xfrm>
            </p:grpSpPr>
            <p:sp>
              <p:nvSpPr>
                <p:cNvPr id="148559" name="Line 81"/>
                <p:cNvSpPr>
                  <a:spLocks noChangeShapeType="1"/>
                </p:cNvSpPr>
                <p:nvPr/>
              </p:nvSpPr>
              <p:spPr bwMode="auto">
                <a:xfrm>
                  <a:off x="1848" y="335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8560" name="Group 82"/>
                <p:cNvGrpSpPr>
                  <a:grpSpLocks/>
                </p:cNvGrpSpPr>
                <p:nvPr/>
              </p:nvGrpSpPr>
              <p:grpSpPr bwMode="auto">
                <a:xfrm>
                  <a:off x="2198" y="2904"/>
                  <a:ext cx="897" cy="896"/>
                  <a:chOff x="2198" y="2904"/>
                  <a:chExt cx="897" cy="896"/>
                </a:xfrm>
              </p:grpSpPr>
              <p:grpSp>
                <p:nvGrpSpPr>
                  <p:cNvPr id="148561" name="Group 83"/>
                  <p:cNvGrpSpPr>
                    <a:grpSpLocks/>
                  </p:cNvGrpSpPr>
                  <p:nvPr/>
                </p:nvGrpSpPr>
                <p:grpSpPr bwMode="auto">
                  <a:xfrm>
                    <a:off x="2198" y="2904"/>
                    <a:ext cx="897" cy="896"/>
                    <a:chOff x="1842" y="1776"/>
                    <a:chExt cx="2074" cy="2072"/>
                  </a:xfrm>
                </p:grpSpPr>
                <p:sp>
                  <p:nvSpPr>
                    <p:cNvPr id="148565" name="Oval 8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66" name="Freeform 8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67" name="Freeform 8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68" name="Freeform 8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69" name="Freeform 8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70" name="Oval 8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71" name="Line 9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72" name="Line 9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73" name="Line 9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74" name="Line 9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8562" name="Text Box 94"/>
                  <p:cNvSpPr txBox="1">
                    <a:spLocks noChangeArrowheads="1"/>
                  </p:cNvSpPr>
                  <p:nvPr/>
                </p:nvSpPr>
                <p:spPr bwMode="auto">
                  <a:xfrm>
                    <a:off x="2534" y="297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D</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148563" name="Text Box 95"/>
                  <p:cNvSpPr txBox="1">
                    <a:spLocks noChangeArrowheads="1"/>
                  </p:cNvSpPr>
                  <p:nvPr/>
                </p:nvSpPr>
                <p:spPr bwMode="auto">
                  <a:xfrm>
                    <a:off x="2278"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sp>
                <p:nvSpPr>
                  <p:cNvPr id="148564" name="Text Box 96"/>
                  <p:cNvSpPr txBox="1">
                    <a:spLocks noChangeArrowheads="1"/>
                  </p:cNvSpPr>
                  <p:nvPr/>
                </p:nvSpPr>
                <p:spPr bwMode="auto">
                  <a:xfrm>
                    <a:off x="2830"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grpSp>
        <p:grpSp>
          <p:nvGrpSpPr>
            <p:cNvPr id="148491" name="Group 97"/>
            <p:cNvGrpSpPr>
              <a:grpSpLocks/>
            </p:cNvGrpSpPr>
            <p:nvPr/>
          </p:nvGrpSpPr>
          <p:grpSpPr bwMode="auto">
            <a:xfrm>
              <a:off x="1840" y="1224"/>
              <a:ext cx="1255" cy="896"/>
              <a:chOff x="1840" y="1224"/>
              <a:chExt cx="1255" cy="896"/>
            </a:xfrm>
          </p:grpSpPr>
          <p:sp>
            <p:nvSpPr>
              <p:cNvPr id="148542" name="Line 98"/>
              <p:cNvSpPr>
                <a:spLocks noChangeShapeType="1"/>
              </p:cNvSpPr>
              <p:nvPr/>
            </p:nvSpPr>
            <p:spPr bwMode="auto">
              <a:xfrm>
                <a:off x="1840" y="167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8543" name="Group 99"/>
              <p:cNvGrpSpPr>
                <a:grpSpLocks/>
              </p:cNvGrpSpPr>
              <p:nvPr/>
            </p:nvGrpSpPr>
            <p:grpSpPr bwMode="auto">
              <a:xfrm>
                <a:off x="2198" y="1224"/>
                <a:ext cx="897" cy="896"/>
                <a:chOff x="1842" y="1776"/>
                <a:chExt cx="2074" cy="2072"/>
              </a:xfrm>
            </p:grpSpPr>
            <p:sp>
              <p:nvSpPr>
                <p:cNvPr id="148547" name="Oval 100"/>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48" name="Freeform 101"/>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49" name="Freeform 102"/>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50" name="Freeform 103"/>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51" name="Freeform 104"/>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52" name="Oval 105"/>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53" name="Line 106"/>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54" name="Line 107"/>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55" name="Line 108"/>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56" name="Line 109"/>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8544" name="Text Box 110"/>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C</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148545" name="Text Box 111"/>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48546" name="Text Box 112"/>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grpSp>
        <p:grpSp>
          <p:nvGrpSpPr>
            <p:cNvPr id="148492" name="Group 113"/>
            <p:cNvGrpSpPr>
              <a:grpSpLocks/>
            </p:cNvGrpSpPr>
            <p:nvPr/>
          </p:nvGrpSpPr>
          <p:grpSpPr bwMode="auto">
            <a:xfrm>
              <a:off x="972" y="2828"/>
              <a:ext cx="903" cy="972"/>
              <a:chOff x="972" y="2828"/>
              <a:chExt cx="903" cy="972"/>
            </a:xfrm>
          </p:grpSpPr>
          <p:sp>
            <p:nvSpPr>
              <p:cNvPr id="148526" name="Line 114"/>
              <p:cNvSpPr>
                <a:spLocks noChangeShapeType="1"/>
              </p:cNvSpPr>
              <p:nvPr/>
            </p:nvSpPr>
            <p:spPr bwMode="auto">
              <a:xfrm rot="5400000" flipV="1">
                <a:off x="964" y="2836"/>
                <a:ext cx="176"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8527" name="Group 115"/>
              <p:cNvGrpSpPr>
                <a:grpSpLocks/>
              </p:cNvGrpSpPr>
              <p:nvPr/>
            </p:nvGrpSpPr>
            <p:grpSpPr bwMode="auto">
              <a:xfrm>
                <a:off x="978" y="2904"/>
                <a:ext cx="897" cy="896"/>
                <a:chOff x="978" y="2904"/>
                <a:chExt cx="897" cy="896"/>
              </a:xfrm>
            </p:grpSpPr>
            <p:grpSp>
              <p:nvGrpSpPr>
                <p:cNvPr id="148528" name="Group 116"/>
                <p:cNvGrpSpPr>
                  <a:grpSpLocks/>
                </p:cNvGrpSpPr>
                <p:nvPr/>
              </p:nvGrpSpPr>
              <p:grpSpPr bwMode="auto">
                <a:xfrm>
                  <a:off x="978" y="2904"/>
                  <a:ext cx="897" cy="896"/>
                  <a:chOff x="1842" y="1776"/>
                  <a:chExt cx="2074" cy="2072"/>
                </a:xfrm>
              </p:grpSpPr>
              <p:sp>
                <p:nvSpPr>
                  <p:cNvPr id="148532" name="Oval 11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33" name="Freeform 11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34" name="Freeform 11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35" name="Freeform 12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36" name="Freeform 12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37" name="Oval 12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38" name="Line 12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39" name="Line 12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40" name="Line 12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41" name="Line 12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8529" name="Text Box 127"/>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B</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148530" name="Text Box 128"/>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8531" name="Text Box 129"/>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grpSp>
        </p:grpSp>
        <p:grpSp>
          <p:nvGrpSpPr>
            <p:cNvPr id="148493" name="Group 130"/>
            <p:cNvGrpSpPr>
              <a:grpSpLocks/>
            </p:cNvGrpSpPr>
            <p:nvPr/>
          </p:nvGrpSpPr>
          <p:grpSpPr bwMode="auto">
            <a:xfrm>
              <a:off x="274" y="1224"/>
              <a:ext cx="1601" cy="1736"/>
              <a:chOff x="274" y="1224"/>
              <a:chExt cx="1601" cy="1736"/>
            </a:xfrm>
          </p:grpSpPr>
          <p:grpSp>
            <p:nvGrpSpPr>
              <p:cNvPr id="148494" name="Group 131"/>
              <p:cNvGrpSpPr>
                <a:grpSpLocks/>
              </p:cNvGrpSpPr>
              <p:nvPr/>
            </p:nvGrpSpPr>
            <p:grpSpPr bwMode="auto">
              <a:xfrm>
                <a:off x="274" y="2064"/>
                <a:ext cx="897" cy="896"/>
                <a:chOff x="274" y="2064"/>
                <a:chExt cx="897" cy="896"/>
              </a:xfrm>
            </p:grpSpPr>
            <p:grpSp>
              <p:nvGrpSpPr>
                <p:cNvPr id="148511" name="Group 132"/>
                <p:cNvGrpSpPr>
                  <a:grpSpLocks/>
                </p:cNvGrpSpPr>
                <p:nvPr/>
              </p:nvGrpSpPr>
              <p:grpSpPr bwMode="auto">
                <a:xfrm>
                  <a:off x="274" y="2064"/>
                  <a:ext cx="897" cy="896"/>
                  <a:chOff x="1842" y="1776"/>
                  <a:chExt cx="2074" cy="2072"/>
                </a:xfrm>
              </p:grpSpPr>
              <p:sp>
                <p:nvSpPr>
                  <p:cNvPr id="148516" name="Oval 13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17" name="Freeform 13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18" name="Freeform 13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19" name="Freeform 13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20" name="Freeform 13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21" name="Oval 13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22" name="Line 13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23" name="Line 14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24" name="Line 14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25" name="Line 14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8512" name="Text Box 143"/>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latin typeface="Arial" pitchFamily="34" charset="0"/>
                      <a:ea typeface="MS PGothic" pitchFamily="34" charset="-128"/>
                    </a:rPr>
                    <a:t>Start</a:t>
                  </a:r>
                </a:p>
              </p:txBody>
            </p:sp>
            <p:sp>
              <p:nvSpPr>
                <p:cNvPr id="148513" name="Text Box 144"/>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8514" name="Text Box 145"/>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8515" name="Text Box 146"/>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grpSp>
            <p:nvGrpSpPr>
              <p:cNvPr id="148495" name="Group 147"/>
              <p:cNvGrpSpPr>
                <a:grpSpLocks/>
              </p:cNvGrpSpPr>
              <p:nvPr/>
            </p:nvGrpSpPr>
            <p:grpSpPr bwMode="auto">
              <a:xfrm>
                <a:off x="978" y="1224"/>
                <a:ext cx="897" cy="896"/>
                <a:chOff x="978" y="1224"/>
                <a:chExt cx="897" cy="896"/>
              </a:xfrm>
            </p:grpSpPr>
            <p:grpSp>
              <p:nvGrpSpPr>
                <p:cNvPr id="148497" name="Group 148"/>
                <p:cNvGrpSpPr>
                  <a:grpSpLocks/>
                </p:cNvGrpSpPr>
                <p:nvPr/>
              </p:nvGrpSpPr>
              <p:grpSpPr bwMode="auto">
                <a:xfrm>
                  <a:off x="978" y="1224"/>
                  <a:ext cx="897" cy="896"/>
                  <a:chOff x="1842" y="1776"/>
                  <a:chExt cx="2074" cy="2072"/>
                </a:xfrm>
              </p:grpSpPr>
              <p:sp>
                <p:nvSpPr>
                  <p:cNvPr id="148501" name="Oval 14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02" name="Freeform 15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03" name="Freeform 15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04" name="Freeform 15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05" name="Freeform 15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06" name="Oval 15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07" name="Line 15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08" name="Line 15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09" name="Line 15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10" name="Line 15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8498" name="Text Box 159"/>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latin typeface="Arial" pitchFamily="34" charset="0"/>
                      <a:ea typeface="MS PGothic" pitchFamily="34" charset="-128"/>
                    </a:rPr>
                    <a:t>A</a:t>
                  </a:r>
                </a:p>
                <a:p>
                  <a:pPr algn="ctr"/>
                  <a:endParaRPr lang="en-AU" altLang="en-US" sz="1900">
                    <a:latin typeface="Arial" pitchFamily="34" charset="0"/>
                    <a:ea typeface="MS PGothic" pitchFamily="34" charset="-128"/>
                  </a:endParaRPr>
                </a:p>
                <a:p>
                  <a:pPr algn="ctr"/>
                  <a:endParaRPr lang="en-AU" altLang="en-US" sz="1900">
                    <a:latin typeface="Arial" pitchFamily="34" charset="0"/>
                    <a:ea typeface="MS PGothic" pitchFamily="34" charset="-128"/>
                  </a:endParaRPr>
                </a:p>
                <a:p>
                  <a:pPr algn="ctr"/>
                  <a:r>
                    <a:rPr lang="en-AU" altLang="en-US" sz="1900">
                      <a:latin typeface="Arial" pitchFamily="34" charset="0"/>
                      <a:ea typeface="MS PGothic" pitchFamily="34" charset="-128"/>
                    </a:rPr>
                    <a:t>2</a:t>
                  </a:r>
                </a:p>
              </p:txBody>
            </p:sp>
            <p:sp>
              <p:nvSpPr>
                <p:cNvPr id="148499" name="Text Box 160"/>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48500" name="Text Box 161"/>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sp>
            <p:nvSpPr>
              <p:cNvPr id="148496" name="Line 162"/>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grpSp>
      <p:grpSp>
        <p:nvGrpSpPr>
          <p:cNvPr id="147619" name="Group 163"/>
          <p:cNvGrpSpPr>
            <a:grpSpLocks/>
          </p:cNvGrpSpPr>
          <p:nvPr/>
        </p:nvGrpSpPr>
        <p:grpSpPr bwMode="auto">
          <a:xfrm>
            <a:off x="4307420" y="977901"/>
            <a:ext cx="4337049" cy="2109788"/>
            <a:chOff x="2035" y="616"/>
            <a:chExt cx="2049" cy="1329"/>
          </a:xfrm>
        </p:grpSpPr>
        <p:grpSp>
          <p:nvGrpSpPr>
            <p:cNvPr id="148484" name="Group 164"/>
            <p:cNvGrpSpPr>
              <a:grpSpLocks/>
            </p:cNvGrpSpPr>
            <p:nvPr/>
          </p:nvGrpSpPr>
          <p:grpSpPr bwMode="auto">
            <a:xfrm>
              <a:off x="2035" y="616"/>
              <a:ext cx="2049" cy="1329"/>
              <a:chOff x="2035" y="616"/>
              <a:chExt cx="2049" cy="1329"/>
            </a:xfrm>
          </p:grpSpPr>
          <p:sp>
            <p:nvSpPr>
              <p:cNvPr id="148486" name="Text Box 165"/>
              <p:cNvSpPr txBox="1">
                <a:spLocks noChangeArrowheads="1"/>
              </p:cNvSpPr>
              <p:nvPr/>
            </p:nvSpPr>
            <p:spPr bwMode="auto">
              <a:xfrm>
                <a:off x="2035" y="616"/>
                <a:ext cx="2049" cy="299"/>
              </a:xfrm>
              <a:prstGeom prst="rect">
                <a:avLst/>
              </a:prstGeom>
              <a:solidFill>
                <a:srgbClr val="D33320"/>
              </a:solidFill>
              <a:ln w="9525">
                <a:solidFill>
                  <a:schemeClr val="tx1"/>
                </a:solidFill>
                <a:miter lim="800000"/>
                <a:headEnd/>
                <a:tailEnd/>
              </a:ln>
            </p:spPr>
            <p:txBody>
              <a:bodyPr lIns="126000" tIns="118800" rIns="126000" bIns="118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a:latin typeface="Arial" pitchFamily="34" charset="0"/>
                    <a:ea typeface="MS PGothic" pitchFamily="34" charset="-128"/>
                  </a:rPr>
                  <a:t>LF = Min(4, 10)</a:t>
                </a:r>
              </a:p>
            </p:txBody>
          </p:sp>
          <p:sp>
            <p:nvSpPr>
              <p:cNvPr id="148487" name="Line 166"/>
              <p:cNvSpPr>
                <a:spLocks noChangeShapeType="1"/>
              </p:cNvSpPr>
              <p:nvPr/>
            </p:nvSpPr>
            <p:spPr bwMode="auto">
              <a:xfrm flipV="1">
                <a:off x="3056" y="888"/>
                <a:ext cx="352" cy="83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488" name="Text Box 167"/>
              <p:cNvSpPr txBox="1">
                <a:spLocks noChangeArrowheads="1"/>
              </p:cNvSpPr>
              <p:nvPr/>
            </p:nvSpPr>
            <p:spPr bwMode="auto">
              <a:xfrm>
                <a:off x="2830" y="170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grpSp>
        <p:sp>
          <p:nvSpPr>
            <p:cNvPr id="148485" name="Text Box 168"/>
            <p:cNvSpPr txBox="1">
              <a:spLocks noChangeArrowheads="1"/>
            </p:cNvSpPr>
            <p:nvPr/>
          </p:nvSpPr>
          <p:spPr bwMode="auto">
            <a:xfrm>
              <a:off x="2272" y="170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grpSp>
    </p:spTree>
    <p:extLst>
      <p:ext uri="{BB962C8B-B14F-4D97-AF65-F5344CB8AC3E}">
        <p14:creationId xmlns:p14="http://schemas.microsoft.com/office/powerpoint/2010/main" val="1773161456"/>
      </p:ext>
    </p:extLst>
  </p:cSld>
  <p:clrMapOvr>
    <a:masterClrMapping/>
  </p:clrMapOvr>
  <p:transition spd="med">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afterEffect">
                                  <p:stCondLst>
                                    <p:cond delay="1000"/>
                                  </p:stCondLst>
                                  <p:childTnLst>
                                    <p:set>
                                      <p:cBhvr>
                                        <p:cTn id="6" dur="1" fill="hold">
                                          <p:stCondLst>
                                            <p:cond delay="0"/>
                                          </p:stCondLst>
                                        </p:cTn>
                                        <p:tgtEl>
                                          <p:spTgt spid="147619"/>
                                        </p:tgtEl>
                                        <p:attrNameLst>
                                          <p:attrName>style.visibility</p:attrName>
                                        </p:attrNameLst>
                                      </p:cBhvr>
                                      <p:to>
                                        <p:strVal val="visible"/>
                                      </p:to>
                                    </p:set>
                                    <p:animEffect transition="in" filter="strips(downLeft)">
                                      <p:cBhvr>
                                        <p:cTn id="7" dur="1000"/>
                                        <p:tgtEl>
                                          <p:spTgt spid="147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LS/LF Times for </a:t>
            </a:r>
            <a:br>
              <a:rPr lang="en-US" smtClean="0"/>
            </a:br>
            <a:r>
              <a:rPr lang="en-US" smtClean="0"/>
              <a:t>Milwaukee Paper</a:t>
            </a:r>
            <a:endParaRPr lang="en-US" sz="4300">
              <a:solidFill>
                <a:srgbClr val="33CC33"/>
              </a:solidFill>
            </a:endParaRPr>
          </a:p>
        </p:txBody>
      </p:sp>
      <p:grpSp>
        <p:nvGrpSpPr>
          <p:cNvPr id="150530" name="Group 3"/>
          <p:cNvGrpSpPr>
            <a:grpSpLocks/>
          </p:cNvGrpSpPr>
          <p:nvPr/>
        </p:nvGrpSpPr>
        <p:grpSpPr bwMode="auto">
          <a:xfrm>
            <a:off x="579967" y="1943100"/>
            <a:ext cx="11161184" cy="4089400"/>
            <a:chOff x="274" y="1224"/>
            <a:chExt cx="5273" cy="2576"/>
          </a:xfrm>
        </p:grpSpPr>
        <p:grpSp>
          <p:nvGrpSpPr>
            <p:cNvPr id="150531" name="Group 4"/>
            <p:cNvGrpSpPr>
              <a:grpSpLocks/>
            </p:cNvGrpSpPr>
            <p:nvPr/>
          </p:nvGrpSpPr>
          <p:grpSpPr bwMode="auto">
            <a:xfrm>
              <a:off x="2898" y="1224"/>
              <a:ext cx="2649" cy="2576"/>
              <a:chOff x="2898" y="1224"/>
              <a:chExt cx="2649" cy="2576"/>
            </a:xfrm>
          </p:grpSpPr>
          <p:grpSp>
            <p:nvGrpSpPr>
              <p:cNvPr id="150627" name="Group 5"/>
              <p:cNvGrpSpPr>
                <a:grpSpLocks/>
              </p:cNvGrpSpPr>
              <p:nvPr/>
            </p:nvGrpSpPr>
            <p:grpSpPr bwMode="auto">
              <a:xfrm>
                <a:off x="2898" y="1224"/>
                <a:ext cx="2649" cy="2576"/>
                <a:chOff x="2898" y="1224"/>
                <a:chExt cx="2649" cy="2576"/>
              </a:xfrm>
            </p:grpSpPr>
            <p:grpSp>
              <p:nvGrpSpPr>
                <p:cNvPr id="150630" name="Group 6"/>
                <p:cNvGrpSpPr>
                  <a:grpSpLocks/>
                </p:cNvGrpSpPr>
                <p:nvPr/>
              </p:nvGrpSpPr>
              <p:grpSpPr bwMode="auto">
                <a:xfrm>
                  <a:off x="2898" y="1224"/>
                  <a:ext cx="2649" cy="2576"/>
                  <a:chOff x="2898" y="1224"/>
                  <a:chExt cx="2649" cy="2576"/>
                </a:xfrm>
              </p:grpSpPr>
              <p:sp>
                <p:nvSpPr>
                  <p:cNvPr id="150637" name="Line 7"/>
                  <p:cNvSpPr>
                    <a:spLocks noChangeShapeType="1"/>
                  </p:cNvSpPr>
                  <p:nvPr/>
                </p:nvSpPr>
                <p:spPr bwMode="auto">
                  <a:xfrm>
                    <a:off x="3064" y="1672"/>
                    <a:ext cx="68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50638" name="Line 8"/>
                  <p:cNvSpPr>
                    <a:spLocks noChangeShapeType="1"/>
                  </p:cNvSpPr>
                  <p:nvPr/>
                </p:nvSpPr>
                <p:spPr bwMode="auto">
                  <a:xfrm>
                    <a:off x="2912" y="1992"/>
                    <a:ext cx="144"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50639" name="Line 9"/>
                  <p:cNvSpPr>
                    <a:spLocks noChangeShapeType="1"/>
                  </p:cNvSpPr>
                  <p:nvPr/>
                </p:nvSpPr>
                <p:spPr bwMode="auto">
                  <a:xfrm>
                    <a:off x="3632" y="2808"/>
                    <a:ext cx="256" cy="22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50640" name="Line 10"/>
                  <p:cNvSpPr>
                    <a:spLocks noChangeShapeType="1"/>
                  </p:cNvSpPr>
                  <p:nvPr/>
                </p:nvSpPr>
                <p:spPr bwMode="auto">
                  <a:xfrm>
                    <a:off x="3056" y="3344"/>
                    <a:ext cx="70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50641" name="Line 11"/>
                  <p:cNvSpPr>
                    <a:spLocks noChangeShapeType="1"/>
                  </p:cNvSpPr>
                  <p:nvPr/>
                </p:nvSpPr>
                <p:spPr bwMode="auto">
                  <a:xfrm flipV="1">
                    <a:off x="4528" y="2840"/>
                    <a:ext cx="248" cy="23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50642" name="Line 12"/>
                  <p:cNvSpPr>
                    <a:spLocks noChangeShapeType="1"/>
                  </p:cNvSpPr>
                  <p:nvPr/>
                </p:nvSpPr>
                <p:spPr bwMode="auto">
                  <a:xfrm>
                    <a:off x="4496" y="1928"/>
                    <a:ext cx="272" cy="25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50643" name="Group 13"/>
                  <p:cNvGrpSpPr>
                    <a:grpSpLocks/>
                  </p:cNvGrpSpPr>
                  <p:nvPr/>
                </p:nvGrpSpPr>
                <p:grpSpPr bwMode="auto">
                  <a:xfrm>
                    <a:off x="2898" y="1224"/>
                    <a:ext cx="2649" cy="2576"/>
                    <a:chOff x="2898" y="1224"/>
                    <a:chExt cx="2649" cy="2576"/>
                  </a:xfrm>
                </p:grpSpPr>
                <p:grpSp>
                  <p:nvGrpSpPr>
                    <p:cNvPr id="150644" name="Group 14"/>
                    <p:cNvGrpSpPr>
                      <a:grpSpLocks/>
                    </p:cNvGrpSpPr>
                    <p:nvPr/>
                  </p:nvGrpSpPr>
                  <p:grpSpPr bwMode="auto">
                    <a:xfrm>
                      <a:off x="3766" y="2904"/>
                      <a:ext cx="897" cy="896"/>
                      <a:chOff x="1842" y="1776"/>
                      <a:chExt cx="2074" cy="2072"/>
                    </a:xfrm>
                  </p:grpSpPr>
                  <p:sp>
                    <p:nvSpPr>
                      <p:cNvPr id="150690" name="Oval 1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91" name="Freeform 1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92" name="Freeform 1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93" name="Freeform 1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94" name="Freeform 1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95" name="Oval 2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96" name="Line 2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97" name="Line 2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98" name="Line 2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99" name="Line 2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50645" name="Group 25"/>
                    <p:cNvGrpSpPr>
                      <a:grpSpLocks/>
                    </p:cNvGrpSpPr>
                    <p:nvPr/>
                  </p:nvGrpSpPr>
                  <p:grpSpPr bwMode="auto">
                    <a:xfrm>
                      <a:off x="3766" y="1224"/>
                      <a:ext cx="897" cy="896"/>
                      <a:chOff x="1842" y="1776"/>
                      <a:chExt cx="2074" cy="2072"/>
                    </a:xfrm>
                  </p:grpSpPr>
                  <p:sp>
                    <p:nvSpPr>
                      <p:cNvPr id="150680" name="Oval 26"/>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81" name="Freeform 27"/>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82" name="Freeform 28"/>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83" name="Freeform 29"/>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84" name="Freeform 30"/>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85" name="Oval 31"/>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86" name="Line 32"/>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87" name="Line 33"/>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88" name="Line 34"/>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89" name="Line 35"/>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50646" name="Group 36"/>
                    <p:cNvGrpSpPr>
                      <a:grpSpLocks/>
                    </p:cNvGrpSpPr>
                    <p:nvPr/>
                  </p:nvGrpSpPr>
                  <p:grpSpPr bwMode="auto">
                    <a:xfrm>
                      <a:off x="2898" y="2064"/>
                      <a:ext cx="897" cy="896"/>
                      <a:chOff x="1842" y="1776"/>
                      <a:chExt cx="2074" cy="2072"/>
                    </a:xfrm>
                  </p:grpSpPr>
                  <p:sp>
                    <p:nvSpPr>
                      <p:cNvPr id="150670" name="Oval 3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71" name="Freeform 3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72" name="Freeform 3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73" name="Freeform 4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74" name="Freeform 4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75" name="Oval 4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76" name="Line 4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77" name="Line 4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78" name="Line 4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79" name="Line 4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50647" name="Group 47"/>
                    <p:cNvGrpSpPr>
                      <a:grpSpLocks/>
                    </p:cNvGrpSpPr>
                    <p:nvPr/>
                  </p:nvGrpSpPr>
                  <p:grpSpPr bwMode="auto">
                    <a:xfrm>
                      <a:off x="4650" y="2064"/>
                      <a:ext cx="897" cy="896"/>
                      <a:chOff x="1842" y="1776"/>
                      <a:chExt cx="2074" cy="2072"/>
                    </a:xfrm>
                  </p:grpSpPr>
                  <p:sp>
                    <p:nvSpPr>
                      <p:cNvPr id="150660" name="Oval 48"/>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61" name="Freeform 49"/>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62" name="Freeform 50"/>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63" name="Freeform 51"/>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64" name="Freeform 52"/>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65" name="Oval 53"/>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66" name="Line 54"/>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67" name="Line 55"/>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68" name="Line 56"/>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69" name="Line 57"/>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50648" name="Text Box 58"/>
                    <p:cNvSpPr txBox="1">
                      <a:spLocks noChangeArrowheads="1"/>
                    </p:cNvSpPr>
                    <p:nvPr/>
                  </p:nvSpPr>
                  <p:spPr bwMode="auto">
                    <a:xfrm>
                      <a:off x="3238" y="213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E</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150649" name="Text Box 59"/>
                    <p:cNvSpPr txBox="1">
                      <a:spLocks noChangeArrowheads="1"/>
                    </p:cNvSpPr>
                    <p:nvPr/>
                  </p:nvSpPr>
                  <p:spPr bwMode="auto">
                    <a:xfrm>
                      <a:off x="4110" y="1295"/>
                      <a:ext cx="158"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F</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150650" name="Text Box 60"/>
                    <p:cNvSpPr txBox="1">
                      <a:spLocks noChangeArrowheads="1"/>
                    </p:cNvSpPr>
                    <p:nvPr/>
                  </p:nvSpPr>
                  <p:spPr bwMode="auto">
                    <a:xfrm>
                      <a:off x="4102" y="2975"/>
                      <a:ext cx="177"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G</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5</a:t>
                      </a:r>
                    </a:p>
                  </p:txBody>
                </p:sp>
                <p:sp>
                  <p:nvSpPr>
                    <p:cNvPr id="150651" name="Text Box 61"/>
                    <p:cNvSpPr txBox="1">
                      <a:spLocks noChangeArrowheads="1"/>
                    </p:cNvSpPr>
                    <p:nvPr/>
                  </p:nvSpPr>
                  <p:spPr bwMode="auto">
                    <a:xfrm>
                      <a:off x="4990" y="213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H</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150652" name="Text Box 62"/>
                    <p:cNvSpPr txBox="1">
                      <a:spLocks noChangeArrowheads="1"/>
                    </p:cNvSpPr>
                    <p:nvPr/>
                  </p:nvSpPr>
                  <p:spPr bwMode="auto">
                    <a:xfrm>
                      <a:off x="2974"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50653" name="Text Box 63"/>
                    <p:cNvSpPr txBox="1">
                      <a:spLocks noChangeArrowheads="1"/>
                    </p:cNvSpPr>
                    <p:nvPr/>
                  </p:nvSpPr>
                  <p:spPr bwMode="auto">
                    <a:xfrm>
                      <a:off x="3518"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50654" name="Text Box 64"/>
                    <p:cNvSpPr txBox="1">
                      <a:spLocks noChangeArrowheads="1"/>
                    </p:cNvSpPr>
                    <p:nvPr/>
                  </p:nvSpPr>
                  <p:spPr bwMode="auto">
                    <a:xfrm>
                      <a:off x="4670"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50655" name="Text Box 65"/>
                    <p:cNvSpPr txBox="1">
                      <a:spLocks noChangeArrowheads="1"/>
                    </p:cNvSpPr>
                    <p:nvPr/>
                  </p:nvSpPr>
                  <p:spPr bwMode="auto">
                    <a:xfrm>
                      <a:off x="5254"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sp>
                  <p:nvSpPr>
                    <p:cNvPr id="150656" name="Text Box 66"/>
                    <p:cNvSpPr txBox="1">
                      <a:spLocks noChangeArrowheads="1"/>
                    </p:cNvSpPr>
                    <p:nvPr/>
                  </p:nvSpPr>
                  <p:spPr bwMode="auto">
                    <a:xfrm>
                      <a:off x="38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50657" name="Text Box 67"/>
                    <p:cNvSpPr txBox="1">
                      <a:spLocks noChangeArrowheads="1"/>
                    </p:cNvSpPr>
                    <p:nvPr/>
                  </p:nvSpPr>
                  <p:spPr bwMode="auto">
                    <a:xfrm>
                      <a:off x="3838" y="31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50658" name="Text Box 68"/>
                    <p:cNvSpPr txBox="1">
                      <a:spLocks noChangeArrowheads="1"/>
                    </p:cNvSpPr>
                    <p:nvPr/>
                  </p:nvSpPr>
                  <p:spPr bwMode="auto">
                    <a:xfrm>
                      <a:off x="4358" y="3111"/>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50659" name="Text Box 69"/>
                    <p:cNvSpPr txBox="1">
                      <a:spLocks noChangeArrowheads="1"/>
                    </p:cNvSpPr>
                    <p:nvPr/>
                  </p:nvSpPr>
                  <p:spPr bwMode="auto">
                    <a:xfrm>
                      <a:off x="4382"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sp>
              <p:nvSpPr>
                <p:cNvPr id="150631" name="Text Box 70"/>
                <p:cNvSpPr txBox="1">
                  <a:spLocks noChangeArrowheads="1"/>
                </p:cNvSpPr>
                <p:nvPr/>
              </p:nvSpPr>
              <p:spPr bwMode="auto">
                <a:xfrm>
                  <a:off x="4670"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50632" name="Text Box 71"/>
                <p:cNvSpPr txBox="1">
                  <a:spLocks noChangeArrowheads="1"/>
                </p:cNvSpPr>
                <p:nvPr/>
              </p:nvSpPr>
              <p:spPr bwMode="auto">
                <a:xfrm>
                  <a:off x="5246"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sp>
              <p:nvSpPr>
                <p:cNvPr id="150633" name="Text Box 72"/>
                <p:cNvSpPr txBox="1">
                  <a:spLocks noChangeArrowheads="1"/>
                </p:cNvSpPr>
                <p:nvPr/>
              </p:nvSpPr>
              <p:spPr bwMode="auto">
                <a:xfrm>
                  <a:off x="3782"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10</a:t>
                  </a:r>
                </a:p>
              </p:txBody>
            </p:sp>
            <p:sp>
              <p:nvSpPr>
                <p:cNvPr id="150634" name="Text Box 73"/>
                <p:cNvSpPr txBox="1">
                  <a:spLocks noChangeArrowheads="1"/>
                </p:cNvSpPr>
                <p:nvPr/>
              </p:nvSpPr>
              <p:spPr bwMode="auto">
                <a:xfrm>
                  <a:off x="4358"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50635" name="Text Box 74"/>
                <p:cNvSpPr txBox="1">
                  <a:spLocks noChangeArrowheads="1"/>
                </p:cNvSpPr>
                <p:nvPr/>
              </p:nvSpPr>
              <p:spPr bwMode="auto">
                <a:xfrm>
                  <a:off x="3838" y="3376"/>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50636" name="Text Box 75"/>
                <p:cNvSpPr txBox="1">
                  <a:spLocks noChangeArrowheads="1"/>
                </p:cNvSpPr>
                <p:nvPr/>
              </p:nvSpPr>
              <p:spPr bwMode="auto">
                <a:xfrm>
                  <a:off x="4358" y="337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grpSp>
          <p:sp>
            <p:nvSpPr>
              <p:cNvPr id="150628" name="Text Box 76"/>
              <p:cNvSpPr txBox="1">
                <a:spLocks noChangeArrowheads="1"/>
              </p:cNvSpPr>
              <p:nvPr/>
            </p:nvSpPr>
            <p:spPr bwMode="auto">
              <a:xfrm>
                <a:off x="2974"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50629" name="Text Box 77"/>
              <p:cNvSpPr txBox="1">
                <a:spLocks noChangeArrowheads="1"/>
              </p:cNvSpPr>
              <p:nvPr/>
            </p:nvSpPr>
            <p:spPr bwMode="auto">
              <a:xfrm>
                <a:off x="3518"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grpSp>
        <p:grpSp>
          <p:nvGrpSpPr>
            <p:cNvPr id="150532" name="Group 78"/>
            <p:cNvGrpSpPr>
              <a:grpSpLocks/>
            </p:cNvGrpSpPr>
            <p:nvPr/>
          </p:nvGrpSpPr>
          <p:grpSpPr bwMode="auto">
            <a:xfrm>
              <a:off x="1640" y="1976"/>
              <a:ext cx="1455" cy="1824"/>
              <a:chOff x="1640" y="1976"/>
              <a:chExt cx="1455" cy="1824"/>
            </a:xfrm>
          </p:grpSpPr>
          <p:sp>
            <p:nvSpPr>
              <p:cNvPr id="150609" name="Line 79"/>
              <p:cNvSpPr>
                <a:spLocks noChangeShapeType="1"/>
              </p:cNvSpPr>
              <p:nvPr/>
            </p:nvSpPr>
            <p:spPr bwMode="auto">
              <a:xfrm>
                <a:off x="1640" y="1976"/>
                <a:ext cx="744" cy="9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50610" name="Group 80"/>
              <p:cNvGrpSpPr>
                <a:grpSpLocks/>
              </p:cNvGrpSpPr>
              <p:nvPr/>
            </p:nvGrpSpPr>
            <p:grpSpPr bwMode="auto">
              <a:xfrm>
                <a:off x="1848" y="2904"/>
                <a:ext cx="1247" cy="896"/>
                <a:chOff x="1848" y="2904"/>
                <a:chExt cx="1247" cy="896"/>
              </a:xfrm>
            </p:grpSpPr>
            <p:sp>
              <p:nvSpPr>
                <p:cNvPr id="150611" name="Line 81"/>
                <p:cNvSpPr>
                  <a:spLocks noChangeShapeType="1"/>
                </p:cNvSpPr>
                <p:nvPr/>
              </p:nvSpPr>
              <p:spPr bwMode="auto">
                <a:xfrm>
                  <a:off x="1848" y="335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50612" name="Group 82"/>
                <p:cNvGrpSpPr>
                  <a:grpSpLocks/>
                </p:cNvGrpSpPr>
                <p:nvPr/>
              </p:nvGrpSpPr>
              <p:grpSpPr bwMode="auto">
                <a:xfrm>
                  <a:off x="2198" y="2904"/>
                  <a:ext cx="897" cy="896"/>
                  <a:chOff x="2198" y="2904"/>
                  <a:chExt cx="897" cy="896"/>
                </a:xfrm>
              </p:grpSpPr>
              <p:grpSp>
                <p:nvGrpSpPr>
                  <p:cNvPr id="150613" name="Group 83"/>
                  <p:cNvGrpSpPr>
                    <a:grpSpLocks/>
                  </p:cNvGrpSpPr>
                  <p:nvPr/>
                </p:nvGrpSpPr>
                <p:grpSpPr bwMode="auto">
                  <a:xfrm>
                    <a:off x="2198" y="2904"/>
                    <a:ext cx="897" cy="896"/>
                    <a:chOff x="1842" y="1776"/>
                    <a:chExt cx="2074" cy="2072"/>
                  </a:xfrm>
                </p:grpSpPr>
                <p:sp>
                  <p:nvSpPr>
                    <p:cNvPr id="150617" name="Oval 8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18" name="Freeform 8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19" name="Freeform 8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20" name="Freeform 8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21" name="Freeform 8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22" name="Oval 8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23" name="Line 9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24" name="Line 9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25" name="Line 9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26" name="Line 9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50614" name="Text Box 94"/>
                  <p:cNvSpPr txBox="1">
                    <a:spLocks noChangeArrowheads="1"/>
                  </p:cNvSpPr>
                  <p:nvPr/>
                </p:nvSpPr>
                <p:spPr bwMode="auto">
                  <a:xfrm>
                    <a:off x="2534" y="297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D</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150615" name="Text Box 95"/>
                  <p:cNvSpPr txBox="1">
                    <a:spLocks noChangeArrowheads="1"/>
                  </p:cNvSpPr>
                  <p:nvPr/>
                </p:nvSpPr>
                <p:spPr bwMode="auto">
                  <a:xfrm>
                    <a:off x="2278"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sp>
                <p:nvSpPr>
                  <p:cNvPr id="150616" name="Text Box 96"/>
                  <p:cNvSpPr txBox="1">
                    <a:spLocks noChangeArrowheads="1"/>
                  </p:cNvSpPr>
                  <p:nvPr/>
                </p:nvSpPr>
                <p:spPr bwMode="auto">
                  <a:xfrm>
                    <a:off x="2830"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grpSp>
        <p:grpSp>
          <p:nvGrpSpPr>
            <p:cNvPr id="150533" name="Group 97"/>
            <p:cNvGrpSpPr>
              <a:grpSpLocks/>
            </p:cNvGrpSpPr>
            <p:nvPr/>
          </p:nvGrpSpPr>
          <p:grpSpPr bwMode="auto">
            <a:xfrm>
              <a:off x="1840" y="1224"/>
              <a:ext cx="1255" cy="896"/>
              <a:chOff x="1840" y="1224"/>
              <a:chExt cx="1255" cy="896"/>
            </a:xfrm>
          </p:grpSpPr>
          <p:sp>
            <p:nvSpPr>
              <p:cNvPr id="150594" name="Line 98"/>
              <p:cNvSpPr>
                <a:spLocks noChangeShapeType="1"/>
              </p:cNvSpPr>
              <p:nvPr/>
            </p:nvSpPr>
            <p:spPr bwMode="auto">
              <a:xfrm>
                <a:off x="1840" y="167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50595" name="Group 99"/>
              <p:cNvGrpSpPr>
                <a:grpSpLocks/>
              </p:cNvGrpSpPr>
              <p:nvPr/>
            </p:nvGrpSpPr>
            <p:grpSpPr bwMode="auto">
              <a:xfrm>
                <a:off x="2198" y="1224"/>
                <a:ext cx="897" cy="896"/>
                <a:chOff x="1842" y="1776"/>
                <a:chExt cx="2074" cy="2072"/>
              </a:xfrm>
            </p:grpSpPr>
            <p:sp>
              <p:nvSpPr>
                <p:cNvPr id="150599" name="Oval 100"/>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00" name="Freeform 101"/>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01" name="Freeform 102"/>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02" name="Freeform 103"/>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03" name="Freeform 104"/>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04" name="Oval 105"/>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05" name="Line 106"/>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06" name="Line 107"/>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07" name="Line 108"/>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08" name="Line 109"/>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50596" name="Text Box 110"/>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C</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150597" name="Text Box 111"/>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50598" name="Text Box 112"/>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grpSp>
        <p:grpSp>
          <p:nvGrpSpPr>
            <p:cNvPr id="150534" name="Group 113"/>
            <p:cNvGrpSpPr>
              <a:grpSpLocks/>
            </p:cNvGrpSpPr>
            <p:nvPr/>
          </p:nvGrpSpPr>
          <p:grpSpPr bwMode="auto">
            <a:xfrm>
              <a:off x="972" y="2828"/>
              <a:ext cx="903" cy="972"/>
              <a:chOff x="972" y="2828"/>
              <a:chExt cx="903" cy="972"/>
            </a:xfrm>
          </p:grpSpPr>
          <p:sp>
            <p:nvSpPr>
              <p:cNvPr id="150578" name="Line 114"/>
              <p:cNvSpPr>
                <a:spLocks noChangeShapeType="1"/>
              </p:cNvSpPr>
              <p:nvPr/>
            </p:nvSpPr>
            <p:spPr bwMode="auto">
              <a:xfrm rot="5400000" flipV="1">
                <a:off x="964" y="2836"/>
                <a:ext cx="176"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50579" name="Group 115"/>
              <p:cNvGrpSpPr>
                <a:grpSpLocks/>
              </p:cNvGrpSpPr>
              <p:nvPr/>
            </p:nvGrpSpPr>
            <p:grpSpPr bwMode="auto">
              <a:xfrm>
                <a:off x="978" y="2904"/>
                <a:ext cx="897" cy="896"/>
                <a:chOff x="978" y="2904"/>
                <a:chExt cx="897" cy="896"/>
              </a:xfrm>
            </p:grpSpPr>
            <p:grpSp>
              <p:nvGrpSpPr>
                <p:cNvPr id="150580" name="Group 116"/>
                <p:cNvGrpSpPr>
                  <a:grpSpLocks/>
                </p:cNvGrpSpPr>
                <p:nvPr/>
              </p:nvGrpSpPr>
              <p:grpSpPr bwMode="auto">
                <a:xfrm>
                  <a:off x="978" y="2904"/>
                  <a:ext cx="897" cy="896"/>
                  <a:chOff x="1842" y="1776"/>
                  <a:chExt cx="2074" cy="2072"/>
                </a:xfrm>
              </p:grpSpPr>
              <p:sp>
                <p:nvSpPr>
                  <p:cNvPr id="150584" name="Oval 11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585" name="Freeform 11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86" name="Freeform 11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87" name="Freeform 12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88" name="Freeform 12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89" name="Oval 12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590" name="Line 12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91" name="Line 12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92" name="Line 12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93" name="Line 12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50581" name="Text Box 127"/>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B</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150582" name="Text Box 128"/>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50583" name="Text Box 129"/>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grpSp>
        </p:grpSp>
        <p:grpSp>
          <p:nvGrpSpPr>
            <p:cNvPr id="150535" name="Group 130"/>
            <p:cNvGrpSpPr>
              <a:grpSpLocks/>
            </p:cNvGrpSpPr>
            <p:nvPr/>
          </p:nvGrpSpPr>
          <p:grpSpPr bwMode="auto">
            <a:xfrm>
              <a:off x="274" y="1224"/>
              <a:ext cx="1601" cy="1736"/>
              <a:chOff x="274" y="1224"/>
              <a:chExt cx="1601" cy="1736"/>
            </a:xfrm>
          </p:grpSpPr>
          <p:grpSp>
            <p:nvGrpSpPr>
              <p:cNvPr id="150546" name="Group 131"/>
              <p:cNvGrpSpPr>
                <a:grpSpLocks/>
              </p:cNvGrpSpPr>
              <p:nvPr/>
            </p:nvGrpSpPr>
            <p:grpSpPr bwMode="auto">
              <a:xfrm>
                <a:off x="274" y="2064"/>
                <a:ext cx="897" cy="896"/>
                <a:chOff x="274" y="2064"/>
                <a:chExt cx="897" cy="896"/>
              </a:xfrm>
            </p:grpSpPr>
            <p:grpSp>
              <p:nvGrpSpPr>
                <p:cNvPr id="150563" name="Group 132"/>
                <p:cNvGrpSpPr>
                  <a:grpSpLocks/>
                </p:cNvGrpSpPr>
                <p:nvPr/>
              </p:nvGrpSpPr>
              <p:grpSpPr bwMode="auto">
                <a:xfrm>
                  <a:off x="274" y="2064"/>
                  <a:ext cx="897" cy="896"/>
                  <a:chOff x="1842" y="1776"/>
                  <a:chExt cx="2074" cy="2072"/>
                </a:xfrm>
              </p:grpSpPr>
              <p:sp>
                <p:nvSpPr>
                  <p:cNvPr id="150568" name="Oval 13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569" name="Freeform 13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70" name="Freeform 13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71" name="Freeform 13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72" name="Freeform 13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73" name="Oval 13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574" name="Line 13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75" name="Line 14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76" name="Line 14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77" name="Line 14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50564" name="Text Box 143"/>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latin typeface="Arial" pitchFamily="34" charset="0"/>
                      <a:ea typeface="MS PGothic" pitchFamily="34" charset="-128"/>
                    </a:rPr>
                    <a:t>Start</a:t>
                  </a:r>
                </a:p>
              </p:txBody>
            </p:sp>
            <p:sp>
              <p:nvSpPr>
                <p:cNvPr id="150565" name="Text Box 144"/>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50566" name="Text Box 145"/>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50567" name="Text Box 146"/>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grpSp>
            <p:nvGrpSpPr>
              <p:cNvPr id="150547" name="Group 147"/>
              <p:cNvGrpSpPr>
                <a:grpSpLocks/>
              </p:cNvGrpSpPr>
              <p:nvPr/>
            </p:nvGrpSpPr>
            <p:grpSpPr bwMode="auto">
              <a:xfrm>
                <a:off x="978" y="1224"/>
                <a:ext cx="897" cy="896"/>
                <a:chOff x="978" y="1224"/>
                <a:chExt cx="897" cy="896"/>
              </a:xfrm>
            </p:grpSpPr>
            <p:grpSp>
              <p:nvGrpSpPr>
                <p:cNvPr id="150549" name="Group 148"/>
                <p:cNvGrpSpPr>
                  <a:grpSpLocks/>
                </p:cNvGrpSpPr>
                <p:nvPr/>
              </p:nvGrpSpPr>
              <p:grpSpPr bwMode="auto">
                <a:xfrm>
                  <a:off x="978" y="1224"/>
                  <a:ext cx="897" cy="896"/>
                  <a:chOff x="1842" y="1776"/>
                  <a:chExt cx="2074" cy="2072"/>
                </a:xfrm>
              </p:grpSpPr>
              <p:sp>
                <p:nvSpPr>
                  <p:cNvPr id="150553" name="Oval 14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554" name="Freeform 15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55" name="Freeform 15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56" name="Freeform 15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57" name="Freeform 15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58" name="Oval 15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559" name="Line 15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60" name="Line 15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61" name="Line 15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62" name="Line 15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50550" name="Text Box 159"/>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latin typeface="Arial" pitchFamily="34" charset="0"/>
                      <a:ea typeface="MS PGothic" pitchFamily="34" charset="-128"/>
                    </a:rPr>
                    <a:t>A</a:t>
                  </a:r>
                </a:p>
                <a:p>
                  <a:pPr algn="ctr"/>
                  <a:endParaRPr lang="en-AU" altLang="en-US" sz="1900">
                    <a:latin typeface="Arial" pitchFamily="34" charset="0"/>
                    <a:ea typeface="MS PGothic" pitchFamily="34" charset="-128"/>
                  </a:endParaRPr>
                </a:p>
                <a:p>
                  <a:pPr algn="ctr"/>
                  <a:endParaRPr lang="en-AU" altLang="en-US" sz="1900">
                    <a:latin typeface="Arial" pitchFamily="34" charset="0"/>
                    <a:ea typeface="MS PGothic" pitchFamily="34" charset="-128"/>
                  </a:endParaRPr>
                </a:p>
                <a:p>
                  <a:pPr algn="ctr"/>
                  <a:r>
                    <a:rPr lang="en-AU" altLang="en-US" sz="1900">
                      <a:latin typeface="Arial" pitchFamily="34" charset="0"/>
                      <a:ea typeface="MS PGothic" pitchFamily="34" charset="-128"/>
                    </a:rPr>
                    <a:t>2</a:t>
                  </a:r>
                </a:p>
              </p:txBody>
            </p:sp>
            <p:sp>
              <p:nvSpPr>
                <p:cNvPr id="150551" name="Text Box 160"/>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50552" name="Text Box 161"/>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sp>
            <p:nvSpPr>
              <p:cNvPr id="150548" name="Line 162"/>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sp>
          <p:nvSpPr>
            <p:cNvPr id="150536" name="Text Box 163"/>
            <p:cNvSpPr txBox="1">
              <a:spLocks noChangeArrowheads="1"/>
            </p:cNvSpPr>
            <p:nvPr/>
          </p:nvSpPr>
          <p:spPr bwMode="auto">
            <a:xfrm>
              <a:off x="2830" y="170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50537" name="Text Box 164"/>
            <p:cNvSpPr txBox="1">
              <a:spLocks noChangeArrowheads="1"/>
            </p:cNvSpPr>
            <p:nvPr/>
          </p:nvSpPr>
          <p:spPr bwMode="auto">
            <a:xfrm>
              <a:off x="2272" y="170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50538" name="Text Box 165"/>
            <p:cNvSpPr txBox="1">
              <a:spLocks noChangeArrowheads="1"/>
            </p:cNvSpPr>
            <p:nvPr/>
          </p:nvSpPr>
          <p:spPr bwMode="auto">
            <a:xfrm>
              <a:off x="2838" y="337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50539" name="Text Box 166"/>
            <p:cNvSpPr txBox="1">
              <a:spLocks noChangeArrowheads="1"/>
            </p:cNvSpPr>
            <p:nvPr/>
          </p:nvSpPr>
          <p:spPr bwMode="auto">
            <a:xfrm>
              <a:off x="2280" y="337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50540" name="Text Box 167"/>
            <p:cNvSpPr txBox="1">
              <a:spLocks noChangeArrowheads="1"/>
            </p:cNvSpPr>
            <p:nvPr/>
          </p:nvSpPr>
          <p:spPr bwMode="auto">
            <a:xfrm>
              <a:off x="1606" y="17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50541" name="Text Box 168"/>
            <p:cNvSpPr txBox="1">
              <a:spLocks noChangeArrowheads="1"/>
            </p:cNvSpPr>
            <p:nvPr/>
          </p:nvSpPr>
          <p:spPr bwMode="auto">
            <a:xfrm>
              <a:off x="1048" y="17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50542" name="Text Box 169"/>
            <p:cNvSpPr txBox="1">
              <a:spLocks noChangeArrowheads="1"/>
            </p:cNvSpPr>
            <p:nvPr/>
          </p:nvSpPr>
          <p:spPr bwMode="auto">
            <a:xfrm>
              <a:off x="1614" y="339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50543" name="Text Box 170"/>
            <p:cNvSpPr txBox="1">
              <a:spLocks noChangeArrowheads="1"/>
            </p:cNvSpPr>
            <p:nvPr/>
          </p:nvSpPr>
          <p:spPr bwMode="auto">
            <a:xfrm>
              <a:off x="1056" y="339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a:t>
              </a:r>
            </a:p>
          </p:txBody>
        </p:sp>
        <p:sp>
          <p:nvSpPr>
            <p:cNvPr id="150544" name="Text Box 171"/>
            <p:cNvSpPr txBox="1">
              <a:spLocks noChangeArrowheads="1"/>
            </p:cNvSpPr>
            <p:nvPr/>
          </p:nvSpPr>
          <p:spPr bwMode="auto">
            <a:xfrm>
              <a:off x="894"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50545" name="Text Box 172"/>
            <p:cNvSpPr txBox="1">
              <a:spLocks noChangeArrowheads="1"/>
            </p:cNvSpPr>
            <p:nvPr/>
          </p:nvSpPr>
          <p:spPr bwMode="auto">
            <a:xfrm>
              <a:off x="336"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spTree>
    <p:extLst>
      <p:ext uri="{BB962C8B-B14F-4D97-AF65-F5344CB8AC3E}">
        <p14:creationId xmlns:p14="http://schemas.microsoft.com/office/powerpoint/2010/main" val="1236005312"/>
      </p:ext>
    </p:extLst>
  </p:cSld>
  <p:clrMapOvr>
    <a:masterClrMapping/>
  </p:clrMapOvr>
  <p:transition spd="med">
    <p:strips/>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44435" y="261257"/>
            <a:ext cx="7432765" cy="1149531"/>
          </a:xfrm>
          <a:prstGeom prst="roundRect">
            <a:avLst>
              <a:gd name="adj" fmla="val 50000"/>
            </a:avLst>
          </a:prstGeom>
          <a:solidFill>
            <a:schemeClr val="accent2"/>
          </a:solidFill>
          <a:scene3d>
            <a:camera prst="orthographicFront">
              <a:rot lat="0" lon="0" rev="0"/>
            </a:camera>
            <a:lightRig rig="glow" dir="br"/>
          </a:scene3d>
          <a:sp3d prstMaterial="dkEdge">
            <a:bevelT w="25400" h="53975"/>
          </a:sp3d>
        </p:spPr>
        <p:style>
          <a:lnRef idx="1">
            <a:schemeClr val="dk1"/>
          </a:lnRef>
          <a:fillRef idx="3">
            <a:schemeClr val="dk1"/>
          </a:fillRef>
          <a:effectRef idx="2">
            <a:schemeClr val="dk1"/>
          </a:effectRef>
          <a:fontRef idx="minor">
            <a:schemeClr val="lt1"/>
          </a:fontRef>
        </p:style>
        <p:txBody>
          <a:bodyPr lIns="121917" tIns="60958" rIns="121917" bIns="60958" rtlCol="0" anchor="ctr"/>
          <a:lstStyle/>
          <a:p>
            <a:pPr algn="ctr"/>
            <a:endParaRPr lang="en-US"/>
          </a:p>
        </p:txBody>
      </p:sp>
      <p:sp>
        <p:nvSpPr>
          <p:cNvPr id="152577"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Menghitung Waktu Slack</a:t>
            </a:r>
            <a:endParaRPr lang="en-US" altLang="en-US" smtClean="0">
              <a:latin typeface="Arial" pitchFamily="34" charset="0"/>
              <a:ea typeface="MS PGothic" pitchFamily="34" charset="-128"/>
              <a:cs typeface="Arial" pitchFamily="34" charset="0"/>
            </a:endParaRPr>
          </a:p>
        </p:txBody>
      </p:sp>
      <p:sp>
        <p:nvSpPr>
          <p:cNvPr id="151555" name="Text Box 3"/>
          <p:cNvSpPr txBox="1">
            <a:spLocks noChangeArrowheads="1"/>
          </p:cNvSpPr>
          <p:nvPr/>
        </p:nvSpPr>
        <p:spPr bwMode="auto">
          <a:xfrm>
            <a:off x="927100" y="1728788"/>
            <a:ext cx="10568517" cy="167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3700">
                <a:latin typeface="Arial" pitchFamily="34" charset="0"/>
                <a:ea typeface="MS PGothic" pitchFamily="34" charset="-128"/>
              </a:rPr>
              <a:t>After computing the ES, EF, LS, and LF times for all activities, compute the slack or free time for each activity</a:t>
            </a:r>
            <a:endParaRPr lang="en-AU" altLang="en-US" sz="3700">
              <a:latin typeface="Arial" pitchFamily="34" charset="0"/>
              <a:ea typeface="MS PGothic" pitchFamily="34" charset="-128"/>
            </a:endParaRPr>
          </a:p>
        </p:txBody>
      </p:sp>
      <p:sp>
        <p:nvSpPr>
          <p:cNvPr id="151556" name="Text Box 4"/>
          <p:cNvSpPr txBox="1">
            <a:spLocks noChangeArrowheads="1"/>
          </p:cNvSpPr>
          <p:nvPr/>
        </p:nvSpPr>
        <p:spPr bwMode="auto">
          <a:xfrm>
            <a:off x="1420286" y="3367089"/>
            <a:ext cx="9281583" cy="100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Wingdings" panose="05000000000000000000" pitchFamily="2" charset="2"/>
              <a:buChar char="v"/>
            </a:pPr>
            <a:r>
              <a:rPr lang="en-AU" altLang="en-US" sz="3200">
                <a:latin typeface="Arial" pitchFamily="34" charset="0"/>
                <a:ea typeface="MS PGothic" pitchFamily="34" charset="-128"/>
              </a:rPr>
              <a:t>Slack is the length of time an activity can be delayed without delaying the entire project</a:t>
            </a:r>
          </a:p>
        </p:txBody>
      </p:sp>
      <p:sp>
        <p:nvSpPr>
          <p:cNvPr id="151557" name="Text Box 5"/>
          <p:cNvSpPr txBox="1">
            <a:spLocks noChangeArrowheads="1"/>
          </p:cNvSpPr>
          <p:nvPr/>
        </p:nvSpPr>
        <p:spPr bwMode="auto">
          <a:xfrm>
            <a:off x="2074335" y="4916489"/>
            <a:ext cx="787437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Arial" pitchFamily="34" charset="0"/>
                <a:ea typeface="MS PGothic" pitchFamily="34" charset="-128"/>
              </a:rPr>
              <a:t>Slack = LS – ES      or      Slack = LF – EF</a:t>
            </a:r>
          </a:p>
        </p:txBody>
      </p:sp>
    </p:spTree>
    <p:extLst>
      <p:ext uri="{BB962C8B-B14F-4D97-AF65-F5344CB8AC3E}">
        <p14:creationId xmlns:p14="http://schemas.microsoft.com/office/powerpoint/2010/main" val="3000255202"/>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1555"/>
                                        </p:tgtEl>
                                        <p:attrNameLst>
                                          <p:attrName>style.visibility</p:attrName>
                                        </p:attrNameLst>
                                      </p:cBhvr>
                                      <p:to>
                                        <p:strVal val="visible"/>
                                      </p:to>
                                    </p:set>
                                    <p:animEffect transition="in" filter="strips(downRight)">
                                      <p:cBhvr>
                                        <p:cTn id="7" dur="1000"/>
                                        <p:tgtEl>
                                          <p:spTgt spid="151555"/>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51556"/>
                                        </p:tgtEl>
                                        <p:attrNameLst>
                                          <p:attrName>style.visibility</p:attrName>
                                        </p:attrNameLst>
                                      </p:cBhvr>
                                      <p:to>
                                        <p:strVal val="visible"/>
                                      </p:to>
                                    </p:set>
                                    <p:animEffect transition="in" filter="strips(downRight)">
                                      <p:cBhvr>
                                        <p:cTn id="11" dur="1000"/>
                                        <p:tgtEl>
                                          <p:spTgt spid="151556"/>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51557"/>
                                        </p:tgtEl>
                                        <p:attrNameLst>
                                          <p:attrName>style.visibility</p:attrName>
                                        </p:attrNameLst>
                                      </p:cBhvr>
                                      <p:to>
                                        <p:strVal val="visible"/>
                                      </p:to>
                                    </p:set>
                                    <p:animEffect transition="in" filter="strips(downRight)">
                                      <p:cBhvr>
                                        <p:cTn id="15" dur="1000"/>
                                        <p:tgtEl>
                                          <p:spTgt spid="151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p:bldP spid="151556" grpId="0"/>
      <p:bldP spid="151557"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55698444"/>
              </p:ext>
            </p:extLst>
          </p:nvPr>
        </p:nvGraphicFramePr>
        <p:xfrm>
          <a:off x="711201" y="1638300"/>
          <a:ext cx="10752663" cy="4617918"/>
        </p:xfrm>
        <a:graphic>
          <a:graphicData uri="http://schemas.openxmlformats.org/drawingml/2006/table">
            <a:tbl>
              <a:tblPr firstRow="1" bandRow="1">
                <a:tableStyleId>{2D5ABB26-0587-4C30-8999-92F81FD0307C}</a:tableStyleId>
              </a:tblPr>
              <a:tblGrid>
                <a:gridCol w="1536095"/>
                <a:gridCol w="1681236"/>
                <a:gridCol w="1659467"/>
                <a:gridCol w="1490133"/>
                <a:gridCol w="1388533"/>
                <a:gridCol w="1371600"/>
                <a:gridCol w="1625599"/>
              </a:tblGrid>
              <a:tr h="614179">
                <a:tc>
                  <a:txBody>
                    <a:bodyPr/>
                    <a:lstStyle/>
                    <a:p>
                      <a:r>
                        <a:rPr lang="en-US" sz="1700" dirty="0" smtClean="0">
                          <a:solidFill>
                            <a:schemeClr val="bg1"/>
                          </a:solidFill>
                          <a:latin typeface="Arial"/>
                          <a:cs typeface="Arial"/>
                        </a:rPr>
                        <a:t>TABLE 3.3</a:t>
                      </a:r>
                      <a:endParaRPr lang="en-US" sz="1700" dirty="0">
                        <a:solidFill>
                          <a:schemeClr val="bg1"/>
                        </a:solidFill>
                        <a:latin typeface="Arial"/>
                        <a:cs typeface="Arial"/>
                      </a:endParaRPr>
                    </a:p>
                  </a:txBody>
                  <a:tcPr marL="121920" marR="121920" marT="48009" marB="48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gridSpan="6">
                  <a:txBody>
                    <a:bodyPr/>
                    <a:lstStyle/>
                    <a:p>
                      <a:r>
                        <a:rPr lang="en-US" sz="1700" dirty="0" smtClean="0">
                          <a:latin typeface="Arial"/>
                          <a:cs typeface="Arial"/>
                        </a:rPr>
                        <a:t>Milwaukee Paper’s Schedule and Slack Times</a:t>
                      </a:r>
                      <a:endParaRPr lang="en-US" sz="1700" dirty="0">
                        <a:latin typeface="Arial"/>
                        <a:cs typeface="Arial"/>
                      </a:endParaRPr>
                    </a:p>
                  </a:txBody>
                  <a:tcPr marL="121920" marR="121920" marT="48009" marB="48009">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1600" dirty="0">
                        <a:latin typeface="Arial"/>
                        <a:cs typeface="Arial"/>
                      </a:endParaRPr>
                    </a:p>
                  </a:txBody>
                  <a:tcPr>
                    <a:lnB w="12700" cap="flat" cmpd="sng" algn="ctr">
                      <a:solidFill>
                        <a:srgbClr val="000000"/>
                      </a:solidFill>
                      <a:prstDash val="solid"/>
                      <a:round/>
                      <a:headEnd type="none" w="med" len="med"/>
                      <a:tailEnd type="none" w="med" len="med"/>
                    </a:lnB>
                  </a:tcPr>
                </a:tc>
                <a:tc hMerge="1">
                  <a:txBody>
                    <a:bodyPr/>
                    <a:lstStyle/>
                    <a:p>
                      <a:endParaRPr lang="en-US" sz="1600" dirty="0">
                        <a:latin typeface="Arial"/>
                        <a:cs typeface="Arial"/>
                      </a:endParaRPr>
                    </a:p>
                  </a:txBody>
                  <a:tcPr>
                    <a:lnB w="12700" cap="flat" cmpd="sng" algn="ctr">
                      <a:solidFill>
                        <a:srgbClr val="000000"/>
                      </a:solidFill>
                      <a:prstDash val="solid"/>
                      <a:round/>
                      <a:headEnd type="none" w="med" len="med"/>
                      <a:tailEnd type="none" w="med" len="med"/>
                    </a:lnB>
                  </a:tcPr>
                </a:tc>
                <a:tc hMerge="1">
                  <a:txBody>
                    <a:bodyPr/>
                    <a:lstStyle/>
                    <a:p>
                      <a:endParaRPr lang="en-US" sz="1600" dirty="0">
                        <a:latin typeface="Arial"/>
                        <a:cs typeface="Arial"/>
                      </a:endParaRPr>
                    </a:p>
                  </a:txBody>
                  <a:tcPr>
                    <a:lnB w="12700" cap="flat" cmpd="sng" algn="ctr">
                      <a:solidFill>
                        <a:srgbClr val="000000"/>
                      </a:solidFill>
                      <a:prstDash val="solid"/>
                      <a:round/>
                      <a:headEnd type="none" w="med" len="med"/>
                      <a:tailEnd type="none" w="med" len="med"/>
                    </a:lnB>
                  </a:tcPr>
                </a:tc>
                <a:tc hMerge="1">
                  <a:txBody>
                    <a:bodyPr/>
                    <a:lstStyle/>
                    <a:p>
                      <a:endParaRPr lang="en-US" sz="1600" dirty="0">
                        <a:latin typeface="Arial"/>
                        <a:cs typeface="Arial"/>
                      </a:endParaRPr>
                    </a:p>
                  </a:txBody>
                  <a:tcPr>
                    <a:lnB w="12700" cap="flat" cmpd="sng" algn="ctr">
                      <a:solidFill>
                        <a:srgbClr val="000000"/>
                      </a:solidFill>
                      <a:prstDash val="solid"/>
                      <a:round/>
                      <a:headEnd type="none" w="med" len="med"/>
                      <a:tailEnd type="none" w="med" len="med"/>
                    </a:lnB>
                  </a:tcPr>
                </a:tc>
                <a:tc hMerge="1">
                  <a:txBody>
                    <a:bodyPr/>
                    <a:lstStyle/>
                    <a:p>
                      <a:endParaRPr lang="en-US" sz="1600" dirty="0">
                        <a:latin typeface="Arial"/>
                        <a:cs typeface="Arial"/>
                      </a:endParaRPr>
                    </a:p>
                  </a:txBody>
                  <a:tcPr>
                    <a:lnB w="12700" cap="flat" cmpd="sng" algn="ctr">
                      <a:solidFill>
                        <a:srgbClr val="000000"/>
                      </a:solidFill>
                      <a:prstDash val="solid"/>
                      <a:round/>
                      <a:headEnd type="none" w="med" len="med"/>
                      <a:tailEnd type="none" w="med" len="med"/>
                    </a:lnB>
                  </a:tcPr>
                </a:tc>
              </a:tr>
              <a:tr h="888499">
                <a:tc>
                  <a:txBody>
                    <a:bodyPr/>
                    <a:lstStyle/>
                    <a:p>
                      <a:pPr algn="ctr"/>
                      <a:r>
                        <a:rPr lang="en-US" sz="1700" b="1" dirty="0" smtClean="0">
                          <a:solidFill>
                            <a:schemeClr val="bg1"/>
                          </a:solidFill>
                          <a:effectLst>
                            <a:outerShdw blurRad="38100" dist="38100" dir="2700000" algn="tl">
                              <a:srgbClr val="000000">
                                <a:alpha val="43137"/>
                              </a:srgbClr>
                            </a:outerShdw>
                          </a:effectLst>
                          <a:latin typeface="Arial"/>
                          <a:cs typeface="Arial"/>
                        </a:rPr>
                        <a:t>ACTIVITY</a:t>
                      </a:r>
                      <a:endParaRPr lang="en-US" sz="1700" b="1"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1700" b="1" dirty="0" smtClean="0">
                          <a:solidFill>
                            <a:schemeClr val="bg1"/>
                          </a:solidFill>
                          <a:effectLst>
                            <a:outerShdw blurRad="38100" dist="38100" dir="2700000" algn="tl">
                              <a:srgbClr val="000000">
                                <a:alpha val="43137"/>
                              </a:srgbClr>
                            </a:outerShdw>
                          </a:effectLst>
                          <a:latin typeface="Arial"/>
                          <a:cs typeface="Arial"/>
                        </a:rPr>
                        <a:t>EARLIEST START</a:t>
                      </a:r>
                      <a:br>
                        <a:rPr lang="en-US" sz="1700" b="1" dirty="0" smtClean="0">
                          <a:solidFill>
                            <a:schemeClr val="bg1"/>
                          </a:solidFill>
                          <a:effectLst>
                            <a:outerShdw blurRad="38100" dist="38100" dir="2700000" algn="tl">
                              <a:srgbClr val="000000">
                                <a:alpha val="43137"/>
                              </a:srgbClr>
                            </a:outerShdw>
                          </a:effectLst>
                          <a:latin typeface="Arial"/>
                          <a:cs typeface="Arial"/>
                        </a:rPr>
                      </a:br>
                      <a:r>
                        <a:rPr lang="en-US" sz="1700" b="1" dirty="0" err="1" smtClean="0">
                          <a:solidFill>
                            <a:schemeClr val="bg1"/>
                          </a:solidFill>
                          <a:effectLst>
                            <a:outerShdw blurRad="38100" dist="38100" dir="2700000" algn="tl">
                              <a:srgbClr val="000000">
                                <a:alpha val="43137"/>
                              </a:srgbClr>
                            </a:outerShdw>
                          </a:effectLst>
                          <a:latin typeface="Arial"/>
                          <a:cs typeface="Arial"/>
                        </a:rPr>
                        <a:t>ES</a:t>
                      </a:r>
                      <a:endParaRPr lang="en-US" sz="1700" b="1"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1700" b="1" dirty="0" smtClean="0">
                          <a:solidFill>
                            <a:schemeClr val="bg1"/>
                          </a:solidFill>
                          <a:effectLst>
                            <a:outerShdw blurRad="38100" dist="38100" dir="2700000" algn="tl">
                              <a:srgbClr val="000000">
                                <a:alpha val="43137"/>
                              </a:srgbClr>
                            </a:outerShdw>
                          </a:effectLst>
                          <a:latin typeface="Arial"/>
                          <a:cs typeface="Arial"/>
                        </a:rPr>
                        <a:t>EARLIEST FINISH</a:t>
                      </a:r>
                      <a:br>
                        <a:rPr lang="en-US" sz="1700" b="1" dirty="0" smtClean="0">
                          <a:solidFill>
                            <a:schemeClr val="bg1"/>
                          </a:solidFill>
                          <a:effectLst>
                            <a:outerShdw blurRad="38100" dist="38100" dir="2700000" algn="tl">
                              <a:srgbClr val="000000">
                                <a:alpha val="43137"/>
                              </a:srgbClr>
                            </a:outerShdw>
                          </a:effectLst>
                          <a:latin typeface="Arial"/>
                          <a:cs typeface="Arial"/>
                        </a:rPr>
                      </a:br>
                      <a:r>
                        <a:rPr lang="en-US" sz="1700" b="1" dirty="0" err="1" smtClean="0">
                          <a:solidFill>
                            <a:schemeClr val="bg1"/>
                          </a:solidFill>
                          <a:effectLst>
                            <a:outerShdw blurRad="38100" dist="38100" dir="2700000" algn="tl">
                              <a:srgbClr val="000000">
                                <a:alpha val="43137"/>
                              </a:srgbClr>
                            </a:outerShdw>
                          </a:effectLst>
                          <a:latin typeface="Arial"/>
                          <a:cs typeface="Arial"/>
                        </a:rPr>
                        <a:t>EF</a:t>
                      </a:r>
                      <a:endParaRPr lang="en-US" sz="1700" b="1"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1700" b="1" dirty="0" smtClean="0">
                          <a:solidFill>
                            <a:schemeClr val="bg1"/>
                          </a:solidFill>
                          <a:effectLst>
                            <a:outerShdw blurRad="38100" dist="38100" dir="2700000" algn="tl">
                              <a:srgbClr val="000000">
                                <a:alpha val="43137"/>
                              </a:srgbClr>
                            </a:outerShdw>
                          </a:effectLst>
                          <a:latin typeface="Arial"/>
                          <a:cs typeface="Arial"/>
                        </a:rPr>
                        <a:t>LATEST START </a:t>
                      </a:r>
                      <a:r>
                        <a:rPr lang="en-US" sz="1700" b="1" dirty="0" err="1" smtClean="0">
                          <a:solidFill>
                            <a:schemeClr val="bg1"/>
                          </a:solidFill>
                          <a:effectLst>
                            <a:outerShdw blurRad="38100" dist="38100" dir="2700000" algn="tl">
                              <a:srgbClr val="000000">
                                <a:alpha val="43137"/>
                              </a:srgbClr>
                            </a:outerShdw>
                          </a:effectLst>
                          <a:latin typeface="Arial"/>
                          <a:cs typeface="Arial"/>
                        </a:rPr>
                        <a:t>LS</a:t>
                      </a:r>
                      <a:endParaRPr lang="en-US" sz="1700" b="1"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1700" b="1" dirty="0" smtClean="0">
                          <a:solidFill>
                            <a:schemeClr val="bg1"/>
                          </a:solidFill>
                          <a:effectLst>
                            <a:outerShdw blurRad="38100" dist="38100" dir="2700000" algn="tl">
                              <a:srgbClr val="000000">
                                <a:alpha val="43137"/>
                              </a:srgbClr>
                            </a:outerShdw>
                          </a:effectLst>
                          <a:latin typeface="Arial"/>
                          <a:cs typeface="Arial"/>
                        </a:rPr>
                        <a:t>LATEST</a:t>
                      </a:r>
                      <a:r>
                        <a:rPr lang="en-US" sz="1700" b="1" baseline="0" dirty="0" smtClean="0">
                          <a:solidFill>
                            <a:schemeClr val="bg1"/>
                          </a:solidFill>
                          <a:effectLst>
                            <a:outerShdw blurRad="38100" dist="38100" dir="2700000" algn="tl">
                              <a:srgbClr val="000000">
                                <a:alpha val="43137"/>
                              </a:srgbClr>
                            </a:outerShdw>
                          </a:effectLst>
                          <a:latin typeface="Arial"/>
                          <a:cs typeface="Arial"/>
                        </a:rPr>
                        <a:t> FINISH LF</a:t>
                      </a:r>
                      <a:endParaRPr lang="en-US" sz="1700" b="1"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1700" b="1" dirty="0" smtClean="0">
                          <a:solidFill>
                            <a:schemeClr val="bg1"/>
                          </a:solidFill>
                          <a:effectLst>
                            <a:outerShdw blurRad="38100" dist="38100" dir="2700000" algn="tl">
                              <a:srgbClr val="000000">
                                <a:alpha val="43137"/>
                              </a:srgbClr>
                            </a:outerShdw>
                          </a:effectLst>
                          <a:latin typeface="Arial"/>
                          <a:cs typeface="Arial"/>
                        </a:rPr>
                        <a:t>SLACK </a:t>
                      </a:r>
                      <a:r>
                        <a:rPr lang="en-US" sz="1700" b="1" dirty="0" err="1" smtClean="0">
                          <a:solidFill>
                            <a:schemeClr val="bg1"/>
                          </a:solidFill>
                          <a:effectLst>
                            <a:outerShdw blurRad="38100" dist="38100" dir="2700000" algn="tl">
                              <a:srgbClr val="000000">
                                <a:alpha val="43137"/>
                              </a:srgbClr>
                            </a:outerShdw>
                          </a:effectLst>
                          <a:latin typeface="Arial"/>
                          <a:cs typeface="Arial"/>
                        </a:rPr>
                        <a:t>LS</a:t>
                      </a:r>
                      <a:r>
                        <a:rPr lang="en-US" sz="1700" b="1" dirty="0" smtClean="0">
                          <a:solidFill>
                            <a:schemeClr val="bg1"/>
                          </a:solidFill>
                          <a:effectLst>
                            <a:outerShdw blurRad="38100" dist="38100" dir="2700000" algn="tl">
                              <a:srgbClr val="000000">
                                <a:alpha val="43137"/>
                              </a:srgbClr>
                            </a:outerShdw>
                          </a:effectLst>
                          <a:latin typeface="Arial"/>
                          <a:cs typeface="Arial"/>
                        </a:rPr>
                        <a:t> – </a:t>
                      </a:r>
                      <a:r>
                        <a:rPr lang="en-US" sz="1700" b="1" dirty="0" err="1" smtClean="0">
                          <a:solidFill>
                            <a:schemeClr val="bg1"/>
                          </a:solidFill>
                          <a:effectLst>
                            <a:outerShdw blurRad="38100" dist="38100" dir="2700000" algn="tl">
                              <a:srgbClr val="000000">
                                <a:alpha val="43137"/>
                              </a:srgbClr>
                            </a:outerShdw>
                          </a:effectLst>
                          <a:latin typeface="Arial"/>
                          <a:cs typeface="Arial"/>
                        </a:rPr>
                        <a:t>ES</a:t>
                      </a:r>
                      <a:endParaRPr lang="en-US" sz="1700" b="1"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1700" b="1" dirty="0" smtClean="0">
                          <a:solidFill>
                            <a:schemeClr val="bg1"/>
                          </a:solidFill>
                          <a:effectLst>
                            <a:outerShdw blurRad="38100" dist="38100" dir="2700000" algn="tl">
                              <a:srgbClr val="000000">
                                <a:alpha val="43137"/>
                              </a:srgbClr>
                            </a:outerShdw>
                          </a:effectLst>
                          <a:latin typeface="Arial"/>
                          <a:cs typeface="Arial"/>
                        </a:rPr>
                        <a:t>ON CRITICAL PATH</a:t>
                      </a:r>
                      <a:endParaRPr lang="en-US" sz="1700" b="1"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389405">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A</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2</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2</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Yes</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r>
              <a:tr h="389405">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B</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3</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4</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No</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389405">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C</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2</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4</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2</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4</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Yes</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r>
              <a:tr h="389405">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D</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3</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7</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4</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8</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No</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389405">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E</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4</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8</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4</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8</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Yes</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r>
              <a:tr h="389405">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F</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4</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7</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13</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6</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No</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389405">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G</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8</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13</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8</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13</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Yes</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r>
              <a:tr h="389405">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H</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13</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15</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13</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15</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Yes</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sp>
        <p:nvSpPr>
          <p:cNvPr id="6" name="Rounded Rectangle 5"/>
          <p:cNvSpPr/>
          <p:nvPr/>
        </p:nvSpPr>
        <p:spPr>
          <a:xfrm>
            <a:off x="644435" y="261257"/>
            <a:ext cx="7432765" cy="1149531"/>
          </a:xfrm>
          <a:prstGeom prst="roundRect">
            <a:avLst>
              <a:gd name="adj" fmla="val 50000"/>
            </a:avLst>
          </a:prstGeom>
          <a:solidFill>
            <a:schemeClr val="accent2"/>
          </a:solidFill>
          <a:scene3d>
            <a:camera prst="orthographicFront">
              <a:rot lat="0" lon="0" rev="0"/>
            </a:camera>
            <a:lightRig rig="glow" dir="br"/>
          </a:scene3d>
          <a:sp3d prstMaterial="dkEdge">
            <a:bevelT w="25400" h="53975"/>
          </a:sp3d>
        </p:spPr>
        <p:style>
          <a:lnRef idx="1">
            <a:schemeClr val="dk1"/>
          </a:lnRef>
          <a:fillRef idx="3">
            <a:schemeClr val="dk1"/>
          </a:fillRef>
          <a:effectRef idx="2">
            <a:schemeClr val="dk1"/>
          </a:effectRef>
          <a:fontRef idx="minor">
            <a:schemeClr val="lt1"/>
          </a:fontRef>
        </p:style>
        <p:txBody>
          <a:bodyPr lIns="121917" tIns="60958" rIns="121917" bIns="60958" rtlCol="0" anchor="ctr"/>
          <a:lstStyle/>
          <a:p>
            <a:pPr algn="ctr"/>
            <a:endParaRPr lang="en-US"/>
          </a:p>
        </p:txBody>
      </p:sp>
      <p:sp>
        <p:nvSpPr>
          <p:cNvPr id="7"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Menghitung Waktu Slack</a:t>
            </a:r>
            <a:endParaRPr lang="en-US" altLang="en-US" smtClean="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210058618"/>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Critical Path for </a:t>
            </a:r>
            <a:br>
              <a:rPr lang="en-US" smtClean="0"/>
            </a:br>
            <a:r>
              <a:rPr lang="en-US" smtClean="0"/>
              <a:t>Milwaukee Paper</a:t>
            </a:r>
            <a:endParaRPr lang="en-US" sz="4300">
              <a:solidFill>
                <a:srgbClr val="33CC33"/>
              </a:solidFill>
            </a:endParaRPr>
          </a:p>
        </p:txBody>
      </p:sp>
      <p:grpSp>
        <p:nvGrpSpPr>
          <p:cNvPr id="155651" name="Group 3"/>
          <p:cNvGrpSpPr>
            <a:grpSpLocks/>
          </p:cNvGrpSpPr>
          <p:nvPr/>
        </p:nvGrpSpPr>
        <p:grpSpPr bwMode="auto">
          <a:xfrm>
            <a:off x="579967" y="1943100"/>
            <a:ext cx="11161184" cy="4089400"/>
            <a:chOff x="274" y="1224"/>
            <a:chExt cx="5273" cy="2576"/>
          </a:xfrm>
        </p:grpSpPr>
        <p:grpSp>
          <p:nvGrpSpPr>
            <p:cNvPr id="156675" name="Group 4"/>
            <p:cNvGrpSpPr>
              <a:grpSpLocks/>
            </p:cNvGrpSpPr>
            <p:nvPr/>
          </p:nvGrpSpPr>
          <p:grpSpPr bwMode="auto">
            <a:xfrm>
              <a:off x="2898" y="1224"/>
              <a:ext cx="2649" cy="2576"/>
              <a:chOff x="2898" y="1224"/>
              <a:chExt cx="2649" cy="2576"/>
            </a:xfrm>
          </p:grpSpPr>
          <p:grpSp>
            <p:nvGrpSpPr>
              <p:cNvPr id="156771" name="Group 5"/>
              <p:cNvGrpSpPr>
                <a:grpSpLocks/>
              </p:cNvGrpSpPr>
              <p:nvPr/>
            </p:nvGrpSpPr>
            <p:grpSpPr bwMode="auto">
              <a:xfrm>
                <a:off x="2898" y="1224"/>
                <a:ext cx="2649" cy="2576"/>
                <a:chOff x="2898" y="1224"/>
                <a:chExt cx="2649" cy="2576"/>
              </a:xfrm>
            </p:grpSpPr>
            <p:grpSp>
              <p:nvGrpSpPr>
                <p:cNvPr id="156774" name="Group 6"/>
                <p:cNvGrpSpPr>
                  <a:grpSpLocks/>
                </p:cNvGrpSpPr>
                <p:nvPr/>
              </p:nvGrpSpPr>
              <p:grpSpPr bwMode="auto">
                <a:xfrm>
                  <a:off x="2898" y="1224"/>
                  <a:ext cx="2649" cy="2576"/>
                  <a:chOff x="2898" y="1224"/>
                  <a:chExt cx="2649" cy="2576"/>
                </a:xfrm>
              </p:grpSpPr>
              <p:sp>
                <p:nvSpPr>
                  <p:cNvPr id="156781" name="Line 7"/>
                  <p:cNvSpPr>
                    <a:spLocks noChangeShapeType="1"/>
                  </p:cNvSpPr>
                  <p:nvPr/>
                </p:nvSpPr>
                <p:spPr bwMode="auto">
                  <a:xfrm>
                    <a:off x="3064" y="1672"/>
                    <a:ext cx="68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82" name="Line 8"/>
                  <p:cNvSpPr>
                    <a:spLocks noChangeShapeType="1"/>
                  </p:cNvSpPr>
                  <p:nvPr/>
                </p:nvSpPr>
                <p:spPr bwMode="auto">
                  <a:xfrm>
                    <a:off x="2912" y="1992"/>
                    <a:ext cx="144" cy="160"/>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83" name="Line 9"/>
                  <p:cNvSpPr>
                    <a:spLocks noChangeShapeType="1"/>
                  </p:cNvSpPr>
                  <p:nvPr/>
                </p:nvSpPr>
                <p:spPr bwMode="auto">
                  <a:xfrm>
                    <a:off x="3632" y="2808"/>
                    <a:ext cx="256" cy="224"/>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84" name="Line 10"/>
                  <p:cNvSpPr>
                    <a:spLocks noChangeShapeType="1"/>
                  </p:cNvSpPr>
                  <p:nvPr/>
                </p:nvSpPr>
                <p:spPr bwMode="auto">
                  <a:xfrm>
                    <a:off x="3056" y="3344"/>
                    <a:ext cx="70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85" name="Line 11"/>
                  <p:cNvSpPr>
                    <a:spLocks noChangeShapeType="1"/>
                  </p:cNvSpPr>
                  <p:nvPr/>
                </p:nvSpPr>
                <p:spPr bwMode="auto">
                  <a:xfrm flipV="1">
                    <a:off x="4528" y="2840"/>
                    <a:ext cx="248" cy="232"/>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86" name="Line 12"/>
                  <p:cNvSpPr>
                    <a:spLocks noChangeShapeType="1"/>
                  </p:cNvSpPr>
                  <p:nvPr/>
                </p:nvSpPr>
                <p:spPr bwMode="auto">
                  <a:xfrm>
                    <a:off x="4496" y="1928"/>
                    <a:ext cx="272" cy="256"/>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nvGrpSpPr>
                  <p:cNvPr id="156787" name="Group 13"/>
                  <p:cNvGrpSpPr>
                    <a:grpSpLocks/>
                  </p:cNvGrpSpPr>
                  <p:nvPr/>
                </p:nvGrpSpPr>
                <p:grpSpPr bwMode="auto">
                  <a:xfrm>
                    <a:off x="2898" y="1224"/>
                    <a:ext cx="2649" cy="2576"/>
                    <a:chOff x="2898" y="1224"/>
                    <a:chExt cx="2649" cy="2576"/>
                  </a:xfrm>
                </p:grpSpPr>
                <p:grpSp>
                  <p:nvGrpSpPr>
                    <p:cNvPr id="156788" name="Group 14"/>
                    <p:cNvGrpSpPr>
                      <a:grpSpLocks/>
                    </p:cNvGrpSpPr>
                    <p:nvPr/>
                  </p:nvGrpSpPr>
                  <p:grpSpPr bwMode="auto">
                    <a:xfrm>
                      <a:off x="3766" y="2904"/>
                      <a:ext cx="897" cy="896"/>
                      <a:chOff x="1842" y="1776"/>
                      <a:chExt cx="2074" cy="2072"/>
                    </a:xfrm>
                  </p:grpSpPr>
                  <p:sp>
                    <p:nvSpPr>
                      <p:cNvPr id="156834" name="Oval 1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835" name="Freeform 1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36" name="Freeform 1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37" name="Freeform 1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38" name="Freeform 1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39" name="Oval 2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840" name="Line 2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41" name="Line 2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42" name="Line 2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43" name="Line 2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grpSp>
                  <p:nvGrpSpPr>
                    <p:cNvPr id="156789" name="Group 25"/>
                    <p:cNvGrpSpPr>
                      <a:grpSpLocks/>
                    </p:cNvGrpSpPr>
                    <p:nvPr/>
                  </p:nvGrpSpPr>
                  <p:grpSpPr bwMode="auto">
                    <a:xfrm>
                      <a:off x="3766" y="1224"/>
                      <a:ext cx="897" cy="896"/>
                      <a:chOff x="1842" y="1776"/>
                      <a:chExt cx="2074" cy="2072"/>
                    </a:xfrm>
                  </p:grpSpPr>
                  <p:sp>
                    <p:nvSpPr>
                      <p:cNvPr id="156824" name="Oval 26"/>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825" name="Freeform 27"/>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26" name="Freeform 28"/>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27" name="Freeform 29"/>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28" name="Freeform 30"/>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29" name="Oval 31"/>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830" name="Line 32"/>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31" name="Line 33"/>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32" name="Line 34"/>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33" name="Line 35"/>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grpSp>
                  <p:nvGrpSpPr>
                    <p:cNvPr id="156790" name="Group 36"/>
                    <p:cNvGrpSpPr>
                      <a:grpSpLocks/>
                    </p:cNvGrpSpPr>
                    <p:nvPr/>
                  </p:nvGrpSpPr>
                  <p:grpSpPr bwMode="auto">
                    <a:xfrm>
                      <a:off x="2898" y="2064"/>
                      <a:ext cx="897" cy="896"/>
                      <a:chOff x="1842" y="1776"/>
                      <a:chExt cx="2074" cy="2072"/>
                    </a:xfrm>
                  </p:grpSpPr>
                  <p:sp>
                    <p:nvSpPr>
                      <p:cNvPr id="156814" name="Oval 3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815" name="Freeform 3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16" name="Freeform 3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17" name="Freeform 4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18" name="Freeform 4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19" name="Oval 4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820" name="Line 4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21" name="Line 4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22" name="Line 4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23" name="Line 4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grpSp>
                  <p:nvGrpSpPr>
                    <p:cNvPr id="156791" name="Group 47"/>
                    <p:cNvGrpSpPr>
                      <a:grpSpLocks/>
                    </p:cNvGrpSpPr>
                    <p:nvPr/>
                  </p:nvGrpSpPr>
                  <p:grpSpPr bwMode="auto">
                    <a:xfrm>
                      <a:off x="4650" y="2064"/>
                      <a:ext cx="897" cy="896"/>
                      <a:chOff x="1842" y="1776"/>
                      <a:chExt cx="2074" cy="2072"/>
                    </a:xfrm>
                  </p:grpSpPr>
                  <p:sp>
                    <p:nvSpPr>
                      <p:cNvPr id="156804" name="Oval 48"/>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805" name="Freeform 49"/>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06" name="Freeform 50"/>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07" name="Freeform 51"/>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08" name="Freeform 52"/>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09" name="Oval 53"/>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810" name="Line 54"/>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11" name="Line 55"/>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12" name="Line 56"/>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13" name="Line 57"/>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sp>
                  <p:nvSpPr>
                    <p:cNvPr id="156792" name="Text Box 58"/>
                    <p:cNvSpPr txBox="1">
                      <a:spLocks noChangeArrowheads="1"/>
                    </p:cNvSpPr>
                    <p:nvPr/>
                  </p:nvSpPr>
                  <p:spPr bwMode="auto">
                    <a:xfrm>
                      <a:off x="3238" y="213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E</a:t>
                      </a:r>
                    </a:p>
                    <a:p>
                      <a:endParaRPr lang="en-AU" altLang="en-US" sz="1900">
                        <a:solidFill>
                          <a:schemeClr val="bg1"/>
                        </a:solidFill>
                        <a:latin typeface="Arial" pitchFamily="34" charset="0"/>
                        <a:ea typeface="MS PGothic" pitchFamily="34" charset="-128"/>
                      </a:endParaRPr>
                    </a:p>
                    <a:p>
                      <a:endParaRPr lang="en-AU" altLang="en-US" sz="1900">
                        <a:solidFill>
                          <a:schemeClr val="bg1"/>
                        </a:solidFill>
                        <a:latin typeface="Arial" pitchFamily="34" charset="0"/>
                        <a:ea typeface="MS PGothic" pitchFamily="34" charset="-128"/>
                      </a:endParaRPr>
                    </a:p>
                    <a:p>
                      <a:r>
                        <a:rPr lang="en-AU" altLang="en-US" sz="1900">
                          <a:solidFill>
                            <a:schemeClr val="bg1"/>
                          </a:solidFill>
                          <a:latin typeface="Arial" pitchFamily="34" charset="0"/>
                          <a:ea typeface="MS PGothic" pitchFamily="34" charset="-128"/>
                        </a:rPr>
                        <a:t>4</a:t>
                      </a:r>
                    </a:p>
                  </p:txBody>
                </p:sp>
                <p:sp>
                  <p:nvSpPr>
                    <p:cNvPr id="156793" name="Text Box 59"/>
                    <p:cNvSpPr txBox="1">
                      <a:spLocks noChangeArrowheads="1"/>
                    </p:cNvSpPr>
                    <p:nvPr/>
                  </p:nvSpPr>
                  <p:spPr bwMode="auto">
                    <a:xfrm>
                      <a:off x="4110" y="1295"/>
                      <a:ext cx="158"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F</a:t>
                      </a:r>
                    </a:p>
                    <a:p>
                      <a:endParaRPr lang="en-AU" altLang="en-US" sz="1900">
                        <a:solidFill>
                          <a:schemeClr val="bg1"/>
                        </a:solidFill>
                        <a:latin typeface="Arial" pitchFamily="34" charset="0"/>
                        <a:ea typeface="MS PGothic" pitchFamily="34" charset="-128"/>
                      </a:endParaRPr>
                    </a:p>
                    <a:p>
                      <a:endParaRPr lang="en-AU" altLang="en-US" sz="1900">
                        <a:solidFill>
                          <a:schemeClr val="bg1"/>
                        </a:solidFill>
                        <a:latin typeface="Arial" pitchFamily="34" charset="0"/>
                        <a:ea typeface="MS PGothic" pitchFamily="34" charset="-128"/>
                      </a:endParaRPr>
                    </a:p>
                    <a:p>
                      <a:r>
                        <a:rPr lang="en-AU" altLang="en-US" sz="1900">
                          <a:solidFill>
                            <a:schemeClr val="bg1"/>
                          </a:solidFill>
                          <a:latin typeface="Arial" pitchFamily="34" charset="0"/>
                          <a:ea typeface="MS PGothic" pitchFamily="34" charset="-128"/>
                        </a:rPr>
                        <a:t>3</a:t>
                      </a:r>
                    </a:p>
                  </p:txBody>
                </p:sp>
                <p:sp>
                  <p:nvSpPr>
                    <p:cNvPr id="156794" name="Text Box 60"/>
                    <p:cNvSpPr txBox="1">
                      <a:spLocks noChangeArrowheads="1"/>
                    </p:cNvSpPr>
                    <p:nvPr/>
                  </p:nvSpPr>
                  <p:spPr bwMode="auto">
                    <a:xfrm>
                      <a:off x="4102" y="2975"/>
                      <a:ext cx="177"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G</a:t>
                      </a:r>
                    </a:p>
                    <a:p>
                      <a:endParaRPr lang="en-AU" altLang="en-US" sz="1900">
                        <a:solidFill>
                          <a:schemeClr val="bg1"/>
                        </a:solidFill>
                        <a:latin typeface="Arial" pitchFamily="34" charset="0"/>
                        <a:ea typeface="MS PGothic" pitchFamily="34" charset="-128"/>
                      </a:endParaRPr>
                    </a:p>
                    <a:p>
                      <a:endParaRPr lang="en-AU" altLang="en-US" sz="1900">
                        <a:solidFill>
                          <a:schemeClr val="bg1"/>
                        </a:solidFill>
                        <a:latin typeface="Arial" pitchFamily="34" charset="0"/>
                        <a:ea typeface="MS PGothic" pitchFamily="34" charset="-128"/>
                      </a:endParaRPr>
                    </a:p>
                    <a:p>
                      <a:r>
                        <a:rPr lang="en-AU" altLang="en-US" sz="1900">
                          <a:solidFill>
                            <a:schemeClr val="bg1"/>
                          </a:solidFill>
                          <a:latin typeface="Arial" pitchFamily="34" charset="0"/>
                          <a:ea typeface="MS PGothic" pitchFamily="34" charset="-128"/>
                        </a:rPr>
                        <a:t>5</a:t>
                      </a:r>
                    </a:p>
                  </p:txBody>
                </p:sp>
                <p:sp>
                  <p:nvSpPr>
                    <p:cNvPr id="156795" name="Text Box 61"/>
                    <p:cNvSpPr txBox="1">
                      <a:spLocks noChangeArrowheads="1"/>
                    </p:cNvSpPr>
                    <p:nvPr/>
                  </p:nvSpPr>
                  <p:spPr bwMode="auto">
                    <a:xfrm>
                      <a:off x="4990" y="213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H</a:t>
                      </a:r>
                    </a:p>
                    <a:p>
                      <a:endParaRPr lang="en-AU" altLang="en-US" sz="1900">
                        <a:solidFill>
                          <a:schemeClr val="bg1"/>
                        </a:solidFill>
                        <a:latin typeface="Arial" pitchFamily="34" charset="0"/>
                        <a:ea typeface="MS PGothic" pitchFamily="34" charset="-128"/>
                      </a:endParaRPr>
                    </a:p>
                    <a:p>
                      <a:endParaRPr lang="en-AU" altLang="en-US" sz="1900">
                        <a:solidFill>
                          <a:schemeClr val="bg1"/>
                        </a:solidFill>
                        <a:latin typeface="Arial" pitchFamily="34" charset="0"/>
                        <a:ea typeface="MS PGothic" pitchFamily="34" charset="-128"/>
                      </a:endParaRPr>
                    </a:p>
                    <a:p>
                      <a:r>
                        <a:rPr lang="en-AU" altLang="en-US" sz="1900">
                          <a:solidFill>
                            <a:schemeClr val="bg1"/>
                          </a:solidFill>
                          <a:latin typeface="Arial" pitchFamily="34" charset="0"/>
                          <a:ea typeface="MS PGothic" pitchFamily="34" charset="-128"/>
                        </a:rPr>
                        <a:t>2</a:t>
                      </a:r>
                    </a:p>
                  </p:txBody>
                </p:sp>
                <p:sp>
                  <p:nvSpPr>
                    <p:cNvPr id="156796" name="Text Box 62"/>
                    <p:cNvSpPr txBox="1">
                      <a:spLocks noChangeArrowheads="1"/>
                    </p:cNvSpPr>
                    <p:nvPr/>
                  </p:nvSpPr>
                  <p:spPr bwMode="auto">
                    <a:xfrm>
                      <a:off x="2974"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4</a:t>
                      </a:r>
                    </a:p>
                  </p:txBody>
                </p:sp>
                <p:sp>
                  <p:nvSpPr>
                    <p:cNvPr id="156797" name="Text Box 63"/>
                    <p:cNvSpPr txBox="1">
                      <a:spLocks noChangeArrowheads="1"/>
                    </p:cNvSpPr>
                    <p:nvPr/>
                  </p:nvSpPr>
                  <p:spPr bwMode="auto">
                    <a:xfrm>
                      <a:off x="3518"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8</a:t>
                      </a:r>
                    </a:p>
                  </p:txBody>
                </p:sp>
                <p:sp>
                  <p:nvSpPr>
                    <p:cNvPr id="156798" name="Text Box 64"/>
                    <p:cNvSpPr txBox="1">
                      <a:spLocks noChangeArrowheads="1"/>
                    </p:cNvSpPr>
                    <p:nvPr/>
                  </p:nvSpPr>
                  <p:spPr bwMode="auto">
                    <a:xfrm>
                      <a:off x="4670"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13</a:t>
                      </a:r>
                    </a:p>
                  </p:txBody>
                </p:sp>
                <p:sp>
                  <p:nvSpPr>
                    <p:cNvPr id="156799" name="Text Box 65"/>
                    <p:cNvSpPr txBox="1">
                      <a:spLocks noChangeArrowheads="1"/>
                    </p:cNvSpPr>
                    <p:nvPr/>
                  </p:nvSpPr>
                  <p:spPr bwMode="auto">
                    <a:xfrm>
                      <a:off x="5254"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15</a:t>
                      </a:r>
                    </a:p>
                  </p:txBody>
                </p:sp>
                <p:sp>
                  <p:nvSpPr>
                    <p:cNvPr id="156800" name="Text Box 66"/>
                    <p:cNvSpPr txBox="1">
                      <a:spLocks noChangeArrowheads="1"/>
                    </p:cNvSpPr>
                    <p:nvPr/>
                  </p:nvSpPr>
                  <p:spPr bwMode="auto">
                    <a:xfrm>
                      <a:off x="38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4</a:t>
                      </a:r>
                    </a:p>
                  </p:txBody>
                </p:sp>
                <p:sp>
                  <p:nvSpPr>
                    <p:cNvPr id="156801" name="Text Box 67"/>
                    <p:cNvSpPr txBox="1">
                      <a:spLocks noChangeArrowheads="1"/>
                    </p:cNvSpPr>
                    <p:nvPr/>
                  </p:nvSpPr>
                  <p:spPr bwMode="auto">
                    <a:xfrm>
                      <a:off x="3838" y="31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8</a:t>
                      </a:r>
                    </a:p>
                  </p:txBody>
                </p:sp>
                <p:sp>
                  <p:nvSpPr>
                    <p:cNvPr id="156802" name="Text Box 68"/>
                    <p:cNvSpPr txBox="1">
                      <a:spLocks noChangeArrowheads="1"/>
                    </p:cNvSpPr>
                    <p:nvPr/>
                  </p:nvSpPr>
                  <p:spPr bwMode="auto">
                    <a:xfrm>
                      <a:off x="4358" y="3111"/>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13</a:t>
                      </a:r>
                    </a:p>
                  </p:txBody>
                </p:sp>
                <p:sp>
                  <p:nvSpPr>
                    <p:cNvPr id="156803" name="Text Box 69"/>
                    <p:cNvSpPr txBox="1">
                      <a:spLocks noChangeArrowheads="1"/>
                    </p:cNvSpPr>
                    <p:nvPr/>
                  </p:nvSpPr>
                  <p:spPr bwMode="auto">
                    <a:xfrm>
                      <a:off x="4382"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7</a:t>
                      </a:r>
                    </a:p>
                  </p:txBody>
                </p:sp>
              </p:grpSp>
            </p:grpSp>
            <p:sp>
              <p:nvSpPr>
                <p:cNvPr id="156775" name="Text Box 70"/>
                <p:cNvSpPr txBox="1">
                  <a:spLocks noChangeArrowheads="1"/>
                </p:cNvSpPr>
                <p:nvPr/>
              </p:nvSpPr>
              <p:spPr bwMode="auto">
                <a:xfrm>
                  <a:off x="4670"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13</a:t>
                  </a:r>
                </a:p>
              </p:txBody>
            </p:sp>
            <p:sp>
              <p:nvSpPr>
                <p:cNvPr id="156776" name="Text Box 71"/>
                <p:cNvSpPr txBox="1">
                  <a:spLocks noChangeArrowheads="1"/>
                </p:cNvSpPr>
                <p:nvPr/>
              </p:nvSpPr>
              <p:spPr bwMode="auto">
                <a:xfrm>
                  <a:off x="5246"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15</a:t>
                  </a:r>
                </a:p>
              </p:txBody>
            </p:sp>
            <p:sp>
              <p:nvSpPr>
                <p:cNvPr id="156777" name="Text Box 72"/>
                <p:cNvSpPr txBox="1">
                  <a:spLocks noChangeArrowheads="1"/>
                </p:cNvSpPr>
                <p:nvPr/>
              </p:nvSpPr>
              <p:spPr bwMode="auto">
                <a:xfrm>
                  <a:off x="3782"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10</a:t>
                  </a:r>
                </a:p>
              </p:txBody>
            </p:sp>
            <p:sp>
              <p:nvSpPr>
                <p:cNvPr id="156778" name="Text Box 73"/>
                <p:cNvSpPr txBox="1">
                  <a:spLocks noChangeArrowheads="1"/>
                </p:cNvSpPr>
                <p:nvPr/>
              </p:nvSpPr>
              <p:spPr bwMode="auto">
                <a:xfrm>
                  <a:off x="4358"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13</a:t>
                  </a:r>
                </a:p>
              </p:txBody>
            </p:sp>
            <p:sp>
              <p:nvSpPr>
                <p:cNvPr id="156779" name="Text Box 74"/>
                <p:cNvSpPr txBox="1">
                  <a:spLocks noChangeArrowheads="1"/>
                </p:cNvSpPr>
                <p:nvPr/>
              </p:nvSpPr>
              <p:spPr bwMode="auto">
                <a:xfrm>
                  <a:off x="3838" y="3376"/>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8</a:t>
                  </a:r>
                </a:p>
              </p:txBody>
            </p:sp>
            <p:sp>
              <p:nvSpPr>
                <p:cNvPr id="156780" name="Text Box 75"/>
                <p:cNvSpPr txBox="1">
                  <a:spLocks noChangeArrowheads="1"/>
                </p:cNvSpPr>
                <p:nvPr/>
              </p:nvSpPr>
              <p:spPr bwMode="auto">
                <a:xfrm>
                  <a:off x="4358" y="337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13</a:t>
                  </a:r>
                </a:p>
              </p:txBody>
            </p:sp>
          </p:grpSp>
          <p:sp>
            <p:nvSpPr>
              <p:cNvPr id="156772" name="Text Box 76"/>
              <p:cNvSpPr txBox="1">
                <a:spLocks noChangeArrowheads="1"/>
              </p:cNvSpPr>
              <p:nvPr/>
            </p:nvSpPr>
            <p:spPr bwMode="auto">
              <a:xfrm>
                <a:off x="2974"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4</a:t>
                </a:r>
              </a:p>
            </p:txBody>
          </p:sp>
          <p:sp>
            <p:nvSpPr>
              <p:cNvPr id="156773" name="Text Box 77"/>
              <p:cNvSpPr txBox="1">
                <a:spLocks noChangeArrowheads="1"/>
              </p:cNvSpPr>
              <p:nvPr/>
            </p:nvSpPr>
            <p:spPr bwMode="auto">
              <a:xfrm>
                <a:off x="3518"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8</a:t>
                </a:r>
              </a:p>
            </p:txBody>
          </p:sp>
        </p:grpSp>
        <p:grpSp>
          <p:nvGrpSpPr>
            <p:cNvPr id="156676" name="Group 78"/>
            <p:cNvGrpSpPr>
              <a:grpSpLocks/>
            </p:cNvGrpSpPr>
            <p:nvPr/>
          </p:nvGrpSpPr>
          <p:grpSpPr bwMode="auto">
            <a:xfrm>
              <a:off x="1640" y="1976"/>
              <a:ext cx="1455" cy="1824"/>
              <a:chOff x="1640" y="1976"/>
              <a:chExt cx="1455" cy="1824"/>
            </a:xfrm>
          </p:grpSpPr>
          <p:sp>
            <p:nvSpPr>
              <p:cNvPr id="156753" name="Line 79"/>
              <p:cNvSpPr>
                <a:spLocks noChangeShapeType="1"/>
              </p:cNvSpPr>
              <p:nvPr/>
            </p:nvSpPr>
            <p:spPr bwMode="auto">
              <a:xfrm>
                <a:off x="1640" y="1976"/>
                <a:ext cx="744" cy="99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nvGrpSpPr>
              <p:cNvPr id="156754" name="Group 80"/>
              <p:cNvGrpSpPr>
                <a:grpSpLocks/>
              </p:cNvGrpSpPr>
              <p:nvPr/>
            </p:nvGrpSpPr>
            <p:grpSpPr bwMode="auto">
              <a:xfrm>
                <a:off x="1848" y="2904"/>
                <a:ext cx="1247" cy="896"/>
                <a:chOff x="1848" y="2904"/>
                <a:chExt cx="1247" cy="896"/>
              </a:xfrm>
            </p:grpSpPr>
            <p:sp>
              <p:nvSpPr>
                <p:cNvPr id="156755" name="Line 81"/>
                <p:cNvSpPr>
                  <a:spLocks noChangeShapeType="1"/>
                </p:cNvSpPr>
                <p:nvPr/>
              </p:nvSpPr>
              <p:spPr bwMode="auto">
                <a:xfrm>
                  <a:off x="1848" y="3352"/>
                  <a:ext cx="34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nvGrpSpPr>
                <p:cNvPr id="156756" name="Group 82"/>
                <p:cNvGrpSpPr>
                  <a:grpSpLocks/>
                </p:cNvGrpSpPr>
                <p:nvPr/>
              </p:nvGrpSpPr>
              <p:grpSpPr bwMode="auto">
                <a:xfrm>
                  <a:off x="2198" y="2904"/>
                  <a:ext cx="897" cy="896"/>
                  <a:chOff x="2198" y="2904"/>
                  <a:chExt cx="897" cy="896"/>
                </a:xfrm>
              </p:grpSpPr>
              <p:grpSp>
                <p:nvGrpSpPr>
                  <p:cNvPr id="156757" name="Group 83"/>
                  <p:cNvGrpSpPr>
                    <a:grpSpLocks/>
                  </p:cNvGrpSpPr>
                  <p:nvPr/>
                </p:nvGrpSpPr>
                <p:grpSpPr bwMode="auto">
                  <a:xfrm>
                    <a:off x="2198" y="2904"/>
                    <a:ext cx="897" cy="896"/>
                    <a:chOff x="1842" y="1776"/>
                    <a:chExt cx="2074" cy="2072"/>
                  </a:xfrm>
                </p:grpSpPr>
                <p:sp>
                  <p:nvSpPr>
                    <p:cNvPr id="156761" name="Oval 8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62" name="Freeform 8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63" name="Freeform 8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64" name="Freeform 8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65" name="Freeform 8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66" name="Oval 8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67" name="Line 9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68" name="Line 9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69" name="Line 9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70" name="Line 9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sp>
                <p:nvSpPr>
                  <p:cNvPr id="156758" name="Text Box 94"/>
                  <p:cNvSpPr txBox="1">
                    <a:spLocks noChangeArrowheads="1"/>
                  </p:cNvSpPr>
                  <p:nvPr/>
                </p:nvSpPr>
                <p:spPr bwMode="auto">
                  <a:xfrm>
                    <a:off x="2534" y="297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D</a:t>
                    </a:r>
                  </a:p>
                  <a:p>
                    <a:endParaRPr lang="en-AU" altLang="en-US" sz="1900">
                      <a:solidFill>
                        <a:schemeClr val="bg1"/>
                      </a:solidFill>
                      <a:latin typeface="Arial" pitchFamily="34" charset="0"/>
                      <a:ea typeface="MS PGothic" pitchFamily="34" charset="-128"/>
                    </a:endParaRPr>
                  </a:p>
                  <a:p>
                    <a:endParaRPr lang="en-AU" altLang="en-US" sz="1900">
                      <a:solidFill>
                        <a:schemeClr val="bg1"/>
                      </a:solidFill>
                      <a:latin typeface="Arial" pitchFamily="34" charset="0"/>
                      <a:ea typeface="MS PGothic" pitchFamily="34" charset="-128"/>
                    </a:endParaRPr>
                  </a:p>
                  <a:p>
                    <a:r>
                      <a:rPr lang="en-AU" altLang="en-US" sz="1900">
                        <a:solidFill>
                          <a:schemeClr val="bg1"/>
                        </a:solidFill>
                        <a:latin typeface="Arial" pitchFamily="34" charset="0"/>
                        <a:ea typeface="MS PGothic" pitchFamily="34" charset="-128"/>
                      </a:rPr>
                      <a:t>4</a:t>
                    </a:r>
                  </a:p>
                </p:txBody>
              </p:sp>
              <p:sp>
                <p:nvSpPr>
                  <p:cNvPr id="156759" name="Text Box 95"/>
                  <p:cNvSpPr txBox="1">
                    <a:spLocks noChangeArrowheads="1"/>
                  </p:cNvSpPr>
                  <p:nvPr/>
                </p:nvSpPr>
                <p:spPr bwMode="auto">
                  <a:xfrm>
                    <a:off x="2278"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3</a:t>
                    </a:r>
                  </a:p>
                </p:txBody>
              </p:sp>
              <p:sp>
                <p:nvSpPr>
                  <p:cNvPr id="156760" name="Text Box 96"/>
                  <p:cNvSpPr txBox="1">
                    <a:spLocks noChangeArrowheads="1"/>
                  </p:cNvSpPr>
                  <p:nvPr/>
                </p:nvSpPr>
                <p:spPr bwMode="auto">
                  <a:xfrm>
                    <a:off x="2830"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7</a:t>
                    </a:r>
                  </a:p>
                </p:txBody>
              </p:sp>
            </p:grpSp>
          </p:grpSp>
        </p:grpSp>
        <p:grpSp>
          <p:nvGrpSpPr>
            <p:cNvPr id="156677" name="Group 97"/>
            <p:cNvGrpSpPr>
              <a:grpSpLocks/>
            </p:cNvGrpSpPr>
            <p:nvPr/>
          </p:nvGrpSpPr>
          <p:grpSpPr bwMode="auto">
            <a:xfrm>
              <a:off x="1840" y="1224"/>
              <a:ext cx="1255" cy="896"/>
              <a:chOff x="1840" y="1224"/>
              <a:chExt cx="1255" cy="896"/>
            </a:xfrm>
          </p:grpSpPr>
          <p:sp>
            <p:nvSpPr>
              <p:cNvPr id="156738" name="Line 98"/>
              <p:cNvSpPr>
                <a:spLocks noChangeShapeType="1"/>
              </p:cNvSpPr>
              <p:nvPr/>
            </p:nvSpPr>
            <p:spPr bwMode="auto">
              <a:xfrm>
                <a:off x="1840" y="1672"/>
                <a:ext cx="344" cy="0"/>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nvGrpSpPr>
              <p:cNvPr id="156739" name="Group 99"/>
              <p:cNvGrpSpPr>
                <a:grpSpLocks/>
              </p:cNvGrpSpPr>
              <p:nvPr/>
            </p:nvGrpSpPr>
            <p:grpSpPr bwMode="auto">
              <a:xfrm>
                <a:off x="2198" y="1224"/>
                <a:ext cx="897" cy="896"/>
                <a:chOff x="1842" y="1776"/>
                <a:chExt cx="2074" cy="2072"/>
              </a:xfrm>
            </p:grpSpPr>
            <p:sp>
              <p:nvSpPr>
                <p:cNvPr id="156743" name="Oval 100"/>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44" name="Freeform 101"/>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45" name="Freeform 102"/>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46" name="Freeform 103"/>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47" name="Freeform 104"/>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48" name="Oval 105"/>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49" name="Line 106"/>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50" name="Line 107"/>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51" name="Line 108"/>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52" name="Line 109"/>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sp>
            <p:nvSpPr>
              <p:cNvPr id="156740" name="Text Box 110"/>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C</a:t>
                </a:r>
              </a:p>
              <a:p>
                <a:endParaRPr lang="en-AU" altLang="en-US" sz="1900">
                  <a:solidFill>
                    <a:schemeClr val="bg1"/>
                  </a:solidFill>
                  <a:latin typeface="Arial" pitchFamily="34" charset="0"/>
                  <a:ea typeface="MS PGothic" pitchFamily="34" charset="-128"/>
                </a:endParaRPr>
              </a:p>
              <a:p>
                <a:endParaRPr lang="en-AU" altLang="en-US" sz="1900">
                  <a:solidFill>
                    <a:schemeClr val="bg1"/>
                  </a:solidFill>
                  <a:latin typeface="Arial" pitchFamily="34" charset="0"/>
                  <a:ea typeface="MS PGothic" pitchFamily="34" charset="-128"/>
                </a:endParaRPr>
              </a:p>
              <a:p>
                <a:r>
                  <a:rPr lang="en-AU" altLang="en-US" sz="1900">
                    <a:solidFill>
                      <a:schemeClr val="bg1"/>
                    </a:solidFill>
                    <a:latin typeface="Arial" pitchFamily="34" charset="0"/>
                    <a:ea typeface="MS PGothic" pitchFamily="34" charset="-128"/>
                  </a:rPr>
                  <a:t>2</a:t>
                </a:r>
              </a:p>
            </p:txBody>
          </p:sp>
          <p:sp>
            <p:nvSpPr>
              <p:cNvPr id="156741" name="Text Box 111"/>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2</a:t>
                </a:r>
              </a:p>
            </p:txBody>
          </p:sp>
          <p:sp>
            <p:nvSpPr>
              <p:cNvPr id="156742" name="Text Box 112"/>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4</a:t>
                </a:r>
              </a:p>
            </p:txBody>
          </p:sp>
        </p:grpSp>
        <p:grpSp>
          <p:nvGrpSpPr>
            <p:cNvPr id="156678" name="Group 113"/>
            <p:cNvGrpSpPr>
              <a:grpSpLocks/>
            </p:cNvGrpSpPr>
            <p:nvPr/>
          </p:nvGrpSpPr>
          <p:grpSpPr bwMode="auto">
            <a:xfrm>
              <a:off x="972" y="2828"/>
              <a:ext cx="903" cy="972"/>
              <a:chOff x="972" y="2828"/>
              <a:chExt cx="903" cy="972"/>
            </a:xfrm>
          </p:grpSpPr>
          <p:sp>
            <p:nvSpPr>
              <p:cNvPr id="156722" name="Line 114"/>
              <p:cNvSpPr>
                <a:spLocks noChangeShapeType="1"/>
              </p:cNvSpPr>
              <p:nvPr/>
            </p:nvSpPr>
            <p:spPr bwMode="auto">
              <a:xfrm rot="5400000" flipV="1">
                <a:off x="964" y="2836"/>
                <a:ext cx="176" cy="16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nvGrpSpPr>
              <p:cNvPr id="156723" name="Group 115"/>
              <p:cNvGrpSpPr>
                <a:grpSpLocks/>
              </p:cNvGrpSpPr>
              <p:nvPr/>
            </p:nvGrpSpPr>
            <p:grpSpPr bwMode="auto">
              <a:xfrm>
                <a:off x="978" y="2904"/>
                <a:ext cx="897" cy="896"/>
                <a:chOff x="978" y="2904"/>
                <a:chExt cx="897" cy="896"/>
              </a:xfrm>
            </p:grpSpPr>
            <p:grpSp>
              <p:nvGrpSpPr>
                <p:cNvPr id="156724" name="Group 116"/>
                <p:cNvGrpSpPr>
                  <a:grpSpLocks/>
                </p:cNvGrpSpPr>
                <p:nvPr/>
              </p:nvGrpSpPr>
              <p:grpSpPr bwMode="auto">
                <a:xfrm>
                  <a:off x="978" y="2904"/>
                  <a:ext cx="897" cy="896"/>
                  <a:chOff x="1842" y="1776"/>
                  <a:chExt cx="2074" cy="2072"/>
                </a:xfrm>
              </p:grpSpPr>
              <p:sp>
                <p:nvSpPr>
                  <p:cNvPr id="156728" name="Oval 11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29" name="Freeform 11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30" name="Freeform 11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31" name="Freeform 12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32" name="Freeform 12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33" name="Oval 12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34" name="Line 12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35" name="Line 12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36" name="Line 12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37" name="Line 12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sp>
              <p:nvSpPr>
                <p:cNvPr id="156725" name="Text Box 127"/>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B</a:t>
                  </a:r>
                </a:p>
                <a:p>
                  <a:endParaRPr lang="en-AU" altLang="en-US" sz="1900">
                    <a:solidFill>
                      <a:schemeClr val="bg1"/>
                    </a:solidFill>
                    <a:latin typeface="Arial" pitchFamily="34" charset="0"/>
                    <a:ea typeface="MS PGothic" pitchFamily="34" charset="-128"/>
                  </a:endParaRPr>
                </a:p>
                <a:p>
                  <a:endParaRPr lang="en-AU" altLang="en-US" sz="1900">
                    <a:solidFill>
                      <a:schemeClr val="bg1"/>
                    </a:solidFill>
                    <a:latin typeface="Arial" pitchFamily="34" charset="0"/>
                    <a:ea typeface="MS PGothic" pitchFamily="34" charset="-128"/>
                  </a:endParaRPr>
                </a:p>
                <a:p>
                  <a:r>
                    <a:rPr lang="en-AU" altLang="en-US" sz="1900">
                      <a:solidFill>
                        <a:schemeClr val="bg1"/>
                      </a:solidFill>
                      <a:latin typeface="Arial" pitchFamily="34" charset="0"/>
                      <a:ea typeface="MS PGothic" pitchFamily="34" charset="-128"/>
                    </a:rPr>
                    <a:t>3</a:t>
                  </a:r>
                </a:p>
              </p:txBody>
            </p:sp>
            <p:sp>
              <p:nvSpPr>
                <p:cNvPr id="156726" name="Text Box 128"/>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0</a:t>
                  </a:r>
                </a:p>
              </p:txBody>
            </p:sp>
            <p:sp>
              <p:nvSpPr>
                <p:cNvPr id="156727" name="Text Box 129"/>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3</a:t>
                  </a:r>
                </a:p>
              </p:txBody>
            </p:sp>
          </p:grpSp>
        </p:grpSp>
        <p:grpSp>
          <p:nvGrpSpPr>
            <p:cNvPr id="156679" name="Group 130"/>
            <p:cNvGrpSpPr>
              <a:grpSpLocks/>
            </p:cNvGrpSpPr>
            <p:nvPr/>
          </p:nvGrpSpPr>
          <p:grpSpPr bwMode="auto">
            <a:xfrm>
              <a:off x="274" y="1224"/>
              <a:ext cx="1601" cy="1736"/>
              <a:chOff x="274" y="1224"/>
              <a:chExt cx="1601" cy="1736"/>
            </a:xfrm>
          </p:grpSpPr>
          <p:grpSp>
            <p:nvGrpSpPr>
              <p:cNvPr id="156690" name="Group 131"/>
              <p:cNvGrpSpPr>
                <a:grpSpLocks/>
              </p:cNvGrpSpPr>
              <p:nvPr/>
            </p:nvGrpSpPr>
            <p:grpSpPr bwMode="auto">
              <a:xfrm>
                <a:off x="274" y="2064"/>
                <a:ext cx="897" cy="896"/>
                <a:chOff x="274" y="2064"/>
                <a:chExt cx="897" cy="896"/>
              </a:xfrm>
            </p:grpSpPr>
            <p:grpSp>
              <p:nvGrpSpPr>
                <p:cNvPr id="156707" name="Group 132"/>
                <p:cNvGrpSpPr>
                  <a:grpSpLocks/>
                </p:cNvGrpSpPr>
                <p:nvPr/>
              </p:nvGrpSpPr>
              <p:grpSpPr bwMode="auto">
                <a:xfrm>
                  <a:off x="274" y="2064"/>
                  <a:ext cx="897" cy="896"/>
                  <a:chOff x="1842" y="1776"/>
                  <a:chExt cx="2074" cy="2072"/>
                </a:xfrm>
              </p:grpSpPr>
              <p:sp>
                <p:nvSpPr>
                  <p:cNvPr id="156712" name="Oval 13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13" name="Freeform 13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14" name="Freeform 13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15" name="Freeform 13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16" name="Freeform 13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17" name="Oval 13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18" name="Line 13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19" name="Line 14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20" name="Line 14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21" name="Line 14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sp>
              <p:nvSpPr>
                <p:cNvPr id="156708" name="Text Box 143"/>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solidFill>
                        <a:schemeClr val="bg1"/>
                      </a:solidFill>
                      <a:latin typeface="Arial" pitchFamily="34" charset="0"/>
                      <a:ea typeface="MS PGothic" pitchFamily="34" charset="-128"/>
                    </a:rPr>
                    <a:t>Start</a:t>
                  </a:r>
                </a:p>
              </p:txBody>
            </p:sp>
            <p:sp>
              <p:nvSpPr>
                <p:cNvPr id="156709" name="Text Box 144"/>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0</a:t>
                  </a:r>
                </a:p>
              </p:txBody>
            </p:sp>
            <p:sp>
              <p:nvSpPr>
                <p:cNvPr id="156710" name="Text Box 145"/>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0</a:t>
                  </a:r>
                </a:p>
              </p:txBody>
            </p:sp>
            <p:sp>
              <p:nvSpPr>
                <p:cNvPr id="156711" name="Text Box 146"/>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0</a:t>
                  </a:r>
                </a:p>
              </p:txBody>
            </p:sp>
          </p:grpSp>
          <p:grpSp>
            <p:nvGrpSpPr>
              <p:cNvPr id="156691" name="Group 147"/>
              <p:cNvGrpSpPr>
                <a:grpSpLocks/>
              </p:cNvGrpSpPr>
              <p:nvPr/>
            </p:nvGrpSpPr>
            <p:grpSpPr bwMode="auto">
              <a:xfrm>
                <a:off x="978" y="1224"/>
                <a:ext cx="897" cy="896"/>
                <a:chOff x="978" y="1224"/>
                <a:chExt cx="897" cy="896"/>
              </a:xfrm>
            </p:grpSpPr>
            <p:grpSp>
              <p:nvGrpSpPr>
                <p:cNvPr id="156693" name="Group 148"/>
                <p:cNvGrpSpPr>
                  <a:grpSpLocks/>
                </p:cNvGrpSpPr>
                <p:nvPr/>
              </p:nvGrpSpPr>
              <p:grpSpPr bwMode="auto">
                <a:xfrm>
                  <a:off x="978" y="1224"/>
                  <a:ext cx="897" cy="896"/>
                  <a:chOff x="1842" y="1776"/>
                  <a:chExt cx="2074" cy="2072"/>
                </a:xfrm>
              </p:grpSpPr>
              <p:sp>
                <p:nvSpPr>
                  <p:cNvPr id="156697" name="Oval 14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698" name="Freeform 15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699" name="Freeform 15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00" name="Freeform 15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01" name="Freeform 15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02" name="Oval 15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03" name="Line 15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04" name="Line 15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05" name="Line 15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06" name="Line 15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sp>
              <p:nvSpPr>
                <p:cNvPr id="156694" name="Text Box 159"/>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solidFill>
                        <a:schemeClr val="bg1"/>
                      </a:solidFill>
                      <a:latin typeface="Arial" pitchFamily="34" charset="0"/>
                      <a:ea typeface="MS PGothic" pitchFamily="34" charset="-128"/>
                    </a:rPr>
                    <a:t>A</a:t>
                  </a:r>
                </a:p>
                <a:p>
                  <a:pPr algn="ctr"/>
                  <a:endParaRPr lang="en-AU" altLang="en-US" sz="1900">
                    <a:solidFill>
                      <a:schemeClr val="bg1"/>
                    </a:solidFill>
                    <a:latin typeface="Arial" pitchFamily="34" charset="0"/>
                    <a:ea typeface="MS PGothic" pitchFamily="34" charset="-128"/>
                  </a:endParaRPr>
                </a:p>
                <a:p>
                  <a:pPr algn="ctr"/>
                  <a:endParaRPr lang="en-AU" altLang="en-US" sz="1900">
                    <a:solidFill>
                      <a:schemeClr val="bg1"/>
                    </a:solidFill>
                    <a:latin typeface="Arial" pitchFamily="34" charset="0"/>
                    <a:ea typeface="MS PGothic" pitchFamily="34" charset="-128"/>
                  </a:endParaRPr>
                </a:p>
                <a:p>
                  <a:pPr algn="ctr"/>
                  <a:r>
                    <a:rPr lang="en-AU" altLang="en-US" sz="1900">
                      <a:solidFill>
                        <a:schemeClr val="bg1"/>
                      </a:solidFill>
                      <a:latin typeface="Arial" pitchFamily="34" charset="0"/>
                      <a:ea typeface="MS PGothic" pitchFamily="34" charset="-128"/>
                    </a:rPr>
                    <a:t>2</a:t>
                  </a:r>
                </a:p>
              </p:txBody>
            </p:sp>
            <p:sp>
              <p:nvSpPr>
                <p:cNvPr id="156695" name="Text Box 160"/>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2</a:t>
                  </a:r>
                </a:p>
              </p:txBody>
            </p:sp>
            <p:sp>
              <p:nvSpPr>
                <p:cNvPr id="156696" name="Text Box 161"/>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0</a:t>
                  </a:r>
                </a:p>
              </p:txBody>
            </p:sp>
          </p:grpSp>
          <p:sp>
            <p:nvSpPr>
              <p:cNvPr id="156692" name="Line 162"/>
              <p:cNvSpPr>
                <a:spLocks noChangeShapeType="1"/>
              </p:cNvSpPr>
              <p:nvPr/>
            </p:nvSpPr>
            <p:spPr bwMode="auto">
              <a:xfrm flipV="1">
                <a:off x="984" y="2000"/>
                <a:ext cx="128" cy="136"/>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sp>
          <p:nvSpPr>
            <p:cNvPr id="156680" name="Text Box 163"/>
            <p:cNvSpPr txBox="1">
              <a:spLocks noChangeArrowheads="1"/>
            </p:cNvSpPr>
            <p:nvPr/>
          </p:nvSpPr>
          <p:spPr bwMode="auto">
            <a:xfrm>
              <a:off x="2830" y="170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4</a:t>
              </a:r>
            </a:p>
          </p:txBody>
        </p:sp>
        <p:sp>
          <p:nvSpPr>
            <p:cNvPr id="156681" name="Text Box 164"/>
            <p:cNvSpPr txBox="1">
              <a:spLocks noChangeArrowheads="1"/>
            </p:cNvSpPr>
            <p:nvPr/>
          </p:nvSpPr>
          <p:spPr bwMode="auto">
            <a:xfrm>
              <a:off x="2272" y="170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2</a:t>
              </a:r>
            </a:p>
          </p:txBody>
        </p:sp>
        <p:sp>
          <p:nvSpPr>
            <p:cNvPr id="156682" name="Text Box 165"/>
            <p:cNvSpPr txBox="1">
              <a:spLocks noChangeArrowheads="1"/>
            </p:cNvSpPr>
            <p:nvPr/>
          </p:nvSpPr>
          <p:spPr bwMode="auto">
            <a:xfrm>
              <a:off x="2838" y="337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8</a:t>
              </a:r>
            </a:p>
          </p:txBody>
        </p:sp>
        <p:sp>
          <p:nvSpPr>
            <p:cNvPr id="156683" name="Text Box 166"/>
            <p:cNvSpPr txBox="1">
              <a:spLocks noChangeArrowheads="1"/>
            </p:cNvSpPr>
            <p:nvPr/>
          </p:nvSpPr>
          <p:spPr bwMode="auto">
            <a:xfrm>
              <a:off x="2280" y="337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4</a:t>
              </a:r>
            </a:p>
          </p:txBody>
        </p:sp>
        <p:sp>
          <p:nvSpPr>
            <p:cNvPr id="156684" name="Text Box 167"/>
            <p:cNvSpPr txBox="1">
              <a:spLocks noChangeArrowheads="1"/>
            </p:cNvSpPr>
            <p:nvPr/>
          </p:nvSpPr>
          <p:spPr bwMode="auto">
            <a:xfrm>
              <a:off x="1606" y="17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2</a:t>
              </a:r>
            </a:p>
          </p:txBody>
        </p:sp>
        <p:sp>
          <p:nvSpPr>
            <p:cNvPr id="156685" name="Text Box 168"/>
            <p:cNvSpPr txBox="1">
              <a:spLocks noChangeArrowheads="1"/>
            </p:cNvSpPr>
            <p:nvPr/>
          </p:nvSpPr>
          <p:spPr bwMode="auto">
            <a:xfrm>
              <a:off x="1048" y="17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0</a:t>
              </a:r>
            </a:p>
          </p:txBody>
        </p:sp>
        <p:sp>
          <p:nvSpPr>
            <p:cNvPr id="156686" name="Text Box 169"/>
            <p:cNvSpPr txBox="1">
              <a:spLocks noChangeArrowheads="1"/>
            </p:cNvSpPr>
            <p:nvPr/>
          </p:nvSpPr>
          <p:spPr bwMode="auto">
            <a:xfrm>
              <a:off x="1614" y="339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4</a:t>
              </a:r>
            </a:p>
          </p:txBody>
        </p:sp>
        <p:sp>
          <p:nvSpPr>
            <p:cNvPr id="156687" name="Text Box 170"/>
            <p:cNvSpPr txBox="1">
              <a:spLocks noChangeArrowheads="1"/>
            </p:cNvSpPr>
            <p:nvPr/>
          </p:nvSpPr>
          <p:spPr bwMode="auto">
            <a:xfrm>
              <a:off x="1056" y="339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a:t>
              </a:r>
            </a:p>
          </p:txBody>
        </p:sp>
        <p:sp>
          <p:nvSpPr>
            <p:cNvPr id="156688" name="Text Box 171"/>
            <p:cNvSpPr txBox="1">
              <a:spLocks noChangeArrowheads="1"/>
            </p:cNvSpPr>
            <p:nvPr/>
          </p:nvSpPr>
          <p:spPr bwMode="auto">
            <a:xfrm>
              <a:off x="894"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0</a:t>
              </a:r>
            </a:p>
          </p:txBody>
        </p:sp>
        <p:sp>
          <p:nvSpPr>
            <p:cNvPr id="156689" name="Text Box 172"/>
            <p:cNvSpPr txBox="1">
              <a:spLocks noChangeArrowheads="1"/>
            </p:cNvSpPr>
            <p:nvPr/>
          </p:nvSpPr>
          <p:spPr bwMode="auto">
            <a:xfrm>
              <a:off x="336"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0</a:t>
              </a:r>
            </a:p>
          </p:txBody>
        </p:sp>
      </p:grpSp>
    </p:spTree>
    <p:extLst>
      <p:ext uri="{BB962C8B-B14F-4D97-AF65-F5344CB8AC3E}">
        <p14:creationId xmlns:p14="http://schemas.microsoft.com/office/powerpoint/2010/main" val="3801016057"/>
      </p:ext>
    </p:extLst>
  </p:cSld>
  <p:clrMapOvr>
    <a:masterClrMapping/>
  </p:clrMapOvr>
  <p:transition spd="med">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55651"/>
                                        </p:tgtEl>
                                        <p:attrNameLst>
                                          <p:attrName>style.visibility</p:attrName>
                                        </p:attrNameLst>
                                      </p:cBhvr>
                                      <p:to>
                                        <p:strVal val="visible"/>
                                      </p:to>
                                    </p:set>
                                    <p:animEffect transition="in" filter="wipe(left)">
                                      <p:cBhvr>
                                        <p:cTn id="7" dur="1000"/>
                                        <p:tgtEl>
                                          <p:spTgt spid="155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Line 2"/>
          <p:cNvSpPr>
            <a:spLocks noChangeShapeType="1"/>
          </p:cNvSpPr>
          <p:nvPr/>
        </p:nvSpPr>
        <p:spPr bwMode="auto">
          <a:xfrm>
            <a:off x="1833033" y="3333749"/>
            <a:ext cx="0" cy="2674939"/>
          </a:xfrm>
          <a:prstGeom prst="line">
            <a:avLst/>
          </a:prstGeom>
          <a:noFill/>
          <a:ln>
            <a:noFill/>
          </a:ln>
          <a:effectLst>
            <a:outerShdw blurRad="63500" dist="38099" dir="2700000" algn="ctr" rotWithShape="0">
              <a:schemeClr val="bg2">
                <a:alpha val="74998"/>
              </a:schemeClr>
            </a:outerShdw>
          </a:effectLst>
          <a:extLst/>
        </p:spPr>
        <p:txBody>
          <a:bodyPr wrap="none" lIns="121917" tIns="60958" rIns="121917" bIns="60958" anchor="ctr"/>
          <a:lstStyle/>
          <a:p>
            <a:pPr fontAlgn="auto">
              <a:spcBef>
                <a:spcPts val="0"/>
              </a:spcBef>
              <a:spcAft>
                <a:spcPts val="0"/>
              </a:spcAft>
              <a:defRPr/>
            </a:pPr>
            <a:endParaRPr lang="en-US">
              <a:latin typeface="Arial"/>
              <a:cs typeface="Arial"/>
            </a:endParaRPr>
          </a:p>
        </p:txBody>
      </p:sp>
      <p:sp>
        <p:nvSpPr>
          <p:cNvPr id="158722" name="Rectangle 3"/>
          <p:cNvSpPr>
            <a:spLocks noGrp="1" noChangeArrowheads="1"/>
          </p:cNvSpPr>
          <p:nvPr>
            <p:ph type="title"/>
          </p:nvPr>
        </p:nvSpPr>
        <p:spPr>
          <a:xfrm>
            <a:off x="914400" y="457200"/>
            <a:ext cx="10363200" cy="1295400"/>
          </a:xfrm>
        </p:spPr>
        <p:txBody>
          <a:bodyPr/>
          <a:lstStyle/>
          <a:p>
            <a:pPr>
              <a:lnSpc>
                <a:spcPct val="80000"/>
              </a:lnSpc>
            </a:pPr>
            <a:r>
              <a:rPr lang="en-US" altLang="en-US" dirty="0" smtClean="0">
                <a:latin typeface="Arial" pitchFamily="34" charset="0"/>
                <a:ea typeface="MS PGothic" pitchFamily="34" charset="-128"/>
                <a:cs typeface="Arial" pitchFamily="34" charset="0"/>
              </a:rPr>
              <a:t>ES – EF Gantt Chart</a:t>
            </a:r>
            <a:br>
              <a:rPr lang="en-US" altLang="en-US" dirty="0" smtClean="0">
                <a:latin typeface="Arial" pitchFamily="34" charset="0"/>
                <a:ea typeface="MS PGothic" pitchFamily="34" charset="-128"/>
                <a:cs typeface="Arial" pitchFamily="34" charset="0"/>
              </a:rPr>
            </a:br>
            <a:r>
              <a:rPr lang="en-US" altLang="en-US" dirty="0" smtClean="0">
                <a:latin typeface="Arial" pitchFamily="34" charset="0"/>
                <a:ea typeface="MS PGothic" pitchFamily="34" charset="-128"/>
                <a:cs typeface="Arial" pitchFamily="34" charset="0"/>
              </a:rPr>
              <a:t>for Milwaukee Paper</a:t>
            </a:r>
          </a:p>
        </p:txBody>
      </p:sp>
      <p:grpSp>
        <p:nvGrpSpPr>
          <p:cNvPr id="157700" name="Group 4"/>
          <p:cNvGrpSpPr>
            <a:grpSpLocks/>
          </p:cNvGrpSpPr>
          <p:nvPr/>
        </p:nvGrpSpPr>
        <p:grpSpPr bwMode="auto">
          <a:xfrm>
            <a:off x="575734" y="1941514"/>
            <a:ext cx="11192933" cy="4364039"/>
            <a:chOff x="200" y="1183"/>
            <a:chExt cx="5288" cy="2749"/>
          </a:xfrm>
        </p:grpSpPr>
        <p:sp>
          <p:nvSpPr>
            <p:cNvPr id="158733" name="Line 5"/>
            <p:cNvSpPr>
              <a:spLocks noChangeShapeType="1"/>
            </p:cNvSpPr>
            <p:nvPr/>
          </p:nvSpPr>
          <p:spPr bwMode="auto">
            <a:xfrm>
              <a:off x="1856"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34" name="Text Box 6"/>
            <p:cNvSpPr txBox="1">
              <a:spLocks noChangeArrowheads="1"/>
            </p:cNvSpPr>
            <p:nvPr/>
          </p:nvSpPr>
          <p:spPr bwMode="auto">
            <a:xfrm>
              <a:off x="200" y="1458"/>
              <a:ext cx="1688" cy="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marL="266700" indent="-266700"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pPr>
              <a:r>
                <a:rPr lang="en-US" altLang="en-US" sz="1900" dirty="0" smtClean="0">
                  <a:latin typeface="Arial" pitchFamily="34" charset="0"/>
                  <a:ea typeface="MS PGothic" pitchFamily="34" charset="-128"/>
                </a:rPr>
                <a:t>A	Build internal components</a:t>
              </a:r>
            </a:p>
            <a:p>
              <a:pPr>
                <a:lnSpc>
                  <a:spcPct val="90000"/>
                </a:lnSpc>
                <a:spcBef>
                  <a:spcPct val="40000"/>
                </a:spcBef>
              </a:pPr>
              <a:r>
                <a:rPr lang="en-US" altLang="en-US" sz="1900" dirty="0" smtClean="0">
                  <a:latin typeface="Arial" pitchFamily="34" charset="0"/>
                  <a:ea typeface="MS PGothic" pitchFamily="34" charset="-128"/>
                </a:rPr>
                <a:t>B</a:t>
              </a:r>
              <a:r>
                <a:rPr lang="en-US" altLang="en-US" sz="1900" dirty="0">
                  <a:latin typeface="Arial" pitchFamily="34" charset="0"/>
                  <a:ea typeface="MS PGothic" pitchFamily="34" charset="-128"/>
                </a:rPr>
                <a:t>	Modify roof and floor</a:t>
              </a:r>
            </a:p>
            <a:p>
              <a:pPr>
                <a:lnSpc>
                  <a:spcPct val="90000"/>
                </a:lnSpc>
                <a:spcBef>
                  <a:spcPct val="40000"/>
                </a:spcBef>
              </a:pPr>
              <a:r>
                <a:rPr lang="en-US" altLang="en-US" sz="1900" dirty="0">
                  <a:latin typeface="Arial" pitchFamily="34" charset="0"/>
                  <a:ea typeface="MS PGothic" pitchFamily="34" charset="-128"/>
                </a:rPr>
                <a:t>C	Construct collection stack</a:t>
              </a:r>
            </a:p>
            <a:p>
              <a:pPr>
                <a:lnSpc>
                  <a:spcPct val="90000"/>
                </a:lnSpc>
                <a:spcBef>
                  <a:spcPct val="40000"/>
                </a:spcBef>
              </a:pPr>
              <a:r>
                <a:rPr lang="en-US" altLang="en-US" sz="1900" dirty="0">
                  <a:latin typeface="Arial" pitchFamily="34" charset="0"/>
                  <a:ea typeface="MS PGothic" pitchFamily="34" charset="-128"/>
                </a:rPr>
                <a:t>D	Pour concrete and install frame</a:t>
              </a:r>
            </a:p>
            <a:p>
              <a:pPr>
                <a:lnSpc>
                  <a:spcPct val="90000"/>
                </a:lnSpc>
                <a:spcBef>
                  <a:spcPct val="40000"/>
                </a:spcBef>
              </a:pPr>
              <a:r>
                <a:rPr lang="en-US" altLang="en-US" sz="1900" dirty="0">
                  <a:latin typeface="Arial" pitchFamily="34" charset="0"/>
                  <a:ea typeface="MS PGothic" pitchFamily="34" charset="-128"/>
                </a:rPr>
                <a:t>E	Build high-temperature burner</a:t>
              </a:r>
            </a:p>
            <a:p>
              <a:pPr>
                <a:lnSpc>
                  <a:spcPct val="90000"/>
                </a:lnSpc>
                <a:spcBef>
                  <a:spcPct val="40000"/>
                </a:spcBef>
              </a:pPr>
              <a:r>
                <a:rPr lang="en-US" altLang="en-US" sz="1900" dirty="0">
                  <a:latin typeface="Arial" pitchFamily="34" charset="0"/>
                  <a:ea typeface="MS PGothic" pitchFamily="34" charset="-128"/>
                </a:rPr>
                <a:t>F	Install pollution control system</a:t>
              </a:r>
            </a:p>
            <a:p>
              <a:pPr>
                <a:lnSpc>
                  <a:spcPct val="90000"/>
                </a:lnSpc>
                <a:spcBef>
                  <a:spcPct val="40000"/>
                </a:spcBef>
              </a:pPr>
              <a:r>
                <a:rPr lang="en-US" altLang="en-US" sz="1900" dirty="0">
                  <a:latin typeface="Arial" pitchFamily="34" charset="0"/>
                  <a:ea typeface="MS PGothic" pitchFamily="34" charset="-128"/>
                </a:rPr>
                <a:t>G	Install air pollution device</a:t>
              </a:r>
            </a:p>
            <a:p>
              <a:pPr>
                <a:lnSpc>
                  <a:spcPct val="90000"/>
                </a:lnSpc>
                <a:spcBef>
                  <a:spcPts val="1800"/>
                </a:spcBef>
              </a:pPr>
              <a:r>
                <a:rPr lang="en-US" altLang="en-US" sz="1900" dirty="0">
                  <a:latin typeface="Arial" pitchFamily="34" charset="0"/>
                  <a:ea typeface="MS PGothic" pitchFamily="34" charset="-128"/>
                </a:rPr>
                <a:t>H	Inspect and test</a:t>
              </a:r>
            </a:p>
          </p:txBody>
        </p:sp>
        <p:sp>
          <p:nvSpPr>
            <p:cNvPr id="158735" name="Line 7"/>
            <p:cNvSpPr>
              <a:spLocks noChangeShapeType="1"/>
            </p:cNvSpPr>
            <p:nvPr/>
          </p:nvSpPr>
          <p:spPr bwMode="auto">
            <a:xfrm>
              <a:off x="2080"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36" name="Line 8"/>
            <p:cNvSpPr>
              <a:spLocks noChangeShapeType="1"/>
            </p:cNvSpPr>
            <p:nvPr/>
          </p:nvSpPr>
          <p:spPr bwMode="auto">
            <a:xfrm>
              <a:off x="2304"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37" name="Line 9"/>
            <p:cNvSpPr>
              <a:spLocks noChangeShapeType="1"/>
            </p:cNvSpPr>
            <p:nvPr/>
          </p:nvSpPr>
          <p:spPr bwMode="auto">
            <a:xfrm>
              <a:off x="2528"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38" name="Line 10"/>
            <p:cNvSpPr>
              <a:spLocks noChangeShapeType="1"/>
            </p:cNvSpPr>
            <p:nvPr/>
          </p:nvSpPr>
          <p:spPr bwMode="auto">
            <a:xfrm>
              <a:off x="2752"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39" name="Line 11"/>
            <p:cNvSpPr>
              <a:spLocks noChangeShapeType="1"/>
            </p:cNvSpPr>
            <p:nvPr/>
          </p:nvSpPr>
          <p:spPr bwMode="auto">
            <a:xfrm>
              <a:off x="2976"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0" name="Line 12"/>
            <p:cNvSpPr>
              <a:spLocks noChangeShapeType="1"/>
            </p:cNvSpPr>
            <p:nvPr/>
          </p:nvSpPr>
          <p:spPr bwMode="auto">
            <a:xfrm>
              <a:off x="3200"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1" name="Line 13"/>
            <p:cNvSpPr>
              <a:spLocks noChangeShapeType="1"/>
            </p:cNvSpPr>
            <p:nvPr/>
          </p:nvSpPr>
          <p:spPr bwMode="auto">
            <a:xfrm>
              <a:off x="3424"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2" name="Line 14"/>
            <p:cNvSpPr>
              <a:spLocks noChangeShapeType="1"/>
            </p:cNvSpPr>
            <p:nvPr/>
          </p:nvSpPr>
          <p:spPr bwMode="auto">
            <a:xfrm>
              <a:off x="3648"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3" name="Line 15"/>
            <p:cNvSpPr>
              <a:spLocks noChangeShapeType="1"/>
            </p:cNvSpPr>
            <p:nvPr/>
          </p:nvSpPr>
          <p:spPr bwMode="auto">
            <a:xfrm>
              <a:off x="3872"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4" name="Line 16"/>
            <p:cNvSpPr>
              <a:spLocks noChangeShapeType="1"/>
            </p:cNvSpPr>
            <p:nvPr/>
          </p:nvSpPr>
          <p:spPr bwMode="auto">
            <a:xfrm>
              <a:off x="4096"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5" name="Line 17"/>
            <p:cNvSpPr>
              <a:spLocks noChangeShapeType="1"/>
            </p:cNvSpPr>
            <p:nvPr/>
          </p:nvSpPr>
          <p:spPr bwMode="auto">
            <a:xfrm>
              <a:off x="4320"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6" name="Line 18"/>
            <p:cNvSpPr>
              <a:spLocks noChangeShapeType="1"/>
            </p:cNvSpPr>
            <p:nvPr/>
          </p:nvSpPr>
          <p:spPr bwMode="auto">
            <a:xfrm>
              <a:off x="4544"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7" name="Line 19"/>
            <p:cNvSpPr>
              <a:spLocks noChangeShapeType="1"/>
            </p:cNvSpPr>
            <p:nvPr/>
          </p:nvSpPr>
          <p:spPr bwMode="auto">
            <a:xfrm>
              <a:off x="4768"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8" name="Line 20"/>
            <p:cNvSpPr>
              <a:spLocks noChangeShapeType="1"/>
            </p:cNvSpPr>
            <p:nvPr/>
          </p:nvSpPr>
          <p:spPr bwMode="auto">
            <a:xfrm>
              <a:off x="4992"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9" name="Line 21"/>
            <p:cNvSpPr>
              <a:spLocks noChangeShapeType="1"/>
            </p:cNvSpPr>
            <p:nvPr/>
          </p:nvSpPr>
          <p:spPr bwMode="auto">
            <a:xfrm>
              <a:off x="5216"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50" name="Line 22"/>
            <p:cNvSpPr>
              <a:spLocks noChangeShapeType="1"/>
            </p:cNvSpPr>
            <p:nvPr/>
          </p:nvSpPr>
          <p:spPr bwMode="auto">
            <a:xfrm>
              <a:off x="5440"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51" name="Line 23"/>
            <p:cNvSpPr>
              <a:spLocks noChangeShapeType="1"/>
            </p:cNvSpPr>
            <p:nvPr/>
          </p:nvSpPr>
          <p:spPr bwMode="auto">
            <a:xfrm>
              <a:off x="219" y="1424"/>
              <a:ext cx="522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52" name="Text Box 24"/>
            <p:cNvSpPr txBox="1">
              <a:spLocks noChangeArrowheads="1"/>
            </p:cNvSpPr>
            <p:nvPr/>
          </p:nvSpPr>
          <p:spPr bwMode="auto">
            <a:xfrm>
              <a:off x="1755" y="1191"/>
              <a:ext cx="3733"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1pPr>
              <a:lvl2pPr marL="742950" indent="-285750"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2pPr>
              <a:lvl3pPr marL="1143000" indent="-228600"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3pPr>
              <a:lvl4pPr marL="1600200" indent="-228600"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4pPr>
              <a:lvl5pPr marL="2057400" indent="-228600"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5pPr>
              <a:lvl6pPr marL="2514600" indent="-228600" defTabSz="1000125" fontAlgn="base">
                <a:spcBef>
                  <a:spcPct val="0"/>
                </a:spcBef>
                <a:spcAft>
                  <a:spcPct val="0"/>
                </a:spcAft>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6pPr>
              <a:lvl7pPr marL="2971800" indent="-228600" defTabSz="1000125" fontAlgn="base">
                <a:spcBef>
                  <a:spcPct val="0"/>
                </a:spcBef>
                <a:spcAft>
                  <a:spcPct val="0"/>
                </a:spcAft>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7pPr>
              <a:lvl8pPr marL="3429000" indent="-228600" defTabSz="1000125" fontAlgn="base">
                <a:spcBef>
                  <a:spcPct val="0"/>
                </a:spcBef>
                <a:spcAft>
                  <a:spcPct val="0"/>
                </a:spcAft>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8pPr>
              <a:lvl9pPr marL="3886200" indent="-228600" defTabSz="1000125" fontAlgn="base">
                <a:spcBef>
                  <a:spcPct val="0"/>
                </a:spcBef>
                <a:spcAft>
                  <a:spcPct val="0"/>
                </a:spcAft>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9pPr>
            </a:lstStyle>
            <a:p>
              <a:pPr>
                <a:spcBef>
                  <a:spcPct val="50000"/>
                </a:spcBef>
                <a:tabLst>
                  <a:tab pos="347663" algn="ctr"/>
                  <a:tab pos="798513" algn="ctr"/>
                  <a:tab pos="1262063" algn="ctr"/>
                  <a:tab pos="1770063" algn="ctr"/>
                  <a:tab pos="2176463" algn="ctr"/>
                  <a:tab pos="2684463" algn="ctr"/>
                  <a:tab pos="3149600" algn="ctr"/>
                  <a:tab pos="3657600" algn="ctr"/>
                  <a:tab pos="4122738" algn="ctr"/>
                  <a:tab pos="4572000" algn="ctr"/>
                  <a:tab pos="5080000" algn="ctr"/>
                  <a:tab pos="5545138" algn="ctr"/>
                  <a:tab pos="6053138" algn="ctr"/>
                  <a:tab pos="6516688" algn="ctr"/>
                  <a:tab pos="6967538" algn="ctr"/>
                  <a:tab pos="7431088" algn="ctr"/>
                </a:tabLst>
              </a:pPr>
              <a:r>
                <a:rPr lang="en-US" altLang="en-US" dirty="0">
                  <a:latin typeface="Arial" pitchFamily="34" charset="0"/>
                  <a:ea typeface="MS PGothic" pitchFamily="34" charset="-128"/>
                </a:rPr>
                <a:t>	1	2	3	4	5	6	7	8	9	10	11	12	13	14	15	16</a:t>
              </a:r>
            </a:p>
          </p:txBody>
        </p:sp>
      </p:grpSp>
      <p:grpSp>
        <p:nvGrpSpPr>
          <p:cNvPr id="157721" name="Group 25"/>
          <p:cNvGrpSpPr>
            <a:grpSpLocks/>
          </p:cNvGrpSpPr>
          <p:nvPr/>
        </p:nvGrpSpPr>
        <p:grpSpPr bwMode="auto">
          <a:xfrm>
            <a:off x="4087286" y="2417763"/>
            <a:ext cx="7114116" cy="3721099"/>
            <a:chOff x="1859" y="1483"/>
            <a:chExt cx="3361" cy="2344"/>
          </a:xfrm>
        </p:grpSpPr>
        <p:sp>
          <p:nvSpPr>
            <p:cNvPr id="74759" name="Rectangle 26"/>
            <p:cNvSpPr>
              <a:spLocks noChangeArrowheads="1"/>
            </p:cNvSpPr>
            <p:nvPr/>
          </p:nvSpPr>
          <p:spPr bwMode="auto">
            <a:xfrm>
              <a:off x="1859" y="1483"/>
              <a:ext cx="448" cy="154"/>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4760" name="Rectangle 27"/>
            <p:cNvSpPr>
              <a:spLocks noChangeArrowheads="1"/>
            </p:cNvSpPr>
            <p:nvPr/>
          </p:nvSpPr>
          <p:spPr bwMode="auto">
            <a:xfrm>
              <a:off x="1859" y="1712"/>
              <a:ext cx="669" cy="154"/>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4761" name="Rectangle 28"/>
            <p:cNvSpPr>
              <a:spLocks noChangeArrowheads="1"/>
            </p:cNvSpPr>
            <p:nvPr/>
          </p:nvSpPr>
          <p:spPr bwMode="auto">
            <a:xfrm>
              <a:off x="2304" y="1935"/>
              <a:ext cx="447" cy="154"/>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4762" name="Rectangle 29"/>
            <p:cNvSpPr>
              <a:spLocks noChangeArrowheads="1"/>
            </p:cNvSpPr>
            <p:nvPr/>
          </p:nvSpPr>
          <p:spPr bwMode="auto">
            <a:xfrm>
              <a:off x="2528" y="2144"/>
              <a:ext cx="894" cy="154"/>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4763" name="Rectangle 30"/>
            <p:cNvSpPr>
              <a:spLocks noChangeArrowheads="1"/>
            </p:cNvSpPr>
            <p:nvPr/>
          </p:nvSpPr>
          <p:spPr bwMode="auto">
            <a:xfrm>
              <a:off x="2754" y="2542"/>
              <a:ext cx="893" cy="154"/>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4764" name="Rectangle 31"/>
            <p:cNvSpPr>
              <a:spLocks noChangeArrowheads="1"/>
            </p:cNvSpPr>
            <p:nvPr/>
          </p:nvSpPr>
          <p:spPr bwMode="auto">
            <a:xfrm>
              <a:off x="2754" y="2974"/>
              <a:ext cx="664" cy="154"/>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4765" name="Rectangle 32"/>
            <p:cNvSpPr>
              <a:spLocks noChangeArrowheads="1"/>
            </p:cNvSpPr>
            <p:nvPr/>
          </p:nvSpPr>
          <p:spPr bwMode="auto">
            <a:xfrm>
              <a:off x="3651" y="3454"/>
              <a:ext cx="1115" cy="154"/>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4766" name="Rectangle 33"/>
            <p:cNvSpPr>
              <a:spLocks noChangeArrowheads="1"/>
            </p:cNvSpPr>
            <p:nvPr/>
          </p:nvSpPr>
          <p:spPr bwMode="auto">
            <a:xfrm>
              <a:off x="4766" y="3672"/>
              <a:ext cx="454" cy="155"/>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grpSp>
      <p:sp>
        <p:nvSpPr>
          <p:cNvPr id="34" name="Line 23"/>
          <p:cNvSpPr>
            <a:spLocks noChangeShapeType="1"/>
          </p:cNvSpPr>
          <p:nvPr/>
        </p:nvSpPr>
        <p:spPr bwMode="auto">
          <a:xfrm>
            <a:off x="615951" y="6269039"/>
            <a:ext cx="1105111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lIns="121917" tIns="60958" rIns="121917" bIns="60958"/>
          <a:lstStyle/>
          <a:p>
            <a:endParaRPr lang="en-US"/>
          </a:p>
        </p:txBody>
      </p:sp>
      <p:graphicFrame>
        <p:nvGraphicFramePr>
          <p:cNvPr id="2" name="Table 1"/>
          <p:cNvGraphicFramePr>
            <a:graphicFrameLocks noGrp="1"/>
          </p:cNvGraphicFramePr>
          <p:nvPr>
            <p:extLst>
              <p:ext uri="{D42A27DB-BD31-4B8C-83A1-F6EECF244321}">
                <p14:modId xmlns:p14="http://schemas.microsoft.com/office/powerpoint/2010/main" val="3508815788"/>
              </p:ext>
            </p:extLst>
          </p:nvPr>
        </p:nvGraphicFramePr>
        <p:xfrm>
          <a:off x="885421" y="2345639"/>
          <a:ext cx="3195513" cy="3923400"/>
        </p:xfrm>
        <a:graphic>
          <a:graphicData uri="http://schemas.openxmlformats.org/drawingml/2006/table">
            <a:tbl>
              <a:tblPr firstRow="1" lastRow="1" bandRow="1">
                <a:tableStyleId>{35758FB7-9AC5-4552-8A53-C91805E547FA}</a:tableStyleId>
              </a:tblPr>
              <a:tblGrid>
                <a:gridCol w="3195513"/>
              </a:tblGrid>
              <a:tr h="366974">
                <a:tc>
                  <a:txBody>
                    <a:bodyPr/>
                    <a:lstStyle/>
                    <a:p>
                      <a:r>
                        <a:rPr lang="en-US" sz="1400" b="0" dirty="0" err="1" smtClean="0">
                          <a:solidFill>
                            <a:schemeClr val="bg1"/>
                          </a:solidFill>
                          <a:latin typeface="Arial" panose="020B0604020202020204" pitchFamily="34" charset="0"/>
                          <a:cs typeface="Arial" panose="020B0604020202020204" pitchFamily="34" charset="0"/>
                        </a:rPr>
                        <a:t>Membangun</a:t>
                      </a:r>
                      <a:r>
                        <a:rPr lang="en-US" sz="1400" b="0" dirty="0" smtClean="0">
                          <a:solidFill>
                            <a:schemeClr val="bg1"/>
                          </a:solidFill>
                          <a:latin typeface="Arial" panose="020B0604020202020204" pitchFamily="34" charset="0"/>
                          <a:cs typeface="Arial" panose="020B0604020202020204" pitchFamily="34" charset="0"/>
                        </a:rPr>
                        <a:t> </a:t>
                      </a:r>
                      <a:r>
                        <a:rPr lang="en-US" sz="1400" b="0" dirty="0" err="1" smtClean="0">
                          <a:solidFill>
                            <a:schemeClr val="bg1"/>
                          </a:solidFill>
                          <a:latin typeface="Arial" panose="020B0604020202020204" pitchFamily="34" charset="0"/>
                          <a:cs typeface="Arial" panose="020B0604020202020204" pitchFamily="34" charset="0"/>
                        </a:rPr>
                        <a:t>komponen</a:t>
                      </a:r>
                      <a:r>
                        <a:rPr lang="en-US" sz="1400" b="0" dirty="0" smtClean="0">
                          <a:solidFill>
                            <a:schemeClr val="bg1"/>
                          </a:solidFill>
                          <a:latin typeface="Arial" panose="020B0604020202020204" pitchFamily="34" charset="0"/>
                          <a:cs typeface="Arial" panose="020B0604020202020204" pitchFamily="34" charset="0"/>
                        </a:rPr>
                        <a:t> internal</a:t>
                      </a:r>
                      <a:endParaRPr lang="en-US" sz="1400" b="0" dirty="0">
                        <a:solidFill>
                          <a:schemeClr val="bg1"/>
                        </a:solidFill>
                        <a:latin typeface="Arial" panose="020B0604020202020204" pitchFamily="34" charset="0"/>
                        <a:cs typeface="Arial" panose="020B0604020202020204" pitchFamily="34" charset="0"/>
                      </a:endParaRPr>
                    </a:p>
                  </a:txBody>
                  <a:tcPr marL="121920" marR="121920" marT="45727" marB="45727" anchor="ctr">
                    <a:noFill/>
                  </a:tcPr>
                </a:tc>
              </a:tr>
              <a:tr h="36697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Modifikasi</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atap</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dan</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lantai</a:t>
                      </a:r>
                      <a:endPar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txBody>
                  <a:tcPr marL="121920" marR="121920" marT="45727" marB="45727" anchor="ctr">
                    <a:noFill/>
                  </a:tcPr>
                </a:tc>
              </a:tr>
              <a:tr h="36697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Membangun</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stak</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pengumpul</a:t>
                      </a:r>
                      <a:endPar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txBody>
                  <a:tcPr marL="121920" marR="121920" marT="45727" marB="45727" anchor="ctr"/>
                </a:tc>
              </a:tr>
              <a:tr h="36697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Cor</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beton</a:t>
                      </a:r>
                      <a:endParaRPr kumimoji="0" lang="en-US" sz="1400" b="0" i="0" u="none" strike="noStrike" cap="none" normalizeH="0" baseline="0" dirty="0" smtClean="0">
                        <a:ln>
                          <a:noFill/>
                        </a:ln>
                        <a:solidFill>
                          <a:schemeClr val="bg1"/>
                        </a:solidFill>
                        <a:effectLst/>
                        <a:latin typeface="Arial" panose="020B0604020202020204" pitchFamily="34" charset="0"/>
                        <a:ea typeface="ＭＳ Ｐゴシック" charset="0"/>
                        <a:cs typeface="Arial" panose="020B0604020202020204" pitchFamily="34" charset="0"/>
                      </a:endParaRPr>
                    </a:p>
                  </a:txBody>
                  <a:tcPr marL="121920" marR="121920" marT="45727" marB="45727" anchor="ctr">
                    <a:noFill/>
                  </a:tcPr>
                </a:tc>
              </a:tr>
              <a:tr h="77114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u="none" strike="noStrike" cap="none" normalizeH="0" baseline="0" smtClean="0">
                          <a:ln>
                            <a:noFill/>
                          </a:ln>
                          <a:solidFill>
                            <a:schemeClr val="bg1"/>
                          </a:solidFill>
                          <a:effectLst/>
                          <a:latin typeface="Arial" panose="020B0604020202020204" pitchFamily="34" charset="0"/>
                          <a:cs typeface="Arial" panose="020B0604020202020204" pitchFamily="34" charset="0"/>
                        </a:rPr>
                        <a:t>Membangun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tungku</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pembakaran</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temmperatur</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tinggi</a:t>
                      </a:r>
                      <a:endPar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txBody>
                  <a:tcPr marL="121920" marR="121920" marT="45727" marB="45727" anchor="ctr"/>
                </a:tc>
              </a:tr>
              <a:tr h="77114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u="none" strike="noStrike" cap="none" normalizeH="0" baseline="0" smtClean="0">
                          <a:ln>
                            <a:noFill/>
                          </a:ln>
                          <a:solidFill>
                            <a:schemeClr val="bg1"/>
                          </a:solidFill>
                          <a:effectLst/>
                          <a:latin typeface="Arial" panose="020B0604020202020204" pitchFamily="34" charset="0"/>
                          <a:cs typeface="Arial" panose="020B0604020202020204" pitchFamily="34" charset="0"/>
                        </a:rPr>
                        <a:t>Memasang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sistem</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pengendalian</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polusi</a:t>
                      </a:r>
                      <a:endPar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txBody>
                  <a:tcPr marL="121920" marR="121920" marT="45727" marB="45727" anchor="ctr">
                    <a:noFill/>
                  </a:tcPr>
                </a:tc>
              </a:tr>
              <a:tr h="54623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u="none" strike="noStrike" cap="none" normalizeH="0" baseline="0" smtClean="0">
                          <a:ln>
                            <a:noFill/>
                          </a:ln>
                          <a:solidFill>
                            <a:schemeClr val="bg1"/>
                          </a:solidFill>
                          <a:effectLst/>
                          <a:latin typeface="Arial" panose="020B0604020202020204" pitchFamily="34" charset="0"/>
                          <a:cs typeface="Arial" panose="020B0604020202020204" pitchFamily="34" charset="0"/>
                        </a:rPr>
                        <a:t>Memasang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alat</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polusi</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udara</a:t>
                      </a:r>
                      <a:endPar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txBody>
                  <a:tcPr marL="121920" marR="121920" marT="45727" marB="45727" anchor="ctr"/>
                </a:tc>
              </a:tr>
              <a:tr h="366974">
                <a:tc>
                  <a:txBody>
                    <a:bodyPr/>
                    <a:lstStyle/>
                    <a:p>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Pengawasan</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dan</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pengujian</a:t>
                      </a:r>
                      <a:endPar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txBody>
                  <a:tcPr marL="121920" marR="121920" marT="45727" marB="45727" anchor="ctr">
                    <a:noFill/>
                  </a:tcPr>
                </a:tc>
              </a:tr>
            </a:tbl>
          </a:graphicData>
        </a:graphic>
      </p:graphicFrame>
    </p:spTree>
    <p:extLst>
      <p:ext uri="{BB962C8B-B14F-4D97-AF65-F5344CB8AC3E}">
        <p14:creationId xmlns:p14="http://schemas.microsoft.com/office/powerpoint/2010/main" val="2941059704"/>
      </p:ext>
    </p:extLst>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157700"/>
                                        </p:tgtEl>
                                        <p:attrNameLst>
                                          <p:attrName>style.visibility</p:attrName>
                                        </p:attrNameLst>
                                      </p:cBhvr>
                                      <p:to>
                                        <p:strVal val="visible"/>
                                      </p:to>
                                    </p:set>
                                    <p:animEffect transition="in" filter="strips(downRight)">
                                      <p:cBhvr>
                                        <p:cTn id="7" dur="1000"/>
                                        <p:tgtEl>
                                          <p:spTgt spid="157700"/>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57721"/>
                                        </p:tgtEl>
                                        <p:attrNameLst>
                                          <p:attrName>style.visibility</p:attrName>
                                        </p:attrNameLst>
                                      </p:cBhvr>
                                      <p:to>
                                        <p:strVal val="visible"/>
                                      </p:to>
                                    </p:set>
                                    <p:animEffect transition="in" filter="strips(downRight)">
                                      <p:cBhvr>
                                        <p:cTn id="11" dur="2000"/>
                                        <p:tgtEl>
                                          <p:spTgt spid="1577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Line 2"/>
          <p:cNvSpPr>
            <a:spLocks noChangeShapeType="1"/>
          </p:cNvSpPr>
          <p:nvPr/>
        </p:nvSpPr>
        <p:spPr bwMode="auto">
          <a:xfrm>
            <a:off x="1833033" y="3333749"/>
            <a:ext cx="0" cy="2674939"/>
          </a:xfrm>
          <a:prstGeom prst="line">
            <a:avLst/>
          </a:prstGeom>
          <a:noFill/>
          <a:ln>
            <a:noFill/>
          </a:ln>
          <a:effectLst>
            <a:outerShdw blurRad="63500" dist="38099" dir="2700000" algn="ctr" rotWithShape="0">
              <a:schemeClr val="bg2">
                <a:alpha val="74998"/>
              </a:schemeClr>
            </a:outerShdw>
          </a:effectLst>
          <a:extLst/>
        </p:spPr>
        <p:txBody>
          <a:bodyPr wrap="none" lIns="121917" tIns="60958" rIns="121917" bIns="60958" anchor="ctr"/>
          <a:lstStyle/>
          <a:p>
            <a:pPr fontAlgn="auto">
              <a:spcBef>
                <a:spcPts val="0"/>
              </a:spcBef>
              <a:spcAft>
                <a:spcPts val="0"/>
              </a:spcAft>
              <a:defRPr/>
            </a:pPr>
            <a:endParaRPr lang="en-US">
              <a:latin typeface="Arial"/>
              <a:cs typeface="Arial"/>
            </a:endParaRPr>
          </a:p>
        </p:txBody>
      </p:sp>
      <p:sp>
        <p:nvSpPr>
          <p:cNvPr id="160770" name="Rectangle 3"/>
          <p:cNvSpPr>
            <a:spLocks noGrp="1" noChangeArrowheads="1"/>
          </p:cNvSpPr>
          <p:nvPr>
            <p:ph type="title"/>
          </p:nvPr>
        </p:nvSpPr>
        <p:spPr>
          <a:xfrm>
            <a:off x="914400" y="457200"/>
            <a:ext cx="10363200" cy="1295400"/>
          </a:xfrm>
        </p:spPr>
        <p:txBody>
          <a:bodyPr/>
          <a:lstStyle/>
          <a:p>
            <a:pPr>
              <a:lnSpc>
                <a:spcPct val="80000"/>
              </a:lnSpc>
            </a:pPr>
            <a:r>
              <a:rPr lang="en-US" altLang="en-US" smtClean="0">
                <a:latin typeface="Arial" pitchFamily="34" charset="0"/>
                <a:ea typeface="MS PGothic" pitchFamily="34" charset="-128"/>
                <a:cs typeface="Arial" pitchFamily="34" charset="0"/>
              </a:rPr>
              <a:t>LS – LF Gantt Chart</a:t>
            </a:r>
            <a:br>
              <a:rPr lang="en-US" altLang="en-US" smtClean="0">
                <a:latin typeface="Arial" pitchFamily="34" charset="0"/>
                <a:ea typeface="MS PGothic" pitchFamily="34" charset="-128"/>
                <a:cs typeface="Arial" pitchFamily="34" charset="0"/>
              </a:rPr>
            </a:br>
            <a:r>
              <a:rPr lang="en-US" altLang="en-US" smtClean="0">
                <a:latin typeface="Arial" pitchFamily="34" charset="0"/>
                <a:ea typeface="MS PGothic" pitchFamily="34" charset="-128"/>
                <a:cs typeface="Arial" pitchFamily="34" charset="0"/>
              </a:rPr>
              <a:t>for Milwaukee Paper</a:t>
            </a:r>
          </a:p>
        </p:txBody>
      </p:sp>
      <p:grpSp>
        <p:nvGrpSpPr>
          <p:cNvPr id="160771" name="Group 4"/>
          <p:cNvGrpSpPr>
            <a:grpSpLocks/>
          </p:cNvGrpSpPr>
          <p:nvPr/>
        </p:nvGrpSpPr>
        <p:grpSpPr bwMode="auto">
          <a:xfrm>
            <a:off x="575734" y="1941514"/>
            <a:ext cx="11192933" cy="4327525"/>
            <a:chOff x="200" y="1183"/>
            <a:chExt cx="5288" cy="2726"/>
          </a:xfrm>
        </p:grpSpPr>
        <p:sp>
          <p:nvSpPr>
            <p:cNvPr id="160781" name="Line 5"/>
            <p:cNvSpPr>
              <a:spLocks noChangeShapeType="1"/>
            </p:cNvSpPr>
            <p:nvPr/>
          </p:nvSpPr>
          <p:spPr bwMode="auto">
            <a:xfrm>
              <a:off x="1856"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82" name="Text Box 6"/>
            <p:cNvSpPr txBox="1">
              <a:spLocks noChangeArrowheads="1"/>
            </p:cNvSpPr>
            <p:nvPr/>
          </p:nvSpPr>
          <p:spPr bwMode="auto">
            <a:xfrm>
              <a:off x="200" y="1458"/>
              <a:ext cx="1688" cy="2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marL="266700" indent="-266700"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pPr>
              <a:r>
                <a:rPr lang="en-US" altLang="en-US" sz="1900">
                  <a:latin typeface="Arial" pitchFamily="34" charset="0"/>
                  <a:ea typeface="MS PGothic" pitchFamily="34" charset="-128"/>
                </a:rPr>
                <a:t>A	Build internal components</a:t>
              </a:r>
            </a:p>
            <a:p>
              <a:pPr>
                <a:lnSpc>
                  <a:spcPct val="90000"/>
                </a:lnSpc>
                <a:spcBef>
                  <a:spcPct val="40000"/>
                </a:spcBef>
              </a:pPr>
              <a:r>
                <a:rPr lang="en-US" altLang="en-US" sz="1900">
                  <a:latin typeface="Arial" pitchFamily="34" charset="0"/>
                  <a:ea typeface="MS PGothic" pitchFamily="34" charset="-128"/>
                </a:rPr>
                <a:t>B	Modify roof and floor</a:t>
              </a:r>
            </a:p>
            <a:p>
              <a:pPr>
                <a:lnSpc>
                  <a:spcPct val="90000"/>
                </a:lnSpc>
                <a:spcBef>
                  <a:spcPct val="40000"/>
                </a:spcBef>
              </a:pPr>
              <a:r>
                <a:rPr lang="en-US" altLang="en-US" sz="1900">
                  <a:latin typeface="Arial" pitchFamily="34" charset="0"/>
                  <a:ea typeface="MS PGothic" pitchFamily="34" charset="-128"/>
                </a:rPr>
                <a:t>C	Construct collection stack</a:t>
              </a:r>
            </a:p>
            <a:p>
              <a:pPr>
                <a:lnSpc>
                  <a:spcPct val="90000"/>
                </a:lnSpc>
                <a:spcBef>
                  <a:spcPct val="40000"/>
                </a:spcBef>
              </a:pPr>
              <a:r>
                <a:rPr lang="en-US" altLang="en-US" sz="1900">
                  <a:latin typeface="Arial" pitchFamily="34" charset="0"/>
                  <a:ea typeface="MS PGothic" pitchFamily="34" charset="-128"/>
                </a:rPr>
                <a:t>D	Pour concrete and install frame</a:t>
              </a:r>
            </a:p>
            <a:p>
              <a:pPr>
                <a:lnSpc>
                  <a:spcPct val="90000"/>
                </a:lnSpc>
                <a:spcBef>
                  <a:spcPct val="40000"/>
                </a:spcBef>
              </a:pPr>
              <a:r>
                <a:rPr lang="en-US" altLang="en-US" sz="1900">
                  <a:latin typeface="Arial" pitchFamily="34" charset="0"/>
                  <a:ea typeface="MS PGothic" pitchFamily="34" charset="-128"/>
                </a:rPr>
                <a:t>E	Build high-temperature burner</a:t>
              </a:r>
            </a:p>
            <a:p>
              <a:pPr>
                <a:lnSpc>
                  <a:spcPct val="90000"/>
                </a:lnSpc>
                <a:spcBef>
                  <a:spcPct val="40000"/>
                </a:spcBef>
              </a:pPr>
              <a:r>
                <a:rPr lang="en-US" altLang="en-US" sz="1900">
                  <a:latin typeface="Arial" pitchFamily="34" charset="0"/>
                  <a:ea typeface="MS PGothic" pitchFamily="34" charset="-128"/>
                </a:rPr>
                <a:t>F	Install pollution control system</a:t>
              </a:r>
            </a:p>
            <a:p>
              <a:pPr>
                <a:lnSpc>
                  <a:spcPct val="90000"/>
                </a:lnSpc>
                <a:spcBef>
                  <a:spcPct val="40000"/>
                </a:spcBef>
              </a:pPr>
              <a:r>
                <a:rPr lang="en-US" altLang="en-US" sz="1900">
                  <a:latin typeface="Arial" pitchFamily="34" charset="0"/>
                  <a:ea typeface="MS PGothic" pitchFamily="34" charset="-128"/>
                </a:rPr>
                <a:t>G	Install air pollution device</a:t>
              </a:r>
            </a:p>
            <a:p>
              <a:pPr>
                <a:lnSpc>
                  <a:spcPct val="90000"/>
                </a:lnSpc>
                <a:spcBef>
                  <a:spcPct val="40000"/>
                </a:spcBef>
              </a:pPr>
              <a:r>
                <a:rPr lang="en-US" altLang="en-US" sz="1900">
                  <a:latin typeface="Arial" pitchFamily="34" charset="0"/>
                  <a:ea typeface="MS PGothic" pitchFamily="34" charset="-128"/>
                </a:rPr>
                <a:t>H	Inspect and test</a:t>
              </a:r>
            </a:p>
          </p:txBody>
        </p:sp>
        <p:sp>
          <p:nvSpPr>
            <p:cNvPr id="160783" name="Line 7"/>
            <p:cNvSpPr>
              <a:spLocks noChangeShapeType="1"/>
            </p:cNvSpPr>
            <p:nvPr/>
          </p:nvSpPr>
          <p:spPr bwMode="auto">
            <a:xfrm>
              <a:off x="2080"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84" name="Line 8"/>
            <p:cNvSpPr>
              <a:spLocks noChangeShapeType="1"/>
            </p:cNvSpPr>
            <p:nvPr/>
          </p:nvSpPr>
          <p:spPr bwMode="auto">
            <a:xfrm>
              <a:off x="2304"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85" name="Line 9"/>
            <p:cNvSpPr>
              <a:spLocks noChangeShapeType="1"/>
            </p:cNvSpPr>
            <p:nvPr/>
          </p:nvSpPr>
          <p:spPr bwMode="auto">
            <a:xfrm>
              <a:off x="2528"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86" name="Line 10"/>
            <p:cNvSpPr>
              <a:spLocks noChangeShapeType="1"/>
            </p:cNvSpPr>
            <p:nvPr/>
          </p:nvSpPr>
          <p:spPr bwMode="auto">
            <a:xfrm>
              <a:off x="2752"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87" name="Line 11"/>
            <p:cNvSpPr>
              <a:spLocks noChangeShapeType="1"/>
            </p:cNvSpPr>
            <p:nvPr/>
          </p:nvSpPr>
          <p:spPr bwMode="auto">
            <a:xfrm>
              <a:off x="2976"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88" name="Line 12"/>
            <p:cNvSpPr>
              <a:spLocks noChangeShapeType="1"/>
            </p:cNvSpPr>
            <p:nvPr/>
          </p:nvSpPr>
          <p:spPr bwMode="auto">
            <a:xfrm>
              <a:off x="3200"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89" name="Line 13"/>
            <p:cNvSpPr>
              <a:spLocks noChangeShapeType="1"/>
            </p:cNvSpPr>
            <p:nvPr/>
          </p:nvSpPr>
          <p:spPr bwMode="auto">
            <a:xfrm>
              <a:off x="3424"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0" name="Line 14"/>
            <p:cNvSpPr>
              <a:spLocks noChangeShapeType="1"/>
            </p:cNvSpPr>
            <p:nvPr/>
          </p:nvSpPr>
          <p:spPr bwMode="auto">
            <a:xfrm>
              <a:off x="3648"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1" name="Line 15"/>
            <p:cNvSpPr>
              <a:spLocks noChangeShapeType="1"/>
            </p:cNvSpPr>
            <p:nvPr/>
          </p:nvSpPr>
          <p:spPr bwMode="auto">
            <a:xfrm>
              <a:off x="3872"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2" name="Line 16"/>
            <p:cNvSpPr>
              <a:spLocks noChangeShapeType="1"/>
            </p:cNvSpPr>
            <p:nvPr/>
          </p:nvSpPr>
          <p:spPr bwMode="auto">
            <a:xfrm>
              <a:off x="4096"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3" name="Line 17"/>
            <p:cNvSpPr>
              <a:spLocks noChangeShapeType="1"/>
            </p:cNvSpPr>
            <p:nvPr/>
          </p:nvSpPr>
          <p:spPr bwMode="auto">
            <a:xfrm>
              <a:off x="4320"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4" name="Line 18"/>
            <p:cNvSpPr>
              <a:spLocks noChangeShapeType="1"/>
            </p:cNvSpPr>
            <p:nvPr/>
          </p:nvSpPr>
          <p:spPr bwMode="auto">
            <a:xfrm>
              <a:off x="4544"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5" name="Line 19"/>
            <p:cNvSpPr>
              <a:spLocks noChangeShapeType="1"/>
            </p:cNvSpPr>
            <p:nvPr/>
          </p:nvSpPr>
          <p:spPr bwMode="auto">
            <a:xfrm>
              <a:off x="4768"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6" name="Line 20"/>
            <p:cNvSpPr>
              <a:spLocks noChangeShapeType="1"/>
            </p:cNvSpPr>
            <p:nvPr/>
          </p:nvSpPr>
          <p:spPr bwMode="auto">
            <a:xfrm>
              <a:off x="4992"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7" name="Line 21"/>
            <p:cNvSpPr>
              <a:spLocks noChangeShapeType="1"/>
            </p:cNvSpPr>
            <p:nvPr/>
          </p:nvSpPr>
          <p:spPr bwMode="auto">
            <a:xfrm>
              <a:off x="5216"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8" name="Line 22"/>
            <p:cNvSpPr>
              <a:spLocks noChangeShapeType="1"/>
            </p:cNvSpPr>
            <p:nvPr/>
          </p:nvSpPr>
          <p:spPr bwMode="auto">
            <a:xfrm>
              <a:off x="5440"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9" name="Line 23"/>
            <p:cNvSpPr>
              <a:spLocks noChangeShapeType="1"/>
            </p:cNvSpPr>
            <p:nvPr/>
          </p:nvSpPr>
          <p:spPr bwMode="auto">
            <a:xfrm>
              <a:off x="219" y="1424"/>
              <a:ext cx="522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800" name="Text Box 24"/>
            <p:cNvSpPr txBox="1">
              <a:spLocks noChangeArrowheads="1"/>
            </p:cNvSpPr>
            <p:nvPr/>
          </p:nvSpPr>
          <p:spPr bwMode="auto">
            <a:xfrm>
              <a:off x="1755" y="1191"/>
              <a:ext cx="3733"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1pPr>
              <a:lvl2pPr marL="742950" indent="-285750"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2pPr>
              <a:lvl3pPr marL="1143000" indent="-228600"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3pPr>
              <a:lvl4pPr marL="1600200" indent="-228600"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4pPr>
              <a:lvl5pPr marL="2057400" indent="-228600"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5pPr>
              <a:lvl6pPr marL="2514600" indent="-228600" defTabSz="1000125" fontAlgn="base">
                <a:spcBef>
                  <a:spcPct val="0"/>
                </a:spcBef>
                <a:spcAft>
                  <a:spcPct val="0"/>
                </a:spcAft>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6pPr>
              <a:lvl7pPr marL="2971800" indent="-228600" defTabSz="1000125" fontAlgn="base">
                <a:spcBef>
                  <a:spcPct val="0"/>
                </a:spcBef>
                <a:spcAft>
                  <a:spcPct val="0"/>
                </a:spcAft>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7pPr>
              <a:lvl8pPr marL="3429000" indent="-228600" defTabSz="1000125" fontAlgn="base">
                <a:spcBef>
                  <a:spcPct val="0"/>
                </a:spcBef>
                <a:spcAft>
                  <a:spcPct val="0"/>
                </a:spcAft>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8pPr>
              <a:lvl9pPr marL="3886200" indent="-228600" defTabSz="1000125" fontAlgn="base">
                <a:spcBef>
                  <a:spcPct val="0"/>
                </a:spcBef>
                <a:spcAft>
                  <a:spcPct val="0"/>
                </a:spcAft>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9pPr>
            </a:lstStyle>
            <a:p>
              <a:pPr>
                <a:spcBef>
                  <a:spcPct val="50000"/>
                </a:spcBef>
                <a:tabLst>
                  <a:tab pos="347663" algn="ctr"/>
                  <a:tab pos="798513" algn="ctr"/>
                  <a:tab pos="1262063" algn="ctr"/>
                  <a:tab pos="1770063" algn="ctr"/>
                  <a:tab pos="2235200" algn="ctr"/>
                  <a:tab pos="2743200" algn="ctr"/>
                  <a:tab pos="3149600" algn="ctr"/>
                  <a:tab pos="3657600" algn="ctr"/>
                  <a:tab pos="4122738" algn="ctr"/>
                  <a:tab pos="4572000" algn="ctr"/>
                  <a:tab pos="5080000" algn="ctr"/>
                  <a:tab pos="5545138" algn="ctr"/>
                  <a:tab pos="5994400" algn="ctr"/>
                  <a:tab pos="6516688" algn="ctr"/>
                  <a:tab pos="6967538" algn="ctr"/>
                  <a:tab pos="7431088" algn="ctr"/>
                </a:tabLst>
              </a:pPr>
              <a:r>
                <a:rPr lang="en-US" altLang="en-US" sz="1900">
                  <a:latin typeface="Arial" pitchFamily="34" charset="0"/>
                  <a:ea typeface="MS PGothic" pitchFamily="34" charset="-128"/>
                </a:rPr>
                <a:t>	1	2	3	4	5	6	7	8	9	10	11	12	13	14	15	16</a:t>
              </a:r>
            </a:p>
          </p:txBody>
        </p:sp>
      </p:grpSp>
      <p:grpSp>
        <p:nvGrpSpPr>
          <p:cNvPr id="160772" name="Group 25"/>
          <p:cNvGrpSpPr>
            <a:grpSpLocks/>
          </p:cNvGrpSpPr>
          <p:nvPr/>
        </p:nvGrpSpPr>
        <p:grpSpPr bwMode="auto">
          <a:xfrm>
            <a:off x="4087286" y="2403475"/>
            <a:ext cx="7114116" cy="3748082"/>
            <a:chOff x="1931" y="1514"/>
            <a:chExt cx="3361" cy="2361"/>
          </a:xfrm>
        </p:grpSpPr>
        <p:sp>
          <p:nvSpPr>
            <p:cNvPr id="160773" name="Rectangle 26"/>
            <p:cNvSpPr>
              <a:spLocks noChangeArrowheads="1"/>
            </p:cNvSpPr>
            <p:nvPr/>
          </p:nvSpPr>
          <p:spPr bwMode="auto">
            <a:xfrm>
              <a:off x="1931" y="1514"/>
              <a:ext cx="448" cy="154"/>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60774" name="Rectangle 27"/>
            <p:cNvSpPr>
              <a:spLocks noChangeArrowheads="1"/>
            </p:cNvSpPr>
            <p:nvPr/>
          </p:nvSpPr>
          <p:spPr bwMode="auto">
            <a:xfrm>
              <a:off x="2147" y="1748"/>
              <a:ext cx="669" cy="154"/>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60775" name="Rectangle 28"/>
            <p:cNvSpPr>
              <a:spLocks noChangeArrowheads="1"/>
            </p:cNvSpPr>
            <p:nvPr/>
          </p:nvSpPr>
          <p:spPr bwMode="auto">
            <a:xfrm>
              <a:off x="2376" y="1971"/>
              <a:ext cx="447" cy="154"/>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60776" name="Rectangle 29"/>
            <p:cNvSpPr>
              <a:spLocks noChangeArrowheads="1"/>
            </p:cNvSpPr>
            <p:nvPr/>
          </p:nvSpPr>
          <p:spPr bwMode="auto">
            <a:xfrm>
              <a:off x="2824" y="2245"/>
              <a:ext cx="894" cy="154"/>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60777" name="Rectangle 30"/>
            <p:cNvSpPr>
              <a:spLocks noChangeArrowheads="1"/>
            </p:cNvSpPr>
            <p:nvPr/>
          </p:nvSpPr>
          <p:spPr bwMode="auto">
            <a:xfrm>
              <a:off x="2826" y="2540"/>
              <a:ext cx="893" cy="154"/>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60778" name="Rectangle 31"/>
            <p:cNvSpPr>
              <a:spLocks noChangeArrowheads="1"/>
            </p:cNvSpPr>
            <p:nvPr/>
          </p:nvSpPr>
          <p:spPr bwMode="auto">
            <a:xfrm>
              <a:off x="4170" y="3030"/>
              <a:ext cx="664" cy="154"/>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60779" name="Rectangle 32"/>
            <p:cNvSpPr>
              <a:spLocks noChangeArrowheads="1"/>
            </p:cNvSpPr>
            <p:nvPr/>
          </p:nvSpPr>
          <p:spPr bwMode="auto">
            <a:xfrm>
              <a:off x="3723" y="3456"/>
              <a:ext cx="1115" cy="154"/>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60780" name="Rectangle 33"/>
            <p:cNvSpPr>
              <a:spLocks noChangeArrowheads="1"/>
            </p:cNvSpPr>
            <p:nvPr/>
          </p:nvSpPr>
          <p:spPr bwMode="auto">
            <a:xfrm>
              <a:off x="4838" y="3720"/>
              <a:ext cx="454" cy="155"/>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grpSp>
      <p:sp>
        <p:nvSpPr>
          <p:cNvPr id="34" name="Line 23"/>
          <p:cNvSpPr>
            <a:spLocks noChangeShapeType="1"/>
          </p:cNvSpPr>
          <p:nvPr/>
        </p:nvSpPr>
        <p:spPr bwMode="auto">
          <a:xfrm>
            <a:off x="613047" y="6270855"/>
            <a:ext cx="1105111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lIns="121917" tIns="60958" rIns="121917" bIns="60958"/>
          <a:lstStyle/>
          <a:p>
            <a:endParaRPr lang="en-US"/>
          </a:p>
        </p:txBody>
      </p:sp>
      <p:graphicFrame>
        <p:nvGraphicFramePr>
          <p:cNvPr id="35" name="Table 34"/>
          <p:cNvGraphicFramePr>
            <a:graphicFrameLocks noGrp="1"/>
          </p:cNvGraphicFramePr>
          <p:nvPr>
            <p:extLst>
              <p:ext uri="{D42A27DB-BD31-4B8C-83A1-F6EECF244321}">
                <p14:modId xmlns:p14="http://schemas.microsoft.com/office/powerpoint/2010/main" val="4178473361"/>
              </p:ext>
            </p:extLst>
          </p:nvPr>
        </p:nvGraphicFramePr>
        <p:xfrm>
          <a:off x="885421" y="2345639"/>
          <a:ext cx="3195513" cy="3923400"/>
        </p:xfrm>
        <a:graphic>
          <a:graphicData uri="http://schemas.openxmlformats.org/drawingml/2006/table">
            <a:tbl>
              <a:tblPr firstRow="1" lastRow="1" bandRow="1">
                <a:tableStyleId>{35758FB7-9AC5-4552-8A53-C91805E547FA}</a:tableStyleId>
              </a:tblPr>
              <a:tblGrid>
                <a:gridCol w="3195513"/>
              </a:tblGrid>
              <a:tr h="366974">
                <a:tc>
                  <a:txBody>
                    <a:bodyPr/>
                    <a:lstStyle/>
                    <a:p>
                      <a:r>
                        <a:rPr lang="en-US" sz="1400" b="0" dirty="0" err="1" smtClean="0">
                          <a:solidFill>
                            <a:schemeClr val="bg1"/>
                          </a:solidFill>
                          <a:latin typeface="Arial" panose="020B0604020202020204" pitchFamily="34" charset="0"/>
                          <a:cs typeface="Arial" panose="020B0604020202020204" pitchFamily="34" charset="0"/>
                        </a:rPr>
                        <a:t>Membangun</a:t>
                      </a:r>
                      <a:r>
                        <a:rPr lang="en-US" sz="1400" b="0" dirty="0" smtClean="0">
                          <a:solidFill>
                            <a:schemeClr val="bg1"/>
                          </a:solidFill>
                          <a:latin typeface="Arial" panose="020B0604020202020204" pitchFamily="34" charset="0"/>
                          <a:cs typeface="Arial" panose="020B0604020202020204" pitchFamily="34" charset="0"/>
                        </a:rPr>
                        <a:t> </a:t>
                      </a:r>
                      <a:r>
                        <a:rPr lang="en-US" sz="1400" b="0" dirty="0" err="1" smtClean="0">
                          <a:solidFill>
                            <a:schemeClr val="bg1"/>
                          </a:solidFill>
                          <a:latin typeface="Arial" panose="020B0604020202020204" pitchFamily="34" charset="0"/>
                          <a:cs typeface="Arial" panose="020B0604020202020204" pitchFamily="34" charset="0"/>
                        </a:rPr>
                        <a:t>komponen</a:t>
                      </a:r>
                      <a:r>
                        <a:rPr lang="en-US" sz="1400" b="0" dirty="0" smtClean="0">
                          <a:solidFill>
                            <a:schemeClr val="bg1"/>
                          </a:solidFill>
                          <a:latin typeface="Arial" panose="020B0604020202020204" pitchFamily="34" charset="0"/>
                          <a:cs typeface="Arial" panose="020B0604020202020204" pitchFamily="34" charset="0"/>
                        </a:rPr>
                        <a:t> internal</a:t>
                      </a:r>
                      <a:endParaRPr lang="en-US" sz="1400" b="0" dirty="0">
                        <a:solidFill>
                          <a:schemeClr val="bg1"/>
                        </a:solidFill>
                        <a:latin typeface="Arial" panose="020B0604020202020204" pitchFamily="34" charset="0"/>
                        <a:cs typeface="Arial" panose="020B0604020202020204" pitchFamily="34" charset="0"/>
                      </a:endParaRPr>
                    </a:p>
                  </a:txBody>
                  <a:tcPr marL="121920" marR="121920" marT="45727" marB="45727" anchor="ctr">
                    <a:noFill/>
                  </a:tcPr>
                </a:tc>
              </a:tr>
              <a:tr h="36697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Modifikasi</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atap</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dan</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lantai</a:t>
                      </a:r>
                      <a:endPar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txBody>
                  <a:tcPr marL="121920" marR="121920" marT="45727" marB="45727" anchor="ctr">
                    <a:noFill/>
                  </a:tcPr>
                </a:tc>
              </a:tr>
              <a:tr h="36697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Membangun</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stak</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pengumpul</a:t>
                      </a:r>
                      <a:endPar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txBody>
                  <a:tcPr marL="121920" marR="121920" marT="45727" marB="45727" anchor="ctr"/>
                </a:tc>
              </a:tr>
              <a:tr h="36697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Cor</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beton</a:t>
                      </a:r>
                      <a:endParaRPr kumimoji="0" lang="en-US" sz="1400" b="0" i="0" u="none" strike="noStrike" cap="none" normalizeH="0" baseline="0" dirty="0" smtClean="0">
                        <a:ln>
                          <a:noFill/>
                        </a:ln>
                        <a:solidFill>
                          <a:schemeClr val="bg1"/>
                        </a:solidFill>
                        <a:effectLst/>
                        <a:latin typeface="Arial" panose="020B0604020202020204" pitchFamily="34" charset="0"/>
                        <a:ea typeface="ＭＳ Ｐゴシック" charset="0"/>
                        <a:cs typeface="Arial" panose="020B0604020202020204" pitchFamily="34" charset="0"/>
                      </a:endParaRPr>
                    </a:p>
                  </a:txBody>
                  <a:tcPr marL="121920" marR="121920" marT="45727" marB="45727" anchor="ctr">
                    <a:noFill/>
                  </a:tcPr>
                </a:tc>
              </a:tr>
              <a:tr h="77114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u="none" strike="noStrike" cap="none" normalizeH="0" baseline="0" smtClean="0">
                          <a:ln>
                            <a:noFill/>
                          </a:ln>
                          <a:solidFill>
                            <a:schemeClr val="bg1"/>
                          </a:solidFill>
                          <a:effectLst/>
                          <a:latin typeface="Arial" panose="020B0604020202020204" pitchFamily="34" charset="0"/>
                          <a:cs typeface="Arial" panose="020B0604020202020204" pitchFamily="34" charset="0"/>
                        </a:rPr>
                        <a:t>Membangun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tungku</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pembakaran</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temmperatur</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tinggi</a:t>
                      </a:r>
                      <a:endPar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txBody>
                  <a:tcPr marL="121920" marR="121920" marT="45727" marB="45727" anchor="ctr"/>
                </a:tc>
              </a:tr>
              <a:tr h="77114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u="none" strike="noStrike" cap="none" normalizeH="0" baseline="0" smtClean="0">
                          <a:ln>
                            <a:noFill/>
                          </a:ln>
                          <a:solidFill>
                            <a:schemeClr val="bg1"/>
                          </a:solidFill>
                          <a:effectLst/>
                          <a:latin typeface="Arial" panose="020B0604020202020204" pitchFamily="34" charset="0"/>
                          <a:cs typeface="Arial" panose="020B0604020202020204" pitchFamily="34" charset="0"/>
                        </a:rPr>
                        <a:t>Memasang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sistem</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pengendalian</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polusi</a:t>
                      </a:r>
                      <a:endPar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txBody>
                  <a:tcPr marL="121920" marR="121920" marT="45727" marB="45727" anchor="ctr">
                    <a:noFill/>
                  </a:tcPr>
                </a:tc>
              </a:tr>
              <a:tr h="54623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u="none" strike="noStrike" cap="none" normalizeH="0" baseline="0" smtClean="0">
                          <a:ln>
                            <a:noFill/>
                          </a:ln>
                          <a:solidFill>
                            <a:schemeClr val="bg1"/>
                          </a:solidFill>
                          <a:effectLst/>
                          <a:latin typeface="Arial" panose="020B0604020202020204" pitchFamily="34" charset="0"/>
                          <a:cs typeface="Arial" panose="020B0604020202020204" pitchFamily="34" charset="0"/>
                        </a:rPr>
                        <a:t>Memasang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alat</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polusi</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udara</a:t>
                      </a:r>
                      <a:endPar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txBody>
                  <a:tcPr marL="121920" marR="121920" marT="45727" marB="45727" anchor="ctr"/>
                </a:tc>
              </a:tr>
              <a:tr h="366974">
                <a:tc>
                  <a:txBody>
                    <a:bodyPr/>
                    <a:lstStyle/>
                    <a:p>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Pengawasan</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dan</a:t>
                      </a:r>
                      <a:r>
                        <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a:t>
                      </a:r>
                      <a:r>
                        <a:rPr kumimoji="0" lang="en-US" sz="1400" b="0" u="none" strike="noStrike" cap="none" normalizeH="0" baseline="0" dirty="0" err="1" smtClean="0">
                          <a:ln>
                            <a:noFill/>
                          </a:ln>
                          <a:solidFill>
                            <a:schemeClr val="bg1"/>
                          </a:solidFill>
                          <a:effectLst/>
                          <a:latin typeface="Arial" panose="020B0604020202020204" pitchFamily="34" charset="0"/>
                          <a:cs typeface="Arial" panose="020B0604020202020204" pitchFamily="34" charset="0"/>
                        </a:rPr>
                        <a:t>pengujian</a:t>
                      </a:r>
                      <a:endParaRPr kumimoji="0" lang="en-US" sz="1400" b="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txBody>
                  <a:tcPr marL="121920" marR="121920" marT="45727" marB="45727" anchor="ctr">
                    <a:noFill/>
                  </a:tcPr>
                </a:tc>
              </a:tr>
            </a:tbl>
          </a:graphicData>
        </a:graphic>
      </p:graphicFrame>
    </p:spTree>
    <p:extLst>
      <p:ext uri="{BB962C8B-B14F-4D97-AF65-F5344CB8AC3E}">
        <p14:creationId xmlns:p14="http://schemas.microsoft.com/office/powerpoint/2010/main" val="376963062"/>
      </p:ext>
    </p:extLst>
  </p:cSld>
  <p:clrMapOvr>
    <a:masterClrMapping/>
  </p:clrMapOvr>
  <p:transition spd="slow">
    <p:dissolve/>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3"/>
          <p:cNvSpPr>
            <a:spLocks noGrp="1" noChangeArrowheads="1"/>
          </p:cNvSpPr>
          <p:nvPr>
            <p:ph type="title"/>
          </p:nvPr>
        </p:nvSpPr>
        <p:spPr>
          <a:xfrm>
            <a:off x="914400" y="495301"/>
            <a:ext cx="10363200" cy="901700"/>
          </a:xfrm>
        </p:spPr>
        <p:txBody>
          <a:bodyPr>
            <a:normAutofit fontScale="90000"/>
          </a:bodyPr>
          <a:lstStyle/>
          <a:p>
            <a:r>
              <a:rPr lang="en-US" altLang="en-US">
                <a:latin typeface="Arial" pitchFamily="34" charset="0"/>
                <a:ea typeface="MS PGothic" pitchFamily="34" charset="-128"/>
                <a:cs typeface="Arial" pitchFamily="34" charset="0"/>
              </a:rPr>
              <a:t>Variabilitas pada Durasi Waktu Kegiatan</a:t>
            </a:r>
            <a:endParaRPr lang="en-US" altLang="en-US" smtClean="0">
              <a:latin typeface="Arial" pitchFamily="34" charset="0"/>
              <a:ea typeface="MS PGothic" pitchFamily="34" charset="-128"/>
              <a:cs typeface="Arial" pitchFamily="34" charset="0"/>
            </a:endParaRPr>
          </a:p>
        </p:txBody>
      </p:sp>
      <p:sp>
        <p:nvSpPr>
          <p:cNvPr id="162817" name="Rectangle 2"/>
          <p:cNvSpPr>
            <a:spLocks noGrp="1" noChangeArrowheads="1"/>
          </p:cNvSpPr>
          <p:nvPr>
            <p:ph idx="1"/>
          </p:nvPr>
        </p:nvSpPr>
        <p:spPr>
          <a:xfrm>
            <a:off x="914400" y="1995488"/>
            <a:ext cx="10363200" cy="3108325"/>
          </a:xfrm>
        </p:spPr>
        <p:txBody>
          <a:bodyPr lIns="120630" tIns="59257" rIns="120630" bIns="59257">
            <a:normAutofit/>
          </a:bodyPr>
          <a:lstStyle/>
          <a:p>
            <a:pPr>
              <a:buClr>
                <a:srgbClr val="FFFF00"/>
              </a:buClr>
              <a:buSzPct val="60000"/>
              <a:buFont typeface="Wingdings" panose="05000000000000000000" pitchFamily="2" charset="2"/>
              <a:buChar char="q"/>
            </a:pPr>
            <a:r>
              <a:rPr lang="en-US" altLang="en-US" sz="3200" b="1" smtClean="0">
                <a:solidFill>
                  <a:srgbClr val="FFFF00"/>
                </a:solidFill>
                <a:latin typeface="Arial" pitchFamily="34" charset="0"/>
                <a:ea typeface="MS PGothic" pitchFamily="34" charset="-128"/>
                <a:cs typeface="Arial" pitchFamily="34" charset="0"/>
              </a:rPr>
              <a:t>CPM</a:t>
            </a:r>
            <a:r>
              <a:rPr lang="en-US" altLang="en-US" sz="3200" smtClean="0">
                <a:latin typeface="Arial" pitchFamily="34" charset="0"/>
                <a:ea typeface="MS PGothic" pitchFamily="34" charset="-128"/>
                <a:cs typeface="Arial" pitchFamily="34" charset="0"/>
              </a:rPr>
              <a:t> </a:t>
            </a:r>
            <a:r>
              <a:rPr lang="en-US" altLang="en-US" sz="3200" smtClean="0">
                <a:latin typeface="Arial" pitchFamily="34" charset="0"/>
                <a:ea typeface="MS PGothic" pitchFamily="34" charset="-128"/>
                <a:cs typeface="Arial" pitchFamily="34" charset="0"/>
              </a:rPr>
              <a:t>menganggap kita mengetahui estimasi waktu yang tetap (pasti) dan </a:t>
            </a:r>
            <a:r>
              <a:rPr lang="en-US" altLang="en-US" sz="3200" b="1" smtClean="0">
                <a:solidFill>
                  <a:srgbClr val="FFC000"/>
                </a:solidFill>
                <a:latin typeface="Arial" pitchFamily="34" charset="0"/>
                <a:ea typeface="MS PGothic" pitchFamily="34" charset="-128"/>
                <a:cs typeface="Arial" pitchFamily="34" charset="0"/>
              </a:rPr>
              <a:t>tidak ada variabilitas </a:t>
            </a:r>
            <a:r>
              <a:rPr lang="en-US" altLang="en-US" sz="3200" smtClean="0">
                <a:latin typeface="Arial" pitchFamily="34" charset="0"/>
                <a:ea typeface="MS PGothic" pitchFamily="34" charset="-128"/>
                <a:cs typeface="Arial" pitchFamily="34" charset="0"/>
              </a:rPr>
              <a:t>durasi aktivitas</a:t>
            </a:r>
            <a:endParaRPr lang="en-US" altLang="en-US" sz="3200" smtClean="0">
              <a:latin typeface="Arial" pitchFamily="34" charset="0"/>
              <a:ea typeface="MS PGothic" pitchFamily="34" charset="-128"/>
              <a:cs typeface="Arial" pitchFamily="34" charset="0"/>
            </a:endParaRPr>
          </a:p>
          <a:p>
            <a:pPr>
              <a:buClr>
                <a:srgbClr val="FFFF00"/>
              </a:buClr>
              <a:buSzPct val="60000"/>
              <a:buFont typeface="Wingdings" panose="05000000000000000000" pitchFamily="2" charset="2"/>
              <a:buChar char="q"/>
            </a:pPr>
            <a:r>
              <a:rPr lang="en-US" altLang="en-US" sz="3200" b="1" smtClean="0">
                <a:solidFill>
                  <a:srgbClr val="FFFF00"/>
                </a:solidFill>
                <a:latin typeface="Arial" pitchFamily="34" charset="0"/>
                <a:ea typeface="MS PGothic" pitchFamily="34" charset="-128"/>
                <a:cs typeface="Arial" pitchFamily="34" charset="0"/>
              </a:rPr>
              <a:t>PERT</a:t>
            </a:r>
            <a:r>
              <a:rPr lang="en-US" altLang="en-US" sz="3200" smtClean="0">
                <a:latin typeface="Arial" pitchFamily="34" charset="0"/>
                <a:ea typeface="MS PGothic" pitchFamily="34" charset="-128"/>
                <a:cs typeface="Arial" pitchFamily="34" charset="0"/>
              </a:rPr>
              <a:t> </a:t>
            </a:r>
            <a:r>
              <a:rPr lang="en-US" altLang="en-US" sz="3200" smtClean="0">
                <a:latin typeface="Arial" pitchFamily="34" charset="0"/>
                <a:ea typeface="MS PGothic" pitchFamily="34" charset="-128"/>
                <a:cs typeface="Arial" pitchFamily="34" charset="0"/>
              </a:rPr>
              <a:t>menggunakan distribusi probabilitas untuk durasi aktivitas untuk membolehkan variabilitas</a:t>
            </a:r>
          </a:p>
        </p:txBody>
      </p:sp>
    </p:spTree>
    <p:extLst>
      <p:ext uri="{BB962C8B-B14F-4D97-AF65-F5344CB8AC3E}">
        <p14:creationId xmlns:p14="http://schemas.microsoft.com/office/powerpoint/2010/main" val="38815254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3"/>
          <p:cNvSpPr>
            <a:spLocks noGrp="1" noChangeArrowheads="1"/>
          </p:cNvSpPr>
          <p:nvPr>
            <p:ph type="title"/>
          </p:nvPr>
        </p:nvSpPr>
        <p:spPr>
          <a:xfrm>
            <a:off x="914400" y="495301"/>
            <a:ext cx="10363200" cy="901700"/>
          </a:xfrm>
        </p:spPr>
        <p:txBody>
          <a:bodyPr>
            <a:normAutofit fontScale="90000"/>
          </a:bodyPr>
          <a:lstStyle/>
          <a:p>
            <a:r>
              <a:rPr lang="en-US" altLang="en-US" dirty="0" err="1" smtClean="0">
                <a:latin typeface="Arial" pitchFamily="34" charset="0"/>
                <a:ea typeface="MS PGothic" pitchFamily="34" charset="-128"/>
                <a:cs typeface="Arial" pitchFamily="34" charset="0"/>
              </a:rPr>
              <a:t>Variabilitas</a:t>
            </a:r>
            <a:r>
              <a:rPr lang="en-US" altLang="en-US" dirty="0" smtClean="0">
                <a:latin typeface="Arial" pitchFamily="34" charset="0"/>
                <a:ea typeface="MS PGothic" pitchFamily="34" charset="-128"/>
                <a:cs typeface="Arial" pitchFamily="34" charset="0"/>
              </a:rPr>
              <a:t> </a:t>
            </a:r>
            <a:r>
              <a:rPr lang="en-US" altLang="en-US" dirty="0" err="1" smtClean="0">
                <a:latin typeface="Arial" pitchFamily="34" charset="0"/>
                <a:ea typeface="MS PGothic" pitchFamily="34" charset="-128"/>
                <a:cs typeface="Arial" pitchFamily="34" charset="0"/>
              </a:rPr>
              <a:t>pada</a:t>
            </a:r>
            <a:r>
              <a:rPr lang="en-US" altLang="en-US" dirty="0" smtClean="0">
                <a:latin typeface="Arial" pitchFamily="34" charset="0"/>
                <a:ea typeface="MS PGothic" pitchFamily="34" charset="-128"/>
                <a:cs typeface="Arial" pitchFamily="34" charset="0"/>
              </a:rPr>
              <a:t> </a:t>
            </a:r>
            <a:r>
              <a:rPr lang="en-US" altLang="en-US" dirty="0" err="1" smtClean="0">
                <a:latin typeface="Arial" pitchFamily="34" charset="0"/>
                <a:ea typeface="MS PGothic" pitchFamily="34" charset="-128"/>
                <a:cs typeface="Arial" pitchFamily="34" charset="0"/>
              </a:rPr>
              <a:t>Durasi</a:t>
            </a:r>
            <a:r>
              <a:rPr lang="en-US" altLang="en-US" dirty="0" smtClean="0">
                <a:latin typeface="Arial" pitchFamily="34" charset="0"/>
                <a:ea typeface="MS PGothic" pitchFamily="34" charset="-128"/>
                <a:cs typeface="Arial" pitchFamily="34" charset="0"/>
              </a:rPr>
              <a:t> </a:t>
            </a:r>
            <a:r>
              <a:rPr lang="en-US" altLang="en-US" dirty="0" err="1" smtClean="0">
                <a:latin typeface="Arial" pitchFamily="34" charset="0"/>
                <a:ea typeface="MS PGothic" pitchFamily="34" charset="-128"/>
                <a:cs typeface="Arial" pitchFamily="34" charset="0"/>
              </a:rPr>
              <a:t>Waktu</a:t>
            </a:r>
            <a:r>
              <a:rPr lang="en-US" altLang="en-US" dirty="0" smtClean="0">
                <a:latin typeface="Arial" pitchFamily="34" charset="0"/>
                <a:ea typeface="MS PGothic" pitchFamily="34" charset="-128"/>
                <a:cs typeface="Arial" pitchFamily="34" charset="0"/>
              </a:rPr>
              <a:t> </a:t>
            </a:r>
            <a:r>
              <a:rPr lang="en-US" altLang="en-US" dirty="0" err="1" smtClean="0">
                <a:latin typeface="Arial" pitchFamily="34" charset="0"/>
                <a:ea typeface="MS PGothic" pitchFamily="34" charset="-128"/>
                <a:cs typeface="Arial" pitchFamily="34" charset="0"/>
              </a:rPr>
              <a:t>Kegiatan</a:t>
            </a:r>
            <a:endParaRPr lang="en-US" altLang="en-US" dirty="0" smtClean="0">
              <a:latin typeface="Arial" pitchFamily="34" charset="0"/>
              <a:ea typeface="MS PGothic" pitchFamily="34" charset="-128"/>
              <a:cs typeface="Arial" pitchFamily="34" charset="0"/>
            </a:endParaRPr>
          </a:p>
        </p:txBody>
      </p:sp>
      <p:sp>
        <p:nvSpPr>
          <p:cNvPr id="164865" name="Rectangle 2"/>
          <p:cNvSpPr>
            <a:spLocks noGrp="1" noChangeArrowheads="1"/>
          </p:cNvSpPr>
          <p:nvPr>
            <p:ph idx="1"/>
          </p:nvPr>
        </p:nvSpPr>
        <p:spPr>
          <a:xfrm>
            <a:off x="855132" y="2049465"/>
            <a:ext cx="10803467" cy="3730625"/>
          </a:xfrm>
        </p:spPr>
        <p:txBody>
          <a:bodyPr lIns="120630" tIns="59257" rIns="120630" bIns="59257">
            <a:normAutofit/>
          </a:bodyPr>
          <a:lstStyle/>
          <a:p>
            <a:pPr>
              <a:buClr>
                <a:srgbClr val="FFFF00"/>
              </a:buClr>
              <a:buSzPct val="60000"/>
              <a:buFont typeface="Wingdings" panose="05000000000000000000" pitchFamily="2" charset="2"/>
              <a:buChar char="v"/>
            </a:pPr>
            <a:r>
              <a:rPr lang="en-US" altLang="en-US" sz="3600" dirty="0" err="1" smtClean="0">
                <a:latin typeface="Arial" pitchFamily="34" charset="0"/>
                <a:ea typeface="MS PGothic" pitchFamily="34" charset="-128"/>
                <a:cs typeface="Arial" pitchFamily="34" charset="0"/>
              </a:rPr>
              <a:t>Tiga</a:t>
            </a:r>
            <a:r>
              <a:rPr lang="en-US" altLang="en-US" sz="3600" dirty="0" smtClean="0">
                <a:latin typeface="Arial" pitchFamily="34" charset="0"/>
                <a:ea typeface="MS PGothic" pitchFamily="34" charset="-128"/>
                <a:cs typeface="Arial" pitchFamily="34" charset="0"/>
              </a:rPr>
              <a:t> </a:t>
            </a:r>
            <a:r>
              <a:rPr lang="en-US" altLang="en-US" sz="3600" dirty="0" err="1" smtClean="0">
                <a:latin typeface="Arial" pitchFamily="34" charset="0"/>
                <a:ea typeface="MS PGothic" pitchFamily="34" charset="-128"/>
                <a:cs typeface="Arial" pitchFamily="34" charset="0"/>
              </a:rPr>
              <a:t>estimasi</a:t>
            </a:r>
            <a:r>
              <a:rPr lang="en-US" altLang="en-US" sz="3600" dirty="0" smtClean="0">
                <a:latin typeface="Arial" pitchFamily="34" charset="0"/>
                <a:ea typeface="MS PGothic" pitchFamily="34" charset="-128"/>
                <a:cs typeface="Arial" pitchFamily="34" charset="0"/>
              </a:rPr>
              <a:t> </a:t>
            </a:r>
            <a:r>
              <a:rPr lang="en-US" altLang="en-US" sz="3600" dirty="0" err="1" smtClean="0">
                <a:latin typeface="Arial" pitchFamily="34" charset="0"/>
                <a:ea typeface="MS PGothic" pitchFamily="34" charset="-128"/>
                <a:cs typeface="Arial" pitchFamily="34" charset="0"/>
              </a:rPr>
              <a:t>waktu</a:t>
            </a:r>
            <a:endParaRPr lang="en-US" altLang="en-US" sz="3600" dirty="0" smtClean="0">
              <a:latin typeface="Arial" pitchFamily="34" charset="0"/>
              <a:ea typeface="MS PGothic" pitchFamily="34" charset="-128"/>
              <a:cs typeface="Arial" pitchFamily="34" charset="0"/>
            </a:endParaRPr>
          </a:p>
          <a:p>
            <a:pPr marL="914400" lvl="2" indent="-406400">
              <a:buClr>
                <a:srgbClr val="FFFF00"/>
              </a:buClr>
              <a:buSzPct val="60000"/>
              <a:buFont typeface="Wingdings" panose="05000000000000000000" pitchFamily="2" charset="2"/>
              <a:buChar char="v"/>
            </a:pPr>
            <a:r>
              <a:rPr lang="en-US" altLang="en-US" sz="2400" b="1" dirty="0" err="1" smtClean="0">
                <a:solidFill>
                  <a:srgbClr val="00B0F0"/>
                </a:solidFill>
                <a:latin typeface="Arial" pitchFamily="34" charset="0"/>
                <a:ea typeface="MS PGothic" pitchFamily="34" charset="-128"/>
                <a:cs typeface="Arial" pitchFamily="34" charset="0"/>
              </a:rPr>
              <a:t>Waktu</a:t>
            </a:r>
            <a:r>
              <a:rPr lang="en-US" altLang="en-US" sz="2400" b="1" dirty="0" smtClean="0">
                <a:solidFill>
                  <a:srgbClr val="00B0F0"/>
                </a:solidFill>
                <a:latin typeface="Arial" pitchFamily="34" charset="0"/>
                <a:ea typeface="MS PGothic" pitchFamily="34" charset="-128"/>
                <a:cs typeface="Arial" pitchFamily="34" charset="0"/>
              </a:rPr>
              <a:t> </a:t>
            </a:r>
            <a:r>
              <a:rPr lang="en-US" altLang="en-US" sz="2400" b="1" dirty="0" err="1" smtClean="0">
                <a:solidFill>
                  <a:srgbClr val="00B0F0"/>
                </a:solidFill>
                <a:latin typeface="Arial" pitchFamily="34" charset="0"/>
                <a:ea typeface="MS PGothic" pitchFamily="34" charset="-128"/>
                <a:cs typeface="Arial" pitchFamily="34" charset="0"/>
              </a:rPr>
              <a:t>Optimistik</a:t>
            </a:r>
            <a:r>
              <a:rPr lang="en-US" altLang="en-US" sz="2400" b="1" dirty="0" smtClean="0">
                <a:solidFill>
                  <a:srgbClr val="00B0F0"/>
                </a:solidFill>
                <a:latin typeface="Arial" pitchFamily="34" charset="0"/>
                <a:ea typeface="MS PGothic" pitchFamily="34" charset="-128"/>
                <a:cs typeface="Arial" pitchFamily="34" charset="0"/>
              </a:rPr>
              <a:t> </a:t>
            </a:r>
            <a:r>
              <a:rPr lang="en-US" altLang="en-US" sz="2400" dirty="0" smtClean="0">
                <a:latin typeface="Arial" pitchFamily="34" charset="0"/>
                <a:ea typeface="MS PGothic" pitchFamily="34" charset="-128"/>
                <a:cs typeface="Arial" pitchFamily="34" charset="0"/>
              </a:rPr>
              <a:t>(</a:t>
            </a:r>
            <a:r>
              <a:rPr lang="en-US" altLang="en-US" sz="2400" i="1" dirty="0" smtClean="0">
                <a:latin typeface="Arial" pitchFamily="34" charset="0"/>
                <a:ea typeface="MS PGothic" pitchFamily="34" charset="-128"/>
                <a:cs typeface="Arial" pitchFamily="34" charset="0"/>
              </a:rPr>
              <a:t>a</a:t>
            </a:r>
            <a:r>
              <a:rPr lang="en-US" altLang="en-US" sz="2400" dirty="0" smtClean="0">
                <a:latin typeface="Arial" pitchFamily="34" charset="0"/>
                <a:ea typeface="MS PGothic" pitchFamily="34" charset="-128"/>
                <a:cs typeface="Arial" pitchFamily="34" charset="0"/>
              </a:rPr>
              <a:t>) – </a:t>
            </a:r>
            <a:r>
              <a:rPr lang="en-US" altLang="en-US" sz="2400" dirty="0" err="1" smtClean="0">
                <a:latin typeface="Arial" pitchFamily="34" charset="0"/>
                <a:ea typeface="MS PGothic" pitchFamily="34" charset="-128"/>
                <a:cs typeface="Arial" pitchFamily="34" charset="0"/>
              </a:rPr>
              <a:t>jika</a:t>
            </a:r>
            <a:r>
              <a:rPr lang="en-US" altLang="en-US" sz="2400" dirty="0" smtClean="0">
                <a:latin typeface="Arial" pitchFamily="34" charset="0"/>
                <a:ea typeface="MS PGothic" pitchFamily="34" charset="-128"/>
                <a:cs typeface="Arial" pitchFamily="34" charset="0"/>
              </a:rPr>
              <a:t> </a:t>
            </a:r>
            <a:r>
              <a:rPr lang="en-US" altLang="en-US" sz="2400" dirty="0" err="1" smtClean="0">
                <a:latin typeface="Arial" pitchFamily="34" charset="0"/>
                <a:ea typeface="MS PGothic" pitchFamily="34" charset="-128"/>
                <a:cs typeface="Arial" pitchFamily="34" charset="0"/>
              </a:rPr>
              <a:t>semua</a:t>
            </a:r>
            <a:r>
              <a:rPr lang="en-US" altLang="en-US" sz="2400" dirty="0" smtClean="0">
                <a:latin typeface="Arial" pitchFamily="34" charset="0"/>
                <a:ea typeface="MS PGothic" pitchFamily="34" charset="-128"/>
                <a:cs typeface="Arial" pitchFamily="34" charset="0"/>
              </a:rPr>
              <a:t> </a:t>
            </a:r>
            <a:r>
              <a:rPr lang="en-US" altLang="en-US" sz="2400" dirty="0" err="1" smtClean="0">
                <a:latin typeface="Arial" pitchFamily="34" charset="0"/>
                <a:ea typeface="MS PGothic" pitchFamily="34" charset="-128"/>
                <a:cs typeface="Arial" pitchFamily="34" charset="0"/>
              </a:rPr>
              <a:t>sesuai</a:t>
            </a:r>
            <a:r>
              <a:rPr lang="en-US" altLang="en-US" sz="2400" dirty="0" smtClean="0">
                <a:latin typeface="Arial" pitchFamily="34" charset="0"/>
                <a:ea typeface="MS PGothic" pitchFamily="34" charset="-128"/>
                <a:cs typeface="Arial" pitchFamily="34" charset="0"/>
              </a:rPr>
              <a:t> </a:t>
            </a:r>
            <a:r>
              <a:rPr lang="en-US" altLang="en-US" sz="2400" dirty="0" err="1" smtClean="0">
                <a:latin typeface="Arial" pitchFamily="34" charset="0"/>
                <a:ea typeface="MS PGothic" pitchFamily="34" charset="-128"/>
                <a:cs typeface="Arial" pitchFamily="34" charset="0"/>
              </a:rPr>
              <a:t>dengan</a:t>
            </a:r>
            <a:r>
              <a:rPr lang="en-US" altLang="en-US" sz="2400" dirty="0" smtClean="0">
                <a:latin typeface="Arial" pitchFamily="34" charset="0"/>
                <a:ea typeface="MS PGothic" pitchFamily="34" charset="-128"/>
                <a:cs typeface="Arial" pitchFamily="34" charset="0"/>
              </a:rPr>
              <a:t> </a:t>
            </a:r>
            <a:r>
              <a:rPr lang="en-US" altLang="en-US" sz="2400" dirty="0" err="1" smtClean="0">
                <a:latin typeface="Arial" pitchFamily="34" charset="0"/>
                <a:ea typeface="MS PGothic" pitchFamily="34" charset="-128"/>
                <a:cs typeface="Arial" pitchFamily="34" charset="0"/>
              </a:rPr>
              <a:t>waktu</a:t>
            </a:r>
            <a:r>
              <a:rPr lang="en-US" altLang="en-US" sz="2400" dirty="0" smtClean="0">
                <a:latin typeface="Arial" pitchFamily="34" charset="0"/>
                <a:ea typeface="MS PGothic" pitchFamily="34" charset="-128"/>
                <a:cs typeface="Arial" pitchFamily="34" charset="0"/>
              </a:rPr>
              <a:t> yang </a:t>
            </a:r>
            <a:r>
              <a:rPr lang="en-US" altLang="en-US" sz="2400" dirty="0" err="1" smtClean="0">
                <a:latin typeface="Arial" pitchFamily="34" charset="0"/>
                <a:ea typeface="MS PGothic" pitchFamily="34" charset="-128"/>
                <a:cs typeface="Arial" pitchFamily="34" charset="0"/>
              </a:rPr>
              <a:t>dijadwalkan</a:t>
            </a:r>
            <a:endParaRPr lang="en-US" altLang="en-US" sz="2400" dirty="0" smtClean="0">
              <a:latin typeface="Arial" pitchFamily="34" charset="0"/>
              <a:ea typeface="MS PGothic" pitchFamily="34" charset="-128"/>
              <a:cs typeface="Arial" pitchFamily="34" charset="0"/>
            </a:endParaRPr>
          </a:p>
          <a:p>
            <a:pPr marL="914400" lvl="1" indent="-406400">
              <a:buClr>
                <a:srgbClr val="FFFF00"/>
              </a:buClr>
              <a:buSzPct val="60000"/>
              <a:buFont typeface="Wingdings" panose="05000000000000000000" pitchFamily="2" charset="2"/>
              <a:buChar char="v"/>
            </a:pPr>
            <a:r>
              <a:rPr lang="en-US" altLang="en-US" sz="2400" b="1" dirty="0" err="1" smtClean="0">
                <a:solidFill>
                  <a:srgbClr val="00B0F0"/>
                </a:solidFill>
                <a:latin typeface="Arial" pitchFamily="34" charset="0"/>
                <a:ea typeface="MS PGothic" pitchFamily="34" charset="-128"/>
                <a:cs typeface="Arial" pitchFamily="34" charset="0"/>
              </a:rPr>
              <a:t>Waktu</a:t>
            </a:r>
            <a:r>
              <a:rPr lang="en-US" altLang="en-US" sz="2400" b="1" dirty="0" smtClean="0">
                <a:solidFill>
                  <a:srgbClr val="00B0F0"/>
                </a:solidFill>
                <a:latin typeface="Arial" pitchFamily="34" charset="0"/>
                <a:ea typeface="MS PGothic" pitchFamily="34" charset="-128"/>
                <a:cs typeface="Arial" pitchFamily="34" charset="0"/>
              </a:rPr>
              <a:t> </a:t>
            </a:r>
            <a:r>
              <a:rPr lang="en-US" altLang="en-US" sz="2400" b="1" dirty="0" err="1" smtClean="0">
                <a:solidFill>
                  <a:srgbClr val="00B0F0"/>
                </a:solidFill>
                <a:latin typeface="Arial" pitchFamily="34" charset="0"/>
                <a:ea typeface="MS PGothic" pitchFamily="34" charset="-128"/>
                <a:cs typeface="Arial" pitchFamily="34" charset="0"/>
              </a:rPr>
              <a:t>Pessimistik</a:t>
            </a:r>
            <a:r>
              <a:rPr lang="en-US" altLang="en-US" sz="2400" b="1" dirty="0" smtClean="0">
                <a:solidFill>
                  <a:srgbClr val="00B0F0"/>
                </a:solidFill>
                <a:latin typeface="Arial" pitchFamily="34" charset="0"/>
                <a:ea typeface="MS PGothic" pitchFamily="34" charset="-128"/>
                <a:cs typeface="Arial" pitchFamily="34" charset="0"/>
              </a:rPr>
              <a:t>  </a:t>
            </a:r>
            <a:r>
              <a:rPr lang="en-US" altLang="en-US" sz="2400" dirty="0" smtClean="0">
                <a:latin typeface="Arial" pitchFamily="34" charset="0"/>
                <a:ea typeface="MS PGothic" pitchFamily="34" charset="-128"/>
                <a:cs typeface="Arial" pitchFamily="34" charset="0"/>
              </a:rPr>
              <a:t>(</a:t>
            </a:r>
            <a:r>
              <a:rPr lang="en-US" altLang="en-US" sz="2400" i="1" dirty="0" smtClean="0">
                <a:latin typeface="Arial" pitchFamily="34" charset="0"/>
                <a:ea typeface="MS PGothic" pitchFamily="34" charset="-128"/>
                <a:cs typeface="Arial" pitchFamily="34" charset="0"/>
              </a:rPr>
              <a:t>b</a:t>
            </a:r>
            <a:r>
              <a:rPr lang="en-US" altLang="en-US" sz="2400" dirty="0" smtClean="0">
                <a:latin typeface="Arial" pitchFamily="34" charset="0"/>
                <a:ea typeface="MS PGothic" pitchFamily="34" charset="-128"/>
                <a:cs typeface="Arial" pitchFamily="34" charset="0"/>
              </a:rPr>
              <a:t>) – </a:t>
            </a:r>
            <a:r>
              <a:rPr lang="en-US" altLang="en-US" sz="2400" dirty="0" err="1" smtClean="0">
                <a:latin typeface="Arial" pitchFamily="34" charset="0"/>
                <a:ea typeface="MS PGothic" pitchFamily="34" charset="-128"/>
                <a:cs typeface="Arial" pitchFamily="34" charset="0"/>
              </a:rPr>
              <a:t>diasumsikan</a:t>
            </a:r>
            <a:r>
              <a:rPr lang="en-US" altLang="en-US" sz="2400" dirty="0" smtClean="0">
                <a:latin typeface="Arial" pitchFamily="34" charset="0"/>
                <a:ea typeface="MS PGothic" pitchFamily="34" charset="-128"/>
                <a:cs typeface="Arial" pitchFamily="34" charset="0"/>
              </a:rPr>
              <a:t> </a:t>
            </a:r>
            <a:r>
              <a:rPr lang="en-US" altLang="en-US" sz="2400" dirty="0" err="1" smtClean="0">
                <a:latin typeface="Arial" pitchFamily="34" charset="0"/>
                <a:ea typeface="MS PGothic" pitchFamily="34" charset="-128"/>
                <a:cs typeface="Arial" pitchFamily="34" charset="0"/>
              </a:rPr>
              <a:t>dlm</a:t>
            </a:r>
            <a:r>
              <a:rPr lang="en-US" altLang="en-US" sz="2400" dirty="0" smtClean="0">
                <a:latin typeface="Arial" pitchFamily="34" charset="0"/>
                <a:ea typeface="MS PGothic" pitchFamily="34" charset="-128"/>
                <a:cs typeface="Arial" pitchFamily="34" charset="0"/>
              </a:rPr>
              <a:t> </a:t>
            </a:r>
            <a:r>
              <a:rPr lang="en-US" altLang="en-US" sz="2400" dirty="0" err="1" smtClean="0">
                <a:latin typeface="Arial" pitchFamily="34" charset="0"/>
                <a:ea typeface="MS PGothic" pitchFamily="34" charset="-128"/>
                <a:cs typeface="Arial" pitchFamily="34" charset="0"/>
              </a:rPr>
              <a:t>kondisi</a:t>
            </a:r>
            <a:r>
              <a:rPr lang="en-US" altLang="en-US" sz="2400" dirty="0" smtClean="0">
                <a:latin typeface="Arial" pitchFamily="34" charset="0"/>
                <a:ea typeface="MS PGothic" pitchFamily="34" charset="-128"/>
                <a:cs typeface="Arial" pitchFamily="34" charset="0"/>
              </a:rPr>
              <a:t> </a:t>
            </a:r>
            <a:r>
              <a:rPr lang="en-US" altLang="en-US" sz="2400" dirty="0" err="1" smtClean="0">
                <a:latin typeface="Arial" pitchFamily="34" charset="0"/>
                <a:ea typeface="MS PGothic" pitchFamily="34" charset="-128"/>
                <a:cs typeface="Arial" pitchFamily="34" charset="0"/>
              </a:rPr>
              <a:t>tidak</a:t>
            </a:r>
            <a:r>
              <a:rPr lang="en-US" altLang="en-US" sz="2400" dirty="0" smtClean="0">
                <a:latin typeface="Arial" pitchFamily="34" charset="0"/>
                <a:ea typeface="MS PGothic" pitchFamily="34" charset="-128"/>
                <a:cs typeface="Arial" pitchFamily="34" charset="0"/>
              </a:rPr>
              <a:t> </a:t>
            </a:r>
            <a:r>
              <a:rPr lang="en-US" altLang="en-US" sz="2400" dirty="0" err="1" smtClean="0">
                <a:latin typeface="Arial" pitchFamily="34" charset="0"/>
                <a:ea typeface="MS PGothic" pitchFamily="34" charset="-128"/>
                <a:cs typeface="Arial" pitchFamily="34" charset="0"/>
              </a:rPr>
              <a:t>menguntungkan</a:t>
            </a:r>
            <a:endParaRPr lang="en-US" altLang="en-US" sz="2400" dirty="0" smtClean="0">
              <a:latin typeface="Arial" pitchFamily="34" charset="0"/>
              <a:ea typeface="MS PGothic" pitchFamily="34" charset="-128"/>
              <a:cs typeface="Arial" pitchFamily="34" charset="0"/>
            </a:endParaRPr>
          </a:p>
          <a:p>
            <a:pPr marL="914400" lvl="1" indent="-406400">
              <a:buClr>
                <a:srgbClr val="FFFF00"/>
              </a:buClr>
              <a:buSzPct val="60000"/>
              <a:buFont typeface="Wingdings" panose="05000000000000000000" pitchFamily="2" charset="2"/>
              <a:buChar char="v"/>
            </a:pPr>
            <a:r>
              <a:rPr lang="en-US" altLang="en-US" sz="2400" b="1" dirty="0" err="1" smtClean="0">
                <a:solidFill>
                  <a:srgbClr val="00FF00"/>
                </a:solidFill>
                <a:latin typeface="Arial" pitchFamily="34" charset="0"/>
                <a:ea typeface="MS PGothic" pitchFamily="34" charset="-128"/>
                <a:cs typeface="Arial" pitchFamily="34" charset="0"/>
              </a:rPr>
              <a:t>Waktu</a:t>
            </a:r>
            <a:r>
              <a:rPr lang="en-US" altLang="en-US" sz="2400" b="1" dirty="0" smtClean="0">
                <a:solidFill>
                  <a:srgbClr val="00FF00"/>
                </a:solidFill>
                <a:latin typeface="Arial" pitchFamily="34" charset="0"/>
                <a:ea typeface="MS PGothic" pitchFamily="34" charset="-128"/>
                <a:cs typeface="Arial" pitchFamily="34" charset="0"/>
              </a:rPr>
              <a:t> Normal </a:t>
            </a:r>
            <a:r>
              <a:rPr lang="en-US" altLang="en-US" sz="2400" dirty="0" smtClean="0">
                <a:latin typeface="Arial" pitchFamily="34" charset="0"/>
                <a:ea typeface="MS PGothic" pitchFamily="34" charset="-128"/>
                <a:cs typeface="Arial" pitchFamily="34" charset="0"/>
              </a:rPr>
              <a:t>(</a:t>
            </a:r>
            <a:r>
              <a:rPr lang="en-US" altLang="en-US" sz="2400" i="1" dirty="0" smtClean="0">
                <a:latin typeface="Arial" pitchFamily="34" charset="0"/>
                <a:ea typeface="MS PGothic" pitchFamily="34" charset="-128"/>
                <a:cs typeface="Arial" pitchFamily="34" charset="0"/>
              </a:rPr>
              <a:t>m</a:t>
            </a:r>
            <a:r>
              <a:rPr lang="en-US" altLang="en-US" sz="2400" dirty="0" smtClean="0">
                <a:latin typeface="Arial" pitchFamily="34" charset="0"/>
                <a:ea typeface="MS PGothic" pitchFamily="34" charset="-128"/>
                <a:cs typeface="Arial" pitchFamily="34" charset="0"/>
              </a:rPr>
              <a:t>) – </a:t>
            </a:r>
            <a:r>
              <a:rPr lang="en-US" altLang="en-US" sz="2400" dirty="0" err="1" smtClean="0">
                <a:latin typeface="Arial" pitchFamily="34" charset="0"/>
                <a:ea typeface="MS PGothic" pitchFamily="34" charset="-128"/>
                <a:cs typeface="Arial" pitchFamily="34" charset="0"/>
              </a:rPr>
              <a:t>estimasi</a:t>
            </a:r>
            <a:r>
              <a:rPr lang="en-US" altLang="en-US" sz="2400" dirty="0" smtClean="0">
                <a:latin typeface="Arial" pitchFamily="34" charset="0"/>
                <a:ea typeface="MS PGothic" pitchFamily="34" charset="-128"/>
                <a:cs typeface="Arial" pitchFamily="34" charset="0"/>
              </a:rPr>
              <a:t> paling </a:t>
            </a:r>
            <a:r>
              <a:rPr lang="en-US" altLang="en-US" sz="2400" dirty="0" err="1" smtClean="0">
                <a:latin typeface="Arial" pitchFamily="34" charset="0"/>
                <a:ea typeface="MS PGothic" pitchFamily="34" charset="-128"/>
                <a:cs typeface="Arial" pitchFamily="34" charset="0"/>
              </a:rPr>
              <a:t>realistis</a:t>
            </a:r>
            <a:endParaRPr lang="en-US" altLang="en-US" sz="2400" dirty="0" smtClean="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4050164715"/>
      </p:ext>
    </p:extLst>
  </p:cSld>
  <p:clrMapOvr>
    <a:masterClrMapping/>
  </p:clrMapOvr>
  <p:transition>
    <p:strips/>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3"/>
          <p:cNvSpPr>
            <a:spLocks noGrp="1" noChangeArrowheads="1"/>
          </p:cNvSpPr>
          <p:nvPr>
            <p:ph type="title"/>
          </p:nvPr>
        </p:nvSpPr>
        <p:spPr>
          <a:xfrm>
            <a:off x="914400" y="495301"/>
            <a:ext cx="10363200" cy="901700"/>
          </a:xfrm>
        </p:spPr>
        <p:txBody>
          <a:bodyPr>
            <a:normAutofit fontScale="90000"/>
          </a:bodyPr>
          <a:lstStyle/>
          <a:p>
            <a:r>
              <a:rPr lang="en-US" altLang="en-US" dirty="0" err="1">
                <a:latin typeface="Arial" pitchFamily="34" charset="0"/>
                <a:ea typeface="MS PGothic" pitchFamily="34" charset="-128"/>
                <a:cs typeface="Arial" pitchFamily="34" charset="0"/>
              </a:rPr>
              <a:t>Variabilitas</a:t>
            </a:r>
            <a:r>
              <a:rPr lang="en-US" altLang="en-US" dirty="0">
                <a:latin typeface="Arial" pitchFamily="34" charset="0"/>
                <a:ea typeface="MS PGothic" pitchFamily="34" charset="-128"/>
                <a:cs typeface="Arial" pitchFamily="34" charset="0"/>
              </a:rPr>
              <a:t> </a:t>
            </a:r>
            <a:r>
              <a:rPr lang="en-US" altLang="en-US" dirty="0" err="1">
                <a:latin typeface="Arial" pitchFamily="34" charset="0"/>
                <a:ea typeface="MS PGothic" pitchFamily="34" charset="-128"/>
                <a:cs typeface="Arial" pitchFamily="34" charset="0"/>
              </a:rPr>
              <a:t>pada</a:t>
            </a:r>
            <a:r>
              <a:rPr lang="en-US" altLang="en-US" dirty="0">
                <a:latin typeface="Arial" pitchFamily="34" charset="0"/>
                <a:ea typeface="MS PGothic" pitchFamily="34" charset="-128"/>
                <a:cs typeface="Arial" pitchFamily="34" charset="0"/>
              </a:rPr>
              <a:t> </a:t>
            </a:r>
            <a:r>
              <a:rPr lang="en-US" altLang="en-US" dirty="0" err="1">
                <a:latin typeface="Arial" pitchFamily="34" charset="0"/>
                <a:ea typeface="MS PGothic" pitchFamily="34" charset="-128"/>
                <a:cs typeface="Arial" pitchFamily="34" charset="0"/>
              </a:rPr>
              <a:t>Durasi</a:t>
            </a:r>
            <a:r>
              <a:rPr lang="en-US" altLang="en-US" dirty="0">
                <a:latin typeface="Arial" pitchFamily="34" charset="0"/>
                <a:ea typeface="MS PGothic" pitchFamily="34" charset="-128"/>
                <a:cs typeface="Arial" pitchFamily="34" charset="0"/>
              </a:rPr>
              <a:t> </a:t>
            </a:r>
            <a:r>
              <a:rPr lang="en-US" altLang="en-US" dirty="0" err="1">
                <a:latin typeface="Arial" pitchFamily="34" charset="0"/>
                <a:ea typeface="MS PGothic" pitchFamily="34" charset="-128"/>
                <a:cs typeface="Arial" pitchFamily="34" charset="0"/>
              </a:rPr>
              <a:t>Waktu</a:t>
            </a:r>
            <a:r>
              <a:rPr lang="en-US" altLang="en-US" dirty="0">
                <a:latin typeface="Arial" pitchFamily="34" charset="0"/>
                <a:ea typeface="MS PGothic" pitchFamily="34" charset="-128"/>
                <a:cs typeface="Arial" pitchFamily="34" charset="0"/>
              </a:rPr>
              <a:t> </a:t>
            </a:r>
            <a:r>
              <a:rPr lang="en-US" altLang="en-US" dirty="0" err="1">
                <a:latin typeface="Arial" pitchFamily="34" charset="0"/>
                <a:ea typeface="MS PGothic" pitchFamily="34" charset="-128"/>
                <a:cs typeface="Arial" pitchFamily="34" charset="0"/>
              </a:rPr>
              <a:t>Kegiatan</a:t>
            </a:r>
            <a:endParaRPr lang="en-US" altLang="en-US" dirty="0" smtClean="0">
              <a:latin typeface="Arial" pitchFamily="34" charset="0"/>
              <a:ea typeface="MS PGothic" pitchFamily="34" charset="-128"/>
              <a:cs typeface="Arial" pitchFamily="34" charset="0"/>
            </a:endParaRPr>
          </a:p>
        </p:txBody>
      </p:sp>
      <p:sp>
        <p:nvSpPr>
          <p:cNvPr id="166913" name="Rectangle 2"/>
          <p:cNvSpPr>
            <a:spLocks noGrp="1" noChangeArrowheads="1"/>
          </p:cNvSpPr>
          <p:nvPr>
            <p:ph idx="1"/>
          </p:nvPr>
        </p:nvSpPr>
        <p:spPr>
          <a:xfrm>
            <a:off x="838684" y="1692412"/>
            <a:ext cx="9770533" cy="542925"/>
          </a:xfrm>
        </p:spPr>
        <p:txBody>
          <a:bodyPr lIns="120630" tIns="59257" rIns="120630" bIns="59257">
            <a:noAutofit/>
          </a:bodyPr>
          <a:lstStyle/>
          <a:p>
            <a:pPr marL="592652" indent="-592652">
              <a:buNone/>
            </a:pPr>
            <a:r>
              <a:rPr lang="en-US" altLang="en-US" b="1" dirty="0" err="1">
                <a:solidFill>
                  <a:schemeClr val="accent3">
                    <a:lumMod val="75000"/>
                  </a:schemeClr>
                </a:solidFill>
                <a:effectLst>
                  <a:glow rad="38100">
                    <a:schemeClr val="bg1">
                      <a:lumMod val="50000"/>
                      <a:lumOff val="50000"/>
                      <a:alpha val="20000"/>
                    </a:schemeClr>
                  </a:glow>
                  <a:outerShdw blurRad="101600" dist="88900" dir="2700000" algn="tl" rotWithShape="0">
                    <a:prstClr val="black">
                      <a:alpha val="85000"/>
                    </a:prstClr>
                  </a:outerShdw>
                </a:effectLst>
                <a:latin typeface="Arial" pitchFamily="34" charset="0"/>
                <a:ea typeface="MS PGothic" pitchFamily="34" charset="-128"/>
                <a:cs typeface="Arial" pitchFamily="34" charset="0"/>
              </a:rPr>
              <a:t>Estimasi</a:t>
            </a:r>
            <a:r>
              <a:rPr lang="en-US" altLang="en-US" b="1" dirty="0">
                <a:solidFill>
                  <a:schemeClr val="accent3">
                    <a:lumMod val="75000"/>
                  </a:schemeClr>
                </a:solidFill>
                <a:effectLst>
                  <a:glow rad="38100">
                    <a:schemeClr val="bg1">
                      <a:lumMod val="50000"/>
                      <a:lumOff val="50000"/>
                      <a:alpha val="20000"/>
                    </a:schemeClr>
                  </a:glow>
                  <a:outerShdw blurRad="101600" dist="88900" dir="2700000" algn="tl" rotWithShape="0">
                    <a:prstClr val="black">
                      <a:alpha val="85000"/>
                    </a:prstClr>
                  </a:outerShdw>
                </a:effectLst>
                <a:latin typeface="Arial" pitchFamily="34" charset="0"/>
                <a:ea typeface="MS PGothic" pitchFamily="34" charset="-128"/>
                <a:cs typeface="Arial" pitchFamily="34" charset="0"/>
              </a:rPr>
              <a:t> </a:t>
            </a:r>
            <a:r>
              <a:rPr lang="en-US" altLang="en-US" b="1" dirty="0" err="1">
                <a:solidFill>
                  <a:schemeClr val="accent3">
                    <a:lumMod val="75000"/>
                  </a:schemeClr>
                </a:solidFill>
                <a:effectLst>
                  <a:glow rad="38100">
                    <a:schemeClr val="bg1">
                      <a:lumMod val="50000"/>
                      <a:lumOff val="50000"/>
                      <a:alpha val="20000"/>
                    </a:schemeClr>
                  </a:glow>
                  <a:outerShdw blurRad="101600" dist="88900" dir="2700000" algn="tl" rotWithShape="0">
                    <a:prstClr val="black">
                      <a:alpha val="85000"/>
                    </a:prstClr>
                  </a:outerShdw>
                </a:effectLst>
                <a:latin typeface="Arial" pitchFamily="34" charset="0"/>
                <a:ea typeface="MS PGothic" pitchFamily="34" charset="-128"/>
                <a:cs typeface="Arial" pitchFamily="34" charset="0"/>
              </a:rPr>
              <a:t>waktu</a:t>
            </a:r>
            <a:r>
              <a:rPr lang="en-US" altLang="en-US" b="1" dirty="0">
                <a:solidFill>
                  <a:schemeClr val="accent3">
                    <a:lumMod val="75000"/>
                  </a:schemeClr>
                </a:solidFill>
                <a:effectLst>
                  <a:glow rad="38100">
                    <a:schemeClr val="bg1">
                      <a:lumMod val="50000"/>
                      <a:lumOff val="50000"/>
                      <a:alpha val="20000"/>
                    </a:schemeClr>
                  </a:glow>
                  <a:outerShdw blurRad="101600" dist="88900" dir="2700000" algn="tl" rotWithShape="0">
                    <a:prstClr val="black">
                      <a:alpha val="85000"/>
                    </a:prstClr>
                  </a:outerShdw>
                </a:effectLst>
                <a:latin typeface="Arial" pitchFamily="34" charset="0"/>
                <a:ea typeface="MS PGothic" pitchFamily="34" charset="-128"/>
                <a:cs typeface="Arial" pitchFamily="34" charset="0"/>
              </a:rPr>
              <a:t> </a:t>
            </a:r>
            <a:r>
              <a:rPr lang="en-US" altLang="en-US" b="1" dirty="0" err="1">
                <a:solidFill>
                  <a:schemeClr val="accent3">
                    <a:lumMod val="75000"/>
                  </a:schemeClr>
                </a:solidFill>
                <a:effectLst>
                  <a:glow rad="38100">
                    <a:schemeClr val="bg1">
                      <a:lumMod val="50000"/>
                      <a:lumOff val="50000"/>
                      <a:alpha val="20000"/>
                    </a:schemeClr>
                  </a:glow>
                  <a:outerShdw blurRad="101600" dist="88900" dir="2700000" algn="tl" rotWithShape="0">
                    <a:prstClr val="black">
                      <a:alpha val="85000"/>
                    </a:prstClr>
                  </a:outerShdw>
                </a:effectLst>
                <a:latin typeface="Arial" pitchFamily="34" charset="0"/>
                <a:ea typeface="MS PGothic" pitchFamily="34" charset="-128"/>
                <a:cs typeface="Arial" pitchFamily="34" charset="0"/>
              </a:rPr>
              <a:t>mengikuti</a:t>
            </a:r>
            <a:r>
              <a:rPr lang="en-US" altLang="en-US" b="1" dirty="0">
                <a:solidFill>
                  <a:schemeClr val="accent3">
                    <a:lumMod val="75000"/>
                  </a:schemeClr>
                </a:solidFill>
                <a:effectLst>
                  <a:glow rad="38100">
                    <a:schemeClr val="bg1">
                      <a:lumMod val="50000"/>
                      <a:lumOff val="50000"/>
                      <a:alpha val="20000"/>
                    </a:schemeClr>
                  </a:glow>
                  <a:outerShdw blurRad="101600" dist="88900" dir="2700000" algn="tl" rotWithShape="0">
                    <a:prstClr val="black">
                      <a:alpha val="85000"/>
                    </a:prstClr>
                  </a:outerShdw>
                </a:effectLst>
                <a:latin typeface="Arial" pitchFamily="34" charset="0"/>
                <a:ea typeface="MS PGothic" pitchFamily="34" charset="-128"/>
                <a:cs typeface="Arial" pitchFamily="34" charset="0"/>
              </a:rPr>
              <a:t> </a:t>
            </a:r>
            <a:r>
              <a:rPr lang="en-US" altLang="en-US" b="1" dirty="0" err="1">
                <a:solidFill>
                  <a:schemeClr val="accent3">
                    <a:lumMod val="75000"/>
                  </a:schemeClr>
                </a:solidFill>
                <a:effectLst>
                  <a:glow rad="38100">
                    <a:schemeClr val="bg1">
                      <a:lumMod val="50000"/>
                      <a:lumOff val="50000"/>
                      <a:alpha val="20000"/>
                    </a:schemeClr>
                  </a:glow>
                  <a:outerShdw blurRad="101600" dist="88900" dir="2700000" algn="tl" rotWithShape="0">
                    <a:prstClr val="black">
                      <a:alpha val="85000"/>
                    </a:prstClr>
                  </a:outerShdw>
                </a:effectLst>
                <a:latin typeface="Arial" pitchFamily="34" charset="0"/>
                <a:ea typeface="MS PGothic" pitchFamily="34" charset="-128"/>
                <a:cs typeface="Arial" pitchFamily="34" charset="0"/>
              </a:rPr>
              <a:t>distribusi</a:t>
            </a:r>
            <a:r>
              <a:rPr lang="en-US" altLang="en-US" b="1" dirty="0">
                <a:solidFill>
                  <a:schemeClr val="accent3">
                    <a:lumMod val="75000"/>
                  </a:schemeClr>
                </a:solidFill>
                <a:effectLst>
                  <a:glow rad="38100">
                    <a:schemeClr val="bg1">
                      <a:lumMod val="50000"/>
                      <a:lumOff val="50000"/>
                      <a:alpha val="20000"/>
                    </a:schemeClr>
                  </a:glow>
                  <a:outerShdw blurRad="101600" dist="88900" dir="2700000" algn="tl" rotWithShape="0">
                    <a:prstClr val="black">
                      <a:alpha val="85000"/>
                    </a:prstClr>
                  </a:outerShdw>
                </a:effectLst>
                <a:latin typeface="Arial" pitchFamily="34" charset="0"/>
                <a:ea typeface="MS PGothic" pitchFamily="34" charset="-128"/>
                <a:cs typeface="Arial" pitchFamily="34" charset="0"/>
              </a:rPr>
              <a:t> </a:t>
            </a:r>
            <a:r>
              <a:rPr lang="en-US" altLang="en-US" sz="3200" b="1" dirty="0" smtClean="0">
                <a:ln>
                  <a:solidFill>
                    <a:srgbClr val="00B0F0"/>
                  </a:solidFill>
                </a:ln>
                <a:solidFill>
                  <a:srgbClr val="00B0F0"/>
                </a:solidFill>
                <a:effectLst>
                  <a:glow rad="38100">
                    <a:schemeClr val="bg1">
                      <a:lumMod val="50000"/>
                      <a:lumOff val="50000"/>
                      <a:alpha val="20000"/>
                    </a:schemeClr>
                  </a:glow>
                  <a:outerShdw blurRad="101600" dist="88900" dir="2700000" algn="tl" rotWithShape="0">
                    <a:prstClr val="black">
                      <a:alpha val="85000"/>
                    </a:prstClr>
                  </a:outerShdw>
                </a:effectLst>
                <a:latin typeface="Arial" pitchFamily="34" charset="0"/>
                <a:ea typeface="MS PGothic" pitchFamily="34" charset="-128"/>
                <a:cs typeface="Arial" pitchFamily="34" charset="0"/>
                <a:sym typeface="Symbol"/>
              </a:rPr>
              <a:t></a:t>
            </a:r>
            <a:r>
              <a:rPr lang="en-US" altLang="en-US" b="1" dirty="0" smtClean="0">
                <a:ln>
                  <a:solidFill>
                    <a:srgbClr val="00B0F0"/>
                  </a:solidFill>
                </a:ln>
                <a:solidFill>
                  <a:srgbClr val="00B0F0"/>
                </a:solidFill>
                <a:effectLst>
                  <a:glow rad="38100">
                    <a:schemeClr val="bg1">
                      <a:lumMod val="50000"/>
                      <a:lumOff val="50000"/>
                      <a:alpha val="20000"/>
                    </a:schemeClr>
                  </a:glow>
                  <a:outerShdw blurRad="101600" dist="88900" dir="2700000" algn="tl" rotWithShape="0">
                    <a:prstClr val="black">
                      <a:alpha val="85000"/>
                    </a:prstClr>
                  </a:outerShdw>
                </a:effectLst>
                <a:latin typeface="Arial" pitchFamily="34" charset="0"/>
                <a:ea typeface="MS PGothic" pitchFamily="34" charset="-128"/>
                <a:cs typeface="Arial" pitchFamily="34" charset="0"/>
              </a:rPr>
              <a:t>eta</a:t>
            </a:r>
            <a:endParaRPr lang="en-US" altLang="en-US" b="1" dirty="0" smtClean="0">
              <a:solidFill>
                <a:schemeClr val="accent3">
                  <a:lumMod val="75000"/>
                </a:schemeClr>
              </a:solidFill>
              <a:effectLst>
                <a:glow rad="38100">
                  <a:schemeClr val="bg1">
                    <a:lumMod val="50000"/>
                    <a:lumOff val="50000"/>
                    <a:alpha val="20000"/>
                  </a:schemeClr>
                </a:glow>
                <a:outerShdw blurRad="101600" dist="88900" dir="2700000" algn="tl" rotWithShape="0">
                  <a:prstClr val="black">
                    <a:alpha val="85000"/>
                  </a:prstClr>
                </a:outerShdw>
              </a:effectLst>
              <a:latin typeface="Arial" pitchFamily="34" charset="0"/>
              <a:ea typeface="MS PGothic" pitchFamily="34" charset="-128"/>
              <a:cs typeface="Arial" pitchFamily="34" charset="0"/>
            </a:endParaRPr>
          </a:p>
        </p:txBody>
      </p:sp>
      <p:grpSp>
        <p:nvGrpSpPr>
          <p:cNvPr id="165892" name="Group 4"/>
          <p:cNvGrpSpPr>
            <a:grpSpLocks/>
          </p:cNvGrpSpPr>
          <p:nvPr/>
        </p:nvGrpSpPr>
        <p:grpSpPr bwMode="auto">
          <a:xfrm>
            <a:off x="821267" y="1954214"/>
            <a:ext cx="7653867" cy="3379786"/>
            <a:chOff x="388" y="1231"/>
            <a:chExt cx="3616" cy="2129"/>
          </a:xfrm>
        </p:grpSpPr>
        <p:sp>
          <p:nvSpPr>
            <p:cNvPr id="166916" name="Text Box 5"/>
            <p:cNvSpPr txBox="1">
              <a:spLocks noChangeArrowheads="1"/>
            </p:cNvSpPr>
            <p:nvPr/>
          </p:nvSpPr>
          <p:spPr bwMode="auto">
            <a:xfrm>
              <a:off x="388" y="1231"/>
              <a:ext cx="3031" cy="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200000"/>
                </a:lnSpc>
              </a:pPr>
              <a:r>
                <a:rPr lang="en-US" altLang="en-US" sz="4300" dirty="0" err="1" smtClean="0">
                  <a:latin typeface="Arial" pitchFamily="34" charset="0"/>
                  <a:ea typeface="MS PGothic" pitchFamily="34" charset="-128"/>
                </a:rPr>
                <a:t>Waktu</a:t>
              </a:r>
              <a:r>
                <a:rPr lang="en-US" altLang="en-US" sz="4300" dirty="0" smtClean="0">
                  <a:latin typeface="Arial" pitchFamily="34" charset="0"/>
                  <a:ea typeface="MS PGothic" pitchFamily="34" charset="-128"/>
                </a:rPr>
                <a:t> yang </a:t>
              </a:r>
              <a:r>
                <a:rPr lang="en-US" altLang="en-US" sz="4300" dirty="0" err="1" smtClean="0">
                  <a:latin typeface="Arial" pitchFamily="34" charset="0"/>
                  <a:ea typeface="MS PGothic" pitchFamily="34" charset="-128"/>
                </a:rPr>
                <a:t>diharapkan</a:t>
              </a:r>
              <a:r>
                <a:rPr lang="en-US" altLang="en-US" sz="4300" dirty="0" smtClean="0">
                  <a:latin typeface="Arial" pitchFamily="34" charset="0"/>
                  <a:ea typeface="MS PGothic" pitchFamily="34" charset="-128"/>
                </a:rPr>
                <a:t>:  </a:t>
              </a:r>
              <a:endParaRPr lang="en-US" altLang="en-US" sz="4300" dirty="0">
                <a:latin typeface="Arial" pitchFamily="34" charset="0"/>
                <a:ea typeface="MS PGothic" pitchFamily="34" charset="-128"/>
              </a:endParaRPr>
            </a:p>
            <a:p>
              <a:pPr>
                <a:lnSpc>
                  <a:spcPct val="200000"/>
                </a:lnSpc>
              </a:pPr>
              <a:r>
                <a:rPr lang="en-US" altLang="en-US" sz="4300" dirty="0" smtClean="0">
                  <a:latin typeface="Arial" pitchFamily="34" charset="0"/>
                  <a:ea typeface="MS PGothic" pitchFamily="34" charset="-128"/>
                </a:rPr>
                <a:t>Varian </a:t>
              </a:r>
              <a:r>
                <a:rPr lang="en-US" altLang="en-US" sz="4300" dirty="0" err="1" smtClean="0">
                  <a:latin typeface="Arial" pitchFamily="34" charset="0"/>
                  <a:ea typeface="MS PGothic" pitchFamily="34" charset="-128"/>
                </a:rPr>
                <a:t>waktu</a:t>
              </a:r>
              <a:r>
                <a:rPr lang="en-US" altLang="en-US" sz="4300" dirty="0" smtClean="0">
                  <a:latin typeface="Arial" pitchFamily="34" charset="0"/>
                  <a:ea typeface="MS PGothic" pitchFamily="34" charset="-128"/>
                </a:rPr>
                <a:t>:  </a:t>
              </a:r>
              <a:endParaRPr lang="en-AU" altLang="en-US" sz="4300" dirty="0">
                <a:latin typeface="Arial" pitchFamily="34" charset="0"/>
                <a:ea typeface="MS PGothic" pitchFamily="34" charset="-128"/>
              </a:endParaRPr>
            </a:p>
          </p:txBody>
        </p:sp>
        <p:sp>
          <p:nvSpPr>
            <p:cNvPr id="166917" name="Text Box 6"/>
            <p:cNvSpPr txBox="1">
              <a:spLocks noChangeArrowheads="1"/>
            </p:cNvSpPr>
            <p:nvPr/>
          </p:nvSpPr>
          <p:spPr bwMode="auto">
            <a:xfrm>
              <a:off x="1756" y="1628"/>
              <a:ext cx="2248" cy="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200000"/>
                </a:lnSpc>
              </a:pPr>
              <a:r>
                <a:rPr lang="en-US" altLang="en-US" sz="4300" i="1" dirty="0">
                  <a:latin typeface="Arial" pitchFamily="34" charset="0"/>
                  <a:ea typeface="MS PGothic" pitchFamily="34" charset="-128"/>
                </a:rPr>
                <a:t>t</a:t>
              </a:r>
              <a:r>
                <a:rPr lang="en-US" altLang="en-US" sz="4300" dirty="0">
                  <a:latin typeface="Arial" pitchFamily="34" charset="0"/>
                  <a:ea typeface="MS PGothic" pitchFamily="34" charset="-128"/>
                </a:rPr>
                <a:t>  =  (</a:t>
              </a:r>
              <a:r>
                <a:rPr lang="en-US" altLang="en-US" sz="4300" i="1" dirty="0">
                  <a:solidFill>
                    <a:srgbClr val="00B0F0"/>
                  </a:solidFill>
                  <a:latin typeface="Arial" pitchFamily="34" charset="0"/>
                  <a:ea typeface="MS PGothic" pitchFamily="34" charset="-128"/>
                </a:rPr>
                <a:t>a</a:t>
              </a:r>
              <a:r>
                <a:rPr lang="en-US" altLang="en-US" sz="4300" dirty="0">
                  <a:latin typeface="Arial" pitchFamily="34" charset="0"/>
                  <a:ea typeface="MS PGothic" pitchFamily="34" charset="-128"/>
                </a:rPr>
                <a:t> + 4</a:t>
              </a:r>
              <a:r>
                <a:rPr lang="en-US" altLang="en-US" sz="4300" i="1" dirty="0">
                  <a:solidFill>
                    <a:srgbClr val="00FF00"/>
                  </a:solidFill>
                  <a:latin typeface="Arial" pitchFamily="34" charset="0"/>
                  <a:ea typeface="MS PGothic" pitchFamily="34" charset="-128"/>
                </a:rPr>
                <a:t>m</a:t>
              </a:r>
              <a:r>
                <a:rPr lang="en-US" altLang="en-US" sz="4300" dirty="0">
                  <a:latin typeface="Arial" pitchFamily="34" charset="0"/>
                  <a:ea typeface="MS PGothic" pitchFamily="34" charset="-128"/>
                </a:rPr>
                <a:t> + </a:t>
              </a:r>
              <a:r>
                <a:rPr lang="en-US" altLang="en-US" sz="4300" i="1" dirty="0">
                  <a:solidFill>
                    <a:srgbClr val="00B0F0"/>
                  </a:solidFill>
                  <a:latin typeface="Arial" pitchFamily="34" charset="0"/>
                  <a:ea typeface="MS PGothic" pitchFamily="34" charset="-128"/>
                </a:rPr>
                <a:t>b</a:t>
              </a:r>
              <a:r>
                <a:rPr lang="en-US" altLang="en-US" sz="4300" dirty="0">
                  <a:latin typeface="Arial" pitchFamily="34" charset="0"/>
                  <a:ea typeface="MS PGothic" pitchFamily="34" charset="-128"/>
                </a:rPr>
                <a:t>)/6</a:t>
              </a:r>
            </a:p>
            <a:p>
              <a:pPr algn="ctr">
                <a:lnSpc>
                  <a:spcPct val="200000"/>
                </a:lnSpc>
              </a:pPr>
              <a:r>
                <a:rPr lang="en-US" altLang="en-US" sz="4300" i="1" dirty="0">
                  <a:latin typeface="Arial" pitchFamily="34" charset="0"/>
                  <a:ea typeface="MS PGothic" pitchFamily="34" charset="-128"/>
                </a:rPr>
                <a:t>v</a:t>
              </a:r>
              <a:r>
                <a:rPr lang="en-US" altLang="en-US" sz="4300" dirty="0">
                  <a:latin typeface="Arial" pitchFamily="34" charset="0"/>
                  <a:ea typeface="MS PGothic" pitchFamily="34" charset="-128"/>
                </a:rPr>
                <a:t> =  [(</a:t>
              </a:r>
              <a:r>
                <a:rPr lang="en-US" altLang="en-US" sz="4300" i="1" dirty="0">
                  <a:latin typeface="Arial" pitchFamily="34" charset="0"/>
                  <a:ea typeface="MS PGothic" pitchFamily="34" charset="-128"/>
                </a:rPr>
                <a:t>b</a:t>
              </a:r>
              <a:r>
                <a:rPr lang="en-US" altLang="en-US" sz="4300" dirty="0">
                  <a:latin typeface="Arial" pitchFamily="34" charset="0"/>
                  <a:ea typeface="MS PGothic" pitchFamily="34" charset="-128"/>
                </a:rPr>
                <a:t> – </a:t>
              </a:r>
              <a:r>
                <a:rPr lang="en-US" altLang="en-US" sz="4300" i="1" dirty="0">
                  <a:latin typeface="Arial" pitchFamily="34" charset="0"/>
                  <a:ea typeface="MS PGothic" pitchFamily="34" charset="-128"/>
                </a:rPr>
                <a:t>a</a:t>
              </a:r>
              <a:r>
                <a:rPr lang="en-US" altLang="en-US" sz="4300" dirty="0">
                  <a:latin typeface="Arial" pitchFamily="34" charset="0"/>
                  <a:ea typeface="MS PGothic" pitchFamily="34" charset="-128"/>
                </a:rPr>
                <a:t>)/6]</a:t>
              </a:r>
              <a:r>
                <a:rPr lang="en-US" altLang="en-US" sz="4300" baseline="30000" dirty="0">
                  <a:latin typeface="Arial" pitchFamily="34" charset="0"/>
                  <a:ea typeface="MS PGothic" pitchFamily="34" charset="-128"/>
                </a:rPr>
                <a:t>2</a:t>
              </a:r>
              <a:endParaRPr lang="en-AU" altLang="en-US" sz="4300" baseline="30000" dirty="0">
                <a:latin typeface="Arial" pitchFamily="34" charset="0"/>
                <a:ea typeface="MS PGothic" pitchFamily="34" charset="-128"/>
              </a:endParaRPr>
            </a:p>
          </p:txBody>
        </p:sp>
      </p:grpSp>
    </p:spTree>
    <p:extLst>
      <p:ext uri="{BB962C8B-B14F-4D97-AF65-F5344CB8AC3E}">
        <p14:creationId xmlns:p14="http://schemas.microsoft.com/office/powerpoint/2010/main" val="3367963605"/>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165892"/>
                                        </p:tgtEl>
                                        <p:attrNameLst>
                                          <p:attrName>style.visibility</p:attrName>
                                        </p:attrNameLst>
                                      </p:cBhvr>
                                      <p:to>
                                        <p:strVal val="visible"/>
                                      </p:to>
                                    </p:set>
                                    <p:animEffect transition="in" filter="strips(downRight)">
                                      <p:cBhvr>
                                        <p:cTn id="7" dur="1000"/>
                                        <p:tgtEl>
                                          <p:spTgt spid="165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extBox 1"/>
          <p:cNvSpPr txBox="1">
            <a:spLocks noChangeArrowheads="1"/>
          </p:cNvSpPr>
          <p:nvPr/>
        </p:nvSpPr>
        <p:spPr bwMode="auto">
          <a:xfrm>
            <a:off x="829734" y="1701800"/>
            <a:ext cx="5786193"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700" b="1">
                <a:solidFill>
                  <a:srgbClr val="FFFF00"/>
                </a:solidFill>
                <a:latin typeface="Arial" pitchFamily="34" charset="0"/>
                <a:ea typeface="MS PGothic" pitchFamily="34" charset="-128"/>
              </a:rPr>
              <a:t>Estimate follows beta distribution</a:t>
            </a:r>
          </a:p>
        </p:txBody>
      </p:sp>
      <p:sp>
        <p:nvSpPr>
          <p:cNvPr id="168962" name="Rectangle 3"/>
          <p:cNvSpPr>
            <a:spLocks noGrp="1" noChangeArrowheads="1"/>
          </p:cNvSpPr>
          <p:nvPr>
            <p:ph type="title"/>
          </p:nvPr>
        </p:nvSpPr>
        <p:spPr>
          <a:xfrm>
            <a:off x="914400" y="495301"/>
            <a:ext cx="10363200" cy="901700"/>
          </a:xfrm>
        </p:spPr>
        <p:txBody>
          <a:bodyPr>
            <a:normAutofit fontScale="90000"/>
          </a:bodyPr>
          <a:lstStyle/>
          <a:p>
            <a:r>
              <a:rPr lang="en-US" altLang="en-US">
                <a:latin typeface="Arial" pitchFamily="34" charset="0"/>
                <a:ea typeface="MS PGothic" pitchFamily="34" charset="-128"/>
                <a:cs typeface="Arial" pitchFamily="34" charset="0"/>
              </a:rPr>
              <a:t>Variabilitas pada Durasi Waktu Kegiatan</a:t>
            </a:r>
            <a:endParaRPr lang="en-US" altLang="en-US" smtClean="0">
              <a:latin typeface="Arial" pitchFamily="34" charset="0"/>
              <a:ea typeface="MS PGothic" pitchFamily="34" charset="-128"/>
              <a:cs typeface="Arial" pitchFamily="34" charset="0"/>
            </a:endParaRPr>
          </a:p>
        </p:txBody>
      </p:sp>
      <p:sp>
        <p:nvSpPr>
          <p:cNvPr id="168963" name="Text Box 4"/>
          <p:cNvSpPr txBox="1">
            <a:spLocks noChangeArrowheads="1"/>
          </p:cNvSpPr>
          <p:nvPr/>
        </p:nvSpPr>
        <p:spPr bwMode="auto">
          <a:xfrm>
            <a:off x="821268" y="1954214"/>
            <a:ext cx="4882107" cy="2749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200000"/>
              </a:lnSpc>
            </a:pPr>
            <a:r>
              <a:rPr lang="en-US" altLang="en-US" sz="4300">
                <a:latin typeface="Arial" pitchFamily="34" charset="0"/>
                <a:ea typeface="MS PGothic" pitchFamily="34" charset="-128"/>
              </a:rPr>
              <a:t>Expected time:  </a:t>
            </a:r>
          </a:p>
          <a:p>
            <a:pPr>
              <a:lnSpc>
                <a:spcPct val="200000"/>
              </a:lnSpc>
            </a:pPr>
            <a:r>
              <a:rPr lang="en-US" altLang="en-US" sz="4300">
                <a:latin typeface="Arial" pitchFamily="34" charset="0"/>
                <a:ea typeface="MS PGothic" pitchFamily="34" charset="-128"/>
              </a:rPr>
              <a:t>Variance of times:  </a:t>
            </a:r>
            <a:endParaRPr lang="en-AU" altLang="en-US" sz="4300">
              <a:latin typeface="Arial" pitchFamily="34" charset="0"/>
              <a:ea typeface="MS PGothic" pitchFamily="34" charset="-128"/>
            </a:endParaRPr>
          </a:p>
        </p:txBody>
      </p:sp>
      <p:sp>
        <p:nvSpPr>
          <p:cNvPr id="168964" name="Text Box 5"/>
          <p:cNvSpPr txBox="1">
            <a:spLocks noChangeArrowheads="1"/>
          </p:cNvSpPr>
          <p:nvPr/>
        </p:nvSpPr>
        <p:spPr bwMode="auto">
          <a:xfrm>
            <a:off x="3691307" y="2424114"/>
            <a:ext cx="4805156" cy="276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200000"/>
              </a:lnSpc>
            </a:pPr>
            <a:r>
              <a:rPr lang="en-US" altLang="en-US" sz="4300" i="1">
                <a:latin typeface="Arial" pitchFamily="34" charset="0"/>
                <a:ea typeface="MS PGothic" pitchFamily="34" charset="-128"/>
              </a:rPr>
              <a:t>t  =  </a:t>
            </a:r>
            <a:r>
              <a:rPr lang="en-US" altLang="en-US" sz="4300">
                <a:latin typeface="Arial" pitchFamily="34" charset="0"/>
                <a:ea typeface="MS PGothic" pitchFamily="34" charset="-128"/>
              </a:rPr>
              <a:t>(</a:t>
            </a:r>
            <a:r>
              <a:rPr lang="en-US" altLang="en-US" sz="4300" i="1">
                <a:latin typeface="Arial" pitchFamily="34" charset="0"/>
                <a:ea typeface="MS PGothic" pitchFamily="34" charset="-128"/>
              </a:rPr>
              <a:t>a + </a:t>
            </a:r>
            <a:r>
              <a:rPr lang="en-US" altLang="en-US" sz="4300">
                <a:latin typeface="Arial" pitchFamily="34" charset="0"/>
                <a:ea typeface="MS PGothic" pitchFamily="34" charset="-128"/>
              </a:rPr>
              <a:t>4</a:t>
            </a:r>
            <a:r>
              <a:rPr lang="en-US" altLang="en-US" sz="4300" i="1">
                <a:latin typeface="Arial" pitchFamily="34" charset="0"/>
                <a:ea typeface="MS PGothic" pitchFamily="34" charset="-128"/>
              </a:rPr>
              <a:t>m</a:t>
            </a:r>
            <a:r>
              <a:rPr lang="en-US" altLang="en-US" sz="4300">
                <a:latin typeface="Arial" pitchFamily="34" charset="0"/>
                <a:ea typeface="MS PGothic" pitchFamily="34" charset="-128"/>
              </a:rPr>
              <a:t> + </a:t>
            </a:r>
            <a:r>
              <a:rPr lang="en-US" altLang="en-US" sz="4300" i="1">
                <a:latin typeface="Arial" pitchFamily="34" charset="0"/>
                <a:ea typeface="MS PGothic" pitchFamily="34" charset="-128"/>
              </a:rPr>
              <a:t>b</a:t>
            </a:r>
            <a:r>
              <a:rPr lang="en-US" altLang="en-US" sz="4300">
                <a:latin typeface="Arial" pitchFamily="34" charset="0"/>
                <a:ea typeface="MS PGothic" pitchFamily="34" charset="-128"/>
              </a:rPr>
              <a:t>)/6</a:t>
            </a:r>
            <a:endParaRPr lang="en-US" altLang="en-US" sz="4300" i="1">
              <a:latin typeface="Arial" pitchFamily="34" charset="0"/>
              <a:ea typeface="MS PGothic" pitchFamily="34" charset="-128"/>
            </a:endParaRPr>
          </a:p>
          <a:p>
            <a:pPr algn="ctr">
              <a:lnSpc>
                <a:spcPct val="200000"/>
              </a:lnSpc>
            </a:pPr>
            <a:r>
              <a:rPr lang="en-US" altLang="en-US" sz="4300" i="1">
                <a:latin typeface="Arial" pitchFamily="34" charset="0"/>
                <a:ea typeface="MS PGothic" pitchFamily="34" charset="-128"/>
              </a:rPr>
              <a:t>v =  </a:t>
            </a:r>
            <a:r>
              <a:rPr lang="en-US" altLang="en-US" sz="4300">
                <a:latin typeface="Arial" pitchFamily="34" charset="0"/>
                <a:ea typeface="MS PGothic" pitchFamily="34" charset="-128"/>
              </a:rPr>
              <a:t>[(</a:t>
            </a:r>
            <a:r>
              <a:rPr lang="en-US" altLang="en-US" sz="4300" i="1">
                <a:latin typeface="Arial" pitchFamily="34" charset="0"/>
                <a:ea typeface="MS PGothic" pitchFamily="34" charset="-128"/>
              </a:rPr>
              <a:t>b </a:t>
            </a:r>
            <a:r>
              <a:rPr lang="en-US" altLang="en-US" sz="4300">
                <a:latin typeface="Arial" pitchFamily="34" charset="0"/>
                <a:ea typeface="MS PGothic" pitchFamily="34" charset="-128"/>
              </a:rPr>
              <a:t>− </a:t>
            </a:r>
            <a:r>
              <a:rPr lang="en-US" altLang="en-US" sz="4300" i="1">
                <a:latin typeface="Arial" pitchFamily="34" charset="0"/>
                <a:ea typeface="MS PGothic" pitchFamily="34" charset="-128"/>
              </a:rPr>
              <a:t>a</a:t>
            </a:r>
            <a:r>
              <a:rPr lang="en-US" altLang="en-US" sz="4300">
                <a:latin typeface="Arial" pitchFamily="34" charset="0"/>
                <a:ea typeface="MS PGothic" pitchFamily="34" charset="-128"/>
              </a:rPr>
              <a:t>)/6]2</a:t>
            </a:r>
            <a:endParaRPr lang="en-AU" altLang="en-US" sz="4300" i="1">
              <a:latin typeface="Arial" pitchFamily="34" charset="0"/>
              <a:ea typeface="MS PGothic" pitchFamily="34" charset="-128"/>
            </a:endParaRPr>
          </a:p>
        </p:txBody>
      </p:sp>
      <p:sp>
        <p:nvSpPr>
          <p:cNvPr id="79879" name="Rectangle 6"/>
          <p:cNvSpPr>
            <a:spLocks noChangeArrowheads="1"/>
          </p:cNvSpPr>
          <p:nvPr/>
        </p:nvSpPr>
        <p:spPr bwMode="auto">
          <a:xfrm>
            <a:off x="1066800" y="2425700"/>
            <a:ext cx="10244667" cy="4013200"/>
          </a:xfrm>
          <a:prstGeom prst="rect">
            <a:avLst/>
          </a:prstGeom>
          <a:solidFill>
            <a:srgbClr val="7030A0"/>
          </a:solidFill>
          <a:ln w="9525">
            <a:solidFill>
              <a:schemeClr val="tx1"/>
            </a:solidFill>
            <a:miter lim="800000"/>
            <a:headEnd/>
            <a:tailEnd/>
          </a:ln>
          <a:effectLst/>
          <a:extLst/>
        </p:spPr>
        <p:txBody>
          <a:bodyPr wrap="none" lIns="121917" tIns="60958" rIns="121917" bIns="60958" anchor="ctr"/>
          <a:lstStyle/>
          <a:p>
            <a:pPr fontAlgn="auto">
              <a:spcBef>
                <a:spcPts val="0"/>
              </a:spcBef>
              <a:spcAft>
                <a:spcPts val="0"/>
              </a:spcAft>
              <a:defRPr/>
            </a:pPr>
            <a:endParaRPr lang="en-NZ">
              <a:latin typeface="Arial"/>
              <a:cs typeface="Arial"/>
            </a:endParaRPr>
          </a:p>
        </p:txBody>
      </p:sp>
      <p:grpSp>
        <p:nvGrpSpPr>
          <p:cNvPr id="167943" name="Group 7"/>
          <p:cNvGrpSpPr>
            <a:grpSpLocks/>
          </p:cNvGrpSpPr>
          <p:nvPr/>
        </p:nvGrpSpPr>
        <p:grpSpPr bwMode="auto">
          <a:xfrm>
            <a:off x="1960033" y="3429001"/>
            <a:ext cx="8331200" cy="2120900"/>
            <a:chOff x="926" y="2160"/>
            <a:chExt cx="3936" cy="1336"/>
          </a:xfrm>
        </p:grpSpPr>
        <p:sp>
          <p:nvSpPr>
            <p:cNvPr id="168980" name="Text Box 8"/>
            <p:cNvSpPr txBox="1">
              <a:spLocks noChangeArrowheads="1"/>
            </p:cNvSpPr>
            <p:nvPr/>
          </p:nvSpPr>
          <p:spPr bwMode="auto">
            <a:xfrm>
              <a:off x="3830" y="2317"/>
              <a:ext cx="1032"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a:latin typeface="Arial" pitchFamily="34" charset="0"/>
                  <a:ea typeface="MS PGothic" pitchFamily="34" charset="-128"/>
                </a:rPr>
                <a:t>Probability of 1 in 100 of &gt; </a:t>
              </a:r>
              <a:r>
                <a:rPr lang="en-AU" altLang="en-US" i="1">
                  <a:latin typeface="Arial" pitchFamily="34" charset="0"/>
                  <a:ea typeface="MS PGothic" pitchFamily="34" charset="-128"/>
                </a:rPr>
                <a:t>b</a:t>
              </a:r>
              <a:r>
                <a:rPr lang="en-AU" altLang="en-US">
                  <a:latin typeface="Arial" pitchFamily="34" charset="0"/>
                  <a:ea typeface="MS PGothic" pitchFamily="34" charset="-128"/>
                </a:rPr>
                <a:t> occurring</a:t>
              </a:r>
            </a:p>
          </p:txBody>
        </p:sp>
        <p:grpSp>
          <p:nvGrpSpPr>
            <p:cNvPr id="168981" name="Group 9"/>
            <p:cNvGrpSpPr>
              <a:grpSpLocks/>
            </p:cNvGrpSpPr>
            <p:nvPr/>
          </p:nvGrpSpPr>
          <p:grpSpPr bwMode="auto">
            <a:xfrm>
              <a:off x="926" y="2160"/>
              <a:ext cx="1056" cy="1336"/>
              <a:chOff x="926" y="2160"/>
              <a:chExt cx="1056" cy="1336"/>
            </a:xfrm>
          </p:grpSpPr>
          <p:sp>
            <p:nvSpPr>
              <p:cNvPr id="168983" name="Text Box 10"/>
              <p:cNvSpPr txBox="1">
                <a:spLocks noChangeArrowheads="1"/>
              </p:cNvSpPr>
              <p:nvPr/>
            </p:nvSpPr>
            <p:spPr bwMode="auto">
              <a:xfrm>
                <a:off x="926" y="2160"/>
                <a:ext cx="1056"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a:latin typeface="Arial" pitchFamily="34" charset="0"/>
                    <a:ea typeface="MS PGothic" pitchFamily="34" charset="-128"/>
                  </a:rPr>
                  <a:t>Probability of 1 in 100 of </a:t>
                </a:r>
                <a:br>
                  <a:rPr lang="en-AU" altLang="en-US">
                    <a:latin typeface="Arial" pitchFamily="34" charset="0"/>
                    <a:ea typeface="MS PGothic" pitchFamily="34" charset="-128"/>
                  </a:rPr>
                </a:br>
                <a:r>
                  <a:rPr lang="en-AU" altLang="en-US">
                    <a:latin typeface="Arial" pitchFamily="34" charset="0"/>
                    <a:ea typeface="MS PGothic" pitchFamily="34" charset="-128"/>
                  </a:rPr>
                  <a:t>&lt; </a:t>
                </a:r>
                <a:r>
                  <a:rPr lang="en-AU" altLang="en-US" i="1">
                    <a:latin typeface="Arial" pitchFamily="34" charset="0"/>
                    <a:ea typeface="MS PGothic" pitchFamily="34" charset="-128"/>
                  </a:rPr>
                  <a:t>a</a:t>
                </a:r>
                <a:r>
                  <a:rPr lang="en-AU" altLang="en-US">
                    <a:latin typeface="Arial" pitchFamily="34" charset="0"/>
                    <a:ea typeface="MS PGothic" pitchFamily="34" charset="-128"/>
                  </a:rPr>
                  <a:t> occurring</a:t>
                </a:r>
              </a:p>
            </p:txBody>
          </p:sp>
          <p:sp>
            <p:nvSpPr>
              <p:cNvPr id="168984" name="Line 11"/>
              <p:cNvSpPr>
                <a:spLocks noChangeShapeType="1"/>
              </p:cNvSpPr>
              <p:nvPr/>
            </p:nvSpPr>
            <p:spPr bwMode="auto">
              <a:xfrm flipH="1">
                <a:off x="1360" y="2688"/>
                <a:ext cx="48" cy="80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68982" name="Line 12"/>
            <p:cNvSpPr>
              <a:spLocks noChangeShapeType="1"/>
            </p:cNvSpPr>
            <p:nvPr/>
          </p:nvSpPr>
          <p:spPr bwMode="auto">
            <a:xfrm>
              <a:off x="4320" y="2784"/>
              <a:ext cx="248" cy="6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67949" name="Group 13"/>
          <p:cNvGrpSpPr>
            <a:grpSpLocks/>
          </p:cNvGrpSpPr>
          <p:nvPr/>
        </p:nvGrpSpPr>
        <p:grpSpPr bwMode="auto">
          <a:xfrm>
            <a:off x="1274234" y="2730501"/>
            <a:ext cx="9973734" cy="3644900"/>
            <a:chOff x="602" y="1720"/>
            <a:chExt cx="4712" cy="2296"/>
          </a:xfrm>
        </p:grpSpPr>
        <p:sp>
          <p:nvSpPr>
            <p:cNvPr id="79883" name="Freeform 14"/>
            <p:cNvSpPr>
              <a:spLocks/>
            </p:cNvSpPr>
            <p:nvPr/>
          </p:nvSpPr>
          <p:spPr bwMode="auto">
            <a:xfrm>
              <a:off x="1436" y="2312"/>
              <a:ext cx="3100" cy="1304"/>
            </a:xfrm>
            <a:custGeom>
              <a:avLst/>
              <a:gdLst>
                <a:gd name="T0" fmla="*/ 8 w 3100"/>
                <a:gd name="T1" fmla="*/ 1220 h 1304"/>
                <a:gd name="T2" fmla="*/ 136 w 3100"/>
                <a:gd name="T3" fmla="*/ 1136 h 1304"/>
                <a:gd name="T4" fmla="*/ 268 w 3100"/>
                <a:gd name="T5" fmla="*/ 1028 h 1304"/>
                <a:gd name="T6" fmla="*/ 380 w 3100"/>
                <a:gd name="T7" fmla="*/ 916 h 1304"/>
                <a:gd name="T8" fmla="*/ 508 w 3100"/>
                <a:gd name="T9" fmla="*/ 700 h 1304"/>
                <a:gd name="T10" fmla="*/ 648 w 3100"/>
                <a:gd name="T11" fmla="*/ 452 h 1304"/>
                <a:gd name="T12" fmla="*/ 768 w 3100"/>
                <a:gd name="T13" fmla="*/ 220 h 1304"/>
                <a:gd name="T14" fmla="*/ 888 w 3100"/>
                <a:gd name="T15" fmla="*/ 92 h 1304"/>
                <a:gd name="T16" fmla="*/ 1032 w 3100"/>
                <a:gd name="T17" fmla="*/ 8 h 1304"/>
                <a:gd name="T18" fmla="*/ 1148 w 3100"/>
                <a:gd name="T19" fmla="*/ 0 h 1304"/>
                <a:gd name="T20" fmla="*/ 1308 w 3100"/>
                <a:gd name="T21" fmla="*/ 52 h 1304"/>
                <a:gd name="T22" fmla="*/ 1512 w 3100"/>
                <a:gd name="T23" fmla="*/ 192 h 1304"/>
                <a:gd name="T24" fmla="*/ 1736 w 3100"/>
                <a:gd name="T25" fmla="*/ 352 h 1304"/>
                <a:gd name="T26" fmla="*/ 2044 w 3100"/>
                <a:gd name="T27" fmla="*/ 604 h 1304"/>
                <a:gd name="T28" fmla="*/ 2376 w 3100"/>
                <a:gd name="T29" fmla="*/ 832 h 1304"/>
                <a:gd name="T30" fmla="*/ 2700 w 3100"/>
                <a:gd name="T31" fmla="*/ 1032 h 1304"/>
                <a:gd name="T32" fmla="*/ 2948 w 3100"/>
                <a:gd name="T33" fmla="*/ 1152 h 1304"/>
                <a:gd name="T34" fmla="*/ 3092 w 3100"/>
                <a:gd name="T35" fmla="*/ 1212 h 1304"/>
                <a:gd name="T36" fmla="*/ 3100 w 3100"/>
                <a:gd name="T37" fmla="*/ 1304 h 1304"/>
                <a:gd name="T38" fmla="*/ 0 w 3100"/>
                <a:gd name="T39" fmla="*/ 1304 h 1304"/>
                <a:gd name="T40" fmla="*/ 8 w 3100"/>
                <a:gd name="T41" fmla="*/ 1220 h 13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100" h="1304">
                  <a:moveTo>
                    <a:pt x="8" y="1220"/>
                  </a:moveTo>
                  <a:lnTo>
                    <a:pt x="136" y="1136"/>
                  </a:lnTo>
                  <a:lnTo>
                    <a:pt x="268" y="1028"/>
                  </a:lnTo>
                  <a:lnTo>
                    <a:pt x="380" y="916"/>
                  </a:lnTo>
                  <a:lnTo>
                    <a:pt x="508" y="700"/>
                  </a:lnTo>
                  <a:lnTo>
                    <a:pt x="648" y="452"/>
                  </a:lnTo>
                  <a:lnTo>
                    <a:pt x="768" y="220"/>
                  </a:lnTo>
                  <a:lnTo>
                    <a:pt x="888" y="92"/>
                  </a:lnTo>
                  <a:lnTo>
                    <a:pt x="1032" y="8"/>
                  </a:lnTo>
                  <a:lnTo>
                    <a:pt x="1148" y="0"/>
                  </a:lnTo>
                  <a:lnTo>
                    <a:pt x="1308" y="52"/>
                  </a:lnTo>
                  <a:lnTo>
                    <a:pt x="1512" y="192"/>
                  </a:lnTo>
                  <a:lnTo>
                    <a:pt x="1736" y="352"/>
                  </a:lnTo>
                  <a:lnTo>
                    <a:pt x="2044" y="604"/>
                  </a:lnTo>
                  <a:lnTo>
                    <a:pt x="2376" y="832"/>
                  </a:lnTo>
                  <a:lnTo>
                    <a:pt x="2700" y="1032"/>
                  </a:lnTo>
                  <a:lnTo>
                    <a:pt x="2948" y="1152"/>
                  </a:lnTo>
                  <a:lnTo>
                    <a:pt x="3092" y="1212"/>
                  </a:lnTo>
                  <a:lnTo>
                    <a:pt x="3100" y="1304"/>
                  </a:lnTo>
                  <a:lnTo>
                    <a:pt x="0" y="1304"/>
                  </a:lnTo>
                  <a:lnTo>
                    <a:pt x="8" y="1220"/>
                  </a:lnTo>
                  <a:close/>
                </a:path>
              </a:pathLst>
            </a:custGeom>
            <a:solidFill>
              <a:schemeClr val="accent5">
                <a:lumMod val="40000"/>
                <a:lumOff val="60000"/>
              </a:schemeClr>
            </a:solidFill>
            <a:ln>
              <a:noFill/>
            </a:ln>
            <a:effectLst/>
            <a:extLst/>
          </p:spPr>
          <p:txBody>
            <a:bodyPr/>
            <a:lstStyle/>
            <a:p>
              <a:pPr fontAlgn="auto">
                <a:spcBef>
                  <a:spcPts val="0"/>
                </a:spcBef>
                <a:spcAft>
                  <a:spcPts val="0"/>
                </a:spcAft>
                <a:defRPr/>
              </a:pPr>
              <a:endParaRPr lang="en-US">
                <a:latin typeface="Arial"/>
                <a:cs typeface="Arial"/>
              </a:endParaRPr>
            </a:p>
          </p:txBody>
        </p:sp>
        <p:sp>
          <p:nvSpPr>
            <p:cNvPr id="168970" name="Freeform 15"/>
            <p:cNvSpPr>
              <a:spLocks/>
            </p:cNvSpPr>
            <p:nvPr/>
          </p:nvSpPr>
          <p:spPr bwMode="auto">
            <a:xfrm>
              <a:off x="824" y="1720"/>
              <a:ext cx="4248" cy="1896"/>
            </a:xfrm>
            <a:custGeom>
              <a:avLst/>
              <a:gdLst>
                <a:gd name="T0" fmla="*/ 0 w 4248"/>
                <a:gd name="T1" fmla="*/ 0 h 1896"/>
                <a:gd name="T2" fmla="*/ 0 w 4248"/>
                <a:gd name="T3" fmla="*/ 1896 h 1896"/>
                <a:gd name="T4" fmla="*/ 4248 w 4248"/>
                <a:gd name="T5" fmla="*/ 1896 h 1896"/>
                <a:gd name="T6" fmla="*/ 0 60000 65536"/>
                <a:gd name="T7" fmla="*/ 0 60000 65536"/>
                <a:gd name="T8" fmla="*/ 0 60000 65536"/>
                <a:gd name="T9" fmla="*/ 0 w 4248"/>
                <a:gd name="T10" fmla="*/ 0 h 1896"/>
                <a:gd name="T11" fmla="*/ 4248 w 4248"/>
                <a:gd name="T12" fmla="*/ 1896 h 1896"/>
              </a:gdLst>
              <a:ahLst/>
              <a:cxnLst>
                <a:cxn ang="T6">
                  <a:pos x="T0" y="T1"/>
                </a:cxn>
                <a:cxn ang="T7">
                  <a:pos x="T2" y="T3"/>
                </a:cxn>
                <a:cxn ang="T8">
                  <a:pos x="T4" y="T5"/>
                </a:cxn>
              </a:cxnLst>
              <a:rect l="T9" t="T10" r="T11" b="T12"/>
              <a:pathLst>
                <a:path w="4248" h="1896">
                  <a:moveTo>
                    <a:pt x="0" y="0"/>
                  </a:moveTo>
                  <a:lnTo>
                    <a:pt x="0" y="1896"/>
                  </a:lnTo>
                  <a:lnTo>
                    <a:pt x="4248" y="1896"/>
                  </a:lnTo>
                </a:path>
              </a:pathLst>
            </a:custGeom>
            <a:noFill/>
            <a:ln w="38100">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8972" name="Text Box 17"/>
            <p:cNvSpPr txBox="1">
              <a:spLocks noChangeArrowheads="1"/>
            </p:cNvSpPr>
            <p:nvPr/>
          </p:nvSpPr>
          <p:spPr bwMode="auto">
            <a:xfrm rot="16200000">
              <a:off x="236" y="2600"/>
              <a:ext cx="90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100">
                  <a:latin typeface="Arial" pitchFamily="34" charset="0"/>
                  <a:ea typeface="MS PGothic" pitchFamily="34" charset="-128"/>
                </a:rPr>
                <a:t>Probability</a:t>
              </a:r>
            </a:p>
          </p:txBody>
        </p:sp>
        <p:sp>
          <p:nvSpPr>
            <p:cNvPr id="168973" name="Text Box 18"/>
            <p:cNvSpPr txBox="1">
              <a:spLocks noChangeArrowheads="1"/>
            </p:cNvSpPr>
            <p:nvPr/>
          </p:nvSpPr>
          <p:spPr bwMode="auto">
            <a:xfrm>
              <a:off x="942" y="3604"/>
              <a:ext cx="98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100">
                  <a:latin typeface="Arial" pitchFamily="34" charset="0"/>
                  <a:ea typeface="MS PGothic" pitchFamily="34" charset="-128"/>
                </a:rPr>
                <a:t>Optimistic Time (</a:t>
              </a:r>
              <a:r>
                <a:rPr lang="en-AU" altLang="en-US" sz="2100" i="1">
                  <a:latin typeface="Arial" pitchFamily="34" charset="0"/>
                  <a:ea typeface="MS PGothic" pitchFamily="34" charset="-128"/>
                </a:rPr>
                <a:t>a</a:t>
              </a:r>
              <a:r>
                <a:rPr lang="en-AU" altLang="en-US" sz="2100">
                  <a:latin typeface="Arial" pitchFamily="34" charset="0"/>
                  <a:ea typeface="MS PGothic" pitchFamily="34" charset="-128"/>
                </a:rPr>
                <a:t>)</a:t>
              </a:r>
            </a:p>
          </p:txBody>
        </p:sp>
        <p:sp>
          <p:nvSpPr>
            <p:cNvPr id="168974" name="Text Box 19"/>
            <p:cNvSpPr txBox="1">
              <a:spLocks noChangeArrowheads="1"/>
            </p:cNvSpPr>
            <p:nvPr/>
          </p:nvSpPr>
          <p:spPr bwMode="auto">
            <a:xfrm>
              <a:off x="2006" y="3604"/>
              <a:ext cx="108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100">
                  <a:latin typeface="Arial" pitchFamily="34" charset="0"/>
                  <a:ea typeface="MS PGothic" pitchFamily="34" charset="-128"/>
                </a:rPr>
                <a:t>Most Likely Time (</a:t>
              </a:r>
              <a:r>
                <a:rPr lang="en-AU" altLang="en-US" sz="2100" i="1">
                  <a:latin typeface="Arial" pitchFamily="34" charset="0"/>
                  <a:ea typeface="MS PGothic" pitchFamily="34" charset="-128"/>
                </a:rPr>
                <a:t>m</a:t>
              </a:r>
              <a:r>
                <a:rPr lang="en-AU" altLang="en-US" sz="2100">
                  <a:latin typeface="Arial" pitchFamily="34" charset="0"/>
                  <a:ea typeface="MS PGothic" pitchFamily="34" charset="-128"/>
                </a:rPr>
                <a:t>)</a:t>
              </a:r>
            </a:p>
          </p:txBody>
        </p:sp>
        <p:sp>
          <p:nvSpPr>
            <p:cNvPr id="168975" name="Text Box 20"/>
            <p:cNvSpPr txBox="1">
              <a:spLocks noChangeArrowheads="1"/>
            </p:cNvSpPr>
            <p:nvPr/>
          </p:nvSpPr>
          <p:spPr bwMode="auto">
            <a:xfrm>
              <a:off x="4086" y="3612"/>
              <a:ext cx="106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100">
                  <a:latin typeface="Arial" pitchFamily="34" charset="0"/>
                  <a:ea typeface="MS PGothic" pitchFamily="34" charset="-128"/>
                </a:rPr>
                <a:t>Pessimistic Time (</a:t>
              </a:r>
              <a:r>
                <a:rPr lang="en-AU" altLang="en-US" sz="2100" i="1">
                  <a:latin typeface="Arial" pitchFamily="34" charset="0"/>
                  <a:ea typeface="MS PGothic" pitchFamily="34" charset="-128"/>
                </a:rPr>
                <a:t>b</a:t>
              </a:r>
              <a:r>
                <a:rPr lang="en-AU" altLang="en-US" sz="2100">
                  <a:latin typeface="Arial" pitchFamily="34" charset="0"/>
                  <a:ea typeface="MS PGothic" pitchFamily="34" charset="-128"/>
                </a:rPr>
                <a:t>)</a:t>
              </a:r>
            </a:p>
          </p:txBody>
        </p:sp>
        <p:sp>
          <p:nvSpPr>
            <p:cNvPr id="168976" name="Text Box 21"/>
            <p:cNvSpPr txBox="1">
              <a:spLocks noChangeArrowheads="1"/>
            </p:cNvSpPr>
            <p:nvPr/>
          </p:nvSpPr>
          <p:spPr bwMode="auto">
            <a:xfrm>
              <a:off x="4550" y="3143"/>
              <a:ext cx="76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100">
                  <a:latin typeface="Arial" pitchFamily="34" charset="0"/>
                  <a:ea typeface="MS PGothic" pitchFamily="34" charset="-128"/>
                </a:rPr>
                <a:t>Activity Time</a:t>
              </a:r>
            </a:p>
          </p:txBody>
        </p:sp>
        <p:sp>
          <p:nvSpPr>
            <p:cNvPr id="168977" name="Line 22"/>
            <p:cNvSpPr>
              <a:spLocks noChangeShapeType="1"/>
            </p:cNvSpPr>
            <p:nvPr/>
          </p:nvSpPr>
          <p:spPr bwMode="auto">
            <a:xfrm>
              <a:off x="2552" y="1896"/>
              <a:ext cx="0" cy="171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8978" name="Line 23"/>
            <p:cNvSpPr>
              <a:spLocks noChangeShapeType="1"/>
            </p:cNvSpPr>
            <p:nvPr/>
          </p:nvSpPr>
          <p:spPr bwMode="auto">
            <a:xfrm>
              <a:off x="1440" y="3524"/>
              <a:ext cx="0" cy="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8979" name="Line 24"/>
            <p:cNvSpPr>
              <a:spLocks noChangeShapeType="1"/>
            </p:cNvSpPr>
            <p:nvPr/>
          </p:nvSpPr>
          <p:spPr bwMode="auto">
            <a:xfrm>
              <a:off x="4523" y="3531"/>
              <a:ext cx="0" cy="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5" name="Freeform 16"/>
            <p:cNvSpPr>
              <a:spLocks/>
            </p:cNvSpPr>
            <p:nvPr/>
          </p:nvSpPr>
          <p:spPr bwMode="auto">
            <a:xfrm>
              <a:off x="1252" y="2320"/>
              <a:ext cx="3516" cy="1284"/>
            </a:xfrm>
            <a:custGeom>
              <a:avLst/>
              <a:gdLst>
                <a:gd name="T0" fmla="*/ 0 w 3516"/>
                <a:gd name="T1" fmla="*/ 1284 h 1284"/>
                <a:gd name="T2" fmla="*/ 412 w 3516"/>
                <a:gd name="T3" fmla="*/ 1052 h 1284"/>
                <a:gd name="T4" fmla="*/ 676 w 3516"/>
                <a:gd name="T5" fmla="*/ 724 h 1284"/>
                <a:gd name="T6" fmla="*/ 920 w 3516"/>
                <a:gd name="T7" fmla="*/ 284 h 1284"/>
                <a:gd name="T8" fmla="*/ 1308 w 3516"/>
                <a:gd name="T9" fmla="*/ 0 h 1284"/>
                <a:gd name="T10" fmla="*/ 1712 w 3516"/>
                <a:gd name="T11" fmla="*/ 196 h 1284"/>
                <a:gd name="T12" fmla="*/ 2364 w 3516"/>
                <a:gd name="T13" fmla="*/ 696 h 1284"/>
                <a:gd name="T14" fmla="*/ 2836 w 3516"/>
                <a:gd name="T15" fmla="*/ 1000 h 1284"/>
                <a:gd name="T16" fmla="*/ 3176 w 3516"/>
                <a:gd name="T17" fmla="*/ 1164 h 1284"/>
                <a:gd name="T18" fmla="*/ 3516 w 3516"/>
                <a:gd name="T19" fmla="*/ 1280 h 12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6" h="1284">
                  <a:moveTo>
                    <a:pt x="0" y="1284"/>
                  </a:moveTo>
                  <a:cubicBezTo>
                    <a:pt x="184" y="1212"/>
                    <a:pt x="244" y="1196"/>
                    <a:pt x="412" y="1052"/>
                  </a:cubicBezTo>
                  <a:cubicBezTo>
                    <a:pt x="580" y="908"/>
                    <a:pt x="591" y="852"/>
                    <a:pt x="676" y="724"/>
                  </a:cubicBezTo>
                  <a:cubicBezTo>
                    <a:pt x="761" y="596"/>
                    <a:pt x="815" y="405"/>
                    <a:pt x="920" y="284"/>
                  </a:cubicBezTo>
                  <a:cubicBezTo>
                    <a:pt x="1004" y="140"/>
                    <a:pt x="1132" y="0"/>
                    <a:pt x="1308" y="0"/>
                  </a:cubicBezTo>
                  <a:cubicBezTo>
                    <a:pt x="1484" y="0"/>
                    <a:pt x="1588" y="112"/>
                    <a:pt x="1712" y="196"/>
                  </a:cubicBezTo>
                  <a:cubicBezTo>
                    <a:pt x="1889" y="309"/>
                    <a:pt x="2177" y="562"/>
                    <a:pt x="2364" y="696"/>
                  </a:cubicBezTo>
                  <a:cubicBezTo>
                    <a:pt x="2551" y="830"/>
                    <a:pt x="2701" y="922"/>
                    <a:pt x="2836" y="1000"/>
                  </a:cubicBezTo>
                  <a:cubicBezTo>
                    <a:pt x="2971" y="1078"/>
                    <a:pt x="3063" y="1117"/>
                    <a:pt x="3176" y="1164"/>
                  </a:cubicBezTo>
                  <a:cubicBezTo>
                    <a:pt x="3289" y="1211"/>
                    <a:pt x="3445" y="1256"/>
                    <a:pt x="3516" y="1280"/>
                  </a:cubicBezTo>
                </a:path>
              </a:pathLst>
            </a:custGeom>
            <a:noFill/>
            <a:ln w="101600" cmpd="sng">
              <a:solidFill>
                <a:srgbClr val="00FF00"/>
              </a:solidFill>
              <a:round/>
              <a:headEnd/>
              <a:tailEnd/>
            </a:ln>
            <a:effectLst/>
            <a:extLst/>
          </p:spPr>
          <p:txBody>
            <a:bodyPr/>
            <a:lstStyle/>
            <a:p>
              <a:pPr fontAlgn="auto">
                <a:spcBef>
                  <a:spcPts val="0"/>
                </a:spcBef>
                <a:spcAft>
                  <a:spcPts val="0"/>
                </a:spcAft>
                <a:defRPr/>
              </a:pPr>
              <a:endParaRPr lang="en-US">
                <a:latin typeface="Arial"/>
                <a:cs typeface="Arial"/>
              </a:endParaRPr>
            </a:p>
          </p:txBody>
        </p:sp>
      </p:grpSp>
      <p:sp>
        <p:nvSpPr>
          <p:cNvPr id="167961" name="Text Box 25"/>
          <p:cNvSpPr txBox="1">
            <a:spLocks noChangeArrowheads="1"/>
          </p:cNvSpPr>
          <p:nvPr/>
        </p:nvSpPr>
        <p:spPr bwMode="auto">
          <a:xfrm>
            <a:off x="9076648" y="1397001"/>
            <a:ext cx="238868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200" b="1">
                <a:solidFill>
                  <a:srgbClr val="FFFF00"/>
                </a:solidFill>
                <a:latin typeface="Arial" pitchFamily="34" charset="0"/>
                <a:ea typeface="MS PGothic" pitchFamily="34" charset="-128"/>
              </a:rPr>
              <a:t>Figure 3.11</a:t>
            </a:r>
          </a:p>
        </p:txBody>
      </p:sp>
    </p:spTree>
    <p:extLst>
      <p:ext uri="{BB962C8B-B14F-4D97-AF65-F5344CB8AC3E}">
        <p14:creationId xmlns:p14="http://schemas.microsoft.com/office/powerpoint/2010/main" val="203751889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1000"/>
                                  </p:stCondLst>
                                  <p:childTnLst>
                                    <p:set>
                                      <p:cBhvr>
                                        <p:cTn id="6" dur="1" fill="hold">
                                          <p:stCondLst>
                                            <p:cond delay="0"/>
                                          </p:stCondLst>
                                        </p:cTn>
                                        <p:tgtEl>
                                          <p:spTgt spid="167949"/>
                                        </p:tgtEl>
                                        <p:attrNameLst>
                                          <p:attrName>style.visibility</p:attrName>
                                        </p:attrNameLst>
                                      </p:cBhvr>
                                      <p:to>
                                        <p:strVal val="visible"/>
                                      </p:to>
                                    </p:set>
                                    <p:animEffect transition="in" filter="strips(upRight)">
                                      <p:cBhvr>
                                        <p:cTn id="7" dur="1000"/>
                                        <p:tgtEl>
                                          <p:spTgt spid="167949"/>
                                        </p:tgtEl>
                                      </p:cBhvr>
                                    </p:animEffect>
                                  </p:childTnLst>
                                </p:cTn>
                              </p:par>
                            </p:childTnLst>
                          </p:cTn>
                        </p:par>
                        <p:par>
                          <p:cTn id="8" fill="hold" nodeType="afterGroup">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167943"/>
                                        </p:tgtEl>
                                        <p:attrNameLst>
                                          <p:attrName>style.visibility</p:attrName>
                                        </p:attrNameLst>
                                      </p:cBhvr>
                                      <p:to>
                                        <p:strVal val="visible"/>
                                      </p:to>
                                    </p:set>
                                    <p:animEffect transition="in" filter="wipe(up)">
                                      <p:cBhvr>
                                        <p:cTn id="11" dur="1000"/>
                                        <p:tgtEl>
                                          <p:spTgt spid="1679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Computing Variance</a:t>
            </a:r>
          </a:p>
        </p:txBody>
      </p:sp>
      <p:graphicFrame>
        <p:nvGraphicFramePr>
          <p:cNvPr id="2" name="Table 1"/>
          <p:cNvGraphicFramePr>
            <a:graphicFrameLocks noGrp="1"/>
          </p:cNvGraphicFramePr>
          <p:nvPr>
            <p:extLst>
              <p:ext uri="{D42A27DB-BD31-4B8C-83A1-F6EECF244321}">
                <p14:modId xmlns:p14="http://schemas.microsoft.com/office/powerpoint/2010/main" val="3547099543"/>
              </p:ext>
            </p:extLst>
          </p:nvPr>
        </p:nvGraphicFramePr>
        <p:xfrm>
          <a:off x="723902" y="1612900"/>
          <a:ext cx="10892364" cy="4114531"/>
        </p:xfrm>
        <a:graphic>
          <a:graphicData uri="http://schemas.openxmlformats.org/drawingml/2006/table">
            <a:tbl>
              <a:tblPr firstRow="1" bandRow="1">
                <a:effectLst>
                  <a:outerShdw blurRad="127000" dist="139700" dir="2700000" algn="tl" rotWithShape="0">
                    <a:prstClr val="black">
                      <a:alpha val="75000"/>
                    </a:prstClr>
                  </a:outerShdw>
                </a:effectLst>
                <a:tableStyleId>{2D5ABB26-0587-4C30-8999-92F81FD0307C}</a:tableStyleId>
              </a:tblPr>
              <a:tblGrid>
                <a:gridCol w="1358901"/>
                <a:gridCol w="423333"/>
                <a:gridCol w="1422399"/>
                <a:gridCol w="1303865"/>
                <a:gridCol w="2015065"/>
                <a:gridCol w="2472265"/>
                <a:gridCol w="1896536"/>
              </a:tblGrid>
              <a:tr h="370811">
                <a:tc gridSpan="2">
                  <a:txBody>
                    <a:bodyPr/>
                    <a:lstStyle/>
                    <a:p>
                      <a:pPr algn="ctr"/>
                      <a:r>
                        <a:rPr lang="en-US" sz="1500" b="0" dirty="0" smtClean="0">
                          <a:solidFill>
                            <a:schemeClr val="bg1"/>
                          </a:solidFill>
                        </a:rPr>
                        <a:t>TABLE 3.4</a:t>
                      </a:r>
                      <a:endParaRPr lang="en-US" sz="1500" b="0" dirty="0">
                        <a:solidFill>
                          <a:schemeClr val="bg1"/>
                        </a:solidFill>
                      </a:endParaRPr>
                    </a:p>
                  </a:txBody>
                  <a:tcPr marL="121920" marR="121920" marT="45716" marB="45716">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tcPr>
                </a:tc>
                <a:tc gridSpan="5">
                  <a:txBody>
                    <a:bodyPr/>
                    <a:lstStyle/>
                    <a:p>
                      <a:r>
                        <a:rPr lang="en-US" sz="1500" b="0" dirty="0" smtClean="0"/>
                        <a:t>Time Estimates (in</a:t>
                      </a:r>
                      <a:r>
                        <a:rPr lang="en-US" sz="1500" b="0" baseline="0" dirty="0" smtClean="0"/>
                        <a:t> weeks) for Milwaukee Paper’s Project</a:t>
                      </a:r>
                      <a:endParaRPr lang="en-US" sz="1500" b="0" dirty="0"/>
                    </a:p>
                  </a:txBody>
                  <a:tcPr marL="121920" marR="121920" marT="45716" marB="4571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B w="12700" cap="flat" cmpd="sng" algn="ctr">
                      <a:solidFill>
                        <a:srgbClr val="FFFFFF">
                          <a:lumMod val="75000"/>
                        </a:srgbClr>
                      </a:solidFill>
                      <a:prstDash val="solid"/>
                      <a:round/>
                      <a:headEnd type="none" w="med" len="med"/>
                      <a:tailEnd type="none" w="med" len="med"/>
                    </a:lnB>
                  </a:tcPr>
                </a:tc>
              </a:tr>
              <a:tr h="761992">
                <a:tc>
                  <a:txBody>
                    <a:bodyPr/>
                    <a:lstStyle/>
                    <a:p>
                      <a:pPr algn="ctr"/>
                      <a:r>
                        <a:rPr lang="en-US" sz="1500" b="1" dirty="0" smtClean="0">
                          <a:solidFill>
                            <a:srgbClr val="FFFFFF"/>
                          </a:solidFill>
                          <a:effectLst>
                            <a:outerShdw blurRad="38100" dist="38100" dir="2700000" algn="tl">
                              <a:srgbClr val="000000">
                                <a:alpha val="43137"/>
                              </a:srgbClr>
                            </a:outerShdw>
                          </a:effectLst>
                        </a:rPr>
                        <a:t>ACTIVITY</a:t>
                      </a:r>
                      <a:endParaRPr lang="en-US" sz="1500" b="1" dirty="0">
                        <a:solidFill>
                          <a:srgbClr val="FFFFFF"/>
                        </a:solidFill>
                        <a:effectLst>
                          <a:outerShdw blurRad="38100" dist="38100" dir="2700000" algn="tl">
                            <a:srgbClr val="000000">
                              <a:alpha val="43137"/>
                            </a:srgbClr>
                          </a:outerShdw>
                        </a:effectLst>
                      </a:endParaRPr>
                    </a:p>
                  </a:txBody>
                  <a:tcPr marL="121920" marR="121920" marT="45716" marB="45716"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grid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AU" sz="1500" b="1" dirty="0" smtClean="0">
                          <a:solidFill>
                            <a:srgbClr val="FFFFFF"/>
                          </a:solidFill>
                          <a:effectLst>
                            <a:outerShdw blurRad="38100" dist="38100" dir="2700000" algn="tl">
                              <a:srgbClr val="000000">
                                <a:alpha val="43137"/>
                              </a:srgbClr>
                            </a:outerShdw>
                          </a:effectLst>
                          <a:latin typeface="Arial"/>
                          <a:cs typeface="Arial"/>
                        </a:rPr>
                        <a:t>OPTIMISTIC</a:t>
                      </a:r>
                      <a:br>
                        <a:rPr lang="en-AU" sz="1500" b="1" dirty="0" smtClean="0">
                          <a:solidFill>
                            <a:srgbClr val="FFFFFF"/>
                          </a:solidFill>
                          <a:effectLst>
                            <a:outerShdw blurRad="38100" dist="38100" dir="2700000" algn="tl">
                              <a:srgbClr val="000000">
                                <a:alpha val="43137"/>
                              </a:srgbClr>
                            </a:outerShdw>
                          </a:effectLst>
                          <a:latin typeface="Arial"/>
                          <a:cs typeface="Arial"/>
                        </a:rPr>
                      </a:br>
                      <a:r>
                        <a:rPr lang="en-AU" sz="1500" b="1" i="1" dirty="0" smtClean="0">
                          <a:solidFill>
                            <a:srgbClr val="FFFFFF"/>
                          </a:solidFill>
                          <a:effectLst>
                            <a:outerShdw blurRad="38100" dist="38100" dir="2700000" algn="tl">
                              <a:srgbClr val="000000">
                                <a:alpha val="43137"/>
                              </a:srgbClr>
                            </a:outerShdw>
                          </a:effectLst>
                          <a:latin typeface="Arial"/>
                          <a:cs typeface="Arial"/>
                        </a:rPr>
                        <a:t>a</a:t>
                      </a:r>
                      <a:endParaRPr lang="en-US" sz="1500" b="1" i="1" dirty="0" smtClean="0">
                        <a:solidFill>
                          <a:srgbClr val="FFFFFF"/>
                        </a:solidFill>
                        <a:effectLst>
                          <a:outerShdw blurRad="38100" dist="38100" dir="2700000" algn="tl">
                            <a:srgbClr val="000000">
                              <a:alpha val="43137"/>
                            </a:srgbClr>
                          </a:outerShdw>
                        </a:effectLst>
                      </a:endParaRPr>
                    </a:p>
                  </a:txBody>
                  <a:tcPr marL="121920" marR="121920" marT="45716" marB="45716"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b="0" dirty="0" smtClean="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AU" sz="1500" b="1" dirty="0" smtClean="0">
                          <a:solidFill>
                            <a:srgbClr val="FFFFFF"/>
                          </a:solidFill>
                          <a:effectLst>
                            <a:outerShdw blurRad="38100" dist="38100" dir="2700000" algn="tl">
                              <a:srgbClr val="000000">
                                <a:alpha val="43137"/>
                              </a:srgbClr>
                            </a:outerShdw>
                          </a:effectLst>
                          <a:latin typeface="Arial"/>
                          <a:cs typeface="Arial"/>
                        </a:rPr>
                        <a:t>MOST LIKELY</a:t>
                      </a:r>
                      <a:br>
                        <a:rPr lang="en-AU" sz="1500" b="1" dirty="0" smtClean="0">
                          <a:solidFill>
                            <a:srgbClr val="FFFFFF"/>
                          </a:solidFill>
                          <a:effectLst>
                            <a:outerShdw blurRad="38100" dist="38100" dir="2700000" algn="tl">
                              <a:srgbClr val="000000">
                                <a:alpha val="43137"/>
                              </a:srgbClr>
                            </a:outerShdw>
                          </a:effectLst>
                          <a:latin typeface="Arial"/>
                          <a:cs typeface="Arial"/>
                        </a:rPr>
                      </a:br>
                      <a:r>
                        <a:rPr lang="en-AU" sz="1500" b="1" i="1" dirty="0" smtClean="0">
                          <a:solidFill>
                            <a:srgbClr val="FFFFFF"/>
                          </a:solidFill>
                          <a:effectLst>
                            <a:outerShdw blurRad="38100" dist="38100" dir="2700000" algn="tl">
                              <a:srgbClr val="000000">
                                <a:alpha val="43137"/>
                              </a:srgbClr>
                            </a:outerShdw>
                          </a:effectLst>
                          <a:latin typeface="Arial"/>
                          <a:cs typeface="Arial"/>
                        </a:rPr>
                        <a:t>m</a:t>
                      </a:r>
                      <a:endParaRPr lang="en-US" sz="1500" b="1" i="1" dirty="0" smtClean="0">
                        <a:solidFill>
                          <a:srgbClr val="FFFFFF"/>
                        </a:solidFill>
                        <a:effectLst>
                          <a:outerShdw blurRad="38100" dist="38100" dir="2700000" algn="tl">
                            <a:srgbClr val="000000">
                              <a:alpha val="43137"/>
                            </a:srgbClr>
                          </a:outerShdw>
                        </a:effectLst>
                      </a:endParaRPr>
                    </a:p>
                  </a:txBody>
                  <a:tcPr marL="121920" marR="121920" marT="45716" marB="45716"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AU" sz="1500" b="1" dirty="0" smtClean="0">
                          <a:solidFill>
                            <a:srgbClr val="FFFFFF"/>
                          </a:solidFill>
                          <a:effectLst>
                            <a:outerShdw blurRad="38100" dist="38100" dir="2700000" algn="tl">
                              <a:srgbClr val="000000">
                                <a:alpha val="43137"/>
                              </a:srgbClr>
                            </a:outerShdw>
                          </a:effectLst>
                          <a:latin typeface="Arial"/>
                          <a:cs typeface="Arial"/>
                        </a:rPr>
                        <a:t>PESSIMISTIC</a:t>
                      </a:r>
                      <a:br>
                        <a:rPr lang="en-AU" sz="1500" b="1" dirty="0" smtClean="0">
                          <a:solidFill>
                            <a:srgbClr val="FFFFFF"/>
                          </a:solidFill>
                          <a:effectLst>
                            <a:outerShdw blurRad="38100" dist="38100" dir="2700000" algn="tl">
                              <a:srgbClr val="000000">
                                <a:alpha val="43137"/>
                              </a:srgbClr>
                            </a:outerShdw>
                          </a:effectLst>
                          <a:latin typeface="Arial"/>
                          <a:cs typeface="Arial"/>
                        </a:rPr>
                      </a:br>
                      <a:r>
                        <a:rPr lang="en-AU" sz="1500" b="1" i="1" dirty="0" smtClean="0">
                          <a:solidFill>
                            <a:srgbClr val="FFFFFF"/>
                          </a:solidFill>
                          <a:effectLst>
                            <a:outerShdw blurRad="38100" dist="38100" dir="2700000" algn="tl">
                              <a:srgbClr val="000000">
                                <a:alpha val="43137"/>
                              </a:srgbClr>
                            </a:outerShdw>
                          </a:effectLst>
                          <a:latin typeface="Arial"/>
                          <a:cs typeface="Arial"/>
                        </a:rPr>
                        <a:t>b</a:t>
                      </a:r>
                      <a:endParaRPr lang="en-US" sz="1500" b="1" i="1" dirty="0" smtClean="0">
                        <a:solidFill>
                          <a:srgbClr val="FFFFFF"/>
                        </a:solidFill>
                        <a:effectLst>
                          <a:outerShdw blurRad="38100" dist="38100" dir="2700000" algn="tl">
                            <a:srgbClr val="000000">
                              <a:alpha val="43137"/>
                            </a:srgbClr>
                          </a:outerShdw>
                        </a:effectLst>
                      </a:endParaRPr>
                    </a:p>
                  </a:txBody>
                  <a:tcPr marL="121920" marR="121920" marT="45716" marB="45716"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AU" sz="1500" b="1" dirty="0" smtClean="0">
                          <a:solidFill>
                            <a:srgbClr val="FFFFFF"/>
                          </a:solidFill>
                          <a:effectLst>
                            <a:outerShdw blurRad="38100" dist="38100" dir="2700000" algn="tl">
                              <a:srgbClr val="000000">
                                <a:alpha val="43137"/>
                              </a:srgbClr>
                            </a:outerShdw>
                          </a:effectLst>
                          <a:latin typeface="Arial"/>
                          <a:cs typeface="Arial"/>
                        </a:rPr>
                        <a:t>EXPECTED TIME</a:t>
                      </a:r>
                      <a:br>
                        <a:rPr lang="en-AU" sz="1500" b="1" dirty="0" smtClean="0">
                          <a:solidFill>
                            <a:srgbClr val="FFFFFF"/>
                          </a:solidFill>
                          <a:effectLst>
                            <a:outerShdw blurRad="38100" dist="38100" dir="2700000" algn="tl">
                              <a:srgbClr val="000000">
                                <a:alpha val="43137"/>
                              </a:srgbClr>
                            </a:outerShdw>
                          </a:effectLst>
                          <a:latin typeface="Arial"/>
                          <a:cs typeface="Arial"/>
                        </a:rPr>
                      </a:br>
                      <a:r>
                        <a:rPr lang="en-AU" sz="1500" b="1" i="1" dirty="0" smtClean="0">
                          <a:solidFill>
                            <a:srgbClr val="FFFFFF"/>
                          </a:solidFill>
                          <a:effectLst>
                            <a:outerShdw blurRad="38100" dist="38100" dir="2700000" algn="tl">
                              <a:srgbClr val="000000">
                                <a:alpha val="43137"/>
                              </a:srgbClr>
                            </a:outerShdw>
                          </a:effectLst>
                          <a:latin typeface="Arial"/>
                          <a:cs typeface="Arial"/>
                        </a:rPr>
                        <a:t>t</a:t>
                      </a:r>
                      <a:r>
                        <a:rPr lang="en-AU" sz="1500" b="1" dirty="0" smtClean="0">
                          <a:solidFill>
                            <a:srgbClr val="FFFFFF"/>
                          </a:solidFill>
                          <a:effectLst>
                            <a:outerShdw blurRad="38100" dist="38100" dir="2700000" algn="tl">
                              <a:srgbClr val="000000">
                                <a:alpha val="43137"/>
                              </a:srgbClr>
                            </a:outerShdw>
                          </a:effectLst>
                          <a:latin typeface="Arial"/>
                          <a:cs typeface="Arial"/>
                        </a:rPr>
                        <a:t> = (</a:t>
                      </a:r>
                      <a:r>
                        <a:rPr lang="en-AU" sz="1500" b="1" i="1" dirty="0" smtClean="0">
                          <a:solidFill>
                            <a:srgbClr val="FFFFFF"/>
                          </a:solidFill>
                          <a:effectLst>
                            <a:outerShdw blurRad="38100" dist="38100" dir="2700000" algn="tl">
                              <a:srgbClr val="000000">
                                <a:alpha val="43137"/>
                              </a:srgbClr>
                            </a:outerShdw>
                          </a:effectLst>
                          <a:latin typeface="Arial"/>
                          <a:cs typeface="Arial"/>
                        </a:rPr>
                        <a:t>a</a:t>
                      </a:r>
                      <a:r>
                        <a:rPr lang="en-AU" sz="1500" b="1" dirty="0" smtClean="0">
                          <a:solidFill>
                            <a:srgbClr val="FFFFFF"/>
                          </a:solidFill>
                          <a:effectLst>
                            <a:outerShdw blurRad="38100" dist="38100" dir="2700000" algn="tl">
                              <a:srgbClr val="000000">
                                <a:alpha val="43137"/>
                              </a:srgbClr>
                            </a:outerShdw>
                          </a:effectLst>
                          <a:latin typeface="Arial"/>
                          <a:cs typeface="Arial"/>
                        </a:rPr>
                        <a:t> + </a:t>
                      </a:r>
                      <a:r>
                        <a:rPr lang="en-AU" sz="1500" b="1" dirty="0" err="1" smtClean="0">
                          <a:solidFill>
                            <a:srgbClr val="FFFFFF"/>
                          </a:solidFill>
                          <a:effectLst>
                            <a:outerShdw blurRad="38100" dist="38100" dir="2700000" algn="tl">
                              <a:srgbClr val="000000">
                                <a:alpha val="43137"/>
                              </a:srgbClr>
                            </a:outerShdw>
                          </a:effectLst>
                          <a:latin typeface="Arial"/>
                          <a:cs typeface="Arial"/>
                        </a:rPr>
                        <a:t>4</a:t>
                      </a:r>
                      <a:r>
                        <a:rPr lang="en-AU" sz="1500" b="1" i="1" dirty="0" err="1" smtClean="0">
                          <a:solidFill>
                            <a:srgbClr val="FFFFFF"/>
                          </a:solidFill>
                          <a:effectLst>
                            <a:outerShdw blurRad="38100" dist="38100" dir="2700000" algn="tl">
                              <a:srgbClr val="000000">
                                <a:alpha val="43137"/>
                              </a:srgbClr>
                            </a:outerShdw>
                          </a:effectLst>
                          <a:latin typeface="Arial"/>
                          <a:cs typeface="Arial"/>
                        </a:rPr>
                        <a:t>m</a:t>
                      </a:r>
                      <a:r>
                        <a:rPr lang="en-AU" sz="1500" b="1" dirty="0" smtClean="0">
                          <a:solidFill>
                            <a:srgbClr val="FFFFFF"/>
                          </a:solidFill>
                          <a:effectLst>
                            <a:outerShdw blurRad="38100" dist="38100" dir="2700000" algn="tl">
                              <a:srgbClr val="000000">
                                <a:alpha val="43137"/>
                              </a:srgbClr>
                            </a:outerShdw>
                          </a:effectLst>
                          <a:latin typeface="Arial"/>
                          <a:cs typeface="Arial"/>
                        </a:rPr>
                        <a:t> + </a:t>
                      </a:r>
                      <a:r>
                        <a:rPr lang="en-AU" sz="1500" b="1" i="1" dirty="0" smtClean="0">
                          <a:solidFill>
                            <a:srgbClr val="FFFFFF"/>
                          </a:solidFill>
                          <a:effectLst>
                            <a:outerShdw blurRad="38100" dist="38100" dir="2700000" algn="tl">
                              <a:srgbClr val="000000">
                                <a:alpha val="43137"/>
                              </a:srgbClr>
                            </a:outerShdw>
                          </a:effectLst>
                          <a:latin typeface="Arial"/>
                          <a:cs typeface="Arial"/>
                        </a:rPr>
                        <a:t>b</a:t>
                      </a:r>
                      <a:r>
                        <a:rPr lang="en-AU" sz="1500" b="1" dirty="0" smtClean="0">
                          <a:solidFill>
                            <a:srgbClr val="FFFFFF"/>
                          </a:solidFill>
                          <a:effectLst>
                            <a:outerShdw blurRad="38100" dist="38100" dir="2700000" algn="tl">
                              <a:srgbClr val="000000">
                                <a:alpha val="43137"/>
                              </a:srgbClr>
                            </a:outerShdw>
                          </a:effectLst>
                          <a:latin typeface="Arial"/>
                          <a:cs typeface="Arial"/>
                        </a:rPr>
                        <a:t>)/6</a:t>
                      </a:r>
                      <a:endParaRPr lang="en-US" sz="1500" b="1" dirty="0" smtClean="0">
                        <a:solidFill>
                          <a:srgbClr val="FFFFFF"/>
                        </a:solidFill>
                        <a:effectLst>
                          <a:outerShdw blurRad="38100" dist="38100" dir="2700000" algn="tl">
                            <a:srgbClr val="000000">
                              <a:alpha val="43137"/>
                            </a:srgbClr>
                          </a:outerShdw>
                        </a:effectLst>
                      </a:endParaRPr>
                    </a:p>
                  </a:txBody>
                  <a:tcPr marL="121920" marR="121920" marT="45716" marB="45716"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AU" sz="1500" b="1" dirty="0" smtClean="0">
                          <a:solidFill>
                            <a:srgbClr val="FFFFFF"/>
                          </a:solidFill>
                          <a:effectLst>
                            <a:outerShdw blurRad="38100" dist="38100" dir="2700000" algn="tl">
                              <a:srgbClr val="000000">
                                <a:alpha val="43137"/>
                              </a:srgbClr>
                            </a:outerShdw>
                          </a:effectLst>
                          <a:latin typeface="Arial"/>
                          <a:cs typeface="Arial"/>
                        </a:rPr>
                        <a:t>VARIANCE</a:t>
                      </a:r>
                      <a:br>
                        <a:rPr lang="en-AU" sz="1500" b="1" dirty="0" smtClean="0">
                          <a:solidFill>
                            <a:srgbClr val="FFFFFF"/>
                          </a:solidFill>
                          <a:effectLst>
                            <a:outerShdw blurRad="38100" dist="38100" dir="2700000" algn="tl">
                              <a:srgbClr val="000000">
                                <a:alpha val="43137"/>
                              </a:srgbClr>
                            </a:outerShdw>
                          </a:effectLst>
                          <a:latin typeface="Arial"/>
                          <a:cs typeface="Arial"/>
                        </a:rPr>
                      </a:br>
                      <a:r>
                        <a:rPr lang="en-AU" sz="1500" b="1" dirty="0" smtClean="0">
                          <a:solidFill>
                            <a:srgbClr val="FFFFFF"/>
                          </a:solidFill>
                          <a:effectLst>
                            <a:outerShdw blurRad="38100" dist="38100" dir="2700000" algn="tl">
                              <a:srgbClr val="000000">
                                <a:alpha val="43137"/>
                              </a:srgbClr>
                            </a:outerShdw>
                          </a:effectLst>
                          <a:latin typeface="Arial"/>
                          <a:cs typeface="Arial"/>
                        </a:rPr>
                        <a:t>[(</a:t>
                      </a:r>
                      <a:r>
                        <a:rPr lang="en-AU" sz="1500" b="1" i="1" dirty="0" smtClean="0">
                          <a:solidFill>
                            <a:srgbClr val="FFFFFF"/>
                          </a:solidFill>
                          <a:effectLst>
                            <a:outerShdw blurRad="38100" dist="38100" dir="2700000" algn="tl">
                              <a:srgbClr val="000000">
                                <a:alpha val="43137"/>
                              </a:srgbClr>
                            </a:outerShdw>
                          </a:effectLst>
                          <a:latin typeface="Arial"/>
                          <a:cs typeface="Arial"/>
                        </a:rPr>
                        <a:t>b</a:t>
                      </a:r>
                      <a:r>
                        <a:rPr lang="en-AU" sz="1500" b="1" dirty="0" smtClean="0">
                          <a:solidFill>
                            <a:srgbClr val="FFFFFF"/>
                          </a:solidFill>
                          <a:effectLst>
                            <a:outerShdw blurRad="38100" dist="38100" dir="2700000" algn="tl">
                              <a:srgbClr val="000000">
                                <a:alpha val="43137"/>
                              </a:srgbClr>
                            </a:outerShdw>
                          </a:effectLst>
                          <a:latin typeface="Arial"/>
                          <a:cs typeface="Arial"/>
                        </a:rPr>
                        <a:t> – </a:t>
                      </a:r>
                      <a:r>
                        <a:rPr lang="en-AU" sz="1500" b="1" i="1" dirty="0" smtClean="0">
                          <a:solidFill>
                            <a:srgbClr val="FFFFFF"/>
                          </a:solidFill>
                          <a:effectLst>
                            <a:outerShdw blurRad="38100" dist="38100" dir="2700000" algn="tl">
                              <a:srgbClr val="000000">
                                <a:alpha val="43137"/>
                              </a:srgbClr>
                            </a:outerShdw>
                          </a:effectLst>
                          <a:latin typeface="Arial"/>
                          <a:cs typeface="Arial"/>
                        </a:rPr>
                        <a:t>a</a:t>
                      </a:r>
                      <a:r>
                        <a:rPr lang="en-AU" sz="1500" b="1" dirty="0" smtClean="0">
                          <a:solidFill>
                            <a:srgbClr val="FFFFFF"/>
                          </a:solidFill>
                          <a:effectLst>
                            <a:outerShdw blurRad="38100" dist="38100" dir="2700000" algn="tl">
                              <a:srgbClr val="000000">
                                <a:alpha val="43137"/>
                              </a:srgbClr>
                            </a:outerShdw>
                          </a:effectLst>
                          <a:latin typeface="Arial"/>
                          <a:cs typeface="Arial"/>
                        </a:rPr>
                        <a:t>)/6]</a:t>
                      </a:r>
                      <a:r>
                        <a:rPr lang="en-AU" sz="1500" b="1" baseline="30000" dirty="0" smtClean="0">
                          <a:solidFill>
                            <a:srgbClr val="FFFFFF"/>
                          </a:solidFill>
                          <a:effectLst>
                            <a:outerShdw blurRad="38100" dist="38100" dir="2700000" algn="tl">
                              <a:srgbClr val="000000">
                                <a:alpha val="43137"/>
                              </a:srgbClr>
                            </a:outerShdw>
                          </a:effectLst>
                          <a:latin typeface="Arial"/>
                          <a:cs typeface="Arial"/>
                        </a:rPr>
                        <a:t>2</a:t>
                      </a:r>
                      <a:endParaRPr lang="en-AU" sz="1500" b="1" dirty="0" smtClean="0">
                        <a:solidFill>
                          <a:srgbClr val="FFFFFF"/>
                        </a:solidFill>
                        <a:effectLst>
                          <a:outerShdw blurRad="38100" dist="38100" dir="2700000" algn="tl">
                            <a:srgbClr val="000000">
                              <a:alpha val="43137"/>
                            </a:srgbClr>
                          </a:outerShdw>
                        </a:effectLst>
                        <a:latin typeface="Arial"/>
                        <a:cs typeface="Arial"/>
                      </a:endParaRPr>
                    </a:p>
                  </a:txBody>
                  <a:tcPr marL="121920" marR="121920" marT="45716" marB="45716"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370811">
                <a:tc>
                  <a:txBody>
                    <a:bodyPr/>
                    <a:lstStyle/>
                    <a:p>
                      <a:pPr algn="ctr"/>
                      <a:r>
                        <a:rPr lang="en-US" sz="1500" b="0" dirty="0" smtClean="0">
                          <a:effectLst>
                            <a:outerShdw blurRad="38100" dist="38100" dir="2700000" algn="tl">
                              <a:srgbClr val="000000">
                                <a:alpha val="43137"/>
                              </a:srgbClr>
                            </a:outerShdw>
                          </a:effectLst>
                        </a:rPr>
                        <a:t>A</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gridSpan="2">
                  <a:txBody>
                    <a:bodyPr/>
                    <a:lstStyle/>
                    <a:p>
                      <a:pPr algn="ctr"/>
                      <a:r>
                        <a:rPr lang="en-US" sz="1500" b="0" dirty="0" smtClean="0">
                          <a:effectLst>
                            <a:outerShdw blurRad="38100" dist="38100" dir="2700000" algn="tl">
                              <a:srgbClr val="000000">
                                <a:alpha val="43137"/>
                              </a:srgbClr>
                            </a:outerShdw>
                          </a:effectLst>
                        </a:rPr>
                        <a:t>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3</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.11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r>
              <a:tr h="370811">
                <a:tc>
                  <a:txBody>
                    <a:bodyPr/>
                    <a:lstStyle/>
                    <a:p>
                      <a:pPr algn="ctr"/>
                      <a:r>
                        <a:rPr lang="en-US" sz="1500" b="0" dirty="0" smtClean="0">
                          <a:effectLst>
                            <a:outerShdw blurRad="38100" dist="38100" dir="2700000" algn="tl">
                              <a:srgbClr val="000000">
                                <a:alpha val="43137"/>
                              </a:srgbClr>
                            </a:outerShdw>
                          </a:effectLst>
                        </a:rPr>
                        <a:t>B</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gridSpan="2">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b="0" dirty="0" smtClean="0">
                          <a:effectLst>
                            <a:outerShdw blurRad="38100" dist="38100" dir="2700000" algn="tl">
                              <a:srgbClr val="000000">
                                <a:alpha val="43137"/>
                              </a:srgbClr>
                            </a:outerShdw>
                          </a:effectLst>
                        </a:rPr>
                        <a:t>3</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4</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3</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.11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r>
              <a:tr h="370811">
                <a:tc>
                  <a:txBody>
                    <a:bodyPr/>
                    <a:lstStyle/>
                    <a:p>
                      <a:pPr algn="ctr"/>
                      <a:r>
                        <a:rPr lang="en-US" sz="1500" b="0" dirty="0" smtClean="0">
                          <a:effectLst>
                            <a:outerShdw blurRad="38100" dist="38100" dir="2700000" algn="tl">
                              <a:srgbClr val="000000">
                                <a:alpha val="43137"/>
                              </a:srgbClr>
                            </a:outerShdw>
                          </a:effectLst>
                        </a:rPr>
                        <a:t>C</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gridSpan="2">
                  <a:txBody>
                    <a:bodyPr/>
                    <a:lstStyle/>
                    <a:p>
                      <a:pPr algn="ctr"/>
                      <a:r>
                        <a:rPr lang="en-US" sz="1500" b="0" dirty="0" smtClean="0">
                          <a:effectLst>
                            <a:outerShdw blurRad="38100" dist="38100" dir="2700000" algn="tl">
                              <a:srgbClr val="000000">
                                <a:alpha val="43137"/>
                              </a:srgbClr>
                            </a:outerShdw>
                          </a:effectLst>
                        </a:rPr>
                        <a:t>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3</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.11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r>
              <a:tr h="370811">
                <a:tc>
                  <a:txBody>
                    <a:bodyPr/>
                    <a:lstStyle/>
                    <a:p>
                      <a:pPr algn="ctr"/>
                      <a:r>
                        <a:rPr lang="en-US" sz="1500" b="0" dirty="0" smtClean="0">
                          <a:effectLst>
                            <a:outerShdw blurRad="38100" dist="38100" dir="2700000" algn="tl">
                              <a:srgbClr val="000000">
                                <a:alpha val="43137"/>
                              </a:srgbClr>
                            </a:outerShdw>
                          </a:effectLst>
                        </a:rPr>
                        <a:t>D</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gridSpan="2">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b="0" dirty="0" smtClean="0">
                          <a:effectLst>
                            <a:outerShdw blurRad="38100" dist="38100" dir="2700000" algn="tl">
                              <a:srgbClr val="000000">
                                <a:alpha val="43137"/>
                              </a:srgbClr>
                            </a:outerShdw>
                          </a:effectLst>
                        </a:rPr>
                        <a:t>4</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6</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4</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.44</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r>
              <a:tr h="370811">
                <a:tc>
                  <a:txBody>
                    <a:bodyPr/>
                    <a:lstStyle/>
                    <a:p>
                      <a:pPr algn="ctr"/>
                      <a:r>
                        <a:rPr lang="en-US" sz="1500" b="0" dirty="0" smtClean="0">
                          <a:effectLst>
                            <a:outerShdw blurRad="38100" dist="38100" dir="2700000" algn="tl">
                              <a:srgbClr val="000000">
                                <a:alpha val="43137"/>
                              </a:srgbClr>
                            </a:outerShdw>
                          </a:effectLst>
                        </a:rPr>
                        <a:t>E</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gridSpan="2">
                  <a:txBody>
                    <a:bodyPr/>
                    <a:lstStyle/>
                    <a:p>
                      <a:pPr algn="ctr"/>
                      <a:r>
                        <a:rPr lang="en-US" sz="1500" b="0" dirty="0" smtClean="0">
                          <a:effectLst>
                            <a:outerShdw blurRad="38100" dist="38100" dir="2700000" algn="tl">
                              <a:srgbClr val="000000">
                                <a:alpha val="43137"/>
                              </a:srgbClr>
                            </a:outerShdw>
                          </a:effectLst>
                        </a:rPr>
                        <a:t>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b="0" dirty="0" smtClean="0">
                          <a:effectLst>
                            <a:outerShdw blurRad="38100" dist="38100" dir="2700000" algn="tl">
                              <a:srgbClr val="000000">
                                <a:alpha val="43137"/>
                              </a:srgbClr>
                            </a:outerShdw>
                          </a:effectLst>
                        </a:rPr>
                        <a:t>4</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7</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4</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1.00</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r>
              <a:tr h="370811">
                <a:tc>
                  <a:txBody>
                    <a:bodyPr/>
                    <a:lstStyle/>
                    <a:p>
                      <a:pPr algn="ctr"/>
                      <a:r>
                        <a:rPr lang="en-US" sz="1500" b="0" dirty="0" smtClean="0">
                          <a:effectLst>
                            <a:outerShdw blurRad="38100" dist="38100" dir="2700000" algn="tl">
                              <a:srgbClr val="000000">
                                <a:alpha val="43137"/>
                              </a:srgbClr>
                            </a:outerShdw>
                          </a:effectLst>
                        </a:rPr>
                        <a:t>F</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gridSpan="2">
                  <a:txBody>
                    <a:bodyPr/>
                    <a:lstStyle/>
                    <a:p>
                      <a:pPr algn="ctr"/>
                      <a:r>
                        <a:rPr lang="en-US" sz="1500" b="0" dirty="0" smtClean="0">
                          <a:effectLst>
                            <a:outerShdw blurRad="38100" dist="38100" dir="2700000" algn="tl">
                              <a:srgbClr val="000000">
                                <a:alpha val="43137"/>
                              </a:srgbClr>
                            </a:outerShdw>
                          </a:effectLst>
                        </a:rPr>
                        <a:t>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9</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3</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1.78</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r>
              <a:tr h="370811">
                <a:tc>
                  <a:txBody>
                    <a:bodyPr/>
                    <a:lstStyle/>
                    <a:p>
                      <a:pPr algn="ctr"/>
                      <a:r>
                        <a:rPr lang="en-US" sz="1500" b="0" dirty="0" smtClean="0">
                          <a:effectLst>
                            <a:outerShdw blurRad="38100" dist="38100" dir="2700000" algn="tl">
                              <a:srgbClr val="000000">
                                <a:alpha val="43137"/>
                              </a:srgbClr>
                            </a:outerShdw>
                          </a:effectLst>
                        </a:rPr>
                        <a:t>G</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gridSpan="2">
                  <a:txBody>
                    <a:bodyPr/>
                    <a:lstStyle/>
                    <a:p>
                      <a:pPr algn="ctr"/>
                      <a:r>
                        <a:rPr lang="en-US" sz="1500" b="0" dirty="0" smtClean="0">
                          <a:effectLst>
                            <a:outerShdw blurRad="38100" dist="38100" dir="2700000" algn="tl">
                              <a:srgbClr val="000000">
                                <a:alpha val="43137"/>
                              </a:srgbClr>
                            </a:outerShdw>
                          </a:effectLst>
                        </a:rPr>
                        <a:t>3</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b="0" dirty="0" smtClean="0">
                          <a:effectLst>
                            <a:outerShdw blurRad="38100" dist="38100" dir="2700000" algn="tl">
                              <a:srgbClr val="000000">
                                <a:alpha val="43137"/>
                              </a:srgbClr>
                            </a:outerShdw>
                          </a:effectLst>
                        </a:rPr>
                        <a:t>4</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11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5</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1.78</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r>
              <a:tr h="370811">
                <a:tc>
                  <a:txBody>
                    <a:bodyPr/>
                    <a:lstStyle/>
                    <a:p>
                      <a:pPr algn="ctr"/>
                      <a:r>
                        <a:rPr lang="en-US" sz="1500" b="0" dirty="0" smtClean="0">
                          <a:effectLst>
                            <a:outerShdw blurRad="38100" dist="38100" dir="2700000" algn="tl">
                              <a:srgbClr val="000000">
                                <a:alpha val="43137"/>
                              </a:srgbClr>
                            </a:outerShdw>
                          </a:effectLst>
                        </a:rPr>
                        <a:t>H</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684A">
                        <a:alpha val="50196"/>
                      </a:srgbClr>
                    </a:solidFill>
                  </a:tcPr>
                </a:tc>
                <a:tc gridSpan="2">
                  <a:txBody>
                    <a:bodyPr/>
                    <a:lstStyle/>
                    <a:p>
                      <a:pPr algn="ctr"/>
                      <a:r>
                        <a:rPr lang="en-US" sz="1500" b="0" dirty="0" smtClean="0">
                          <a:effectLst>
                            <a:outerShdw blurRad="38100" dist="38100" dir="2700000" algn="tl">
                              <a:srgbClr val="000000">
                                <a:alpha val="43137"/>
                              </a:srgbClr>
                            </a:outerShdw>
                          </a:effectLst>
                        </a:rPr>
                        <a:t>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684A">
                        <a:alpha val="50196"/>
                      </a:srgbClr>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tcPr>
                </a:tc>
                <a:tc>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3</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.11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684A">
                        <a:alpha val="50196"/>
                      </a:srgbClr>
                    </a:solidFill>
                  </a:tcPr>
                </a:tc>
              </a:tr>
            </a:tbl>
          </a:graphicData>
        </a:graphic>
      </p:graphicFrame>
    </p:spTree>
    <p:extLst>
      <p:ext uri="{BB962C8B-B14F-4D97-AF65-F5344CB8AC3E}">
        <p14:creationId xmlns:p14="http://schemas.microsoft.com/office/powerpoint/2010/main" val="3048781423"/>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914400" y="393701"/>
            <a:ext cx="10363200" cy="1308100"/>
          </a:xfrm>
          <a:extLst/>
        </p:spPr>
        <p:txBody>
          <a:bodyPr rtlCol="0">
            <a:normAutofit/>
          </a:bodyPr>
          <a:lstStyle/>
          <a:p>
            <a:pPr>
              <a:defRPr/>
            </a:pPr>
            <a:r>
              <a:rPr lang="en-US" smtClean="0">
                <a:latin typeface="Arial" charset="0"/>
                <a:ea typeface="ＭＳ Ｐゴシック" charset="0"/>
              </a:rPr>
              <a:t>Probabilitas Penyelesaian Proyek</a:t>
            </a:r>
            <a:endParaRPr lang="en-US">
              <a:latin typeface="Arial" charset="0"/>
              <a:ea typeface="ＭＳ Ｐゴシック" charset="0"/>
            </a:endParaRPr>
          </a:p>
        </p:txBody>
      </p:sp>
      <p:sp>
        <p:nvSpPr>
          <p:cNvPr id="172035" name="Text Box 3"/>
          <p:cNvSpPr txBox="1">
            <a:spLocks noChangeArrowheads="1"/>
          </p:cNvSpPr>
          <p:nvPr/>
        </p:nvSpPr>
        <p:spPr bwMode="auto">
          <a:xfrm>
            <a:off x="1502833" y="1944690"/>
            <a:ext cx="9101667" cy="237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4300" b="1" smtClean="0">
                <a:solidFill>
                  <a:schemeClr val="accent3">
                    <a:lumMod val="75000"/>
                  </a:schemeClr>
                </a:solidFill>
                <a:effectLst>
                  <a:outerShdw blurRad="38100" dist="38100" dir="2700000" algn="tl">
                    <a:srgbClr val="000000">
                      <a:alpha val="43137"/>
                    </a:srgbClr>
                  </a:outerShdw>
                </a:effectLst>
                <a:latin typeface="Arial" pitchFamily="34" charset="0"/>
                <a:ea typeface="MS PGothic" pitchFamily="34" charset="-128"/>
              </a:rPr>
              <a:t>Varian proyek dihitung dengan menjumlahkan varian-varian aktivitas kritis</a:t>
            </a:r>
          </a:p>
          <a:p>
            <a:pPr>
              <a:lnSpc>
                <a:spcPct val="85000"/>
              </a:lnSpc>
            </a:pPr>
            <a:endParaRPr lang="en-AU" altLang="en-US" sz="4300" b="1">
              <a:solidFill>
                <a:schemeClr val="accent3">
                  <a:lumMod val="75000"/>
                </a:schemeClr>
              </a:solidFill>
              <a:effectLst>
                <a:outerShdw blurRad="38100" dist="38100" dir="2700000" algn="tl">
                  <a:srgbClr val="000000">
                    <a:alpha val="43137"/>
                  </a:srgbClr>
                </a:outerShdw>
              </a:effectLst>
              <a:latin typeface="Arial" pitchFamily="34" charset="0"/>
              <a:ea typeface="MS PGothic" pitchFamily="34" charset="-128"/>
            </a:endParaRPr>
          </a:p>
        </p:txBody>
      </p:sp>
      <p:grpSp>
        <p:nvGrpSpPr>
          <p:cNvPr id="172036" name="Group 4"/>
          <p:cNvGrpSpPr>
            <a:grpSpLocks/>
          </p:cNvGrpSpPr>
          <p:nvPr/>
        </p:nvGrpSpPr>
        <p:grpSpPr bwMode="auto">
          <a:xfrm>
            <a:off x="879423" y="4114801"/>
            <a:ext cx="10700652" cy="1544443"/>
            <a:chOff x="619" y="2833"/>
            <a:chExt cx="3379" cy="656"/>
          </a:xfrm>
        </p:grpSpPr>
        <p:sp>
          <p:nvSpPr>
            <p:cNvPr id="173060" name="Text Box 5"/>
            <p:cNvSpPr txBox="1">
              <a:spLocks noChangeArrowheads="1"/>
            </p:cNvSpPr>
            <p:nvPr/>
          </p:nvSpPr>
          <p:spPr bwMode="auto">
            <a:xfrm>
              <a:off x="619" y="2833"/>
              <a:ext cx="3379" cy="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533400" indent="-533400">
                <a:tabLst>
                  <a:tab pos="1168400" algn="l"/>
                </a:tabLst>
                <a:defRPr>
                  <a:solidFill>
                    <a:schemeClr val="tx1"/>
                  </a:solidFill>
                  <a:latin typeface="Calibri" pitchFamily="34" charset="0"/>
                  <a:cs typeface="Arial" pitchFamily="34" charset="0"/>
                </a:defRPr>
              </a:lvl1pPr>
              <a:lvl2pPr marL="742950" indent="-285750">
                <a:tabLst>
                  <a:tab pos="1168400" algn="l"/>
                </a:tabLst>
                <a:defRPr>
                  <a:solidFill>
                    <a:schemeClr val="tx1"/>
                  </a:solidFill>
                  <a:latin typeface="Calibri" pitchFamily="34" charset="0"/>
                  <a:cs typeface="Arial" pitchFamily="34" charset="0"/>
                </a:defRPr>
              </a:lvl2pPr>
              <a:lvl3pPr marL="1143000" indent="-228600">
                <a:tabLst>
                  <a:tab pos="1168400" algn="l"/>
                </a:tabLst>
                <a:defRPr>
                  <a:solidFill>
                    <a:schemeClr val="tx1"/>
                  </a:solidFill>
                  <a:latin typeface="Calibri" pitchFamily="34" charset="0"/>
                  <a:cs typeface="Arial" pitchFamily="34" charset="0"/>
                </a:defRPr>
              </a:lvl3pPr>
              <a:lvl4pPr marL="1600200" indent="-228600">
                <a:tabLst>
                  <a:tab pos="1168400" algn="l"/>
                </a:tabLst>
                <a:defRPr>
                  <a:solidFill>
                    <a:schemeClr val="tx1"/>
                  </a:solidFill>
                  <a:latin typeface="Calibri" pitchFamily="34" charset="0"/>
                  <a:cs typeface="Arial" pitchFamily="34" charset="0"/>
                </a:defRPr>
              </a:lvl4pPr>
              <a:lvl5pPr marL="2057400" indent="-228600">
                <a:tabLst>
                  <a:tab pos="11684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1684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1684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1684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168400" algn="l"/>
                </a:tabLst>
                <a:defRPr>
                  <a:solidFill>
                    <a:schemeClr val="tx1"/>
                  </a:solidFill>
                  <a:latin typeface="Calibri" pitchFamily="34" charset="0"/>
                  <a:cs typeface="Arial" pitchFamily="34" charset="0"/>
                </a:defRPr>
              </a:lvl9pPr>
            </a:lstStyle>
            <a:p>
              <a:pPr>
                <a:lnSpc>
                  <a:spcPct val="90000"/>
                </a:lnSpc>
                <a:spcBef>
                  <a:spcPct val="75000"/>
                </a:spcBef>
                <a:tabLst>
                  <a:tab pos="1254125" algn="l"/>
                </a:tabLst>
              </a:pPr>
              <a:r>
                <a:rPr lang="en-AU" altLang="en-US" sz="3700">
                  <a:effectLst>
                    <a:outerShdw blurRad="38100" dist="38100" dir="2700000" algn="tl">
                      <a:srgbClr val="000000">
                        <a:alpha val="43137"/>
                      </a:srgbClr>
                    </a:outerShdw>
                  </a:effectLst>
                  <a:latin typeface="Symbol" pitchFamily="18" charset="2"/>
                  <a:ea typeface="MS PGothic" pitchFamily="34" charset="-128"/>
                </a:rPr>
                <a:t>s</a:t>
              </a:r>
              <a:r>
                <a:rPr lang="en-AU" altLang="en-US" sz="3700" baseline="30000">
                  <a:effectLst>
                    <a:outerShdw blurRad="38100" dist="38100" dir="2700000" algn="tl">
                      <a:srgbClr val="000000">
                        <a:alpha val="43137"/>
                      </a:srgbClr>
                    </a:outerShdw>
                  </a:effectLst>
                  <a:latin typeface="Arial" pitchFamily="34" charset="0"/>
                  <a:ea typeface="MS PGothic" pitchFamily="34" charset="-128"/>
                </a:rPr>
                <a:t>2</a:t>
              </a:r>
              <a:r>
                <a:rPr lang="en-AU" altLang="en-US" sz="3700">
                  <a:effectLst>
                    <a:outerShdw blurRad="38100" dist="38100" dir="2700000" algn="tl">
                      <a:srgbClr val="000000">
                        <a:alpha val="43137"/>
                      </a:srgbClr>
                    </a:outerShdw>
                  </a:effectLst>
                  <a:latin typeface="Arial" pitchFamily="34" charset="0"/>
                  <a:ea typeface="MS PGothic" pitchFamily="34" charset="-128"/>
                </a:rPr>
                <a:t> </a:t>
              </a:r>
              <a:r>
                <a:rPr lang="en-AU" altLang="en-US" sz="3700" smtClean="0">
                  <a:effectLst>
                    <a:outerShdw blurRad="38100" dist="38100" dir="2700000" algn="tl">
                      <a:srgbClr val="000000">
                        <a:alpha val="43137"/>
                      </a:srgbClr>
                    </a:outerShdw>
                  </a:effectLst>
                  <a:latin typeface="Arial" pitchFamily="34" charset="0"/>
                  <a:ea typeface="MS PGothic" pitchFamily="34" charset="-128"/>
                </a:rPr>
                <a:t>	= </a:t>
              </a:r>
              <a:r>
                <a:rPr lang="en-AU" altLang="en-US" sz="3700" smtClean="0">
                  <a:effectLst>
                    <a:outerShdw blurRad="38100" dist="38100" dir="2700000" algn="tl">
                      <a:srgbClr val="000000">
                        <a:alpha val="43137"/>
                      </a:srgbClr>
                    </a:outerShdw>
                  </a:effectLst>
                  <a:latin typeface="Arial" pitchFamily="34" charset="0"/>
                  <a:ea typeface="MS PGothic" pitchFamily="34" charset="-128"/>
                </a:rPr>
                <a:t>Varian Proyek </a:t>
              </a:r>
              <a:endParaRPr lang="en-AU" altLang="en-US" sz="3700">
                <a:effectLst>
                  <a:outerShdw blurRad="38100" dist="38100" dir="2700000" algn="tl">
                    <a:srgbClr val="000000">
                      <a:alpha val="43137"/>
                    </a:srgbClr>
                  </a:outerShdw>
                </a:effectLst>
                <a:latin typeface="Arial" pitchFamily="34" charset="0"/>
                <a:ea typeface="MS PGothic" pitchFamily="34" charset="-128"/>
              </a:endParaRPr>
            </a:p>
            <a:p>
              <a:pPr marL="1658938" indent="-1658938">
                <a:lnSpc>
                  <a:spcPct val="90000"/>
                </a:lnSpc>
                <a:spcBef>
                  <a:spcPct val="75000"/>
                </a:spcBef>
                <a:tabLst>
                  <a:tab pos="1254125" algn="l"/>
                </a:tabLst>
              </a:pPr>
              <a:r>
                <a:rPr lang="en-AU" altLang="en-US" sz="3700" smtClean="0">
                  <a:effectLst>
                    <a:outerShdw blurRad="38100" dist="38100" dir="2700000" algn="tl">
                      <a:srgbClr val="000000">
                        <a:alpha val="43137"/>
                      </a:srgbClr>
                    </a:outerShdw>
                  </a:effectLst>
                  <a:latin typeface="Arial" pitchFamily="34" charset="0"/>
                  <a:ea typeface="MS PGothic" pitchFamily="34" charset="-128"/>
                </a:rPr>
                <a:t>	= </a:t>
              </a:r>
              <a:r>
                <a:rPr lang="en-AU" altLang="en-US" sz="3700">
                  <a:effectLst>
                    <a:outerShdw blurRad="38100" dist="38100" dir="2700000" algn="tl">
                      <a:srgbClr val="000000">
                        <a:alpha val="43137"/>
                      </a:srgbClr>
                    </a:outerShdw>
                  </a:effectLst>
                  <a:latin typeface="Symbol" pitchFamily="18" charset="2"/>
                  <a:ea typeface="MS PGothic" pitchFamily="34" charset="-128"/>
                  <a:sym typeface="Symbol" pitchFamily="18" charset="2"/>
                </a:rPr>
                <a:t></a:t>
              </a:r>
              <a:r>
                <a:rPr lang="en-AU" altLang="en-US" sz="3700" smtClean="0">
                  <a:effectLst>
                    <a:outerShdw blurRad="38100" dist="38100" dir="2700000" algn="tl">
                      <a:srgbClr val="000000">
                        <a:alpha val="43137"/>
                      </a:srgbClr>
                    </a:outerShdw>
                  </a:effectLst>
                  <a:latin typeface="Arial" pitchFamily="34" charset="0"/>
                  <a:ea typeface="MS PGothic" pitchFamily="34" charset="-128"/>
                </a:rPr>
                <a:t>(varian-varian aktivitas pada jalur kritis)</a:t>
              </a:r>
              <a:endParaRPr lang="en-AU" altLang="en-US" sz="3700">
                <a:effectLst>
                  <a:outerShdw blurRad="38100" dist="38100" dir="2700000" algn="tl">
                    <a:srgbClr val="000000">
                      <a:alpha val="43137"/>
                    </a:srgbClr>
                  </a:outerShdw>
                </a:effectLst>
                <a:latin typeface="Arial" pitchFamily="34" charset="0"/>
                <a:ea typeface="MS PGothic" pitchFamily="34" charset="-128"/>
              </a:endParaRPr>
            </a:p>
          </p:txBody>
        </p:sp>
        <p:sp>
          <p:nvSpPr>
            <p:cNvPr id="173061" name="Text Box 6"/>
            <p:cNvSpPr txBox="1">
              <a:spLocks noChangeArrowheads="1"/>
            </p:cNvSpPr>
            <p:nvPr/>
          </p:nvSpPr>
          <p:spPr bwMode="auto">
            <a:xfrm>
              <a:off x="752" y="2945"/>
              <a:ext cx="17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i="1">
                  <a:latin typeface="Arial" pitchFamily="34" charset="0"/>
                  <a:ea typeface="MS PGothic" pitchFamily="34" charset="-128"/>
                </a:rPr>
                <a:t>p</a:t>
              </a:r>
            </a:p>
          </p:txBody>
        </p:sp>
      </p:grpSp>
    </p:spTree>
    <p:extLst>
      <p:ext uri="{BB962C8B-B14F-4D97-AF65-F5344CB8AC3E}">
        <p14:creationId xmlns:p14="http://schemas.microsoft.com/office/powerpoint/2010/main" val="3768333534"/>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72035"/>
                                        </p:tgtEl>
                                        <p:attrNameLst>
                                          <p:attrName>style.visibility</p:attrName>
                                        </p:attrNameLst>
                                      </p:cBhvr>
                                      <p:to>
                                        <p:strVal val="visible"/>
                                      </p:to>
                                    </p:set>
                                    <p:animEffect transition="in" filter="strips(downRight)">
                                      <p:cBhvr>
                                        <p:cTn id="7" dur="1000"/>
                                        <p:tgtEl>
                                          <p:spTgt spid="172035"/>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72036"/>
                                        </p:tgtEl>
                                        <p:attrNameLst>
                                          <p:attrName>style.visibility</p:attrName>
                                        </p:attrNameLst>
                                      </p:cBhvr>
                                      <p:to>
                                        <p:strVal val="visible"/>
                                      </p:to>
                                    </p:set>
                                    <p:animEffect transition="in" filter="strips(downRight)">
                                      <p:cBhvr>
                                        <p:cTn id="11" dur="1000"/>
                                        <p:tgtEl>
                                          <p:spTgt spid="172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5"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914400" y="393701"/>
            <a:ext cx="10363200" cy="1308100"/>
          </a:xfrm>
          <a:extLst/>
        </p:spPr>
        <p:txBody>
          <a:bodyPr rtlCol="0">
            <a:normAutofit/>
          </a:bodyPr>
          <a:lstStyle/>
          <a:p>
            <a:pPr>
              <a:defRPr/>
            </a:pPr>
            <a:r>
              <a:rPr lang="en-US" smtClean="0">
                <a:latin typeface="Arial" charset="0"/>
                <a:ea typeface="ＭＳ Ｐゴシック" charset="0"/>
              </a:rPr>
              <a:t>Probabilitas Penyelesaian Proyek</a:t>
            </a:r>
            <a:endParaRPr lang="en-US">
              <a:latin typeface="Arial" charset="0"/>
              <a:ea typeface="ＭＳ Ｐゴシック" charset="0"/>
            </a:endParaRPr>
          </a:p>
        </p:txBody>
      </p:sp>
      <p:sp>
        <p:nvSpPr>
          <p:cNvPr id="172035" name="Text Box 3"/>
          <p:cNvSpPr txBox="1">
            <a:spLocks noChangeArrowheads="1"/>
          </p:cNvSpPr>
          <p:nvPr/>
        </p:nvSpPr>
        <p:spPr bwMode="auto">
          <a:xfrm>
            <a:off x="1502833" y="1944690"/>
            <a:ext cx="9101667" cy="237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4300" b="1" smtClean="0">
                <a:solidFill>
                  <a:schemeClr val="accent3">
                    <a:lumMod val="75000"/>
                  </a:schemeClr>
                </a:solidFill>
                <a:effectLst>
                  <a:outerShdw blurRad="38100" dist="38100" dir="2700000" algn="tl">
                    <a:srgbClr val="000000">
                      <a:alpha val="43137"/>
                    </a:srgbClr>
                  </a:outerShdw>
                </a:effectLst>
                <a:latin typeface="Arial" pitchFamily="34" charset="0"/>
                <a:ea typeface="MS PGothic" pitchFamily="34" charset="-128"/>
              </a:rPr>
              <a:t>Varian proyek dihitung dengan menjumlahkan varian-varian aktivitas kritis</a:t>
            </a:r>
          </a:p>
          <a:p>
            <a:pPr>
              <a:lnSpc>
                <a:spcPct val="85000"/>
              </a:lnSpc>
            </a:pPr>
            <a:endParaRPr lang="en-AU" altLang="en-US" sz="4300" b="1">
              <a:solidFill>
                <a:schemeClr val="accent3">
                  <a:lumMod val="75000"/>
                </a:schemeClr>
              </a:solidFill>
              <a:effectLst>
                <a:outerShdw blurRad="38100" dist="38100" dir="2700000" algn="tl">
                  <a:srgbClr val="000000">
                    <a:alpha val="43137"/>
                  </a:srgbClr>
                </a:outerShdw>
              </a:effectLst>
              <a:latin typeface="Arial" pitchFamily="34" charset="0"/>
              <a:ea typeface="MS PGothic" pitchFamily="34" charset="-128"/>
            </a:endParaRPr>
          </a:p>
        </p:txBody>
      </p:sp>
      <p:grpSp>
        <p:nvGrpSpPr>
          <p:cNvPr id="172036" name="Group 4"/>
          <p:cNvGrpSpPr>
            <a:grpSpLocks/>
          </p:cNvGrpSpPr>
          <p:nvPr/>
        </p:nvGrpSpPr>
        <p:grpSpPr bwMode="auto">
          <a:xfrm>
            <a:off x="879423" y="4114801"/>
            <a:ext cx="10700652" cy="1544443"/>
            <a:chOff x="619" y="2833"/>
            <a:chExt cx="3379" cy="656"/>
          </a:xfrm>
        </p:grpSpPr>
        <p:sp>
          <p:nvSpPr>
            <p:cNvPr id="173060" name="Text Box 5"/>
            <p:cNvSpPr txBox="1">
              <a:spLocks noChangeArrowheads="1"/>
            </p:cNvSpPr>
            <p:nvPr/>
          </p:nvSpPr>
          <p:spPr bwMode="auto">
            <a:xfrm>
              <a:off x="619" y="2833"/>
              <a:ext cx="3379" cy="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533400" indent="-533400">
                <a:tabLst>
                  <a:tab pos="1168400" algn="l"/>
                </a:tabLst>
                <a:defRPr>
                  <a:solidFill>
                    <a:schemeClr val="tx1"/>
                  </a:solidFill>
                  <a:latin typeface="Calibri" pitchFamily="34" charset="0"/>
                  <a:cs typeface="Arial" pitchFamily="34" charset="0"/>
                </a:defRPr>
              </a:lvl1pPr>
              <a:lvl2pPr marL="742950" indent="-285750">
                <a:tabLst>
                  <a:tab pos="1168400" algn="l"/>
                </a:tabLst>
                <a:defRPr>
                  <a:solidFill>
                    <a:schemeClr val="tx1"/>
                  </a:solidFill>
                  <a:latin typeface="Calibri" pitchFamily="34" charset="0"/>
                  <a:cs typeface="Arial" pitchFamily="34" charset="0"/>
                </a:defRPr>
              </a:lvl2pPr>
              <a:lvl3pPr marL="1143000" indent="-228600">
                <a:tabLst>
                  <a:tab pos="1168400" algn="l"/>
                </a:tabLst>
                <a:defRPr>
                  <a:solidFill>
                    <a:schemeClr val="tx1"/>
                  </a:solidFill>
                  <a:latin typeface="Calibri" pitchFamily="34" charset="0"/>
                  <a:cs typeface="Arial" pitchFamily="34" charset="0"/>
                </a:defRPr>
              </a:lvl3pPr>
              <a:lvl4pPr marL="1600200" indent="-228600">
                <a:tabLst>
                  <a:tab pos="1168400" algn="l"/>
                </a:tabLst>
                <a:defRPr>
                  <a:solidFill>
                    <a:schemeClr val="tx1"/>
                  </a:solidFill>
                  <a:latin typeface="Calibri" pitchFamily="34" charset="0"/>
                  <a:cs typeface="Arial" pitchFamily="34" charset="0"/>
                </a:defRPr>
              </a:lvl4pPr>
              <a:lvl5pPr marL="2057400" indent="-228600">
                <a:tabLst>
                  <a:tab pos="11684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1684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1684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1684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168400" algn="l"/>
                </a:tabLst>
                <a:defRPr>
                  <a:solidFill>
                    <a:schemeClr val="tx1"/>
                  </a:solidFill>
                  <a:latin typeface="Calibri" pitchFamily="34" charset="0"/>
                  <a:cs typeface="Arial" pitchFamily="34" charset="0"/>
                </a:defRPr>
              </a:lvl9pPr>
            </a:lstStyle>
            <a:p>
              <a:pPr>
                <a:lnSpc>
                  <a:spcPct val="90000"/>
                </a:lnSpc>
                <a:spcBef>
                  <a:spcPct val="75000"/>
                </a:spcBef>
                <a:tabLst>
                  <a:tab pos="1254125" algn="l"/>
                </a:tabLst>
              </a:pPr>
              <a:r>
                <a:rPr lang="en-AU" altLang="en-US" sz="3700">
                  <a:effectLst>
                    <a:outerShdw blurRad="38100" dist="38100" dir="2700000" algn="tl">
                      <a:srgbClr val="000000">
                        <a:alpha val="43137"/>
                      </a:srgbClr>
                    </a:outerShdw>
                  </a:effectLst>
                  <a:latin typeface="Symbol" pitchFamily="18" charset="2"/>
                  <a:ea typeface="MS PGothic" pitchFamily="34" charset="-128"/>
                </a:rPr>
                <a:t>s</a:t>
              </a:r>
              <a:r>
                <a:rPr lang="en-AU" altLang="en-US" sz="3700" baseline="30000">
                  <a:effectLst>
                    <a:outerShdw blurRad="38100" dist="38100" dir="2700000" algn="tl">
                      <a:srgbClr val="000000">
                        <a:alpha val="43137"/>
                      </a:srgbClr>
                    </a:outerShdw>
                  </a:effectLst>
                  <a:latin typeface="Arial" pitchFamily="34" charset="0"/>
                  <a:ea typeface="MS PGothic" pitchFamily="34" charset="-128"/>
                </a:rPr>
                <a:t>2</a:t>
              </a:r>
              <a:r>
                <a:rPr lang="en-AU" altLang="en-US" sz="3700">
                  <a:effectLst>
                    <a:outerShdw blurRad="38100" dist="38100" dir="2700000" algn="tl">
                      <a:srgbClr val="000000">
                        <a:alpha val="43137"/>
                      </a:srgbClr>
                    </a:outerShdw>
                  </a:effectLst>
                  <a:latin typeface="Arial" pitchFamily="34" charset="0"/>
                  <a:ea typeface="MS PGothic" pitchFamily="34" charset="-128"/>
                </a:rPr>
                <a:t> </a:t>
              </a:r>
              <a:r>
                <a:rPr lang="en-AU" altLang="en-US" sz="3700" smtClean="0">
                  <a:effectLst>
                    <a:outerShdw blurRad="38100" dist="38100" dir="2700000" algn="tl">
                      <a:srgbClr val="000000">
                        <a:alpha val="43137"/>
                      </a:srgbClr>
                    </a:outerShdw>
                  </a:effectLst>
                  <a:latin typeface="Arial" pitchFamily="34" charset="0"/>
                  <a:ea typeface="MS PGothic" pitchFamily="34" charset="-128"/>
                </a:rPr>
                <a:t>	= </a:t>
              </a:r>
              <a:r>
                <a:rPr lang="en-AU" altLang="en-US" sz="3700" smtClean="0">
                  <a:effectLst>
                    <a:outerShdw blurRad="38100" dist="38100" dir="2700000" algn="tl">
                      <a:srgbClr val="000000">
                        <a:alpha val="43137"/>
                      </a:srgbClr>
                    </a:outerShdw>
                  </a:effectLst>
                  <a:latin typeface="Arial" pitchFamily="34" charset="0"/>
                  <a:ea typeface="MS PGothic" pitchFamily="34" charset="-128"/>
                </a:rPr>
                <a:t>Varian Proyek </a:t>
              </a:r>
              <a:endParaRPr lang="en-AU" altLang="en-US" sz="3700">
                <a:effectLst>
                  <a:outerShdw blurRad="38100" dist="38100" dir="2700000" algn="tl">
                    <a:srgbClr val="000000">
                      <a:alpha val="43137"/>
                    </a:srgbClr>
                  </a:outerShdw>
                </a:effectLst>
                <a:latin typeface="Arial" pitchFamily="34" charset="0"/>
                <a:ea typeface="MS PGothic" pitchFamily="34" charset="-128"/>
              </a:endParaRPr>
            </a:p>
            <a:p>
              <a:pPr marL="1658938" indent="-1658938">
                <a:lnSpc>
                  <a:spcPct val="90000"/>
                </a:lnSpc>
                <a:spcBef>
                  <a:spcPct val="75000"/>
                </a:spcBef>
                <a:tabLst>
                  <a:tab pos="1254125" algn="l"/>
                </a:tabLst>
              </a:pPr>
              <a:r>
                <a:rPr lang="en-AU" altLang="en-US" sz="3700" smtClean="0">
                  <a:effectLst>
                    <a:outerShdw blurRad="38100" dist="38100" dir="2700000" algn="tl">
                      <a:srgbClr val="000000">
                        <a:alpha val="43137"/>
                      </a:srgbClr>
                    </a:outerShdw>
                  </a:effectLst>
                  <a:latin typeface="Arial" pitchFamily="34" charset="0"/>
                  <a:ea typeface="MS PGothic" pitchFamily="34" charset="-128"/>
                </a:rPr>
                <a:t>	= </a:t>
              </a:r>
              <a:r>
                <a:rPr lang="en-AU" altLang="en-US" sz="3700">
                  <a:effectLst>
                    <a:outerShdw blurRad="38100" dist="38100" dir="2700000" algn="tl">
                      <a:srgbClr val="000000">
                        <a:alpha val="43137"/>
                      </a:srgbClr>
                    </a:outerShdw>
                  </a:effectLst>
                  <a:latin typeface="Symbol" pitchFamily="18" charset="2"/>
                  <a:ea typeface="MS PGothic" pitchFamily="34" charset="-128"/>
                  <a:sym typeface="Symbol" pitchFamily="18" charset="2"/>
                </a:rPr>
                <a:t></a:t>
              </a:r>
              <a:r>
                <a:rPr lang="en-AU" altLang="en-US" sz="3700" smtClean="0">
                  <a:effectLst>
                    <a:outerShdw blurRad="38100" dist="38100" dir="2700000" algn="tl">
                      <a:srgbClr val="000000">
                        <a:alpha val="43137"/>
                      </a:srgbClr>
                    </a:outerShdw>
                  </a:effectLst>
                  <a:latin typeface="Arial" pitchFamily="34" charset="0"/>
                  <a:ea typeface="MS PGothic" pitchFamily="34" charset="-128"/>
                </a:rPr>
                <a:t>(varian-varian aktivitas pada jalur kritis)</a:t>
              </a:r>
              <a:endParaRPr lang="en-AU" altLang="en-US" sz="3700">
                <a:effectLst>
                  <a:outerShdw blurRad="38100" dist="38100" dir="2700000" algn="tl">
                    <a:srgbClr val="000000">
                      <a:alpha val="43137"/>
                    </a:srgbClr>
                  </a:outerShdw>
                </a:effectLst>
                <a:latin typeface="Arial" pitchFamily="34" charset="0"/>
                <a:ea typeface="MS PGothic" pitchFamily="34" charset="-128"/>
              </a:endParaRPr>
            </a:p>
          </p:txBody>
        </p:sp>
        <p:sp>
          <p:nvSpPr>
            <p:cNvPr id="173061" name="Text Box 6"/>
            <p:cNvSpPr txBox="1">
              <a:spLocks noChangeArrowheads="1"/>
            </p:cNvSpPr>
            <p:nvPr/>
          </p:nvSpPr>
          <p:spPr bwMode="auto">
            <a:xfrm>
              <a:off x="752" y="2945"/>
              <a:ext cx="17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i="1">
                  <a:latin typeface="Arial" pitchFamily="34" charset="0"/>
                  <a:ea typeface="MS PGothic" pitchFamily="34" charset="-128"/>
                </a:rPr>
                <a:t>p</a:t>
              </a:r>
            </a:p>
          </p:txBody>
        </p:sp>
      </p:grpSp>
      <p:grpSp>
        <p:nvGrpSpPr>
          <p:cNvPr id="7" name="Group 4"/>
          <p:cNvGrpSpPr>
            <a:grpSpLocks/>
          </p:cNvGrpSpPr>
          <p:nvPr/>
        </p:nvGrpSpPr>
        <p:grpSpPr bwMode="auto">
          <a:xfrm>
            <a:off x="1502833" y="2286000"/>
            <a:ext cx="9584267" cy="3784600"/>
            <a:chOff x="616" y="1552"/>
            <a:chExt cx="4528" cy="2384"/>
          </a:xfrm>
        </p:grpSpPr>
        <p:sp>
          <p:nvSpPr>
            <p:cNvPr id="8" name="Rectangle 5"/>
            <p:cNvSpPr>
              <a:spLocks noChangeArrowheads="1"/>
            </p:cNvSpPr>
            <p:nvPr/>
          </p:nvSpPr>
          <p:spPr bwMode="auto">
            <a:xfrm>
              <a:off x="616" y="1552"/>
              <a:ext cx="4528" cy="2384"/>
            </a:xfrm>
            <a:prstGeom prst="rect">
              <a:avLst/>
            </a:prstGeom>
            <a:solidFill>
              <a:srgbClr val="002060"/>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effectLst>
                  <a:outerShdw blurRad="38100" dist="38100" dir="2700000" algn="tl">
                    <a:srgbClr val="000000">
                      <a:alpha val="43137"/>
                    </a:srgbClr>
                  </a:outerShdw>
                </a:effectLst>
              </a:endParaRPr>
            </a:p>
          </p:txBody>
        </p:sp>
        <p:sp>
          <p:nvSpPr>
            <p:cNvPr id="9" name="Text Box 6"/>
            <p:cNvSpPr txBox="1">
              <a:spLocks noChangeArrowheads="1"/>
            </p:cNvSpPr>
            <p:nvPr/>
          </p:nvSpPr>
          <p:spPr bwMode="auto">
            <a:xfrm>
              <a:off x="837" y="1687"/>
              <a:ext cx="3074" cy="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pPr>
              <a:r>
                <a:rPr lang="en-AU" altLang="en-US" sz="2700" smtClean="0">
                  <a:effectLst>
                    <a:outerShdw blurRad="38100" dist="38100" dir="2700000" algn="tl">
                      <a:srgbClr val="000000">
                        <a:alpha val="43137"/>
                      </a:srgbClr>
                    </a:outerShdw>
                  </a:effectLst>
                  <a:latin typeface="Arial" pitchFamily="34" charset="0"/>
                  <a:ea typeface="MS PGothic" pitchFamily="34" charset="-128"/>
                </a:rPr>
                <a:t>Varian Proyek</a:t>
              </a:r>
              <a:endParaRPr lang="en-AU" altLang="en-US" sz="2700">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Bef>
                  <a:spcPct val="40000"/>
                </a:spcBef>
              </a:pPr>
              <a:r>
                <a:rPr lang="en-AU" altLang="en-US" sz="2700">
                  <a:effectLst>
                    <a:outerShdw blurRad="38100" dist="38100" dir="2700000" algn="tl">
                      <a:srgbClr val="000000">
                        <a:alpha val="43137"/>
                      </a:srgbClr>
                    </a:outerShdw>
                  </a:effectLst>
                  <a:latin typeface="Symbol" pitchFamily="18" charset="2"/>
                  <a:ea typeface="MS PGothic" pitchFamily="34" charset="-128"/>
                </a:rPr>
                <a:t>s</a:t>
              </a:r>
              <a:r>
                <a:rPr lang="en-AU" altLang="en-US" sz="2700" baseline="30000">
                  <a:effectLst>
                    <a:outerShdw blurRad="38100" dist="38100" dir="2700000" algn="tl">
                      <a:srgbClr val="000000">
                        <a:alpha val="43137"/>
                      </a:srgbClr>
                    </a:outerShdw>
                  </a:effectLst>
                  <a:latin typeface="Arial" pitchFamily="34" charset="0"/>
                  <a:ea typeface="MS PGothic" pitchFamily="34" charset="-128"/>
                </a:rPr>
                <a:t>2</a:t>
              </a:r>
              <a:r>
                <a:rPr lang="en-AU" altLang="en-US" sz="2700">
                  <a:effectLst>
                    <a:outerShdw blurRad="38100" dist="38100" dir="2700000" algn="tl">
                      <a:srgbClr val="000000">
                        <a:alpha val="43137"/>
                      </a:srgbClr>
                    </a:outerShdw>
                  </a:effectLst>
                  <a:latin typeface="Arial" pitchFamily="34" charset="0"/>
                  <a:ea typeface="MS PGothic" pitchFamily="34" charset="-128"/>
                </a:rPr>
                <a:t> 	= .11 + .11 + 1.00 + 1.78 + .11 = 3.11</a:t>
              </a:r>
            </a:p>
            <a:p>
              <a:pPr>
                <a:lnSpc>
                  <a:spcPct val="90000"/>
                </a:lnSpc>
                <a:spcBef>
                  <a:spcPct val="40000"/>
                </a:spcBef>
              </a:pPr>
              <a:endParaRPr lang="en-AU" altLang="en-US" sz="2700">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Bef>
                  <a:spcPct val="40000"/>
                </a:spcBef>
              </a:pPr>
              <a:r>
                <a:rPr lang="en-AU" altLang="en-US" sz="2700" smtClean="0">
                  <a:effectLst>
                    <a:outerShdw blurRad="38100" dist="38100" dir="2700000" algn="tl">
                      <a:srgbClr val="000000">
                        <a:alpha val="43137"/>
                      </a:srgbClr>
                    </a:outerShdw>
                  </a:effectLst>
                  <a:latin typeface="Arial" pitchFamily="34" charset="0"/>
                  <a:ea typeface="MS PGothic" pitchFamily="34" charset="-128"/>
                </a:rPr>
                <a:t>Deviasi Standar Proyek</a:t>
              </a:r>
              <a:endParaRPr lang="en-AU" altLang="en-US" sz="2700">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Bef>
                  <a:spcPct val="40000"/>
                </a:spcBef>
                <a:spcAft>
                  <a:spcPct val="25000"/>
                </a:spcAft>
              </a:pPr>
              <a:r>
                <a:rPr lang="en-AU" altLang="en-US" sz="2700">
                  <a:effectLst>
                    <a:outerShdw blurRad="38100" dist="38100" dir="2700000" algn="tl">
                      <a:srgbClr val="000000">
                        <a:alpha val="43137"/>
                      </a:srgbClr>
                    </a:outerShdw>
                  </a:effectLst>
                  <a:latin typeface="Symbol" pitchFamily="18" charset="2"/>
                  <a:ea typeface="MS PGothic" pitchFamily="34" charset="-128"/>
                </a:rPr>
                <a:t>s</a:t>
              </a:r>
              <a:r>
                <a:rPr lang="en-AU" altLang="en-US" sz="2700" i="1" baseline="-25000">
                  <a:effectLst>
                    <a:outerShdw blurRad="38100" dist="38100" dir="2700000" algn="tl">
                      <a:srgbClr val="000000">
                        <a:alpha val="43137"/>
                      </a:srgbClr>
                    </a:outerShdw>
                  </a:effectLst>
                  <a:latin typeface="Arial" pitchFamily="34" charset="0"/>
                  <a:ea typeface="MS PGothic" pitchFamily="34" charset="-128"/>
                </a:rPr>
                <a:t>p</a:t>
              </a:r>
              <a:r>
                <a:rPr lang="en-AU" altLang="en-US" sz="2700">
                  <a:effectLst>
                    <a:outerShdw blurRad="38100" dist="38100" dir="2700000" algn="tl">
                      <a:srgbClr val="000000">
                        <a:alpha val="43137"/>
                      </a:srgbClr>
                    </a:outerShdw>
                  </a:effectLst>
                  <a:latin typeface="Arial" pitchFamily="34" charset="0"/>
                  <a:ea typeface="MS PGothic" pitchFamily="34" charset="-128"/>
                </a:rPr>
                <a:t> 	=    </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Varian Proyek </a:t>
              </a:r>
              <a:endParaRPr lang="en-AU" altLang="en-US" sz="2700">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Bef>
                  <a:spcPct val="40000"/>
                </a:spcBef>
                <a:spcAft>
                  <a:spcPct val="25000"/>
                </a:spcAft>
              </a:pPr>
              <a:r>
                <a:rPr lang="en-AU" altLang="en-US" sz="2700">
                  <a:effectLst>
                    <a:outerShdw blurRad="38100" dist="38100" dir="2700000" algn="tl">
                      <a:srgbClr val="000000">
                        <a:alpha val="43137"/>
                      </a:srgbClr>
                    </a:outerShdw>
                  </a:effectLst>
                  <a:latin typeface="Arial" pitchFamily="34" charset="0"/>
                  <a:ea typeface="MS PGothic" pitchFamily="34" charset="-128"/>
                </a:rPr>
                <a:t>	=    3.11 = 1.76 </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pekan</a:t>
              </a:r>
              <a:endParaRPr lang="en-AU" altLang="en-US" sz="2700">
                <a:effectLst>
                  <a:outerShdw blurRad="38100" dist="38100" dir="2700000" algn="tl">
                    <a:srgbClr val="000000">
                      <a:alpha val="43137"/>
                    </a:srgbClr>
                  </a:outerShdw>
                </a:effectLst>
                <a:latin typeface="Arial" pitchFamily="34" charset="0"/>
                <a:ea typeface="MS PGothic" pitchFamily="34" charset="-128"/>
              </a:endParaRPr>
            </a:p>
          </p:txBody>
        </p:sp>
        <p:sp>
          <p:nvSpPr>
            <p:cNvPr id="10" name="Text Box 7"/>
            <p:cNvSpPr txBox="1">
              <a:spLocks noChangeArrowheads="1"/>
            </p:cNvSpPr>
            <p:nvPr/>
          </p:nvSpPr>
          <p:spPr bwMode="auto">
            <a:xfrm>
              <a:off x="933" y="2085"/>
              <a:ext cx="17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i="1">
                  <a:latin typeface="Arial" pitchFamily="34" charset="0"/>
                  <a:ea typeface="MS PGothic" pitchFamily="34" charset="-128"/>
                </a:rPr>
                <a:t>p</a:t>
              </a:r>
            </a:p>
          </p:txBody>
        </p:sp>
        <p:sp>
          <p:nvSpPr>
            <p:cNvPr id="11" name="Freeform 8"/>
            <p:cNvSpPr>
              <a:spLocks/>
            </p:cNvSpPr>
            <p:nvPr/>
          </p:nvSpPr>
          <p:spPr bwMode="auto">
            <a:xfrm>
              <a:off x="1260" y="3002"/>
              <a:ext cx="1379" cy="272"/>
            </a:xfrm>
            <a:custGeom>
              <a:avLst/>
              <a:gdLst>
                <a:gd name="T0" fmla="*/ 0 w 1920"/>
                <a:gd name="T1" fmla="*/ 208 h 272"/>
                <a:gd name="T2" fmla="*/ 48 w 1920"/>
                <a:gd name="T3" fmla="*/ 168 h 272"/>
                <a:gd name="T4" fmla="*/ 80 w 1920"/>
                <a:gd name="T5" fmla="*/ 272 h 272"/>
                <a:gd name="T6" fmla="*/ 160 w 1920"/>
                <a:gd name="T7" fmla="*/ 0 h 272"/>
                <a:gd name="T8" fmla="*/ 1920 w 1920"/>
                <a:gd name="T9" fmla="*/ 0 h 272"/>
                <a:gd name="T10" fmla="*/ 0 60000 65536"/>
                <a:gd name="T11" fmla="*/ 0 60000 65536"/>
                <a:gd name="T12" fmla="*/ 0 60000 65536"/>
                <a:gd name="T13" fmla="*/ 0 60000 65536"/>
                <a:gd name="T14" fmla="*/ 0 60000 65536"/>
                <a:gd name="T15" fmla="*/ 0 w 1920"/>
                <a:gd name="T16" fmla="*/ 0 h 272"/>
                <a:gd name="T17" fmla="*/ 1920 w 1920"/>
                <a:gd name="T18" fmla="*/ 272 h 272"/>
              </a:gdLst>
              <a:ahLst/>
              <a:cxnLst>
                <a:cxn ang="T10">
                  <a:pos x="T0" y="T1"/>
                </a:cxn>
                <a:cxn ang="T11">
                  <a:pos x="T2" y="T3"/>
                </a:cxn>
                <a:cxn ang="T12">
                  <a:pos x="T4" y="T5"/>
                </a:cxn>
                <a:cxn ang="T13">
                  <a:pos x="T6" y="T7"/>
                </a:cxn>
                <a:cxn ang="T14">
                  <a:pos x="T8" y="T9"/>
                </a:cxn>
              </a:cxnLst>
              <a:rect l="T15" t="T16" r="T17" b="T18"/>
              <a:pathLst>
                <a:path w="1920" h="272">
                  <a:moveTo>
                    <a:pt x="0" y="208"/>
                  </a:moveTo>
                  <a:lnTo>
                    <a:pt x="48" y="168"/>
                  </a:lnTo>
                  <a:lnTo>
                    <a:pt x="80" y="272"/>
                  </a:lnTo>
                  <a:lnTo>
                    <a:pt x="160" y="0"/>
                  </a:lnTo>
                  <a:lnTo>
                    <a:pt x="1920" y="0"/>
                  </a:ln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 name="Freeform 9"/>
            <p:cNvSpPr>
              <a:spLocks/>
            </p:cNvSpPr>
            <p:nvPr/>
          </p:nvSpPr>
          <p:spPr bwMode="auto">
            <a:xfrm>
              <a:off x="1260" y="3400"/>
              <a:ext cx="506" cy="272"/>
            </a:xfrm>
            <a:custGeom>
              <a:avLst/>
              <a:gdLst>
                <a:gd name="T0" fmla="*/ 0 w 620"/>
                <a:gd name="T1" fmla="*/ 208 h 272"/>
                <a:gd name="T2" fmla="*/ 48 w 620"/>
                <a:gd name="T3" fmla="*/ 168 h 272"/>
                <a:gd name="T4" fmla="*/ 80 w 620"/>
                <a:gd name="T5" fmla="*/ 272 h 272"/>
                <a:gd name="T6" fmla="*/ 160 w 620"/>
                <a:gd name="T7" fmla="*/ 0 h 272"/>
                <a:gd name="T8" fmla="*/ 620 w 620"/>
                <a:gd name="T9" fmla="*/ 1 h 272"/>
                <a:gd name="T10" fmla="*/ 0 60000 65536"/>
                <a:gd name="T11" fmla="*/ 0 60000 65536"/>
                <a:gd name="T12" fmla="*/ 0 60000 65536"/>
                <a:gd name="T13" fmla="*/ 0 60000 65536"/>
                <a:gd name="T14" fmla="*/ 0 60000 65536"/>
                <a:gd name="T15" fmla="*/ 0 w 620"/>
                <a:gd name="T16" fmla="*/ 0 h 272"/>
                <a:gd name="T17" fmla="*/ 620 w 620"/>
                <a:gd name="T18" fmla="*/ 272 h 272"/>
              </a:gdLst>
              <a:ahLst/>
              <a:cxnLst>
                <a:cxn ang="T10">
                  <a:pos x="T0" y="T1"/>
                </a:cxn>
                <a:cxn ang="T11">
                  <a:pos x="T2" y="T3"/>
                </a:cxn>
                <a:cxn ang="T12">
                  <a:pos x="T4" y="T5"/>
                </a:cxn>
                <a:cxn ang="T13">
                  <a:pos x="T6" y="T7"/>
                </a:cxn>
                <a:cxn ang="T14">
                  <a:pos x="T8" y="T9"/>
                </a:cxn>
              </a:cxnLst>
              <a:rect l="T15" t="T16" r="T17" b="T18"/>
              <a:pathLst>
                <a:path w="620" h="272">
                  <a:moveTo>
                    <a:pt x="0" y="208"/>
                  </a:moveTo>
                  <a:lnTo>
                    <a:pt x="48" y="168"/>
                  </a:lnTo>
                  <a:lnTo>
                    <a:pt x="80" y="272"/>
                  </a:lnTo>
                  <a:lnTo>
                    <a:pt x="160" y="0"/>
                  </a:lnTo>
                  <a:lnTo>
                    <a:pt x="620" y="1"/>
                  </a:ln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Tree>
    <p:extLst>
      <p:ext uri="{BB962C8B-B14F-4D97-AF65-F5344CB8AC3E}">
        <p14:creationId xmlns:p14="http://schemas.microsoft.com/office/powerpoint/2010/main" val="1913242953"/>
      </p:ext>
    </p:extLst>
  </p:cSld>
  <p:clrMapOvr>
    <a:masterClrMapping/>
  </p:clrMapOvr>
  <p:transition spd="slow">
    <p:fade/>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914400" y="393701"/>
            <a:ext cx="10363200" cy="1308100"/>
          </a:xfrm>
          <a:extLst/>
        </p:spPr>
        <p:txBody>
          <a:bodyPr rtlCol="0">
            <a:normAutofit/>
          </a:bodyPr>
          <a:lstStyle/>
          <a:p>
            <a:pPr>
              <a:defRPr/>
            </a:pPr>
            <a:r>
              <a:rPr lang="en-US">
                <a:latin typeface="Arial" charset="0"/>
                <a:ea typeface="ＭＳ Ｐゴシック" charset="0"/>
              </a:rPr>
              <a:t>Probabilitas Penyelesaian Proyek</a:t>
            </a:r>
            <a:endParaRPr lang="en-US">
              <a:latin typeface="Arial" charset="0"/>
              <a:ea typeface="ＭＳ Ｐゴシック" charset="0"/>
            </a:endParaRPr>
          </a:p>
        </p:txBody>
      </p:sp>
      <p:sp>
        <p:nvSpPr>
          <p:cNvPr id="176131" name="Text Box 3"/>
          <p:cNvSpPr txBox="1">
            <a:spLocks noChangeArrowheads="1"/>
          </p:cNvSpPr>
          <p:nvPr/>
        </p:nvSpPr>
        <p:spPr bwMode="auto">
          <a:xfrm>
            <a:off x="1164167" y="2160590"/>
            <a:ext cx="9812867" cy="1248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4300" b="1">
                <a:solidFill>
                  <a:schemeClr val="accent3">
                    <a:lumMod val="75000"/>
                  </a:schemeClr>
                </a:solidFill>
                <a:effectLst>
                  <a:outerShdw blurRad="38100" dist="38100" dir="2700000" algn="tl">
                    <a:srgbClr val="000000">
                      <a:alpha val="43137"/>
                    </a:srgbClr>
                  </a:outerShdw>
                </a:effectLst>
                <a:latin typeface="Arial" pitchFamily="34" charset="0"/>
                <a:ea typeface="MS PGothic" pitchFamily="34" charset="-128"/>
              </a:rPr>
              <a:t>PERT </a:t>
            </a:r>
            <a:r>
              <a:rPr lang="en-AU" altLang="en-US" sz="4300" b="1" smtClean="0">
                <a:solidFill>
                  <a:schemeClr val="accent3">
                    <a:lumMod val="75000"/>
                  </a:schemeClr>
                </a:solidFill>
                <a:effectLst>
                  <a:outerShdw blurRad="38100" dist="38100" dir="2700000" algn="tl">
                    <a:srgbClr val="000000">
                      <a:alpha val="43137"/>
                    </a:srgbClr>
                  </a:outerShdw>
                </a:effectLst>
                <a:latin typeface="Arial" pitchFamily="34" charset="0"/>
                <a:ea typeface="MS PGothic" pitchFamily="34" charset="-128"/>
              </a:rPr>
              <a:t>membuat dua asumsi tambahan:</a:t>
            </a:r>
            <a:endParaRPr lang="en-AU" altLang="en-US" sz="4300" b="1">
              <a:solidFill>
                <a:schemeClr val="accent3">
                  <a:lumMod val="75000"/>
                </a:schemeClr>
              </a:solidFill>
              <a:effectLst>
                <a:outerShdw blurRad="38100" dist="38100" dir="2700000" algn="tl">
                  <a:srgbClr val="000000">
                    <a:alpha val="43137"/>
                  </a:srgbClr>
                </a:outerShdw>
              </a:effectLst>
              <a:latin typeface="Arial" pitchFamily="34" charset="0"/>
              <a:ea typeface="MS PGothic" pitchFamily="34" charset="-128"/>
            </a:endParaRPr>
          </a:p>
        </p:txBody>
      </p:sp>
      <p:sp>
        <p:nvSpPr>
          <p:cNvPr id="176132" name="Text Box 4"/>
          <p:cNvSpPr txBox="1">
            <a:spLocks noChangeArrowheads="1"/>
          </p:cNvSpPr>
          <p:nvPr/>
        </p:nvSpPr>
        <p:spPr bwMode="auto">
          <a:xfrm>
            <a:off x="1214967" y="3606911"/>
            <a:ext cx="9721851" cy="2378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rgbClr val="FFFF00"/>
              </a:buClr>
              <a:buSzPct val="99000"/>
              <a:buFont typeface="Wingdings" panose="05000000000000000000" pitchFamily="2" charset="2"/>
              <a:buChar char="v"/>
            </a:pPr>
            <a:r>
              <a:rPr lang="en-AU" altLang="en-US" sz="3700" smtClean="0">
                <a:effectLst>
                  <a:outerShdw blurRad="38100" dist="38100" dir="2700000" algn="tl">
                    <a:srgbClr val="000000">
                      <a:alpha val="43137"/>
                    </a:srgbClr>
                  </a:outerShdw>
                </a:effectLst>
                <a:latin typeface="Arial" pitchFamily="34" charset="0"/>
                <a:ea typeface="MS PGothic" pitchFamily="34" charset="-128"/>
              </a:rPr>
              <a:t>Waktu total penyelesaian proyek mengikuti distribusi probabilitas normal</a:t>
            </a:r>
          </a:p>
          <a:p>
            <a:pPr marL="571500" indent="-571500">
              <a:lnSpc>
                <a:spcPct val="90000"/>
              </a:lnSpc>
              <a:spcAft>
                <a:spcPts val="1600"/>
              </a:spcAft>
              <a:buClr>
                <a:srgbClr val="FFFF00"/>
              </a:buClr>
              <a:buSzPct val="99000"/>
              <a:buFont typeface="Wingdings" panose="05000000000000000000" pitchFamily="2" charset="2"/>
              <a:buChar char="v"/>
            </a:pPr>
            <a:r>
              <a:rPr lang="en-AU" altLang="en-US" sz="3700" smtClean="0">
                <a:effectLst>
                  <a:outerShdw blurRad="38100" dist="38100" dir="2700000" algn="tl">
                    <a:srgbClr val="000000">
                      <a:alpha val="43137"/>
                    </a:srgbClr>
                  </a:outerShdw>
                </a:effectLst>
                <a:latin typeface="Arial" pitchFamily="34" charset="0"/>
                <a:ea typeface="MS PGothic" pitchFamily="34" charset="-128"/>
              </a:rPr>
              <a:t>Waktu aktivitas secara statistik independen</a:t>
            </a:r>
          </a:p>
        </p:txBody>
      </p:sp>
    </p:spTree>
    <p:extLst>
      <p:ext uri="{BB962C8B-B14F-4D97-AF65-F5344CB8AC3E}">
        <p14:creationId xmlns:p14="http://schemas.microsoft.com/office/powerpoint/2010/main" val="3001427677"/>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76131"/>
                                        </p:tgtEl>
                                        <p:attrNameLst>
                                          <p:attrName>style.visibility</p:attrName>
                                        </p:attrNameLst>
                                      </p:cBhvr>
                                      <p:to>
                                        <p:strVal val="visible"/>
                                      </p:to>
                                    </p:set>
                                    <p:animEffect transition="in" filter="strips(downRight)">
                                      <p:cBhvr>
                                        <p:cTn id="7" dur="1000"/>
                                        <p:tgtEl>
                                          <p:spTgt spid="176131"/>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76132"/>
                                        </p:tgtEl>
                                        <p:attrNameLst>
                                          <p:attrName>style.visibility</p:attrName>
                                        </p:attrNameLst>
                                      </p:cBhvr>
                                      <p:to>
                                        <p:strVal val="visible"/>
                                      </p:to>
                                    </p:set>
                                    <p:animEffect transition="in" filter="strips(downRight)">
                                      <p:cBhvr>
                                        <p:cTn id="11" dur="1000"/>
                                        <p:tgtEl>
                                          <p:spTgt spid="176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p:bldP spid="176132" grpId="0"/>
    </p:bldLst>
  </p:timing>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914400" y="393701"/>
            <a:ext cx="10363200" cy="1308100"/>
          </a:xfrm>
          <a:extLst/>
        </p:spPr>
        <p:txBody>
          <a:bodyPr rtlCol="0">
            <a:normAutofit/>
          </a:bodyPr>
          <a:lstStyle/>
          <a:p>
            <a:pPr>
              <a:defRPr/>
            </a:pPr>
            <a:r>
              <a:rPr lang="en-US">
                <a:latin typeface="Arial" charset="0"/>
                <a:ea typeface="ＭＳ Ｐゴシック" charset="0"/>
              </a:rPr>
              <a:t>Probabilitas Penyelesaian Proyek</a:t>
            </a:r>
            <a:endParaRPr lang="en-US">
              <a:latin typeface="Arial" charset="0"/>
              <a:ea typeface="ＭＳ Ｐゴシック" charset="0"/>
            </a:endParaRPr>
          </a:p>
        </p:txBody>
      </p:sp>
      <p:sp>
        <p:nvSpPr>
          <p:cNvPr id="176131" name="Text Box 3"/>
          <p:cNvSpPr txBox="1">
            <a:spLocks noChangeArrowheads="1"/>
          </p:cNvSpPr>
          <p:nvPr/>
        </p:nvSpPr>
        <p:spPr bwMode="auto">
          <a:xfrm>
            <a:off x="1164167" y="2160590"/>
            <a:ext cx="9812867" cy="1248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4300" b="1">
                <a:solidFill>
                  <a:schemeClr val="accent3">
                    <a:lumMod val="75000"/>
                  </a:schemeClr>
                </a:solidFill>
                <a:effectLst>
                  <a:outerShdw blurRad="38100" dist="38100" dir="2700000" algn="tl">
                    <a:srgbClr val="000000">
                      <a:alpha val="43137"/>
                    </a:srgbClr>
                  </a:outerShdw>
                </a:effectLst>
                <a:latin typeface="Arial" pitchFamily="34" charset="0"/>
                <a:ea typeface="MS PGothic" pitchFamily="34" charset="-128"/>
              </a:rPr>
              <a:t>PERT </a:t>
            </a:r>
            <a:r>
              <a:rPr lang="en-AU" altLang="en-US" sz="4300" b="1" smtClean="0">
                <a:solidFill>
                  <a:schemeClr val="accent3">
                    <a:lumMod val="75000"/>
                  </a:schemeClr>
                </a:solidFill>
                <a:effectLst>
                  <a:outerShdw blurRad="38100" dist="38100" dir="2700000" algn="tl">
                    <a:srgbClr val="000000">
                      <a:alpha val="43137"/>
                    </a:srgbClr>
                  </a:outerShdw>
                </a:effectLst>
                <a:latin typeface="Arial" pitchFamily="34" charset="0"/>
                <a:ea typeface="MS PGothic" pitchFamily="34" charset="-128"/>
              </a:rPr>
              <a:t>membuat dua asumsi tambahan:</a:t>
            </a:r>
            <a:endParaRPr lang="en-AU" altLang="en-US" sz="4300" b="1">
              <a:solidFill>
                <a:schemeClr val="accent3">
                  <a:lumMod val="75000"/>
                </a:schemeClr>
              </a:solidFill>
              <a:effectLst>
                <a:outerShdw blurRad="38100" dist="38100" dir="2700000" algn="tl">
                  <a:srgbClr val="000000">
                    <a:alpha val="43137"/>
                  </a:srgbClr>
                </a:outerShdw>
              </a:effectLst>
              <a:latin typeface="Arial" pitchFamily="34" charset="0"/>
              <a:ea typeface="MS PGothic" pitchFamily="34" charset="-128"/>
            </a:endParaRPr>
          </a:p>
        </p:txBody>
      </p:sp>
      <p:sp>
        <p:nvSpPr>
          <p:cNvPr id="176132" name="Text Box 4"/>
          <p:cNvSpPr txBox="1">
            <a:spLocks noChangeArrowheads="1"/>
          </p:cNvSpPr>
          <p:nvPr/>
        </p:nvSpPr>
        <p:spPr bwMode="auto">
          <a:xfrm>
            <a:off x="1214967" y="3606911"/>
            <a:ext cx="9721851" cy="1879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AU" altLang="en-US" sz="3700">
                <a:effectLst>
                  <a:outerShdw blurRad="38100" dist="38100" dir="2700000" algn="tl">
                    <a:srgbClr val="000000">
                      <a:alpha val="43137"/>
                    </a:srgbClr>
                  </a:outerShdw>
                </a:effectLst>
                <a:latin typeface="Arial" pitchFamily="34" charset="0"/>
                <a:ea typeface="MS PGothic" pitchFamily="34" charset="-128"/>
              </a:rPr>
              <a:t>Total project completion times follow a normal probability distribution</a:t>
            </a:r>
          </a:p>
          <a:p>
            <a:pPr>
              <a:lnSpc>
                <a:spcPct val="90000"/>
              </a:lnSpc>
              <a:spcAft>
                <a:spcPts val="1600"/>
              </a:spcAft>
              <a:buClr>
                <a:srgbClr val="BF0922"/>
              </a:buClr>
              <a:buSzPct val="60000"/>
              <a:buFont typeface="Lucida Grande"/>
              <a:buChar char="►"/>
            </a:pPr>
            <a:r>
              <a:rPr lang="en-AU" altLang="en-US" sz="3700">
                <a:effectLst>
                  <a:outerShdw blurRad="38100" dist="38100" dir="2700000" algn="tl">
                    <a:srgbClr val="000000">
                      <a:alpha val="43137"/>
                    </a:srgbClr>
                  </a:outerShdw>
                </a:effectLst>
                <a:latin typeface="Arial" pitchFamily="34" charset="0"/>
                <a:ea typeface="MS PGothic" pitchFamily="34" charset="-128"/>
              </a:rPr>
              <a:t>Activity times are statistically independent</a:t>
            </a:r>
          </a:p>
        </p:txBody>
      </p:sp>
    </p:spTree>
    <p:extLst>
      <p:ext uri="{BB962C8B-B14F-4D97-AF65-F5344CB8AC3E}">
        <p14:creationId xmlns:p14="http://schemas.microsoft.com/office/powerpoint/2010/main" val="298597118"/>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76131"/>
                                        </p:tgtEl>
                                        <p:attrNameLst>
                                          <p:attrName>style.visibility</p:attrName>
                                        </p:attrNameLst>
                                      </p:cBhvr>
                                      <p:to>
                                        <p:strVal val="visible"/>
                                      </p:to>
                                    </p:set>
                                    <p:animEffect transition="in" filter="strips(downRight)">
                                      <p:cBhvr>
                                        <p:cTn id="7" dur="1000"/>
                                        <p:tgtEl>
                                          <p:spTgt spid="176131"/>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76132"/>
                                        </p:tgtEl>
                                        <p:attrNameLst>
                                          <p:attrName>style.visibility</p:attrName>
                                        </p:attrNameLst>
                                      </p:cBhvr>
                                      <p:to>
                                        <p:strVal val="visible"/>
                                      </p:to>
                                    </p:set>
                                    <p:animEffect transition="in" filter="strips(downRight)">
                                      <p:cBhvr>
                                        <p:cTn id="11" dur="1000"/>
                                        <p:tgtEl>
                                          <p:spTgt spid="176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p:bldP spid="176132"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914400" y="393701"/>
            <a:ext cx="10363200" cy="1308100"/>
          </a:xfrm>
          <a:extLst/>
        </p:spPr>
        <p:txBody>
          <a:bodyPr rtlCol="0">
            <a:normAutofit/>
          </a:bodyPr>
          <a:lstStyle/>
          <a:p>
            <a:pPr>
              <a:defRPr/>
            </a:pPr>
            <a:r>
              <a:rPr lang="en-US">
                <a:latin typeface="Arial" charset="0"/>
                <a:ea typeface="ＭＳ Ｐゴシック" charset="0"/>
              </a:rPr>
              <a:t>Probabilitas Penyelesaian Proyek</a:t>
            </a:r>
            <a:endParaRPr lang="en-US">
              <a:latin typeface="Arial" charset="0"/>
              <a:ea typeface="ＭＳ Ｐゴシック" charset="0"/>
            </a:endParaRPr>
          </a:p>
        </p:txBody>
      </p:sp>
      <p:sp>
        <p:nvSpPr>
          <p:cNvPr id="84996" name="Rectangle 3"/>
          <p:cNvSpPr>
            <a:spLocks noChangeArrowheads="1"/>
          </p:cNvSpPr>
          <p:nvPr/>
        </p:nvSpPr>
        <p:spPr bwMode="auto">
          <a:xfrm>
            <a:off x="956734" y="1727200"/>
            <a:ext cx="10278533" cy="4699000"/>
          </a:xfrm>
          <a:prstGeom prst="rect">
            <a:avLst/>
          </a:prstGeom>
          <a:solidFill>
            <a:srgbClr val="002060"/>
          </a:solidFill>
          <a:ln w="9525">
            <a:solidFill>
              <a:schemeClr val="tx1"/>
            </a:solidFill>
            <a:miter lim="800000"/>
            <a:headEnd/>
            <a:tailEnd/>
          </a:ln>
          <a:effectLst/>
          <a:extLst/>
        </p:spPr>
        <p:txBody>
          <a:bodyPr wrap="none" lIns="121917" tIns="60958" rIns="121917" bIns="60958" anchor="ctr"/>
          <a:lstStyle/>
          <a:p>
            <a:pPr fontAlgn="auto">
              <a:spcBef>
                <a:spcPts val="0"/>
              </a:spcBef>
              <a:spcAft>
                <a:spcPts val="0"/>
              </a:spcAft>
              <a:defRPr/>
            </a:pPr>
            <a:endParaRPr lang="en-NZ">
              <a:latin typeface="+mn-lt"/>
              <a:cs typeface="+mn-cs"/>
            </a:endParaRPr>
          </a:p>
        </p:txBody>
      </p:sp>
      <p:sp>
        <p:nvSpPr>
          <p:cNvPr id="178180" name="Text Box 4"/>
          <p:cNvSpPr txBox="1">
            <a:spLocks noChangeArrowheads="1"/>
          </p:cNvSpPr>
          <p:nvPr/>
        </p:nvSpPr>
        <p:spPr bwMode="auto">
          <a:xfrm>
            <a:off x="4347635" y="2109789"/>
            <a:ext cx="5792605" cy="61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smtClean="0">
                <a:latin typeface="Arial" pitchFamily="34" charset="0"/>
                <a:ea typeface="MS PGothic" pitchFamily="34" charset="-128"/>
              </a:rPr>
              <a:t>Deviasi standar = </a:t>
            </a:r>
            <a:r>
              <a:rPr lang="en-AU" altLang="en-US" sz="3200">
                <a:latin typeface="Arial" pitchFamily="34" charset="0"/>
                <a:ea typeface="MS PGothic" pitchFamily="34" charset="-128"/>
              </a:rPr>
              <a:t>1.76 </a:t>
            </a:r>
            <a:r>
              <a:rPr lang="en-AU" altLang="en-US" sz="3200" smtClean="0">
                <a:latin typeface="Arial" pitchFamily="34" charset="0"/>
                <a:ea typeface="MS PGothic" pitchFamily="34" charset="-128"/>
              </a:rPr>
              <a:t>minggu</a:t>
            </a:r>
            <a:endParaRPr lang="en-AU" altLang="en-US" sz="3200">
              <a:latin typeface="Arial" pitchFamily="34" charset="0"/>
              <a:ea typeface="MS PGothic" pitchFamily="34" charset="-128"/>
            </a:endParaRPr>
          </a:p>
        </p:txBody>
      </p:sp>
      <p:grpSp>
        <p:nvGrpSpPr>
          <p:cNvPr id="178181" name="Group 5"/>
          <p:cNvGrpSpPr>
            <a:grpSpLocks/>
          </p:cNvGrpSpPr>
          <p:nvPr/>
        </p:nvGrpSpPr>
        <p:grpSpPr bwMode="auto">
          <a:xfrm>
            <a:off x="3687235" y="5257804"/>
            <a:ext cx="5327654" cy="990601"/>
            <a:chOff x="1742" y="3455"/>
            <a:chExt cx="2517" cy="624"/>
          </a:xfrm>
        </p:grpSpPr>
        <p:sp>
          <p:nvSpPr>
            <p:cNvPr id="179212" name="Text Box 6"/>
            <p:cNvSpPr txBox="1">
              <a:spLocks noChangeArrowheads="1"/>
            </p:cNvSpPr>
            <p:nvPr/>
          </p:nvSpPr>
          <p:spPr bwMode="auto">
            <a:xfrm>
              <a:off x="2457" y="3455"/>
              <a:ext cx="851"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latin typeface="Arial" pitchFamily="34" charset="0"/>
                  <a:ea typeface="MS PGothic" pitchFamily="34" charset="-128"/>
                </a:rPr>
                <a:t>15 </a:t>
              </a:r>
              <a:r>
                <a:rPr lang="en-AU" altLang="en-US" sz="2700" smtClean="0">
                  <a:latin typeface="Arial" pitchFamily="34" charset="0"/>
                  <a:ea typeface="MS PGothic" pitchFamily="34" charset="-128"/>
                </a:rPr>
                <a:t>minggu</a:t>
              </a:r>
              <a:endParaRPr lang="en-AU" altLang="en-US" sz="2700">
                <a:latin typeface="Arial" pitchFamily="34" charset="0"/>
                <a:ea typeface="MS PGothic" pitchFamily="34" charset="-128"/>
              </a:endParaRPr>
            </a:p>
          </p:txBody>
        </p:sp>
        <p:sp>
          <p:nvSpPr>
            <p:cNvPr id="179213" name="Text Box 7"/>
            <p:cNvSpPr txBox="1">
              <a:spLocks noChangeArrowheads="1"/>
            </p:cNvSpPr>
            <p:nvPr/>
          </p:nvSpPr>
          <p:spPr bwMode="auto">
            <a:xfrm>
              <a:off x="1742" y="3759"/>
              <a:ext cx="2517"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smtClean="0">
                  <a:latin typeface="Arial" pitchFamily="34" charset="0"/>
                  <a:ea typeface="MS PGothic" pitchFamily="34" charset="-128"/>
                </a:rPr>
                <a:t>(Waktu penyelesaian diharapkan)</a:t>
              </a:r>
              <a:endParaRPr lang="en-AU" altLang="en-US" sz="2700">
                <a:latin typeface="Arial" pitchFamily="34" charset="0"/>
                <a:ea typeface="MS PGothic" pitchFamily="34" charset="-128"/>
              </a:endParaRPr>
            </a:p>
          </p:txBody>
        </p:sp>
      </p:grpSp>
      <p:grpSp>
        <p:nvGrpSpPr>
          <p:cNvPr id="178184" name="Group 8"/>
          <p:cNvGrpSpPr>
            <a:grpSpLocks/>
          </p:cNvGrpSpPr>
          <p:nvPr/>
        </p:nvGrpSpPr>
        <p:grpSpPr bwMode="auto">
          <a:xfrm>
            <a:off x="2658535" y="2833689"/>
            <a:ext cx="6853767" cy="2309812"/>
            <a:chOff x="1256" y="1865"/>
            <a:chExt cx="3238" cy="1455"/>
          </a:xfrm>
        </p:grpSpPr>
        <p:grpSp>
          <p:nvGrpSpPr>
            <p:cNvPr id="179208" name="Group 9"/>
            <p:cNvGrpSpPr>
              <a:grpSpLocks/>
            </p:cNvGrpSpPr>
            <p:nvPr/>
          </p:nvGrpSpPr>
          <p:grpSpPr bwMode="auto">
            <a:xfrm>
              <a:off x="1256" y="1865"/>
              <a:ext cx="3238" cy="1449"/>
              <a:chOff x="1496" y="1457"/>
              <a:chExt cx="2902" cy="1449"/>
            </a:xfrm>
          </p:grpSpPr>
          <p:sp>
            <p:nvSpPr>
              <p:cNvPr id="85004" name="Freeform 10"/>
              <p:cNvSpPr>
                <a:spLocks/>
              </p:cNvSpPr>
              <p:nvPr/>
            </p:nvSpPr>
            <p:spPr bwMode="auto">
              <a:xfrm>
                <a:off x="1496" y="1457"/>
                <a:ext cx="2902" cy="1449"/>
              </a:xfrm>
              <a:custGeom>
                <a:avLst/>
                <a:gdLst>
                  <a:gd name="T0" fmla="*/ 13 w 2902"/>
                  <a:gd name="T1" fmla="*/ 1380 h 1449"/>
                  <a:gd name="T2" fmla="*/ 96 w 2902"/>
                  <a:gd name="T3" fmla="*/ 1367 h 1449"/>
                  <a:gd name="T4" fmla="*/ 242 w 2902"/>
                  <a:gd name="T5" fmla="*/ 1289 h 1449"/>
                  <a:gd name="T6" fmla="*/ 434 w 2902"/>
                  <a:gd name="T7" fmla="*/ 1097 h 1449"/>
                  <a:gd name="T8" fmla="*/ 685 w 2902"/>
                  <a:gd name="T9" fmla="*/ 749 h 1449"/>
                  <a:gd name="T10" fmla="*/ 918 w 2902"/>
                  <a:gd name="T11" fmla="*/ 384 h 1449"/>
                  <a:gd name="T12" fmla="*/ 1106 w 2902"/>
                  <a:gd name="T13" fmla="*/ 187 h 1449"/>
                  <a:gd name="T14" fmla="*/ 1307 w 2902"/>
                  <a:gd name="T15" fmla="*/ 45 h 1449"/>
                  <a:gd name="T16" fmla="*/ 1449 w 2902"/>
                  <a:gd name="T17" fmla="*/ 0 h 1449"/>
                  <a:gd name="T18" fmla="*/ 1645 w 2902"/>
                  <a:gd name="T19" fmla="*/ 59 h 1449"/>
                  <a:gd name="T20" fmla="*/ 1874 w 2902"/>
                  <a:gd name="T21" fmla="*/ 269 h 1449"/>
                  <a:gd name="T22" fmla="*/ 2034 w 2902"/>
                  <a:gd name="T23" fmla="*/ 498 h 1449"/>
                  <a:gd name="T24" fmla="*/ 2230 w 2902"/>
                  <a:gd name="T25" fmla="*/ 777 h 1449"/>
                  <a:gd name="T26" fmla="*/ 2477 w 2902"/>
                  <a:gd name="T27" fmla="*/ 1124 h 1449"/>
                  <a:gd name="T28" fmla="*/ 2619 w 2902"/>
                  <a:gd name="T29" fmla="*/ 1261 h 1449"/>
                  <a:gd name="T30" fmla="*/ 2747 w 2902"/>
                  <a:gd name="T31" fmla="*/ 1344 h 1449"/>
                  <a:gd name="T32" fmla="*/ 2825 w 2902"/>
                  <a:gd name="T33" fmla="*/ 1371 h 1449"/>
                  <a:gd name="T34" fmla="*/ 2902 w 2902"/>
                  <a:gd name="T35" fmla="*/ 1380 h 1449"/>
                  <a:gd name="T36" fmla="*/ 2898 w 2902"/>
                  <a:gd name="T37" fmla="*/ 1449 h 1449"/>
                  <a:gd name="T38" fmla="*/ 0 w 2902"/>
                  <a:gd name="T39" fmla="*/ 1449 h 1449"/>
                  <a:gd name="T40" fmla="*/ 13 w 2902"/>
                  <a:gd name="T41" fmla="*/ 1380 h 14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902" h="1449">
                    <a:moveTo>
                      <a:pt x="13" y="1380"/>
                    </a:moveTo>
                    <a:lnTo>
                      <a:pt x="96" y="1367"/>
                    </a:lnTo>
                    <a:lnTo>
                      <a:pt x="242" y="1289"/>
                    </a:lnTo>
                    <a:lnTo>
                      <a:pt x="434" y="1097"/>
                    </a:lnTo>
                    <a:lnTo>
                      <a:pt x="685" y="749"/>
                    </a:lnTo>
                    <a:lnTo>
                      <a:pt x="918" y="384"/>
                    </a:lnTo>
                    <a:lnTo>
                      <a:pt x="1106" y="187"/>
                    </a:lnTo>
                    <a:lnTo>
                      <a:pt x="1307" y="45"/>
                    </a:lnTo>
                    <a:lnTo>
                      <a:pt x="1449" y="0"/>
                    </a:lnTo>
                    <a:lnTo>
                      <a:pt x="1645" y="59"/>
                    </a:lnTo>
                    <a:lnTo>
                      <a:pt x="1874" y="269"/>
                    </a:lnTo>
                    <a:lnTo>
                      <a:pt x="2034" y="498"/>
                    </a:lnTo>
                    <a:lnTo>
                      <a:pt x="2230" y="777"/>
                    </a:lnTo>
                    <a:lnTo>
                      <a:pt x="2477" y="1124"/>
                    </a:lnTo>
                    <a:lnTo>
                      <a:pt x="2619" y="1261"/>
                    </a:lnTo>
                    <a:lnTo>
                      <a:pt x="2747" y="1344"/>
                    </a:lnTo>
                    <a:lnTo>
                      <a:pt x="2825" y="1371"/>
                    </a:lnTo>
                    <a:lnTo>
                      <a:pt x="2902" y="1380"/>
                    </a:lnTo>
                    <a:lnTo>
                      <a:pt x="2898" y="1449"/>
                    </a:lnTo>
                    <a:lnTo>
                      <a:pt x="0" y="1449"/>
                    </a:lnTo>
                    <a:lnTo>
                      <a:pt x="13" y="1380"/>
                    </a:lnTo>
                    <a:close/>
                  </a:path>
                </a:pathLst>
              </a:custGeom>
              <a:solidFill>
                <a:schemeClr val="accent5">
                  <a:lumMod val="40000"/>
                  <a:lumOff val="60000"/>
                </a:schemeClr>
              </a:solidFill>
              <a:ln>
                <a:solidFill>
                  <a:srgbClr val="FF0000"/>
                </a:solidFill>
              </a:ln>
              <a:effectLst/>
              <a:extLst/>
            </p:spPr>
            <p:txBody>
              <a:bodyPr wrap="none" anchor="ctr"/>
              <a:lstStyle/>
              <a:p>
                <a:pPr fontAlgn="auto">
                  <a:spcBef>
                    <a:spcPts val="0"/>
                  </a:spcBef>
                  <a:spcAft>
                    <a:spcPts val="0"/>
                  </a:spcAft>
                  <a:defRPr/>
                </a:pPr>
                <a:endParaRPr lang="en-US">
                  <a:latin typeface="+mn-lt"/>
                  <a:cs typeface="+mn-cs"/>
                </a:endParaRPr>
              </a:p>
            </p:txBody>
          </p:sp>
          <p:sp>
            <p:nvSpPr>
              <p:cNvPr id="85005" name="Freeform 11"/>
              <p:cNvSpPr>
                <a:spLocks/>
              </p:cNvSpPr>
              <p:nvPr/>
            </p:nvSpPr>
            <p:spPr bwMode="auto">
              <a:xfrm>
                <a:off x="1507" y="1463"/>
                <a:ext cx="2889" cy="1380"/>
              </a:xfrm>
              <a:custGeom>
                <a:avLst/>
                <a:gdLst>
                  <a:gd name="T0" fmla="*/ 0 w 2888"/>
                  <a:gd name="T1" fmla="*/ 1376 h 1380"/>
                  <a:gd name="T2" fmla="*/ 96 w 2888"/>
                  <a:gd name="T3" fmla="*/ 1360 h 1380"/>
                  <a:gd name="T4" fmla="*/ 228 w 2888"/>
                  <a:gd name="T5" fmla="*/ 1284 h 1380"/>
                  <a:gd name="T6" fmla="*/ 384 w 2888"/>
                  <a:gd name="T7" fmla="*/ 1136 h 1380"/>
                  <a:gd name="T8" fmla="*/ 652 w 2888"/>
                  <a:gd name="T9" fmla="*/ 776 h 1380"/>
                  <a:gd name="T10" fmla="*/ 940 w 2888"/>
                  <a:gd name="T11" fmla="*/ 352 h 1380"/>
                  <a:gd name="T12" fmla="*/ 1164 w 2888"/>
                  <a:gd name="T13" fmla="*/ 124 h 1380"/>
                  <a:gd name="T14" fmla="*/ 1324 w 2888"/>
                  <a:gd name="T15" fmla="*/ 24 h 1380"/>
                  <a:gd name="T16" fmla="*/ 1436 w 2888"/>
                  <a:gd name="T17" fmla="*/ 0 h 1380"/>
                  <a:gd name="T18" fmla="*/ 1560 w 2888"/>
                  <a:gd name="T19" fmla="*/ 24 h 1380"/>
                  <a:gd name="T20" fmla="*/ 1708 w 2888"/>
                  <a:gd name="T21" fmla="*/ 124 h 1380"/>
                  <a:gd name="T22" fmla="*/ 1916 w 2888"/>
                  <a:gd name="T23" fmla="*/ 340 h 1380"/>
                  <a:gd name="T24" fmla="*/ 2228 w 2888"/>
                  <a:gd name="T25" fmla="*/ 780 h 1380"/>
                  <a:gd name="T26" fmla="*/ 2512 w 2888"/>
                  <a:gd name="T27" fmla="*/ 1164 h 1380"/>
                  <a:gd name="T28" fmla="*/ 2668 w 2888"/>
                  <a:gd name="T29" fmla="*/ 1296 h 1380"/>
                  <a:gd name="T30" fmla="*/ 2792 w 2888"/>
                  <a:gd name="T31" fmla="*/ 1364 h 1380"/>
                  <a:gd name="T32" fmla="*/ 2888 w 2888"/>
                  <a:gd name="T33" fmla="*/ 1380 h 13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88" h="1380">
                    <a:moveTo>
                      <a:pt x="0" y="1376"/>
                    </a:moveTo>
                    <a:cubicBezTo>
                      <a:pt x="15" y="1373"/>
                      <a:pt x="58" y="1375"/>
                      <a:pt x="96" y="1360"/>
                    </a:cubicBezTo>
                    <a:cubicBezTo>
                      <a:pt x="134" y="1345"/>
                      <a:pt x="180" y="1321"/>
                      <a:pt x="228" y="1284"/>
                    </a:cubicBezTo>
                    <a:cubicBezTo>
                      <a:pt x="276" y="1247"/>
                      <a:pt x="313" y="1221"/>
                      <a:pt x="384" y="1136"/>
                    </a:cubicBezTo>
                    <a:cubicBezTo>
                      <a:pt x="455" y="1051"/>
                      <a:pt x="559" y="907"/>
                      <a:pt x="652" y="776"/>
                    </a:cubicBezTo>
                    <a:cubicBezTo>
                      <a:pt x="745" y="645"/>
                      <a:pt x="855" y="461"/>
                      <a:pt x="940" y="352"/>
                    </a:cubicBezTo>
                    <a:cubicBezTo>
                      <a:pt x="1025" y="243"/>
                      <a:pt x="1100" y="179"/>
                      <a:pt x="1164" y="124"/>
                    </a:cubicBezTo>
                    <a:cubicBezTo>
                      <a:pt x="1228" y="69"/>
                      <a:pt x="1279" y="45"/>
                      <a:pt x="1324" y="24"/>
                    </a:cubicBezTo>
                    <a:cubicBezTo>
                      <a:pt x="1369" y="3"/>
                      <a:pt x="1397" y="0"/>
                      <a:pt x="1436" y="0"/>
                    </a:cubicBezTo>
                    <a:cubicBezTo>
                      <a:pt x="1475" y="0"/>
                      <a:pt x="1515" y="3"/>
                      <a:pt x="1560" y="24"/>
                    </a:cubicBezTo>
                    <a:cubicBezTo>
                      <a:pt x="1605" y="45"/>
                      <a:pt x="1649" y="71"/>
                      <a:pt x="1708" y="124"/>
                    </a:cubicBezTo>
                    <a:cubicBezTo>
                      <a:pt x="1767" y="177"/>
                      <a:pt x="1829" y="231"/>
                      <a:pt x="1916" y="340"/>
                    </a:cubicBezTo>
                    <a:cubicBezTo>
                      <a:pt x="2003" y="449"/>
                      <a:pt x="2129" y="643"/>
                      <a:pt x="2228" y="780"/>
                    </a:cubicBezTo>
                    <a:cubicBezTo>
                      <a:pt x="2327" y="917"/>
                      <a:pt x="2439" y="1078"/>
                      <a:pt x="2512" y="1164"/>
                    </a:cubicBezTo>
                    <a:cubicBezTo>
                      <a:pt x="2585" y="1250"/>
                      <a:pt x="2621" y="1263"/>
                      <a:pt x="2668" y="1296"/>
                    </a:cubicBezTo>
                    <a:cubicBezTo>
                      <a:pt x="2715" y="1329"/>
                      <a:pt x="2755" y="1350"/>
                      <a:pt x="2792" y="1364"/>
                    </a:cubicBezTo>
                    <a:cubicBezTo>
                      <a:pt x="2829" y="1378"/>
                      <a:pt x="2868" y="1377"/>
                      <a:pt x="2888" y="1380"/>
                    </a:cubicBezTo>
                  </a:path>
                </a:pathLst>
              </a:custGeom>
              <a:noFill/>
              <a:ln w="101600">
                <a:solidFill>
                  <a:srgbClr val="00B0F0"/>
                </a:solidFill>
                <a:round/>
                <a:headEnd/>
                <a:tailEnd/>
              </a:ln>
              <a:effectLst/>
              <a:extLst/>
            </p:spPr>
            <p:txBody>
              <a:bodyPr wrap="none" anchor="ctr"/>
              <a:lstStyle/>
              <a:p>
                <a:pPr fontAlgn="auto">
                  <a:spcBef>
                    <a:spcPts val="0"/>
                  </a:spcBef>
                  <a:spcAft>
                    <a:spcPts val="0"/>
                  </a:spcAft>
                  <a:defRPr/>
                </a:pPr>
                <a:endParaRPr lang="en-US">
                  <a:latin typeface="+mn-lt"/>
                  <a:cs typeface="+mn-cs"/>
                </a:endParaRPr>
              </a:p>
            </p:txBody>
          </p:sp>
        </p:grpSp>
        <p:sp>
          <p:nvSpPr>
            <p:cNvPr id="179209" name="Line 12"/>
            <p:cNvSpPr>
              <a:spLocks noChangeShapeType="1"/>
            </p:cNvSpPr>
            <p:nvPr/>
          </p:nvSpPr>
          <p:spPr bwMode="auto">
            <a:xfrm>
              <a:off x="2872" y="1912"/>
              <a:ext cx="0" cy="1408"/>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78189" name="Line 13"/>
          <p:cNvSpPr>
            <a:spLocks noChangeShapeType="1"/>
          </p:cNvSpPr>
          <p:nvPr/>
        </p:nvSpPr>
        <p:spPr bwMode="auto">
          <a:xfrm>
            <a:off x="1642533" y="5156200"/>
            <a:ext cx="88900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lIns="121917" tIns="60958" rIns="121917" bIns="60958"/>
          <a:lstStyle/>
          <a:p>
            <a:endParaRPr lang="en-US"/>
          </a:p>
        </p:txBody>
      </p:sp>
      <p:sp>
        <p:nvSpPr>
          <p:cNvPr id="178190" name="Text Box 14"/>
          <p:cNvSpPr txBox="1">
            <a:spLocks noChangeArrowheads="1"/>
          </p:cNvSpPr>
          <p:nvPr/>
        </p:nvSpPr>
        <p:spPr bwMode="auto">
          <a:xfrm>
            <a:off x="1231901" y="1939926"/>
            <a:ext cx="1691061"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100" b="1">
                <a:latin typeface="Arial" pitchFamily="34" charset="0"/>
                <a:ea typeface="MS PGothic" pitchFamily="34" charset="-128"/>
              </a:rPr>
              <a:t>Figure </a:t>
            </a:r>
            <a:r>
              <a:rPr lang="en-AU" altLang="en-US" sz="2100" b="1">
                <a:solidFill>
                  <a:schemeClr val="tx2"/>
                </a:solidFill>
                <a:latin typeface="Arial" pitchFamily="34" charset="0"/>
                <a:ea typeface="MS PGothic" pitchFamily="34" charset="-128"/>
              </a:rPr>
              <a:t>3.12</a:t>
            </a:r>
          </a:p>
        </p:txBody>
      </p:sp>
    </p:spTree>
    <p:extLst>
      <p:ext uri="{BB962C8B-B14F-4D97-AF65-F5344CB8AC3E}">
        <p14:creationId xmlns:p14="http://schemas.microsoft.com/office/powerpoint/2010/main" val="211911687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78189"/>
                                        </p:tgtEl>
                                        <p:attrNameLst>
                                          <p:attrName>style.visibility</p:attrName>
                                        </p:attrNameLst>
                                      </p:cBhvr>
                                      <p:to>
                                        <p:strVal val="visible"/>
                                      </p:to>
                                    </p:set>
                                    <p:animEffect transition="in" filter="wipe(left)">
                                      <p:cBhvr>
                                        <p:cTn id="7" dur="1000"/>
                                        <p:tgtEl>
                                          <p:spTgt spid="178189"/>
                                        </p:tgtEl>
                                      </p:cBhvr>
                                    </p:animEffect>
                                  </p:childTnLst>
                                </p:cTn>
                              </p:par>
                            </p:childTnLst>
                          </p:cTn>
                        </p:par>
                        <p:par>
                          <p:cTn id="8" fill="hold" nodeType="afterGroup">
                            <p:stCondLst>
                              <p:cond delay="2000"/>
                            </p:stCondLst>
                            <p:childTnLst>
                              <p:par>
                                <p:cTn id="9" presetID="16" presetClass="entr" presetSubtype="37" fill="hold" nodeType="afterEffect">
                                  <p:stCondLst>
                                    <p:cond delay="1000"/>
                                  </p:stCondLst>
                                  <p:childTnLst>
                                    <p:set>
                                      <p:cBhvr>
                                        <p:cTn id="10" dur="1" fill="hold">
                                          <p:stCondLst>
                                            <p:cond delay="0"/>
                                          </p:stCondLst>
                                        </p:cTn>
                                        <p:tgtEl>
                                          <p:spTgt spid="178184"/>
                                        </p:tgtEl>
                                        <p:attrNameLst>
                                          <p:attrName>style.visibility</p:attrName>
                                        </p:attrNameLst>
                                      </p:cBhvr>
                                      <p:to>
                                        <p:strVal val="visible"/>
                                      </p:to>
                                    </p:set>
                                    <p:animEffect transition="in" filter="barn(outVertical)">
                                      <p:cBhvr>
                                        <p:cTn id="11" dur="1000"/>
                                        <p:tgtEl>
                                          <p:spTgt spid="178184"/>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178181"/>
                                        </p:tgtEl>
                                        <p:attrNameLst>
                                          <p:attrName>style.visibility</p:attrName>
                                        </p:attrNameLst>
                                      </p:cBhvr>
                                      <p:to>
                                        <p:strVal val="visible"/>
                                      </p:to>
                                    </p:set>
                                    <p:animEffect transition="in" filter="wipe(left)">
                                      <p:cBhvr>
                                        <p:cTn id="15" dur="1000"/>
                                        <p:tgtEl>
                                          <p:spTgt spid="178181"/>
                                        </p:tgtEl>
                                      </p:cBhvr>
                                    </p:animEffect>
                                  </p:childTnLst>
                                </p:cTn>
                              </p:par>
                              <p:par>
                                <p:cTn id="16" presetID="22" presetClass="entr" presetSubtype="8" fill="hold" grpId="0" nodeType="withEffect">
                                  <p:stCondLst>
                                    <p:cond delay="1000"/>
                                  </p:stCondLst>
                                  <p:childTnLst>
                                    <p:set>
                                      <p:cBhvr>
                                        <p:cTn id="17" dur="1" fill="hold">
                                          <p:stCondLst>
                                            <p:cond delay="0"/>
                                          </p:stCondLst>
                                        </p:cTn>
                                        <p:tgtEl>
                                          <p:spTgt spid="178180"/>
                                        </p:tgtEl>
                                        <p:attrNameLst>
                                          <p:attrName>style.visibility</p:attrName>
                                        </p:attrNameLst>
                                      </p:cBhvr>
                                      <p:to>
                                        <p:strVal val="visible"/>
                                      </p:to>
                                    </p:set>
                                    <p:animEffect transition="in" filter="wipe(left)">
                                      <p:cBhvr>
                                        <p:cTn id="18" dur="1000"/>
                                        <p:tgtEl>
                                          <p:spTgt spid="178180"/>
                                        </p:tgtEl>
                                      </p:cBhvr>
                                    </p:animEffect>
                                  </p:childTnLst>
                                </p:cTn>
                              </p:par>
                            </p:childTnLst>
                          </p:cTn>
                        </p:par>
                        <p:par>
                          <p:cTn id="19" fill="hold" nodeType="afterGroup">
                            <p:stCondLst>
                              <p:cond delay="6000"/>
                            </p:stCondLst>
                            <p:childTnLst>
                              <p:par>
                                <p:cTn id="20" presetID="22" presetClass="entr" presetSubtype="8" fill="hold" grpId="0" nodeType="afterEffect">
                                  <p:stCondLst>
                                    <p:cond delay="0"/>
                                  </p:stCondLst>
                                  <p:childTnLst>
                                    <p:set>
                                      <p:cBhvr>
                                        <p:cTn id="21" dur="1" fill="hold">
                                          <p:stCondLst>
                                            <p:cond delay="0"/>
                                          </p:stCondLst>
                                        </p:cTn>
                                        <p:tgtEl>
                                          <p:spTgt spid="178190"/>
                                        </p:tgtEl>
                                        <p:attrNameLst>
                                          <p:attrName>style.visibility</p:attrName>
                                        </p:attrNameLst>
                                      </p:cBhvr>
                                      <p:to>
                                        <p:strVal val="visible"/>
                                      </p:to>
                                    </p:set>
                                    <p:animEffect transition="in" filter="wipe(left)">
                                      <p:cBhvr>
                                        <p:cTn id="22" dur="1000"/>
                                        <p:tgtEl>
                                          <p:spTgt spid="178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80" grpId="0"/>
      <p:bldP spid="178189" grpId="0" animBg="1"/>
      <p:bldP spid="178190"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914400" y="393701"/>
            <a:ext cx="10363200" cy="1308100"/>
          </a:xfrm>
          <a:extLst/>
        </p:spPr>
        <p:txBody>
          <a:bodyPr rtlCol="0">
            <a:normAutofit/>
          </a:bodyPr>
          <a:lstStyle/>
          <a:p>
            <a:pPr>
              <a:defRPr/>
            </a:pPr>
            <a:r>
              <a:rPr lang="en-US">
                <a:latin typeface="Arial" charset="0"/>
                <a:ea typeface="ＭＳ Ｐゴシック" charset="0"/>
              </a:rPr>
              <a:t>Probabilitas Penyelesaian Proyek</a:t>
            </a:r>
            <a:endParaRPr lang="en-US">
              <a:latin typeface="Arial" charset="0"/>
              <a:ea typeface="ＭＳ Ｐゴシック" charset="0"/>
            </a:endParaRPr>
          </a:p>
        </p:txBody>
      </p:sp>
      <p:sp>
        <p:nvSpPr>
          <p:cNvPr id="180227" name="Text Box 3"/>
          <p:cNvSpPr txBox="1">
            <a:spLocks noChangeArrowheads="1"/>
          </p:cNvSpPr>
          <p:nvPr/>
        </p:nvSpPr>
        <p:spPr bwMode="auto">
          <a:xfrm>
            <a:off x="622300" y="1295400"/>
            <a:ext cx="9414933" cy="2062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11992" tIns="302392" rIns="311992" bIns="302392">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3700" b="1" smtClean="0">
                <a:solidFill>
                  <a:srgbClr val="FFFF00"/>
                </a:solidFill>
                <a:effectLst>
                  <a:outerShdw blurRad="38100" dist="38100" dir="2700000" algn="tl">
                    <a:srgbClr val="000000">
                      <a:alpha val="43137"/>
                    </a:srgbClr>
                  </a:outerShdw>
                </a:effectLst>
                <a:latin typeface="Arial" pitchFamily="34" charset="0"/>
                <a:ea typeface="MS PGothic" pitchFamily="34" charset="-128"/>
              </a:rPr>
              <a:t>Berapa probabilitas proyek ini dapat diselesaikan pada atau sebelum batas waktu16 minggu?</a:t>
            </a:r>
            <a:endParaRPr lang="en-AU" altLang="en-US" sz="3700" b="1">
              <a:solidFill>
                <a:srgbClr val="FFFF00"/>
              </a:solidFill>
              <a:effectLst>
                <a:outerShdw blurRad="38100" dist="38100" dir="2700000" algn="tl">
                  <a:srgbClr val="000000">
                    <a:alpha val="43137"/>
                  </a:srgbClr>
                </a:outerShdw>
              </a:effectLst>
              <a:latin typeface="Arial" pitchFamily="34" charset="0"/>
              <a:ea typeface="MS PGothic" pitchFamily="34" charset="-128"/>
            </a:endParaRPr>
          </a:p>
        </p:txBody>
      </p:sp>
      <p:grpSp>
        <p:nvGrpSpPr>
          <p:cNvPr id="180228" name="Group 4"/>
          <p:cNvGrpSpPr>
            <a:grpSpLocks/>
          </p:cNvGrpSpPr>
          <p:nvPr/>
        </p:nvGrpSpPr>
        <p:grpSpPr bwMode="auto">
          <a:xfrm>
            <a:off x="3073763" y="3691352"/>
            <a:ext cx="6301317" cy="2278064"/>
            <a:chOff x="1518" y="2040"/>
            <a:chExt cx="2977" cy="1435"/>
          </a:xfrm>
        </p:grpSpPr>
        <p:sp>
          <p:nvSpPr>
            <p:cNvPr id="181253" name="Text Box 5"/>
            <p:cNvSpPr txBox="1">
              <a:spLocks noChangeArrowheads="1"/>
            </p:cNvSpPr>
            <p:nvPr/>
          </p:nvSpPr>
          <p:spPr bwMode="auto">
            <a:xfrm>
              <a:off x="1518" y="2040"/>
              <a:ext cx="2977" cy="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66700" algn="l"/>
                  <a:tab pos="1346200" algn="l"/>
                  <a:tab pos="3949700" algn="l"/>
                </a:tabLst>
                <a:defRPr>
                  <a:solidFill>
                    <a:schemeClr val="tx1"/>
                  </a:solidFill>
                  <a:latin typeface="Calibri" pitchFamily="34" charset="0"/>
                  <a:cs typeface="Arial" pitchFamily="34" charset="0"/>
                </a:defRPr>
              </a:lvl1pPr>
              <a:lvl2pPr marL="742950" indent="-285750">
                <a:tabLst>
                  <a:tab pos="266700" algn="l"/>
                  <a:tab pos="1346200" algn="l"/>
                  <a:tab pos="3949700" algn="l"/>
                </a:tabLst>
                <a:defRPr>
                  <a:solidFill>
                    <a:schemeClr val="tx1"/>
                  </a:solidFill>
                  <a:latin typeface="Calibri" pitchFamily="34" charset="0"/>
                  <a:cs typeface="Arial" pitchFamily="34" charset="0"/>
                </a:defRPr>
              </a:lvl2pPr>
              <a:lvl3pPr marL="1143000" indent="-228600">
                <a:tabLst>
                  <a:tab pos="266700" algn="l"/>
                  <a:tab pos="1346200" algn="l"/>
                  <a:tab pos="3949700" algn="l"/>
                </a:tabLst>
                <a:defRPr>
                  <a:solidFill>
                    <a:schemeClr val="tx1"/>
                  </a:solidFill>
                  <a:latin typeface="Calibri" pitchFamily="34" charset="0"/>
                  <a:cs typeface="Arial" pitchFamily="34" charset="0"/>
                </a:defRPr>
              </a:lvl3pPr>
              <a:lvl4pPr marL="1600200" indent="-228600">
                <a:tabLst>
                  <a:tab pos="266700" algn="l"/>
                  <a:tab pos="1346200" algn="l"/>
                  <a:tab pos="3949700" algn="l"/>
                </a:tabLst>
                <a:defRPr>
                  <a:solidFill>
                    <a:schemeClr val="tx1"/>
                  </a:solidFill>
                  <a:latin typeface="Calibri" pitchFamily="34" charset="0"/>
                  <a:cs typeface="Arial" pitchFamily="34" charset="0"/>
                </a:defRPr>
              </a:lvl4pPr>
              <a:lvl5pPr marL="2057400" indent="-228600">
                <a:tabLst>
                  <a:tab pos="266700" algn="l"/>
                  <a:tab pos="1346200" algn="l"/>
                  <a:tab pos="39497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266700" algn="l"/>
                  <a:tab pos="1346200" algn="l"/>
                  <a:tab pos="39497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266700" algn="l"/>
                  <a:tab pos="1346200" algn="l"/>
                  <a:tab pos="39497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266700" algn="l"/>
                  <a:tab pos="1346200" algn="l"/>
                  <a:tab pos="39497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266700" algn="l"/>
                  <a:tab pos="1346200" algn="l"/>
                  <a:tab pos="3949700" algn="l"/>
                </a:tabLst>
                <a:defRPr>
                  <a:solidFill>
                    <a:schemeClr val="tx1"/>
                  </a:solidFill>
                  <a:latin typeface="Calibri" pitchFamily="34" charset="0"/>
                  <a:cs typeface="Arial" pitchFamily="34" charset="0"/>
                </a:defRPr>
              </a:lvl9pPr>
            </a:lstStyle>
            <a:p>
              <a:pPr>
                <a:lnSpc>
                  <a:spcPct val="175000"/>
                </a:lnSpc>
                <a:tabLst>
                  <a:tab pos="355591" algn="l"/>
                  <a:tab pos="1794888" algn="l"/>
                  <a:tab pos="4728515" algn="l"/>
                </a:tabLst>
              </a:pPr>
              <a:r>
                <a:rPr lang="en-AU" altLang="en-US" sz="2700" i="1">
                  <a:latin typeface="Arial" pitchFamily="34" charset="0"/>
                  <a:ea typeface="MS PGothic" pitchFamily="34" charset="-128"/>
                </a:rPr>
                <a:t>Z	=	–	</a:t>
              </a:r>
              <a:r>
                <a:rPr lang="en-AU" altLang="en-US" sz="2700" i="1" smtClean="0">
                  <a:latin typeface="Arial" pitchFamily="34" charset="0"/>
                  <a:ea typeface="MS PGothic" pitchFamily="34" charset="-128"/>
                </a:rPr>
                <a:t>  / </a:t>
              </a:r>
              <a:r>
                <a:rPr lang="en-AU" altLang="en-US" sz="2700" smtClean="0">
                  <a:latin typeface="Symbol" pitchFamily="18" charset="2"/>
                  <a:ea typeface="MS PGothic" pitchFamily="34" charset="-128"/>
                </a:rPr>
                <a:t>s</a:t>
              </a:r>
              <a:r>
                <a:rPr lang="en-AU" altLang="en-US" sz="2700" i="1" baseline="-25000" smtClean="0">
                  <a:latin typeface="Arial" pitchFamily="34" charset="0"/>
                  <a:ea typeface="MS PGothic" pitchFamily="34" charset="-128"/>
                </a:rPr>
                <a:t>p</a:t>
              </a:r>
              <a:endParaRPr lang="en-AU" altLang="en-US" sz="2700" i="1">
                <a:latin typeface="Arial" pitchFamily="34" charset="0"/>
                <a:ea typeface="MS PGothic" pitchFamily="34" charset="-128"/>
              </a:endParaRPr>
            </a:p>
            <a:p>
              <a:pPr>
                <a:lnSpc>
                  <a:spcPct val="175000"/>
                </a:lnSpc>
              </a:pPr>
              <a:r>
                <a:rPr lang="en-AU" altLang="en-US" sz="2700" i="1">
                  <a:latin typeface="Arial" pitchFamily="34" charset="0"/>
                  <a:ea typeface="MS PGothic" pitchFamily="34" charset="-128"/>
                </a:rPr>
                <a:t>	</a:t>
              </a:r>
              <a:r>
                <a:rPr lang="en-AU" altLang="en-US" sz="2700" i="1" smtClean="0">
                  <a:latin typeface="Arial" pitchFamily="34" charset="0"/>
                  <a:ea typeface="MS PGothic" pitchFamily="34" charset="-128"/>
                </a:rPr>
                <a:t> = </a:t>
              </a:r>
              <a:r>
                <a:rPr lang="en-AU" altLang="en-US" sz="2700">
                  <a:latin typeface="Arial" pitchFamily="34" charset="0"/>
                  <a:ea typeface="MS PGothic" pitchFamily="34" charset="-128"/>
                </a:rPr>
                <a:t>(16 </a:t>
              </a:r>
              <a:r>
                <a:rPr lang="en-AU" altLang="en-US" sz="2700" smtClean="0">
                  <a:latin typeface="Arial" pitchFamily="34" charset="0"/>
                  <a:ea typeface="MS PGothic" pitchFamily="34" charset="-128"/>
                </a:rPr>
                <a:t>minggu </a:t>
              </a:r>
              <a:r>
                <a:rPr lang="en-AU" altLang="en-US" sz="2700">
                  <a:latin typeface="Arial" pitchFamily="34" charset="0"/>
                  <a:ea typeface="MS PGothic" pitchFamily="34" charset="-128"/>
                </a:rPr>
                <a:t>– 15 </a:t>
              </a:r>
              <a:r>
                <a:rPr lang="en-AU" altLang="en-US" sz="2700" smtClean="0">
                  <a:latin typeface="Arial" pitchFamily="34" charset="0"/>
                  <a:ea typeface="MS PGothic" pitchFamily="34" charset="-128"/>
                </a:rPr>
                <a:t>minggu) /</a:t>
              </a:r>
              <a:r>
                <a:rPr lang="en-AU" altLang="en-US" sz="2700">
                  <a:latin typeface="Arial" pitchFamily="34" charset="0"/>
                  <a:ea typeface="MS PGothic" pitchFamily="34" charset="-128"/>
                </a:rPr>
                <a:t>1.76</a:t>
              </a:r>
            </a:p>
            <a:p>
              <a:pPr>
                <a:lnSpc>
                  <a:spcPct val="175000"/>
                </a:lnSpc>
              </a:pPr>
              <a:r>
                <a:rPr lang="en-AU" altLang="en-US" sz="2700" i="1">
                  <a:latin typeface="Arial" pitchFamily="34" charset="0"/>
                  <a:ea typeface="MS PGothic" pitchFamily="34" charset="-128"/>
                </a:rPr>
                <a:t>	</a:t>
              </a:r>
              <a:r>
                <a:rPr lang="en-AU" altLang="en-US" sz="2700" i="1" smtClean="0">
                  <a:latin typeface="Arial" pitchFamily="34" charset="0"/>
                  <a:ea typeface="MS PGothic" pitchFamily="34" charset="-128"/>
                </a:rPr>
                <a:t> = </a:t>
              </a:r>
              <a:r>
                <a:rPr lang="en-AU" altLang="en-US" sz="2700">
                  <a:latin typeface="Arial" pitchFamily="34" charset="0"/>
                  <a:ea typeface="MS PGothic" pitchFamily="34" charset="-128"/>
                </a:rPr>
                <a:t>0.57</a:t>
              </a:r>
            </a:p>
          </p:txBody>
        </p:sp>
        <p:sp>
          <p:nvSpPr>
            <p:cNvPr id="181254" name="Text Box 6"/>
            <p:cNvSpPr txBox="1">
              <a:spLocks noChangeArrowheads="1"/>
            </p:cNvSpPr>
            <p:nvPr/>
          </p:nvSpPr>
          <p:spPr bwMode="auto">
            <a:xfrm>
              <a:off x="1974" y="2152"/>
              <a:ext cx="182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55600" algn="ctr"/>
                  <a:tab pos="2159000" algn="ctr"/>
                </a:tabLst>
                <a:defRPr>
                  <a:solidFill>
                    <a:schemeClr val="tx1"/>
                  </a:solidFill>
                  <a:latin typeface="Calibri" pitchFamily="34" charset="0"/>
                  <a:cs typeface="Arial" pitchFamily="34" charset="0"/>
                </a:defRPr>
              </a:lvl1pPr>
              <a:lvl2pPr marL="742950" indent="-285750">
                <a:tabLst>
                  <a:tab pos="355600" algn="ctr"/>
                  <a:tab pos="2159000" algn="ctr"/>
                </a:tabLst>
                <a:defRPr>
                  <a:solidFill>
                    <a:schemeClr val="tx1"/>
                  </a:solidFill>
                  <a:latin typeface="Calibri" pitchFamily="34" charset="0"/>
                  <a:cs typeface="Arial" pitchFamily="34" charset="0"/>
                </a:defRPr>
              </a:lvl2pPr>
              <a:lvl3pPr marL="1143000" indent="-228600">
                <a:tabLst>
                  <a:tab pos="355600" algn="ctr"/>
                  <a:tab pos="2159000" algn="ctr"/>
                </a:tabLst>
                <a:defRPr>
                  <a:solidFill>
                    <a:schemeClr val="tx1"/>
                  </a:solidFill>
                  <a:latin typeface="Calibri" pitchFamily="34" charset="0"/>
                  <a:cs typeface="Arial" pitchFamily="34" charset="0"/>
                </a:defRPr>
              </a:lvl3pPr>
              <a:lvl4pPr marL="1600200" indent="-228600">
                <a:tabLst>
                  <a:tab pos="355600" algn="ctr"/>
                  <a:tab pos="2159000" algn="ctr"/>
                </a:tabLst>
                <a:defRPr>
                  <a:solidFill>
                    <a:schemeClr val="tx1"/>
                  </a:solidFill>
                  <a:latin typeface="Calibri" pitchFamily="34" charset="0"/>
                  <a:cs typeface="Arial" pitchFamily="34" charset="0"/>
                </a:defRPr>
              </a:lvl4pPr>
              <a:lvl5pPr marL="2057400" indent="-228600">
                <a:tabLst>
                  <a:tab pos="355600" algn="ctr"/>
                  <a:tab pos="2159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55600" algn="ctr"/>
                  <a:tab pos="2159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55600" algn="ctr"/>
                  <a:tab pos="2159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55600" algn="ctr"/>
                  <a:tab pos="2159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55600" algn="ctr"/>
                  <a:tab pos="2159000" algn="ctr"/>
                </a:tabLst>
                <a:defRPr>
                  <a:solidFill>
                    <a:schemeClr val="tx1"/>
                  </a:solidFill>
                  <a:latin typeface="Calibri" pitchFamily="34" charset="0"/>
                  <a:cs typeface="Arial" pitchFamily="34" charset="0"/>
                </a:defRPr>
              </a:lvl9pPr>
            </a:lstStyle>
            <a:p>
              <a:pPr>
                <a:lnSpc>
                  <a:spcPct val="85000"/>
                </a:lnSpc>
              </a:pPr>
              <a:r>
                <a:rPr lang="en-AU" altLang="en-US" sz="2100" i="1">
                  <a:latin typeface="Arial" pitchFamily="34" charset="0"/>
                  <a:ea typeface="MS PGothic" pitchFamily="34" charset="-128"/>
                </a:rPr>
                <a:t>	</a:t>
              </a:r>
              <a:r>
                <a:rPr lang="en-AU" altLang="en-US" sz="2100">
                  <a:latin typeface="Arial" pitchFamily="34" charset="0"/>
                  <a:ea typeface="MS PGothic" pitchFamily="34" charset="-128"/>
                </a:rPr>
                <a:t>Due	</a:t>
              </a:r>
              <a:r>
                <a:rPr lang="en-AU" altLang="en-US" sz="2100" smtClean="0">
                  <a:latin typeface="Arial" pitchFamily="34" charset="0"/>
                  <a:ea typeface="MS PGothic" pitchFamily="34" charset="-128"/>
                </a:rPr>
                <a:t>       Waktu penyele-</a:t>
              </a:r>
              <a:r>
                <a:rPr lang="en-AU" altLang="en-US" sz="2100">
                  <a:latin typeface="Arial" pitchFamily="34" charset="0"/>
                  <a:ea typeface="MS PGothic" pitchFamily="34" charset="-128"/>
                </a:rPr>
                <a:t/>
              </a:r>
              <a:br>
                <a:rPr lang="en-AU" altLang="en-US" sz="2100">
                  <a:latin typeface="Arial" pitchFamily="34" charset="0"/>
                  <a:ea typeface="MS PGothic" pitchFamily="34" charset="-128"/>
                </a:rPr>
              </a:br>
              <a:r>
                <a:rPr lang="en-AU" altLang="en-US" sz="2100">
                  <a:latin typeface="Arial" pitchFamily="34" charset="0"/>
                  <a:ea typeface="MS PGothic" pitchFamily="34" charset="-128"/>
                </a:rPr>
                <a:t>	date	</a:t>
              </a:r>
              <a:r>
                <a:rPr lang="en-AU" altLang="en-US" sz="2100" smtClean="0">
                  <a:latin typeface="Arial" pitchFamily="34" charset="0"/>
                  <a:ea typeface="MS PGothic" pitchFamily="34" charset="-128"/>
                </a:rPr>
                <a:t>     saian yg diharpkan</a:t>
              </a:r>
              <a:endParaRPr lang="en-AU" altLang="en-US" sz="2100" baseline="-25000">
                <a:latin typeface="Arial" pitchFamily="34" charset="0"/>
                <a:ea typeface="MS PGothic" pitchFamily="34" charset="-128"/>
              </a:endParaRPr>
            </a:p>
          </p:txBody>
        </p:sp>
        <p:sp>
          <p:nvSpPr>
            <p:cNvPr id="181255" name="AutoShape 7"/>
            <p:cNvSpPr>
              <a:spLocks noChangeArrowheads="1"/>
            </p:cNvSpPr>
            <p:nvPr/>
          </p:nvSpPr>
          <p:spPr bwMode="auto">
            <a:xfrm>
              <a:off x="1920" y="2152"/>
              <a:ext cx="1876" cy="424"/>
            </a:xfrm>
            <a:prstGeom prst="bracketPair">
              <a:avLst>
                <a:gd name="adj" fmla="val 16667"/>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p>
          </p:txBody>
        </p:sp>
      </p:grpSp>
      <p:sp>
        <p:nvSpPr>
          <p:cNvPr id="180232" name="Text Box 8"/>
          <p:cNvSpPr txBox="1">
            <a:spLocks noChangeArrowheads="1"/>
          </p:cNvSpPr>
          <p:nvPr/>
        </p:nvSpPr>
        <p:spPr bwMode="auto">
          <a:xfrm>
            <a:off x="4876800" y="5109721"/>
            <a:ext cx="6546851" cy="1573277"/>
          </a:xfrm>
          <a:prstGeom prst="rect">
            <a:avLst/>
          </a:prstGeom>
          <a:solidFill>
            <a:srgbClr val="838D9B">
              <a:alpha val="56078"/>
            </a:srgbClr>
          </a:solidFill>
          <a:ln w="9525">
            <a:solidFill>
              <a:schemeClr val="tx1"/>
            </a:solidFill>
            <a:miter lim="800000"/>
            <a:headEnd/>
            <a:tailEnd/>
          </a:ln>
        </p:spPr>
        <p:txBody>
          <a:bodyPr wrap="square" lIns="263993" tIns="254394" rIns="263993" bIns="254394">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smtClean="0">
                <a:effectLst>
                  <a:outerShdw blurRad="38100" dist="38100" dir="2700000" algn="tl">
                    <a:srgbClr val="000000">
                      <a:alpha val="43137"/>
                    </a:srgbClr>
                  </a:outerShdw>
                </a:effectLst>
                <a:latin typeface="Arial" pitchFamily="34" charset="0"/>
                <a:ea typeface="MS PGothic" pitchFamily="34" charset="-128"/>
              </a:rPr>
              <a:t>Di mana </a:t>
            </a:r>
            <a:r>
              <a:rPr lang="en-AU" altLang="en-US" sz="2700" i="1">
                <a:effectLst>
                  <a:outerShdw blurRad="38100" dist="38100" dir="2700000" algn="tl">
                    <a:srgbClr val="000000">
                      <a:alpha val="43137"/>
                    </a:srgbClr>
                  </a:outerShdw>
                </a:effectLst>
                <a:latin typeface="Arial" pitchFamily="34" charset="0"/>
                <a:ea typeface="MS PGothic" pitchFamily="34" charset="-128"/>
              </a:rPr>
              <a:t>Z</a:t>
            </a:r>
            <a:r>
              <a:rPr lang="en-AU" altLang="en-US" sz="2700">
                <a:effectLst>
                  <a:outerShdw blurRad="38100" dist="38100" dir="2700000" algn="tl">
                    <a:srgbClr val="000000">
                      <a:alpha val="43137"/>
                    </a:srgbClr>
                  </a:outerShdw>
                </a:effectLst>
                <a:latin typeface="Arial" pitchFamily="34" charset="0"/>
                <a:ea typeface="MS PGothic" pitchFamily="34" charset="-128"/>
              </a:rPr>
              <a:t> </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adalah angka deviasi standar due </a:t>
            </a:r>
            <a:r>
              <a:rPr lang="en-AU" altLang="en-US" sz="2700">
                <a:effectLst>
                  <a:outerShdw blurRad="38100" dist="38100" dir="2700000" algn="tl">
                    <a:srgbClr val="000000">
                      <a:alpha val="43137"/>
                    </a:srgbClr>
                  </a:outerShdw>
                </a:effectLst>
                <a:latin typeface="Arial" pitchFamily="34" charset="0"/>
                <a:ea typeface="MS PGothic" pitchFamily="34" charset="-128"/>
              </a:rPr>
              <a:t>date </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atau </a:t>
            </a:r>
            <a:r>
              <a:rPr lang="en-AU" altLang="en-US" sz="2700">
                <a:effectLst>
                  <a:outerShdw blurRad="38100" dist="38100" dir="2700000" algn="tl">
                    <a:srgbClr val="000000">
                      <a:alpha val="43137"/>
                    </a:srgbClr>
                  </a:outerShdw>
                </a:effectLst>
                <a:latin typeface="Arial" pitchFamily="34" charset="0"/>
                <a:ea typeface="MS PGothic" pitchFamily="34" charset="-128"/>
              </a:rPr>
              <a:t>target </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waktu dari waktu rata-rata atau waktu diharapkan</a:t>
            </a:r>
            <a:endParaRPr lang="en-AU" altLang="en-US" sz="2700">
              <a:effectLst>
                <a:outerShdw blurRad="38100" dist="38100" dir="2700000" algn="tl">
                  <a:srgbClr val="000000">
                    <a:alpha val="43137"/>
                  </a:srgbClr>
                </a:outerShdw>
              </a:effectLst>
              <a:latin typeface="Arial" pitchFamily="34" charset="0"/>
              <a:ea typeface="MS PGothic" pitchFamily="34" charset="-128"/>
            </a:endParaRPr>
          </a:p>
        </p:txBody>
      </p:sp>
    </p:spTree>
    <p:extLst>
      <p:ext uri="{BB962C8B-B14F-4D97-AF65-F5344CB8AC3E}">
        <p14:creationId xmlns:p14="http://schemas.microsoft.com/office/powerpoint/2010/main" val="4293375787"/>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80227"/>
                                        </p:tgtEl>
                                        <p:attrNameLst>
                                          <p:attrName>style.visibility</p:attrName>
                                        </p:attrNameLst>
                                      </p:cBhvr>
                                      <p:to>
                                        <p:strVal val="visible"/>
                                      </p:to>
                                    </p:set>
                                    <p:animEffect transition="in" filter="strips(downRight)">
                                      <p:cBhvr>
                                        <p:cTn id="7" dur="1000"/>
                                        <p:tgtEl>
                                          <p:spTgt spid="180227"/>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80228"/>
                                        </p:tgtEl>
                                        <p:attrNameLst>
                                          <p:attrName>style.visibility</p:attrName>
                                        </p:attrNameLst>
                                      </p:cBhvr>
                                      <p:to>
                                        <p:strVal val="visible"/>
                                      </p:to>
                                    </p:set>
                                    <p:animEffect transition="in" filter="strips(downRight)">
                                      <p:cBhvr>
                                        <p:cTn id="11" dur="1000"/>
                                        <p:tgtEl>
                                          <p:spTgt spid="180228"/>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500"/>
                                  </p:stCondLst>
                                  <p:childTnLst>
                                    <p:set>
                                      <p:cBhvr>
                                        <p:cTn id="14" dur="1" fill="hold">
                                          <p:stCondLst>
                                            <p:cond delay="0"/>
                                          </p:stCondLst>
                                        </p:cTn>
                                        <p:tgtEl>
                                          <p:spTgt spid="180232"/>
                                        </p:tgtEl>
                                        <p:attrNameLst>
                                          <p:attrName>style.visibility</p:attrName>
                                        </p:attrNameLst>
                                      </p:cBhvr>
                                      <p:to>
                                        <p:strVal val="visible"/>
                                      </p:to>
                                    </p:set>
                                    <p:animEffect transition="in" filter="strips(downRight)">
                                      <p:cBhvr>
                                        <p:cTn id="15" dur="1000"/>
                                        <p:tgtEl>
                                          <p:spTgt spid="180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7" grpId="0"/>
      <p:bldP spid="180232"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914400" y="393701"/>
            <a:ext cx="10363200" cy="1308100"/>
          </a:xfrm>
          <a:extLst/>
        </p:spPr>
        <p:txBody>
          <a:bodyPr rtlCol="0">
            <a:normAutofit/>
          </a:bodyPr>
          <a:lstStyle/>
          <a:p>
            <a:pPr>
              <a:defRPr/>
            </a:pPr>
            <a:r>
              <a:rPr lang="en-US">
                <a:latin typeface="Arial" charset="0"/>
                <a:ea typeface="ＭＳ Ｐゴシック" charset="0"/>
              </a:rPr>
              <a:t>Probabilitas Penyelesaian Proyek</a:t>
            </a:r>
            <a:endParaRPr lang="en-US">
              <a:latin typeface="Arial" charset="0"/>
              <a:ea typeface="ＭＳ Ｐゴシック" charset="0"/>
            </a:endParaRPr>
          </a:p>
        </p:txBody>
      </p:sp>
      <p:sp>
        <p:nvSpPr>
          <p:cNvPr id="180227" name="Text Box 3"/>
          <p:cNvSpPr txBox="1">
            <a:spLocks noChangeArrowheads="1"/>
          </p:cNvSpPr>
          <p:nvPr/>
        </p:nvSpPr>
        <p:spPr bwMode="auto">
          <a:xfrm>
            <a:off x="622300" y="1295400"/>
            <a:ext cx="9414933" cy="2062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11992" tIns="302392" rIns="311992" bIns="302392">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3700" b="1" smtClean="0">
                <a:solidFill>
                  <a:srgbClr val="FFFF00"/>
                </a:solidFill>
                <a:effectLst>
                  <a:outerShdw blurRad="38100" dist="38100" dir="2700000" algn="tl">
                    <a:srgbClr val="000000">
                      <a:alpha val="43137"/>
                    </a:srgbClr>
                  </a:outerShdw>
                </a:effectLst>
                <a:latin typeface="Arial" pitchFamily="34" charset="0"/>
                <a:ea typeface="MS PGothic" pitchFamily="34" charset="-128"/>
              </a:rPr>
              <a:t>Berapa probabilitas proyek ini dapat diselesaikan pada atau sebelum batas waktu16 minggu?</a:t>
            </a:r>
            <a:endParaRPr lang="en-AU" altLang="en-US" sz="3700" b="1">
              <a:solidFill>
                <a:srgbClr val="FFFF00"/>
              </a:solidFill>
              <a:effectLst>
                <a:outerShdw blurRad="38100" dist="38100" dir="2700000" algn="tl">
                  <a:srgbClr val="000000">
                    <a:alpha val="43137"/>
                  </a:srgbClr>
                </a:outerShdw>
              </a:effectLst>
              <a:latin typeface="Arial" pitchFamily="34" charset="0"/>
              <a:ea typeface="MS PGothic" pitchFamily="34" charset="-128"/>
            </a:endParaRPr>
          </a:p>
        </p:txBody>
      </p:sp>
      <p:grpSp>
        <p:nvGrpSpPr>
          <p:cNvPr id="180228" name="Group 4"/>
          <p:cNvGrpSpPr>
            <a:grpSpLocks/>
          </p:cNvGrpSpPr>
          <p:nvPr/>
        </p:nvGrpSpPr>
        <p:grpSpPr bwMode="auto">
          <a:xfrm>
            <a:off x="3073763" y="3691352"/>
            <a:ext cx="6301317" cy="2278064"/>
            <a:chOff x="1518" y="2040"/>
            <a:chExt cx="2977" cy="1435"/>
          </a:xfrm>
        </p:grpSpPr>
        <p:sp>
          <p:nvSpPr>
            <p:cNvPr id="181253" name="Text Box 5"/>
            <p:cNvSpPr txBox="1">
              <a:spLocks noChangeArrowheads="1"/>
            </p:cNvSpPr>
            <p:nvPr/>
          </p:nvSpPr>
          <p:spPr bwMode="auto">
            <a:xfrm>
              <a:off x="1518" y="2040"/>
              <a:ext cx="2977" cy="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66700" algn="l"/>
                  <a:tab pos="1346200" algn="l"/>
                  <a:tab pos="3949700" algn="l"/>
                </a:tabLst>
                <a:defRPr>
                  <a:solidFill>
                    <a:schemeClr val="tx1"/>
                  </a:solidFill>
                  <a:latin typeface="Calibri" pitchFamily="34" charset="0"/>
                  <a:cs typeface="Arial" pitchFamily="34" charset="0"/>
                </a:defRPr>
              </a:lvl1pPr>
              <a:lvl2pPr marL="742950" indent="-285750">
                <a:tabLst>
                  <a:tab pos="266700" algn="l"/>
                  <a:tab pos="1346200" algn="l"/>
                  <a:tab pos="3949700" algn="l"/>
                </a:tabLst>
                <a:defRPr>
                  <a:solidFill>
                    <a:schemeClr val="tx1"/>
                  </a:solidFill>
                  <a:latin typeface="Calibri" pitchFamily="34" charset="0"/>
                  <a:cs typeface="Arial" pitchFamily="34" charset="0"/>
                </a:defRPr>
              </a:lvl2pPr>
              <a:lvl3pPr marL="1143000" indent="-228600">
                <a:tabLst>
                  <a:tab pos="266700" algn="l"/>
                  <a:tab pos="1346200" algn="l"/>
                  <a:tab pos="3949700" algn="l"/>
                </a:tabLst>
                <a:defRPr>
                  <a:solidFill>
                    <a:schemeClr val="tx1"/>
                  </a:solidFill>
                  <a:latin typeface="Calibri" pitchFamily="34" charset="0"/>
                  <a:cs typeface="Arial" pitchFamily="34" charset="0"/>
                </a:defRPr>
              </a:lvl3pPr>
              <a:lvl4pPr marL="1600200" indent="-228600">
                <a:tabLst>
                  <a:tab pos="266700" algn="l"/>
                  <a:tab pos="1346200" algn="l"/>
                  <a:tab pos="3949700" algn="l"/>
                </a:tabLst>
                <a:defRPr>
                  <a:solidFill>
                    <a:schemeClr val="tx1"/>
                  </a:solidFill>
                  <a:latin typeface="Calibri" pitchFamily="34" charset="0"/>
                  <a:cs typeface="Arial" pitchFamily="34" charset="0"/>
                </a:defRPr>
              </a:lvl4pPr>
              <a:lvl5pPr marL="2057400" indent="-228600">
                <a:tabLst>
                  <a:tab pos="266700" algn="l"/>
                  <a:tab pos="1346200" algn="l"/>
                  <a:tab pos="39497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266700" algn="l"/>
                  <a:tab pos="1346200" algn="l"/>
                  <a:tab pos="39497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266700" algn="l"/>
                  <a:tab pos="1346200" algn="l"/>
                  <a:tab pos="39497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266700" algn="l"/>
                  <a:tab pos="1346200" algn="l"/>
                  <a:tab pos="39497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266700" algn="l"/>
                  <a:tab pos="1346200" algn="l"/>
                  <a:tab pos="3949700" algn="l"/>
                </a:tabLst>
                <a:defRPr>
                  <a:solidFill>
                    <a:schemeClr val="tx1"/>
                  </a:solidFill>
                  <a:latin typeface="Calibri" pitchFamily="34" charset="0"/>
                  <a:cs typeface="Arial" pitchFamily="34" charset="0"/>
                </a:defRPr>
              </a:lvl9pPr>
            </a:lstStyle>
            <a:p>
              <a:pPr>
                <a:lnSpc>
                  <a:spcPct val="175000"/>
                </a:lnSpc>
                <a:tabLst>
                  <a:tab pos="355591" algn="l"/>
                  <a:tab pos="1794888" algn="l"/>
                  <a:tab pos="4728515" algn="l"/>
                </a:tabLst>
              </a:pPr>
              <a:r>
                <a:rPr lang="en-AU" altLang="en-US" sz="2700" i="1">
                  <a:latin typeface="Arial" pitchFamily="34" charset="0"/>
                  <a:ea typeface="MS PGothic" pitchFamily="34" charset="-128"/>
                </a:rPr>
                <a:t>Z	=	–	</a:t>
              </a:r>
              <a:r>
                <a:rPr lang="en-AU" altLang="en-US" sz="2700" i="1" smtClean="0">
                  <a:latin typeface="Arial" pitchFamily="34" charset="0"/>
                  <a:ea typeface="MS PGothic" pitchFamily="34" charset="-128"/>
                </a:rPr>
                <a:t>  / </a:t>
              </a:r>
              <a:r>
                <a:rPr lang="en-AU" altLang="en-US" sz="2700" smtClean="0">
                  <a:latin typeface="Symbol" pitchFamily="18" charset="2"/>
                  <a:ea typeface="MS PGothic" pitchFamily="34" charset="-128"/>
                </a:rPr>
                <a:t>s</a:t>
              </a:r>
              <a:r>
                <a:rPr lang="en-AU" altLang="en-US" sz="2700" i="1" baseline="-25000" smtClean="0">
                  <a:latin typeface="Arial" pitchFamily="34" charset="0"/>
                  <a:ea typeface="MS PGothic" pitchFamily="34" charset="-128"/>
                </a:rPr>
                <a:t>p</a:t>
              </a:r>
              <a:endParaRPr lang="en-AU" altLang="en-US" sz="2700" i="1">
                <a:latin typeface="Arial" pitchFamily="34" charset="0"/>
                <a:ea typeface="MS PGothic" pitchFamily="34" charset="-128"/>
              </a:endParaRPr>
            </a:p>
            <a:p>
              <a:pPr>
                <a:lnSpc>
                  <a:spcPct val="175000"/>
                </a:lnSpc>
              </a:pPr>
              <a:r>
                <a:rPr lang="en-AU" altLang="en-US" sz="2700" i="1">
                  <a:latin typeface="Arial" pitchFamily="34" charset="0"/>
                  <a:ea typeface="MS PGothic" pitchFamily="34" charset="-128"/>
                </a:rPr>
                <a:t>	</a:t>
              </a:r>
              <a:r>
                <a:rPr lang="en-AU" altLang="en-US" sz="2700" i="1" smtClean="0">
                  <a:latin typeface="Arial" pitchFamily="34" charset="0"/>
                  <a:ea typeface="MS PGothic" pitchFamily="34" charset="-128"/>
                </a:rPr>
                <a:t> = </a:t>
              </a:r>
              <a:r>
                <a:rPr lang="en-AU" altLang="en-US" sz="2700">
                  <a:latin typeface="Arial" pitchFamily="34" charset="0"/>
                  <a:ea typeface="MS PGothic" pitchFamily="34" charset="-128"/>
                </a:rPr>
                <a:t>(16 </a:t>
              </a:r>
              <a:r>
                <a:rPr lang="en-AU" altLang="en-US" sz="2700" smtClean="0">
                  <a:latin typeface="Arial" pitchFamily="34" charset="0"/>
                  <a:ea typeface="MS PGothic" pitchFamily="34" charset="-128"/>
                </a:rPr>
                <a:t>minggu </a:t>
              </a:r>
              <a:r>
                <a:rPr lang="en-AU" altLang="en-US" sz="2700">
                  <a:latin typeface="Arial" pitchFamily="34" charset="0"/>
                  <a:ea typeface="MS PGothic" pitchFamily="34" charset="-128"/>
                </a:rPr>
                <a:t>– 15 </a:t>
              </a:r>
              <a:r>
                <a:rPr lang="en-AU" altLang="en-US" sz="2700" smtClean="0">
                  <a:latin typeface="Arial" pitchFamily="34" charset="0"/>
                  <a:ea typeface="MS PGothic" pitchFamily="34" charset="-128"/>
                </a:rPr>
                <a:t>minggu) /</a:t>
              </a:r>
              <a:r>
                <a:rPr lang="en-AU" altLang="en-US" sz="2700">
                  <a:latin typeface="Arial" pitchFamily="34" charset="0"/>
                  <a:ea typeface="MS PGothic" pitchFamily="34" charset="-128"/>
                </a:rPr>
                <a:t>1.76</a:t>
              </a:r>
            </a:p>
            <a:p>
              <a:pPr>
                <a:lnSpc>
                  <a:spcPct val="175000"/>
                </a:lnSpc>
              </a:pPr>
              <a:r>
                <a:rPr lang="en-AU" altLang="en-US" sz="2700" i="1">
                  <a:latin typeface="Arial" pitchFamily="34" charset="0"/>
                  <a:ea typeface="MS PGothic" pitchFamily="34" charset="-128"/>
                </a:rPr>
                <a:t>	</a:t>
              </a:r>
              <a:r>
                <a:rPr lang="en-AU" altLang="en-US" sz="2700" i="1" smtClean="0">
                  <a:latin typeface="Arial" pitchFamily="34" charset="0"/>
                  <a:ea typeface="MS PGothic" pitchFamily="34" charset="-128"/>
                </a:rPr>
                <a:t> = </a:t>
              </a:r>
              <a:r>
                <a:rPr lang="en-AU" altLang="en-US" sz="2700">
                  <a:latin typeface="Arial" pitchFamily="34" charset="0"/>
                  <a:ea typeface="MS PGothic" pitchFamily="34" charset="-128"/>
                </a:rPr>
                <a:t>0.57</a:t>
              </a:r>
            </a:p>
          </p:txBody>
        </p:sp>
        <p:sp>
          <p:nvSpPr>
            <p:cNvPr id="181254" name="Text Box 6"/>
            <p:cNvSpPr txBox="1">
              <a:spLocks noChangeArrowheads="1"/>
            </p:cNvSpPr>
            <p:nvPr/>
          </p:nvSpPr>
          <p:spPr bwMode="auto">
            <a:xfrm>
              <a:off x="1974" y="2152"/>
              <a:ext cx="182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55600" algn="ctr"/>
                  <a:tab pos="2159000" algn="ctr"/>
                </a:tabLst>
                <a:defRPr>
                  <a:solidFill>
                    <a:schemeClr val="tx1"/>
                  </a:solidFill>
                  <a:latin typeface="Calibri" pitchFamily="34" charset="0"/>
                  <a:cs typeface="Arial" pitchFamily="34" charset="0"/>
                </a:defRPr>
              </a:lvl1pPr>
              <a:lvl2pPr marL="742950" indent="-285750">
                <a:tabLst>
                  <a:tab pos="355600" algn="ctr"/>
                  <a:tab pos="2159000" algn="ctr"/>
                </a:tabLst>
                <a:defRPr>
                  <a:solidFill>
                    <a:schemeClr val="tx1"/>
                  </a:solidFill>
                  <a:latin typeface="Calibri" pitchFamily="34" charset="0"/>
                  <a:cs typeface="Arial" pitchFamily="34" charset="0"/>
                </a:defRPr>
              </a:lvl2pPr>
              <a:lvl3pPr marL="1143000" indent="-228600">
                <a:tabLst>
                  <a:tab pos="355600" algn="ctr"/>
                  <a:tab pos="2159000" algn="ctr"/>
                </a:tabLst>
                <a:defRPr>
                  <a:solidFill>
                    <a:schemeClr val="tx1"/>
                  </a:solidFill>
                  <a:latin typeface="Calibri" pitchFamily="34" charset="0"/>
                  <a:cs typeface="Arial" pitchFamily="34" charset="0"/>
                </a:defRPr>
              </a:lvl3pPr>
              <a:lvl4pPr marL="1600200" indent="-228600">
                <a:tabLst>
                  <a:tab pos="355600" algn="ctr"/>
                  <a:tab pos="2159000" algn="ctr"/>
                </a:tabLst>
                <a:defRPr>
                  <a:solidFill>
                    <a:schemeClr val="tx1"/>
                  </a:solidFill>
                  <a:latin typeface="Calibri" pitchFamily="34" charset="0"/>
                  <a:cs typeface="Arial" pitchFamily="34" charset="0"/>
                </a:defRPr>
              </a:lvl4pPr>
              <a:lvl5pPr marL="2057400" indent="-228600">
                <a:tabLst>
                  <a:tab pos="355600" algn="ctr"/>
                  <a:tab pos="2159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55600" algn="ctr"/>
                  <a:tab pos="2159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55600" algn="ctr"/>
                  <a:tab pos="2159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55600" algn="ctr"/>
                  <a:tab pos="2159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55600" algn="ctr"/>
                  <a:tab pos="2159000" algn="ctr"/>
                </a:tabLst>
                <a:defRPr>
                  <a:solidFill>
                    <a:schemeClr val="tx1"/>
                  </a:solidFill>
                  <a:latin typeface="Calibri" pitchFamily="34" charset="0"/>
                  <a:cs typeface="Arial" pitchFamily="34" charset="0"/>
                </a:defRPr>
              </a:lvl9pPr>
            </a:lstStyle>
            <a:p>
              <a:pPr>
                <a:lnSpc>
                  <a:spcPct val="85000"/>
                </a:lnSpc>
              </a:pPr>
              <a:r>
                <a:rPr lang="en-AU" altLang="en-US" sz="2100" i="1">
                  <a:latin typeface="Arial" pitchFamily="34" charset="0"/>
                  <a:ea typeface="MS PGothic" pitchFamily="34" charset="-128"/>
                </a:rPr>
                <a:t>	</a:t>
              </a:r>
              <a:r>
                <a:rPr lang="en-AU" altLang="en-US" sz="2100">
                  <a:latin typeface="Arial" pitchFamily="34" charset="0"/>
                  <a:ea typeface="MS PGothic" pitchFamily="34" charset="-128"/>
                </a:rPr>
                <a:t>Due	</a:t>
              </a:r>
              <a:r>
                <a:rPr lang="en-AU" altLang="en-US" sz="2100" smtClean="0">
                  <a:latin typeface="Arial" pitchFamily="34" charset="0"/>
                  <a:ea typeface="MS PGothic" pitchFamily="34" charset="-128"/>
                </a:rPr>
                <a:t>       Waktu penyele-</a:t>
              </a:r>
              <a:r>
                <a:rPr lang="en-AU" altLang="en-US" sz="2100">
                  <a:latin typeface="Arial" pitchFamily="34" charset="0"/>
                  <a:ea typeface="MS PGothic" pitchFamily="34" charset="-128"/>
                </a:rPr>
                <a:t/>
              </a:r>
              <a:br>
                <a:rPr lang="en-AU" altLang="en-US" sz="2100">
                  <a:latin typeface="Arial" pitchFamily="34" charset="0"/>
                  <a:ea typeface="MS PGothic" pitchFamily="34" charset="-128"/>
                </a:rPr>
              </a:br>
              <a:r>
                <a:rPr lang="en-AU" altLang="en-US" sz="2100">
                  <a:latin typeface="Arial" pitchFamily="34" charset="0"/>
                  <a:ea typeface="MS PGothic" pitchFamily="34" charset="-128"/>
                </a:rPr>
                <a:t>	date	</a:t>
              </a:r>
              <a:r>
                <a:rPr lang="en-AU" altLang="en-US" sz="2100" smtClean="0">
                  <a:latin typeface="Arial" pitchFamily="34" charset="0"/>
                  <a:ea typeface="MS PGothic" pitchFamily="34" charset="-128"/>
                </a:rPr>
                <a:t>     saian yg diharpkan</a:t>
              </a:r>
              <a:endParaRPr lang="en-AU" altLang="en-US" sz="2100" baseline="-25000">
                <a:latin typeface="Arial" pitchFamily="34" charset="0"/>
                <a:ea typeface="MS PGothic" pitchFamily="34" charset="-128"/>
              </a:endParaRPr>
            </a:p>
          </p:txBody>
        </p:sp>
        <p:sp>
          <p:nvSpPr>
            <p:cNvPr id="181255" name="AutoShape 7"/>
            <p:cNvSpPr>
              <a:spLocks noChangeArrowheads="1"/>
            </p:cNvSpPr>
            <p:nvPr/>
          </p:nvSpPr>
          <p:spPr bwMode="auto">
            <a:xfrm>
              <a:off x="1920" y="2152"/>
              <a:ext cx="1876" cy="424"/>
            </a:xfrm>
            <a:prstGeom prst="bracketPair">
              <a:avLst>
                <a:gd name="adj" fmla="val 16667"/>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p>
          </p:txBody>
        </p:sp>
      </p:grpSp>
      <p:sp>
        <p:nvSpPr>
          <p:cNvPr id="180232" name="Text Box 8"/>
          <p:cNvSpPr txBox="1">
            <a:spLocks noChangeArrowheads="1"/>
          </p:cNvSpPr>
          <p:nvPr/>
        </p:nvSpPr>
        <p:spPr bwMode="auto">
          <a:xfrm>
            <a:off x="4876800" y="5109721"/>
            <a:ext cx="6546851" cy="1573277"/>
          </a:xfrm>
          <a:prstGeom prst="rect">
            <a:avLst/>
          </a:prstGeom>
          <a:solidFill>
            <a:srgbClr val="838D9B">
              <a:alpha val="56078"/>
            </a:srgbClr>
          </a:solidFill>
          <a:ln w="9525">
            <a:solidFill>
              <a:schemeClr val="tx1"/>
            </a:solidFill>
            <a:miter lim="800000"/>
            <a:headEnd/>
            <a:tailEnd/>
          </a:ln>
        </p:spPr>
        <p:txBody>
          <a:bodyPr wrap="square" lIns="263993" tIns="254394" rIns="263993" bIns="254394">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smtClean="0">
                <a:effectLst>
                  <a:outerShdw blurRad="38100" dist="38100" dir="2700000" algn="tl">
                    <a:srgbClr val="000000">
                      <a:alpha val="43137"/>
                    </a:srgbClr>
                  </a:outerShdw>
                </a:effectLst>
                <a:latin typeface="Arial" pitchFamily="34" charset="0"/>
                <a:ea typeface="MS PGothic" pitchFamily="34" charset="-128"/>
              </a:rPr>
              <a:t>Di mana </a:t>
            </a:r>
            <a:r>
              <a:rPr lang="en-AU" altLang="en-US" sz="2700" i="1">
                <a:effectLst>
                  <a:outerShdw blurRad="38100" dist="38100" dir="2700000" algn="tl">
                    <a:srgbClr val="000000">
                      <a:alpha val="43137"/>
                    </a:srgbClr>
                  </a:outerShdw>
                </a:effectLst>
                <a:latin typeface="Arial" pitchFamily="34" charset="0"/>
                <a:ea typeface="MS PGothic" pitchFamily="34" charset="-128"/>
              </a:rPr>
              <a:t>Z</a:t>
            </a:r>
            <a:r>
              <a:rPr lang="en-AU" altLang="en-US" sz="2700">
                <a:effectLst>
                  <a:outerShdw blurRad="38100" dist="38100" dir="2700000" algn="tl">
                    <a:srgbClr val="000000">
                      <a:alpha val="43137"/>
                    </a:srgbClr>
                  </a:outerShdw>
                </a:effectLst>
                <a:latin typeface="Arial" pitchFamily="34" charset="0"/>
                <a:ea typeface="MS PGothic" pitchFamily="34" charset="-128"/>
              </a:rPr>
              <a:t> </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adalah angka deviasi standar due </a:t>
            </a:r>
            <a:r>
              <a:rPr lang="en-AU" altLang="en-US" sz="2700">
                <a:effectLst>
                  <a:outerShdw blurRad="38100" dist="38100" dir="2700000" algn="tl">
                    <a:srgbClr val="000000">
                      <a:alpha val="43137"/>
                    </a:srgbClr>
                  </a:outerShdw>
                </a:effectLst>
                <a:latin typeface="Arial" pitchFamily="34" charset="0"/>
                <a:ea typeface="MS PGothic" pitchFamily="34" charset="-128"/>
              </a:rPr>
              <a:t>date </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atau </a:t>
            </a:r>
            <a:r>
              <a:rPr lang="en-AU" altLang="en-US" sz="2700">
                <a:effectLst>
                  <a:outerShdw blurRad="38100" dist="38100" dir="2700000" algn="tl">
                    <a:srgbClr val="000000">
                      <a:alpha val="43137"/>
                    </a:srgbClr>
                  </a:outerShdw>
                </a:effectLst>
                <a:latin typeface="Arial" pitchFamily="34" charset="0"/>
                <a:ea typeface="MS PGothic" pitchFamily="34" charset="-128"/>
              </a:rPr>
              <a:t>target </a:t>
            </a:r>
            <a:r>
              <a:rPr lang="en-AU" altLang="en-US" sz="2700" smtClean="0">
                <a:effectLst>
                  <a:outerShdw blurRad="38100" dist="38100" dir="2700000" algn="tl">
                    <a:srgbClr val="000000">
                      <a:alpha val="43137"/>
                    </a:srgbClr>
                  </a:outerShdw>
                </a:effectLst>
                <a:latin typeface="Arial" pitchFamily="34" charset="0"/>
                <a:ea typeface="MS PGothic" pitchFamily="34" charset="-128"/>
              </a:rPr>
              <a:t>waktu dari waktu rata-rata atau waktu diharapkan</a:t>
            </a:r>
            <a:endParaRPr lang="en-AU" altLang="en-US" sz="2700">
              <a:effectLst>
                <a:outerShdw blurRad="38100" dist="38100" dir="2700000" algn="tl">
                  <a:srgbClr val="000000">
                    <a:alpha val="43137"/>
                  </a:srgbClr>
                </a:outerShdw>
              </a:effectLst>
              <a:latin typeface="Arial" pitchFamily="34" charset="0"/>
              <a:ea typeface="MS PGothic" pitchFamily="34" charset="-128"/>
            </a:endParaRPr>
          </a:p>
        </p:txBody>
      </p:sp>
      <p:sp>
        <p:nvSpPr>
          <p:cNvPr id="9" name="Rectangle 9"/>
          <p:cNvSpPr>
            <a:spLocks noChangeArrowheads="1"/>
          </p:cNvSpPr>
          <p:nvPr/>
        </p:nvSpPr>
        <p:spPr bwMode="auto">
          <a:xfrm>
            <a:off x="2032000" y="1422400"/>
            <a:ext cx="8348133" cy="3352800"/>
          </a:xfrm>
          <a:prstGeom prst="rect">
            <a:avLst/>
          </a:prstGeom>
          <a:solidFill>
            <a:srgbClr val="7030A0"/>
          </a:solidFill>
          <a:ln w="9525">
            <a:solidFill>
              <a:schemeClr val="tx1"/>
            </a:solidFill>
            <a:miter lim="800000"/>
            <a:headEnd/>
            <a:tailEnd/>
          </a:ln>
        </p:spPr>
        <p:txBody>
          <a:bodyPr wrap="none" lIns="121917" tIns="60958" rIns="121917" bIns="60958"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p>
        </p:txBody>
      </p:sp>
      <p:sp>
        <p:nvSpPr>
          <p:cNvPr id="10" name="Text Box 24"/>
          <p:cNvSpPr txBox="1">
            <a:spLocks noChangeArrowheads="1"/>
          </p:cNvSpPr>
          <p:nvPr/>
        </p:nvSpPr>
        <p:spPr bwMode="auto">
          <a:xfrm>
            <a:off x="2569633" y="2106614"/>
            <a:ext cx="7031567" cy="277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1pPr>
            <a:lvl2pPr marL="742950" indent="-285750">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2pPr>
            <a:lvl3pPr marL="1143000" indent="-228600">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3pPr>
            <a:lvl4pPr marL="1600200" indent="-228600">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4pPr>
            <a:lvl5pPr marL="2057400" indent="-228600">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9pPr>
          </a:lstStyle>
          <a:p>
            <a:pPr>
              <a:spcBef>
                <a:spcPct val="25000"/>
              </a:spcBef>
            </a:pPr>
            <a:r>
              <a:rPr lang="en-AU" altLang="en-US" sz="2400">
                <a:latin typeface="Arial" pitchFamily="34" charset="0"/>
                <a:ea typeface="MS PGothic" pitchFamily="34" charset="-128"/>
              </a:rPr>
              <a:t>		.00	.01			</a:t>
            </a:r>
            <a:r>
              <a:rPr lang="en-AU" altLang="en-US" sz="2400" smtClean="0">
                <a:latin typeface="Arial" pitchFamily="34" charset="0"/>
                <a:ea typeface="MS PGothic" pitchFamily="34" charset="-128"/>
              </a:rPr>
              <a:t>.</a:t>
            </a:r>
            <a:r>
              <a:rPr lang="en-AU" altLang="en-US" sz="2400">
                <a:latin typeface="Arial" pitchFamily="34" charset="0"/>
                <a:ea typeface="MS PGothic" pitchFamily="34" charset="-128"/>
              </a:rPr>
              <a:t>07	.08</a:t>
            </a:r>
          </a:p>
          <a:p>
            <a:pPr>
              <a:spcBef>
                <a:spcPct val="25000"/>
              </a:spcBef>
            </a:pPr>
            <a:r>
              <a:rPr lang="en-AU" altLang="en-US" sz="2400">
                <a:latin typeface="Arial" pitchFamily="34" charset="0"/>
                <a:ea typeface="MS PGothic" pitchFamily="34" charset="-128"/>
              </a:rPr>
              <a:t>	.1	.50000	.50399		</a:t>
            </a:r>
            <a:r>
              <a:rPr lang="en-AU" altLang="en-US" sz="2400" smtClean="0">
                <a:latin typeface="Arial" pitchFamily="34" charset="0"/>
                <a:ea typeface="MS PGothic" pitchFamily="34" charset="-128"/>
              </a:rPr>
              <a:t>	.</a:t>
            </a:r>
            <a:r>
              <a:rPr lang="en-AU" altLang="en-US" sz="2400">
                <a:latin typeface="Arial" pitchFamily="34" charset="0"/>
                <a:ea typeface="MS PGothic" pitchFamily="34" charset="-128"/>
              </a:rPr>
              <a:t>52790	.53188</a:t>
            </a:r>
          </a:p>
          <a:p>
            <a:pPr>
              <a:spcBef>
                <a:spcPct val="25000"/>
              </a:spcBef>
            </a:pPr>
            <a:r>
              <a:rPr lang="en-AU" altLang="en-US" sz="2400">
                <a:latin typeface="Arial" pitchFamily="34" charset="0"/>
                <a:ea typeface="MS PGothic" pitchFamily="34" charset="-128"/>
              </a:rPr>
              <a:t>	.2	.53983	.54380		</a:t>
            </a:r>
            <a:r>
              <a:rPr lang="en-AU" altLang="en-US" sz="2400" smtClean="0">
                <a:latin typeface="Arial" pitchFamily="34" charset="0"/>
                <a:ea typeface="MS PGothic" pitchFamily="34" charset="-128"/>
              </a:rPr>
              <a:t>	.</a:t>
            </a:r>
            <a:r>
              <a:rPr lang="en-AU" altLang="en-US" sz="2400">
                <a:latin typeface="Arial" pitchFamily="34" charset="0"/>
                <a:ea typeface="MS PGothic" pitchFamily="34" charset="-128"/>
              </a:rPr>
              <a:t>56749	.57142</a:t>
            </a:r>
          </a:p>
          <a:p>
            <a:pPr>
              <a:spcBef>
                <a:spcPct val="25000"/>
              </a:spcBef>
            </a:pPr>
            <a:r>
              <a:rPr lang="en-AU" altLang="en-US" sz="2400">
                <a:latin typeface="Arial" pitchFamily="34" charset="0"/>
                <a:ea typeface="MS PGothic" pitchFamily="34" charset="-128"/>
              </a:rPr>
              <a:t>	</a:t>
            </a:r>
          </a:p>
          <a:p>
            <a:pPr>
              <a:spcBef>
                <a:spcPct val="25000"/>
              </a:spcBef>
            </a:pPr>
            <a:r>
              <a:rPr lang="en-AU" altLang="en-US" sz="2400">
                <a:latin typeface="Arial" pitchFamily="34" charset="0"/>
                <a:ea typeface="MS PGothic" pitchFamily="34" charset="-128"/>
              </a:rPr>
              <a:t>	.5	.69146	.69497		</a:t>
            </a:r>
            <a:r>
              <a:rPr lang="en-AU" altLang="en-US" sz="2400" smtClean="0">
                <a:latin typeface="Arial" pitchFamily="34" charset="0"/>
                <a:ea typeface="MS PGothic" pitchFamily="34" charset="-128"/>
              </a:rPr>
              <a:t>	</a:t>
            </a:r>
            <a:r>
              <a:rPr lang="en-AU" altLang="en-US" sz="2400" smtClean="0">
                <a:solidFill>
                  <a:srgbClr val="FFFF00"/>
                </a:solidFill>
                <a:latin typeface="Arial" pitchFamily="34" charset="0"/>
                <a:ea typeface="MS PGothic" pitchFamily="34" charset="-128"/>
              </a:rPr>
              <a:t>.</a:t>
            </a:r>
            <a:r>
              <a:rPr lang="en-AU" altLang="en-US" sz="2400">
                <a:solidFill>
                  <a:srgbClr val="FFFF00"/>
                </a:solidFill>
                <a:latin typeface="Arial" pitchFamily="34" charset="0"/>
                <a:ea typeface="MS PGothic" pitchFamily="34" charset="-128"/>
              </a:rPr>
              <a:t>71566</a:t>
            </a:r>
            <a:r>
              <a:rPr lang="en-AU" altLang="en-US" sz="2400">
                <a:latin typeface="Arial" pitchFamily="34" charset="0"/>
                <a:ea typeface="MS PGothic" pitchFamily="34" charset="-128"/>
              </a:rPr>
              <a:t>	.71904</a:t>
            </a:r>
          </a:p>
          <a:p>
            <a:pPr>
              <a:spcBef>
                <a:spcPct val="25000"/>
              </a:spcBef>
            </a:pPr>
            <a:r>
              <a:rPr lang="en-AU" altLang="en-US" sz="2400">
                <a:latin typeface="Arial" pitchFamily="34" charset="0"/>
                <a:ea typeface="MS PGothic" pitchFamily="34" charset="-128"/>
              </a:rPr>
              <a:t>	.6	.72575	.72907		</a:t>
            </a:r>
            <a:r>
              <a:rPr lang="en-AU" altLang="en-US" sz="2400" smtClean="0">
                <a:latin typeface="Arial" pitchFamily="34" charset="0"/>
                <a:ea typeface="MS PGothic" pitchFamily="34" charset="-128"/>
              </a:rPr>
              <a:t>	.</a:t>
            </a:r>
            <a:r>
              <a:rPr lang="en-AU" altLang="en-US" sz="2400">
                <a:latin typeface="Arial" pitchFamily="34" charset="0"/>
                <a:ea typeface="MS PGothic" pitchFamily="34" charset="-128"/>
              </a:rPr>
              <a:t>74857	.75175</a:t>
            </a:r>
          </a:p>
        </p:txBody>
      </p:sp>
      <p:sp>
        <p:nvSpPr>
          <p:cNvPr id="11" name="Text Box 26"/>
          <p:cNvSpPr txBox="1">
            <a:spLocks noChangeArrowheads="1"/>
          </p:cNvSpPr>
          <p:nvPr/>
        </p:nvSpPr>
        <p:spPr bwMode="auto">
          <a:xfrm>
            <a:off x="2146300" y="1497014"/>
            <a:ext cx="271099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b="1" smtClean="0">
                <a:latin typeface="Arial" pitchFamily="34" charset="0"/>
                <a:ea typeface="MS PGothic" pitchFamily="34" charset="-128"/>
              </a:rPr>
              <a:t>Dari </a:t>
            </a:r>
            <a:r>
              <a:rPr lang="en-AU" altLang="en-US" sz="2700" b="1">
                <a:latin typeface="Arial" pitchFamily="34" charset="0"/>
                <a:ea typeface="MS PGothic" pitchFamily="34" charset="-128"/>
              </a:rPr>
              <a:t>Appendix I</a:t>
            </a:r>
          </a:p>
        </p:txBody>
      </p:sp>
      <p:grpSp>
        <p:nvGrpSpPr>
          <p:cNvPr id="12" name="Group 11"/>
          <p:cNvGrpSpPr>
            <a:grpSpLocks/>
          </p:cNvGrpSpPr>
          <p:nvPr/>
        </p:nvGrpSpPr>
        <p:grpSpPr bwMode="auto">
          <a:xfrm>
            <a:off x="2455334" y="3884962"/>
            <a:ext cx="5715000" cy="1602261"/>
            <a:chOff x="1160" y="2342"/>
            <a:chExt cx="2912" cy="775"/>
          </a:xfrm>
        </p:grpSpPr>
        <p:sp>
          <p:nvSpPr>
            <p:cNvPr id="13" name="Rectangle 12"/>
            <p:cNvSpPr>
              <a:spLocks noChangeArrowheads="1"/>
            </p:cNvSpPr>
            <p:nvPr/>
          </p:nvSpPr>
          <p:spPr bwMode="auto">
            <a:xfrm>
              <a:off x="1160" y="2342"/>
              <a:ext cx="2912" cy="249"/>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p>
          </p:txBody>
        </p:sp>
        <p:sp>
          <p:nvSpPr>
            <p:cNvPr id="14" name="Freeform 13"/>
            <p:cNvSpPr>
              <a:spLocks/>
            </p:cNvSpPr>
            <p:nvPr/>
          </p:nvSpPr>
          <p:spPr bwMode="auto">
            <a:xfrm>
              <a:off x="1456" y="2400"/>
              <a:ext cx="511" cy="717"/>
            </a:xfrm>
            <a:custGeom>
              <a:avLst/>
              <a:gdLst>
                <a:gd name="T0" fmla="*/ 576 w 576"/>
                <a:gd name="T1" fmla="*/ 624 h 624"/>
                <a:gd name="T2" fmla="*/ 160 w 576"/>
                <a:gd name="T3" fmla="*/ 424 h 624"/>
                <a:gd name="T4" fmla="*/ 0 w 576"/>
                <a:gd name="T5" fmla="*/ 0 h 624"/>
                <a:gd name="T6" fmla="*/ 0 60000 65536"/>
                <a:gd name="T7" fmla="*/ 0 60000 65536"/>
                <a:gd name="T8" fmla="*/ 0 60000 65536"/>
                <a:gd name="T9" fmla="*/ 0 w 576"/>
                <a:gd name="T10" fmla="*/ 0 h 624"/>
                <a:gd name="T11" fmla="*/ 576 w 576"/>
                <a:gd name="T12" fmla="*/ 624 h 624"/>
              </a:gdLst>
              <a:ahLst/>
              <a:cxnLst>
                <a:cxn ang="T6">
                  <a:pos x="T0" y="T1"/>
                </a:cxn>
                <a:cxn ang="T7">
                  <a:pos x="T2" y="T3"/>
                </a:cxn>
                <a:cxn ang="T8">
                  <a:pos x="T4" y="T5"/>
                </a:cxn>
              </a:cxnLst>
              <a:rect l="T9" t="T10" r="T11" b="T12"/>
              <a:pathLst>
                <a:path w="576" h="624">
                  <a:moveTo>
                    <a:pt x="576" y="624"/>
                  </a:moveTo>
                  <a:cubicBezTo>
                    <a:pt x="508" y="591"/>
                    <a:pt x="256" y="528"/>
                    <a:pt x="160" y="424"/>
                  </a:cubicBezTo>
                  <a:cubicBezTo>
                    <a:pt x="8" y="288"/>
                    <a:pt x="33" y="88"/>
                    <a:pt x="0" y="0"/>
                  </a:cubicBezTo>
                </a:path>
              </a:pathLst>
            </a:custGeom>
            <a:noFill/>
            <a:ln w="57150" cmpd="sng">
              <a:solidFill>
                <a:schemeClr val="tx1"/>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5" name="Group 14"/>
          <p:cNvGrpSpPr>
            <a:grpSpLocks/>
          </p:cNvGrpSpPr>
          <p:nvPr/>
        </p:nvGrpSpPr>
        <p:grpSpPr bwMode="auto">
          <a:xfrm>
            <a:off x="4389967" y="2065340"/>
            <a:ext cx="5727700" cy="3422649"/>
            <a:chOff x="2074" y="1301"/>
            <a:chExt cx="2706" cy="2156"/>
          </a:xfrm>
        </p:grpSpPr>
        <p:sp>
          <p:nvSpPr>
            <p:cNvPr id="16" name="Rectangle 15"/>
            <p:cNvSpPr>
              <a:spLocks noChangeArrowheads="1"/>
            </p:cNvSpPr>
            <p:nvPr/>
          </p:nvSpPr>
          <p:spPr bwMode="auto">
            <a:xfrm>
              <a:off x="3256" y="1301"/>
              <a:ext cx="604" cy="147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p>
          </p:txBody>
        </p:sp>
        <p:sp>
          <p:nvSpPr>
            <p:cNvPr id="17" name="Freeform 16"/>
            <p:cNvSpPr>
              <a:spLocks/>
            </p:cNvSpPr>
            <p:nvPr/>
          </p:nvSpPr>
          <p:spPr bwMode="auto">
            <a:xfrm>
              <a:off x="2074" y="1464"/>
              <a:ext cx="2706" cy="1993"/>
            </a:xfrm>
            <a:custGeom>
              <a:avLst/>
              <a:gdLst>
                <a:gd name="T0" fmla="*/ 0 w 2324"/>
                <a:gd name="T1" fmla="*/ 1840 h 1840"/>
                <a:gd name="T2" fmla="*/ 1688 w 2324"/>
                <a:gd name="T3" fmla="*/ 1472 h 1840"/>
                <a:gd name="T4" fmla="*/ 2272 w 2324"/>
                <a:gd name="T5" fmla="*/ 784 h 1840"/>
                <a:gd name="T6" fmla="*/ 2000 w 2324"/>
                <a:gd name="T7" fmla="*/ 176 h 1840"/>
                <a:gd name="T8" fmla="*/ 1432 w 2324"/>
                <a:gd name="T9" fmla="*/ 0 h 1840"/>
                <a:gd name="T10" fmla="*/ 0 60000 65536"/>
                <a:gd name="T11" fmla="*/ 0 60000 65536"/>
                <a:gd name="T12" fmla="*/ 0 60000 65536"/>
                <a:gd name="T13" fmla="*/ 0 60000 65536"/>
                <a:gd name="T14" fmla="*/ 0 60000 65536"/>
                <a:gd name="T15" fmla="*/ 0 w 2324"/>
                <a:gd name="T16" fmla="*/ 0 h 1840"/>
                <a:gd name="T17" fmla="*/ 2324 w 2324"/>
                <a:gd name="T18" fmla="*/ 1840 h 1840"/>
              </a:gdLst>
              <a:ahLst/>
              <a:cxnLst>
                <a:cxn ang="T10">
                  <a:pos x="T0" y="T1"/>
                </a:cxn>
                <a:cxn ang="T11">
                  <a:pos x="T2" y="T3"/>
                </a:cxn>
                <a:cxn ang="T12">
                  <a:pos x="T4" y="T5"/>
                </a:cxn>
                <a:cxn ang="T13">
                  <a:pos x="T6" y="T7"/>
                </a:cxn>
                <a:cxn ang="T14">
                  <a:pos x="T8" y="T9"/>
                </a:cxn>
              </a:cxnLst>
              <a:rect l="T15" t="T16" r="T17" b="T18"/>
              <a:pathLst>
                <a:path w="2324" h="1840">
                  <a:moveTo>
                    <a:pt x="0" y="1840"/>
                  </a:moveTo>
                  <a:cubicBezTo>
                    <a:pt x="661" y="1750"/>
                    <a:pt x="1309" y="1648"/>
                    <a:pt x="1688" y="1472"/>
                  </a:cubicBezTo>
                  <a:cubicBezTo>
                    <a:pt x="2067" y="1296"/>
                    <a:pt x="2220" y="1000"/>
                    <a:pt x="2272" y="784"/>
                  </a:cubicBezTo>
                  <a:cubicBezTo>
                    <a:pt x="2324" y="568"/>
                    <a:pt x="2152" y="288"/>
                    <a:pt x="2000" y="176"/>
                  </a:cubicBezTo>
                  <a:cubicBezTo>
                    <a:pt x="1848" y="64"/>
                    <a:pt x="1550" y="37"/>
                    <a:pt x="1432" y="0"/>
                  </a:cubicBezTo>
                </a:path>
              </a:pathLst>
            </a:custGeom>
            <a:noFill/>
            <a:ln w="5715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9" name="Line 25"/>
          <p:cNvSpPr>
            <a:spLocks noChangeShapeType="1"/>
          </p:cNvSpPr>
          <p:nvPr/>
        </p:nvSpPr>
        <p:spPr bwMode="auto">
          <a:xfrm>
            <a:off x="6637867" y="2551452"/>
            <a:ext cx="306493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Line 27"/>
          <p:cNvSpPr>
            <a:spLocks noChangeShapeType="1"/>
          </p:cNvSpPr>
          <p:nvPr/>
        </p:nvSpPr>
        <p:spPr bwMode="auto">
          <a:xfrm>
            <a:off x="2827867" y="2545830"/>
            <a:ext cx="3615267"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 name="Freeform 18"/>
          <p:cNvSpPr>
            <a:spLocks/>
          </p:cNvSpPr>
          <p:nvPr/>
        </p:nvSpPr>
        <p:spPr bwMode="auto">
          <a:xfrm>
            <a:off x="2708971" y="3679652"/>
            <a:ext cx="476250" cy="95250"/>
          </a:xfrm>
          <a:custGeom>
            <a:avLst/>
            <a:gdLst>
              <a:gd name="T0" fmla="*/ 0 w 265"/>
              <a:gd name="T1" fmla="*/ 23 h 156"/>
              <a:gd name="T2" fmla="*/ 53 w 265"/>
              <a:gd name="T3" fmla="*/ 0 h 156"/>
              <a:gd name="T4" fmla="*/ 145 w 265"/>
              <a:gd name="T5" fmla="*/ 23 h 156"/>
              <a:gd name="T6" fmla="*/ 191 w 265"/>
              <a:gd name="T7" fmla="*/ 0 h 156"/>
              <a:gd name="T8" fmla="*/ 0 60000 65536"/>
              <a:gd name="T9" fmla="*/ 0 60000 65536"/>
              <a:gd name="T10" fmla="*/ 0 60000 65536"/>
              <a:gd name="T11" fmla="*/ 0 60000 65536"/>
              <a:gd name="T12" fmla="*/ 0 w 265"/>
              <a:gd name="T13" fmla="*/ 0 h 156"/>
              <a:gd name="T14" fmla="*/ 265 w 265"/>
              <a:gd name="T15" fmla="*/ 156 h 156"/>
            </a:gdLst>
            <a:ahLst/>
            <a:cxnLst>
              <a:cxn ang="T8">
                <a:pos x="T0" y="T1"/>
              </a:cxn>
              <a:cxn ang="T9">
                <a:pos x="T2" y="T3"/>
              </a:cxn>
              <a:cxn ang="T10">
                <a:pos x="T4" y="T5"/>
              </a:cxn>
              <a:cxn ang="T11">
                <a:pos x="T6" y="T7"/>
              </a:cxn>
            </a:cxnLst>
            <a:rect l="T12" t="T13" r="T14" b="T15"/>
            <a:pathLst>
              <a:path w="265" h="156">
                <a:moveTo>
                  <a:pt x="0" y="156"/>
                </a:moveTo>
                <a:cubicBezTo>
                  <a:pt x="20" y="78"/>
                  <a:pt x="40" y="0"/>
                  <a:pt x="73" y="0"/>
                </a:cubicBezTo>
                <a:cubicBezTo>
                  <a:pt x="106" y="0"/>
                  <a:pt x="169" y="156"/>
                  <a:pt x="201" y="156"/>
                </a:cubicBezTo>
                <a:cubicBezTo>
                  <a:pt x="233" y="156"/>
                  <a:pt x="249" y="78"/>
                  <a:pt x="265" y="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 name="Freeform 19"/>
          <p:cNvSpPr>
            <a:spLocks/>
          </p:cNvSpPr>
          <p:nvPr/>
        </p:nvSpPr>
        <p:spPr bwMode="auto">
          <a:xfrm>
            <a:off x="2708971" y="3520902"/>
            <a:ext cx="476250" cy="95250"/>
          </a:xfrm>
          <a:custGeom>
            <a:avLst/>
            <a:gdLst>
              <a:gd name="T0" fmla="*/ 0 w 265"/>
              <a:gd name="T1" fmla="*/ 23 h 156"/>
              <a:gd name="T2" fmla="*/ 53 w 265"/>
              <a:gd name="T3" fmla="*/ 0 h 156"/>
              <a:gd name="T4" fmla="*/ 145 w 265"/>
              <a:gd name="T5" fmla="*/ 23 h 156"/>
              <a:gd name="T6" fmla="*/ 191 w 265"/>
              <a:gd name="T7" fmla="*/ 0 h 156"/>
              <a:gd name="T8" fmla="*/ 0 60000 65536"/>
              <a:gd name="T9" fmla="*/ 0 60000 65536"/>
              <a:gd name="T10" fmla="*/ 0 60000 65536"/>
              <a:gd name="T11" fmla="*/ 0 60000 65536"/>
              <a:gd name="T12" fmla="*/ 0 w 265"/>
              <a:gd name="T13" fmla="*/ 0 h 156"/>
              <a:gd name="T14" fmla="*/ 265 w 265"/>
              <a:gd name="T15" fmla="*/ 156 h 156"/>
            </a:gdLst>
            <a:ahLst/>
            <a:cxnLst>
              <a:cxn ang="T8">
                <a:pos x="T0" y="T1"/>
              </a:cxn>
              <a:cxn ang="T9">
                <a:pos x="T2" y="T3"/>
              </a:cxn>
              <a:cxn ang="T10">
                <a:pos x="T4" y="T5"/>
              </a:cxn>
              <a:cxn ang="T11">
                <a:pos x="T6" y="T7"/>
              </a:cxn>
            </a:cxnLst>
            <a:rect l="T12" t="T13" r="T14" b="T15"/>
            <a:pathLst>
              <a:path w="265" h="156">
                <a:moveTo>
                  <a:pt x="0" y="156"/>
                </a:moveTo>
                <a:cubicBezTo>
                  <a:pt x="20" y="78"/>
                  <a:pt x="40" y="0"/>
                  <a:pt x="73" y="0"/>
                </a:cubicBezTo>
                <a:cubicBezTo>
                  <a:pt x="106" y="0"/>
                  <a:pt x="169" y="156"/>
                  <a:pt x="201" y="156"/>
                </a:cubicBezTo>
                <a:cubicBezTo>
                  <a:pt x="233" y="156"/>
                  <a:pt x="249" y="78"/>
                  <a:pt x="265" y="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 name="Freeform 20"/>
          <p:cNvSpPr>
            <a:spLocks/>
          </p:cNvSpPr>
          <p:nvPr/>
        </p:nvSpPr>
        <p:spPr bwMode="auto">
          <a:xfrm rot="16200000">
            <a:off x="6278298" y="2477295"/>
            <a:ext cx="357188" cy="127000"/>
          </a:xfrm>
          <a:custGeom>
            <a:avLst/>
            <a:gdLst>
              <a:gd name="T0" fmla="*/ 0 w 265"/>
              <a:gd name="T1" fmla="*/ 23 h 156"/>
              <a:gd name="T2" fmla="*/ 53 w 265"/>
              <a:gd name="T3" fmla="*/ 0 h 156"/>
              <a:gd name="T4" fmla="*/ 145 w 265"/>
              <a:gd name="T5" fmla="*/ 23 h 156"/>
              <a:gd name="T6" fmla="*/ 191 w 265"/>
              <a:gd name="T7" fmla="*/ 0 h 156"/>
              <a:gd name="T8" fmla="*/ 0 60000 65536"/>
              <a:gd name="T9" fmla="*/ 0 60000 65536"/>
              <a:gd name="T10" fmla="*/ 0 60000 65536"/>
              <a:gd name="T11" fmla="*/ 0 60000 65536"/>
              <a:gd name="T12" fmla="*/ 0 w 265"/>
              <a:gd name="T13" fmla="*/ 0 h 156"/>
              <a:gd name="T14" fmla="*/ 265 w 265"/>
              <a:gd name="T15" fmla="*/ 156 h 156"/>
            </a:gdLst>
            <a:ahLst/>
            <a:cxnLst>
              <a:cxn ang="T8">
                <a:pos x="T0" y="T1"/>
              </a:cxn>
              <a:cxn ang="T9">
                <a:pos x="T2" y="T3"/>
              </a:cxn>
              <a:cxn ang="T10">
                <a:pos x="T4" y="T5"/>
              </a:cxn>
              <a:cxn ang="T11">
                <a:pos x="T6" y="T7"/>
              </a:cxn>
            </a:cxnLst>
            <a:rect l="T12" t="T13" r="T14" b="T15"/>
            <a:pathLst>
              <a:path w="265" h="156">
                <a:moveTo>
                  <a:pt x="0" y="156"/>
                </a:moveTo>
                <a:cubicBezTo>
                  <a:pt x="20" y="78"/>
                  <a:pt x="40" y="0"/>
                  <a:pt x="73" y="0"/>
                </a:cubicBezTo>
                <a:cubicBezTo>
                  <a:pt x="106" y="0"/>
                  <a:pt x="169" y="156"/>
                  <a:pt x="201" y="156"/>
                </a:cubicBezTo>
                <a:cubicBezTo>
                  <a:pt x="233" y="156"/>
                  <a:pt x="249" y="78"/>
                  <a:pt x="265" y="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 name="Freeform 21"/>
          <p:cNvSpPr>
            <a:spLocks/>
          </p:cNvSpPr>
          <p:nvPr/>
        </p:nvSpPr>
        <p:spPr bwMode="auto">
          <a:xfrm rot="16200000">
            <a:off x="6477264" y="2477295"/>
            <a:ext cx="357188" cy="127000"/>
          </a:xfrm>
          <a:custGeom>
            <a:avLst/>
            <a:gdLst>
              <a:gd name="T0" fmla="*/ 0 w 265"/>
              <a:gd name="T1" fmla="*/ 23 h 156"/>
              <a:gd name="T2" fmla="*/ 53 w 265"/>
              <a:gd name="T3" fmla="*/ 0 h 156"/>
              <a:gd name="T4" fmla="*/ 145 w 265"/>
              <a:gd name="T5" fmla="*/ 23 h 156"/>
              <a:gd name="T6" fmla="*/ 191 w 265"/>
              <a:gd name="T7" fmla="*/ 0 h 156"/>
              <a:gd name="T8" fmla="*/ 0 60000 65536"/>
              <a:gd name="T9" fmla="*/ 0 60000 65536"/>
              <a:gd name="T10" fmla="*/ 0 60000 65536"/>
              <a:gd name="T11" fmla="*/ 0 60000 65536"/>
              <a:gd name="T12" fmla="*/ 0 w 265"/>
              <a:gd name="T13" fmla="*/ 0 h 156"/>
              <a:gd name="T14" fmla="*/ 265 w 265"/>
              <a:gd name="T15" fmla="*/ 156 h 156"/>
            </a:gdLst>
            <a:ahLst/>
            <a:cxnLst>
              <a:cxn ang="T8">
                <a:pos x="T0" y="T1"/>
              </a:cxn>
              <a:cxn ang="T9">
                <a:pos x="T2" y="T3"/>
              </a:cxn>
              <a:cxn ang="T10">
                <a:pos x="T4" y="T5"/>
              </a:cxn>
              <a:cxn ang="T11">
                <a:pos x="T6" y="T7"/>
              </a:cxn>
            </a:cxnLst>
            <a:rect l="T12" t="T13" r="T14" b="T15"/>
            <a:pathLst>
              <a:path w="265" h="156">
                <a:moveTo>
                  <a:pt x="0" y="156"/>
                </a:moveTo>
                <a:cubicBezTo>
                  <a:pt x="20" y="78"/>
                  <a:pt x="40" y="0"/>
                  <a:pt x="73" y="0"/>
                </a:cubicBezTo>
                <a:cubicBezTo>
                  <a:pt x="106" y="0"/>
                  <a:pt x="169" y="156"/>
                  <a:pt x="201" y="156"/>
                </a:cubicBezTo>
                <a:cubicBezTo>
                  <a:pt x="233" y="156"/>
                  <a:pt x="249" y="78"/>
                  <a:pt x="265" y="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Tree>
    <p:extLst>
      <p:ext uri="{BB962C8B-B14F-4D97-AF65-F5344CB8AC3E}">
        <p14:creationId xmlns:p14="http://schemas.microsoft.com/office/powerpoint/2010/main" val="36422960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upRight)">
                                      <p:cBhvr>
                                        <p:cTn id="7" dur="1000"/>
                                        <p:tgtEl>
                                          <p:spTgt spid="12"/>
                                        </p:tgtEl>
                                      </p:cBhvr>
                                    </p:animEffect>
                                  </p:childTnLst>
                                </p:cTn>
                              </p:par>
                            </p:childTnLst>
                          </p:cTn>
                        </p:par>
                        <p:par>
                          <p:cTn id="8" fill="hold">
                            <p:stCondLst>
                              <p:cond delay="1000"/>
                            </p:stCondLst>
                            <p:childTnLst>
                              <p:par>
                                <p:cTn id="9" presetID="18" presetClass="entr" presetSubtype="3" fill="hold" nodeType="afterEffect">
                                  <p:stCondLst>
                                    <p:cond delay="2000"/>
                                  </p:stCondLst>
                                  <p:childTnLst>
                                    <p:set>
                                      <p:cBhvr>
                                        <p:cTn id="10" dur="1" fill="hold">
                                          <p:stCondLst>
                                            <p:cond delay="0"/>
                                          </p:stCondLst>
                                        </p:cTn>
                                        <p:tgtEl>
                                          <p:spTgt spid="15"/>
                                        </p:tgtEl>
                                        <p:attrNameLst>
                                          <p:attrName>style.visibility</p:attrName>
                                        </p:attrNameLst>
                                      </p:cBhvr>
                                      <p:to>
                                        <p:strVal val="visible"/>
                                      </p:to>
                                    </p:set>
                                    <p:animEffect transition="in" filter="strips(upRight)">
                                      <p:cBhvr>
                                        <p:cTn id="1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914400" y="393701"/>
            <a:ext cx="10363200" cy="1308100"/>
          </a:xfrm>
          <a:extLst/>
        </p:spPr>
        <p:txBody>
          <a:bodyPr rtlCol="0">
            <a:normAutofit/>
          </a:bodyPr>
          <a:lstStyle/>
          <a:p>
            <a:pPr>
              <a:defRPr/>
            </a:pPr>
            <a:r>
              <a:rPr lang="en-US">
                <a:latin typeface="Arial" charset="0"/>
                <a:ea typeface="ＭＳ Ｐゴシック" charset="0"/>
              </a:rPr>
              <a:t>Probabilitas Penyelesaian Proyek</a:t>
            </a:r>
            <a:endParaRPr lang="en-US">
              <a:latin typeface="Arial" charset="0"/>
              <a:ea typeface="ＭＳ Ｐゴシック" charset="0"/>
            </a:endParaRPr>
          </a:p>
        </p:txBody>
      </p:sp>
      <p:sp>
        <p:nvSpPr>
          <p:cNvPr id="185346" name="Rectangle 3"/>
          <p:cNvSpPr>
            <a:spLocks noChangeArrowheads="1"/>
          </p:cNvSpPr>
          <p:nvPr/>
        </p:nvSpPr>
        <p:spPr bwMode="auto">
          <a:xfrm>
            <a:off x="956734" y="1638300"/>
            <a:ext cx="10278533" cy="4699000"/>
          </a:xfrm>
          <a:prstGeom prst="rect">
            <a:avLst/>
          </a:prstGeom>
          <a:solidFill>
            <a:srgbClr val="002060"/>
          </a:solidFill>
          <a:ln w="9525">
            <a:solidFill>
              <a:schemeClr val="tx1"/>
            </a:solidFill>
            <a:miter lim="800000"/>
            <a:headEnd/>
            <a:tailEnd/>
          </a:ln>
        </p:spPr>
        <p:txBody>
          <a:bodyPr wrap="none" lIns="121917" tIns="60958" rIns="121917" bIns="60958"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p>
        </p:txBody>
      </p:sp>
      <p:sp>
        <p:nvSpPr>
          <p:cNvPr id="184324" name="Freeform 4"/>
          <p:cNvSpPr>
            <a:spLocks/>
          </p:cNvSpPr>
          <p:nvPr/>
        </p:nvSpPr>
        <p:spPr bwMode="auto">
          <a:xfrm>
            <a:off x="2658536" y="2871790"/>
            <a:ext cx="4104217" cy="2198687"/>
          </a:xfrm>
          <a:custGeom>
            <a:avLst/>
            <a:gdLst>
              <a:gd name="T0" fmla="*/ 23813 w 1939"/>
              <a:gd name="T1" fmla="*/ 2070100 h 1385"/>
              <a:gd name="T2" fmla="*/ 169863 w 1939"/>
              <a:gd name="T3" fmla="*/ 2051050 h 1385"/>
              <a:gd name="T4" fmla="*/ 428625 w 1939"/>
              <a:gd name="T5" fmla="*/ 1933575 h 1385"/>
              <a:gd name="T6" fmla="*/ 768350 w 1939"/>
              <a:gd name="T7" fmla="*/ 1644650 h 1385"/>
              <a:gd name="T8" fmla="*/ 1212850 w 1939"/>
              <a:gd name="T9" fmla="*/ 1123950 h 1385"/>
              <a:gd name="T10" fmla="*/ 1625600 w 1939"/>
              <a:gd name="T11" fmla="*/ 576262 h 1385"/>
              <a:gd name="T12" fmla="*/ 1958975 w 1939"/>
              <a:gd name="T13" fmla="*/ 280987 h 1385"/>
              <a:gd name="T14" fmla="*/ 2314575 w 1939"/>
              <a:gd name="T15" fmla="*/ 68262 h 1385"/>
              <a:gd name="T16" fmla="*/ 2566988 w 1939"/>
              <a:gd name="T17" fmla="*/ 0 h 1385"/>
              <a:gd name="T18" fmla="*/ 2913063 w 1939"/>
              <a:gd name="T19" fmla="*/ 88900 h 1385"/>
              <a:gd name="T20" fmla="*/ 3073400 w 1939"/>
              <a:gd name="T21" fmla="*/ 217487 h 1385"/>
              <a:gd name="T22" fmla="*/ 3078163 w 1939"/>
              <a:gd name="T23" fmla="*/ 2198687 h 1385"/>
              <a:gd name="T24" fmla="*/ 0 w 1939"/>
              <a:gd name="T25" fmla="*/ 2173287 h 1385"/>
              <a:gd name="T26" fmla="*/ 23813 w 1939"/>
              <a:gd name="T27" fmla="*/ 2070100 h 13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39" h="1385">
                <a:moveTo>
                  <a:pt x="15" y="1304"/>
                </a:moveTo>
                <a:lnTo>
                  <a:pt x="107" y="1292"/>
                </a:lnTo>
                <a:lnTo>
                  <a:pt x="270" y="1218"/>
                </a:lnTo>
                <a:lnTo>
                  <a:pt x="484" y="1036"/>
                </a:lnTo>
                <a:lnTo>
                  <a:pt x="764" y="708"/>
                </a:lnTo>
                <a:lnTo>
                  <a:pt x="1024" y="363"/>
                </a:lnTo>
                <a:lnTo>
                  <a:pt x="1234" y="177"/>
                </a:lnTo>
                <a:lnTo>
                  <a:pt x="1458" y="43"/>
                </a:lnTo>
                <a:lnTo>
                  <a:pt x="1617" y="0"/>
                </a:lnTo>
                <a:lnTo>
                  <a:pt x="1835" y="56"/>
                </a:lnTo>
                <a:lnTo>
                  <a:pt x="1936" y="137"/>
                </a:lnTo>
                <a:lnTo>
                  <a:pt x="1939" y="1385"/>
                </a:lnTo>
                <a:lnTo>
                  <a:pt x="0" y="1369"/>
                </a:lnTo>
                <a:lnTo>
                  <a:pt x="15" y="1304"/>
                </a:lnTo>
                <a:close/>
              </a:path>
            </a:pathLst>
          </a:custGeom>
          <a:solidFill>
            <a:schemeClr val="accent5">
              <a:lumMod val="40000"/>
              <a:lumOff val="60000"/>
            </a:schemeClr>
          </a:solidFill>
          <a:ln>
            <a:noFill/>
          </a:ln>
          <a:effectLst/>
          <a:extLst/>
        </p:spPr>
        <p:txBody>
          <a:bodyPr wrap="none" lIns="121917" tIns="60958" rIns="121917" bIns="60958" anchor="ctr"/>
          <a:lstStyle/>
          <a:p>
            <a:pPr fontAlgn="auto">
              <a:spcBef>
                <a:spcPts val="0"/>
              </a:spcBef>
              <a:spcAft>
                <a:spcPts val="0"/>
              </a:spcAft>
              <a:defRPr/>
            </a:pPr>
            <a:endParaRPr lang="en-US">
              <a:latin typeface="+mn-lt"/>
              <a:cs typeface="+mn-cs"/>
            </a:endParaRPr>
          </a:p>
        </p:txBody>
      </p:sp>
      <p:grpSp>
        <p:nvGrpSpPr>
          <p:cNvPr id="184325" name="Group 5"/>
          <p:cNvGrpSpPr>
            <a:grpSpLocks/>
          </p:cNvGrpSpPr>
          <p:nvPr/>
        </p:nvGrpSpPr>
        <p:grpSpPr bwMode="auto">
          <a:xfrm>
            <a:off x="1642533" y="2881314"/>
            <a:ext cx="9040283" cy="2819401"/>
            <a:chOff x="776" y="1951"/>
            <a:chExt cx="4271" cy="1776"/>
          </a:xfrm>
        </p:grpSpPr>
        <p:sp>
          <p:nvSpPr>
            <p:cNvPr id="88084" name="Freeform 6"/>
            <p:cNvSpPr>
              <a:spLocks/>
            </p:cNvSpPr>
            <p:nvPr/>
          </p:nvSpPr>
          <p:spPr bwMode="auto">
            <a:xfrm>
              <a:off x="1268" y="1951"/>
              <a:ext cx="3223" cy="1303"/>
            </a:xfrm>
            <a:custGeom>
              <a:avLst/>
              <a:gdLst>
                <a:gd name="T0" fmla="*/ 0 w 2888"/>
                <a:gd name="T1" fmla="*/ 1299 h 1380"/>
                <a:gd name="T2" fmla="*/ 107 w 2888"/>
                <a:gd name="T3" fmla="*/ 1284 h 1380"/>
                <a:gd name="T4" fmla="*/ 254 w 2888"/>
                <a:gd name="T5" fmla="*/ 1212 h 1380"/>
                <a:gd name="T6" fmla="*/ 429 w 2888"/>
                <a:gd name="T7" fmla="*/ 1073 h 1380"/>
                <a:gd name="T8" fmla="*/ 728 w 2888"/>
                <a:gd name="T9" fmla="*/ 733 h 1380"/>
                <a:gd name="T10" fmla="*/ 1049 w 2888"/>
                <a:gd name="T11" fmla="*/ 332 h 1380"/>
                <a:gd name="T12" fmla="*/ 1299 w 2888"/>
                <a:gd name="T13" fmla="*/ 117 h 1380"/>
                <a:gd name="T14" fmla="*/ 1478 w 2888"/>
                <a:gd name="T15" fmla="*/ 23 h 1380"/>
                <a:gd name="T16" fmla="*/ 1603 w 2888"/>
                <a:gd name="T17" fmla="*/ 0 h 1380"/>
                <a:gd name="T18" fmla="*/ 1741 w 2888"/>
                <a:gd name="T19" fmla="*/ 23 h 1380"/>
                <a:gd name="T20" fmla="*/ 1906 w 2888"/>
                <a:gd name="T21" fmla="*/ 117 h 1380"/>
                <a:gd name="T22" fmla="*/ 2138 w 2888"/>
                <a:gd name="T23" fmla="*/ 321 h 1380"/>
                <a:gd name="T24" fmla="*/ 2486 w 2888"/>
                <a:gd name="T25" fmla="*/ 736 h 1380"/>
                <a:gd name="T26" fmla="*/ 2803 w 2888"/>
                <a:gd name="T27" fmla="*/ 1099 h 1380"/>
                <a:gd name="T28" fmla="*/ 2977 w 2888"/>
                <a:gd name="T29" fmla="*/ 1224 h 1380"/>
                <a:gd name="T30" fmla="*/ 3116 w 2888"/>
                <a:gd name="T31" fmla="*/ 1288 h 1380"/>
                <a:gd name="T32" fmla="*/ 3223 w 2888"/>
                <a:gd name="T33" fmla="*/ 1303 h 13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88" h="1380">
                  <a:moveTo>
                    <a:pt x="0" y="1376"/>
                  </a:moveTo>
                  <a:cubicBezTo>
                    <a:pt x="15" y="1373"/>
                    <a:pt x="58" y="1375"/>
                    <a:pt x="96" y="1360"/>
                  </a:cubicBezTo>
                  <a:cubicBezTo>
                    <a:pt x="134" y="1345"/>
                    <a:pt x="180" y="1321"/>
                    <a:pt x="228" y="1284"/>
                  </a:cubicBezTo>
                  <a:cubicBezTo>
                    <a:pt x="276" y="1247"/>
                    <a:pt x="313" y="1221"/>
                    <a:pt x="384" y="1136"/>
                  </a:cubicBezTo>
                  <a:cubicBezTo>
                    <a:pt x="455" y="1051"/>
                    <a:pt x="559" y="907"/>
                    <a:pt x="652" y="776"/>
                  </a:cubicBezTo>
                  <a:cubicBezTo>
                    <a:pt x="745" y="645"/>
                    <a:pt x="855" y="461"/>
                    <a:pt x="940" y="352"/>
                  </a:cubicBezTo>
                  <a:cubicBezTo>
                    <a:pt x="1025" y="243"/>
                    <a:pt x="1100" y="179"/>
                    <a:pt x="1164" y="124"/>
                  </a:cubicBezTo>
                  <a:cubicBezTo>
                    <a:pt x="1228" y="69"/>
                    <a:pt x="1279" y="45"/>
                    <a:pt x="1324" y="24"/>
                  </a:cubicBezTo>
                  <a:cubicBezTo>
                    <a:pt x="1369" y="3"/>
                    <a:pt x="1397" y="0"/>
                    <a:pt x="1436" y="0"/>
                  </a:cubicBezTo>
                  <a:cubicBezTo>
                    <a:pt x="1475" y="0"/>
                    <a:pt x="1515" y="3"/>
                    <a:pt x="1560" y="24"/>
                  </a:cubicBezTo>
                  <a:cubicBezTo>
                    <a:pt x="1605" y="45"/>
                    <a:pt x="1649" y="71"/>
                    <a:pt x="1708" y="124"/>
                  </a:cubicBezTo>
                  <a:cubicBezTo>
                    <a:pt x="1767" y="177"/>
                    <a:pt x="1829" y="231"/>
                    <a:pt x="1916" y="340"/>
                  </a:cubicBezTo>
                  <a:cubicBezTo>
                    <a:pt x="2003" y="449"/>
                    <a:pt x="2129" y="643"/>
                    <a:pt x="2228" y="780"/>
                  </a:cubicBezTo>
                  <a:cubicBezTo>
                    <a:pt x="2327" y="917"/>
                    <a:pt x="2439" y="1078"/>
                    <a:pt x="2512" y="1164"/>
                  </a:cubicBezTo>
                  <a:cubicBezTo>
                    <a:pt x="2585" y="1250"/>
                    <a:pt x="2621" y="1263"/>
                    <a:pt x="2668" y="1296"/>
                  </a:cubicBezTo>
                  <a:cubicBezTo>
                    <a:pt x="2715" y="1329"/>
                    <a:pt x="2755" y="1350"/>
                    <a:pt x="2792" y="1364"/>
                  </a:cubicBezTo>
                  <a:cubicBezTo>
                    <a:pt x="2829" y="1378"/>
                    <a:pt x="2868" y="1377"/>
                    <a:pt x="2888" y="1380"/>
                  </a:cubicBezTo>
                </a:path>
              </a:pathLst>
            </a:custGeom>
            <a:noFill/>
            <a:ln w="101600">
              <a:solidFill>
                <a:schemeClr val="accent5"/>
              </a:solidFill>
              <a:round/>
              <a:headEnd/>
              <a:tailEnd/>
            </a:ln>
            <a:effectLst/>
            <a:extLst/>
          </p:spPr>
          <p:txBody>
            <a:bodyPr wrap="none" anchor="ctr"/>
            <a:lstStyle/>
            <a:p>
              <a:pPr fontAlgn="auto">
                <a:spcBef>
                  <a:spcPts val="0"/>
                </a:spcBef>
                <a:spcAft>
                  <a:spcPts val="0"/>
                </a:spcAft>
                <a:defRPr/>
              </a:pPr>
              <a:endParaRPr lang="en-US">
                <a:latin typeface="+mn-lt"/>
                <a:cs typeface="+mn-cs"/>
              </a:endParaRPr>
            </a:p>
          </p:txBody>
        </p:sp>
        <p:grpSp>
          <p:nvGrpSpPr>
            <p:cNvPr id="185363" name="Group 7"/>
            <p:cNvGrpSpPr>
              <a:grpSpLocks/>
            </p:cNvGrpSpPr>
            <p:nvPr/>
          </p:nvGrpSpPr>
          <p:grpSpPr bwMode="auto">
            <a:xfrm>
              <a:off x="776" y="3328"/>
              <a:ext cx="4271" cy="399"/>
              <a:chOff x="776" y="3328"/>
              <a:chExt cx="4271" cy="399"/>
            </a:xfrm>
          </p:grpSpPr>
          <p:sp>
            <p:nvSpPr>
              <p:cNvPr id="185364" name="Text Box 8"/>
              <p:cNvSpPr txBox="1">
                <a:spLocks noChangeArrowheads="1"/>
              </p:cNvSpPr>
              <p:nvPr/>
            </p:nvSpPr>
            <p:spPr bwMode="auto">
              <a:xfrm>
                <a:off x="4502" y="3407"/>
                <a:ext cx="54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smtClean="0">
                    <a:latin typeface="Arial" pitchFamily="34" charset="0"/>
                    <a:ea typeface="MS PGothic" pitchFamily="34" charset="-128"/>
                  </a:rPr>
                  <a:t>Waktu</a:t>
                </a:r>
                <a:endParaRPr lang="en-AU" altLang="en-US" sz="2700">
                  <a:latin typeface="Arial" pitchFamily="34" charset="0"/>
                  <a:ea typeface="MS PGothic" pitchFamily="34" charset="-128"/>
                </a:endParaRPr>
              </a:p>
            </p:txBody>
          </p:sp>
          <p:sp>
            <p:nvSpPr>
              <p:cNvPr id="185365" name="Line 9"/>
              <p:cNvSpPr>
                <a:spLocks noChangeShapeType="1"/>
              </p:cNvSpPr>
              <p:nvPr/>
            </p:nvSpPr>
            <p:spPr bwMode="auto">
              <a:xfrm>
                <a:off x="776" y="3328"/>
                <a:ext cx="4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grpSp>
        <p:nvGrpSpPr>
          <p:cNvPr id="184330" name="Group 10"/>
          <p:cNvGrpSpPr>
            <a:grpSpLocks/>
          </p:cNvGrpSpPr>
          <p:nvPr/>
        </p:nvGrpSpPr>
        <p:grpSpPr bwMode="auto">
          <a:xfrm>
            <a:off x="1367369" y="2236788"/>
            <a:ext cx="3407833" cy="1941512"/>
            <a:chOff x="646" y="1545"/>
            <a:chExt cx="1610" cy="1223"/>
          </a:xfrm>
        </p:grpSpPr>
        <p:sp>
          <p:nvSpPr>
            <p:cNvPr id="185360" name="Text Box 11"/>
            <p:cNvSpPr txBox="1">
              <a:spLocks noChangeArrowheads="1"/>
            </p:cNvSpPr>
            <p:nvPr/>
          </p:nvSpPr>
          <p:spPr bwMode="auto">
            <a:xfrm>
              <a:off x="646" y="1545"/>
              <a:ext cx="1113"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smtClean="0">
                  <a:latin typeface="Arial" pitchFamily="34" charset="0"/>
                  <a:ea typeface="MS PGothic" pitchFamily="34" charset="-128"/>
                </a:rPr>
                <a:t>Probabilitas</a:t>
              </a:r>
              <a:r>
                <a:rPr lang="en-AU" altLang="en-US" sz="2400">
                  <a:latin typeface="Arial" pitchFamily="34" charset="0"/>
                  <a:ea typeface="MS PGothic" pitchFamily="34" charset="-128"/>
                </a:rPr>
                <a:t/>
              </a:r>
              <a:br>
                <a:rPr lang="en-AU" altLang="en-US" sz="2400">
                  <a:latin typeface="Arial" pitchFamily="34" charset="0"/>
                  <a:ea typeface="MS PGothic" pitchFamily="34" charset="-128"/>
                </a:rPr>
              </a:br>
              <a:r>
                <a:rPr lang="en-AU" altLang="en-US" sz="2400">
                  <a:latin typeface="Arial" pitchFamily="34" charset="0"/>
                  <a:ea typeface="MS PGothic" pitchFamily="34" charset="-128"/>
                </a:rPr>
                <a:t>(</a:t>
              </a:r>
              <a:r>
                <a:rPr lang="en-AU" altLang="en-US" sz="2400" i="1">
                  <a:latin typeface="Arial" pitchFamily="34" charset="0"/>
                  <a:ea typeface="MS PGothic" pitchFamily="34" charset="-128"/>
                </a:rPr>
                <a:t>T</a:t>
              </a:r>
              <a:r>
                <a:rPr lang="en-AU" altLang="en-US" sz="2400">
                  <a:latin typeface="Arial" pitchFamily="34" charset="0"/>
                  <a:ea typeface="MS PGothic" pitchFamily="34" charset="-128"/>
                </a:rPr>
                <a:t> ≤ 16 </a:t>
              </a:r>
              <a:r>
                <a:rPr lang="en-AU" altLang="en-US" sz="2400" smtClean="0">
                  <a:latin typeface="Arial" pitchFamily="34" charset="0"/>
                  <a:ea typeface="MS PGothic" pitchFamily="34" charset="-128"/>
                </a:rPr>
                <a:t>minggu)</a:t>
              </a:r>
              <a:r>
                <a:rPr lang="en-AU" altLang="en-US" sz="2400">
                  <a:latin typeface="Arial" pitchFamily="34" charset="0"/>
                  <a:ea typeface="MS PGothic" pitchFamily="34" charset="-128"/>
                </a:rPr>
                <a:t/>
              </a:r>
              <a:br>
                <a:rPr lang="en-AU" altLang="en-US" sz="2400">
                  <a:latin typeface="Arial" pitchFamily="34" charset="0"/>
                  <a:ea typeface="MS PGothic" pitchFamily="34" charset="-128"/>
                </a:rPr>
              </a:br>
              <a:r>
                <a:rPr lang="en-AU" altLang="en-US" sz="2400" smtClean="0">
                  <a:latin typeface="Arial" pitchFamily="34" charset="0"/>
                  <a:ea typeface="MS PGothic" pitchFamily="34" charset="-128"/>
                </a:rPr>
                <a:t>adalah </a:t>
              </a:r>
              <a:r>
                <a:rPr lang="en-AU" altLang="en-US" sz="2400">
                  <a:latin typeface="Arial" pitchFamily="34" charset="0"/>
                  <a:ea typeface="MS PGothic" pitchFamily="34" charset="-128"/>
                </a:rPr>
                <a:t>71.57%</a:t>
              </a:r>
            </a:p>
          </p:txBody>
        </p:sp>
        <p:sp>
          <p:nvSpPr>
            <p:cNvPr id="185361" name="Line 12"/>
            <p:cNvSpPr>
              <a:spLocks noChangeShapeType="1"/>
            </p:cNvSpPr>
            <p:nvPr/>
          </p:nvSpPr>
          <p:spPr bwMode="auto">
            <a:xfrm>
              <a:off x="1304" y="2304"/>
              <a:ext cx="952" cy="46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p>
          </p:txBody>
        </p:sp>
      </p:grpSp>
      <p:sp>
        <p:nvSpPr>
          <p:cNvPr id="184333" name="Text Box 13"/>
          <p:cNvSpPr txBox="1">
            <a:spLocks noChangeArrowheads="1"/>
          </p:cNvSpPr>
          <p:nvPr/>
        </p:nvSpPr>
        <p:spPr bwMode="auto">
          <a:xfrm>
            <a:off x="386371" y="167998"/>
            <a:ext cx="241134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rgbClr val="FFFF00"/>
                </a:solidFill>
                <a:effectLst>
                  <a:outerShdw blurRad="38100" dist="38100" dir="2700000" algn="tl">
                    <a:srgbClr val="000000">
                      <a:alpha val="43137"/>
                    </a:srgbClr>
                  </a:outerShdw>
                </a:effectLst>
                <a:latin typeface="Arial" pitchFamily="34" charset="0"/>
                <a:ea typeface="MS PGothic" pitchFamily="34" charset="-128"/>
              </a:rPr>
              <a:t>Figure 3.13</a:t>
            </a:r>
          </a:p>
        </p:txBody>
      </p:sp>
      <p:grpSp>
        <p:nvGrpSpPr>
          <p:cNvPr id="184334" name="Group 14"/>
          <p:cNvGrpSpPr>
            <a:grpSpLocks/>
          </p:cNvGrpSpPr>
          <p:nvPr/>
        </p:nvGrpSpPr>
        <p:grpSpPr bwMode="auto">
          <a:xfrm>
            <a:off x="5528733" y="2058989"/>
            <a:ext cx="3676650" cy="684212"/>
            <a:chOff x="2612" y="1433"/>
            <a:chExt cx="1737" cy="431"/>
          </a:xfrm>
        </p:grpSpPr>
        <p:sp>
          <p:nvSpPr>
            <p:cNvPr id="185357" name="Text Box 15"/>
            <p:cNvSpPr txBox="1">
              <a:spLocks noChangeArrowheads="1"/>
            </p:cNvSpPr>
            <p:nvPr/>
          </p:nvSpPr>
          <p:spPr bwMode="auto">
            <a:xfrm>
              <a:off x="2712" y="1433"/>
              <a:ext cx="1637"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800">
                  <a:latin typeface="Arial" pitchFamily="34" charset="0"/>
                  <a:ea typeface="MS PGothic" pitchFamily="34" charset="-128"/>
                </a:rPr>
                <a:t>0.57 </a:t>
              </a:r>
              <a:r>
                <a:rPr lang="en-AU" altLang="en-US" sz="2800" smtClean="0">
                  <a:latin typeface="Arial" pitchFamily="34" charset="0"/>
                  <a:ea typeface="MS PGothic" pitchFamily="34" charset="-128"/>
                </a:rPr>
                <a:t>Deviasi standar</a:t>
              </a:r>
              <a:endParaRPr lang="en-AU" altLang="en-US" sz="2800">
                <a:latin typeface="Arial" pitchFamily="34" charset="0"/>
                <a:ea typeface="MS PGothic" pitchFamily="34" charset="-128"/>
              </a:endParaRPr>
            </a:p>
          </p:txBody>
        </p:sp>
        <p:sp>
          <p:nvSpPr>
            <p:cNvPr id="185358" name="Freeform 16"/>
            <p:cNvSpPr>
              <a:spLocks/>
            </p:cNvSpPr>
            <p:nvPr/>
          </p:nvSpPr>
          <p:spPr bwMode="auto">
            <a:xfrm>
              <a:off x="3200" y="1720"/>
              <a:ext cx="728" cy="144"/>
            </a:xfrm>
            <a:custGeom>
              <a:avLst/>
              <a:gdLst>
                <a:gd name="T0" fmla="*/ 533 w 952"/>
                <a:gd name="T1" fmla="*/ 0 h 160"/>
                <a:gd name="T2" fmla="*/ 468 w 952"/>
                <a:gd name="T3" fmla="*/ 103 h 160"/>
                <a:gd name="T4" fmla="*/ 0 w 952"/>
                <a:gd name="T5" fmla="*/ 130 h 160"/>
                <a:gd name="T6" fmla="*/ 0 60000 65536"/>
                <a:gd name="T7" fmla="*/ 0 60000 65536"/>
                <a:gd name="T8" fmla="*/ 0 60000 65536"/>
                <a:gd name="T9" fmla="*/ 0 w 952"/>
                <a:gd name="T10" fmla="*/ 0 h 160"/>
                <a:gd name="T11" fmla="*/ 952 w 952"/>
                <a:gd name="T12" fmla="*/ 160 h 160"/>
              </a:gdLst>
              <a:ahLst/>
              <a:cxnLst>
                <a:cxn ang="T6">
                  <a:pos x="T0" y="T1"/>
                </a:cxn>
                <a:cxn ang="T7">
                  <a:pos x="T2" y="T3"/>
                </a:cxn>
                <a:cxn ang="T8">
                  <a:pos x="T4" y="T5"/>
                </a:cxn>
              </a:cxnLst>
              <a:rect l="T9" t="T10" r="T11" b="T12"/>
              <a:pathLst>
                <a:path w="952" h="160">
                  <a:moveTo>
                    <a:pt x="912" y="0"/>
                  </a:moveTo>
                  <a:cubicBezTo>
                    <a:pt x="932" y="50"/>
                    <a:pt x="952" y="101"/>
                    <a:pt x="800" y="128"/>
                  </a:cubicBezTo>
                  <a:cubicBezTo>
                    <a:pt x="648" y="155"/>
                    <a:pt x="324" y="157"/>
                    <a:pt x="0" y="160"/>
                  </a:cubicBezTo>
                </a:path>
              </a:pathLst>
            </a:custGeom>
            <a:noFill/>
            <a:ln w="5715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5359" name="Line 17"/>
            <p:cNvSpPr>
              <a:spLocks noChangeShapeType="1"/>
            </p:cNvSpPr>
            <p:nvPr/>
          </p:nvSpPr>
          <p:spPr bwMode="auto">
            <a:xfrm>
              <a:off x="2612" y="1856"/>
              <a:ext cx="232"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84338" name="Group 18"/>
          <p:cNvGrpSpPr>
            <a:grpSpLocks/>
          </p:cNvGrpSpPr>
          <p:nvPr/>
        </p:nvGrpSpPr>
        <p:grpSpPr bwMode="auto">
          <a:xfrm>
            <a:off x="5361521" y="2590801"/>
            <a:ext cx="2480735" cy="3475038"/>
            <a:chOff x="2533" y="1768"/>
            <a:chExt cx="1172" cy="2189"/>
          </a:xfrm>
        </p:grpSpPr>
        <p:grpSp>
          <p:nvGrpSpPr>
            <p:cNvPr id="185353" name="Group 19"/>
            <p:cNvGrpSpPr>
              <a:grpSpLocks/>
            </p:cNvGrpSpPr>
            <p:nvPr/>
          </p:nvGrpSpPr>
          <p:grpSpPr bwMode="auto">
            <a:xfrm>
              <a:off x="2872" y="1768"/>
              <a:ext cx="320" cy="1552"/>
              <a:chOff x="2872" y="1768"/>
              <a:chExt cx="320" cy="1552"/>
            </a:xfrm>
          </p:grpSpPr>
          <p:sp>
            <p:nvSpPr>
              <p:cNvPr id="185355" name="Line 20"/>
              <p:cNvSpPr>
                <a:spLocks noChangeShapeType="1"/>
              </p:cNvSpPr>
              <p:nvPr/>
            </p:nvSpPr>
            <p:spPr bwMode="auto">
              <a:xfrm>
                <a:off x="2872" y="1768"/>
                <a:ext cx="0" cy="155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356" name="Line 21"/>
              <p:cNvSpPr>
                <a:spLocks noChangeShapeType="1"/>
              </p:cNvSpPr>
              <p:nvPr/>
            </p:nvSpPr>
            <p:spPr bwMode="auto">
              <a:xfrm>
                <a:off x="3192" y="1768"/>
                <a:ext cx="0" cy="155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85354" name="Text Box 22"/>
            <p:cNvSpPr txBox="1">
              <a:spLocks noChangeArrowheads="1"/>
            </p:cNvSpPr>
            <p:nvPr/>
          </p:nvSpPr>
          <p:spPr bwMode="auto">
            <a:xfrm>
              <a:off x="2533" y="3375"/>
              <a:ext cx="1172"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723900" algn="r"/>
                  <a:tab pos="1257300" algn="l"/>
                </a:tabLst>
                <a:defRPr>
                  <a:solidFill>
                    <a:schemeClr val="tx1"/>
                  </a:solidFill>
                  <a:latin typeface="Calibri" pitchFamily="34" charset="0"/>
                  <a:cs typeface="Arial" pitchFamily="34" charset="0"/>
                </a:defRPr>
              </a:lvl1pPr>
              <a:lvl2pPr marL="742950" indent="-285750">
                <a:tabLst>
                  <a:tab pos="723900" algn="r"/>
                  <a:tab pos="1257300" algn="l"/>
                </a:tabLst>
                <a:defRPr>
                  <a:solidFill>
                    <a:schemeClr val="tx1"/>
                  </a:solidFill>
                  <a:latin typeface="Calibri" pitchFamily="34" charset="0"/>
                  <a:cs typeface="Arial" pitchFamily="34" charset="0"/>
                </a:defRPr>
              </a:lvl2pPr>
              <a:lvl3pPr marL="1143000" indent="-228600">
                <a:tabLst>
                  <a:tab pos="723900" algn="r"/>
                  <a:tab pos="1257300" algn="l"/>
                </a:tabLst>
                <a:defRPr>
                  <a:solidFill>
                    <a:schemeClr val="tx1"/>
                  </a:solidFill>
                  <a:latin typeface="Calibri" pitchFamily="34" charset="0"/>
                  <a:cs typeface="Arial" pitchFamily="34" charset="0"/>
                </a:defRPr>
              </a:lvl3pPr>
              <a:lvl4pPr marL="1600200" indent="-228600">
                <a:tabLst>
                  <a:tab pos="723900" algn="r"/>
                  <a:tab pos="1257300" algn="l"/>
                </a:tabLst>
                <a:defRPr>
                  <a:solidFill>
                    <a:schemeClr val="tx1"/>
                  </a:solidFill>
                  <a:latin typeface="Calibri" pitchFamily="34" charset="0"/>
                  <a:cs typeface="Arial" pitchFamily="34" charset="0"/>
                </a:defRPr>
              </a:lvl4pPr>
              <a:lvl5pPr marL="2057400" indent="-228600">
                <a:tabLst>
                  <a:tab pos="723900" algn="r"/>
                  <a:tab pos="12573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723900" algn="r"/>
                  <a:tab pos="12573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723900" algn="r"/>
                  <a:tab pos="12573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723900" algn="r"/>
                  <a:tab pos="12573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723900" algn="r"/>
                  <a:tab pos="1257300" algn="l"/>
                </a:tabLst>
                <a:defRPr>
                  <a:solidFill>
                    <a:schemeClr val="tx1"/>
                  </a:solidFill>
                  <a:latin typeface="Calibri" pitchFamily="34" charset="0"/>
                  <a:cs typeface="Arial" pitchFamily="34" charset="0"/>
                </a:defRPr>
              </a:lvl9pPr>
            </a:lstStyle>
            <a:p>
              <a:pPr>
                <a:tabLst>
                  <a:tab pos="809625" algn="r"/>
                  <a:tab pos="1149350" algn="l"/>
                </a:tabLst>
              </a:pPr>
              <a:r>
                <a:rPr lang="en-AU" altLang="en-US" sz="2700">
                  <a:latin typeface="Arial" pitchFamily="34" charset="0"/>
                  <a:ea typeface="MS PGothic" pitchFamily="34" charset="-128"/>
                </a:rPr>
                <a:t>	15	16</a:t>
              </a:r>
              <a:br>
                <a:rPr lang="en-AU" altLang="en-US" sz="2700">
                  <a:latin typeface="Arial" pitchFamily="34" charset="0"/>
                  <a:ea typeface="MS PGothic" pitchFamily="34" charset="-128"/>
                </a:rPr>
              </a:br>
              <a:r>
                <a:rPr lang="en-AU" altLang="en-US" sz="2700">
                  <a:latin typeface="Arial" pitchFamily="34" charset="0"/>
                  <a:ea typeface="MS PGothic" pitchFamily="34" charset="-128"/>
                </a:rPr>
                <a:t>	</a:t>
              </a:r>
              <a:r>
                <a:rPr lang="en-AU" altLang="en-US" sz="2700" smtClean="0">
                  <a:latin typeface="Arial" pitchFamily="34" charset="0"/>
                  <a:ea typeface="MS PGothic" pitchFamily="34" charset="-128"/>
                </a:rPr>
                <a:t>Minggu</a:t>
              </a:r>
              <a:r>
                <a:rPr lang="en-AU" altLang="en-US" sz="2700">
                  <a:latin typeface="Arial" pitchFamily="34" charset="0"/>
                  <a:ea typeface="MS PGothic" pitchFamily="34" charset="-128"/>
                </a:rPr>
                <a:t>	</a:t>
              </a:r>
              <a:r>
                <a:rPr lang="en-AU" altLang="en-US" sz="2700" smtClean="0">
                  <a:latin typeface="Arial" pitchFamily="34" charset="0"/>
                  <a:ea typeface="MS PGothic" pitchFamily="34" charset="-128"/>
                </a:rPr>
                <a:t>Minggu</a:t>
              </a:r>
              <a:endParaRPr lang="en-AU" altLang="en-US" sz="2700">
                <a:latin typeface="Arial" pitchFamily="34" charset="0"/>
                <a:ea typeface="MS PGothic" pitchFamily="34" charset="-128"/>
              </a:endParaRPr>
            </a:p>
          </p:txBody>
        </p:sp>
      </p:grpSp>
    </p:spTree>
    <p:extLst>
      <p:ext uri="{BB962C8B-B14F-4D97-AF65-F5344CB8AC3E}">
        <p14:creationId xmlns:p14="http://schemas.microsoft.com/office/powerpoint/2010/main" val="3133401308"/>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84325"/>
                                        </p:tgtEl>
                                        <p:attrNameLst>
                                          <p:attrName>style.visibility</p:attrName>
                                        </p:attrNameLst>
                                      </p:cBhvr>
                                      <p:to>
                                        <p:strVal val="visible"/>
                                      </p:to>
                                    </p:set>
                                    <p:animEffect transition="in" filter="wipe(left)">
                                      <p:cBhvr>
                                        <p:cTn id="7" dur="1000"/>
                                        <p:tgtEl>
                                          <p:spTgt spid="184325"/>
                                        </p:tgtEl>
                                      </p:cBhvr>
                                    </p:animEffect>
                                  </p:childTnLst>
                                </p:cTn>
                              </p:par>
                            </p:childTnLst>
                          </p:cTn>
                        </p:par>
                        <p:par>
                          <p:cTn id="8" fill="hold" nodeType="afterGroup">
                            <p:stCondLst>
                              <p:cond delay="2000"/>
                            </p:stCondLst>
                            <p:childTnLst>
                              <p:par>
                                <p:cTn id="9" presetID="22" presetClass="entr" presetSubtype="4" fill="hold" nodeType="afterEffect">
                                  <p:stCondLst>
                                    <p:cond delay="1000"/>
                                  </p:stCondLst>
                                  <p:childTnLst>
                                    <p:set>
                                      <p:cBhvr>
                                        <p:cTn id="10" dur="1" fill="hold">
                                          <p:stCondLst>
                                            <p:cond delay="0"/>
                                          </p:stCondLst>
                                        </p:cTn>
                                        <p:tgtEl>
                                          <p:spTgt spid="184338"/>
                                        </p:tgtEl>
                                        <p:attrNameLst>
                                          <p:attrName>style.visibility</p:attrName>
                                        </p:attrNameLst>
                                      </p:cBhvr>
                                      <p:to>
                                        <p:strVal val="visible"/>
                                      </p:to>
                                    </p:set>
                                    <p:animEffect transition="in" filter="wipe(down)">
                                      <p:cBhvr>
                                        <p:cTn id="11" dur="1000"/>
                                        <p:tgtEl>
                                          <p:spTgt spid="184338"/>
                                        </p:tgtEl>
                                      </p:cBhvr>
                                    </p:animEffect>
                                  </p:childTnLst>
                                </p:cTn>
                              </p:par>
                            </p:childTnLst>
                          </p:cTn>
                        </p:par>
                        <p:par>
                          <p:cTn id="12" fill="hold" nodeType="afterGroup">
                            <p:stCondLst>
                              <p:cond delay="4000"/>
                            </p:stCondLst>
                            <p:childTnLst>
                              <p:par>
                                <p:cTn id="13" presetID="18" presetClass="entr" presetSubtype="12" fill="hold" nodeType="afterEffect">
                                  <p:stCondLst>
                                    <p:cond delay="1000"/>
                                  </p:stCondLst>
                                  <p:childTnLst>
                                    <p:set>
                                      <p:cBhvr>
                                        <p:cTn id="14" dur="1" fill="hold">
                                          <p:stCondLst>
                                            <p:cond delay="0"/>
                                          </p:stCondLst>
                                        </p:cTn>
                                        <p:tgtEl>
                                          <p:spTgt spid="184334"/>
                                        </p:tgtEl>
                                        <p:attrNameLst>
                                          <p:attrName>style.visibility</p:attrName>
                                        </p:attrNameLst>
                                      </p:cBhvr>
                                      <p:to>
                                        <p:strVal val="visible"/>
                                      </p:to>
                                    </p:set>
                                    <p:animEffect transition="in" filter="strips(downLeft)">
                                      <p:cBhvr>
                                        <p:cTn id="15" dur="1000"/>
                                        <p:tgtEl>
                                          <p:spTgt spid="18433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1000"/>
                                  </p:stCondLst>
                                  <p:childTnLst>
                                    <p:set>
                                      <p:cBhvr>
                                        <p:cTn id="19" dur="1" fill="hold">
                                          <p:stCondLst>
                                            <p:cond delay="0"/>
                                          </p:stCondLst>
                                        </p:cTn>
                                        <p:tgtEl>
                                          <p:spTgt spid="184324"/>
                                        </p:tgtEl>
                                        <p:attrNameLst>
                                          <p:attrName>style.visibility</p:attrName>
                                        </p:attrNameLst>
                                      </p:cBhvr>
                                      <p:to>
                                        <p:strVal val="visible"/>
                                      </p:to>
                                    </p:set>
                                    <p:animEffect transition="in" filter="dissolve">
                                      <p:cBhvr>
                                        <p:cTn id="20" dur="1000"/>
                                        <p:tgtEl>
                                          <p:spTgt spid="184324"/>
                                        </p:tgtEl>
                                      </p:cBhvr>
                                    </p:animEffect>
                                  </p:childTnLst>
                                </p:cTn>
                              </p:par>
                            </p:childTnLst>
                          </p:cTn>
                        </p:par>
                        <p:par>
                          <p:cTn id="21" fill="hold" nodeType="afterGroup">
                            <p:stCondLst>
                              <p:cond delay="2000"/>
                            </p:stCondLst>
                            <p:childTnLst>
                              <p:par>
                                <p:cTn id="22" presetID="18" presetClass="entr" presetSubtype="6" fill="hold" nodeType="afterEffect">
                                  <p:stCondLst>
                                    <p:cond delay="1000"/>
                                  </p:stCondLst>
                                  <p:childTnLst>
                                    <p:set>
                                      <p:cBhvr>
                                        <p:cTn id="23" dur="1" fill="hold">
                                          <p:stCondLst>
                                            <p:cond delay="0"/>
                                          </p:stCondLst>
                                        </p:cTn>
                                        <p:tgtEl>
                                          <p:spTgt spid="184330"/>
                                        </p:tgtEl>
                                        <p:attrNameLst>
                                          <p:attrName>style.visibility</p:attrName>
                                        </p:attrNameLst>
                                      </p:cBhvr>
                                      <p:to>
                                        <p:strVal val="visible"/>
                                      </p:to>
                                    </p:set>
                                    <p:animEffect transition="in" filter="strips(downRight)">
                                      <p:cBhvr>
                                        <p:cTn id="24" dur="1000"/>
                                        <p:tgtEl>
                                          <p:spTgt spid="1843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914400" y="393701"/>
            <a:ext cx="10363200" cy="1308100"/>
          </a:xfrm>
          <a:extLst/>
        </p:spPr>
        <p:txBody>
          <a:bodyPr rtlCol="0">
            <a:normAutofit fontScale="90000"/>
          </a:bodyPr>
          <a:lstStyle/>
          <a:p>
            <a:pPr>
              <a:defRPr/>
            </a:pPr>
            <a:r>
              <a:rPr lang="en-US" smtClean="0">
                <a:latin typeface="Arial" charset="0"/>
                <a:ea typeface="ＭＳ Ｐゴシック" charset="0"/>
              </a:rPr>
              <a:t>Menentukan waktu penyelesaian proyek</a:t>
            </a:r>
            <a:endParaRPr lang="en-US">
              <a:latin typeface="Arial" charset="0"/>
              <a:ea typeface="ＭＳ Ｐゴシック" charset="0"/>
            </a:endParaRPr>
          </a:p>
        </p:txBody>
      </p:sp>
      <p:sp>
        <p:nvSpPr>
          <p:cNvPr id="89092" name="Rectangle 3"/>
          <p:cNvSpPr>
            <a:spLocks noChangeArrowheads="1"/>
          </p:cNvSpPr>
          <p:nvPr/>
        </p:nvSpPr>
        <p:spPr bwMode="auto">
          <a:xfrm>
            <a:off x="956734" y="1663700"/>
            <a:ext cx="10278533" cy="4699000"/>
          </a:xfrm>
          <a:prstGeom prst="rect">
            <a:avLst/>
          </a:prstGeom>
          <a:solidFill>
            <a:srgbClr val="002060"/>
          </a:solidFill>
          <a:ln w="9525">
            <a:solidFill>
              <a:schemeClr val="tx1"/>
            </a:solidFill>
            <a:miter lim="800000"/>
            <a:headEnd/>
            <a:tailEnd/>
          </a:ln>
          <a:effectLst/>
          <a:extLst/>
        </p:spPr>
        <p:txBody>
          <a:bodyPr wrap="none" lIns="121917" tIns="60958" rIns="121917" bIns="60958" anchor="ctr"/>
          <a:lstStyle/>
          <a:p>
            <a:pPr fontAlgn="auto">
              <a:spcBef>
                <a:spcPts val="0"/>
              </a:spcBef>
              <a:spcAft>
                <a:spcPts val="0"/>
              </a:spcAft>
              <a:defRPr/>
            </a:pPr>
            <a:endParaRPr lang="en-NZ">
              <a:latin typeface="+mn-lt"/>
              <a:cs typeface="+mn-cs"/>
            </a:endParaRPr>
          </a:p>
        </p:txBody>
      </p:sp>
      <p:sp>
        <p:nvSpPr>
          <p:cNvPr id="186372" name="Freeform 4"/>
          <p:cNvSpPr>
            <a:spLocks/>
          </p:cNvSpPr>
          <p:nvPr/>
        </p:nvSpPr>
        <p:spPr bwMode="auto">
          <a:xfrm>
            <a:off x="2658536" y="2770190"/>
            <a:ext cx="6187017" cy="2325687"/>
          </a:xfrm>
          <a:custGeom>
            <a:avLst/>
            <a:gdLst>
              <a:gd name="T0" fmla="*/ 23813 w 2923"/>
              <a:gd name="T1" fmla="*/ 2190750 h 1465"/>
              <a:gd name="T2" fmla="*/ 169863 w 2923"/>
              <a:gd name="T3" fmla="*/ 2170112 h 1465"/>
              <a:gd name="T4" fmla="*/ 428625 w 2923"/>
              <a:gd name="T5" fmla="*/ 2046287 h 1465"/>
              <a:gd name="T6" fmla="*/ 768350 w 2923"/>
              <a:gd name="T7" fmla="*/ 1741487 h 1465"/>
              <a:gd name="T8" fmla="*/ 1212850 w 2923"/>
              <a:gd name="T9" fmla="*/ 1189037 h 1465"/>
              <a:gd name="T10" fmla="*/ 1625600 w 2923"/>
              <a:gd name="T11" fmla="*/ 609600 h 1465"/>
              <a:gd name="T12" fmla="*/ 1958975 w 2923"/>
              <a:gd name="T13" fmla="*/ 296862 h 1465"/>
              <a:gd name="T14" fmla="*/ 2314575 w 2923"/>
              <a:gd name="T15" fmla="*/ 71437 h 1465"/>
              <a:gd name="T16" fmla="*/ 2566988 w 2923"/>
              <a:gd name="T17" fmla="*/ 0 h 1465"/>
              <a:gd name="T18" fmla="*/ 2913063 w 2923"/>
              <a:gd name="T19" fmla="*/ 93662 h 1465"/>
              <a:gd name="T20" fmla="*/ 3319463 w 2923"/>
              <a:gd name="T21" fmla="*/ 427037 h 1465"/>
              <a:gd name="T22" fmla="*/ 3603625 w 2923"/>
              <a:gd name="T23" fmla="*/ 790575 h 1465"/>
              <a:gd name="T24" fmla="*/ 3949700 w 2923"/>
              <a:gd name="T25" fmla="*/ 1233487 h 1465"/>
              <a:gd name="T26" fmla="*/ 4387850 w 2923"/>
              <a:gd name="T27" fmla="*/ 1784350 h 1465"/>
              <a:gd name="T28" fmla="*/ 4638675 w 2923"/>
              <a:gd name="T29" fmla="*/ 2001837 h 1465"/>
              <a:gd name="T30" fmla="*/ 4640263 w 2923"/>
              <a:gd name="T31" fmla="*/ 2325687 h 1465"/>
              <a:gd name="T32" fmla="*/ 0 w 2923"/>
              <a:gd name="T33" fmla="*/ 2300287 h 1465"/>
              <a:gd name="T34" fmla="*/ 23813 w 2923"/>
              <a:gd name="T35" fmla="*/ 2190750 h 146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23" h="1465">
                <a:moveTo>
                  <a:pt x="15" y="1380"/>
                </a:moveTo>
                <a:lnTo>
                  <a:pt x="107" y="1367"/>
                </a:lnTo>
                <a:lnTo>
                  <a:pt x="270" y="1289"/>
                </a:lnTo>
                <a:lnTo>
                  <a:pt x="484" y="1097"/>
                </a:lnTo>
                <a:lnTo>
                  <a:pt x="764" y="749"/>
                </a:lnTo>
                <a:lnTo>
                  <a:pt x="1024" y="384"/>
                </a:lnTo>
                <a:lnTo>
                  <a:pt x="1234" y="187"/>
                </a:lnTo>
                <a:lnTo>
                  <a:pt x="1458" y="45"/>
                </a:lnTo>
                <a:lnTo>
                  <a:pt x="1617" y="0"/>
                </a:lnTo>
                <a:lnTo>
                  <a:pt x="1835" y="59"/>
                </a:lnTo>
                <a:lnTo>
                  <a:pt x="2091" y="269"/>
                </a:lnTo>
                <a:lnTo>
                  <a:pt x="2270" y="498"/>
                </a:lnTo>
                <a:lnTo>
                  <a:pt x="2488" y="777"/>
                </a:lnTo>
                <a:lnTo>
                  <a:pt x="2764" y="1124"/>
                </a:lnTo>
                <a:lnTo>
                  <a:pt x="2922" y="1261"/>
                </a:lnTo>
                <a:lnTo>
                  <a:pt x="2923" y="1465"/>
                </a:lnTo>
                <a:lnTo>
                  <a:pt x="0" y="1449"/>
                </a:lnTo>
                <a:lnTo>
                  <a:pt x="15" y="1380"/>
                </a:lnTo>
                <a:close/>
              </a:path>
            </a:pathLst>
          </a:custGeom>
          <a:solidFill>
            <a:schemeClr val="accent5">
              <a:lumMod val="40000"/>
              <a:lumOff val="60000"/>
            </a:schemeClr>
          </a:solidFill>
          <a:ln>
            <a:noFill/>
          </a:ln>
          <a:effectLst/>
          <a:extLst/>
        </p:spPr>
        <p:txBody>
          <a:bodyPr wrap="none" lIns="121917" tIns="60958" rIns="121917" bIns="60958" anchor="ctr"/>
          <a:lstStyle/>
          <a:p>
            <a:pPr fontAlgn="auto">
              <a:spcBef>
                <a:spcPts val="0"/>
              </a:spcBef>
              <a:spcAft>
                <a:spcPts val="0"/>
              </a:spcAft>
              <a:defRPr/>
            </a:pPr>
            <a:endParaRPr lang="en-US">
              <a:latin typeface="+mn-lt"/>
              <a:cs typeface="+mn-cs"/>
            </a:endParaRPr>
          </a:p>
        </p:txBody>
      </p:sp>
      <p:grpSp>
        <p:nvGrpSpPr>
          <p:cNvPr id="186373" name="Group 5"/>
          <p:cNvGrpSpPr>
            <a:grpSpLocks/>
          </p:cNvGrpSpPr>
          <p:nvPr/>
        </p:nvGrpSpPr>
        <p:grpSpPr bwMode="auto">
          <a:xfrm>
            <a:off x="8782050" y="3354389"/>
            <a:ext cx="2540000" cy="1635125"/>
            <a:chOff x="4149" y="2233"/>
            <a:chExt cx="1200" cy="1030"/>
          </a:xfrm>
        </p:grpSpPr>
        <p:sp>
          <p:nvSpPr>
            <p:cNvPr id="187415" name="Text Box 6"/>
            <p:cNvSpPr txBox="1">
              <a:spLocks noChangeArrowheads="1"/>
            </p:cNvSpPr>
            <p:nvPr/>
          </p:nvSpPr>
          <p:spPr bwMode="auto">
            <a:xfrm>
              <a:off x="4149" y="2233"/>
              <a:ext cx="1200" cy="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400" smtClean="0">
                  <a:latin typeface="Arial" pitchFamily="34" charset="0"/>
                  <a:ea typeface="MS PGothic" pitchFamily="34" charset="-128"/>
                </a:rPr>
                <a:t>Probabilitas sebesar </a:t>
              </a:r>
              <a:r>
                <a:rPr lang="en-AU" altLang="en-US" sz="2400">
                  <a:latin typeface="Arial" pitchFamily="34" charset="0"/>
                  <a:ea typeface="MS PGothic" pitchFamily="34" charset="-128"/>
                </a:rPr>
                <a:t>0.01</a:t>
              </a:r>
            </a:p>
          </p:txBody>
        </p:sp>
        <p:sp>
          <p:nvSpPr>
            <p:cNvPr id="187416" name="Line 7"/>
            <p:cNvSpPr>
              <a:spLocks noChangeShapeType="1"/>
            </p:cNvSpPr>
            <p:nvPr/>
          </p:nvSpPr>
          <p:spPr bwMode="auto">
            <a:xfrm flipH="1">
              <a:off x="4288" y="2685"/>
              <a:ext cx="344" cy="57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86376" name="Group 8"/>
          <p:cNvGrpSpPr>
            <a:grpSpLocks/>
          </p:cNvGrpSpPr>
          <p:nvPr/>
        </p:nvGrpSpPr>
        <p:grpSpPr bwMode="auto">
          <a:xfrm>
            <a:off x="1642534" y="2779715"/>
            <a:ext cx="8890000" cy="2751138"/>
            <a:chOff x="776" y="1871"/>
            <a:chExt cx="4200" cy="1733"/>
          </a:xfrm>
        </p:grpSpPr>
        <p:sp>
          <p:nvSpPr>
            <p:cNvPr id="187411" name="Freeform 9"/>
            <p:cNvSpPr>
              <a:spLocks/>
            </p:cNvSpPr>
            <p:nvPr/>
          </p:nvSpPr>
          <p:spPr bwMode="auto">
            <a:xfrm>
              <a:off x="1268" y="1871"/>
              <a:ext cx="3223" cy="1380"/>
            </a:xfrm>
            <a:custGeom>
              <a:avLst/>
              <a:gdLst>
                <a:gd name="T0" fmla="*/ 0 w 2888"/>
                <a:gd name="T1" fmla="*/ 1376 h 1380"/>
                <a:gd name="T2" fmla="*/ 119 w 2888"/>
                <a:gd name="T3" fmla="*/ 1360 h 1380"/>
                <a:gd name="T4" fmla="*/ 283 w 2888"/>
                <a:gd name="T5" fmla="*/ 1284 h 1380"/>
                <a:gd name="T6" fmla="*/ 479 w 2888"/>
                <a:gd name="T7" fmla="*/ 1136 h 1380"/>
                <a:gd name="T8" fmla="*/ 812 w 2888"/>
                <a:gd name="T9" fmla="*/ 776 h 1380"/>
                <a:gd name="T10" fmla="*/ 1171 w 2888"/>
                <a:gd name="T11" fmla="*/ 352 h 1380"/>
                <a:gd name="T12" fmla="*/ 1450 w 2888"/>
                <a:gd name="T13" fmla="*/ 124 h 1380"/>
                <a:gd name="T14" fmla="*/ 1649 w 2888"/>
                <a:gd name="T15" fmla="*/ 24 h 1380"/>
                <a:gd name="T16" fmla="*/ 1789 w 2888"/>
                <a:gd name="T17" fmla="*/ 0 h 1380"/>
                <a:gd name="T18" fmla="*/ 1943 w 2888"/>
                <a:gd name="T19" fmla="*/ 24 h 1380"/>
                <a:gd name="T20" fmla="*/ 2127 w 2888"/>
                <a:gd name="T21" fmla="*/ 124 h 1380"/>
                <a:gd name="T22" fmla="*/ 2386 w 2888"/>
                <a:gd name="T23" fmla="*/ 340 h 1380"/>
                <a:gd name="T24" fmla="*/ 2774 w 2888"/>
                <a:gd name="T25" fmla="*/ 780 h 1380"/>
                <a:gd name="T26" fmla="*/ 3128 w 2888"/>
                <a:gd name="T27" fmla="*/ 1164 h 1380"/>
                <a:gd name="T28" fmla="*/ 3322 w 2888"/>
                <a:gd name="T29" fmla="*/ 1296 h 1380"/>
                <a:gd name="T30" fmla="*/ 3477 w 2888"/>
                <a:gd name="T31" fmla="*/ 1364 h 1380"/>
                <a:gd name="T32" fmla="*/ 3597 w 2888"/>
                <a:gd name="T33" fmla="*/ 1380 h 13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88"/>
                <a:gd name="T52" fmla="*/ 0 h 1380"/>
                <a:gd name="T53" fmla="*/ 2888 w 2888"/>
                <a:gd name="T54" fmla="*/ 1380 h 13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88" h="1380">
                  <a:moveTo>
                    <a:pt x="0" y="1376"/>
                  </a:moveTo>
                  <a:cubicBezTo>
                    <a:pt x="15" y="1373"/>
                    <a:pt x="58" y="1375"/>
                    <a:pt x="96" y="1360"/>
                  </a:cubicBezTo>
                  <a:cubicBezTo>
                    <a:pt x="134" y="1345"/>
                    <a:pt x="180" y="1321"/>
                    <a:pt x="228" y="1284"/>
                  </a:cubicBezTo>
                  <a:cubicBezTo>
                    <a:pt x="276" y="1247"/>
                    <a:pt x="313" y="1221"/>
                    <a:pt x="384" y="1136"/>
                  </a:cubicBezTo>
                  <a:cubicBezTo>
                    <a:pt x="455" y="1051"/>
                    <a:pt x="559" y="907"/>
                    <a:pt x="652" y="776"/>
                  </a:cubicBezTo>
                  <a:cubicBezTo>
                    <a:pt x="745" y="645"/>
                    <a:pt x="855" y="461"/>
                    <a:pt x="940" y="352"/>
                  </a:cubicBezTo>
                  <a:cubicBezTo>
                    <a:pt x="1025" y="243"/>
                    <a:pt x="1100" y="179"/>
                    <a:pt x="1164" y="124"/>
                  </a:cubicBezTo>
                  <a:cubicBezTo>
                    <a:pt x="1228" y="69"/>
                    <a:pt x="1279" y="45"/>
                    <a:pt x="1324" y="24"/>
                  </a:cubicBezTo>
                  <a:cubicBezTo>
                    <a:pt x="1369" y="3"/>
                    <a:pt x="1397" y="0"/>
                    <a:pt x="1436" y="0"/>
                  </a:cubicBezTo>
                  <a:cubicBezTo>
                    <a:pt x="1475" y="0"/>
                    <a:pt x="1515" y="3"/>
                    <a:pt x="1560" y="24"/>
                  </a:cubicBezTo>
                  <a:cubicBezTo>
                    <a:pt x="1605" y="45"/>
                    <a:pt x="1649" y="71"/>
                    <a:pt x="1708" y="124"/>
                  </a:cubicBezTo>
                  <a:cubicBezTo>
                    <a:pt x="1767" y="177"/>
                    <a:pt x="1829" y="231"/>
                    <a:pt x="1916" y="340"/>
                  </a:cubicBezTo>
                  <a:cubicBezTo>
                    <a:pt x="2003" y="449"/>
                    <a:pt x="2129" y="643"/>
                    <a:pt x="2228" y="780"/>
                  </a:cubicBezTo>
                  <a:cubicBezTo>
                    <a:pt x="2327" y="917"/>
                    <a:pt x="2439" y="1078"/>
                    <a:pt x="2512" y="1164"/>
                  </a:cubicBezTo>
                  <a:cubicBezTo>
                    <a:pt x="2585" y="1250"/>
                    <a:pt x="2621" y="1263"/>
                    <a:pt x="2668" y="1296"/>
                  </a:cubicBezTo>
                  <a:cubicBezTo>
                    <a:pt x="2715" y="1329"/>
                    <a:pt x="2755" y="1350"/>
                    <a:pt x="2792" y="1364"/>
                  </a:cubicBezTo>
                  <a:cubicBezTo>
                    <a:pt x="2829" y="1378"/>
                    <a:pt x="2868" y="1377"/>
                    <a:pt x="2888" y="1380"/>
                  </a:cubicBezTo>
                </a:path>
              </a:pathLst>
            </a:custGeom>
            <a:noFill/>
            <a:ln w="101600">
              <a:solidFill>
                <a:srgbClr val="4BACC6"/>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187412" name="Group 10"/>
            <p:cNvGrpSpPr>
              <a:grpSpLocks/>
            </p:cNvGrpSpPr>
            <p:nvPr/>
          </p:nvGrpSpPr>
          <p:grpSpPr bwMode="auto">
            <a:xfrm>
              <a:off x="776" y="3313"/>
              <a:ext cx="4200" cy="291"/>
              <a:chOff x="776" y="3313"/>
              <a:chExt cx="4200" cy="291"/>
            </a:xfrm>
          </p:grpSpPr>
          <p:sp>
            <p:nvSpPr>
              <p:cNvPr id="187413" name="Line 11"/>
              <p:cNvSpPr>
                <a:spLocks noChangeShapeType="1"/>
              </p:cNvSpPr>
              <p:nvPr/>
            </p:nvSpPr>
            <p:spPr bwMode="auto">
              <a:xfrm>
                <a:off x="776" y="3328"/>
                <a:ext cx="420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7414" name="Text Box 12"/>
              <p:cNvSpPr txBox="1">
                <a:spLocks noChangeArrowheads="1"/>
              </p:cNvSpPr>
              <p:nvPr/>
            </p:nvSpPr>
            <p:spPr bwMode="auto">
              <a:xfrm>
                <a:off x="4774" y="3313"/>
                <a:ext cx="17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i="1">
                    <a:latin typeface="Arial" pitchFamily="34" charset="0"/>
                    <a:ea typeface="MS PGothic" pitchFamily="34" charset="-128"/>
                  </a:rPr>
                  <a:t>Z</a:t>
                </a:r>
              </a:p>
            </p:txBody>
          </p:sp>
        </p:grpSp>
      </p:grpSp>
      <p:sp>
        <p:nvSpPr>
          <p:cNvPr id="186381" name="Text Box 13"/>
          <p:cNvSpPr txBox="1">
            <a:spLocks noChangeArrowheads="1"/>
          </p:cNvSpPr>
          <p:nvPr/>
        </p:nvSpPr>
        <p:spPr bwMode="auto">
          <a:xfrm>
            <a:off x="1231901" y="5864226"/>
            <a:ext cx="1691061"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100" b="1">
                <a:latin typeface="Arial" pitchFamily="34" charset="0"/>
                <a:ea typeface="MS PGothic" pitchFamily="34" charset="-128"/>
              </a:rPr>
              <a:t>Figure </a:t>
            </a:r>
            <a:r>
              <a:rPr lang="en-AU" altLang="en-US" sz="2100" b="1">
                <a:solidFill>
                  <a:srgbClr val="255898"/>
                </a:solidFill>
                <a:latin typeface="Arial" pitchFamily="34" charset="0"/>
                <a:ea typeface="MS PGothic" pitchFamily="34" charset="-128"/>
              </a:rPr>
              <a:t>3.14</a:t>
            </a:r>
          </a:p>
        </p:txBody>
      </p:sp>
      <p:grpSp>
        <p:nvGrpSpPr>
          <p:cNvPr id="186382" name="Group 14"/>
          <p:cNvGrpSpPr>
            <a:grpSpLocks/>
          </p:cNvGrpSpPr>
          <p:nvPr/>
        </p:nvGrpSpPr>
        <p:grpSpPr bwMode="auto">
          <a:xfrm>
            <a:off x="2214035" y="5332414"/>
            <a:ext cx="4328584" cy="461963"/>
            <a:chOff x="1046" y="3479"/>
            <a:chExt cx="2045" cy="291"/>
          </a:xfrm>
        </p:grpSpPr>
        <p:sp>
          <p:nvSpPr>
            <p:cNvPr id="187409" name="Text Box 15"/>
            <p:cNvSpPr txBox="1">
              <a:spLocks noChangeArrowheads="1"/>
            </p:cNvSpPr>
            <p:nvPr/>
          </p:nvSpPr>
          <p:spPr bwMode="auto">
            <a:xfrm>
              <a:off x="1046" y="3479"/>
              <a:ext cx="107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smtClean="0">
                  <a:latin typeface="Arial" pitchFamily="34" charset="0"/>
                  <a:ea typeface="MS PGothic" pitchFamily="34" charset="-128"/>
                </a:rPr>
                <a:t>Dari </a:t>
              </a:r>
              <a:r>
                <a:rPr lang="en-AU" altLang="en-US" sz="2400">
                  <a:latin typeface="Arial" pitchFamily="34" charset="0"/>
                  <a:ea typeface="MS PGothic" pitchFamily="34" charset="-128"/>
                </a:rPr>
                <a:t>Appendix I</a:t>
              </a:r>
            </a:p>
          </p:txBody>
        </p:sp>
        <p:sp>
          <p:nvSpPr>
            <p:cNvPr id="187410" name="Line 16"/>
            <p:cNvSpPr>
              <a:spLocks noChangeShapeType="1"/>
            </p:cNvSpPr>
            <p:nvPr/>
          </p:nvSpPr>
          <p:spPr bwMode="auto">
            <a:xfrm flipV="1">
              <a:off x="2142" y="3496"/>
              <a:ext cx="949" cy="16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86385" name="Group 17"/>
          <p:cNvGrpSpPr>
            <a:grpSpLocks/>
          </p:cNvGrpSpPr>
          <p:nvPr/>
        </p:nvGrpSpPr>
        <p:grpSpPr bwMode="auto">
          <a:xfrm>
            <a:off x="1993902" y="2209800"/>
            <a:ext cx="3340100" cy="1879600"/>
            <a:chOff x="942" y="1512"/>
            <a:chExt cx="1578" cy="1184"/>
          </a:xfrm>
        </p:grpSpPr>
        <p:sp>
          <p:nvSpPr>
            <p:cNvPr id="187407" name="Text Box 18"/>
            <p:cNvSpPr txBox="1">
              <a:spLocks noChangeArrowheads="1"/>
            </p:cNvSpPr>
            <p:nvPr/>
          </p:nvSpPr>
          <p:spPr bwMode="auto">
            <a:xfrm>
              <a:off x="942" y="1512"/>
              <a:ext cx="1200" cy="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400" smtClean="0">
                  <a:latin typeface="Arial" pitchFamily="34" charset="0"/>
                  <a:ea typeface="MS PGothic" pitchFamily="34" charset="-128"/>
                </a:rPr>
                <a:t>Probabilitas sebesar </a:t>
              </a:r>
              <a:r>
                <a:rPr lang="en-AU" altLang="en-US" sz="2400">
                  <a:latin typeface="Arial" pitchFamily="34" charset="0"/>
                  <a:ea typeface="MS PGothic" pitchFamily="34" charset="-128"/>
                </a:rPr>
                <a:t>0.99</a:t>
              </a:r>
            </a:p>
          </p:txBody>
        </p:sp>
        <p:sp>
          <p:nvSpPr>
            <p:cNvPr id="187408" name="Line 19"/>
            <p:cNvSpPr>
              <a:spLocks noChangeShapeType="1"/>
            </p:cNvSpPr>
            <p:nvPr/>
          </p:nvSpPr>
          <p:spPr bwMode="auto">
            <a:xfrm>
              <a:off x="1656" y="2008"/>
              <a:ext cx="864" cy="68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86388" name="Group 20"/>
          <p:cNvGrpSpPr>
            <a:grpSpLocks/>
          </p:cNvGrpSpPr>
          <p:nvPr/>
        </p:nvGrpSpPr>
        <p:grpSpPr bwMode="auto">
          <a:xfrm>
            <a:off x="5858932" y="3759201"/>
            <a:ext cx="3251200" cy="2414589"/>
            <a:chOff x="2768" y="2488"/>
            <a:chExt cx="1536" cy="1521"/>
          </a:xfrm>
        </p:grpSpPr>
        <p:sp>
          <p:nvSpPr>
            <p:cNvPr id="187402" name="Text Box 21"/>
            <p:cNvSpPr txBox="1">
              <a:spLocks noChangeArrowheads="1"/>
            </p:cNvSpPr>
            <p:nvPr/>
          </p:nvSpPr>
          <p:spPr bwMode="auto">
            <a:xfrm>
              <a:off x="2880" y="3351"/>
              <a:ext cx="1286"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000">
                  <a:latin typeface="Arial" pitchFamily="34" charset="0"/>
                  <a:ea typeface="MS PGothic" pitchFamily="34" charset="-128"/>
                </a:rPr>
                <a:t>2.33 </a:t>
              </a:r>
              <a:r>
                <a:rPr lang="en-AU" altLang="en-US" sz="2000" smtClean="0">
                  <a:latin typeface="Arial" pitchFamily="34" charset="0"/>
                  <a:ea typeface="MS PGothic" pitchFamily="34" charset="-128"/>
                </a:rPr>
                <a:t>Deviasi </a:t>
              </a:r>
            </a:p>
            <a:p>
              <a:pPr algn="ctr">
                <a:lnSpc>
                  <a:spcPct val="85000"/>
                </a:lnSpc>
              </a:pPr>
              <a:r>
                <a:rPr lang="en-AU" altLang="en-US" sz="2000" smtClean="0">
                  <a:latin typeface="Arial" pitchFamily="34" charset="0"/>
                  <a:ea typeface="MS PGothic" pitchFamily="34" charset="-128"/>
                </a:rPr>
                <a:t>standar</a:t>
              </a:r>
              <a:endParaRPr lang="en-AU" altLang="en-US" sz="2000">
                <a:latin typeface="Arial" pitchFamily="34" charset="0"/>
                <a:ea typeface="MS PGothic" pitchFamily="34" charset="-128"/>
              </a:endParaRPr>
            </a:p>
          </p:txBody>
        </p:sp>
        <p:sp>
          <p:nvSpPr>
            <p:cNvPr id="187403" name="Line 22"/>
            <p:cNvSpPr>
              <a:spLocks noChangeShapeType="1"/>
            </p:cNvSpPr>
            <p:nvPr/>
          </p:nvSpPr>
          <p:spPr bwMode="auto">
            <a:xfrm>
              <a:off x="4184" y="2488"/>
              <a:ext cx="0" cy="1160"/>
            </a:xfrm>
            <a:prstGeom prst="line">
              <a:avLst/>
            </a:prstGeom>
            <a:noFill/>
            <a:ln w="5715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87404" name="Text Box 23"/>
            <p:cNvSpPr txBox="1">
              <a:spLocks noChangeArrowheads="1"/>
            </p:cNvSpPr>
            <p:nvPr/>
          </p:nvSpPr>
          <p:spPr bwMode="auto">
            <a:xfrm>
              <a:off x="2768" y="3641"/>
              <a:ext cx="19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Arial" pitchFamily="34" charset="0"/>
                  <a:ea typeface="MS PGothic" pitchFamily="34" charset="-128"/>
                </a:rPr>
                <a:t>0</a:t>
              </a:r>
            </a:p>
          </p:txBody>
        </p:sp>
        <p:sp>
          <p:nvSpPr>
            <p:cNvPr id="187405" name="Text Box 24"/>
            <p:cNvSpPr txBox="1">
              <a:spLocks noChangeArrowheads="1"/>
            </p:cNvSpPr>
            <p:nvPr/>
          </p:nvSpPr>
          <p:spPr bwMode="auto">
            <a:xfrm>
              <a:off x="3934" y="3641"/>
              <a:ext cx="37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a:latin typeface="Arial" pitchFamily="34" charset="0"/>
                  <a:ea typeface="MS PGothic" pitchFamily="34" charset="-128"/>
                </a:rPr>
                <a:t>2.33</a:t>
              </a:r>
            </a:p>
          </p:txBody>
        </p:sp>
        <p:sp>
          <p:nvSpPr>
            <p:cNvPr id="187406" name="Line 25"/>
            <p:cNvSpPr>
              <a:spLocks noChangeShapeType="1"/>
            </p:cNvSpPr>
            <p:nvPr/>
          </p:nvSpPr>
          <p:spPr bwMode="auto">
            <a:xfrm flipV="1">
              <a:off x="2883" y="3324"/>
              <a:ext cx="0" cy="330"/>
            </a:xfrm>
            <a:prstGeom prst="line">
              <a:avLst/>
            </a:prstGeom>
            <a:noFill/>
            <a:ln w="5715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1091072243"/>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1000"/>
                                  </p:stCondLst>
                                  <p:childTnLst>
                                    <p:set>
                                      <p:cBhvr>
                                        <p:cTn id="6" dur="1" fill="hold">
                                          <p:stCondLst>
                                            <p:cond delay="0"/>
                                          </p:stCondLst>
                                        </p:cTn>
                                        <p:tgtEl>
                                          <p:spTgt spid="89092"/>
                                        </p:tgtEl>
                                        <p:attrNameLst>
                                          <p:attrName>style.visibility</p:attrName>
                                        </p:attrNameLst>
                                      </p:cBhvr>
                                      <p:to>
                                        <p:strVal val="visible"/>
                                      </p:to>
                                    </p:set>
                                    <p:anim calcmode="lin" valueType="num">
                                      <p:cBhvr>
                                        <p:cTn id="7" dur="1000" fill="hold"/>
                                        <p:tgtEl>
                                          <p:spTgt spid="89092"/>
                                        </p:tgtEl>
                                        <p:attrNameLst>
                                          <p:attrName>ppt_w</p:attrName>
                                        </p:attrNameLst>
                                      </p:cBhvr>
                                      <p:tavLst>
                                        <p:tav tm="0">
                                          <p:val>
                                            <p:strVal val="2/3*#ppt_w"/>
                                          </p:val>
                                        </p:tav>
                                        <p:tav tm="100000">
                                          <p:val>
                                            <p:strVal val="#ppt_w"/>
                                          </p:val>
                                        </p:tav>
                                      </p:tavLst>
                                    </p:anim>
                                    <p:anim calcmode="lin" valueType="num">
                                      <p:cBhvr>
                                        <p:cTn id="8" dur="1000" fill="hold"/>
                                        <p:tgtEl>
                                          <p:spTgt spid="89092"/>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16" presetClass="entr" presetSubtype="37" fill="hold" nodeType="afterEffect">
                                  <p:stCondLst>
                                    <p:cond delay="1000"/>
                                  </p:stCondLst>
                                  <p:childTnLst>
                                    <p:set>
                                      <p:cBhvr>
                                        <p:cTn id="11" dur="1" fill="hold">
                                          <p:stCondLst>
                                            <p:cond delay="0"/>
                                          </p:stCondLst>
                                        </p:cTn>
                                        <p:tgtEl>
                                          <p:spTgt spid="186376"/>
                                        </p:tgtEl>
                                        <p:attrNameLst>
                                          <p:attrName>style.visibility</p:attrName>
                                        </p:attrNameLst>
                                      </p:cBhvr>
                                      <p:to>
                                        <p:strVal val="visible"/>
                                      </p:to>
                                    </p:set>
                                    <p:animEffect transition="in" filter="barn(outVertical)">
                                      <p:cBhvr>
                                        <p:cTn id="12" dur="1000"/>
                                        <p:tgtEl>
                                          <p:spTgt spid="186376"/>
                                        </p:tgtEl>
                                      </p:cBhvr>
                                    </p:animEffect>
                                  </p:childTnLst>
                                </p:cTn>
                              </p:par>
                            </p:childTnLst>
                          </p:cTn>
                        </p:par>
                        <p:par>
                          <p:cTn id="13" fill="hold" nodeType="afterGroup">
                            <p:stCondLst>
                              <p:cond delay="4000"/>
                            </p:stCondLst>
                            <p:childTnLst>
                              <p:par>
                                <p:cTn id="14" presetID="22" presetClass="entr" presetSubtype="4" fill="hold" nodeType="afterEffect">
                                  <p:stCondLst>
                                    <p:cond delay="1000"/>
                                  </p:stCondLst>
                                  <p:childTnLst>
                                    <p:set>
                                      <p:cBhvr>
                                        <p:cTn id="15" dur="1" fill="hold">
                                          <p:stCondLst>
                                            <p:cond delay="0"/>
                                          </p:stCondLst>
                                        </p:cTn>
                                        <p:tgtEl>
                                          <p:spTgt spid="186388"/>
                                        </p:tgtEl>
                                        <p:attrNameLst>
                                          <p:attrName>style.visibility</p:attrName>
                                        </p:attrNameLst>
                                      </p:cBhvr>
                                      <p:to>
                                        <p:strVal val="visible"/>
                                      </p:to>
                                    </p:set>
                                    <p:animEffect transition="in" filter="wipe(down)">
                                      <p:cBhvr>
                                        <p:cTn id="16" dur="1000"/>
                                        <p:tgtEl>
                                          <p:spTgt spid="186388"/>
                                        </p:tgtEl>
                                      </p:cBhvr>
                                    </p:animEffect>
                                  </p:childTnLst>
                                </p:cTn>
                              </p:par>
                            </p:childTnLst>
                          </p:cTn>
                        </p:par>
                        <p:par>
                          <p:cTn id="17" fill="hold" nodeType="afterGroup">
                            <p:stCondLst>
                              <p:cond delay="6000"/>
                            </p:stCondLst>
                            <p:childTnLst>
                              <p:par>
                                <p:cTn id="18" presetID="22" presetClass="entr" presetSubtype="8" fill="hold" nodeType="afterEffect">
                                  <p:stCondLst>
                                    <p:cond delay="1000"/>
                                  </p:stCondLst>
                                  <p:childTnLst>
                                    <p:set>
                                      <p:cBhvr>
                                        <p:cTn id="19" dur="1" fill="hold">
                                          <p:stCondLst>
                                            <p:cond delay="0"/>
                                          </p:stCondLst>
                                        </p:cTn>
                                        <p:tgtEl>
                                          <p:spTgt spid="186382"/>
                                        </p:tgtEl>
                                        <p:attrNameLst>
                                          <p:attrName>style.visibility</p:attrName>
                                        </p:attrNameLst>
                                      </p:cBhvr>
                                      <p:to>
                                        <p:strVal val="visible"/>
                                      </p:to>
                                    </p:set>
                                    <p:animEffect transition="in" filter="wipe(left)">
                                      <p:cBhvr>
                                        <p:cTn id="20" dur="1000"/>
                                        <p:tgtEl>
                                          <p:spTgt spid="18638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186372"/>
                                        </p:tgtEl>
                                        <p:attrNameLst>
                                          <p:attrName>style.visibility</p:attrName>
                                        </p:attrNameLst>
                                      </p:cBhvr>
                                      <p:to>
                                        <p:strVal val="visible"/>
                                      </p:to>
                                    </p:set>
                                    <p:animEffect transition="in" filter="dissolve">
                                      <p:cBhvr>
                                        <p:cTn id="25" dur="1000"/>
                                        <p:tgtEl>
                                          <p:spTgt spid="186372"/>
                                        </p:tgtEl>
                                      </p:cBhvr>
                                    </p:animEffect>
                                  </p:childTnLst>
                                </p:cTn>
                              </p:par>
                            </p:childTnLst>
                          </p:cTn>
                        </p:par>
                        <p:par>
                          <p:cTn id="26" fill="hold" nodeType="afterGroup">
                            <p:stCondLst>
                              <p:cond delay="1000"/>
                            </p:stCondLst>
                            <p:childTnLst>
                              <p:par>
                                <p:cTn id="27" presetID="18" presetClass="entr" presetSubtype="6" fill="hold" nodeType="afterEffect">
                                  <p:stCondLst>
                                    <p:cond delay="1000"/>
                                  </p:stCondLst>
                                  <p:childTnLst>
                                    <p:set>
                                      <p:cBhvr>
                                        <p:cTn id="28" dur="1" fill="hold">
                                          <p:stCondLst>
                                            <p:cond delay="0"/>
                                          </p:stCondLst>
                                        </p:cTn>
                                        <p:tgtEl>
                                          <p:spTgt spid="186385"/>
                                        </p:tgtEl>
                                        <p:attrNameLst>
                                          <p:attrName>style.visibility</p:attrName>
                                        </p:attrNameLst>
                                      </p:cBhvr>
                                      <p:to>
                                        <p:strVal val="visible"/>
                                      </p:to>
                                    </p:set>
                                    <p:animEffect transition="in" filter="strips(downRight)">
                                      <p:cBhvr>
                                        <p:cTn id="29" dur="1000"/>
                                        <p:tgtEl>
                                          <p:spTgt spid="186385"/>
                                        </p:tgtEl>
                                      </p:cBhvr>
                                    </p:animEffect>
                                  </p:childTnLst>
                                </p:cTn>
                              </p:par>
                              <p:par>
                                <p:cTn id="30" presetID="18" presetClass="entr" presetSubtype="12" fill="hold" nodeType="withEffect">
                                  <p:stCondLst>
                                    <p:cond delay="1000"/>
                                  </p:stCondLst>
                                  <p:childTnLst>
                                    <p:set>
                                      <p:cBhvr>
                                        <p:cTn id="31" dur="1" fill="hold">
                                          <p:stCondLst>
                                            <p:cond delay="0"/>
                                          </p:stCondLst>
                                        </p:cTn>
                                        <p:tgtEl>
                                          <p:spTgt spid="186373"/>
                                        </p:tgtEl>
                                        <p:attrNameLst>
                                          <p:attrName>style.visibility</p:attrName>
                                        </p:attrNameLst>
                                      </p:cBhvr>
                                      <p:to>
                                        <p:strVal val="visible"/>
                                      </p:to>
                                    </p:set>
                                    <p:animEffect transition="in" filter="strips(downLeft)">
                                      <p:cBhvr>
                                        <p:cTn id="32" dur="1000"/>
                                        <p:tgtEl>
                                          <p:spTgt spid="186373"/>
                                        </p:tgtEl>
                                      </p:cBhvr>
                                    </p:animEffect>
                                  </p:childTnLst>
                                </p:cTn>
                              </p:par>
                            </p:childTnLst>
                          </p:cTn>
                        </p:par>
                        <p:par>
                          <p:cTn id="33" fill="hold" nodeType="afterGroup">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86381"/>
                                        </p:tgtEl>
                                        <p:attrNameLst>
                                          <p:attrName>style.visibility</p:attrName>
                                        </p:attrNameLst>
                                      </p:cBhvr>
                                      <p:to>
                                        <p:strVal val="visible"/>
                                      </p:to>
                                    </p:set>
                                    <p:animEffect transition="in" filter="wipe(left)">
                                      <p:cBhvr>
                                        <p:cTn id="36" dur="1000"/>
                                        <p:tgtEl>
                                          <p:spTgt spid="1863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2" grpId="0" animBg="1"/>
      <p:bldP spid="186381"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914400" y="609601"/>
            <a:ext cx="10363200" cy="1308100"/>
          </a:xfrm>
          <a:extLst/>
        </p:spPr>
        <p:txBody>
          <a:bodyPr rtlCol="0">
            <a:normAutofit fontScale="90000"/>
          </a:bodyPr>
          <a:lstStyle/>
          <a:p>
            <a:pPr>
              <a:defRPr/>
            </a:pPr>
            <a:r>
              <a:rPr lang="en-US" smtClean="0">
                <a:latin typeface="Arial" charset="0"/>
                <a:ea typeface="ＭＳ Ｐゴシック" charset="0"/>
              </a:rPr>
              <a:t>Variabilitas Waktu Penyelesaian untuk Jalur Nonkritis</a:t>
            </a:r>
            <a:endParaRPr lang="en-US">
              <a:latin typeface="Arial" charset="0"/>
              <a:ea typeface="ＭＳ Ｐゴシック" charset="0"/>
            </a:endParaRPr>
          </a:p>
        </p:txBody>
      </p:sp>
      <p:sp>
        <p:nvSpPr>
          <p:cNvPr id="189442" name="Rectangle 3"/>
          <p:cNvSpPr>
            <a:spLocks noGrp="1" noChangeArrowheads="1"/>
          </p:cNvSpPr>
          <p:nvPr>
            <p:ph idx="1"/>
          </p:nvPr>
        </p:nvSpPr>
        <p:spPr>
          <a:xfrm>
            <a:off x="1100667" y="2273301"/>
            <a:ext cx="9939867" cy="3873500"/>
          </a:xfrm>
        </p:spPr>
        <p:txBody>
          <a:bodyPr>
            <a:normAutofit/>
          </a:bodyPr>
          <a:lstStyle/>
          <a:p>
            <a:pPr>
              <a:buClr>
                <a:srgbClr val="FFFF00"/>
              </a:buClr>
              <a:buSzPct val="70000"/>
              <a:buFont typeface="Wingdings" panose="05000000000000000000" pitchFamily="2" charset="2"/>
              <a:buChar char="v"/>
            </a:pPr>
            <a:r>
              <a:rPr lang="en-US" altLang="en-US" sz="2800" smtClean="0">
                <a:latin typeface="Arial" pitchFamily="34" charset="0"/>
                <a:ea typeface="MS PGothic" pitchFamily="34" charset="-128"/>
                <a:cs typeface="Arial" pitchFamily="34" charset="0"/>
              </a:rPr>
              <a:t>Variabilitas waktu untuk aktivitas pada jalur nonkritis harus dipertimbangkan ketika mencari probabilitas penyelesaian pada satu waktu yang ditentukan.</a:t>
            </a:r>
          </a:p>
          <a:p>
            <a:pPr>
              <a:buClr>
                <a:srgbClr val="FFFF00"/>
              </a:buClr>
              <a:buSzPct val="70000"/>
              <a:buFont typeface="Wingdings" panose="05000000000000000000" pitchFamily="2" charset="2"/>
              <a:buChar char="v"/>
            </a:pPr>
            <a:r>
              <a:rPr lang="en-US" altLang="en-US" sz="2800" smtClean="0">
                <a:latin typeface="Arial" pitchFamily="34" charset="0"/>
                <a:ea typeface="MS PGothic" pitchFamily="34" charset="-128"/>
                <a:cs typeface="Arial" pitchFamily="34" charset="0"/>
              </a:rPr>
              <a:t>Variasi pada aktivitas nonkritis mungkin menyebabkan perubahan pada jalur kritis.</a:t>
            </a:r>
            <a:endParaRPr lang="en-US" altLang="en-US" sz="2800" smtClean="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4138518617"/>
      </p:ext>
    </p:extLst>
  </p:cSld>
  <p:clrMapOvr>
    <a:masterClrMapping/>
  </p:clrMapOvr>
  <p:transition>
    <p:pull dir="lu"/>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914400" y="596900"/>
            <a:ext cx="10363200" cy="1244600"/>
          </a:xfrm>
          <a:extLst/>
        </p:spPr>
        <p:txBody>
          <a:bodyPr rtlCol="0">
            <a:normAutofit fontScale="90000"/>
          </a:bodyPr>
          <a:lstStyle/>
          <a:p>
            <a:pPr>
              <a:defRPr/>
            </a:pPr>
            <a:r>
              <a:rPr lang="en-AU" smtClean="0">
                <a:latin typeface="Arial" charset="0"/>
                <a:ea typeface="ＭＳ Ｐゴシック" charset="0"/>
              </a:rPr>
              <a:t>Sejauh ini, Manajemen Proyek telah memberikan inforasi-informasi:</a:t>
            </a:r>
            <a:endParaRPr lang="en-AU">
              <a:latin typeface="Arial" charset="0"/>
              <a:ea typeface="ＭＳ Ｐゴシック" charset="0"/>
            </a:endParaRPr>
          </a:p>
        </p:txBody>
      </p:sp>
      <p:sp>
        <p:nvSpPr>
          <p:cNvPr id="191490" name="Rectangle 3"/>
          <p:cNvSpPr>
            <a:spLocks noGrp="1" noChangeArrowheads="1"/>
          </p:cNvSpPr>
          <p:nvPr>
            <p:ph idx="1"/>
          </p:nvPr>
        </p:nvSpPr>
        <p:spPr>
          <a:xfrm>
            <a:off x="1016000" y="1917701"/>
            <a:ext cx="10075333" cy="4533900"/>
          </a:xfrm>
        </p:spPr>
        <p:txBody>
          <a:bodyPr>
            <a:normAutofit lnSpcReduction="10000"/>
          </a:bodyPr>
          <a:lstStyle/>
          <a:p>
            <a:pPr marL="711182" indent="-711182">
              <a:buFontTx/>
              <a:buAutoNum type="arabicPeriod"/>
            </a:pPr>
            <a:r>
              <a:rPr lang="en-AU" altLang="en-US" sz="3200" smtClean="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Waktu penyelesaian proyek yang diharapkan adalah </a:t>
            </a:r>
            <a:r>
              <a:rPr lang="en-AU" altLang="en-US" sz="32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15 </a:t>
            </a:r>
            <a:r>
              <a:rPr lang="en-AU" altLang="en-US" sz="3200" smtClean="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minggu</a:t>
            </a:r>
            <a:endParaRPr lang="en-AU" altLang="en-US" sz="32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endParaRPr>
          </a:p>
          <a:p>
            <a:pPr marL="711182" indent="-711182">
              <a:buFontTx/>
              <a:buAutoNum type="arabicPeriod"/>
            </a:pPr>
            <a:r>
              <a:rPr lang="en-AU" altLang="en-US" sz="3200" smtClean="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Terdapat peluang </a:t>
            </a:r>
            <a:r>
              <a:rPr lang="en-AU" altLang="en-US" sz="32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71.57% </a:t>
            </a:r>
            <a:r>
              <a:rPr lang="en-AU" altLang="en-US" sz="3200" smtClean="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peralatan akan berada di tempat selama deadline 16 minggu.</a:t>
            </a:r>
          </a:p>
          <a:p>
            <a:pPr marL="711182" indent="-711182">
              <a:buFontTx/>
              <a:buAutoNum type="arabicPeriod"/>
            </a:pPr>
            <a:r>
              <a:rPr lang="en-AU" altLang="en-US" sz="3200" smtClean="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Lima aktivitas </a:t>
            </a:r>
            <a:r>
              <a:rPr lang="en-AU" altLang="en-US" sz="32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(A, C, E, G, </a:t>
            </a:r>
            <a:r>
              <a:rPr lang="en-AU" altLang="en-US" sz="3200" smtClean="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dan </a:t>
            </a:r>
            <a:r>
              <a:rPr lang="en-AU" altLang="en-US" sz="32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H) </a:t>
            </a:r>
            <a:r>
              <a:rPr lang="en-AU" altLang="en-US" sz="3200" smtClean="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berada pada jalur kritis</a:t>
            </a:r>
          </a:p>
          <a:p>
            <a:pPr marL="711182" indent="-711182">
              <a:buFontTx/>
              <a:buAutoNum type="arabicPeriod"/>
            </a:pPr>
            <a:r>
              <a:rPr lang="en-AU" altLang="en-US" sz="3200" smtClean="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Ada tiga aktivitas </a:t>
            </a:r>
            <a:r>
              <a:rPr lang="en-AU" altLang="en-US" sz="32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(B, D, F) </a:t>
            </a:r>
            <a:r>
              <a:rPr lang="en-AU" altLang="en-US" sz="3200" smtClean="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tidak berada pada jalur kritis, dan memiliki waktu slack.</a:t>
            </a:r>
          </a:p>
          <a:p>
            <a:pPr marL="711182" indent="-711182">
              <a:buFontTx/>
              <a:buAutoNum type="arabicPeriod"/>
            </a:pPr>
            <a:r>
              <a:rPr lang="en-AU" altLang="en-US" sz="3200" smtClean="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Tersedia jadwal rinci.</a:t>
            </a:r>
            <a:endParaRPr lang="en-AU" altLang="en-US" sz="32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endParaRPr>
          </a:p>
        </p:txBody>
      </p:sp>
    </p:spTree>
    <p:extLst>
      <p:ext uri="{BB962C8B-B14F-4D97-AF65-F5344CB8AC3E}">
        <p14:creationId xmlns:p14="http://schemas.microsoft.com/office/powerpoint/2010/main" val="962107823"/>
      </p:ext>
    </p:extLst>
  </p:cSld>
  <p:clrMapOvr>
    <a:masterClrMapping/>
  </p:clrMapOvr>
  <p:transition>
    <p:pull dir="lu"/>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914400" y="596900"/>
            <a:ext cx="10363200" cy="1244600"/>
          </a:xfrm>
          <a:extLst/>
        </p:spPr>
        <p:txBody>
          <a:bodyPr rtlCol="0">
            <a:normAutofit fontScale="90000"/>
          </a:bodyPr>
          <a:lstStyle/>
          <a:p>
            <a:pPr>
              <a:defRPr/>
            </a:pPr>
            <a:r>
              <a:rPr lang="en-AU">
                <a:latin typeface="Arial" charset="0"/>
                <a:ea typeface="ＭＳ Ｐゴシック" charset="0"/>
              </a:rPr>
              <a:t>What Project Management Has Provided So Far</a:t>
            </a:r>
          </a:p>
        </p:txBody>
      </p:sp>
      <p:sp>
        <p:nvSpPr>
          <p:cNvPr id="191490" name="Rectangle 3"/>
          <p:cNvSpPr>
            <a:spLocks noGrp="1" noChangeArrowheads="1"/>
          </p:cNvSpPr>
          <p:nvPr>
            <p:ph idx="1"/>
          </p:nvPr>
        </p:nvSpPr>
        <p:spPr>
          <a:xfrm>
            <a:off x="1016000" y="1917701"/>
            <a:ext cx="10075333" cy="4533900"/>
          </a:xfrm>
        </p:spPr>
        <p:txBody>
          <a:bodyPr>
            <a:normAutofit/>
          </a:bodyPr>
          <a:lstStyle/>
          <a:p>
            <a:pPr marL="711182" indent="-711182">
              <a:buFontTx/>
              <a:buAutoNum type="arabicPeriod"/>
            </a:pPr>
            <a:r>
              <a:rPr lang="en-AU" altLang="en-US" sz="32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The </a:t>
            </a:r>
            <a:r>
              <a:rPr lang="en-AU" altLang="en-US" sz="3200" smtClean="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project</a:t>
            </a:r>
            <a:r>
              <a:rPr lang="en-US" altLang="en-US" sz="3200" smtClean="0">
                <a:effectLst>
                  <a:outerShdw blurRad="38100" dist="38100" dir="2700000" algn="tl">
                    <a:srgbClr val="000000">
                      <a:alpha val="43137"/>
                    </a:srgbClr>
                  </a:outerShdw>
                </a:effectLst>
                <a:latin typeface="Gill Sans MT" panose="020B0502020104020203" pitchFamily="34" charset="0"/>
                <a:cs typeface="Arial" pitchFamily="34" charset="0"/>
              </a:rPr>
              <a:t>’</a:t>
            </a:r>
            <a:r>
              <a:rPr lang="en-AU" altLang="en-US" sz="3200" smtClean="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s </a:t>
            </a:r>
            <a:r>
              <a:rPr lang="en-AU" altLang="en-US" sz="32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expected completion time is 15 weeks</a:t>
            </a:r>
          </a:p>
          <a:p>
            <a:pPr marL="711182" indent="-711182">
              <a:buFontTx/>
              <a:buAutoNum type="arabicPeriod"/>
            </a:pPr>
            <a:r>
              <a:rPr lang="en-AU" altLang="en-US" sz="32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There is a 71.57% chance the equipment will be in place by the 16 week deadline</a:t>
            </a:r>
          </a:p>
          <a:p>
            <a:pPr marL="711182" indent="-711182">
              <a:buFontTx/>
              <a:buAutoNum type="arabicPeriod"/>
            </a:pPr>
            <a:r>
              <a:rPr lang="en-AU" altLang="en-US" sz="32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Five activities (A, C, E, G, and H) are on the critical path</a:t>
            </a:r>
          </a:p>
          <a:p>
            <a:pPr marL="711182" indent="-711182">
              <a:buFontTx/>
              <a:buAutoNum type="arabicPeriod"/>
            </a:pPr>
            <a:r>
              <a:rPr lang="en-AU" altLang="en-US" sz="32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Three activities (B, D, F) are not on the critical path and have slack time </a:t>
            </a:r>
          </a:p>
          <a:p>
            <a:pPr marL="711182" indent="-711182">
              <a:buFontTx/>
              <a:buAutoNum type="arabicPeriod"/>
            </a:pPr>
            <a:r>
              <a:rPr lang="en-AU" altLang="en-US" sz="32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A detailed schedule is available</a:t>
            </a:r>
          </a:p>
        </p:txBody>
      </p:sp>
    </p:spTree>
    <p:extLst>
      <p:ext uri="{BB962C8B-B14F-4D97-AF65-F5344CB8AC3E}">
        <p14:creationId xmlns:p14="http://schemas.microsoft.com/office/powerpoint/2010/main" val="2992197208"/>
      </p:ext>
    </p:extLst>
  </p:cSld>
  <p:clrMapOvr>
    <a:masterClrMapping/>
  </p:clrMapOvr>
  <p:transition>
    <p:pull dir="lu"/>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914400" y="609600"/>
            <a:ext cx="10363200" cy="1219200"/>
          </a:xfrm>
          <a:extLst/>
        </p:spPr>
        <p:txBody>
          <a:bodyPr rtlCol="0">
            <a:normAutofit fontScale="90000"/>
          </a:bodyPr>
          <a:lstStyle/>
          <a:p>
            <a:pPr>
              <a:defRPr/>
            </a:pPr>
            <a:r>
              <a:rPr lang="en-AU" smtClean="0">
                <a:latin typeface="Arial" charset="0"/>
                <a:ea typeface="ＭＳ Ｐゴシック" charset="0"/>
              </a:rPr>
              <a:t>Trade-Off Biaya-Waktu dan Percepatan Proyek</a:t>
            </a:r>
            <a:endParaRPr lang="en-AU" dirty="0">
              <a:latin typeface="Arial" charset="0"/>
              <a:ea typeface="ＭＳ Ｐゴシック" charset="0"/>
            </a:endParaRPr>
          </a:p>
        </p:txBody>
      </p:sp>
      <p:sp>
        <p:nvSpPr>
          <p:cNvPr id="193538" name="Rectangle 3"/>
          <p:cNvSpPr>
            <a:spLocks noGrp="1" noChangeArrowheads="1"/>
          </p:cNvSpPr>
          <p:nvPr>
            <p:ph idx="1"/>
          </p:nvPr>
        </p:nvSpPr>
        <p:spPr>
          <a:xfrm>
            <a:off x="1265767" y="1981200"/>
            <a:ext cx="8686800" cy="1117600"/>
          </a:xfrm>
        </p:spPr>
        <p:txBody>
          <a:bodyPr>
            <a:noAutofit/>
          </a:bodyPr>
          <a:lstStyle/>
          <a:p>
            <a:pPr marL="0" indent="0">
              <a:buClr>
                <a:srgbClr val="BF0922"/>
              </a:buClr>
              <a:buSzPct val="60000"/>
              <a:buNone/>
            </a:pPr>
            <a:r>
              <a:rPr lang="en-AU" altLang="en-US" sz="3600" b="1" smtClean="0">
                <a:solidFill>
                  <a:srgbClr val="FFFF00"/>
                </a:solidFill>
                <a:latin typeface="Arial" pitchFamily="34" charset="0"/>
                <a:cs typeface="Arial" pitchFamily="34" charset="0"/>
              </a:rPr>
              <a:t>Adalah tidak aneh menghadapi situasi berikut</a:t>
            </a:r>
          </a:p>
        </p:txBody>
      </p:sp>
      <p:sp>
        <p:nvSpPr>
          <p:cNvPr id="192516" name="Text Box 4"/>
          <p:cNvSpPr txBox="1">
            <a:spLocks noChangeArrowheads="1"/>
          </p:cNvSpPr>
          <p:nvPr/>
        </p:nvSpPr>
        <p:spPr bwMode="auto">
          <a:xfrm>
            <a:off x="1604436" y="3149600"/>
            <a:ext cx="9097433" cy="13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609585" indent="-609585">
              <a:lnSpc>
                <a:spcPct val="90000"/>
              </a:lnSpc>
              <a:spcAft>
                <a:spcPts val="1600"/>
              </a:spcAft>
              <a:buClr>
                <a:schemeClr val="tx1"/>
              </a:buClr>
              <a:buSzPct val="88000"/>
              <a:buFont typeface="Wingdings" panose="05000000000000000000" pitchFamily="2" charset="2"/>
              <a:buChar char="v"/>
            </a:pPr>
            <a:r>
              <a:rPr lang="en-AU" altLang="en-US" sz="3600" smtClean="0">
                <a:effectLst>
                  <a:outerShdw blurRad="38100" dist="38100" dir="2700000" algn="tl">
                    <a:srgbClr val="000000">
                      <a:alpha val="43137"/>
                    </a:srgbClr>
                  </a:outerShdw>
                </a:effectLst>
                <a:latin typeface="Arial" pitchFamily="34" charset="0"/>
                <a:ea typeface="MS PGothic" pitchFamily="34" charset="-128"/>
              </a:rPr>
              <a:t>Proyek di luar jadwal</a:t>
            </a:r>
          </a:p>
          <a:p>
            <a:pPr marL="609585" indent="-609585">
              <a:lnSpc>
                <a:spcPct val="90000"/>
              </a:lnSpc>
              <a:spcAft>
                <a:spcPts val="1600"/>
              </a:spcAft>
              <a:buClr>
                <a:schemeClr val="tx1"/>
              </a:buClr>
              <a:buSzPct val="88000"/>
              <a:buFont typeface="Wingdings" panose="05000000000000000000" pitchFamily="2" charset="2"/>
              <a:buChar char="v"/>
            </a:pPr>
            <a:r>
              <a:rPr lang="en-AU" altLang="en-US" sz="3600" smtClean="0">
                <a:effectLst>
                  <a:outerShdw blurRad="38100" dist="38100" dir="2700000" algn="tl">
                    <a:srgbClr val="000000">
                      <a:alpha val="43137"/>
                    </a:srgbClr>
                  </a:outerShdw>
                </a:effectLst>
                <a:latin typeface="Arial" pitchFamily="34" charset="0"/>
                <a:ea typeface="MS PGothic" pitchFamily="34" charset="-128"/>
              </a:rPr>
              <a:t>Waktu penyelesaian telah dimajukan</a:t>
            </a:r>
          </a:p>
        </p:txBody>
      </p:sp>
      <p:sp>
        <p:nvSpPr>
          <p:cNvPr id="192517" name="Text Box 5"/>
          <p:cNvSpPr txBox="1">
            <a:spLocks noChangeArrowheads="1"/>
          </p:cNvSpPr>
          <p:nvPr/>
        </p:nvSpPr>
        <p:spPr bwMode="auto">
          <a:xfrm>
            <a:off x="1604436" y="4525887"/>
            <a:ext cx="10005480" cy="1735613"/>
          </a:xfrm>
          <a:prstGeom prst="rect">
            <a:avLst/>
          </a:prstGeom>
          <a:solidFill>
            <a:srgbClr val="838D9B">
              <a:alpha val="52157"/>
            </a:srgbClr>
          </a:solidFill>
          <a:ln w="9525">
            <a:solidFill>
              <a:schemeClr val="tx1"/>
            </a:solidFill>
            <a:miter lim="800000"/>
            <a:headEnd/>
            <a:tailEnd/>
          </a:ln>
        </p:spPr>
        <p:txBody>
          <a:bodyPr wrap="square" lIns="311992" tIns="302392" rIns="311992" bIns="302392">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4300" smtClean="0">
                <a:effectLst>
                  <a:outerShdw blurRad="38100" dist="38100" dir="2700000" algn="tl">
                    <a:srgbClr val="000000">
                      <a:alpha val="43137"/>
                    </a:srgbClr>
                  </a:outerShdw>
                </a:effectLst>
                <a:latin typeface="Arial" pitchFamily="34" charset="0"/>
                <a:ea typeface="MS PGothic" pitchFamily="34" charset="-128"/>
              </a:rPr>
              <a:t>Perpendekan durasi proyek disebut </a:t>
            </a:r>
            <a:r>
              <a:rPr lang="en-AU" altLang="en-US" sz="4300" i="1" smtClean="0">
                <a:solidFill>
                  <a:srgbClr val="FFFF00"/>
                </a:solidFill>
                <a:effectLst>
                  <a:outerShdw blurRad="38100" dist="38100" dir="2700000" algn="tl">
                    <a:srgbClr val="000000">
                      <a:alpha val="43137"/>
                    </a:srgbClr>
                  </a:outerShdw>
                </a:effectLst>
                <a:latin typeface="Arial" pitchFamily="34" charset="0"/>
                <a:ea typeface="MS PGothic" pitchFamily="34" charset="-128"/>
              </a:rPr>
              <a:t>project crashing </a:t>
            </a:r>
            <a:r>
              <a:rPr lang="en-AU" altLang="en-US" sz="4300" smtClean="0">
                <a:effectLst>
                  <a:outerShdw blurRad="38100" dist="38100" dir="2700000" algn="tl">
                    <a:srgbClr val="000000">
                      <a:alpha val="43137"/>
                    </a:srgbClr>
                  </a:outerShdw>
                </a:effectLst>
                <a:latin typeface="Arial" pitchFamily="34" charset="0"/>
                <a:ea typeface="MS PGothic" pitchFamily="34" charset="-128"/>
              </a:rPr>
              <a:t>(percepatan proyek)</a:t>
            </a:r>
            <a:endParaRPr lang="en-AU" altLang="en-US" sz="4300">
              <a:effectLst>
                <a:outerShdw blurRad="38100" dist="38100" dir="2700000" algn="tl">
                  <a:srgbClr val="000000">
                    <a:alpha val="43137"/>
                  </a:srgbClr>
                </a:outerShdw>
              </a:effectLst>
              <a:latin typeface="Arial" pitchFamily="34" charset="0"/>
              <a:ea typeface="MS PGothic" pitchFamily="34" charset="-128"/>
            </a:endParaRPr>
          </a:p>
        </p:txBody>
      </p:sp>
    </p:spTree>
    <p:extLst>
      <p:ext uri="{BB962C8B-B14F-4D97-AF65-F5344CB8AC3E}">
        <p14:creationId xmlns:p14="http://schemas.microsoft.com/office/powerpoint/2010/main" val="1721576451"/>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92516"/>
                                        </p:tgtEl>
                                        <p:attrNameLst>
                                          <p:attrName>style.visibility</p:attrName>
                                        </p:attrNameLst>
                                      </p:cBhvr>
                                      <p:to>
                                        <p:strVal val="visible"/>
                                      </p:to>
                                    </p:set>
                                    <p:animEffect transition="in" filter="strips(downRight)">
                                      <p:cBhvr>
                                        <p:cTn id="7" dur="1000"/>
                                        <p:tgtEl>
                                          <p:spTgt spid="1925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92517"/>
                                        </p:tgtEl>
                                        <p:attrNameLst>
                                          <p:attrName>style.visibility</p:attrName>
                                        </p:attrNameLst>
                                      </p:cBhvr>
                                      <p:to>
                                        <p:strVal val="visible"/>
                                      </p:to>
                                    </p:set>
                                    <p:animEffect transition="in" filter="strips(downRight)">
                                      <p:cBhvr>
                                        <p:cTn id="12" dur="1000"/>
                                        <p:tgtEl>
                                          <p:spTgt spid="192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6" grpId="0"/>
      <p:bldP spid="192517" grpId="0" animBg="1"/>
    </p:bldLst>
  </p:timing>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914400" y="609600"/>
            <a:ext cx="10363200" cy="1219200"/>
          </a:xfrm>
          <a:extLst/>
        </p:spPr>
        <p:txBody>
          <a:bodyPr rtlCol="0">
            <a:normAutofit fontScale="90000"/>
          </a:bodyPr>
          <a:lstStyle/>
          <a:p>
            <a:pPr>
              <a:defRPr/>
            </a:pPr>
            <a:r>
              <a:rPr lang="en-AU" smtClean="0">
                <a:latin typeface="Arial" charset="0"/>
                <a:ea typeface="ＭＳ Ｐゴシック" charset="0"/>
              </a:rPr>
              <a:t>Trade-Off Biaya-Waktu dan Percepatan Proyek</a:t>
            </a:r>
            <a:endParaRPr lang="en-AU" dirty="0">
              <a:latin typeface="Arial" charset="0"/>
              <a:ea typeface="ＭＳ Ｐゴシック" charset="0"/>
            </a:endParaRPr>
          </a:p>
        </p:txBody>
      </p:sp>
      <p:sp>
        <p:nvSpPr>
          <p:cNvPr id="193538" name="Rectangle 3"/>
          <p:cNvSpPr>
            <a:spLocks noGrp="1" noChangeArrowheads="1"/>
          </p:cNvSpPr>
          <p:nvPr>
            <p:ph idx="1"/>
          </p:nvPr>
        </p:nvSpPr>
        <p:spPr>
          <a:xfrm>
            <a:off x="1265767" y="1981200"/>
            <a:ext cx="8686800" cy="1117600"/>
          </a:xfrm>
        </p:spPr>
        <p:txBody>
          <a:bodyPr>
            <a:noAutofit/>
          </a:bodyPr>
          <a:lstStyle/>
          <a:p>
            <a:pPr marL="0" indent="0">
              <a:buClr>
                <a:srgbClr val="BF0922"/>
              </a:buClr>
              <a:buSzPct val="60000"/>
              <a:buNone/>
            </a:pPr>
            <a:r>
              <a:rPr lang="en-AU" altLang="en-US" sz="3600" b="1" smtClean="0">
                <a:solidFill>
                  <a:srgbClr val="FFFF00"/>
                </a:solidFill>
                <a:latin typeface="Arial" pitchFamily="34" charset="0"/>
                <a:cs typeface="Arial" pitchFamily="34" charset="0"/>
              </a:rPr>
              <a:t>Adalah tidak aneh menghadapi situasi berikut</a:t>
            </a:r>
          </a:p>
        </p:txBody>
      </p:sp>
      <p:sp>
        <p:nvSpPr>
          <p:cNvPr id="192516" name="Text Box 4"/>
          <p:cNvSpPr txBox="1">
            <a:spLocks noChangeArrowheads="1"/>
          </p:cNvSpPr>
          <p:nvPr/>
        </p:nvSpPr>
        <p:spPr bwMode="auto">
          <a:xfrm>
            <a:off x="1604436" y="3149600"/>
            <a:ext cx="9097433" cy="182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609585" indent="-609585">
              <a:lnSpc>
                <a:spcPct val="90000"/>
              </a:lnSpc>
              <a:spcAft>
                <a:spcPts val="1600"/>
              </a:spcAft>
              <a:buClr>
                <a:schemeClr val="tx1"/>
              </a:buClr>
              <a:buSzPct val="88000"/>
              <a:buFont typeface="Wingdings" panose="05000000000000000000" pitchFamily="2" charset="2"/>
              <a:buChar char="v"/>
            </a:pPr>
            <a:r>
              <a:rPr lang="en-AU" altLang="en-US" sz="3600">
                <a:effectLst>
                  <a:outerShdw blurRad="38100" dist="38100" dir="2700000" algn="tl">
                    <a:srgbClr val="000000">
                      <a:alpha val="43137"/>
                    </a:srgbClr>
                  </a:outerShdw>
                </a:effectLst>
                <a:latin typeface="Arial" pitchFamily="34" charset="0"/>
                <a:ea typeface="MS PGothic" pitchFamily="34" charset="-128"/>
              </a:rPr>
              <a:t>The project is behind schedule</a:t>
            </a:r>
          </a:p>
          <a:p>
            <a:pPr marL="609585" indent="-609585">
              <a:lnSpc>
                <a:spcPct val="90000"/>
              </a:lnSpc>
              <a:spcAft>
                <a:spcPts val="1600"/>
              </a:spcAft>
              <a:buClr>
                <a:schemeClr val="tx1"/>
              </a:buClr>
              <a:buSzPct val="88000"/>
              <a:buFont typeface="Wingdings" panose="05000000000000000000" pitchFamily="2" charset="2"/>
              <a:buChar char="v"/>
            </a:pPr>
            <a:r>
              <a:rPr lang="en-AU" altLang="en-US" sz="3600">
                <a:effectLst>
                  <a:outerShdw blurRad="38100" dist="38100" dir="2700000" algn="tl">
                    <a:srgbClr val="000000">
                      <a:alpha val="43137"/>
                    </a:srgbClr>
                  </a:outerShdw>
                </a:effectLst>
                <a:latin typeface="Arial" pitchFamily="34" charset="0"/>
                <a:ea typeface="MS PGothic" pitchFamily="34" charset="-128"/>
              </a:rPr>
              <a:t>The completion time has been moved forward</a:t>
            </a:r>
          </a:p>
        </p:txBody>
      </p:sp>
      <p:sp>
        <p:nvSpPr>
          <p:cNvPr id="192517" name="Text Box 5"/>
          <p:cNvSpPr txBox="1">
            <a:spLocks noChangeArrowheads="1"/>
          </p:cNvSpPr>
          <p:nvPr/>
        </p:nvSpPr>
        <p:spPr bwMode="auto">
          <a:xfrm>
            <a:off x="2514600" y="4973685"/>
            <a:ext cx="9247716" cy="1726909"/>
          </a:xfrm>
          <a:prstGeom prst="rect">
            <a:avLst/>
          </a:prstGeom>
          <a:solidFill>
            <a:srgbClr val="838D9B">
              <a:alpha val="52157"/>
            </a:srgbClr>
          </a:solidFill>
          <a:ln w="9525">
            <a:solidFill>
              <a:schemeClr val="tx1"/>
            </a:solidFill>
            <a:miter lim="800000"/>
            <a:headEnd/>
            <a:tailEnd/>
          </a:ln>
        </p:spPr>
        <p:txBody>
          <a:bodyPr lIns="311992" tIns="302392" rIns="311992" bIns="302392">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4300">
                <a:latin typeface="Arial" pitchFamily="34" charset="0"/>
                <a:ea typeface="MS PGothic" pitchFamily="34" charset="-128"/>
              </a:rPr>
              <a:t>Shortening the duration of the project is called project crashing</a:t>
            </a:r>
          </a:p>
        </p:txBody>
      </p:sp>
    </p:spTree>
    <p:extLst>
      <p:ext uri="{BB962C8B-B14F-4D97-AF65-F5344CB8AC3E}">
        <p14:creationId xmlns:p14="http://schemas.microsoft.com/office/powerpoint/2010/main" val="3945819308"/>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92516"/>
                                        </p:tgtEl>
                                        <p:attrNameLst>
                                          <p:attrName>style.visibility</p:attrName>
                                        </p:attrNameLst>
                                      </p:cBhvr>
                                      <p:to>
                                        <p:strVal val="visible"/>
                                      </p:to>
                                    </p:set>
                                    <p:animEffect transition="in" filter="strips(downRight)">
                                      <p:cBhvr>
                                        <p:cTn id="7" dur="1000"/>
                                        <p:tgtEl>
                                          <p:spTgt spid="1925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92517"/>
                                        </p:tgtEl>
                                        <p:attrNameLst>
                                          <p:attrName>style.visibility</p:attrName>
                                        </p:attrNameLst>
                                      </p:cBhvr>
                                      <p:to>
                                        <p:strVal val="visible"/>
                                      </p:to>
                                    </p:set>
                                    <p:animEffect transition="in" filter="strips(downRight)">
                                      <p:cBhvr>
                                        <p:cTn id="12" dur="1000"/>
                                        <p:tgtEl>
                                          <p:spTgt spid="192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6" grpId="0"/>
      <p:bldP spid="192517"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914400" y="609601"/>
            <a:ext cx="10363200" cy="1333500"/>
          </a:xfrm>
          <a:extLst/>
        </p:spPr>
        <p:txBody>
          <a:bodyPr rtlCol="0">
            <a:normAutofit fontScale="90000"/>
          </a:bodyPr>
          <a:lstStyle/>
          <a:p>
            <a:pPr>
              <a:defRPr/>
            </a:pPr>
            <a:r>
              <a:rPr lang="en-US" dirty="0" err="1" smtClean="0">
                <a:latin typeface="Arial" charset="0"/>
                <a:ea typeface="ＭＳ Ｐゴシック" charset="0"/>
              </a:rPr>
              <a:t>Faktor</a:t>
            </a:r>
            <a:r>
              <a:rPr lang="en-US" dirty="0" smtClean="0">
                <a:latin typeface="Arial" charset="0"/>
                <a:ea typeface="ＭＳ Ｐゴシック" charset="0"/>
              </a:rPr>
              <a:t>-factor yang </a:t>
            </a:r>
            <a:r>
              <a:rPr lang="en-US" dirty="0" err="1" smtClean="0">
                <a:latin typeface="Arial" charset="0"/>
                <a:ea typeface="ＭＳ Ｐゴシック" charset="0"/>
              </a:rPr>
              <a:t>dipertimbangkan</a:t>
            </a:r>
            <a:r>
              <a:rPr lang="en-US" dirty="0" smtClean="0">
                <a:latin typeface="Arial" charset="0"/>
                <a:ea typeface="ＭＳ Ｐゴシック" charset="0"/>
              </a:rPr>
              <a:t> </a:t>
            </a:r>
            <a:r>
              <a:rPr lang="en-US" dirty="0" err="1" smtClean="0">
                <a:latin typeface="Arial" charset="0"/>
                <a:ea typeface="ＭＳ Ｐゴシック" charset="0"/>
              </a:rPr>
              <a:t>ketika</a:t>
            </a:r>
            <a:r>
              <a:rPr lang="en-US" dirty="0" smtClean="0">
                <a:latin typeface="Arial" charset="0"/>
                <a:ea typeface="ＭＳ Ｐゴシック" charset="0"/>
              </a:rPr>
              <a:t> </a:t>
            </a:r>
            <a:r>
              <a:rPr lang="en-US" err="1" smtClean="0">
                <a:latin typeface="Arial" charset="0"/>
                <a:ea typeface="ＭＳ Ｐゴシック" charset="0"/>
              </a:rPr>
              <a:t>mempercepat</a:t>
            </a:r>
            <a:r>
              <a:rPr lang="en-US" smtClean="0">
                <a:latin typeface="Arial" charset="0"/>
                <a:ea typeface="ＭＳ Ｐゴシック" charset="0"/>
              </a:rPr>
              <a:t> </a:t>
            </a:r>
            <a:r>
              <a:rPr lang="en-US" smtClean="0">
                <a:latin typeface="Arial" charset="0"/>
                <a:ea typeface="ＭＳ Ｐゴシック" charset="0"/>
              </a:rPr>
              <a:t>proyek</a:t>
            </a:r>
            <a:endParaRPr lang="en-US" dirty="0">
              <a:latin typeface="Arial" charset="0"/>
              <a:ea typeface="ＭＳ Ｐゴシック" charset="0"/>
            </a:endParaRPr>
          </a:p>
        </p:txBody>
      </p:sp>
      <p:sp>
        <p:nvSpPr>
          <p:cNvPr id="195586" name="Rectangle 3"/>
          <p:cNvSpPr>
            <a:spLocks noGrp="1" noChangeArrowheads="1"/>
          </p:cNvSpPr>
          <p:nvPr>
            <p:ph idx="1"/>
          </p:nvPr>
        </p:nvSpPr>
        <p:spPr>
          <a:xfrm>
            <a:off x="914400" y="2349500"/>
            <a:ext cx="10363200" cy="3759200"/>
          </a:xfrm>
        </p:spPr>
        <p:txBody>
          <a:bodyPr>
            <a:normAutofit/>
          </a:bodyPr>
          <a:lstStyle/>
          <a:p>
            <a:pPr marL="609585" indent="-548204">
              <a:buSzPct val="99000"/>
              <a:buFont typeface="Wingdings" panose="05000000000000000000" pitchFamily="2" charset="2"/>
              <a:buChar char="v"/>
            </a:pPr>
            <a:r>
              <a:rPr lang="en-US" altLang="en-US" sz="2800" smtClean="0">
                <a:ea typeface="MS PGothic" pitchFamily="34" charset="-128"/>
                <a:cs typeface="Arial" pitchFamily="34" charset="0"/>
              </a:rPr>
              <a:t>Jumlah di </a:t>
            </a:r>
            <a:r>
              <a:rPr lang="en-US" altLang="en-US" sz="2800" dirty="0" err="1" smtClean="0">
                <a:ea typeface="MS PGothic" pitchFamily="34" charset="-128"/>
                <a:cs typeface="Arial" pitchFamily="34" charset="0"/>
              </a:rPr>
              <a:t>mana</a:t>
            </a:r>
            <a:r>
              <a:rPr lang="en-US" altLang="en-US" sz="2800" dirty="0" smtClean="0">
                <a:ea typeface="MS PGothic" pitchFamily="34" charset="-128"/>
                <a:cs typeface="Arial" pitchFamily="34" charset="0"/>
              </a:rPr>
              <a:t> </a:t>
            </a:r>
            <a:r>
              <a:rPr lang="en-US" altLang="en-US" sz="2800" err="1" smtClean="0">
                <a:ea typeface="MS PGothic" pitchFamily="34" charset="-128"/>
                <a:cs typeface="Arial" pitchFamily="34" charset="0"/>
              </a:rPr>
              <a:t>kegiatan</a:t>
            </a:r>
            <a:r>
              <a:rPr lang="en-US" altLang="en-US" sz="2800" smtClean="0">
                <a:ea typeface="MS PGothic" pitchFamily="34" charset="-128"/>
                <a:cs typeface="Arial" pitchFamily="34" charset="0"/>
              </a:rPr>
              <a:t> </a:t>
            </a:r>
            <a:r>
              <a:rPr lang="en-US" altLang="en-US" sz="2800" smtClean="0">
                <a:ea typeface="MS PGothic" pitchFamily="34" charset="-128"/>
                <a:cs typeface="Arial" pitchFamily="34" charset="0"/>
              </a:rPr>
              <a:t>dipercepat diperbolehkan</a:t>
            </a:r>
            <a:endParaRPr lang="en-US" altLang="en-US" sz="2800" dirty="0" smtClean="0">
              <a:ea typeface="MS PGothic" pitchFamily="34" charset="-128"/>
              <a:cs typeface="Arial" pitchFamily="34" charset="0"/>
            </a:endParaRPr>
          </a:p>
          <a:p>
            <a:pPr marL="609585" indent="-548204">
              <a:buSzPct val="99000"/>
              <a:buFont typeface="Wingdings" panose="05000000000000000000" pitchFamily="2" charset="2"/>
              <a:buChar char="v"/>
            </a:pPr>
            <a:r>
              <a:rPr lang="en-US" altLang="en-US" sz="2800">
                <a:ea typeface="MS PGothic" pitchFamily="34" charset="-128"/>
                <a:cs typeface="Arial" pitchFamily="34" charset="0"/>
              </a:rPr>
              <a:t>Secara bersama-sama, durasi aktivitas yang diperpendek akan memungkinkan kita untuk menyelesaikan proyek pada tanggal </a:t>
            </a:r>
            <a:r>
              <a:rPr lang="en-US" altLang="en-US" sz="2800">
                <a:ea typeface="MS PGothic" pitchFamily="34" charset="-128"/>
                <a:cs typeface="Arial" pitchFamily="34" charset="0"/>
              </a:rPr>
              <a:t>jatuh </a:t>
            </a:r>
            <a:r>
              <a:rPr lang="en-US" altLang="en-US" sz="2800" smtClean="0">
                <a:ea typeface="MS PGothic" pitchFamily="34" charset="-128"/>
                <a:cs typeface="Arial" pitchFamily="34" charset="0"/>
              </a:rPr>
              <a:t>tempo</a:t>
            </a:r>
          </a:p>
          <a:p>
            <a:pPr marL="609585" indent="-548204">
              <a:buSzPct val="99000"/>
              <a:buFont typeface="Wingdings" panose="05000000000000000000" pitchFamily="2" charset="2"/>
              <a:buChar char="v"/>
            </a:pPr>
            <a:r>
              <a:rPr lang="en-US" altLang="en-US" sz="2800" smtClean="0">
                <a:ea typeface="MS PGothic" pitchFamily="34" charset="-128"/>
                <a:cs typeface="Arial" pitchFamily="34" charset="0"/>
              </a:rPr>
              <a:t>Biaya </a:t>
            </a:r>
            <a:r>
              <a:rPr lang="en-US" altLang="en-US" sz="2800" dirty="0" smtClean="0">
                <a:ea typeface="MS PGothic" pitchFamily="34" charset="-128"/>
                <a:cs typeface="Arial" pitchFamily="34" charset="0"/>
              </a:rPr>
              <a:t>total </a:t>
            </a:r>
            <a:r>
              <a:rPr lang="en-US" altLang="en-US" sz="2800" dirty="0" err="1" smtClean="0">
                <a:ea typeface="MS PGothic" pitchFamily="34" charset="-128"/>
                <a:cs typeface="Arial" pitchFamily="34" charset="0"/>
              </a:rPr>
              <a:t>percepatan</a:t>
            </a:r>
            <a:r>
              <a:rPr lang="en-US" altLang="en-US" sz="2800" dirty="0" smtClean="0">
                <a:ea typeface="MS PGothic" pitchFamily="34" charset="-128"/>
                <a:cs typeface="Arial" pitchFamily="34" charset="0"/>
              </a:rPr>
              <a:t> </a:t>
            </a:r>
            <a:r>
              <a:rPr lang="en-US" altLang="en-US" sz="2800" dirty="0" err="1" smtClean="0">
                <a:ea typeface="MS PGothic" pitchFamily="34" charset="-128"/>
                <a:cs typeface="Arial" pitchFamily="34" charset="0"/>
              </a:rPr>
              <a:t>sekecil</a:t>
            </a:r>
            <a:r>
              <a:rPr lang="en-US" altLang="en-US" sz="2800" dirty="0" smtClean="0">
                <a:ea typeface="MS PGothic" pitchFamily="34" charset="-128"/>
                <a:cs typeface="Arial" pitchFamily="34" charset="0"/>
              </a:rPr>
              <a:t> </a:t>
            </a:r>
            <a:r>
              <a:rPr lang="en-US" altLang="en-US" sz="2800" dirty="0" err="1" smtClean="0">
                <a:ea typeface="MS PGothic" pitchFamily="34" charset="-128"/>
                <a:cs typeface="Arial" pitchFamily="34" charset="0"/>
              </a:rPr>
              <a:t>mungkin</a:t>
            </a:r>
            <a:endParaRPr lang="en-US" altLang="en-US" sz="2800" dirty="0" smtClean="0">
              <a:ea typeface="MS PGothic" pitchFamily="34" charset="-128"/>
              <a:cs typeface="Arial" pitchFamily="34" charset="0"/>
            </a:endParaRPr>
          </a:p>
        </p:txBody>
      </p:sp>
    </p:spTree>
    <p:extLst>
      <p:ext uri="{BB962C8B-B14F-4D97-AF65-F5344CB8AC3E}">
        <p14:creationId xmlns:p14="http://schemas.microsoft.com/office/powerpoint/2010/main" val="2903386327"/>
      </p:ext>
    </p:extLst>
  </p:cSld>
  <p:clrMapOvr>
    <a:masterClrMapping/>
  </p:clrMapOvr>
  <p:transition>
    <p:pull dir="lu"/>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914400" y="609601"/>
            <a:ext cx="10363200" cy="1333500"/>
          </a:xfrm>
          <a:extLst/>
        </p:spPr>
        <p:txBody>
          <a:bodyPr rtlCol="0">
            <a:normAutofit fontScale="90000"/>
          </a:bodyPr>
          <a:lstStyle/>
          <a:p>
            <a:pPr>
              <a:defRPr/>
            </a:pPr>
            <a:r>
              <a:rPr lang="en-US" dirty="0">
                <a:latin typeface="Arial" charset="0"/>
                <a:ea typeface="ＭＳ Ｐゴシック" charset="0"/>
              </a:rPr>
              <a:t>Factors to Consider When Crashing a Project</a:t>
            </a:r>
          </a:p>
        </p:txBody>
      </p:sp>
      <p:sp>
        <p:nvSpPr>
          <p:cNvPr id="195586" name="Rectangle 3"/>
          <p:cNvSpPr>
            <a:spLocks noGrp="1" noChangeArrowheads="1"/>
          </p:cNvSpPr>
          <p:nvPr>
            <p:ph idx="1"/>
          </p:nvPr>
        </p:nvSpPr>
        <p:spPr>
          <a:xfrm>
            <a:off x="914400" y="2349500"/>
            <a:ext cx="10363200" cy="3759200"/>
          </a:xfrm>
        </p:spPr>
        <p:txBody>
          <a:bodyPr/>
          <a:lstStyle/>
          <a:p>
            <a:pPr marL="609585" indent="-548204">
              <a:buSzPct val="99000"/>
              <a:buFont typeface="Wingdings" panose="05000000000000000000" pitchFamily="2" charset="2"/>
              <a:buChar char="v"/>
            </a:pPr>
            <a:r>
              <a:rPr lang="en-US" altLang="en-US" smtClean="0">
                <a:latin typeface="Arial" pitchFamily="34" charset="0"/>
                <a:ea typeface="MS PGothic" pitchFamily="34" charset="-128"/>
                <a:cs typeface="Arial" pitchFamily="34" charset="0"/>
              </a:rPr>
              <a:t>The amount by which an activity is crashed is, in fact, permissible</a:t>
            </a:r>
          </a:p>
          <a:p>
            <a:pPr marL="609585" indent="-548204">
              <a:buSzPct val="99000"/>
              <a:buFont typeface="Wingdings" panose="05000000000000000000" pitchFamily="2" charset="2"/>
              <a:buChar char="v"/>
            </a:pPr>
            <a:r>
              <a:rPr lang="en-US" altLang="en-US" smtClean="0">
                <a:latin typeface="Arial" pitchFamily="34" charset="0"/>
                <a:ea typeface="MS PGothic" pitchFamily="34" charset="-128"/>
                <a:cs typeface="Arial" pitchFamily="34" charset="0"/>
              </a:rPr>
              <a:t>Taken together, the shortened activity durations will enable us to finish the project by the due date</a:t>
            </a:r>
          </a:p>
          <a:p>
            <a:pPr marL="609585" indent="-548204">
              <a:buSzPct val="99000"/>
              <a:buFont typeface="Wingdings" panose="05000000000000000000" pitchFamily="2" charset="2"/>
              <a:buChar char="v"/>
            </a:pPr>
            <a:r>
              <a:rPr lang="en-US" altLang="en-US" smtClean="0">
                <a:latin typeface="Arial" pitchFamily="34" charset="0"/>
                <a:ea typeface="MS PGothic" pitchFamily="34" charset="-128"/>
                <a:cs typeface="Arial" pitchFamily="34" charset="0"/>
              </a:rPr>
              <a:t>The total cost of crashing is as small as possible</a:t>
            </a:r>
          </a:p>
        </p:txBody>
      </p:sp>
    </p:spTree>
    <p:extLst>
      <p:ext uri="{BB962C8B-B14F-4D97-AF65-F5344CB8AC3E}">
        <p14:creationId xmlns:p14="http://schemas.microsoft.com/office/powerpoint/2010/main" val="1400656947"/>
      </p:ext>
    </p:extLst>
  </p:cSld>
  <p:clrMapOvr>
    <a:masterClrMapping/>
  </p:clrMapOvr>
  <p:transition>
    <p:pull dir="lu"/>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914400" y="584200"/>
            <a:ext cx="10363200" cy="889000"/>
          </a:xfrm>
        </p:spPr>
        <p:txBody>
          <a:bodyPr>
            <a:normAutofit/>
          </a:bodyPr>
          <a:lstStyle/>
          <a:p>
            <a:r>
              <a:rPr lang="en-US" altLang="en-US" dirty="0" err="1" smtClean="0">
                <a:latin typeface="Arial" pitchFamily="34" charset="0"/>
                <a:ea typeface="MS PGothic" pitchFamily="34" charset="-128"/>
                <a:cs typeface="Arial" pitchFamily="34" charset="0"/>
              </a:rPr>
              <a:t>Tahapan</a:t>
            </a:r>
            <a:r>
              <a:rPr lang="en-US" altLang="en-US" dirty="0" smtClean="0">
                <a:latin typeface="Arial" pitchFamily="34" charset="0"/>
                <a:ea typeface="MS PGothic" pitchFamily="34" charset="-128"/>
                <a:cs typeface="Arial" pitchFamily="34" charset="0"/>
              </a:rPr>
              <a:t> </a:t>
            </a:r>
            <a:r>
              <a:rPr lang="en-US" altLang="en-US" dirty="0" err="1" smtClean="0">
                <a:latin typeface="Arial" pitchFamily="34" charset="0"/>
                <a:ea typeface="MS PGothic" pitchFamily="34" charset="-128"/>
                <a:cs typeface="Arial" pitchFamily="34" charset="0"/>
              </a:rPr>
              <a:t>percepatan</a:t>
            </a:r>
            <a:r>
              <a:rPr lang="en-US" altLang="en-US" dirty="0" smtClean="0">
                <a:latin typeface="Arial" pitchFamily="34" charset="0"/>
                <a:ea typeface="MS PGothic" pitchFamily="34" charset="-128"/>
                <a:cs typeface="Arial" pitchFamily="34" charset="0"/>
              </a:rPr>
              <a:t> </a:t>
            </a:r>
            <a:r>
              <a:rPr lang="en-US" altLang="en-US" dirty="0" err="1" smtClean="0">
                <a:latin typeface="Arial" pitchFamily="34" charset="0"/>
                <a:ea typeface="MS PGothic" pitchFamily="34" charset="-128"/>
                <a:cs typeface="Arial" pitchFamily="34" charset="0"/>
              </a:rPr>
              <a:t>proyek</a:t>
            </a:r>
            <a:endParaRPr lang="en-US" altLang="en-US" dirty="0" smtClean="0">
              <a:latin typeface="Arial" pitchFamily="34" charset="0"/>
              <a:ea typeface="MS PGothic" pitchFamily="34" charset="-128"/>
              <a:cs typeface="Arial" pitchFamily="34" charset="0"/>
            </a:endParaRPr>
          </a:p>
        </p:txBody>
      </p:sp>
      <p:grpSp>
        <p:nvGrpSpPr>
          <p:cNvPr id="5" name="Group 4"/>
          <p:cNvGrpSpPr/>
          <p:nvPr/>
        </p:nvGrpSpPr>
        <p:grpSpPr>
          <a:xfrm>
            <a:off x="838200" y="1981201"/>
            <a:ext cx="10439402" cy="4419599"/>
            <a:chOff x="457200" y="1485901"/>
            <a:chExt cx="8001002" cy="3314699"/>
          </a:xfrm>
        </p:grpSpPr>
        <p:sp>
          <p:nvSpPr>
            <p:cNvPr id="2" name="Rounded Rectangle 1"/>
            <p:cNvSpPr/>
            <p:nvPr/>
          </p:nvSpPr>
          <p:spPr>
            <a:xfrm>
              <a:off x="457200" y="2259874"/>
              <a:ext cx="8001000" cy="1054826"/>
            </a:xfrm>
            <a:prstGeom prst="roundRect">
              <a:avLst>
                <a:gd name="adj" fmla="val 34004"/>
              </a:avLst>
            </a:prstGeom>
            <a:scene3d>
              <a:camera prst="orthographicFront">
                <a:rot lat="0" lon="0" rev="0"/>
              </a:camera>
              <a:lightRig rig="twoPt" dir="br">
                <a:rot lat="0" lon="0" rev="8700000"/>
              </a:lightRig>
            </a:scene3d>
            <a:sp3d prstMaterial="matte">
              <a:bevelT w="25400" h="53975" prst="artDeco"/>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grpSp>
          <p:nvGrpSpPr>
            <p:cNvPr id="196611" name="Group 3"/>
            <p:cNvGrpSpPr>
              <a:grpSpLocks/>
            </p:cNvGrpSpPr>
            <p:nvPr/>
          </p:nvGrpSpPr>
          <p:grpSpPr bwMode="auto">
            <a:xfrm>
              <a:off x="663576" y="1485901"/>
              <a:ext cx="7794626" cy="1804986"/>
              <a:chOff x="418" y="1248"/>
              <a:chExt cx="4910" cy="1516"/>
            </a:xfrm>
          </p:grpSpPr>
          <p:sp>
            <p:nvSpPr>
              <p:cNvPr id="197636" name="Rectangle 4"/>
              <p:cNvSpPr>
                <a:spLocks noChangeArrowheads="1"/>
              </p:cNvSpPr>
              <p:nvPr/>
            </p:nvSpPr>
            <p:spPr bwMode="auto">
              <a:xfrm>
                <a:off x="432" y="1248"/>
                <a:ext cx="4896" cy="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2400"/>
                  </a:spcAft>
                  <a:buClr>
                    <a:schemeClr val="tx2"/>
                  </a:buClr>
                  <a:buFontTx/>
                  <a:buAutoNum type="arabicPeriod"/>
                </a:pPr>
                <a:r>
                  <a:rPr lang="en-US" altLang="en-US" sz="3200" dirty="0" err="1" smtClean="0">
                    <a:effectLst>
                      <a:outerShdw blurRad="38100" dist="38100" dir="2700000" algn="tl">
                        <a:srgbClr val="000000">
                          <a:alpha val="43137"/>
                        </a:srgbClr>
                      </a:outerShdw>
                    </a:effectLst>
                    <a:latin typeface="Arial" pitchFamily="34" charset="0"/>
                  </a:rPr>
                  <a:t>Menghitung</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biaya</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percepatan</a:t>
                </a:r>
                <a:r>
                  <a:rPr lang="en-US" altLang="en-US" sz="3200" dirty="0" smtClean="0">
                    <a:effectLst>
                      <a:outerShdw blurRad="38100" dist="38100" dir="2700000" algn="tl">
                        <a:srgbClr val="000000">
                          <a:alpha val="43137"/>
                        </a:srgbClr>
                      </a:outerShdw>
                    </a:effectLst>
                    <a:latin typeface="Arial" pitchFamily="34" charset="0"/>
                  </a:rPr>
                  <a:t> per </a:t>
                </a:r>
                <a:r>
                  <a:rPr lang="en-US" altLang="en-US" sz="3200" dirty="0" err="1" smtClean="0">
                    <a:effectLst>
                      <a:outerShdw blurRad="38100" dist="38100" dir="2700000" algn="tl">
                        <a:srgbClr val="000000">
                          <a:alpha val="43137"/>
                        </a:srgbClr>
                      </a:outerShdw>
                    </a:effectLst>
                    <a:latin typeface="Arial" pitchFamily="34" charset="0"/>
                  </a:rPr>
                  <a:t>periode</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waktu</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Jika</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biaya</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percepatan</a:t>
                </a:r>
                <a:r>
                  <a:rPr lang="en-US" altLang="en-US" sz="3200" dirty="0" smtClean="0">
                    <a:effectLst>
                      <a:outerShdw blurRad="38100" dist="38100" dir="2700000" algn="tl">
                        <a:srgbClr val="000000">
                          <a:alpha val="43137"/>
                        </a:srgbClr>
                      </a:outerShdw>
                    </a:effectLst>
                    <a:latin typeface="Arial" pitchFamily="34" charset="0"/>
                  </a:rPr>
                  <a:t> linier </a:t>
                </a:r>
                <a:r>
                  <a:rPr lang="en-US" altLang="en-US" sz="3200" dirty="0" err="1" smtClean="0">
                    <a:effectLst>
                      <a:outerShdw blurRad="38100" dist="38100" dir="2700000" algn="tl">
                        <a:srgbClr val="000000">
                          <a:alpha val="43137"/>
                        </a:srgbClr>
                      </a:outerShdw>
                    </a:effectLst>
                    <a:latin typeface="Arial" pitchFamily="34" charset="0"/>
                  </a:rPr>
                  <a:t>sepanjang</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waktu</a:t>
                </a:r>
                <a:r>
                  <a:rPr lang="en-US" altLang="en-US" sz="3200" dirty="0" smtClean="0">
                    <a:effectLst>
                      <a:outerShdw blurRad="38100" dist="38100" dir="2700000" algn="tl">
                        <a:srgbClr val="000000">
                          <a:alpha val="43137"/>
                        </a:srgbClr>
                      </a:outerShdw>
                    </a:effectLst>
                    <a:latin typeface="Arial" pitchFamily="34" charset="0"/>
                  </a:rPr>
                  <a:t>:</a:t>
                </a:r>
                <a:r>
                  <a:rPr lang="en-US" altLang="en-US" sz="3200" dirty="0">
                    <a:effectLst>
                      <a:outerShdw blurRad="38100" dist="38100" dir="2700000" algn="tl">
                        <a:srgbClr val="000000">
                          <a:alpha val="43137"/>
                        </a:srgbClr>
                      </a:outerShdw>
                    </a:effectLst>
                    <a:latin typeface="Arial" pitchFamily="34" charset="0"/>
                  </a:rPr>
                  <a:t/>
                </a:r>
                <a:br>
                  <a:rPr lang="en-US" altLang="en-US" sz="3200" dirty="0">
                    <a:effectLst>
                      <a:outerShdw blurRad="38100" dist="38100" dir="2700000" algn="tl">
                        <a:srgbClr val="000000">
                          <a:alpha val="43137"/>
                        </a:srgbClr>
                      </a:outerShdw>
                    </a:effectLst>
                    <a:latin typeface="Arial" pitchFamily="34" charset="0"/>
                  </a:rPr>
                </a:br>
                <a:endParaRPr lang="en-US" altLang="en-US" sz="3200" dirty="0">
                  <a:effectLst>
                    <a:outerShdw blurRad="38100" dist="38100" dir="2700000" algn="tl">
                      <a:srgbClr val="000000">
                        <a:alpha val="43137"/>
                      </a:srgbClr>
                    </a:outerShdw>
                  </a:effectLst>
                  <a:latin typeface="Arial" pitchFamily="34" charset="0"/>
                </a:endParaRPr>
              </a:p>
            </p:txBody>
          </p:sp>
          <p:grpSp>
            <p:nvGrpSpPr>
              <p:cNvPr id="197637" name="Group 5"/>
              <p:cNvGrpSpPr>
                <a:grpSpLocks/>
              </p:cNvGrpSpPr>
              <p:nvPr/>
            </p:nvGrpSpPr>
            <p:grpSpPr bwMode="auto">
              <a:xfrm>
                <a:off x="418" y="1880"/>
                <a:ext cx="4734" cy="884"/>
                <a:chOff x="538" y="1800"/>
                <a:chExt cx="4734" cy="884"/>
              </a:xfrm>
            </p:grpSpPr>
            <p:sp>
              <p:nvSpPr>
                <p:cNvPr id="197638" name="Text Box 6"/>
                <p:cNvSpPr txBox="1">
                  <a:spLocks noChangeArrowheads="1"/>
                </p:cNvSpPr>
                <p:nvPr/>
              </p:nvSpPr>
              <p:spPr bwMode="auto">
                <a:xfrm>
                  <a:off x="538" y="1946"/>
                  <a:ext cx="1594" cy="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3200" dirty="0" err="1" smtClean="0">
                      <a:effectLst>
                        <a:outerShdw blurRad="38100" dist="38100" dir="2700000" algn="tl">
                          <a:srgbClr val="000000">
                            <a:alpha val="43137"/>
                          </a:srgbClr>
                        </a:outerShdw>
                      </a:effectLst>
                      <a:latin typeface="Arial" pitchFamily="34" charset="0"/>
                      <a:ea typeface="MS PGothic" pitchFamily="34" charset="-128"/>
                    </a:rPr>
                    <a:t>Biaya</a:t>
                  </a:r>
                  <a:r>
                    <a:rPr lang="en-AU" altLang="en-US" sz="3200" dirty="0" smtClean="0">
                      <a:effectLst>
                        <a:outerShdw blurRad="38100" dist="38100" dir="2700000" algn="tl">
                          <a:srgbClr val="000000">
                            <a:alpha val="43137"/>
                          </a:srgbClr>
                        </a:outerShdw>
                      </a:effectLst>
                      <a:latin typeface="Arial" pitchFamily="34" charset="0"/>
                      <a:ea typeface="MS PGothic" pitchFamily="34" charset="-128"/>
                    </a:rPr>
                    <a:t> </a:t>
                  </a:r>
                  <a:r>
                    <a:rPr lang="en-AU" altLang="en-US" sz="3200" dirty="0" err="1" smtClean="0">
                      <a:effectLst>
                        <a:outerShdw blurRad="38100" dist="38100" dir="2700000" algn="tl">
                          <a:srgbClr val="000000">
                            <a:alpha val="43137"/>
                          </a:srgbClr>
                        </a:outerShdw>
                      </a:effectLst>
                      <a:latin typeface="Arial" pitchFamily="34" charset="0"/>
                      <a:ea typeface="MS PGothic" pitchFamily="34" charset="-128"/>
                    </a:rPr>
                    <a:t>percepatan</a:t>
                  </a:r>
                  <a:endParaRPr lang="en-AU" altLang="en-US" sz="3200" dirty="0">
                    <a:effectLst>
                      <a:outerShdw blurRad="38100" dist="38100" dir="2700000" algn="tl">
                        <a:srgbClr val="000000">
                          <a:alpha val="43137"/>
                        </a:srgbClr>
                      </a:outerShdw>
                    </a:effectLst>
                    <a:latin typeface="Arial" pitchFamily="34" charset="0"/>
                    <a:ea typeface="MS PGothic" pitchFamily="34" charset="-128"/>
                  </a:endParaRPr>
                </a:p>
                <a:p>
                  <a:pPr algn="ctr">
                    <a:lnSpc>
                      <a:spcPct val="85000"/>
                    </a:lnSpc>
                  </a:pPr>
                  <a:r>
                    <a:rPr lang="en-AU" altLang="en-US" sz="3200" dirty="0">
                      <a:effectLst>
                        <a:outerShdw blurRad="38100" dist="38100" dir="2700000" algn="tl">
                          <a:srgbClr val="000000">
                            <a:alpha val="43137"/>
                          </a:srgbClr>
                        </a:outerShdw>
                      </a:effectLst>
                      <a:latin typeface="Arial" pitchFamily="34" charset="0"/>
                      <a:ea typeface="MS PGothic" pitchFamily="34" charset="-128"/>
                    </a:rPr>
                    <a:t>per period</a:t>
                  </a:r>
                </a:p>
              </p:txBody>
            </p:sp>
            <p:sp>
              <p:nvSpPr>
                <p:cNvPr id="197639" name="Text Box 7"/>
                <p:cNvSpPr txBox="1">
                  <a:spLocks noChangeArrowheads="1"/>
                </p:cNvSpPr>
                <p:nvPr/>
              </p:nvSpPr>
              <p:spPr bwMode="auto">
                <a:xfrm>
                  <a:off x="2054" y="2040"/>
                  <a:ext cx="218"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700">
                      <a:effectLst>
                        <a:outerShdw blurRad="38100" dist="38100" dir="2700000" algn="tl">
                          <a:srgbClr val="000000">
                            <a:alpha val="43137"/>
                          </a:srgbClr>
                        </a:outerShdw>
                      </a:effectLst>
                      <a:latin typeface="Arial" pitchFamily="34" charset="0"/>
                      <a:ea typeface="MS PGothic" pitchFamily="34" charset="-128"/>
                    </a:rPr>
                    <a:t>=</a:t>
                  </a:r>
                </a:p>
              </p:txBody>
            </p:sp>
            <p:grpSp>
              <p:nvGrpSpPr>
                <p:cNvPr id="197640" name="Group 8"/>
                <p:cNvGrpSpPr>
                  <a:grpSpLocks/>
                </p:cNvGrpSpPr>
                <p:nvPr/>
              </p:nvGrpSpPr>
              <p:grpSpPr bwMode="auto">
                <a:xfrm>
                  <a:off x="2360" y="1800"/>
                  <a:ext cx="2912" cy="884"/>
                  <a:chOff x="2392" y="1848"/>
                  <a:chExt cx="2912" cy="884"/>
                </a:xfrm>
              </p:grpSpPr>
              <p:sp>
                <p:nvSpPr>
                  <p:cNvPr id="197641" name="Text Box 9"/>
                  <p:cNvSpPr txBox="1">
                    <a:spLocks noChangeArrowheads="1"/>
                  </p:cNvSpPr>
                  <p:nvPr/>
                </p:nvSpPr>
                <p:spPr bwMode="auto">
                  <a:xfrm>
                    <a:off x="2704" y="1848"/>
                    <a:ext cx="2445" cy="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30000"/>
                      </a:lnSpc>
                    </a:pPr>
                    <a:r>
                      <a:rPr lang="en-AU" altLang="en-US" sz="3200">
                        <a:effectLst>
                          <a:outerShdw blurRad="38100" dist="38100" dir="2700000" algn="tl">
                            <a:srgbClr val="000000">
                              <a:alpha val="43137"/>
                            </a:srgbClr>
                          </a:outerShdw>
                        </a:effectLst>
                        <a:latin typeface="Arial" pitchFamily="34" charset="0"/>
                        <a:ea typeface="MS PGothic" pitchFamily="34" charset="-128"/>
                      </a:rPr>
                      <a:t>(Crash cost – Normal cost)</a:t>
                    </a:r>
                  </a:p>
                  <a:p>
                    <a:pPr algn="ctr">
                      <a:lnSpc>
                        <a:spcPct val="130000"/>
                      </a:lnSpc>
                    </a:pPr>
                    <a:r>
                      <a:rPr lang="en-AU" altLang="en-US" sz="3200">
                        <a:effectLst>
                          <a:outerShdw blurRad="38100" dist="38100" dir="2700000" algn="tl">
                            <a:srgbClr val="000000">
                              <a:alpha val="43137"/>
                            </a:srgbClr>
                          </a:outerShdw>
                        </a:effectLst>
                        <a:latin typeface="Arial" pitchFamily="34" charset="0"/>
                        <a:ea typeface="MS PGothic" pitchFamily="34" charset="-128"/>
                      </a:rPr>
                      <a:t>(Normal time – Crash time)</a:t>
                    </a:r>
                  </a:p>
                </p:txBody>
              </p:sp>
              <p:sp>
                <p:nvSpPr>
                  <p:cNvPr id="197642" name="Line 10"/>
                  <p:cNvSpPr>
                    <a:spLocks noChangeShapeType="1"/>
                  </p:cNvSpPr>
                  <p:nvPr/>
                </p:nvSpPr>
                <p:spPr bwMode="auto">
                  <a:xfrm>
                    <a:off x="2392" y="2304"/>
                    <a:ext cx="291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effectLst>
                        <a:outerShdw blurRad="38100" dist="38100" dir="2700000" algn="tl">
                          <a:srgbClr val="000000">
                            <a:alpha val="43137"/>
                          </a:srgbClr>
                        </a:outerShdw>
                      </a:effectLst>
                    </a:endParaRPr>
                  </a:p>
                </p:txBody>
              </p:sp>
            </p:grpSp>
          </p:grpSp>
        </p:grpSp>
        <p:sp>
          <p:nvSpPr>
            <p:cNvPr id="196619" name="Rectangle 11"/>
            <p:cNvSpPr>
              <a:spLocks noChangeArrowheads="1"/>
            </p:cNvSpPr>
            <p:nvPr/>
          </p:nvSpPr>
          <p:spPr bwMode="auto">
            <a:xfrm>
              <a:off x="685800" y="3495675"/>
              <a:ext cx="777240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chemeClr val="tx2"/>
                </a:buClr>
                <a:buFontTx/>
                <a:buAutoNum type="arabicPeriod" startAt="2"/>
              </a:pPr>
              <a:r>
                <a:rPr lang="en-US" altLang="en-US" sz="3200" dirty="0" err="1" smtClean="0">
                  <a:effectLst>
                    <a:outerShdw blurRad="38100" dist="38100" dir="2700000" algn="tl">
                      <a:srgbClr val="000000">
                        <a:alpha val="43137"/>
                      </a:srgbClr>
                    </a:outerShdw>
                  </a:effectLst>
                  <a:latin typeface="Arial" pitchFamily="34" charset="0"/>
                </a:rPr>
                <a:t>Menggunakan</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waktu</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aktivitas</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yg</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sekarang</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carilah</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jalur</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kritis</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dan</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identifikasi</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kegitatan</a:t>
              </a:r>
              <a:r>
                <a:rPr lang="en-US" altLang="en-US" sz="3200" dirty="0" smtClean="0">
                  <a:effectLst>
                    <a:outerShdw blurRad="38100" dist="38100" dir="2700000" algn="tl">
                      <a:srgbClr val="000000">
                        <a:alpha val="43137"/>
                      </a:srgbClr>
                    </a:outerShdw>
                  </a:effectLst>
                  <a:latin typeface="Arial" pitchFamily="34" charset="0"/>
                </a:rPr>
                <a:t> </a:t>
              </a:r>
              <a:r>
                <a:rPr lang="en-US" altLang="en-US" sz="3200" dirty="0" err="1" smtClean="0">
                  <a:effectLst>
                    <a:outerShdw blurRad="38100" dist="38100" dir="2700000" algn="tl">
                      <a:srgbClr val="000000">
                        <a:alpha val="43137"/>
                      </a:srgbClr>
                    </a:outerShdw>
                  </a:effectLst>
                  <a:latin typeface="Arial" pitchFamily="34" charset="0"/>
                </a:rPr>
                <a:t>kritis</a:t>
              </a:r>
              <a:endParaRPr lang="en-US" altLang="en-US" sz="3200" dirty="0" smtClean="0">
                <a:effectLst>
                  <a:outerShdw blurRad="38100" dist="38100" dir="2700000" algn="tl">
                    <a:srgbClr val="000000">
                      <a:alpha val="43137"/>
                    </a:srgbClr>
                  </a:outerShdw>
                </a:effectLst>
                <a:latin typeface="Arial" pitchFamily="34" charset="0"/>
              </a:endParaRPr>
            </a:p>
          </p:txBody>
        </p:sp>
      </p:grpSp>
    </p:spTree>
    <p:extLst>
      <p:ext uri="{BB962C8B-B14F-4D97-AF65-F5344CB8AC3E}">
        <p14:creationId xmlns:p14="http://schemas.microsoft.com/office/powerpoint/2010/main" val="1815408226"/>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xit" presetSubtype="1" fill="hold" nodeType="clickEffect">
                                  <p:stCondLst>
                                    <p:cond delay="0"/>
                                  </p:stCondLst>
                                  <p:childTnLst>
                                    <p:anim calcmode="lin" valueType="num">
                                      <p:cBhvr additive="base">
                                        <p:cTn id="13" dur="1750"/>
                                        <p:tgtEl>
                                          <p:spTgt spid="5"/>
                                        </p:tgtEl>
                                        <p:attrNameLst>
                                          <p:attrName>ppt_x</p:attrName>
                                        </p:attrNameLst>
                                      </p:cBhvr>
                                      <p:tavLst>
                                        <p:tav tm="0">
                                          <p:val>
                                            <p:strVal val="ppt_x"/>
                                          </p:val>
                                        </p:tav>
                                        <p:tav tm="100000">
                                          <p:val>
                                            <p:strVal val="ppt_x"/>
                                          </p:val>
                                        </p:tav>
                                      </p:tavLst>
                                    </p:anim>
                                    <p:anim calcmode="lin" valueType="num">
                                      <p:cBhvr additive="base">
                                        <p:cTn id="14" dur="1750"/>
                                        <p:tgtEl>
                                          <p:spTgt spid="5"/>
                                        </p:tgtEl>
                                        <p:attrNameLst>
                                          <p:attrName>ppt_y</p:attrName>
                                        </p:attrNameLst>
                                      </p:cBhvr>
                                      <p:tavLst>
                                        <p:tav tm="0">
                                          <p:val>
                                            <p:strVal val="ppt_y"/>
                                          </p:val>
                                        </p:tav>
                                        <p:tav tm="100000">
                                          <p:val>
                                            <p:strVal val="0-ppt_h/2"/>
                                          </p:val>
                                        </p:tav>
                                      </p:tavLst>
                                    </p:anim>
                                    <p:set>
                                      <p:cBhvr>
                                        <p:cTn id="15" dur="1" fill="hold">
                                          <p:stCondLst>
                                            <p:cond delay="174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914400" y="584200"/>
            <a:ext cx="10363200" cy="889000"/>
          </a:xfrm>
        </p:spPr>
        <p:txBody>
          <a:bodyPr/>
          <a:lstStyle/>
          <a:p>
            <a:r>
              <a:rPr lang="en-US" altLang="en-US" dirty="0" err="1">
                <a:latin typeface="Arial" pitchFamily="34" charset="0"/>
                <a:ea typeface="MS PGothic" pitchFamily="34" charset="-128"/>
                <a:cs typeface="Arial" pitchFamily="34" charset="0"/>
              </a:rPr>
              <a:t>Tahapan</a:t>
            </a:r>
            <a:r>
              <a:rPr lang="en-US" altLang="en-US" dirty="0">
                <a:latin typeface="Arial" pitchFamily="34" charset="0"/>
                <a:ea typeface="MS PGothic" pitchFamily="34" charset="-128"/>
                <a:cs typeface="Arial" pitchFamily="34" charset="0"/>
              </a:rPr>
              <a:t> </a:t>
            </a:r>
            <a:r>
              <a:rPr lang="en-US" altLang="en-US" dirty="0" err="1">
                <a:latin typeface="Arial" pitchFamily="34" charset="0"/>
                <a:ea typeface="MS PGothic" pitchFamily="34" charset="-128"/>
                <a:cs typeface="Arial" pitchFamily="34" charset="0"/>
              </a:rPr>
              <a:t>percepatan</a:t>
            </a:r>
            <a:r>
              <a:rPr lang="en-US" altLang="en-US" dirty="0">
                <a:latin typeface="Arial" pitchFamily="34" charset="0"/>
                <a:ea typeface="MS PGothic" pitchFamily="34" charset="-128"/>
                <a:cs typeface="Arial" pitchFamily="34" charset="0"/>
              </a:rPr>
              <a:t> </a:t>
            </a:r>
            <a:r>
              <a:rPr lang="en-US" altLang="en-US" dirty="0" err="1">
                <a:latin typeface="Arial" pitchFamily="34" charset="0"/>
                <a:ea typeface="MS PGothic" pitchFamily="34" charset="-128"/>
                <a:cs typeface="Arial" pitchFamily="34" charset="0"/>
              </a:rPr>
              <a:t>proyek</a:t>
            </a:r>
            <a:endParaRPr lang="en-US" altLang="en-US" dirty="0" smtClean="0">
              <a:latin typeface="Arial" pitchFamily="34" charset="0"/>
              <a:ea typeface="MS PGothic" pitchFamily="34" charset="-128"/>
              <a:cs typeface="Arial" pitchFamily="34" charset="0"/>
            </a:endParaRPr>
          </a:p>
        </p:txBody>
      </p:sp>
      <p:sp>
        <p:nvSpPr>
          <p:cNvPr id="199682" name="Rectangle 3"/>
          <p:cNvSpPr>
            <a:spLocks noGrp="1" noChangeArrowheads="1"/>
          </p:cNvSpPr>
          <p:nvPr>
            <p:ph idx="1"/>
          </p:nvPr>
        </p:nvSpPr>
        <p:spPr>
          <a:xfrm>
            <a:off x="897467" y="1549400"/>
            <a:ext cx="10363200" cy="4876800"/>
          </a:xfrm>
        </p:spPr>
        <p:txBody>
          <a:bodyPr>
            <a:normAutofit fontScale="92500" lnSpcReduction="20000"/>
          </a:bodyPr>
          <a:lstStyle/>
          <a:p>
            <a:pPr marL="682625" indent="-682625" defTabSz="1115456">
              <a:buFontTx/>
              <a:buAutoNum type="arabicPeriod" startAt="3"/>
            </a:pPr>
            <a:r>
              <a:rPr lang="en-US" altLang="en-US" sz="37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Jika</a:t>
            </a:r>
            <a:r>
              <a:rPr lang="en-US" altLang="en-US" sz="37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7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hanya</a:t>
            </a:r>
            <a:r>
              <a:rPr lang="en-US" altLang="en-US" sz="37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7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ada</a:t>
            </a:r>
            <a:r>
              <a:rPr lang="en-US" altLang="en-US" sz="37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7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satu</a:t>
            </a:r>
            <a:r>
              <a:rPr lang="en-US" altLang="en-US" sz="37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7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jalur</a:t>
            </a:r>
            <a:r>
              <a:rPr lang="en-US" altLang="en-US" sz="37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7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kritis</a:t>
            </a:r>
            <a:r>
              <a:rPr lang="en-US" altLang="en-US" sz="37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7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maka</a:t>
            </a:r>
            <a:r>
              <a:rPr lang="en-US" altLang="en-US" sz="37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7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pilih</a:t>
            </a:r>
            <a:r>
              <a:rPr lang="en-US" altLang="en-US" sz="37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7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kegiatan</a:t>
            </a:r>
            <a:r>
              <a:rPr lang="en-US" altLang="en-US" sz="37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di </a:t>
            </a:r>
            <a:r>
              <a:rPr lang="en-US" altLang="en-US" sz="37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jalur</a:t>
            </a:r>
            <a:r>
              <a:rPr lang="en-US" altLang="en-US" sz="37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7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kritis</a:t>
            </a:r>
            <a:r>
              <a:rPr lang="en-US" altLang="en-US" sz="37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7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tsb</a:t>
            </a:r>
            <a:r>
              <a:rPr lang="en-US" altLang="en-US" sz="37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yang </a:t>
            </a:r>
          </a:p>
          <a:p>
            <a:pPr marL="1377950" lvl="2" indent="-695325" defTabSz="1115456">
              <a:buFont typeface="+mj-lt"/>
              <a:buAutoNum type="alphaLcParenR"/>
            </a:pP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Masih</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dapat</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dipercepat</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dan</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p>
          <a:p>
            <a:pPr marL="1377950" lvl="2" indent="-695325" defTabSz="1115456">
              <a:buFont typeface="+mj-lt"/>
              <a:buAutoNum type="alphaLcParenR"/>
            </a:pP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Memiliki</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30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biaya</a:t>
            </a:r>
            <a:r>
              <a:rPr lang="en-US" altLang="en-US" sz="330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30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percepatan per periode </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paling </a:t>
            </a: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murah</a:t>
            </a:r>
            <a:r>
              <a:rPr lang="en-US" altLang="en-US" sz="330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endParaRPr lang="en-US" altLang="en-US" sz="3300" smtClean="0">
              <a:effectLst>
                <a:outerShdw blurRad="38100" dist="38100" dir="2700000" algn="tl">
                  <a:srgbClr val="000000">
                    <a:alpha val="43137"/>
                  </a:srgbClr>
                </a:outerShdw>
              </a:effectLst>
              <a:latin typeface="Arial" pitchFamily="34" charset="0"/>
              <a:ea typeface="MS PGothic" pitchFamily="34" charset="-128"/>
              <a:cs typeface="Arial" pitchFamily="34" charset="0"/>
            </a:endParaRPr>
          </a:p>
          <a:p>
            <a:pPr marL="682625" lvl="2" indent="0" defTabSz="1115456">
              <a:buNone/>
            </a:pPr>
            <a:r>
              <a:rPr lang="en-US" altLang="en-US" sz="330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Jika memiliki lebih dari satu jalur kritis, maka pilih satu aktivitas dari masing-masing jalur kritis yang:</a:t>
            </a:r>
          </a:p>
          <a:p>
            <a:pPr marL="1377950" lvl="2" indent="-695325" defTabSz="1115456">
              <a:buAutoNum type="alphaLcParenR"/>
            </a:pPr>
            <a:r>
              <a:rPr lang="en-US" altLang="en-US" sz="330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Tiap </a:t>
            </a: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aktivitas</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terpilih</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masih</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dapat</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dipercepat</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dan</a:t>
            </a:r>
            <a:endPar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endParaRPr>
          </a:p>
          <a:p>
            <a:pPr marL="1377950" lvl="2" indent="-695325" defTabSz="1115456">
              <a:buAutoNum type="alphaLcParenR"/>
            </a:pP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Total </a:t>
            </a: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biaya</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percepatan</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seluruh</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aktivitas</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terpilih</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z="3300" dirty="0" err="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adalah</a:t>
            </a:r>
            <a:r>
              <a:rPr lang="en-US" altLang="en-US" sz="33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minimal</a:t>
            </a:r>
          </a:p>
          <a:p>
            <a:pPr marL="742950" indent="-742950" defTabSz="1115456">
              <a:buAutoNum type="alphaLcParenR"/>
            </a:pPr>
            <a:endParaRPr lang="en-US" altLang="en-US" sz="3700" dirty="0" smtClean="0">
              <a:effectLst>
                <a:outerShdw blurRad="38100" dist="38100" dir="2700000" algn="tl">
                  <a:srgbClr val="000000">
                    <a:alpha val="43137"/>
                  </a:srgbClr>
                </a:outerShdw>
              </a:effectLst>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566536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9682"/>
                                        </p:tgtEl>
                                        <p:attrNameLst>
                                          <p:attrName>style.visibility</p:attrName>
                                        </p:attrNameLst>
                                      </p:cBhvr>
                                      <p:to>
                                        <p:strVal val="visible"/>
                                      </p:to>
                                    </p:set>
                                    <p:anim calcmode="lin" valueType="num">
                                      <p:cBhvr additive="base">
                                        <p:cTn id="7" dur="1500" fill="hold"/>
                                        <p:tgtEl>
                                          <p:spTgt spid="199682"/>
                                        </p:tgtEl>
                                        <p:attrNameLst>
                                          <p:attrName>ppt_x</p:attrName>
                                        </p:attrNameLst>
                                      </p:cBhvr>
                                      <p:tavLst>
                                        <p:tav tm="0">
                                          <p:val>
                                            <p:strVal val="#ppt_x"/>
                                          </p:val>
                                        </p:tav>
                                        <p:tav tm="100000">
                                          <p:val>
                                            <p:strVal val="#ppt_x"/>
                                          </p:val>
                                        </p:tav>
                                      </p:tavLst>
                                    </p:anim>
                                    <p:anim calcmode="lin" valueType="num">
                                      <p:cBhvr additive="base">
                                        <p:cTn id="8" dur="1500" fill="hold"/>
                                        <p:tgtEl>
                                          <p:spTgt spid="19968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1" fill="hold" grpId="1" nodeType="clickEffect">
                                  <p:stCondLst>
                                    <p:cond delay="0"/>
                                  </p:stCondLst>
                                  <p:childTnLst>
                                    <p:anim calcmode="lin" valueType="num">
                                      <p:cBhvr additive="base">
                                        <p:cTn id="12" dur="1750"/>
                                        <p:tgtEl>
                                          <p:spTgt spid="199682"/>
                                        </p:tgtEl>
                                        <p:attrNameLst>
                                          <p:attrName>ppt_x</p:attrName>
                                        </p:attrNameLst>
                                      </p:cBhvr>
                                      <p:tavLst>
                                        <p:tav tm="0">
                                          <p:val>
                                            <p:strVal val="ppt_x"/>
                                          </p:val>
                                        </p:tav>
                                        <p:tav tm="100000">
                                          <p:val>
                                            <p:strVal val="ppt_x"/>
                                          </p:val>
                                        </p:tav>
                                      </p:tavLst>
                                    </p:anim>
                                    <p:anim calcmode="lin" valueType="num">
                                      <p:cBhvr additive="base">
                                        <p:cTn id="13" dur="1750"/>
                                        <p:tgtEl>
                                          <p:spTgt spid="199682"/>
                                        </p:tgtEl>
                                        <p:attrNameLst>
                                          <p:attrName>ppt_y</p:attrName>
                                        </p:attrNameLst>
                                      </p:cBhvr>
                                      <p:tavLst>
                                        <p:tav tm="0">
                                          <p:val>
                                            <p:strVal val="ppt_y"/>
                                          </p:val>
                                        </p:tav>
                                        <p:tav tm="100000">
                                          <p:val>
                                            <p:strVal val="0-ppt_h/2"/>
                                          </p:val>
                                        </p:tav>
                                      </p:tavLst>
                                    </p:anim>
                                    <p:set>
                                      <p:cBhvr>
                                        <p:cTn id="14" dur="1" fill="hold">
                                          <p:stCondLst>
                                            <p:cond delay="1749"/>
                                          </p:stCondLst>
                                        </p:cTn>
                                        <p:tgtEl>
                                          <p:spTgt spid="1996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2" grpId="0"/>
      <p:bldP spid="199682" grpId="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914400" y="584200"/>
            <a:ext cx="10363200" cy="889000"/>
          </a:xfrm>
        </p:spPr>
        <p:txBody>
          <a:bodyPr/>
          <a:lstStyle/>
          <a:p>
            <a:r>
              <a:rPr lang="en-US" altLang="en-US" dirty="0" err="1">
                <a:latin typeface="Arial" pitchFamily="34" charset="0"/>
                <a:ea typeface="MS PGothic" pitchFamily="34" charset="-128"/>
                <a:cs typeface="Arial" pitchFamily="34" charset="0"/>
              </a:rPr>
              <a:t>Tahapan</a:t>
            </a:r>
            <a:r>
              <a:rPr lang="en-US" altLang="en-US" dirty="0">
                <a:latin typeface="Arial" pitchFamily="34" charset="0"/>
                <a:ea typeface="MS PGothic" pitchFamily="34" charset="-128"/>
                <a:cs typeface="Arial" pitchFamily="34" charset="0"/>
              </a:rPr>
              <a:t> </a:t>
            </a:r>
            <a:r>
              <a:rPr lang="en-US" altLang="en-US" dirty="0" err="1">
                <a:latin typeface="Arial" pitchFamily="34" charset="0"/>
                <a:ea typeface="MS PGothic" pitchFamily="34" charset="-128"/>
                <a:cs typeface="Arial" pitchFamily="34" charset="0"/>
              </a:rPr>
              <a:t>percepatan</a:t>
            </a:r>
            <a:r>
              <a:rPr lang="en-US" altLang="en-US" dirty="0">
                <a:latin typeface="Arial" pitchFamily="34" charset="0"/>
                <a:ea typeface="MS PGothic" pitchFamily="34" charset="-128"/>
                <a:cs typeface="Arial" pitchFamily="34" charset="0"/>
              </a:rPr>
              <a:t> </a:t>
            </a:r>
            <a:r>
              <a:rPr lang="en-US" altLang="en-US" dirty="0" err="1">
                <a:latin typeface="Arial" pitchFamily="34" charset="0"/>
                <a:ea typeface="MS PGothic" pitchFamily="34" charset="-128"/>
                <a:cs typeface="Arial" pitchFamily="34" charset="0"/>
              </a:rPr>
              <a:t>proyek</a:t>
            </a:r>
            <a:endParaRPr lang="en-US" altLang="en-US" dirty="0" smtClean="0">
              <a:latin typeface="Arial" pitchFamily="34" charset="0"/>
              <a:ea typeface="MS PGothic" pitchFamily="34" charset="-128"/>
              <a:cs typeface="Arial" pitchFamily="34" charset="0"/>
            </a:endParaRPr>
          </a:p>
        </p:txBody>
      </p:sp>
      <p:sp>
        <p:nvSpPr>
          <p:cNvPr id="201730" name="Rectangle 3"/>
          <p:cNvSpPr>
            <a:spLocks noGrp="1" noChangeArrowheads="1"/>
          </p:cNvSpPr>
          <p:nvPr>
            <p:ph idx="1"/>
          </p:nvPr>
        </p:nvSpPr>
        <p:spPr>
          <a:xfrm>
            <a:off x="914400" y="1676400"/>
            <a:ext cx="10363200" cy="2032001"/>
          </a:xfrm>
        </p:spPr>
        <p:txBody>
          <a:bodyPr>
            <a:normAutofit/>
          </a:bodyPr>
          <a:lstStyle/>
          <a:p>
            <a:pPr marL="711182" indent="-711182" defTabSz="1115456">
              <a:buFontTx/>
              <a:buAutoNum type="arabicPeriod" startAt="4"/>
            </a:pPr>
            <a:r>
              <a:rPr lang="en-US" altLang="en-US" sz="3200" dirty="0" smtClean="0">
                <a:latin typeface="Arial" pitchFamily="34" charset="0"/>
                <a:ea typeface="MS PGothic" pitchFamily="34" charset="-128"/>
                <a:cs typeface="Arial" pitchFamily="34" charset="0"/>
              </a:rPr>
              <a:t>Update </a:t>
            </a:r>
            <a:r>
              <a:rPr lang="en-US" altLang="en-US" sz="3200" dirty="0" err="1" smtClean="0">
                <a:latin typeface="Arial" pitchFamily="34" charset="0"/>
                <a:ea typeface="MS PGothic" pitchFamily="34" charset="-128"/>
                <a:cs typeface="Arial" pitchFamily="34" charset="0"/>
              </a:rPr>
              <a:t>seluruh</a:t>
            </a:r>
            <a:r>
              <a:rPr lang="en-US" altLang="en-US" sz="3200" dirty="0" smtClean="0">
                <a:latin typeface="Arial" pitchFamily="34" charset="0"/>
                <a:ea typeface="MS PGothic" pitchFamily="34" charset="-128"/>
                <a:cs typeface="Arial" pitchFamily="34" charset="0"/>
              </a:rPr>
              <a:t> </a:t>
            </a:r>
            <a:r>
              <a:rPr lang="en-US" altLang="en-US" sz="3200" dirty="0" err="1" smtClean="0">
                <a:latin typeface="Arial" pitchFamily="34" charset="0"/>
                <a:ea typeface="MS PGothic" pitchFamily="34" charset="-128"/>
                <a:cs typeface="Arial" pitchFamily="34" charset="0"/>
              </a:rPr>
              <a:t>waktu</a:t>
            </a:r>
            <a:r>
              <a:rPr lang="en-US" altLang="en-US" sz="3200" dirty="0" smtClean="0">
                <a:latin typeface="Arial" pitchFamily="34" charset="0"/>
                <a:ea typeface="MS PGothic" pitchFamily="34" charset="-128"/>
                <a:cs typeface="Arial" pitchFamily="34" charset="0"/>
              </a:rPr>
              <a:t> </a:t>
            </a:r>
            <a:r>
              <a:rPr lang="en-US" altLang="en-US" sz="3200" dirty="0" err="1" smtClean="0">
                <a:latin typeface="Arial" pitchFamily="34" charset="0"/>
                <a:ea typeface="MS PGothic" pitchFamily="34" charset="-128"/>
                <a:cs typeface="Arial" pitchFamily="34" charset="0"/>
              </a:rPr>
              <a:t>aktivitas</a:t>
            </a:r>
            <a:r>
              <a:rPr lang="en-US" altLang="en-US" sz="3200" dirty="0" smtClean="0">
                <a:latin typeface="Arial" pitchFamily="34" charset="0"/>
                <a:ea typeface="MS PGothic" pitchFamily="34" charset="-128"/>
                <a:cs typeface="Arial" pitchFamily="34" charset="0"/>
              </a:rPr>
              <a:t>. </a:t>
            </a:r>
            <a:r>
              <a:rPr lang="en-US" altLang="en-US" sz="3200" dirty="0" err="1" smtClean="0">
                <a:latin typeface="Arial" pitchFamily="34" charset="0"/>
                <a:ea typeface="MS PGothic" pitchFamily="34" charset="-128"/>
                <a:cs typeface="Arial" pitchFamily="34" charset="0"/>
              </a:rPr>
              <a:t>Jika</a:t>
            </a:r>
            <a:r>
              <a:rPr lang="en-US" altLang="en-US" sz="3200" dirty="0" smtClean="0">
                <a:latin typeface="Arial" pitchFamily="34" charset="0"/>
                <a:ea typeface="MS PGothic" pitchFamily="34" charset="-128"/>
                <a:cs typeface="Arial" pitchFamily="34" charset="0"/>
              </a:rPr>
              <a:t> due date yang </a:t>
            </a:r>
            <a:r>
              <a:rPr lang="en-US" altLang="en-US" sz="3200" dirty="0" err="1" smtClean="0">
                <a:latin typeface="Arial" pitchFamily="34" charset="0"/>
                <a:ea typeface="MS PGothic" pitchFamily="34" charset="-128"/>
                <a:cs typeface="Arial" pitchFamily="34" charset="0"/>
              </a:rPr>
              <a:t>diinginkan</a:t>
            </a:r>
            <a:r>
              <a:rPr lang="en-US" altLang="en-US" sz="3200" dirty="0" smtClean="0">
                <a:latin typeface="Arial" pitchFamily="34" charset="0"/>
                <a:ea typeface="MS PGothic" pitchFamily="34" charset="-128"/>
                <a:cs typeface="Arial" pitchFamily="34" charset="0"/>
              </a:rPr>
              <a:t> </a:t>
            </a:r>
            <a:r>
              <a:rPr lang="en-US" altLang="en-US" sz="3200" dirty="0" err="1" smtClean="0">
                <a:latin typeface="Arial" pitchFamily="34" charset="0"/>
                <a:ea typeface="MS PGothic" pitchFamily="34" charset="-128"/>
                <a:cs typeface="Arial" pitchFamily="34" charset="0"/>
              </a:rPr>
              <a:t>tercapai</a:t>
            </a:r>
            <a:r>
              <a:rPr lang="en-US" altLang="en-US" sz="3200" dirty="0" smtClean="0">
                <a:latin typeface="Arial" pitchFamily="34" charset="0"/>
                <a:ea typeface="MS PGothic" pitchFamily="34" charset="-128"/>
                <a:cs typeface="Arial" pitchFamily="34" charset="0"/>
              </a:rPr>
              <a:t>, stop. </a:t>
            </a:r>
            <a:r>
              <a:rPr lang="en-US" altLang="en-US" sz="3200" dirty="0" err="1" smtClean="0">
                <a:latin typeface="Arial" pitchFamily="34" charset="0"/>
                <a:ea typeface="MS PGothic" pitchFamily="34" charset="-128"/>
                <a:cs typeface="Arial" pitchFamily="34" charset="0"/>
              </a:rPr>
              <a:t>Jika</a:t>
            </a:r>
            <a:r>
              <a:rPr lang="en-US" altLang="en-US" sz="3200" dirty="0" smtClean="0">
                <a:latin typeface="Arial" pitchFamily="34" charset="0"/>
                <a:ea typeface="MS PGothic" pitchFamily="34" charset="-128"/>
                <a:cs typeface="Arial" pitchFamily="34" charset="0"/>
              </a:rPr>
              <a:t> </a:t>
            </a:r>
            <a:r>
              <a:rPr lang="en-US" altLang="en-US" sz="3200" dirty="0" err="1" smtClean="0">
                <a:latin typeface="Arial" pitchFamily="34" charset="0"/>
                <a:ea typeface="MS PGothic" pitchFamily="34" charset="-128"/>
                <a:cs typeface="Arial" pitchFamily="34" charset="0"/>
              </a:rPr>
              <a:t>belum</a:t>
            </a:r>
            <a:r>
              <a:rPr lang="en-US" altLang="en-US" sz="3200" dirty="0" smtClean="0">
                <a:latin typeface="Arial" pitchFamily="34" charset="0"/>
                <a:ea typeface="MS PGothic" pitchFamily="34" charset="-128"/>
                <a:cs typeface="Arial" pitchFamily="34" charset="0"/>
              </a:rPr>
              <a:t>, </a:t>
            </a:r>
            <a:r>
              <a:rPr lang="en-US" altLang="en-US" sz="3200" dirty="0" err="1" smtClean="0">
                <a:latin typeface="Arial" pitchFamily="34" charset="0"/>
                <a:ea typeface="MS PGothic" pitchFamily="34" charset="-128"/>
                <a:cs typeface="Arial" pitchFamily="34" charset="0"/>
              </a:rPr>
              <a:t>kembali</a:t>
            </a:r>
            <a:r>
              <a:rPr lang="en-US" altLang="en-US" sz="3200" dirty="0" smtClean="0">
                <a:latin typeface="Arial" pitchFamily="34" charset="0"/>
                <a:ea typeface="MS PGothic" pitchFamily="34" charset="-128"/>
                <a:cs typeface="Arial" pitchFamily="34" charset="0"/>
              </a:rPr>
              <a:t> </a:t>
            </a:r>
            <a:r>
              <a:rPr lang="en-US" altLang="en-US" sz="3200" dirty="0" err="1" smtClean="0">
                <a:latin typeface="Arial" pitchFamily="34" charset="0"/>
                <a:ea typeface="MS PGothic" pitchFamily="34" charset="-128"/>
                <a:cs typeface="Arial" pitchFamily="34" charset="0"/>
              </a:rPr>
              <a:t>ke</a:t>
            </a:r>
            <a:r>
              <a:rPr lang="en-US" altLang="en-US" sz="3200" dirty="0" smtClean="0">
                <a:latin typeface="Arial" pitchFamily="34" charset="0"/>
                <a:ea typeface="MS PGothic" pitchFamily="34" charset="-128"/>
                <a:cs typeface="Arial" pitchFamily="34" charset="0"/>
              </a:rPr>
              <a:t> </a:t>
            </a:r>
            <a:r>
              <a:rPr lang="en-US" altLang="en-US" sz="3200" dirty="0" err="1" smtClean="0">
                <a:latin typeface="Arial" pitchFamily="34" charset="0"/>
                <a:ea typeface="MS PGothic" pitchFamily="34" charset="-128"/>
                <a:cs typeface="Arial" pitchFamily="34" charset="0"/>
              </a:rPr>
              <a:t>langkah</a:t>
            </a:r>
            <a:r>
              <a:rPr lang="en-US" altLang="en-US" sz="3200" dirty="0" smtClean="0">
                <a:latin typeface="Arial" pitchFamily="34" charset="0"/>
                <a:ea typeface="MS PGothic" pitchFamily="34" charset="-128"/>
                <a:cs typeface="Arial" pitchFamily="34" charset="0"/>
              </a:rPr>
              <a:t> 2</a:t>
            </a:r>
          </a:p>
        </p:txBody>
      </p:sp>
    </p:spTree>
    <p:extLst>
      <p:ext uri="{BB962C8B-B14F-4D97-AF65-F5344CB8AC3E}">
        <p14:creationId xmlns:p14="http://schemas.microsoft.com/office/powerpoint/2010/main" val="497588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1730">
                                            <p:txEl>
                                              <p:pRg st="0" end="0"/>
                                            </p:txEl>
                                          </p:spTgt>
                                        </p:tgtEl>
                                        <p:attrNameLst>
                                          <p:attrName>style.visibility</p:attrName>
                                        </p:attrNameLst>
                                      </p:cBhvr>
                                      <p:to>
                                        <p:strVal val="visible"/>
                                      </p:to>
                                    </p:set>
                                    <p:anim calcmode="lin" valueType="num">
                                      <p:cBhvr additive="base">
                                        <p:cTn id="7" dur="1500" fill="hold"/>
                                        <p:tgtEl>
                                          <p:spTgt spid="201730">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20173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0"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Crashing The Project</a:t>
            </a:r>
          </a:p>
        </p:txBody>
      </p:sp>
      <p:graphicFrame>
        <p:nvGraphicFramePr>
          <p:cNvPr id="2" name="Table 1"/>
          <p:cNvGraphicFramePr>
            <a:graphicFrameLocks noGrp="1"/>
          </p:cNvGraphicFramePr>
          <p:nvPr/>
        </p:nvGraphicFramePr>
        <p:xfrm>
          <a:off x="846667" y="1676401"/>
          <a:ext cx="10430934" cy="4079889"/>
        </p:xfrm>
        <a:graphic>
          <a:graphicData uri="http://schemas.openxmlformats.org/drawingml/2006/table">
            <a:tbl>
              <a:tblPr firstRow="1" bandRow="1">
                <a:tableStyleId>{2D5ABB26-0587-4C30-8999-92F81FD0307C}</a:tableStyleId>
              </a:tblPr>
              <a:tblGrid>
                <a:gridCol w="1382184"/>
                <a:gridCol w="446612"/>
                <a:gridCol w="982133"/>
                <a:gridCol w="1270000"/>
                <a:gridCol w="1422401"/>
                <a:gridCol w="1320801"/>
                <a:gridCol w="2065868"/>
                <a:gridCol w="1540935"/>
              </a:tblGrid>
              <a:tr h="370899">
                <a:tc gridSpan="2">
                  <a:txBody>
                    <a:bodyPr/>
                    <a:lstStyle/>
                    <a:p>
                      <a:pPr algn="ctr"/>
                      <a:r>
                        <a:rPr lang="en-US" sz="1500" dirty="0" smtClean="0">
                          <a:solidFill>
                            <a:schemeClr val="bg1"/>
                          </a:solidFill>
                          <a:latin typeface="Arial"/>
                          <a:cs typeface="Arial"/>
                        </a:rPr>
                        <a:t>TABLE 3.5</a:t>
                      </a:r>
                      <a:endParaRPr lang="en-US" sz="1500" dirty="0">
                        <a:solidFill>
                          <a:schemeClr val="bg1"/>
                        </a:solidFill>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hMerge="1">
                  <a:txBody>
                    <a:bodyPr/>
                    <a:lstStyle/>
                    <a:p>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gridSpan="6">
                  <a:txBody>
                    <a:bodyPr/>
                    <a:lstStyle/>
                    <a:p>
                      <a:r>
                        <a:rPr lang="en-US" sz="1500" dirty="0" smtClean="0">
                          <a:latin typeface="Arial"/>
                          <a:cs typeface="Arial"/>
                        </a:rPr>
                        <a:t>Normal and Crash Data for Milwaukee Paper</a:t>
                      </a:r>
                      <a:r>
                        <a:rPr lang="en-US" sz="1500" baseline="0" dirty="0" smtClean="0">
                          <a:latin typeface="Arial"/>
                          <a:cs typeface="Arial"/>
                        </a:rPr>
                        <a:t> Manufacturing</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B w="12700" cap="flat" cmpd="sng" algn="ctr">
                      <a:solidFill>
                        <a:srgbClr val="000000"/>
                      </a:solidFill>
                      <a:prstDash val="solid"/>
                      <a:round/>
                      <a:headEnd type="none" w="med" len="med"/>
                      <a:tailEnd type="none" w="med" len="med"/>
                    </a:lnB>
                  </a:tcPr>
                </a:tc>
              </a:tr>
              <a:tr h="370899">
                <a:tc rowSpan="2">
                  <a:txBody>
                    <a:bodyPr/>
                    <a:lstStyle/>
                    <a:p>
                      <a:pPr algn="ctr"/>
                      <a:r>
                        <a:rPr lang="en-US" sz="1500" b="1" dirty="0" smtClean="0">
                          <a:solidFill>
                            <a:srgbClr val="FFFFFF"/>
                          </a:solidFill>
                          <a:latin typeface="Arial"/>
                          <a:cs typeface="Arial"/>
                        </a:rPr>
                        <a:t>ACTIVITY</a:t>
                      </a:r>
                      <a:endParaRPr lang="en-US" sz="1500" b="1" dirty="0">
                        <a:solidFill>
                          <a:srgbClr val="FFFFFF"/>
                        </a:solidFill>
                        <a:latin typeface="Arial"/>
                        <a:cs typeface="Arial"/>
                      </a:endParaRPr>
                    </a:p>
                  </a:txBody>
                  <a:tcPr marL="121920" marR="121920" marT="45727" marB="45727"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b="1" i="1" dirty="0" smtClean="0">
                          <a:solidFill>
                            <a:srgbClr val="FFFFFF"/>
                          </a:solidFill>
                          <a:latin typeface="Arial"/>
                          <a:cs typeface="Arial"/>
                        </a:rPr>
                        <a:t>TIME (WEEKS)</a:t>
                      </a: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i="1" dirty="0" smtClean="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grid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b="1" i="1" dirty="0" smtClean="0">
                          <a:solidFill>
                            <a:srgbClr val="FFFFFF"/>
                          </a:solidFill>
                          <a:latin typeface="Arial"/>
                          <a:cs typeface="Arial"/>
                        </a:rPr>
                        <a:t>COST ($)</a:t>
                      </a: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pPr algn="ctr"/>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row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b="1" dirty="0" smtClean="0">
                          <a:solidFill>
                            <a:srgbClr val="FFFFFF"/>
                          </a:solidFill>
                          <a:latin typeface="Arial"/>
                          <a:cs typeface="Arial"/>
                        </a:rPr>
                        <a:t>CRASH COST</a:t>
                      </a:r>
                      <a:r>
                        <a:rPr lang="en-US" sz="1500" b="1" baseline="0" dirty="0" smtClean="0">
                          <a:solidFill>
                            <a:srgbClr val="FFFFFF"/>
                          </a:solidFill>
                          <a:latin typeface="Arial"/>
                          <a:cs typeface="Arial"/>
                        </a:rPr>
                        <a:t> PER WEEK ($)</a:t>
                      </a:r>
                      <a:endParaRPr lang="en-US" sz="1500" b="1" dirty="0" smtClean="0">
                        <a:solidFill>
                          <a:srgbClr val="FFFFFF"/>
                        </a:solidFill>
                        <a:latin typeface="Arial"/>
                        <a:cs typeface="Arial"/>
                      </a:endParaRP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rowSpan="2">
                  <a:txBody>
                    <a:bodyPr/>
                    <a:lstStyle/>
                    <a:p>
                      <a:pPr algn="ctr"/>
                      <a:r>
                        <a:rPr lang="en-US" sz="1500" b="1" dirty="0" smtClean="0">
                          <a:solidFill>
                            <a:srgbClr val="FFFFFF"/>
                          </a:solidFill>
                          <a:latin typeface="Arial"/>
                          <a:cs typeface="Arial"/>
                        </a:rPr>
                        <a:t>CRITICAL PATH ?</a:t>
                      </a:r>
                      <a:endParaRPr lang="en-US" sz="1500" b="1" dirty="0">
                        <a:solidFill>
                          <a:srgbClr val="FFFFFF"/>
                        </a:solidFill>
                        <a:latin typeface="Arial"/>
                        <a:cs typeface="Arial"/>
                      </a:endParaRP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370899">
                <a:tc vMerge="1">
                  <a:txBody>
                    <a:bodyPr/>
                    <a:lstStyle/>
                    <a:p>
                      <a:pPr algn="ctr"/>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lgn="ctr"/>
                      <a:r>
                        <a:rPr lang="en-US" sz="1500" b="1" dirty="0" smtClean="0">
                          <a:solidFill>
                            <a:srgbClr val="FFFFFF"/>
                          </a:solidFill>
                          <a:latin typeface="Arial"/>
                          <a:cs typeface="Arial"/>
                        </a:rPr>
                        <a:t>NORMAL</a:t>
                      </a:r>
                      <a:endParaRPr lang="en-US" sz="1500" b="1" dirty="0">
                        <a:solidFill>
                          <a:srgbClr val="FFFFFF"/>
                        </a:solidFill>
                        <a:latin typeface="Arial"/>
                        <a:cs typeface="Arial"/>
                      </a:endParaRP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b="1" dirty="0" smtClean="0">
                          <a:solidFill>
                            <a:srgbClr val="FFFFFF"/>
                          </a:solidFill>
                          <a:latin typeface="Arial"/>
                          <a:cs typeface="Arial"/>
                        </a:rPr>
                        <a:t>CRASH</a:t>
                      </a:r>
                      <a:endParaRPr lang="en-US" sz="1500" b="1" dirty="0">
                        <a:solidFill>
                          <a:srgbClr val="FFFFFF"/>
                        </a:solidFill>
                        <a:latin typeface="Arial"/>
                        <a:cs typeface="Arial"/>
                      </a:endParaRP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500" b="1" dirty="0" smtClean="0">
                          <a:solidFill>
                            <a:srgbClr val="FFFFFF"/>
                          </a:solidFill>
                          <a:latin typeface="Arial"/>
                          <a:cs typeface="Arial"/>
                        </a:rPr>
                        <a:t>NORMAL</a:t>
                      </a:r>
                      <a:endParaRPr lang="en-US" sz="1500" b="1" dirty="0">
                        <a:solidFill>
                          <a:srgbClr val="FFFFFF"/>
                        </a:solidFill>
                        <a:latin typeface="Arial"/>
                        <a:cs typeface="Arial"/>
                      </a:endParaRP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500" b="1" dirty="0" smtClean="0">
                          <a:solidFill>
                            <a:srgbClr val="FFFFFF"/>
                          </a:solidFill>
                          <a:latin typeface="Arial"/>
                          <a:cs typeface="Arial"/>
                        </a:rPr>
                        <a:t>CRASH</a:t>
                      </a:r>
                      <a:endParaRPr lang="en-US" sz="1500" b="1" dirty="0">
                        <a:solidFill>
                          <a:srgbClr val="FFFFFF"/>
                        </a:solidFill>
                        <a:latin typeface="Arial"/>
                        <a:cs typeface="Arial"/>
                      </a:endParaRP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vMerge="1">
                  <a:txBody>
                    <a:bodyPr/>
                    <a:lstStyle/>
                    <a:p>
                      <a:pPr algn="ctr"/>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vMerge="1">
                  <a:txBody>
                    <a:bodyPr/>
                    <a:lstStyle/>
                    <a:p>
                      <a:pPr algn="ctr"/>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70899">
                <a:tc>
                  <a:txBody>
                    <a:bodyPr/>
                    <a:lstStyle/>
                    <a:p>
                      <a:pPr algn="ctr"/>
                      <a:r>
                        <a:rPr lang="en-US" sz="1500" dirty="0" smtClean="0">
                          <a:latin typeface="Arial"/>
                          <a:cs typeface="Arial"/>
                        </a:rPr>
                        <a:t>A</a:t>
                      </a:r>
                      <a:endParaRPr lang="en-US" sz="1500" dirty="0">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lgn="ctr"/>
                      <a:r>
                        <a:rPr lang="en-US" sz="1500" dirty="0" smtClean="0">
                          <a:latin typeface="Arial"/>
                          <a:cs typeface="Arial"/>
                        </a:rPr>
                        <a:t>2</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1</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22,000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22,750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750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Yes</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70899">
                <a:tc>
                  <a:txBody>
                    <a:bodyPr/>
                    <a:lstStyle/>
                    <a:p>
                      <a:pPr algn="ctr"/>
                      <a:r>
                        <a:rPr lang="en-US" sz="1500" dirty="0" smtClean="0">
                          <a:latin typeface="Arial"/>
                          <a:cs typeface="Arial"/>
                        </a:rPr>
                        <a:t>B</a:t>
                      </a:r>
                      <a:endParaRPr lang="en-US" sz="1500" dirty="0">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lgn="ctr"/>
                      <a:r>
                        <a:rPr lang="en-US" sz="1500" dirty="0" smtClean="0">
                          <a:latin typeface="Arial"/>
                          <a:cs typeface="Arial"/>
                        </a:rPr>
                        <a:t>3</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1</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30,000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34,000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No</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70899">
                <a:tc>
                  <a:txBody>
                    <a:bodyPr/>
                    <a:lstStyle/>
                    <a:p>
                      <a:pPr algn="ctr"/>
                      <a:r>
                        <a:rPr lang="en-US" sz="1500" dirty="0" smtClean="0">
                          <a:latin typeface="Arial"/>
                          <a:cs typeface="Arial"/>
                        </a:rPr>
                        <a:t>C</a:t>
                      </a:r>
                      <a:endParaRPr lang="en-US" sz="1500" dirty="0">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lgn="ctr"/>
                      <a:r>
                        <a:rPr lang="en-US" sz="1500" dirty="0" smtClean="0">
                          <a:latin typeface="Arial"/>
                          <a:cs typeface="Arial"/>
                        </a:rPr>
                        <a:t>2</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1</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26,000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27,000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1,000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Yes</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70899">
                <a:tc>
                  <a:txBody>
                    <a:bodyPr/>
                    <a:lstStyle/>
                    <a:p>
                      <a:pPr algn="ctr"/>
                      <a:r>
                        <a:rPr lang="en-US" sz="1500" dirty="0" smtClean="0">
                          <a:latin typeface="Arial"/>
                          <a:cs typeface="Arial"/>
                        </a:rPr>
                        <a:t>D</a:t>
                      </a:r>
                      <a:endParaRPr lang="en-US" sz="1500" dirty="0">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lgn="ctr"/>
                      <a:r>
                        <a:rPr lang="en-US" sz="1500" dirty="0" smtClean="0">
                          <a:latin typeface="Arial"/>
                          <a:cs typeface="Arial"/>
                        </a:rPr>
                        <a:t>4</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48,000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49,000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1,000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No</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70899">
                <a:tc>
                  <a:txBody>
                    <a:bodyPr/>
                    <a:lstStyle/>
                    <a:p>
                      <a:pPr algn="ctr"/>
                      <a:r>
                        <a:rPr lang="en-US" sz="1500" dirty="0" smtClean="0">
                          <a:latin typeface="Arial"/>
                          <a:cs typeface="Arial"/>
                        </a:rPr>
                        <a:t>E</a:t>
                      </a:r>
                      <a:endParaRPr lang="en-US" sz="1500" dirty="0">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lgn="ctr"/>
                      <a:r>
                        <a:rPr lang="en-US" sz="1500" dirty="0" smtClean="0">
                          <a:latin typeface="Arial"/>
                          <a:cs typeface="Arial"/>
                        </a:rPr>
                        <a:t>4</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56,000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58,000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1,000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Yes</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70899">
                <a:tc>
                  <a:txBody>
                    <a:bodyPr/>
                    <a:lstStyle/>
                    <a:p>
                      <a:pPr algn="ctr"/>
                      <a:r>
                        <a:rPr lang="en-US" sz="1500" dirty="0" smtClean="0">
                          <a:latin typeface="Arial"/>
                          <a:cs typeface="Arial"/>
                        </a:rPr>
                        <a:t>F</a:t>
                      </a:r>
                      <a:endParaRPr lang="en-US" sz="1500" dirty="0">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lgn="ctr"/>
                      <a:r>
                        <a:rPr lang="en-US" sz="1500" dirty="0" smtClean="0">
                          <a:latin typeface="Arial"/>
                          <a:cs typeface="Arial"/>
                        </a:rPr>
                        <a:t>3</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30,000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30,500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500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No</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70899">
                <a:tc>
                  <a:txBody>
                    <a:bodyPr/>
                    <a:lstStyle/>
                    <a:p>
                      <a:pPr algn="ctr"/>
                      <a:r>
                        <a:rPr lang="en-US" sz="1500" dirty="0" smtClean="0">
                          <a:latin typeface="Arial"/>
                          <a:cs typeface="Arial"/>
                        </a:rPr>
                        <a:t>G</a:t>
                      </a:r>
                      <a:endParaRPr lang="en-US" sz="1500" dirty="0">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lgn="ctr"/>
                      <a:r>
                        <a:rPr lang="en-US" sz="1500" dirty="0" smtClean="0">
                          <a:latin typeface="Arial"/>
                          <a:cs typeface="Arial"/>
                        </a:rPr>
                        <a:t>5</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80,000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84,500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1,500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Yes</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70899">
                <a:tc>
                  <a:txBody>
                    <a:bodyPr/>
                    <a:lstStyle/>
                    <a:p>
                      <a:pPr algn="ctr"/>
                      <a:r>
                        <a:rPr lang="en-US" sz="1500" dirty="0" smtClean="0">
                          <a:latin typeface="Arial"/>
                          <a:cs typeface="Arial"/>
                        </a:rPr>
                        <a:t>H</a:t>
                      </a:r>
                      <a:endParaRPr lang="en-US" sz="1500" dirty="0">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r>
                        <a:rPr lang="en-US" sz="1500" dirty="0" smtClean="0">
                          <a:latin typeface="Arial"/>
                          <a:cs typeface="Arial"/>
                        </a:rPr>
                        <a:t>2</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500" dirty="0" smtClean="0">
                          <a:latin typeface="Arial"/>
                          <a:cs typeface="Arial"/>
                        </a:rPr>
                        <a:t>1</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500" dirty="0" smtClean="0">
                          <a:latin typeface="Arial"/>
                          <a:cs typeface="Arial"/>
                        </a:rPr>
                        <a:t>16,000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500" dirty="0" smtClean="0">
                          <a:latin typeface="Arial"/>
                          <a:cs typeface="Arial"/>
                        </a:rPr>
                        <a:t>19,000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500" dirty="0" smtClean="0">
                          <a:latin typeface="Arial"/>
                          <a:cs typeface="Arial"/>
                        </a:rPr>
                        <a:t>3,000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500" dirty="0" smtClean="0">
                          <a:latin typeface="Arial"/>
                          <a:cs typeface="Arial"/>
                        </a:rPr>
                        <a:t>Yes</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9566380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a:xfrm>
            <a:off x="914400" y="431800"/>
            <a:ext cx="10363200" cy="1320800"/>
          </a:xfrm>
        </p:spPr>
        <p:txBody>
          <a:bodyPr/>
          <a:lstStyle/>
          <a:p>
            <a:pPr>
              <a:lnSpc>
                <a:spcPct val="80000"/>
              </a:lnSpc>
            </a:pPr>
            <a:r>
              <a:rPr lang="en-US" altLang="en-US" smtClean="0">
                <a:latin typeface="Arial" pitchFamily="34" charset="0"/>
                <a:ea typeface="MS PGothic" pitchFamily="34" charset="-128"/>
                <a:cs typeface="Arial" pitchFamily="34" charset="0"/>
              </a:rPr>
              <a:t>Waktu Crash dan </a:t>
            </a:r>
            <a:r>
              <a:rPr lang="en-US" altLang="en-US" smtClean="0">
                <a:latin typeface="Arial" pitchFamily="34" charset="0"/>
                <a:ea typeface="MS PGothic" pitchFamily="34" charset="-128"/>
                <a:cs typeface="Arial" pitchFamily="34" charset="0"/>
              </a:rPr>
              <a:t>Normal </a:t>
            </a:r>
            <a:r>
              <a:rPr lang="en-US" altLang="en-US" smtClean="0">
                <a:latin typeface="Arial" pitchFamily="34" charset="0"/>
                <a:ea typeface="MS PGothic" pitchFamily="34" charset="-128"/>
                <a:cs typeface="Arial" pitchFamily="34" charset="0"/>
              </a:rPr>
              <a:t>dan Biaya untuk Aktivitas </a:t>
            </a:r>
            <a:r>
              <a:rPr lang="en-US" altLang="en-US" smtClean="0">
                <a:latin typeface="Arial" pitchFamily="34" charset="0"/>
                <a:ea typeface="MS PGothic" pitchFamily="34" charset="-128"/>
                <a:cs typeface="Arial" pitchFamily="34" charset="0"/>
              </a:rPr>
              <a:t>B</a:t>
            </a:r>
          </a:p>
        </p:txBody>
      </p:sp>
      <p:grpSp>
        <p:nvGrpSpPr>
          <p:cNvPr id="204803" name="Group 3"/>
          <p:cNvGrpSpPr>
            <a:grpSpLocks/>
          </p:cNvGrpSpPr>
          <p:nvPr/>
        </p:nvGrpSpPr>
        <p:grpSpPr bwMode="auto">
          <a:xfrm>
            <a:off x="1570569" y="1652588"/>
            <a:ext cx="9726084" cy="4430713"/>
            <a:chOff x="742" y="1217"/>
            <a:chExt cx="4595" cy="2791"/>
          </a:xfrm>
        </p:grpSpPr>
        <p:sp>
          <p:nvSpPr>
            <p:cNvPr id="205862" name="Text Box 4"/>
            <p:cNvSpPr txBox="1">
              <a:spLocks noChangeArrowheads="1"/>
            </p:cNvSpPr>
            <p:nvPr/>
          </p:nvSpPr>
          <p:spPr bwMode="auto">
            <a:xfrm>
              <a:off x="1959" y="3601"/>
              <a:ext cx="3378"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88900" algn="ctr"/>
                  <a:tab pos="1346200" algn="ctr"/>
                  <a:tab pos="2514600" algn="ctr"/>
                  <a:tab pos="3594100" algn="l"/>
                </a:tabLst>
                <a:defRPr>
                  <a:solidFill>
                    <a:schemeClr val="tx1"/>
                  </a:solidFill>
                  <a:latin typeface="Calibri" pitchFamily="34" charset="0"/>
                  <a:cs typeface="Arial" pitchFamily="34" charset="0"/>
                </a:defRPr>
              </a:lvl1pPr>
              <a:lvl2pPr marL="742950" indent="-285750">
                <a:tabLst>
                  <a:tab pos="88900" algn="ctr"/>
                  <a:tab pos="1346200" algn="ctr"/>
                  <a:tab pos="2514600" algn="ctr"/>
                  <a:tab pos="3594100" algn="l"/>
                </a:tabLst>
                <a:defRPr>
                  <a:solidFill>
                    <a:schemeClr val="tx1"/>
                  </a:solidFill>
                  <a:latin typeface="Calibri" pitchFamily="34" charset="0"/>
                  <a:cs typeface="Arial" pitchFamily="34" charset="0"/>
                </a:defRPr>
              </a:lvl2pPr>
              <a:lvl3pPr marL="1143000" indent="-228600">
                <a:tabLst>
                  <a:tab pos="88900" algn="ctr"/>
                  <a:tab pos="1346200" algn="ctr"/>
                  <a:tab pos="2514600" algn="ctr"/>
                  <a:tab pos="3594100" algn="l"/>
                </a:tabLst>
                <a:defRPr>
                  <a:solidFill>
                    <a:schemeClr val="tx1"/>
                  </a:solidFill>
                  <a:latin typeface="Calibri" pitchFamily="34" charset="0"/>
                  <a:cs typeface="Arial" pitchFamily="34" charset="0"/>
                </a:defRPr>
              </a:lvl3pPr>
              <a:lvl4pPr marL="1600200" indent="-228600">
                <a:tabLst>
                  <a:tab pos="88900" algn="ctr"/>
                  <a:tab pos="1346200" algn="ctr"/>
                  <a:tab pos="2514600" algn="ctr"/>
                  <a:tab pos="3594100" algn="l"/>
                </a:tabLst>
                <a:defRPr>
                  <a:solidFill>
                    <a:schemeClr val="tx1"/>
                  </a:solidFill>
                  <a:latin typeface="Calibri" pitchFamily="34" charset="0"/>
                  <a:cs typeface="Arial" pitchFamily="34" charset="0"/>
                </a:defRPr>
              </a:lvl4pPr>
              <a:lvl5pPr marL="2057400" indent="-228600">
                <a:tabLst>
                  <a:tab pos="88900" algn="ctr"/>
                  <a:tab pos="1346200" algn="ctr"/>
                  <a:tab pos="2514600" algn="ctr"/>
                  <a:tab pos="35941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88900" algn="ctr"/>
                  <a:tab pos="1346200" algn="ctr"/>
                  <a:tab pos="2514600" algn="ctr"/>
                  <a:tab pos="35941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88900" algn="ctr"/>
                  <a:tab pos="1346200" algn="ctr"/>
                  <a:tab pos="2514600" algn="ctr"/>
                  <a:tab pos="35941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88900" algn="ctr"/>
                  <a:tab pos="1346200" algn="ctr"/>
                  <a:tab pos="2514600" algn="ctr"/>
                  <a:tab pos="35941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88900" algn="ctr"/>
                  <a:tab pos="1346200" algn="ctr"/>
                  <a:tab pos="2514600" algn="ctr"/>
                  <a:tab pos="3594100" algn="l"/>
                </a:tabLst>
                <a:defRPr>
                  <a:solidFill>
                    <a:schemeClr val="tx1"/>
                  </a:solidFill>
                  <a:latin typeface="Calibri" pitchFamily="34" charset="0"/>
                  <a:cs typeface="Arial" pitchFamily="34" charset="0"/>
                </a:defRPr>
              </a:lvl9pPr>
            </a:lstStyle>
            <a:p>
              <a:r>
                <a:rPr lang="en-AU" altLang="en-US">
                  <a:latin typeface="Arial" pitchFamily="34" charset="0"/>
                  <a:ea typeface="MS PGothic" pitchFamily="34" charset="-128"/>
                </a:rPr>
                <a:t>	|	|	|</a:t>
              </a:r>
            </a:p>
            <a:p>
              <a:r>
                <a:rPr lang="en-AU" altLang="en-US">
                  <a:latin typeface="Arial" pitchFamily="34" charset="0"/>
                  <a:ea typeface="MS PGothic" pitchFamily="34" charset="-128"/>
                </a:rPr>
                <a:t>	1	2	3	</a:t>
              </a:r>
              <a:r>
                <a:rPr lang="en-AU" altLang="en-US" smtClean="0">
                  <a:latin typeface="Arial" pitchFamily="34" charset="0"/>
                  <a:ea typeface="MS PGothic" pitchFamily="34" charset="-128"/>
                </a:rPr>
                <a:t>Waktu (minggu)</a:t>
              </a:r>
              <a:endParaRPr lang="en-AU" altLang="en-US">
                <a:latin typeface="Arial" pitchFamily="34" charset="0"/>
                <a:ea typeface="MS PGothic" pitchFamily="34" charset="-128"/>
              </a:endParaRPr>
            </a:p>
          </p:txBody>
        </p:sp>
        <p:sp>
          <p:nvSpPr>
            <p:cNvPr id="205863" name="Freeform 5"/>
            <p:cNvSpPr>
              <a:spLocks/>
            </p:cNvSpPr>
            <p:nvPr/>
          </p:nvSpPr>
          <p:spPr bwMode="auto">
            <a:xfrm>
              <a:off x="1360" y="1296"/>
              <a:ext cx="3696" cy="2504"/>
            </a:xfrm>
            <a:custGeom>
              <a:avLst/>
              <a:gdLst>
                <a:gd name="T0" fmla="*/ 0 w 3696"/>
                <a:gd name="T1" fmla="*/ 0 h 2504"/>
                <a:gd name="T2" fmla="*/ 0 w 3696"/>
                <a:gd name="T3" fmla="*/ 2504 h 2504"/>
                <a:gd name="T4" fmla="*/ 3696 w 3696"/>
                <a:gd name="T5" fmla="*/ 2504 h 2504"/>
                <a:gd name="T6" fmla="*/ 0 60000 65536"/>
                <a:gd name="T7" fmla="*/ 0 60000 65536"/>
                <a:gd name="T8" fmla="*/ 0 60000 65536"/>
                <a:gd name="T9" fmla="*/ 0 w 3696"/>
                <a:gd name="T10" fmla="*/ 0 h 2504"/>
                <a:gd name="T11" fmla="*/ 3696 w 3696"/>
                <a:gd name="T12" fmla="*/ 2504 h 2504"/>
              </a:gdLst>
              <a:ahLst/>
              <a:cxnLst>
                <a:cxn ang="T6">
                  <a:pos x="T0" y="T1"/>
                </a:cxn>
                <a:cxn ang="T7">
                  <a:pos x="T2" y="T3"/>
                </a:cxn>
                <a:cxn ang="T8">
                  <a:pos x="T4" y="T5"/>
                </a:cxn>
              </a:cxnLst>
              <a:rect l="T9" t="T10" r="T11" b="T12"/>
              <a:pathLst>
                <a:path w="3696" h="2504">
                  <a:moveTo>
                    <a:pt x="0" y="0"/>
                  </a:moveTo>
                  <a:lnTo>
                    <a:pt x="0" y="2504"/>
                  </a:lnTo>
                  <a:lnTo>
                    <a:pt x="3696" y="2504"/>
                  </a:lnTo>
                </a:path>
              </a:pathLst>
            </a:custGeom>
            <a:noFill/>
            <a:ln w="38100" cmpd="sng">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5864" name="Text Box 6"/>
            <p:cNvSpPr txBox="1">
              <a:spLocks noChangeArrowheads="1"/>
            </p:cNvSpPr>
            <p:nvPr/>
          </p:nvSpPr>
          <p:spPr bwMode="auto">
            <a:xfrm>
              <a:off x="924" y="1664"/>
              <a:ext cx="616" cy="1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205000"/>
                </a:lnSpc>
              </a:pPr>
              <a:r>
                <a:rPr lang="en-AU" altLang="en-US" sz="1600">
                  <a:latin typeface="Arial" pitchFamily="34" charset="0"/>
                  <a:ea typeface="MS PGothic" pitchFamily="34" charset="-128"/>
                </a:rPr>
                <a:t>$34,000   —</a:t>
              </a:r>
            </a:p>
            <a:p>
              <a:pPr algn="r">
                <a:lnSpc>
                  <a:spcPct val="205000"/>
                </a:lnSpc>
              </a:pPr>
              <a:r>
                <a:rPr lang="en-AU" altLang="en-US" sz="1600">
                  <a:latin typeface="Arial" pitchFamily="34" charset="0"/>
                  <a:ea typeface="MS PGothic" pitchFamily="34" charset="-128"/>
                </a:rPr>
                <a:t>$33,000   —</a:t>
              </a:r>
            </a:p>
            <a:p>
              <a:pPr algn="r">
                <a:lnSpc>
                  <a:spcPct val="205000"/>
                </a:lnSpc>
              </a:pPr>
              <a:r>
                <a:rPr lang="en-AU" altLang="en-US" sz="1600">
                  <a:latin typeface="Arial" pitchFamily="34" charset="0"/>
                  <a:ea typeface="MS PGothic" pitchFamily="34" charset="-128"/>
                </a:rPr>
                <a:t>$32,000   —</a:t>
              </a:r>
            </a:p>
            <a:p>
              <a:pPr algn="r">
                <a:lnSpc>
                  <a:spcPct val="205000"/>
                </a:lnSpc>
              </a:pPr>
              <a:r>
                <a:rPr lang="en-AU" altLang="en-US" sz="1600">
                  <a:latin typeface="Arial" pitchFamily="34" charset="0"/>
                  <a:ea typeface="MS PGothic" pitchFamily="34" charset="-128"/>
                </a:rPr>
                <a:t>$31,000   —</a:t>
              </a:r>
            </a:p>
            <a:p>
              <a:pPr algn="r">
                <a:lnSpc>
                  <a:spcPct val="205000"/>
                </a:lnSpc>
              </a:pPr>
              <a:r>
                <a:rPr lang="en-AU" altLang="en-US" sz="1600">
                  <a:latin typeface="Arial" pitchFamily="34" charset="0"/>
                  <a:ea typeface="MS PGothic" pitchFamily="34" charset="-128"/>
                </a:rPr>
                <a:t>$30,000   —</a:t>
              </a:r>
            </a:p>
            <a:p>
              <a:pPr algn="r">
                <a:lnSpc>
                  <a:spcPct val="205000"/>
                </a:lnSpc>
              </a:pPr>
              <a:r>
                <a:rPr lang="en-AU" altLang="en-US" sz="1600">
                  <a:latin typeface="Arial" pitchFamily="34" charset="0"/>
                  <a:ea typeface="MS PGothic" pitchFamily="34" charset="-128"/>
                </a:rPr>
                <a:t>—</a:t>
              </a:r>
            </a:p>
          </p:txBody>
        </p:sp>
        <p:sp>
          <p:nvSpPr>
            <p:cNvPr id="205865" name="Text Box 7"/>
            <p:cNvSpPr txBox="1">
              <a:spLocks noChangeArrowheads="1"/>
            </p:cNvSpPr>
            <p:nvPr/>
          </p:nvSpPr>
          <p:spPr bwMode="auto">
            <a:xfrm>
              <a:off x="742" y="1217"/>
              <a:ext cx="698"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mtClean="0">
                  <a:latin typeface="Arial" pitchFamily="34" charset="0"/>
                  <a:ea typeface="MS PGothic" pitchFamily="34" charset="-128"/>
                </a:rPr>
                <a:t>Biaya Aktivitas</a:t>
              </a:r>
            </a:p>
          </p:txBody>
        </p:sp>
      </p:grpSp>
      <p:grpSp>
        <p:nvGrpSpPr>
          <p:cNvPr id="204808" name="Group 8"/>
          <p:cNvGrpSpPr>
            <a:grpSpLocks/>
          </p:cNvGrpSpPr>
          <p:nvPr/>
        </p:nvGrpSpPr>
        <p:grpSpPr bwMode="auto">
          <a:xfrm>
            <a:off x="2861733" y="2705101"/>
            <a:ext cx="4758267" cy="3060700"/>
            <a:chOff x="1352" y="1880"/>
            <a:chExt cx="2248" cy="1928"/>
          </a:xfrm>
        </p:grpSpPr>
        <p:sp>
          <p:nvSpPr>
            <p:cNvPr id="205859" name="Line 9"/>
            <p:cNvSpPr>
              <a:spLocks noChangeShapeType="1"/>
            </p:cNvSpPr>
            <p:nvPr/>
          </p:nvSpPr>
          <p:spPr bwMode="auto">
            <a:xfrm>
              <a:off x="2072" y="1880"/>
              <a:ext cx="1520" cy="1264"/>
            </a:xfrm>
            <a:prstGeom prst="line">
              <a:avLst/>
            </a:prstGeom>
            <a:noFill/>
            <a:ln w="76200">
              <a:solidFill>
                <a:schemeClr val="tx2"/>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205860" name="Freeform 10"/>
            <p:cNvSpPr>
              <a:spLocks/>
            </p:cNvSpPr>
            <p:nvPr/>
          </p:nvSpPr>
          <p:spPr bwMode="auto">
            <a:xfrm>
              <a:off x="1352" y="1888"/>
              <a:ext cx="728" cy="1912"/>
            </a:xfrm>
            <a:custGeom>
              <a:avLst/>
              <a:gdLst>
                <a:gd name="T0" fmla="*/ 0 w 744"/>
                <a:gd name="T1" fmla="*/ 0 h 1912"/>
                <a:gd name="T2" fmla="*/ 712 w 744"/>
                <a:gd name="T3" fmla="*/ 0 h 1912"/>
                <a:gd name="T4" fmla="*/ 712 w 744"/>
                <a:gd name="T5" fmla="*/ 1912 h 1912"/>
                <a:gd name="T6" fmla="*/ 0 60000 65536"/>
                <a:gd name="T7" fmla="*/ 0 60000 65536"/>
                <a:gd name="T8" fmla="*/ 0 60000 65536"/>
                <a:gd name="T9" fmla="*/ 0 w 744"/>
                <a:gd name="T10" fmla="*/ 0 h 1912"/>
                <a:gd name="T11" fmla="*/ 744 w 744"/>
                <a:gd name="T12" fmla="*/ 1912 h 1912"/>
              </a:gdLst>
              <a:ahLst/>
              <a:cxnLst>
                <a:cxn ang="T6">
                  <a:pos x="T0" y="T1"/>
                </a:cxn>
                <a:cxn ang="T7">
                  <a:pos x="T2" y="T3"/>
                </a:cxn>
                <a:cxn ang="T8">
                  <a:pos x="T4" y="T5"/>
                </a:cxn>
              </a:cxnLst>
              <a:rect l="T9" t="T10" r="T11" b="T12"/>
              <a:pathLst>
                <a:path w="744" h="1912">
                  <a:moveTo>
                    <a:pt x="0" y="0"/>
                  </a:moveTo>
                  <a:lnTo>
                    <a:pt x="744" y="0"/>
                  </a:lnTo>
                  <a:lnTo>
                    <a:pt x="744" y="1912"/>
                  </a:lnTo>
                </a:path>
              </a:pathLst>
            </a:custGeom>
            <a:noFill/>
            <a:ln w="38100" cap="flat" cmpd="sng">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5861" name="Freeform 11"/>
            <p:cNvSpPr>
              <a:spLocks/>
            </p:cNvSpPr>
            <p:nvPr/>
          </p:nvSpPr>
          <p:spPr bwMode="auto">
            <a:xfrm>
              <a:off x="1368" y="3152"/>
              <a:ext cx="2232" cy="656"/>
            </a:xfrm>
            <a:custGeom>
              <a:avLst/>
              <a:gdLst>
                <a:gd name="T0" fmla="*/ 0 w 744"/>
                <a:gd name="T1" fmla="*/ 0 h 1912"/>
                <a:gd name="T2" fmla="*/ 6696 w 744"/>
                <a:gd name="T3" fmla="*/ 0 h 1912"/>
                <a:gd name="T4" fmla="*/ 6696 w 744"/>
                <a:gd name="T5" fmla="*/ 225 h 1912"/>
                <a:gd name="T6" fmla="*/ 0 60000 65536"/>
                <a:gd name="T7" fmla="*/ 0 60000 65536"/>
                <a:gd name="T8" fmla="*/ 0 60000 65536"/>
                <a:gd name="T9" fmla="*/ 0 w 744"/>
                <a:gd name="T10" fmla="*/ 0 h 1912"/>
                <a:gd name="T11" fmla="*/ 744 w 744"/>
                <a:gd name="T12" fmla="*/ 1912 h 1912"/>
              </a:gdLst>
              <a:ahLst/>
              <a:cxnLst>
                <a:cxn ang="T6">
                  <a:pos x="T0" y="T1"/>
                </a:cxn>
                <a:cxn ang="T7">
                  <a:pos x="T2" y="T3"/>
                </a:cxn>
                <a:cxn ang="T8">
                  <a:pos x="T4" y="T5"/>
                </a:cxn>
              </a:cxnLst>
              <a:rect l="T9" t="T10" r="T11" b="T12"/>
              <a:pathLst>
                <a:path w="744" h="1912">
                  <a:moveTo>
                    <a:pt x="0" y="0"/>
                  </a:moveTo>
                  <a:lnTo>
                    <a:pt x="744" y="0"/>
                  </a:lnTo>
                  <a:lnTo>
                    <a:pt x="744" y="1912"/>
                  </a:lnTo>
                </a:path>
              </a:pathLst>
            </a:custGeom>
            <a:noFill/>
            <a:ln w="38100" cap="flat" cmpd="sng">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04812" name="Group 12"/>
          <p:cNvGrpSpPr>
            <a:grpSpLocks/>
          </p:cNvGrpSpPr>
          <p:nvPr/>
        </p:nvGrpSpPr>
        <p:grpSpPr bwMode="auto">
          <a:xfrm>
            <a:off x="4504267" y="2020889"/>
            <a:ext cx="5115984" cy="3006725"/>
            <a:chOff x="2128" y="1449"/>
            <a:chExt cx="2417" cy="1894"/>
          </a:xfrm>
        </p:grpSpPr>
        <p:grpSp>
          <p:nvGrpSpPr>
            <p:cNvPr id="205853" name="Group 13"/>
            <p:cNvGrpSpPr>
              <a:grpSpLocks/>
            </p:cNvGrpSpPr>
            <p:nvPr/>
          </p:nvGrpSpPr>
          <p:grpSpPr bwMode="auto">
            <a:xfrm>
              <a:off x="2128" y="1449"/>
              <a:ext cx="712" cy="367"/>
              <a:chOff x="2128" y="1449"/>
              <a:chExt cx="712" cy="367"/>
            </a:xfrm>
          </p:grpSpPr>
          <p:sp>
            <p:nvSpPr>
              <p:cNvPr id="205857" name="Text Box 14"/>
              <p:cNvSpPr txBox="1">
                <a:spLocks noChangeArrowheads="1"/>
              </p:cNvSpPr>
              <p:nvPr/>
            </p:nvSpPr>
            <p:spPr bwMode="auto">
              <a:xfrm>
                <a:off x="2239" y="1449"/>
                <a:ext cx="601"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a:latin typeface="Arial" pitchFamily="34" charset="0"/>
                    <a:ea typeface="MS PGothic" pitchFamily="34" charset="-128"/>
                  </a:rPr>
                  <a:t>Crash</a:t>
                </a:r>
              </a:p>
            </p:txBody>
          </p:sp>
          <p:sp>
            <p:nvSpPr>
              <p:cNvPr id="205858" name="Line 15"/>
              <p:cNvSpPr>
                <a:spLocks noChangeShapeType="1"/>
              </p:cNvSpPr>
              <p:nvPr/>
            </p:nvSpPr>
            <p:spPr bwMode="auto">
              <a:xfrm flipH="1">
                <a:off x="2128" y="1616"/>
                <a:ext cx="168" cy="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205854" name="Group 16"/>
            <p:cNvGrpSpPr>
              <a:grpSpLocks/>
            </p:cNvGrpSpPr>
            <p:nvPr/>
          </p:nvGrpSpPr>
          <p:grpSpPr bwMode="auto">
            <a:xfrm>
              <a:off x="3664" y="3137"/>
              <a:ext cx="881" cy="206"/>
              <a:chOff x="3664" y="3137"/>
              <a:chExt cx="881" cy="206"/>
            </a:xfrm>
          </p:grpSpPr>
          <p:sp>
            <p:nvSpPr>
              <p:cNvPr id="205855" name="Text Box 17"/>
              <p:cNvSpPr txBox="1">
                <a:spLocks noChangeArrowheads="1"/>
              </p:cNvSpPr>
              <p:nvPr/>
            </p:nvSpPr>
            <p:spPr bwMode="auto">
              <a:xfrm>
                <a:off x="3895" y="3137"/>
                <a:ext cx="650"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a:latin typeface="Arial" pitchFamily="34" charset="0"/>
                    <a:ea typeface="MS PGothic" pitchFamily="34" charset="-128"/>
                  </a:rPr>
                  <a:t>Normal</a:t>
                </a:r>
              </a:p>
            </p:txBody>
          </p:sp>
          <p:sp>
            <p:nvSpPr>
              <p:cNvPr id="205856" name="Line 18"/>
              <p:cNvSpPr>
                <a:spLocks noChangeShapeType="1"/>
              </p:cNvSpPr>
              <p:nvPr/>
            </p:nvSpPr>
            <p:spPr bwMode="auto">
              <a:xfrm flipH="1" flipV="1">
                <a:off x="3664" y="3160"/>
                <a:ext cx="272" cy="4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grpSp>
        <p:nvGrpSpPr>
          <p:cNvPr id="204819" name="Group 19"/>
          <p:cNvGrpSpPr>
            <a:grpSpLocks/>
          </p:cNvGrpSpPr>
          <p:nvPr/>
        </p:nvGrpSpPr>
        <p:grpSpPr bwMode="auto">
          <a:xfrm>
            <a:off x="537636" y="2806701"/>
            <a:ext cx="8132233" cy="3619500"/>
            <a:chOff x="254" y="1944"/>
            <a:chExt cx="3842" cy="2280"/>
          </a:xfrm>
        </p:grpSpPr>
        <p:sp>
          <p:nvSpPr>
            <p:cNvPr id="205844" name="Text Box 20"/>
            <p:cNvSpPr txBox="1">
              <a:spLocks noChangeArrowheads="1"/>
            </p:cNvSpPr>
            <p:nvPr/>
          </p:nvSpPr>
          <p:spPr bwMode="auto">
            <a:xfrm>
              <a:off x="1606" y="3993"/>
              <a:ext cx="93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100" smtClean="0">
                  <a:latin typeface="Arial" pitchFamily="34" charset="0"/>
                  <a:ea typeface="MS PGothic" pitchFamily="34" charset="-128"/>
                </a:rPr>
                <a:t>Waktu Crash</a:t>
              </a:r>
              <a:endParaRPr lang="en-AU" altLang="en-US" sz="2100">
                <a:latin typeface="Arial" pitchFamily="34" charset="0"/>
                <a:ea typeface="MS PGothic" pitchFamily="34" charset="-128"/>
              </a:endParaRPr>
            </a:p>
          </p:txBody>
        </p:sp>
        <p:sp>
          <p:nvSpPr>
            <p:cNvPr id="205845" name="Text Box 21"/>
            <p:cNvSpPr txBox="1">
              <a:spLocks noChangeArrowheads="1"/>
            </p:cNvSpPr>
            <p:nvPr/>
          </p:nvSpPr>
          <p:spPr bwMode="auto">
            <a:xfrm>
              <a:off x="3102" y="3993"/>
              <a:ext cx="99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100" smtClean="0">
                  <a:latin typeface="Arial" pitchFamily="34" charset="0"/>
                  <a:ea typeface="MS PGothic" pitchFamily="34" charset="-128"/>
                </a:rPr>
                <a:t>Waktu Normal</a:t>
              </a:r>
              <a:endParaRPr lang="en-AU" altLang="en-US" sz="2100">
                <a:latin typeface="Arial" pitchFamily="34" charset="0"/>
                <a:ea typeface="MS PGothic" pitchFamily="34" charset="-128"/>
              </a:endParaRPr>
            </a:p>
          </p:txBody>
        </p:sp>
        <p:grpSp>
          <p:nvGrpSpPr>
            <p:cNvPr id="205846" name="Group 22"/>
            <p:cNvGrpSpPr>
              <a:grpSpLocks/>
            </p:cNvGrpSpPr>
            <p:nvPr/>
          </p:nvGrpSpPr>
          <p:grpSpPr bwMode="auto">
            <a:xfrm>
              <a:off x="254" y="1944"/>
              <a:ext cx="698" cy="1820"/>
              <a:chOff x="254" y="1944"/>
              <a:chExt cx="698" cy="1820"/>
            </a:xfrm>
          </p:grpSpPr>
          <p:grpSp>
            <p:nvGrpSpPr>
              <p:cNvPr id="205847" name="Group 23"/>
              <p:cNvGrpSpPr>
                <a:grpSpLocks/>
              </p:cNvGrpSpPr>
              <p:nvPr/>
            </p:nvGrpSpPr>
            <p:grpSpPr bwMode="auto">
              <a:xfrm>
                <a:off x="254" y="1944"/>
                <a:ext cx="586" cy="555"/>
                <a:chOff x="254" y="1944"/>
                <a:chExt cx="586" cy="555"/>
              </a:xfrm>
            </p:grpSpPr>
            <p:sp>
              <p:nvSpPr>
                <p:cNvPr id="205851" name="Text Box 24"/>
                <p:cNvSpPr txBox="1">
                  <a:spLocks noChangeArrowheads="1"/>
                </p:cNvSpPr>
                <p:nvPr/>
              </p:nvSpPr>
              <p:spPr bwMode="auto">
                <a:xfrm>
                  <a:off x="254" y="2128"/>
                  <a:ext cx="570"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1900" smtClean="0">
                      <a:latin typeface="Arial" pitchFamily="34" charset="0"/>
                      <a:ea typeface="MS PGothic" pitchFamily="34" charset="-128"/>
                    </a:rPr>
                    <a:t>Biaya</a:t>
                  </a:r>
                </a:p>
                <a:p>
                  <a:pPr>
                    <a:lnSpc>
                      <a:spcPct val="85000"/>
                    </a:lnSpc>
                  </a:pPr>
                  <a:r>
                    <a:rPr lang="en-AU" altLang="en-US" sz="1900" smtClean="0">
                      <a:latin typeface="Arial" pitchFamily="34" charset="0"/>
                      <a:ea typeface="MS PGothic" pitchFamily="34" charset="-128"/>
                    </a:rPr>
                    <a:t>Crash </a:t>
                  </a:r>
                  <a:endParaRPr lang="en-AU" altLang="en-US" sz="1900">
                    <a:latin typeface="Arial" pitchFamily="34" charset="0"/>
                    <a:ea typeface="MS PGothic" pitchFamily="34" charset="-128"/>
                  </a:endParaRPr>
                </a:p>
              </p:txBody>
            </p:sp>
            <p:sp>
              <p:nvSpPr>
                <p:cNvPr id="205852" name="Line 25"/>
                <p:cNvSpPr>
                  <a:spLocks noChangeShapeType="1"/>
                </p:cNvSpPr>
                <p:nvPr/>
              </p:nvSpPr>
              <p:spPr bwMode="auto">
                <a:xfrm flipV="1">
                  <a:off x="600" y="1944"/>
                  <a:ext cx="240" cy="21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205848" name="Group 26"/>
              <p:cNvGrpSpPr>
                <a:grpSpLocks/>
              </p:cNvGrpSpPr>
              <p:nvPr/>
            </p:nvGrpSpPr>
            <p:grpSpPr bwMode="auto">
              <a:xfrm>
                <a:off x="254" y="3184"/>
                <a:ext cx="698" cy="580"/>
                <a:chOff x="254" y="3184"/>
                <a:chExt cx="698" cy="580"/>
              </a:xfrm>
            </p:grpSpPr>
            <p:sp>
              <p:nvSpPr>
                <p:cNvPr id="205849" name="Text Box 27"/>
                <p:cNvSpPr txBox="1">
                  <a:spLocks noChangeArrowheads="1"/>
                </p:cNvSpPr>
                <p:nvPr/>
              </p:nvSpPr>
              <p:spPr bwMode="auto">
                <a:xfrm>
                  <a:off x="254" y="3393"/>
                  <a:ext cx="698"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1900">
                      <a:latin typeface="Arial" pitchFamily="34" charset="0"/>
                      <a:ea typeface="MS PGothic" pitchFamily="34" charset="-128"/>
                    </a:rPr>
                    <a:t>B</a:t>
                  </a:r>
                  <a:r>
                    <a:rPr lang="en-AU" altLang="en-US" sz="1900" smtClean="0">
                      <a:latin typeface="Arial" pitchFamily="34" charset="0"/>
                      <a:ea typeface="MS PGothic" pitchFamily="34" charset="-128"/>
                    </a:rPr>
                    <a:t>iaya</a:t>
                  </a:r>
                </a:p>
                <a:p>
                  <a:pPr>
                    <a:lnSpc>
                      <a:spcPct val="85000"/>
                    </a:lnSpc>
                  </a:pPr>
                  <a:r>
                    <a:rPr lang="en-AU" altLang="en-US" sz="1900" smtClean="0">
                      <a:latin typeface="Arial" pitchFamily="34" charset="0"/>
                      <a:ea typeface="MS PGothic" pitchFamily="34" charset="-128"/>
                    </a:rPr>
                    <a:t>Normal</a:t>
                  </a:r>
                  <a:endParaRPr lang="en-AU" altLang="en-US" sz="1900">
                    <a:latin typeface="Arial" pitchFamily="34" charset="0"/>
                    <a:ea typeface="MS PGothic" pitchFamily="34" charset="-128"/>
                  </a:endParaRPr>
                </a:p>
              </p:txBody>
            </p:sp>
            <p:sp>
              <p:nvSpPr>
                <p:cNvPr id="205850" name="Line 28"/>
                <p:cNvSpPr>
                  <a:spLocks noChangeShapeType="1"/>
                </p:cNvSpPr>
                <p:nvPr/>
              </p:nvSpPr>
              <p:spPr bwMode="auto">
                <a:xfrm flipV="1">
                  <a:off x="568" y="3184"/>
                  <a:ext cx="240" cy="21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grpSp>
      <p:grpSp>
        <p:nvGrpSpPr>
          <p:cNvPr id="204829" name="Group 29"/>
          <p:cNvGrpSpPr>
            <a:grpSpLocks/>
          </p:cNvGrpSpPr>
          <p:nvPr/>
        </p:nvGrpSpPr>
        <p:grpSpPr bwMode="auto">
          <a:xfrm>
            <a:off x="5509686" y="2492378"/>
            <a:ext cx="6335183" cy="1924050"/>
            <a:chOff x="2603" y="1746"/>
            <a:chExt cx="2993" cy="1212"/>
          </a:xfrm>
        </p:grpSpPr>
        <p:grpSp>
          <p:nvGrpSpPr>
            <p:cNvPr id="205832" name="Group 30"/>
            <p:cNvGrpSpPr>
              <a:grpSpLocks/>
            </p:cNvGrpSpPr>
            <p:nvPr/>
          </p:nvGrpSpPr>
          <p:grpSpPr bwMode="auto">
            <a:xfrm>
              <a:off x="2603" y="1746"/>
              <a:ext cx="2993" cy="465"/>
              <a:chOff x="2603" y="1746"/>
              <a:chExt cx="2993" cy="465"/>
            </a:xfrm>
          </p:grpSpPr>
          <p:sp>
            <p:nvSpPr>
              <p:cNvPr id="205841" name="Text Box 31"/>
              <p:cNvSpPr txBox="1">
                <a:spLocks noChangeArrowheads="1"/>
              </p:cNvSpPr>
              <p:nvPr/>
            </p:nvSpPr>
            <p:spPr bwMode="auto">
              <a:xfrm>
                <a:off x="2603" y="1883"/>
                <a:ext cx="128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100" smtClean="0">
                    <a:latin typeface="Arial" pitchFamily="34" charset="0"/>
                    <a:ea typeface="MS PGothic" pitchFamily="34" charset="-128"/>
                  </a:rPr>
                  <a:t>Biaya Crash/mg </a:t>
                </a:r>
                <a:r>
                  <a:rPr lang="en-AU" altLang="en-US" sz="2100">
                    <a:latin typeface="Arial" pitchFamily="34" charset="0"/>
                    <a:ea typeface="MS PGothic" pitchFamily="34" charset="-128"/>
                  </a:rPr>
                  <a:t>=</a:t>
                </a:r>
              </a:p>
            </p:txBody>
          </p:sp>
          <p:sp>
            <p:nvSpPr>
              <p:cNvPr id="205842" name="Text Box 32"/>
              <p:cNvSpPr txBox="1">
                <a:spLocks noChangeArrowheads="1"/>
              </p:cNvSpPr>
              <p:nvPr/>
            </p:nvSpPr>
            <p:spPr bwMode="auto">
              <a:xfrm>
                <a:off x="3635" y="1746"/>
                <a:ext cx="1961"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2100" smtClean="0">
                    <a:latin typeface="Arial" pitchFamily="34" charset="0"/>
                    <a:ea typeface="MS PGothic" pitchFamily="34" charset="-128"/>
                  </a:rPr>
                  <a:t>Biaya Crash – Biaya Normal</a:t>
                </a:r>
                <a:endParaRPr lang="en-AU" altLang="en-US" sz="2100">
                  <a:latin typeface="Arial" pitchFamily="34" charset="0"/>
                  <a:ea typeface="MS PGothic" pitchFamily="34" charset="-128"/>
                </a:endParaRPr>
              </a:p>
              <a:p>
                <a:pPr algn="ctr"/>
                <a:r>
                  <a:rPr lang="en-AU" altLang="en-US" sz="2100" smtClean="0">
                    <a:latin typeface="Arial" pitchFamily="34" charset="0"/>
                    <a:ea typeface="MS PGothic" pitchFamily="34" charset="-128"/>
                  </a:rPr>
                  <a:t>Waktu Normal – Waktu Crash</a:t>
                </a:r>
                <a:endParaRPr lang="en-AU" altLang="en-US" sz="2100">
                  <a:latin typeface="Arial" pitchFamily="34" charset="0"/>
                  <a:ea typeface="MS PGothic" pitchFamily="34" charset="-128"/>
                </a:endParaRPr>
              </a:p>
            </p:txBody>
          </p:sp>
          <p:sp>
            <p:nvSpPr>
              <p:cNvPr id="205843" name="Line 33"/>
              <p:cNvSpPr>
                <a:spLocks noChangeShapeType="1"/>
              </p:cNvSpPr>
              <p:nvPr/>
            </p:nvSpPr>
            <p:spPr bwMode="auto">
              <a:xfrm>
                <a:off x="3699" y="1979"/>
                <a:ext cx="183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05833" name="Group 34"/>
            <p:cNvGrpSpPr>
              <a:grpSpLocks/>
            </p:cNvGrpSpPr>
            <p:nvPr/>
          </p:nvGrpSpPr>
          <p:grpSpPr bwMode="auto">
            <a:xfrm>
              <a:off x="3529" y="2157"/>
              <a:ext cx="1418" cy="465"/>
              <a:chOff x="3593" y="2096"/>
              <a:chExt cx="1418" cy="465"/>
            </a:xfrm>
          </p:grpSpPr>
          <p:sp>
            <p:nvSpPr>
              <p:cNvPr id="205838" name="Text Box 35"/>
              <p:cNvSpPr txBox="1">
                <a:spLocks noChangeArrowheads="1"/>
              </p:cNvSpPr>
              <p:nvPr/>
            </p:nvSpPr>
            <p:spPr bwMode="auto">
              <a:xfrm>
                <a:off x="3593" y="2196"/>
                <a:ext cx="161"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100">
                    <a:latin typeface="Arial" pitchFamily="34" charset="0"/>
                    <a:ea typeface="MS PGothic" pitchFamily="34" charset="-128"/>
                  </a:rPr>
                  <a:t>=</a:t>
                </a:r>
              </a:p>
            </p:txBody>
          </p:sp>
          <p:sp>
            <p:nvSpPr>
              <p:cNvPr id="205839" name="Text Box 36"/>
              <p:cNvSpPr txBox="1">
                <a:spLocks noChangeArrowheads="1"/>
              </p:cNvSpPr>
              <p:nvPr/>
            </p:nvSpPr>
            <p:spPr bwMode="auto">
              <a:xfrm>
                <a:off x="3822" y="2096"/>
                <a:ext cx="1145"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2100">
                    <a:latin typeface="Arial" pitchFamily="34" charset="0"/>
                    <a:ea typeface="MS PGothic" pitchFamily="34" charset="-128"/>
                  </a:rPr>
                  <a:t>$34,000 – $30,000</a:t>
                </a:r>
              </a:p>
              <a:p>
                <a:pPr algn="ctr"/>
                <a:r>
                  <a:rPr lang="en-AU" altLang="en-US" sz="2100">
                    <a:latin typeface="Arial" pitchFamily="34" charset="0"/>
                    <a:ea typeface="MS PGothic" pitchFamily="34" charset="-128"/>
                  </a:rPr>
                  <a:t>3 – 1</a:t>
                </a:r>
              </a:p>
            </p:txBody>
          </p:sp>
          <p:sp>
            <p:nvSpPr>
              <p:cNvPr id="205840" name="Line 37"/>
              <p:cNvSpPr>
                <a:spLocks noChangeShapeType="1"/>
              </p:cNvSpPr>
              <p:nvPr/>
            </p:nvSpPr>
            <p:spPr bwMode="auto">
              <a:xfrm>
                <a:off x="3779" y="2338"/>
                <a:ext cx="123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05834" name="Group 38"/>
            <p:cNvGrpSpPr>
              <a:grpSpLocks/>
            </p:cNvGrpSpPr>
            <p:nvPr/>
          </p:nvGrpSpPr>
          <p:grpSpPr bwMode="auto">
            <a:xfrm>
              <a:off x="3532" y="2493"/>
              <a:ext cx="1787" cy="465"/>
              <a:chOff x="3644" y="2581"/>
              <a:chExt cx="1787" cy="465"/>
            </a:xfrm>
          </p:grpSpPr>
          <p:sp>
            <p:nvSpPr>
              <p:cNvPr id="205835" name="Text Box 39"/>
              <p:cNvSpPr txBox="1">
                <a:spLocks noChangeArrowheads="1"/>
              </p:cNvSpPr>
              <p:nvPr/>
            </p:nvSpPr>
            <p:spPr bwMode="auto">
              <a:xfrm>
                <a:off x="3644" y="2672"/>
                <a:ext cx="1787"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100">
                    <a:latin typeface="Arial" pitchFamily="34" charset="0"/>
                    <a:ea typeface="MS PGothic" pitchFamily="34" charset="-128"/>
                  </a:rPr>
                  <a:t>=                   = $</a:t>
                </a:r>
                <a:r>
                  <a:rPr lang="en-AU" altLang="en-US" sz="2100" smtClean="0">
                    <a:latin typeface="Arial" pitchFamily="34" charset="0"/>
                    <a:ea typeface="MS PGothic" pitchFamily="34" charset="-128"/>
                  </a:rPr>
                  <a:t>2,000/minggu</a:t>
                </a:r>
                <a:endParaRPr lang="en-AU" altLang="en-US" sz="2100">
                  <a:latin typeface="Arial" pitchFamily="34" charset="0"/>
                  <a:ea typeface="MS PGothic" pitchFamily="34" charset="-128"/>
                </a:endParaRPr>
              </a:p>
            </p:txBody>
          </p:sp>
          <p:sp>
            <p:nvSpPr>
              <p:cNvPr id="205836" name="Text Box 40"/>
              <p:cNvSpPr txBox="1">
                <a:spLocks noChangeArrowheads="1"/>
              </p:cNvSpPr>
              <p:nvPr/>
            </p:nvSpPr>
            <p:spPr bwMode="auto">
              <a:xfrm>
                <a:off x="3853" y="2581"/>
                <a:ext cx="475"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2100">
                    <a:latin typeface="Arial" pitchFamily="34" charset="0"/>
                    <a:ea typeface="MS PGothic" pitchFamily="34" charset="-128"/>
                  </a:rPr>
                  <a:t>$4,000</a:t>
                </a:r>
              </a:p>
              <a:p>
                <a:pPr algn="ctr"/>
                <a:r>
                  <a:rPr lang="en-AU" altLang="en-US" sz="2100">
                    <a:latin typeface="Arial" pitchFamily="34" charset="0"/>
                    <a:ea typeface="MS PGothic" pitchFamily="34" charset="-128"/>
                  </a:rPr>
                  <a:t>2 Wks</a:t>
                </a:r>
              </a:p>
            </p:txBody>
          </p:sp>
          <p:sp>
            <p:nvSpPr>
              <p:cNvPr id="205837" name="Line 41"/>
              <p:cNvSpPr>
                <a:spLocks noChangeShapeType="1"/>
              </p:cNvSpPr>
              <p:nvPr/>
            </p:nvSpPr>
            <p:spPr bwMode="auto">
              <a:xfrm>
                <a:off x="3827" y="2805"/>
                <a:ext cx="52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204842" name="Text Box 42"/>
          <p:cNvSpPr txBox="1">
            <a:spLocks noChangeArrowheads="1"/>
          </p:cNvSpPr>
          <p:nvPr/>
        </p:nvSpPr>
        <p:spPr bwMode="auto">
          <a:xfrm>
            <a:off x="419102" y="5915026"/>
            <a:ext cx="1691061"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100" b="1">
                <a:latin typeface="Arial" pitchFamily="34" charset="0"/>
                <a:ea typeface="MS PGothic" pitchFamily="34" charset="-128"/>
              </a:rPr>
              <a:t>Figure </a:t>
            </a:r>
            <a:r>
              <a:rPr lang="en-AU" altLang="en-US" sz="2100" b="1">
                <a:solidFill>
                  <a:schemeClr val="tx2"/>
                </a:solidFill>
                <a:latin typeface="Arial" pitchFamily="34" charset="0"/>
                <a:ea typeface="MS PGothic" pitchFamily="34" charset="-128"/>
              </a:rPr>
              <a:t>3.15</a:t>
            </a:r>
          </a:p>
        </p:txBody>
      </p:sp>
    </p:spTree>
    <p:extLst>
      <p:ext uri="{BB962C8B-B14F-4D97-AF65-F5344CB8AC3E}">
        <p14:creationId xmlns:p14="http://schemas.microsoft.com/office/powerpoint/2010/main" val="279717753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1000"/>
                                  </p:stCondLst>
                                  <p:childTnLst>
                                    <p:set>
                                      <p:cBhvr>
                                        <p:cTn id="6" dur="1" fill="hold">
                                          <p:stCondLst>
                                            <p:cond delay="0"/>
                                          </p:stCondLst>
                                        </p:cTn>
                                        <p:tgtEl>
                                          <p:spTgt spid="204803"/>
                                        </p:tgtEl>
                                        <p:attrNameLst>
                                          <p:attrName>style.visibility</p:attrName>
                                        </p:attrNameLst>
                                      </p:cBhvr>
                                      <p:to>
                                        <p:strVal val="visible"/>
                                      </p:to>
                                    </p:set>
                                    <p:animEffect transition="in" filter="strips(upRight)">
                                      <p:cBhvr>
                                        <p:cTn id="7" dur="1000"/>
                                        <p:tgtEl>
                                          <p:spTgt spid="204803"/>
                                        </p:tgtEl>
                                      </p:cBhvr>
                                    </p:animEffect>
                                  </p:childTnLst>
                                </p:cTn>
                              </p:par>
                            </p:childTnLst>
                          </p:cTn>
                        </p:par>
                        <p:par>
                          <p:cTn id="8" fill="hold" nodeType="afterGroup">
                            <p:stCondLst>
                              <p:cond delay="2000"/>
                            </p:stCondLst>
                            <p:childTnLst>
                              <p:par>
                                <p:cTn id="9" presetID="18" presetClass="entr" presetSubtype="3" fill="hold" nodeType="afterEffect">
                                  <p:stCondLst>
                                    <p:cond delay="1000"/>
                                  </p:stCondLst>
                                  <p:childTnLst>
                                    <p:set>
                                      <p:cBhvr>
                                        <p:cTn id="10" dur="1" fill="hold">
                                          <p:stCondLst>
                                            <p:cond delay="0"/>
                                          </p:stCondLst>
                                        </p:cTn>
                                        <p:tgtEl>
                                          <p:spTgt spid="204808"/>
                                        </p:tgtEl>
                                        <p:attrNameLst>
                                          <p:attrName>style.visibility</p:attrName>
                                        </p:attrNameLst>
                                      </p:cBhvr>
                                      <p:to>
                                        <p:strVal val="visible"/>
                                      </p:to>
                                    </p:set>
                                    <p:animEffect transition="in" filter="strips(upRight)">
                                      <p:cBhvr>
                                        <p:cTn id="11" dur="1000"/>
                                        <p:tgtEl>
                                          <p:spTgt spid="204808"/>
                                        </p:tgtEl>
                                      </p:cBhvr>
                                    </p:animEffect>
                                  </p:childTnLst>
                                </p:cTn>
                              </p:par>
                            </p:childTnLst>
                          </p:cTn>
                        </p:par>
                        <p:par>
                          <p:cTn id="12" fill="hold" nodeType="afterGroup">
                            <p:stCondLst>
                              <p:cond delay="4000"/>
                            </p:stCondLst>
                            <p:childTnLst>
                              <p:par>
                                <p:cTn id="13" presetID="18" presetClass="entr" presetSubtype="3" fill="hold" nodeType="afterEffect">
                                  <p:stCondLst>
                                    <p:cond delay="0"/>
                                  </p:stCondLst>
                                  <p:childTnLst>
                                    <p:set>
                                      <p:cBhvr>
                                        <p:cTn id="14" dur="1" fill="hold">
                                          <p:stCondLst>
                                            <p:cond delay="0"/>
                                          </p:stCondLst>
                                        </p:cTn>
                                        <p:tgtEl>
                                          <p:spTgt spid="204819"/>
                                        </p:tgtEl>
                                        <p:attrNameLst>
                                          <p:attrName>style.visibility</p:attrName>
                                        </p:attrNameLst>
                                      </p:cBhvr>
                                      <p:to>
                                        <p:strVal val="visible"/>
                                      </p:to>
                                    </p:set>
                                    <p:animEffect transition="in" filter="strips(upRight)">
                                      <p:cBhvr>
                                        <p:cTn id="15" dur="1000"/>
                                        <p:tgtEl>
                                          <p:spTgt spid="204819"/>
                                        </p:tgtEl>
                                      </p:cBhvr>
                                    </p:animEffect>
                                  </p:childTnLst>
                                </p:cTn>
                              </p:par>
                            </p:childTnLst>
                          </p:cTn>
                        </p:par>
                        <p:par>
                          <p:cTn id="16" fill="hold" nodeType="afterGroup">
                            <p:stCondLst>
                              <p:cond delay="5000"/>
                            </p:stCondLst>
                            <p:childTnLst>
                              <p:par>
                                <p:cTn id="17" presetID="18" presetClass="entr" presetSubtype="12" fill="hold" nodeType="afterEffect">
                                  <p:stCondLst>
                                    <p:cond delay="0"/>
                                  </p:stCondLst>
                                  <p:childTnLst>
                                    <p:set>
                                      <p:cBhvr>
                                        <p:cTn id="18" dur="1" fill="hold">
                                          <p:stCondLst>
                                            <p:cond delay="0"/>
                                          </p:stCondLst>
                                        </p:cTn>
                                        <p:tgtEl>
                                          <p:spTgt spid="204812"/>
                                        </p:tgtEl>
                                        <p:attrNameLst>
                                          <p:attrName>style.visibility</p:attrName>
                                        </p:attrNameLst>
                                      </p:cBhvr>
                                      <p:to>
                                        <p:strVal val="visible"/>
                                      </p:to>
                                    </p:set>
                                    <p:animEffect transition="in" filter="strips(downLeft)">
                                      <p:cBhvr>
                                        <p:cTn id="19" dur="1000"/>
                                        <p:tgtEl>
                                          <p:spTgt spid="20481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8" presetClass="entr" presetSubtype="6" fill="hold" nodeType="clickEffect">
                                  <p:stCondLst>
                                    <p:cond delay="0"/>
                                  </p:stCondLst>
                                  <p:childTnLst>
                                    <p:set>
                                      <p:cBhvr>
                                        <p:cTn id="23" dur="1" fill="hold">
                                          <p:stCondLst>
                                            <p:cond delay="0"/>
                                          </p:stCondLst>
                                        </p:cTn>
                                        <p:tgtEl>
                                          <p:spTgt spid="204829"/>
                                        </p:tgtEl>
                                        <p:attrNameLst>
                                          <p:attrName>style.visibility</p:attrName>
                                        </p:attrNameLst>
                                      </p:cBhvr>
                                      <p:to>
                                        <p:strVal val="visible"/>
                                      </p:to>
                                    </p:set>
                                    <p:animEffect transition="in" filter="strips(downRight)">
                                      <p:cBhvr>
                                        <p:cTn id="24" dur="1000"/>
                                        <p:tgtEl>
                                          <p:spTgt spid="204829"/>
                                        </p:tgtEl>
                                      </p:cBhvr>
                                    </p:animEffect>
                                  </p:childTnLst>
                                </p:cTn>
                              </p:par>
                            </p:childTnLst>
                          </p:cTn>
                        </p:par>
                        <p:par>
                          <p:cTn id="25" fill="hold" nodeType="afterGroup">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204842"/>
                                        </p:tgtEl>
                                        <p:attrNameLst>
                                          <p:attrName>style.visibility</p:attrName>
                                        </p:attrNameLst>
                                      </p:cBhvr>
                                      <p:to>
                                        <p:strVal val="visible"/>
                                      </p:to>
                                    </p:set>
                                    <p:animEffect transition="in" filter="wipe(left)">
                                      <p:cBhvr>
                                        <p:cTn id="28" dur="1000"/>
                                        <p:tgtEl>
                                          <p:spTgt spid="204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2"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700618" y="407989"/>
            <a:ext cx="10750549" cy="1333500"/>
          </a:xfrm>
          <a:extLst/>
        </p:spPr>
        <p:txBody>
          <a:bodyPr rtlCol="0">
            <a:normAutofit fontScale="90000"/>
          </a:bodyPr>
          <a:lstStyle/>
          <a:p>
            <a:pPr>
              <a:defRPr/>
            </a:pPr>
            <a:r>
              <a:rPr lang="en-US" smtClean="0"/>
              <a:t>Critical Path and Slack Times for Milwaukee Paper</a:t>
            </a:r>
            <a:endParaRPr lang="en-US" smtClean="0">
              <a:solidFill>
                <a:srgbClr val="33CC33"/>
              </a:solidFill>
            </a:endParaRPr>
          </a:p>
        </p:txBody>
      </p:sp>
      <p:sp>
        <p:nvSpPr>
          <p:cNvPr id="206851" name="Text Box 3"/>
          <p:cNvSpPr txBox="1">
            <a:spLocks noChangeArrowheads="1"/>
          </p:cNvSpPr>
          <p:nvPr/>
        </p:nvSpPr>
        <p:spPr bwMode="auto">
          <a:xfrm>
            <a:off x="366185" y="1595439"/>
            <a:ext cx="13298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a:latin typeface="Arial" pitchFamily="34" charset="0"/>
                <a:ea typeface="MS PGothic" pitchFamily="34" charset="-128"/>
              </a:rPr>
              <a:t>Figure </a:t>
            </a:r>
            <a:r>
              <a:rPr lang="en-AU" altLang="en-US" sz="1600" b="1">
                <a:solidFill>
                  <a:srgbClr val="255898"/>
                </a:solidFill>
                <a:latin typeface="Arial" pitchFamily="34" charset="0"/>
                <a:ea typeface="MS PGothic" pitchFamily="34" charset="-128"/>
              </a:rPr>
              <a:t>3.16</a:t>
            </a:r>
          </a:p>
        </p:txBody>
      </p:sp>
      <p:grpSp>
        <p:nvGrpSpPr>
          <p:cNvPr id="206852" name="Group 4"/>
          <p:cNvGrpSpPr>
            <a:grpSpLocks/>
          </p:cNvGrpSpPr>
          <p:nvPr/>
        </p:nvGrpSpPr>
        <p:grpSpPr bwMode="auto">
          <a:xfrm>
            <a:off x="579967" y="1943101"/>
            <a:ext cx="11161184" cy="4446588"/>
            <a:chOff x="274" y="1224"/>
            <a:chExt cx="5273" cy="2801"/>
          </a:xfrm>
        </p:grpSpPr>
        <p:grpSp>
          <p:nvGrpSpPr>
            <p:cNvPr id="207876" name="Group 5"/>
            <p:cNvGrpSpPr>
              <a:grpSpLocks/>
            </p:cNvGrpSpPr>
            <p:nvPr/>
          </p:nvGrpSpPr>
          <p:grpSpPr bwMode="auto">
            <a:xfrm>
              <a:off x="274" y="1224"/>
              <a:ext cx="5273" cy="2576"/>
              <a:chOff x="274" y="1224"/>
              <a:chExt cx="5273" cy="2576"/>
            </a:xfrm>
          </p:grpSpPr>
          <p:grpSp>
            <p:nvGrpSpPr>
              <p:cNvPr id="207885" name="Group 6"/>
              <p:cNvGrpSpPr>
                <a:grpSpLocks/>
              </p:cNvGrpSpPr>
              <p:nvPr/>
            </p:nvGrpSpPr>
            <p:grpSpPr bwMode="auto">
              <a:xfrm>
                <a:off x="2898" y="1224"/>
                <a:ext cx="2649" cy="2576"/>
                <a:chOff x="2898" y="1224"/>
                <a:chExt cx="2649" cy="2576"/>
              </a:xfrm>
            </p:grpSpPr>
            <p:grpSp>
              <p:nvGrpSpPr>
                <p:cNvPr id="207981" name="Group 7"/>
                <p:cNvGrpSpPr>
                  <a:grpSpLocks/>
                </p:cNvGrpSpPr>
                <p:nvPr/>
              </p:nvGrpSpPr>
              <p:grpSpPr bwMode="auto">
                <a:xfrm>
                  <a:off x="2898" y="1224"/>
                  <a:ext cx="2649" cy="2576"/>
                  <a:chOff x="2898" y="1224"/>
                  <a:chExt cx="2649" cy="2576"/>
                </a:xfrm>
              </p:grpSpPr>
              <p:grpSp>
                <p:nvGrpSpPr>
                  <p:cNvPr id="207984" name="Group 8"/>
                  <p:cNvGrpSpPr>
                    <a:grpSpLocks/>
                  </p:cNvGrpSpPr>
                  <p:nvPr/>
                </p:nvGrpSpPr>
                <p:grpSpPr bwMode="auto">
                  <a:xfrm>
                    <a:off x="2898" y="1224"/>
                    <a:ext cx="2649" cy="2576"/>
                    <a:chOff x="2898" y="1224"/>
                    <a:chExt cx="2649" cy="2576"/>
                  </a:xfrm>
                </p:grpSpPr>
                <p:sp>
                  <p:nvSpPr>
                    <p:cNvPr id="207991" name="Line 9"/>
                    <p:cNvSpPr>
                      <a:spLocks noChangeShapeType="1"/>
                    </p:cNvSpPr>
                    <p:nvPr/>
                  </p:nvSpPr>
                  <p:spPr bwMode="auto">
                    <a:xfrm>
                      <a:off x="3064" y="1672"/>
                      <a:ext cx="68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207992" name="Line 10"/>
                    <p:cNvSpPr>
                      <a:spLocks noChangeShapeType="1"/>
                    </p:cNvSpPr>
                    <p:nvPr/>
                  </p:nvSpPr>
                  <p:spPr bwMode="auto">
                    <a:xfrm>
                      <a:off x="2912" y="1992"/>
                      <a:ext cx="144" cy="160"/>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p>
                  </p:txBody>
                </p:sp>
                <p:sp>
                  <p:nvSpPr>
                    <p:cNvPr id="207993" name="Line 11"/>
                    <p:cNvSpPr>
                      <a:spLocks noChangeShapeType="1"/>
                    </p:cNvSpPr>
                    <p:nvPr/>
                  </p:nvSpPr>
                  <p:spPr bwMode="auto">
                    <a:xfrm>
                      <a:off x="3632" y="2808"/>
                      <a:ext cx="256" cy="224"/>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p>
                  </p:txBody>
                </p:sp>
                <p:sp>
                  <p:nvSpPr>
                    <p:cNvPr id="207994" name="Line 12"/>
                    <p:cNvSpPr>
                      <a:spLocks noChangeShapeType="1"/>
                    </p:cNvSpPr>
                    <p:nvPr/>
                  </p:nvSpPr>
                  <p:spPr bwMode="auto">
                    <a:xfrm>
                      <a:off x="3056" y="3344"/>
                      <a:ext cx="70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207995" name="Line 13"/>
                    <p:cNvSpPr>
                      <a:spLocks noChangeShapeType="1"/>
                    </p:cNvSpPr>
                    <p:nvPr/>
                  </p:nvSpPr>
                  <p:spPr bwMode="auto">
                    <a:xfrm flipV="1">
                      <a:off x="4528" y="2840"/>
                      <a:ext cx="248" cy="232"/>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p>
                  </p:txBody>
                </p:sp>
                <p:sp>
                  <p:nvSpPr>
                    <p:cNvPr id="207996" name="Line 14"/>
                    <p:cNvSpPr>
                      <a:spLocks noChangeShapeType="1"/>
                    </p:cNvSpPr>
                    <p:nvPr/>
                  </p:nvSpPr>
                  <p:spPr bwMode="auto">
                    <a:xfrm>
                      <a:off x="4496" y="1928"/>
                      <a:ext cx="272" cy="256"/>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207997" name="Group 15"/>
                    <p:cNvGrpSpPr>
                      <a:grpSpLocks/>
                    </p:cNvGrpSpPr>
                    <p:nvPr/>
                  </p:nvGrpSpPr>
                  <p:grpSpPr bwMode="auto">
                    <a:xfrm>
                      <a:off x="2898" y="1224"/>
                      <a:ext cx="2649" cy="2576"/>
                      <a:chOff x="2898" y="1224"/>
                      <a:chExt cx="2649" cy="2576"/>
                    </a:xfrm>
                  </p:grpSpPr>
                  <p:grpSp>
                    <p:nvGrpSpPr>
                      <p:cNvPr id="207998" name="Group 16"/>
                      <p:cNvGrpSpPr>
                        <a:grpSpLocks/>
                      </p:cNvGrpSpPr>
                      <p:nvPr/>
                    </p:nvGrpSpPr>
                    <p:grpSpPr bwMode="auto">
                      <a:xfrm>
                        <a:off x="3766" y="2904"/>
                        <a:ext cx="897" cy="896"/>
                        <a:chOff x="1842" y="1776"/>
                        <a:chExt cx="2074" cy="2072"/>
                      </a:xfrm>
                    </p:grpSpPr>
                    <p:sp>
                      <p:nvSpPr>
                        <p:cNvPr id="208044" name="Oval 1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8045" name="Freeform 1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46" name="Freeform 1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47" name="Freeform 2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48" name="Freeform 2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49" name="Oval 2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8050" name="Line 2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51" name="Line 2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52" name="Line 2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53" name="Line 2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207999" name="Group 27"/>
                      <p:cNvGrpSpPr>
                        <a:grpSpLocks/>
                      </p:cNvGrpSpPr>
                      <p:nvPr/>
                    </p:nvGrpSpPr>
                    <p:grpSpPr bwMode="auto">
                      <a:xfrm>
                        <a:off x="3766" y="1224"/>
                        <a:ext cx="897" cy="896"/>
                        <a:chOff x="1842" y="1776"/>
                        <a:chExt cx="2074" cy="2072"/>
                      </a:xfrm>
                    </p:grpSpPr>
                    <p:sp>
                      <p:nvSpPr>
                        <p:cNvPr id="208034" name="Oval 28"/>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8035" name="Freeform 29"/>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36" name="Freeform 30"/>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37" name="Freeform 31"/>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38" name="Freeform 32"/>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39" name="Oval 33"/>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8040" name="Line 34"/>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41" name="Line 35"/>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42" name="Line 36"/>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43" name="Line 37"/>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208000" name="Group 38"/>
                      <p:cNvGrpSpPr>
                        <a:grpSpLocks/>
                      </p:cNvGrpSpPr>
                      <p:nvPr/>
                    </p:nvGrpSpPr>
                    <p:grpSpPr bwMode="auto">
                      <a:xfrm>
                        <a:off x="2898" y="2064"/>
                        <a:ext cx="897" cy="896"/>
                        <a:chOff x="1842" y="1776"/>
                        <a:chExt cx="2074" cy="2072"/>
                      </a:xfrm>
                    </p:grpSpPr>
                    <p:sp>
                      <p:nvSpPr>
                        <p:cNvPr id="208024" name="Oval 3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8025" name="Freeform 4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26" name="Freeform 4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27" name="Freeform 4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28" name="Freeform 4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29" name="Oval 4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8030" name="Line 4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31" name="Line 4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32" name="Line 4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33" name="Line 4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208001" name="Group 49"/>
                      <p:cNvGrpSpPr>
                        <a:grpSpLocks/>
                      </p:cNvGrpSpPr>
                      <p:nvPr/>
                    </p:nvGrpSpPr>
                    <p:grpSpPr bwMode="auto">
                      <a:xfrm>
                        <a:off x="4650" y="2064"/>
                        <a:ext cx="897" cy="896"/>
                        <a:chOff x="1842" y="1776"/>
                        <a:chExt cx="2074" cy="2072"/>
                      </a:xfrm>
                    </p:grpSpPr>
                    <p:sp>
                      <p:nvSpPr>
                        <p:cNvPr id="208014" name="Oval 50"/>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8015" name="Freeform 51"/>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16" name="Freeform 52"/>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17" name="Freeform 53"/>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18" name="Freeform 54"/>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19" name="Oval 55"/>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8020" name="Line 56"/>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21" name="Line 57"/>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22" name="Line 58"/>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23" name="Line 59"/>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208002" name="Text Box 60"/>
                      <p:cNvSpPr txBox="1">
                        <a:spLocks noChangeArrowheads="1"/>
                      </p:cNvSpPr>
                      <p:nvPr/>
                    </p:nvSpPr>
                    <p:spPr bwMode="auto">
                      <a:xfrm>
                        <a:off x="3238" y="213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E</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208003" name="Text Box 61"/>
                      <p:cNvSpPr txBox="1">
                        <a:spLocks noChangeArrowheads="1"/>
                      </p:cNvSpPr>
                      <p:nvPr/>
                    </p:nvSpPr>
                    <p:spPr bwMode="auto">
                      <a:xfrm>
                        <a:off x="4110" y="1295"/>
                        <a:ext cx="158"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F</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208004" name="Text Box 62"/>
                      <p:cNvSpPr txBox="1">
                        <a:spLocks noChangeArrowheads="1"/>
                      </p:cNvSpPr>
                      <p:nvPr/>
                    </p:nvSpPr>
                    <p:spPr bwMode="auto">
                      <a:xfrm>
                        <a:off x="4102" y="2975"/>
                        <a:ext cx="177"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G</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5</a:t>
                        </a:r>
                      </a:p>
                    </p:txBody>
                  </p:sp>
                  <p:sp>
                    <p:nvSpPr>
                      <p:cNvPr id="208005" name="Text Box 63"/>
                      <p:cNvSpPr txBox="1">
                        <a:spLocks noChangeArrowheads="1"/>
                      </p:cNvSpPr>
                      <p:nvPr/>
                    </p:nvSpPr>
                    <p:spPr bwMode="auto">
                      <a:xfrm>
                        <a:off x="4990" y="213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H</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208006" name="Text Box 64"/>
                      <p:cNvSpPr txBox="1">
                        <a:spLocks noChangeArrowheads="1"/>
                      </p:cNvSpPr>
                      <p:nvPr/>
                    </p:nvSpPr>
                    <p:spPr bwMode="auto">
                      <a:xfrm>
                        <a:off x="2974"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208007" name="Text Box 65"/>
                      <p:cNvSpPr txBox="1">
                        <a:spLocks noChangeArrowheads="1"/>
                      </p:cNvSpPr>
                      <p:nvPr/>
                    </p:nvSpPr>
                    <p:spPr bwMode="auto">
                      <a:xfrm>
                        <a:off x="3518"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208008" name="Text Box 66"/>
                      <p:cNvSpPr txBox="1">
                        <a:spLocks noChangeArrowheads="1"/>
                      </p:cNvSpPr>
                      <p:nvPr/>
                    </p:nvSpPr>
                    <p:spPr bwMode="auto">
                      <a:xfrm>
                        <a:off x="4670"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208009" name="Text Box 67"/>
                      <p:cNvSpPr txBox="1">
                        <a:spLocks noChangeArrowheads="1"/>
                      </p:cNvSpPr>
                      <p:nvPr/>
                    </p:nvSpPr>
                    <p:spPr bwMode="auto">
                      <a:xfrm>
                        <a:off x="5254"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sp>
                    <p:nvSpPr>
                      <p:cNvPr id="208010" name="Text Box 68"/>
                      <p:cNvSpPr txBox="1">
                        <a:spLocks noChangeArrowheads="1"/>
                      </p:cNvSpPr>
                      <p:nvPr/>
                    </p:nvSpPr>
                    <p:spPr bwMode="auto">
                      <a:xfrm>
                        <a:off x="38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208011" name="Text Box 69"/>
                      <p:cNvSpPr txBox="1">
                        <a:spLocks noChangeArrowheads="1"/>
                      </p:cNvSpPr>
                      <p:nvPr/>
                    </p:nvSpPr>
                    <p:spPr bwMode="auto">
                      <a:xfrm>
                        <a:off x="3838" y="31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208012" name="Text Box 70"/>
                      <p:cNvSpPr txBox="1">
                        <a:spLocks noChangeArrowheads="1"/>
                      </p:cNvSpPr>
                      <p:nvPr/>
                    </p:nvSpPr>
                    <p:spPr bwMode="auto">
                      <a:xfrm>
                        <a:off x="4358" y="3111"/>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208013" name="Text Box 71"/>
                      <p:cNvSpPr txBox="1">
                        <a:spLocks noChangeArrowheads="1"/>
                      </p:cNvSpPr>
                      <p:nvPr/>
                    </p:nvSpPr>
                    <p:spPr bwMode="auto">
                      <a:xfrm>
                        <a:off x="4382"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sp>
                <p:nvSpPr>
                  <p:cNvPr id="207985" name="Text Box 72"/>
                  <p:cNvSpPr txBox="1">
                    <a:spLocks noChangeArrowheads="1"/>
                  </p:cNvSpPr>
                  <p:nvPr/>
                </p:nvSpPr>
                <p:spPr bwMode="auto">
                  <a:xfrm>
                    <a:off x="4670"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207986" name="Text Box 73"/>
                  <p:cNvSpPr txBox="1">
                    <a:spLocks noChangeArrowheads="1"/>
                  </p:cNvSpPr>
                  <p:nvPr/>
                </p:nvSpPr>
                <p:spPr bwMode="auto">
                  <a:xfrm>
                    <a:off x="5246"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sp>
                <p:nvSpPr>
                  <p:cNvPr id="207987" name="Text Box 74"/>
                  <p:cNvSpPr txBox="1">
                    <a:spLocks noChangeArrowheads="1"/>
                  </p:cNvSpPr>
                  <p:nvPr/>
                </p:nvSpPr>
                <p:spPr bwMode="auto">
                  <a:xfrm>
                    <a:off x="3782"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10</a:t>
                    </a:r>
                  </a:p>
                </p:txBody>
              </p:sp>
              <p:sp>
                <p:nvSpPr>
                  <p:cNvPr id="207988" name="Text Box 75"/>
                  <p:cNvSpPr txBox="1">
                    <a:spLocks noChangeArrowheads="1"/>
                  </p:cNvSpPr>
                  <p:nvPr/>
                </p:nvSpPr>
                <p:spPr bwMode="auto">
                  <a:xfrm>
                    <a:off x="4358"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207989" name="Text Box 76"/>
                  <p:cNvSpPr txBox="1">
                    <a:spLocks noChangeArrowheads="1"/>
                  </p:cNvSpPr>
                  <p:nvPr/>
                </p:nvSpPr>
                <p:spPr bwMode="auto">
                  <a:xfrm>
                    <a:off x="3838" y="3376"/>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207990" name="Text Box 77"/>
                  <p:cNvSpPr txBox="1">
                    <a:spLocks noChangeArrowheads="1"/>
                  </p:cNvSpPr>
                  <p:nvPr/>
                </p:nvSpPr>
                <p:spPr bwMode="auto">
                  <a:xfrm>
                    <a:off x="4358" y="337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grpSp>
            <p:sp>
              <p:nvSpPr>
                <p:cNvPr id="207982" name="Text Box 78"/>
                <p:cNvSpPr txBox="1">
                  <a:spLocks noChangeArrowheads="1"/>
                </p:cNvSpPr>
                <p:nvPr/>
              </p:nvSpPr>
              <p:spPr bwMode="auto">
                <a:xfrm>
                  <a:off x="2974"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207983" name="Text Box 79"/>
                <p:cNvSpPr txBox="1">
                  <a:spLocks noChangeArrowheads="1"/>
                </p:cNvSpPr>
                <p:nvPr/>
              </p:nvSpPr>
              <p:spPr bwMode="auto">
                <a:xfrm>
                  <a:off x="3518"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grpSp>
          <p:grpSp>
            <p:nvGrpSpPr>
              <p:cNvPr id="207886" name="Group 80"/>
              <p:cNvGrpSpPr>
                <a:grpSpLocks/>
              </p:cNvGrpSpPr>
              <p:nvPr/>
            </p:nvGrpSpPr>
            <p:grpSpPr bwMode="auto">
              <a:xfrm>
                <a:off x="1640" y="1976"/>
                <a:ext cx="1455" cy="1824"/>
                <a:chOff x="1640" y="1976"/>
                <a:chExt cx="1455" cy="1824"/>
              </a:xfrm>
            </p:grpSpPr>
            <p:sp>
              <p:nvSpPr>
                <p:cNvPr id="207963" name="Line 81"/>
                <p:cNvSpPr>
                  <a:spLocks noChangeShapeType="1"/>
                </p:cNvSpPr>
                <p:nvPr/>
              </p:nvSpPr>
              <p:spPr bwMode="auto">
                <a:xfrm>
                  <a:off x="1640" y="1976"/>
                  <a:ext cx="744" cy="99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207964" name="Group 82"/>
                <p:cNvGrpSpPr>
                  <a:grpSpLocks/>
                </p:cNvGrpSpPr>
                <p:nvPr/>
              </p:nvGrpSpPr>
              <p:grpSpPr bwMode="auto">
                <a:xfrm>
                  <a:off x="1848" y="2904"/>
                  <a:ext cx="1247" cy="896"/>
                  <a:chOff x="1848" y="2904"/>
                  <a:chExt cx="1247" cy="896"/>
                </a:xfrm>
              </p:grpSpPr>
              <p:sp>
                <p:nvSpPr>
                  <p:cNvPr id="207965" name="Line 83"/>
                  <p:cNvSpPr>
                    <a:spLocks noChangeShapeType="1"/>
                  </p:cNvSpPr>
                  <p:nvPr/>
                </p:nvSpPr>
                <p:spPr bwMode="auto">
                  <a:xfrm>
                    <a:off x="1848" y="3352"/>
                    <a:ext cx="34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207966" name="Group 84"/>
                  <p:cNvGrpSpPr>
                    <a:grpSpLocks/>
                  </p:cNvGrpSpPr>
                  <p:nvPr/>
                </p:nvGrpSpPr>
                <p:grpSpPr bwMode="auto">
                  <a:xfrm>
                    <a:off x="2198" y="2904"/>
                    <a:ext cx="897" cy="896"/>
                    <a:chOff x="2198" y="2904"/>
                    <a:chExt cx="897" cy="896"/>
                  </a:xfrm>
                </p:grpSpPr>
                <p:grpSp>
                  <p:nvGrpSpPr>
                    <p:cNvPr id="207967" name="Group 85"/>
                    <p:cNvGrpSpPr>
                      <a:grpSpLocks/>
                    </p:cNvGrpSpPr>
                    <p:nvPr/>
                  </p:nvGrpSpPr>
                  <p:grpSpPr bwMode="auto">
                    <a:xfrm>
                      <a:off x="2198" y="2904"/>
                      <a:ext cx="897" cy="896"/>
                      <a:chOff x="1842" y="1776"/>
                      <a:chExt cx="2074" cy="2072"/>
                    </a:xfrm>
                  </p:grpSpPr>
                  <p:sp>
                    <p:nvSpPr>
                      <p:cNvPr id="207971" name="Oval 86"/>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72" name="Freeform 87"/>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73" name="Freeform 88"/>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74" name="Freeform 89"/>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75" name="Freeform 90"/>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76" name="Oval 91"/>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77" name="Line 92"/>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78" name="Line 93"/>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79" name="Line 94"/>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80" name="Line 95"/>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207968" name="Text Box 96"/>
                    <p:cNvSpPr txBox="1">
                      <a:spLocks noChangeArrowheads="1"/>
                    </p:cNvSpPr>
                    <p:nvPr/>
                  </p:nvSpPr>
                  <p:spPr bwMode="auto">
                    <a:xfrm>
                      <a:off x="2534" y="297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D</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207969" name="Text Box 97"/>
                    <p:cNvSpPr txBox="1">
                      <a:spLocks noChangeArrowheads="1"/>
                    </p:cNvSpPr>
                    <p:nvPr/>
                  </p:nvSpPr>
                  <p:spPr bwMode="auto">
                    <a:xfrm>
                      <a:off x="2278"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sp>
                  <p:nvSpPr>
                    <p:cNvPr id="207970" name="Text Box 98"/>
                    <p:cNvSpPr txBox="1">
                      <a:spLocks noChangeArrowheads="1"/>
                    </p:cNvSpPr>
                    <p:nvPr/>
                  </p:nvSpPr>
                  <p:spPr bwMode="auto">
                    <a:xfrm>
                      <a:off x="2830"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grpSp>
          <p:grpSp>
            <p:nvGrpSpPr>
              <p:cNvPr id="207887" name="Group 99"/>
              <p:cNvGrpSpPr>
                <a:grpSpLocks/>
              </p:cNvGrpSpPr>
              <p:nvPr/>
            </p:nvGrpSpPr>
            <p:grpSpPr bwMode="auto">
              <a:xfrm>
                <a:off x="1840" y="1224"/>
                <a:ext cx="1255" cy="896"/>
                <a:chOff x="1840" y="1224"/>
                <a:chExt cx="1255" cy="896"/>
              </a:xfrm>
            </p:grpSpPr>
            <p:sp>
              <p:nvSpPr>
                <p:cNvPr id="207948" name="Line 100"/>
                <p:cNvSpPr>
                  <a:spLocks noChangeShapeType="1"/>
                </p:cNvSpPr>
                <p:nvPr/>
              </p:nvSpPr>
              <p:spPr bwMode="auto">
                <a:xfrm>
                  <a:off x="1840" y="1672"/>
                  <a:ext cx="344" cy="0"/>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p>
              </p:txBody>
            </p:sp>
            <p:grpSp>
              <p:nvGrpSpPr>
                <p:cNvPr id="207949" name="Group 101"/>
                <p:cNvGrpSpPr>
                  <a:grpSpLocks/>
                </p:cNvGrpSpPr>
                <p:nvPr/>
              </p:nvGrpSpPr>
              <p:grpSpPr bwMode="auto">
                <a:xfrm>
                  <a:off x="2198" y="1224"/>
                  <a:ext cx="897" cy="896"/>
                  <a:chOff x="1842" y="1776"/>
                  <a:chExt cx="2074" cy="2072"/>
                </a:xfrm>
              </p:grpSpPr>
              <p:sp>
                <p:nvSpPr>
                  <p:cNvPr id="207953" name="Oval 102"/>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54" name="Freeform 103"/>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55" name="Freeform 104"/>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56" name="Freeform 105"/>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57" name="Freeform 106"/>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58" name="Oval 107"/>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59" name="Line 108"/>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60" name="Line 109"/>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61" name="Line 110"/>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62" name="Line 111"/>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207950" name="Text Box 112"/>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C</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207951" name="Text Box 113"/>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207952" name="Text Box 114"/>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grpSp>
          <p:grpSp>
            <p:nvGrpSpPr>
              <p:cNvPr id="207888" name="Group 115"/>
              <p:cNvGrpSpPr>
                <a:grpSpLocks/>
              </p:cNvGrpSpPr>
              <p:nvPr/>
            </p:nvGrpSpPr>
            <p:grpSpPr bwMode="auto">
              <a:xfrm>
                <a:off x="972" y="2828"/>
                <a:ext cx="903" cy="972"/>
                <a:chOff x="972" y="2828"/>
                <a:chExt cx="903" cy="972"/>
              </a:xfrm>
            </p:grpSpPr>
            <p:sp>
              <p:nvSpPr>
                <p:cNvPr id="207932" name="Line 116"/>
                <p:cNvSpPr>
                  <a:spLocks noChangeShapeType="1"/>
                </p:cNvSpPr>
                <p:nvPr/>
              </p:nvSpPr>
              <p:spPr bwMode="auto">
                <a:xfrm rot="5400000" flipV="1">
                  <a:off x="964" y="2836"/>
                  <a:ext cx="176" cy="16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207933" name="Group 117"/>
                <p:cNvGrpSpPr>
                  <a:grpSpLocks/>
                </p:cNvGrpSpPr>
                <p:nvPr/>
              </p:nvGrpSpPr>
              <p:grpSpPr bwMode="auto">
                <a:xfrm>
                  <a:off x="978" y="2904"/>
                  <a:ext cx="897" cy="896"/>
                  <a:chOff x="978" y="2904"/>
                  <a:chExt cx="897" cy="896"/>
                </a:xfrm>
              </p:grpSpPr>
              <p:grpSp>
                <p:nvGrpSpPr>
                  <p:cNvPr id="207934" name="Group 118"/>
                  <p:cNvGrpSpPr>
                    <a:grpSpLocks/>
                  </p:cNvGrpSpPr>
                  <p:nvPr/>
                </p:nvGrpSpPr>
                <p:grpSpPr bwMode="auto">
                  <a:xfrm>
                    <a:off x="978" y="2904"/>
                    <a:ext cx="897" cy="896"/>
                    <a:chOff x="1842" y="1776"/>
                    <a:chExt cx="2074" cy="2072"/>
                  </a:xfrm>
                </p:grpSpPr>
                <p:sp>
                  <p:nvSpPr>
                    <p:cNvPr id="207938" name="Oval 11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39" name="Freeform 12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40" name="Freeform 12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41" name="Freeform 12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42" name="Freeform 12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43" name="Oval 12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44" name="Line 12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45" name="Line 12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46" name="Line 12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47" name="Line 12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207935" name="Text Box 129"/>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B</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207936" name="Text Box 130"/>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207937" name="Text Box 131"/>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grpSp>
          </p:grpSp>
          <p:grpSp>
            <p:nvGrpSpPr>
              <p:cNvPr id="207889" name="Group 132"/>
              <p:cNvGrpSpPr>
                <a:grpSpLocks/>
              </p:cNvGrpSpPr>
              <p:nvPr/>
            </p:nvGrpSpPr>
            <p:grpSpPr bwMode="auto">
              <a:xfrm>
                <a:off x="274" y="1224"/>
                <a:ext cx="1601" cy="1736"/>
                <a:chOff x="274" y="1224"/>
                <a:chExt cx="1601" cy="1736"/>
              </a:xfrm>
            </p:grpSpPr>
            <p:grpSp>
              <p:nvGrpSpPr>
                <p:cNvPr id="207900" name="Group 133"/>
                <p:cNvGrpSpPr>
                  <a:grpSpLocks/>
                </p:cNvGrpSpPr>
                <p:nvPr/>
              </p:nvGrpSpPr>
              <p:grpSpPr bwMode="auto">
                <a:xfrm>
                  <a:off x="274" y="2064"/>
                  <a:ext cx="897" cy="896"/>
                  <a:chOff x="274" y="2064"/>
                  <a:chExt cx="897" cy="896"/>
                </a:xfrm>
              </p:grpSpPr>
              <p:grpSp>
                <p:nvGrpSpPr>
                  <p:cNvPr id="207917" name="Group 134"/>
                  <p:cNvGrpSpPr>
                    <a:grpSpLocks/>
                  </p:cNvGrpSpPr>
                  <p:nvPr/>
                </p:nvGrpSpPr>
                <p:grpSpPr bwMode="auto">
                  <a:xfrm>
                    <a:off x="274" y="2064"/>
                    <a:ext cx="897" cy="896"/>
                    <a:chOff x="1842" y="1776"/>
                    <a:chExt cx="2074" cy="2072"/>
                  </a:xfrm>
                </p:grpSpPr>
                <p:sp>
                  <p:nvSpPr>
                    <p:cNvPr id="207922" name="Oval 13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23" name="Freeform 13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24" name="Freeform 13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25" name="Freeform 13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26" name="Freeform 13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27" name="Oval 14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28" name="Line 14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29" name="Line 14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30" name="Line 14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31" name="Line 14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207918" name="Text Box 145"/>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latin typeface="Arial" pitchFamily="34" charset="0"/>
                        <a:ea typeface="MS PGothic" pitchFamily="34" charset="-128"/>
                      </a:rPr>
                      <a:t>Start</a:t>
                    </a:r>
                  </a:p>
                </p:txBody>
              </p:sp>
              <p:sp>
                <p:nvSpPr>
                  <p:cNvPr id="207919" name="Text Box 146"/>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207920" name="Text Box 147"/>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207921" name="Text Box 148"/>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grpSp>
              <p:nvGrpSpPr>
                <p:cNvPr id="207901" name="Group 149"/>
                <p:cNvGrpSpPr>
                  <a:grpSpLocks/>
                </p:cNvGrpSpPr>
                <p:nvPr/>
              </p:nvGrpSpPr>
              <p:grpSpPr bwMode="auto">
                <a:xfrm>
                  <a:off x="978" y="1224"/>
                  <a:ext cx="897" cy="896"/>
                  <a:chOff x="978" y="1224"/>
                  <a:chExt cx="897" cy="896"/>
                </a:xfrm>
              </p:grpSpPr>
              <p:grpSp>
                <p:nvGrpSpPr>
                  <p:cNvPr id="207903" name="Group 150"/>
                  <p:cNvGrpSpPr>
                    <a:grpSpLocks/>
                  </p:cNvGrpSpPr>
                  <p:nvPr/>
                </p:nvGrpSpPr>
                <p:grpSpPr bwMode="auto">
                  <a:xfrm>
                    <a:off x="978" y="1224"/>
                    <a:ext cx="897" cy="896"/>
                    <a:chOff x="1842" y="1776"/>
                    <a:chExt cx="2074" cy="2072"/>
                  </a:xfrm>
                </p:grpSpPr>
                <p:sp>
                  <p:nvSpPr>
                    <p:cNvPr id="207907" name="Oval 151"/>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08" name="Freeform 152"/>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09" name="Freeform 153"/>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10" name="Freeform 154"/>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11" name="Freeform 155"/>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12" name="Oval 156"/>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13" name="Line 157"/>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14" name="Line 158"/>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15" name="Line 159"/>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16" name="Line 160"/>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207904" name="Text Box 161"/>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latin typeface="Arial" pitchFamily="34" charset="0"/>
                        <a:ea typeface="MS PGothic" pitchFamily="34" charset="-128"/>
                      </a:rPr>
                      <a:t>A</a:t>
                    </a:r>
                  </a:p>
                  <a:p>
                    <a:pPr algn="ctr"/>
                    <a:endParaRPr lang="en-AU" altLang="en-US" sz="1900">
                      <a:latin typeface="Arial" pitchFamily="34" charset="0"/>
                      <a:ea typeface="MS PGothic" pitchFamily="34" charset="-128"/>
                    </a:endParaRPr>
                  </a:p>
                  <a:p>
                    <a:pPr algn="ctr"/>
                    <a:endParaRPr lang="en-AU" altLang="en-US" sz="1900">
                      <a:latin typeface="Arial" pitchFamily="34" charset="0"/>
                      <a:ea typeface="MS PGothic" pitchFamily="34" charset="-128"/>
                    </a:endParaRPr>
                  </a:p>
                  <a:p>
                    <a:pPr algn="ctr"/>
                    <a:r>
                      <a:rPr lang="en-AU" altLang="en-US" sz="1900">
                        <a:latin typeface="Arial" pitchFamily="34" charset="0"/>
                        <a:ea typeface="MS PGothic" pitchFamily="34" charset="-128"/>
                      </a:rPr>
                      <a:t>2</a:t>
                    </a:r>
                  </a:p>
                </p:txBody>
              </p:sp>
              <p:sp>
                <p:nvSpPr>
                  <p:cNvPr id="207905" name="Text Box 162"/>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207906" name="Text Box 163"/>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sp>
              <p:nvSpPr>
                <p:cNvPr id="207902" name="Line 164"/>
                <p:cNvSpPr>
                  <a:spLocks noChangeShapeType="1"/>
                </p:cNvSpPr>
                <p:nvPr/>
              </p:nvSpPr>
              <p:spPr bwMode="auto">
                <a:xfrm flipV="1">
                  <a:off x="984" y="2000"/>
                  <a:ext cx="128" cy="136"/>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p>
              </p:txBody>
            </p:sp>
          </p:grpSp>
          <p:sp>
            <p:nvSpPr>
              <p:cNvPr id="207890" name="Text Box 165"/>
              <p:cNvSpPr txBox="1">
                <a:spLocks noChangeArrowheads="1"/>
              </p:cNvSpPr>
              <p:nvPr/>
            </p:nvSpPr>
            <p:spPr bwMode="auto">
              <a:xfrm>
                <a:off x="2830" y="170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207891" name="Text Box 166"/>
              <p:cNvSpPr txBox="1">
                <a:spLocks noChangeArrowheads="1"/>
              </p:cNvSpPr>
              <p:nvPr/>
            </p:nvSpPr>
            <p:spPr bwMode="auto">
              <a:xfrm>
                <a:off x="2272" y="170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207892" name="Text Box 167"/>
              <p:cNvSpPr txBox="1">
                <a:spLocks noChangeArrowheads="1"/>
              </p:cNvSpPr>
              <p:nvPr/>
            </p:nvSpPr>
            <p:spPr bwMode="auto">
              <a:xfrm>
                <a:off x="2838" y="337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207893" name="Text Box 168"/>
              <p:cNvSpPr txBox="1">
                <a:spLocks noChangeArrowheads="1"/>
              </p:cNvSpPr>
              <p:nvPr/>
            </p:nvSpPr>
            <p:spPr bwMode="auto">
              <a:xfrm>
                <a:off x="2280" y="337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207894" name="Text Box 169"/>
              <p:cNvSpPr txBox="1">
                <a:spLocks noChangeArrowheads="1"/>
              </p:cNvSpPr>
              <p:nvPr/>
            </p:nvSpPr>
            <p:spPr bwMode="auto">
              <a:xfrm>
                <a:off x="1606" y="17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207895" name="Text Box 170"/>
              <p:cNvSpPr txBox="1">
                <a:spLocks noChangeArrowheads="1"/>
              </p:cNvSpPr>
              <p:nvPr/>
            </p:nvSpPr>
            <p:spPr bwMode="auto">
              <a:xfrm>
                <a:off x="1048" y="17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207896" name="Text Box 171"/>
              <p:cNvSpPr txBox="1">
                <a:spLocks noChangeArrowheads="1"/>
              </p:cNvSpPr>
              <p:nvPr/>
            </p:nvSpPr>
            <p:spPr bwMode="auto">
              <a:xfrm>
                <a:off x="1614" y="339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207897" name="Text Box 172"/>
              <p:cNvSpPr txBox="1">
                <a:spLocks noChangeArrowheads="1"/>
              </p:cNvSpPr>
              <p:nvPr/>
            </p:nvSpPr>
            <p:spPr bwMode="auto">
              <a:xfrm>
                <a:off x="1056" y="339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a:t>
                </a:r>
              </a:p>
            </p:txBody>
          </p:sp>
          <p:sp>
            <p:nvSpPr>
              <p:cNvPr id="207898" name="Text Box 173"/>
              <p:cNvSpPr txBox="1">
                <a:spLocks noChangeArrowheads="1"/>
              </p:cNvSpPr>
              <p:nvPr/>
            </p:nvSpPr>
            <p:spPr bwMode="auto">
              <a:xfrm>
                <a:off x="894"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207899" name="Text Box 174"/>
              <p:cNvSpPr txBox="1">
                <a:spLocks noChangeArrowheads="1"/>
              </p:cNvSpPr>
              <p:nvPr/>
            </p:nvSpPr>
            <p:spPr bwMode="auto">
              <a:xfrm>
                <a:off x="336"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sp>
          <p:nvSpPr>
            <p:cNvPr id="207877" name="Text Box 175"/>
            <p:cNvSpPr txBox="1">
              <a:spLocks noChangeArrowheads="1"/>
            </p:cNvSpPr>
            <p:nvPr/>
          </p:nvSpPr>
          <p:spPr bwMode="auto">
            <a:xfrm>
              <a:off x="1054" y="3783"/>
              <a:ext cx="56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Slack = 1</a:t>
              </a:r>
            </a:p>
          </p:txBody>
        </p:sp>
        <p:sp>
          <p:nvSpPr>
            <p:cNvPr id="207878" name="Text Box 176"/>
            <p:cNvSpPr txBox="1">
              <a:spLocks noChangeArrowheads="1"/>
            </p:cNvSpPr>
            <p:nvPr/>
          </p:nvSpPr>
          <p:spPr bwMode="auto">
            <a:xfrm>
              <a:off x="2278" y="3783"/>
              <a:ext cx="56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Slack = 1</a:t>
              </a:r>
            </a:p>
          </p:txBody>
        </p:sp>
        <p:sp>
          <p:nvSpPr>
            <p:cNvPr id="207879" name="Text Box 177"/>
            <p:cNvSpPr txBox="1">
              <a:spLocks noChangeArrowheads="1"/>
            </p:cNvSpPr>
            <p:nvPr/>
          </p:nvSpPr>
          <p:spPr bwMode="auto">
            <a:xfrm>
              <a:off x="1054" y="2112"/>
              <a:ext cx="56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Slack = 0</a:t>
              </a:r>
            </a:p>
          </p:txBody>
        </p:sp>
        <p:sp>
          <p:nvSpPr>
            <p:cNvPr id="207880" name="Text Box 178"/>
            <p:cNvSpPr txBox="1">
              <a:spLocks noChangeArrowheads="1"/>
            </p:cNvSpPr>
            <p:nvPr/>
          </p:nvSpPr>
          <p:spPr bwMode="auto">
            <a:xfrm>
              <a:off x="3838" y="2112"/>
              <a:ext cx="56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Slack = 6</a:t>
              </a:r>
            </a:p>
          </p:txBody>
        </p:sp>
        <p:sp>
          <p:nvSpPr>
            <p:cNvPr id="207881" name="Text Box 179"/>
            <p:cNvSpPr txBox="1">
              <a:spLocks noChangeArrowheads="1"/>
            </p:cNvSpPr>
            <p:nvPr/>
          </p:nvSpPr>
          <p:spPr bwMode="auto">
            <a:xfrm>
              <a:off x="4726" y="2944"/>
              <a:ext cx="56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Slack = 0</a:t>
              </a:r>
            </a:p>
          </p:txBody>
        </p:sp>
        <p:sp>
          <p:nvSpPr>
            <p:cNvPr id="207882" name="Text Box 180"/>
            <p:cNvSpPr txBox="1">
              <a:spLocks noChangeArrowheads="1"/>
            </p:cNvSpPr>
            <p:nvPr/>
          </p:nvSpPr>
          <p:spPr bwMode="auto">
            <a:xfrm>
              <a:off x="2272" y="2112"/>
              <a:ext cx="56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Slack = 0</a:t>
              </a:r>
            </a:p>
          </p:txBody>
        </p:sp>
        <p:sp>
          <p:nvSpPr>
            <p:cNvPr id="207883" name="Text Box 181"/>
            <p:cNvSpPr txBox="1">
              <a:spLocks noChangeArrowheads="1"/>
            </p:cNvSpPr>
            <p:nvPr/>
          </p:nvSpPr>
          <p:spPr bwMode="auto">
            <a:xfrm>
              <a:off x="2982" y="2944"/>
              <a:ext cx="56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Slack = 0</a:t>
              </a:r>
            </a:p>
          </p:txBody>
        </p:sp>
        <p:sp>
          <p:nvSpPr>
            <p:cNvPr id="207884" name="Text Box 182"/>
            <p:cNvSpPr txBox="1">
              <a:spLocks noChangeArrowheads="1"/>
            </p:cNvSpPr>
            <p:nvPr/>
          </p:nvSpPr>
          <p:spPr bwMode="auto">
            <a:xfrm>
              <a:off x="3846" y="3783"/>
              <a:ext cx="56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Slack = 0</a:t>
              </a:r>
            </a:p>
          </p:txBody>
        </p:sp>
      </p:grpSp>
    </p:spTree>
    <p:extLst>
      <p:ext uri="{BB962C8B-B14F-4D97-AF65-F5344CB8AC3E}">
        <p14:creationId xmlns:p14="http://schemas.microsoft.com/office/powerpoint/2010/main" val="12511017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206852"/>
                                        </p:tgtEl>
                                        <p:attrNameLst>
                                          <p:attrName>style.visibility</p:attrName>
                                        </p:attrNameLst>
                                      </p:cBhvr>
                                      <p:to>
                                        <p:strVal val="visible"/>
                                      </p:to>
                                    </p:set>
                                    <p:animEffect transition="in" filter="wipe(left)">
                                      <p:cBhvr>
                                        <p:cTn id="7" dur="1000"/>
                                        <p:tgtEl>
                                          <p:spTgt spid="206852"/>
                                        </p:tgtEl>
                                      </p:cBhvr>
                                    </p:animEffect>
                                  </p:childTnLst>
                                </p:cTn>
                              </p:par>
                            </p:childTnLst>
                          </p:cTn>
                        </p:par>
                        <p:par>
                          <p:cTn id="8" fill="hold" nodeType="afterGroup">
                            <p:stCondLst>
                              <p:cond delay="2000"/>
                            </p:stCondLst>
                            <p:childTnLst>
                              <p:par>
                                <p:cTn id="9" presetID="22" presetClass="entr" presetSubtype="8" fill="hold" grpId="0" nodeType="afterEffect">
                                  <p:stCondLst>
                                    <p:cond delay="1000"/>
                                  </p:stCondLst>
                                  <p:childTnLst>
                                    <p:set>
                                      <p:cBhvr>
                                        <p:cTn id="10" dur="1" fill="hold">
                                          <p:stCondLst>
                                            <p:cond delay="0"/>
                                          </p:stCondLst>
                                        </p:cTn>
                                        <p:tgtEl>
                                          <p:spTgt spid="206851"/>
                                        </p:tgtEl>
                                        <p:attrNameLst>
                                          <p:attrName>style.visibility</p:attrName>
                                        </p:attrNameLst>
                                      </p:cBhvr>
                                      <p:to>
                                        <p:strVal val="visible"/>
                                      </p:to>
                                    </p:set>
                                    <p:animEffect transition="in" filter="wipe(left)">
                                      <p:cBhvr>
                                        <p:cTn id="11" dur="1000"/>
                                        <p:tgtEl>
                                          <p:spTgt spid="206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1"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p:cNvSpPr>
            <a:spLocks noGrp="1" noChangeArrowheads="1"/>
          </p:cNvSpPr>
          <p:nvPr>
            <p:ph type="title"/>
          </p:nvPr>
        </p:nvSpPr>
        <p:spPr>
          <a:xfrm>
            <a:off x="914400" y="495300"/>
            <a:ext cx="10363200" cy="863600"/>
          </a:xfrm>
        </p:spPr>
        <p:txBody>
          <a:bodyPr/>
          <a:lstStyle/>
          <a:p>
            <a:r>
              <a:rPr lang="en-US" altLang="en-US" smtClean="0">
                <a:latin typeface="Arial" pitchFamily="34" charset="0"/>
                <a:ea typeface="MS PGothic" pitchFamily="34" charset="-128"/>
                <a:cs typeface="Arial" pitchFamily="34" charset="0"/>
              </a:rPr>
              <a:t>Keunggulan PERT/CPM</a:t>
            </a:r>
            <a:endParaRPr lang="en-US" altLang="en-US" smtClean="0">
              <a:latin typeface="Arial" pitchFamily="34" charset="0"/>
              <a:ea typeface="MS PGothic" pitchFamily="34" charset="-128"/>
              <a:cs typeface="Arial" pitchFamily="34" charset="0"/>
            </a:endParaRPr>
          </a:p>
        </p:txBody>
      </p:sp>
      <p:sp>
        <p:nvSpPr>
          <p:cNvPr id="209922" name="Rectangle 3"/>
          <p:cNvSpPr>
            <a:spLocks noGrp="1" noChangeArrowheads="1"/>
          </p:cNvSpPr>
          <p:nvPr>
            <p:ph idx="1"/>
          </p:nvPr>
        </p:nvSpPr>
        <p:spPr>
          <a:xfrm>
            <a:off x="1022351" y="1841500"/>
            <a:ext cx="10363200" cy="4419600"/>
          </a:xfrm>
        </p:spPr>
        <p:txBody>
          <a:bodyPr lIns="120630" tIns="59257" rIns="120630" bIns="59257">
            <a:normAutofit fontScale="92500" lnSpcReduction="20000"/>
          </a:bodyPr>
          <a:lstStyle/>
          <a:p>
            <a:pPr marL="711182" indent="-711182">
              <a:buFontTx/>
              <a:buAutoNum type="arabicPeriod"/>
            </a:pPr>
            <a:r>
              <a:rPr lang="en-US" altLang="en-US" sz="3700">
                <a:latin typeface="Arial" pitchFamily="34" charset="0"/>
                <a:ea typeface="MS PGothic" pitchFamily="34" charset="-128"/>
                <a:cs typeface="Arial" pitchFamily="34" charset="0"/>
              </a:rPr>
              <a:t>Sangat berguna ketika menjadwalkan dan mengendalikan proyek-proyek besar</a:t>
            </a:r>
          </a:p>
          <a:p>
            <a:pPr marL="711182" indent="-711182">
              <a:buFontTx/>
              <a:buAutoNum type="arabicPeriod"/>
            </a:pPr>
            <a:r>
              <a:rPr lang="en-US" altLang="en-US" sz="3700">
                <a:latin typeface="Arial" pitchFamily="34" charset="0"/>
                <a:ea typeface="MS PGothic" pitchFamily="34" charset="-128"/>
                <a:cs typeface="Arial" pitchFamily="34" charset="0"/>
              </a:rPr>
              <a:t>Konsep langsung </a:t>
            </a:r>
            <a:r>
              <a:rPr lang="en-US" altLang="en-US" sz="3700">
                <a:latin typeface="Arial" pitchFamily="34" charset="0"/>
                <a:ea typeface="MS PGothic" pitchFamily="34" charset="-128"/>
                <a:cs typeface="Arial" pitchFamily="34" charset="0"/>
              </a:rPr>
              <a:t>dan secara </a:t>
            </a:r>
            <a:r>
              <a:rPr lang="en-US" altLang="en-US" sz="3700" smtClean="0">
                <a:latin typeface="Arial" pitchFamily="34" charset="0"/>
                <a:ea typeface="MS PGothic" pitchFamily="34" charset="-128"/>
                <a:cs typeface="Arial" pitchFamily="34" charset="0"/>
              </a:rPr>
              <a:t>matematis tidak rumit</a:t>
            </a:r>
            <a:endParaRPr lang="en-US" altLang="en-US" sz="3700">
              <a:latin typeface="Arial" pitchFamily="34" charset="0"/>
              <a:ea typeface="MS PGothic" pitchFamily="34" charset="-128"/>
              <a:cs typeface="Arial" pitchFamily="34" charset="0"/>
            </a:endParaRPr>
          </a:p>
          <a:p>
            <a:pPr marL="711182" indent="-711182">
              <a:buFontTx/>
              <a:buAutoNum type="arabicPeriod"/>
            </a:pPr>
            <a:r>
              <a:rPr lang="en-US" altLang="en-US" sz="3700">
                <a:latin typeface="Arial" pitchFamily="34" charset="0"/>
                <a:ea typeface="MS PGothic" pitchFamily="34" charset="-128"/>
                <a:cs typeface="Arial" pitchFamily="34" charset="0"/>
              </a:rPr>
              <a:t>Jaringan grafis membantu menyoroti hubungan di antara kegiatan proyek</a:t>
            </a:r>
          </a:p>
          <a:p>
            <a:pPr marL="711182" indent="-711182">
              <a:buFontTx/>
              <a:buAutoNum type="arabicPeriod"/>
            </a:pPr>
            <a:r>
              <a:rPr lang="en-US" altLang="en-US" sz="3700">
                <a:latin typeface="Arial" pitchFamily="34" charset="0"/>
                <a:ea typeface="MS PGothic" pitchFamily="34" charset="-128"/>
                <a:cs typeface="Arial" pitchFamily="34" charset="0"/>
              </a:rPr>
              <a:t>Critical path dan slack time analysis membantu menentukan aktivitas yang perlu diawasi </a:t>
            </a:r>
            <a:r>
              <a:rPr lang="en-US" altLang="en-US" sz="3700">
                <a:latin typeface="Arial" pitchFamily="34" charset="0"/>
                <a:ea typeface="MS PGothic" pitchFamily="34" charset="-128"/>
                <a:cs typeface="Arial" pitchFamily="34" charset="0"/>
              </a:rPr>
              <a:t>secara </a:t>
            </a:r>
            <a:r>
              <a:rPr lang="en-US" altLang="en-US" sz="3700" smtClean="0">
                <a:latin typeface="Arial" pitchFamily="34" charset="0"/>
                <a:ea typeface="MS PGothic" pitchFamily="34" charset="-128"/>
                <a:cs typeface="Arial" pitchFamily="34" charset="0"/>
              </a:rPr>
              <a:t>ketat</a:t>
            </a:r>
            <a:endParaRPr lang="en-US" altLang="en-US" sz="370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0019829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914400" y="495300"/>
            <a:ext cx="10363200" cy="863600"/>
          </a:xfrm>
        </p:spPr>
        <p:txBody>
          <a:bodyPr/>
          <a:lstStyle/>
          <a:p>
            <a:r>
              <a:rPr lang="en-US" altLang="en-US" smtClean="0">
                <a:latin typeface="Arial" pitchFamily="34" charset="0"/>
                <a:ea typeface="MS PGothic" pitchFamily="34" charset="-128"/>
                <a:cs typeface="Arial" pitchFamily="34" charset="0"/>
              </a:rPr>
              <a:t>Keunggulan PERT/CPM</a:t>
            </a:r>
            <a:endParaRPr lang="en-US" altLang="en-US" smtClean="0">
              <a:latin typeface="Arial" pitchFamily="34" charset="0"/>
              <a:ea typeface="MS PGothic" pitchFamily="34" charset="-128"/>
              <a:cs typeface="Arial" pitchFamily="34" charset="0"/>
            </a:endParaRPr>
          </a:p>
        </p:txBody>
      </p:sp>
      <p:sp>
        <p:nvSpPr>
          <p:cNvPr id="211970" name="Rectangle 3"/>
          <p:cNvSpPr>
            <a:spLocks noGrp="1" noChangeArrowheads="1"/>
          </p:cNvSpPr>
          <p:nvPr>
            <p:ph idx="1"/>
          </p:nvPr>
        </p:nvSpPr>
        <p:spPr>
          <a:xfrm>
            <a:off x="1022351" y="1879600"/>
            <a:ext cx="10363200" cy="2895600"/>
          </a:xfrm>
        </p:spPr>
        <p:txBody>
          <a:bodyPr lIns="120630" tIns="59257" rIns="120630" bIns="59257">
            <a:normAutofit fontScale="85000" lnSpcReduction="10000"/>
          </a:bodyPr>
          <a:lstStyle/>
          <a:p>
            <a:pPr marL="711182" indent="-711182">
              <a:buFontTx/>
              <a:buAutoNum type="arabicPeriod" startAt="5"/>
            </a:pPr>
            <a:r>
              <a:rPr lang="en-US" altLang="en-US" sz="3700">
                <a:latin typeface="Arial" pitchFamily="34" charset="0"/>
                <a:ea typeface="MS PGothic" pitchFamily="34" charset="-128"/>
                <a:cs typeface="Arial" pitchFamily="34" charset="0"/>
              </a:rPr>
              <a:t>Dokumentasi proyek dan grafik menunjukkan siapa yang bertanggung jawab atas berbagai kegiatan</a:t>
            </a:r>
          </a:p>
          <a:p>
            <a:pPr marL="711182" indent="-711182">
              <a:buFontTx/>
              <a:buAutoNum type="arabicPeriod" startAt="5"/>
            </a:pPr>
            <a:r>
              <a:rPr lang="en-US" altLang="en-US" sz="3700">
                <a:latin typeface="Arial" pitchFamily="34" charset="0"/>
                <a:ea typeface="MS PGothic" pitchFamily="34" charset="-128"/>
                <a:cs typeface="Arial" pitchFamily="34" charset="0"/>
              </a:rPr>
              <a:t>Berlaku untuk berbagai proyek</a:t>
            </a:r>
          </a:p>
          <a:p>
            <a:pPr marL="711182" indent="-711182">
              <a:buFontTx/>
              <a:buAutoNum type="arabicPeriod" startAt="5"/>
            </a:pPr>
            <a:r>
              <a:rPr lang="en-US" altLang="en-US" sz="3700">
                <a:latin typeface="Arial" pitchFamily="34" charset="0"/>
                <a:ea typeface="MS PGothic" pitchFamily="34" charset="-128"/>
                <a:cs typeface="Arial" pitchFamily="34" charset="0"/>
              </a:rPr>
              <a:t>Berguna dalam memantau tidak hanya jadwal tetapi </a:t>
            </a:r>
            <a:r>
              <a:rPr lang="en-US" altLang="en-US" sz="3700">
                <a:latin typeface="Arial" pitchFamily="34" charset="0"/>
                <a:ea typeface="MS PGothic" pitchFamily="34" charset="-128"/>
                <a:cs typeface="Arial" pitchFamily="34" charset="0"/>
              </a:rPr>
              <a:t>juga </a:t>
            </a:r>
            <a:r>
              <a:rPr lang="en-US" altLang="en-US" sz="3700" smtClean="0">
                <a:latin typeface="Arial" pitchFamily="34" charset="0"/>
                <a:ea typeface="MS PGothic" pitchFamily="34" charset="-128"/>
                <a:cs typeface="Arial" pitchFamily="34" charset="0"/>
              </a:rPr>
              <a:t>biaya</a:t>
            </a:r>
            <a:endParaRPr lang="en-US" altLang="en-US" sz="370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2417623275"/>
      </p:ext>
    </p:extLst>
  </p:cSld>
  <p:clrMapOvr>
    <a:masterClrMapping/>
  </p:clrMapOvr>
  <p:transition>
    <p:strips/>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9921" name="Rectangle 2"/>
          <p:cNvSpPr>
            <a:spLocks noGrp="1" noChangeArrowheads="1"/>
          </p:cNvSpPr>
          <p:nvPr>
            <p:ph type="title"/>
          </p:nvPr>
        </p:nvSpPr>
        <p:spPr>
          <a:xfrm>
            <a:off x="914400" y="495300"/>
            <a:ext cx="10363200" cy="863600"/>
          </a:xfrm>
        </p:spPr>
        <p:txBody>
          <a:bodyPr/>
          <a:lstStyle/>
          <a:p>
            <a:r>
              <a:rPr lang="en-US" altLang="en-US" smtClean="0">
                <a:latin typeface="Arial" pitchFamily="34" charset="0"/>
                <a:ea typeface="MS PGothic" pitchFamily="34" charset="-128"/>
                <a:cs typeface="Arial" pitchFamily="34" charset="0"/>
              </a:rPr>
              <a:t>Keunggulan PERT/CPM</a:t>
            </a:r>
            <a:endParaRPr lang="en-US" altLang="en-US" smtClean="0">
              <a:latin typeface="Arial" pitchFamily="34" charset="0"/>
              <a:ea typeface="MS PGothic" pitchFamily="34" charset="-128"/>
              <a:cs typeface="Arial" pitchFamily="34" charset="0"/>
            </a:endParaRPr>
          </a:p>
        </p:txBody>
      </p:sp>
      <p:sp>
        <p:nvSpPr>
          <p:cNvPr id="209922" name="Rectangle 3"/>
          <p:cNvSpPr>
            <a:spLocks noGrp="1" noChangeArrowheads="1"/>
          </p:cNvSpPr>
          <p:nvPr>
            <p:ph idx="1"/>
          </p:nvPr>
        </p:nvSpPr>
        <p:spPr>
          <a:xfrm>
            <a:off x="1022351" y="1841500"/>
            <a:ext cx="10363200" cy="4419600"/>
          </a:xfrm>
        </p:spPr>
        <p:txBody>
          <a:bodyPr lIns="120630" tIns="59257" rIns="120630" bIns="59257">
            <a:normAutofit fontScale="92500" lnSpcReduction="20000"/>
          </a:bodyPr>
          <a:lstStyle/>
          <a:p>
            <a:pPr marL="711182" indent="-711182">
              <a:buFontTx/>
              <a:buAutoNum type="arabicPeriod"/>
            </a:pPr>
            <a:r>
              <a:rPr lang="en-US" altLang="en-US" sz="3700">
                <a:latin typeface="Arial" pitchFamily="34" charset="0"/>
                <a:ea typeface="MS PGothic" pitchFamily="34" charset="-128"/>
                <a:cs typeface="Arial" pitchFamily="34" charset="0"/>
              </a:rPr>
              <a:t>Especially useful when scheduling and controlling large projects</a:t>
            </a:r>
          </a:p>
          <a:p>
            <a:pPr marL="711182" indent="-711182">
              <a:buFontTx/>
              <a:buAutoNum type="arabicPeriod"/>
            </a:pPr>
            <a:r>
              <a:rPr lang="en-US" altLang="en-US" sz="3700">
                <a:latin typeface="Arial" pitchFamily="34" charset="0"/>
                <a:ea typeface="MS PGothic" pitchFamily="34" charset="-128"/>
                <a:cs typeface="Arial" pitchFamily="34" charset="0"/>
              </a:rPr>
              <a:t>Straightforward concept and not mathematically complex</a:t>
            </a:r>
          </a:p>
          <a:p>
            <a:pPr marL="711182" indent="-711182">
              <a:buFontTx/>
              <a:buAutoNum type="arabicPeriod"/>
            </a:pPr>
            <a:r>
              <a:rPr lang="en-US" altLang="en-US" sz="3700">
                <a:latin typeface="Arial" pitchFamily="34" charset="0"/>
                <a:ea typeface="MS PGothic" pitchFamily="34" charset="-128"/>
                <a:cs typeface="Arial" pitchFamily="34" charset="0"/>
              </a:rPr>
              <a:t>Graphical networks help highlight relationships among project activities</a:t>
            </a:r>
          </a:p>
          <a:p>
            <a:pPr marL="711182" indent="-711182">
              <a:buFontTx/>
              <a:buAutoNum type="arabicPeriod"/>
            </a:pPr>
            <a:r>
              <a:rPr lang="en-US" altLang="en-US" sz="3700">
                <a:latin typeface="Arial" pitchFamily="34" charset="0"/>
                <a:ea typeface="MS PGothic" pitchFamily="34" charset="-128"/>
                <a:cs typeface="Arial" pitchFamily="34" charset="0"/>
              </a:rPr>
              <a:t>Critical path and slack time analyses help pinpoint activities that need to be closely watched</a:t>
            </a:r>
          </a:p>
        </p:txBody>
      </p:sp>
    </p:spTree>
    <p:extLst>
      <p:ext uri="{BB962C8B-B14F-4D97-AF65-F5344CB8AC3E}">
        <p14:creationId xmlns:p14="http://schemas.microsoft.com/office/powerpoint/2010/main" val="365259579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914400" y="495300"/>
            <a:ext cx="10363200" cy="863600"/>
          </a:xfrm>
        </p:spPr>
        <p:txBody>
          <a:bodyPr/>
          <a:lstStyle/>
          <a:p>
            <a:r>
              <a:rPr lang="en-US" altLang="en-US" smtClean="0">
                <a:latin typeface="Arial" pitchFamily="34" charset="0"/>
                <a:ea typeface="MS PGothic" pitchFamily="34" charset="-128"/>
                <a:cs typeface="Arial" pitchFamily="34" charset="0"/>
              </a:rPr>
              <a:t>Keunggulan PERT/CPM</a:t>
            </a:r>
            <a:endParaRPr lang="en-US" altLang="en-US" smtClean="0">
              <a:latin typeface="Arial" pitchFamily="34" charset="0"/>
              <a:ea typeface="MS PGothic" pitchFamily="34" charset="-128"/>
              <a:cs typeface="Arial" pitchFamily="34" charset="0"/>
            </a:endParaRPr>
          </a:p>
        </p:txBody>
      </p:sp>
      <p:sp>
        <p:nvSpPr>
          <p:cNvPr id="211970" name="Rectangle 3"/>
          <p:cNvSpPr>
            <a:spLocks noGrp="1" noChangeArrowheads="1"/>
          </p:cNvSpPr>
          <p:nvPr>
            <p:ph idx="1"/>
          </p:nvPr>
        </p:nvSpPr>
        <p:spPr>
          <a:xfrm>
            <a:off x="1022351" y="1879600"/>
            <a:ext cx="10363200" cy="2895600"/>
          </a:xfrm>
        </p:spPr>
        <p:txBody>
          <a:bodyPr lIns="120630" tIns="59257" rIns="120630" bIns="59257">
            <a:normAutofit fontScale="92500" lnSpcReduction="10000"/>
          </a:bodyPr>
          <a:lstStyle/>
          <a:p>
            <a:pPr marL="711182" indent="-711182">
              <a:buFontTx/>
              <a:buAutoNum type="arabicPeriod" startAt="5"/>
            </a:pPr>
            <a:r>
              <a:rPr lang="en-US" altLang="en-US" sz="3700">
                <a:latin typeface="Arial" pitchFamily="34" charset="0"/>
                <a:ea typeface="MS PGothic" pitchFamily="34" charset="-128"/>
                <a:cs typeface="Arial" pitchFamily="34" charset="0"/>
              </a:rPr>
              <a:t>Project documentation and graphics point out who is responsible for various activities</a:t>
            </a:r>
          </a:p>
          <a:p>
            <a:pPr marL="711182" indent="-711182">
              <a:buFontTx/>
              <a:buAutoNum type="arabicPeriod" startAt="5"/>
            </a:pPr>
            <a:r>
              <a:rPr lang="en-US" altLang="en-US" sz="3700">
                <a:latin typeface="Arial" pitchFamily="34" charset="0"/>
                <a:ea typeface="MS PGothic" pitchFamily="34" charset="-128"/>
                <a:cs typeface="Arial" pitchFamily="34" charset="0"/>
              </a:rPr>
              <a:t>Applicable to a wide variety of projects</a:t>
            </a:r>
          </a:p>
          <a:p>
            <a:pPr marL="711182" indent="-711182">
              <a:buFontTx/>
              <a:buAutoNum type="arabicPeriod" startAt="5"/>
            </a:pPr>
            <a:r>
              <a:rPr lang="en-US" altLang="en-US" sz="3700">
                <a:latin typeface="Arial" pitchFamily="34" charset="0"/>
                <a:ea typeface="MS PGothic" pitchFamily="34" charset="-128"/>
                <a:cs typeface="Arial" pitchFamily="34" charset="0"/>
              </a:rPr>
              <a:t>Useful in monitoring not only schedules but costs as well</a:t>
            </a:r>
          </a:p>
        </p:txBody>
      </p:sp>
    </p:spTree>
    <p:extLst>
      <p:ext uri="{BB962C8B-B14F-4D97-AF65-F5344CB8AC3E}">
        <p14:creationId xmlns:p14="http://schemas.microsoft.com/office/powerpoint/2010/main" val="1762349863"/>
      </p:ext>
    </p:extLst>
  </p:cSld>
  <p:clrMapOvr>
    <a:masterClrMapping/>
  </p:clrMapOvr>
  <p:transition>
    <p:strips/>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3"/>
          <p:cNvSpPr>
            <a:spLocks noGrp="1" noChangeArrowheads="1"/>
          </p:cNvSpPr>
          <p:nvPr>
            <p:ph type="title"/>
          </p:nvPr>
        </p:nvSpPr>
        <p:spPr>
          <a:xfrm>
            <a:off x="914400" y="434975"/>
            <a:ext cx="10363200" cy="889000"/>
          </a:xfrm>
        </p:spPr>
        <p:txBody>
          <a:bodyPr/>
          <a:lstStyle/>
          <a:p>
            <a:r>
              <a:rPr lang="en-US" altLang="en-US" smtClean="0">
                <a:latin typeface="Arial" pitchFamily="34" charset="0"/>
                <a:ea typeface="MS PGothic" pitchFamily="34" charset="-128"/>
                <a:cs typeface="Arial" pitchFamily="34" charset="0"/>
              </a:rPr>
              <a:t>Keterbatasan PERT/CPM</a:t>
            </a:r>
            <a:endParaRPr lang="en-US" altLang="en-US" smtClean="0">
              <a:latin typeface="Arial" pitchFamily="34" charset="0"/>
              <a:ea typeface="MS PGothic" pitchFamily="34" charset="-128"/>
              <a:cs typeface="Arial" pitchFamily="34" charset="0"/>
            </a:endParaRPr>
          </a:p>
        </p:txBody>
      </p:sp>
      <p:sp>
        <p:nvSpPr>
          <p:cNvPr id="214017" name="Rectangle 2"/>
          <p:cNvSpPr>
            <a:spLocks noGrp="1" noChangeArrowheads="1"/>
          </p:cNvSpPr>
          <p:nvPr>
            <p:ph idx="1"/>
          </p:nvPr>
        </p:nvSpPr>
        <p:spPr>
          <a:xfrm>
            <a:off x="914400" y="1493838"/>
            <a:ext cx="10363200" cy="4773612"/>
          </a:xfrm>
        </p:spPr>
        <p:txBody>
          <a:bodyPr lIns="120630" tIns="59257" rIns="120630" bIns="59257">
            <a:normAutofit fontScale="85000" lnSpcReduction="20000"/>
          </a:bodyPr>
          <a:lstStyle/>
          <a:p>
            <a:pPr marL="711182" indent="-711182">
              <a:buFontTx/>
              <a:buAutoNum type="arabicPeriod"/>
            </a:pPr>
            <a:r>
              <a:rPr lang="en-US" altLang="en-US" sz="3700">
                <a:ea typeface="MS PGothic" pitchFamily="34" charset="-128"/>
                <a:cs typeface="Arial" pitchFamily="34" charset="0"/>
              </a:rPr>
              <a:t>Kegiatan proyek harus didefinisikan dengan jelas, independen, dan stabil </a:t>
            </a:r>
            <a:r>
              <a:rPr lang="en-US" altLang="en-US" sz="3700">
                <a:ea typeface="MS PGothic" pitchFamily="34" charset="-128"/>
                <a:cs typeface="Arial" pitchFamily="34" charset="0"/>
              </a:rPr>
              <a:t>dalam </a:t>
            </a:r>
            <a:r>
              <a:rPr lang="en-US" altLang="en-US" sz="3700" smtClean="0">
                <a:ea typeface="MS PGothic" pitchFamily="34" charset="-128"/>
                <a:cs typeface="Arial" pitchFamily="34" charset="0"/>
              </a:rPr>
              <a:t>hubungan kegiatan-kegiatan tersebut.</a:t>
            </a:r>
          </a:p>
          <a:p>
            <a:pPr marL="711182" indent="-711182">
              <a:buFontTx/>
              <a:buAutoNum type="arabicPeriod"/>
            </a:pPr>
            <a:r>
              <a:rPr lang="en-US" altLang="en-US" sz="3700" smtClean="0">
                <a:ea typeface="MS PGothic" pitchFamily="34" charset="-128"/>
                <a:cs typeface="Arial" pitchFamily="34" charset="0"/>
              </a:rPr>
              <a:t>Hubungan presedensi harus ditentukan dan dinetwork-kan bersama</a:t>
            </a:r>
          </a:p>
          <a:p>
            <a:pPr marL="711182" indent="-711182">
              <a:buFontTx/>
              <a:buAutoNum type="arabicPeriod"/>
            </a:pPr>
            <a:r>
              <a:rPr lang="en-US" altLang="en-US" sz="3700" smtClean="0">
                <a:ea typeface="MS PGothic" pitchFamily="34" charset="-128"/>
                <a:cs typeface="Arial" pitchFamily="34" charset="0"/>
              </a:rPr>
              <a:t>Perkiraan </a:t>
            </a:r>
            <a:r>
              <a:rPr lang="en-US" altLang="en-US" sz="3700">
                <a:ea typeface="MS PGothic" pitchFamily="34" charset="-128"/>
                <a:cs typeface="Arial" pitchFamily="34" charset="0"/>
              </a:rPr>
              <a:t>waktu cenderung subyektif dan tunduk </a:t>
            </a:r>
            <a:r>
              <a:rPr lang="en-US" altLang="en-US" sz="3700">
                <a:ea typeface="MS PGothic" pitchFamily="34" charset="-128"/>
                <a:cs typeface="Arial" pitchFamily="34" charset="0"/>
              </a:rPr>
              <a:t>pada </a:t>
            </a:r>
            <a:r>
              <a:rPr lang="en-US" altLang="en-US" sz="3700" smtClean="0">
                <a:ea typeface="MS PGothic" pitchFamily="34" charset="-128"/>
                <a:cs typeface="Arial" pitchFamily="34" charset="0"/>
              </a:rPr>
              <a:t>apa yang disembunyikan sekalipun oleh </a:t>
            </a:r>
            <a:r>
              <a:rPr lang="en-US" altLang="en-US" sz="3700">
                <a:ea typeface="MS PGothic" pitchFamily="34" charset="-128"/>
                <a:cs typeface="Arial" pitchFamily="34" charset="0"/>
              </a:rPr>
              <a:t>manajer</a:t>
            </a:r>
          </a:p>
          <a:p>
            <a:pPr marL="711182" indent="-711182">
              <a:buFontTx/>
              <a:buAutoNum type="arabicPeriod"/>
            </a:pPr>
            <a:r>
              <a:rPr lang="en-US" altLang="en-US" sz="3700">
                <a:ea typeface="MS PGothic" pitchFamily="34" charset="-128"/>
                <a:cs typeface="Arial" pitchFamily="34" charset="0"/>
              </a:rPr>
              <a:t>Ada bahaya yang melekat dari terlalu banyak tekanan yang ditempatkan pada jalur terpanjang, </a:t>
            </a:r>
            <a:r>
              <a:rPr lang="en-US" altLang="en-US" sz="3700">
                <a:ea typeface="MS PGothic" pitchFamily="34" charset="-128"/>
                <a:cs typeface="Arial" pitchFamily="34" charset="0"/>
              </a:rPr>
              <a:t>atau </a:t>
            </a:r>
            <a:r>
              <a:rPr lang="en-US" altLang="en-US" sz="3700" smtClean="0">
                <a:ea typeface="MS PGothic" pitchFamily="34" charset="-128"/>
                <a:cs typeface="Arial" pitchFamily="34" charset="0"/>
              </a:rPr>
              <a:t>jalur kritis</a:t>
            </a:r>
            <a:endParaRPr lang="en-US" altLang="en-US" sz="3700">
              <a:ea typeface="MS PGothic" pitchFamily="34" charset="-128"/>
              <a:cs typeface="Arial" pitchFamily="34" charset="0"/>
            </a:endParaRPr>
          </a:p>
        </p:txBody>
      </p:sp>
    </p:spTree>
    <p:extLst>
      <p:ext uri="{BB962C8B-B14F-4D97-AF65-F5344CB8AC3E}">
        <p14:creationId xmlns:p14="http://schemas.microsoft.com/office/powerpoint/2010/main" val="9371806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4018" name="Rectangle 3"/>
          <p:cNvSpPr>
            <a:spLocks noGrp="1" noChangeArrowheads="1"/>
          </p:cNvSpPr>
          <p:nvPr>
            <p:ph type="title"/>
          </p:nvPr>
        </p:nvSpPr>
        <p:spPr>
          <a:xfrm>
            <a:off x="914400" y="434975"/>
            <a:ext cx="10363200" cy="889000"/>
          </a:xfrm>
        </p:spPr>
        <p:txBody>
          <a:bodyPr/>
          <a:lstStyle/>
          <a:p>
            <a:r>
              <a:rPr lang="en-US" altLang="en-US" smtClean="0">
                <a:latin typeface="Arial" pitchFamily="34" charset="0"/>
                <a:ea typeface="MS PGothic" pitchFamily="34" charset="-128"/>
                <a:cs typeface="Arial" pitchFamily="34" charset="0"/>
              </a:rPr>
              <a:t>Keterbatasan PERT/CPM</a:t>
            </a:r>
            <a:endParaRPr lang="en-US" altLang="en-US" smtClean="0">
              <a:latin typeface="Arial" pitchFamily="34" charset="0"/>
              <a:ea typeface="MS PGothic" pitchFamily="34" charset="-128"/>
              <a:cs typeface="Arial" pitchFamily="34" charset="0"/>
            </a:endParaRPr>
          </a:p>
        </p:txBody>
      </p:sp>
      <p:sp>
        <p:nvSpPr>
          <p:cNvPr id="214017" name="Rectangle 2"/>
          <p:cNvSpPr>
            <a:spLocks noGrp="1" noChangeArrowheads="1"/>
          </p:cNvSpPr>
          <p:nvPr>
            <p:ph idx="1"/>
          </p:nvPr>
        </p:nvSpPr>
        <p:spPr>
          <a:xfrm>
            <a:off x="914400" y="1493838"/>
            <a:ext cx="10363200" cy="4773612"/>
          </a:xfrm>
        </p:spPr>
        <p:txBody>
          <a:bodyPr lIns="120630" tIns="59257" rIns="120630" bIns="59257">
            <a:normAutofit fontScale="92500" lnSpcReduction="20000"/>
          </a:bodyPr>
          <a:lstStyle/>
          <a:p>
            <a:pPr marL="711182" indent="-711182">
              <a:buFontTx/>
              <a:buAutoNum type="arabicPeriod"/>
            </a:pPr>
            <a:r>
              <a:rPr lang="en-US" altLang="en-US" sz="3700">
                <a:latin typeface="Arial" pitchFamily="34" charset="0"/>
                <a:ea typeface="MS PGothic" pitchFamily="34" charset="-128"/>
                <a:cs typeface="Arial" pitchFamily="34" charset="0"/>
              </a:rPr>
              <a:t>Project activities have to be clearly defined, independent, and stable in their relationships</a:t>
            </a:r>
          </a:p>
          <a:p>
            <a:pPr marL="711182" indent="-711182">
              <a:buFontTx/>
              <a:buAutoNum type="arabicPeriod"/>
            </a:pPr>
            <a:r>
              <a:rPr lang="en-US" altLang="en-US" sz="3700">
                <a:latin typeface="Arial" pitchFamily="34" charset="0"/>
                <a:ea typeface="MS PGothic" pitchFamily="34" charset="-128"/>
                <a:cs typeface="Arial" pitchFamily="34" charset="0"/>
              </a:rPr>
              <a:t>Precedence relationships must be specified and networked together</a:t>
            </a:r>
          </a:p>
          <a:p>
            <a:pPr marL="711182" indent="-711182">
              <a:buFontTx/>
              <a:buAutoNum type="arabicPeriod"/>
            </a:pPr>
            <a:r>
              <a:rPr lang="en-US" altLang="en-US" sz="3700">
                <a:latin typeface="Arial" pitchFamily="34" charset="0"/>
                <a:ea typeface="MS PGothic" pitchFamily="34" charset="-128"/>
                <a:cs typeface="Arial" pitchFamily="34" charset="0"/>
              </a:rPr>
              <a:t>Time estimates tend to be subjective and are subject to fudging by managers</a:t>
            </a:r>
          </a:p>
          <a:p>
            <a:pPr marL="711182" indent="-711182">
              <a:buFontTx/>
              <a:buAutoNum type="arabicPeriod"/>
            </a:pPr>
            <a:r>
              <a:rPr lang="en-US" altLang="en-US" sz="3700">
                <a:latin typeface="Arial" pitchFamily="34" charset="0"/>
                <a:ea typeface="MS PGothic" pitchFamily="34" charset="-128"/>
                <a:cs typeface="Arial" pitchFamily="34" charset="0"/>
              </a:rPr>
              <a:t>There is an inherent danger of too much emphasis being placed on the longest, or critical, path</a:t>
            </a:r>
          </a:p>
        </p:txBody>
      </p:sp>
    </p:spTree>
    <p:extLst>
      <p:ext uri="{BB962C8B-B14F-4D97-AF65-F5344CB8AC3E}">
        <p14:creationId xmlns:p14="http://schemas.microsoft.com/office/powerpoint/2010/main" val="4294307131"/>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914400" y="434976"/>
            <a:ext cx="10363200" cy="989013"/>
          </a:xfrm>
        </p:spPr>
        <p:txBody>
          <a:bodyPr/>
          <a:lstStyle/>
          <a:p>
            <a:r>
              <a:rPr lang="en-US" altLang="en-US" smtClean="0">
                <a:latin typeface="Arial" pitchFamily="34" charset="0"/>
                <a:ea typeface="MS PGothic" pitchFamily="34" charset="-128"/>
                <a:cs typeface="Arial" pitchFamily="34" charset="0"/>
              </a:rPr>
              <a:t>Menggunakan </a:t>
            </a:r>
            <a:r>
              <a:rPr lang="en-US" altLang="en-US" smtClean="0">
                <a:latin typeface="Arial" pitchFamily="34" charset="0"/>
                <a:ea typeface="MS PGothic" pitchFamily="34" charset="-128"/>
                <a:cs typeface="Arial" pitchFamily="34" charset="0"/>
              </a:rPr>
              <a:t>Microsoft Project</a:t>
            </a:r>
          </a:p>
        </p:txBody>
      </p:sp>
      <p:sp>
        <p:nvSpPr>
          <p:cNvPr id="216067" name="Rectangle 3"/>
          <p:cNvSpPr>
            <a:spLocks noChangeArrowheads="1"/>
          </p:cNvSpPr>
          <p:nvPr/>
        </p:nvSpPr>
        <p:spPr bwMode="auto">
          <a:xfrm>
            <a:off x="9884835" y="5757864"/>
            <a:ext cx="1626172"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100" b="1"/>
              <a:t>Program </a:t>
            </a:r>
            <a:r>
              <a:rPr lang="en-US" altLang="en-US" sz="2100" b="1">
                <a:solidFill>
                  <a:srgbClr val="255898"/>
                </a:solidFill>
              </a:rPr>
              <a:t>3.1</a:t>
            </a:r>
          </a:p>
        </p:txBody>
      </p:sp>
      <p:pic>
        <p:nvPicPr>
          <p:cNvPr id="21606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918" y="1314451"/>
            <a:ext cx="11614149" cy="400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386472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216069"/>
                                        </p:tgtEl>
                                        <p:attrNameLst>
                                          <p:attrName>style.visibility</p:attrName>
                                        </p:attrNameLst>
                                      </p:cBhvr>
                                      <p:to>
                                        <p:strVal val="visible"/>
                                      </p:to>
                                    </p:set>
                                    <p:animEffect transition="in" filter="strips(downRight)">
                                      <p:cBhvr>
                                        <p:cTn id="7" dur="1000"/>
                                        <p:tgtEl>
                                          <p:spTgt spid="216069"/>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16067"/>
                                        </p:tgtEl>
                                        <p:attrNameLst>
                                          <p:attrName>style.visibility</p:attrName>
                                        </p:attrNameLst>
                                      </p:cBhvr>
                                      <p:to>
                                        <p:strVal val="visible"/>
                                      </p:to>
                                    </p:set>
                                    <p:animEffect transition="in" filter="wipe(left)">
                                      <p:cBhvr>
                                        <p:cTn id="11" dur="1000"/>
                                        <p:tgtEl>
                                          <p:spTgt spid="216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autoUpdateAnimBg="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3"/>
          <p:cNvSpPr>
            <a:spLocks noGrp="1" noChangeArrowheads="1"/>
          </p:cNvSpPr>
          <p:nvPr>
            <p:ph type="title"/>
          </p:nvPr>
        </p:nvSpPr>
        <p:spPr>
          <a:xfrm>
            <a:off x="914400" y="434976"/>
            <a:ext cx="10363200" cy="989013"/>
          </a:xfrm>
        </p:spPr>
        <p:txBody>
          <a:bodyPr/>
          <a:lstStyle/>
          <a:p>
            <a:r>
              <a:rPr lang="en-US" altLang="en-US">
                <a:latin typeface="Arial" pitchFamily="34" charset="0"/>
                <a:ea typeface="MS PGothic" pitchFamily="34" charset="-128"/>
                <a:cs typeface="Arial" pitchFamily="34" charset="0"/>
              </a:rPr>
              <a:t>Menggunakan </a:t>
            </a:r>
            <a:r>
              <a:rPr lang="en-US" altLang="en-US" smtClean="0">
                <a:latin typeface="Arial" pitchFamily="34" charset="0"/>
                <a:ea typeface="MS PGothic" pitchFamily="34" charset="-128"/>
                <a:cs typeface="Arial" pitchFamily="34" charset="0"/>
              </a:rPr>
              <a:t>Microsoft Project</a:t>
            </a:r>
          </a:p>
        </p:txBody>
      </p:sp>
      <p:sp>
        <p:nvSpPr>
          <p:cNvPr id="224260" name="Rectangle 4"/>
          <p:cNvSpPr>
            <a:spLocks noChangeArrowheads="1"/>
          </p:cNvSpPr>
          <p:nvPr/>
        </p:nvSpPr>
        <p:spPr bwMode="auto">
          <a:xfrm>
            <a:off x="9622369" y="6008688"/>
            <a:ext cx="1626172"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100" b="1"/>
              <a:t>Program </a:t>
            </a:r>
            <a:r>
              <a:rPr lang="en-US" altLang="en-US" sz="2100" b="1">
                <a:solidFill>
                  <a:srgbClr val="255898"/>
                </a:solidFill>
              </a:rPr>
              <a:t>3.2</a:t>
            </a:r>
          </a:p>
        </p:txBody>
      </p:sp>
      <p:pic>
        <p:nvPicPr>
          <p:cNvPr id="22426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084" y="1458913"/>
            <a:ext cx="11300883" cy="414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951683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224261"/>
                                        </p:tgtEl>
                                        <p:attrNameLst>
                                          <p:attrName>style.visibility</p:attrName>
                                        </p:attrNameLst>
                                      </p:cBhvr>
                                      <p:to>
                                        <p:strVal val="visible"/>
                                      </p:to>
                                    </p:set>
                                    <p:animEffect transition="in" filter="strips(downRight)">
                                      <p:cBhvr>
                                        <p:cTn id="7" dur="1000"/>
                                        <p:tgtEl>
                                          <p:spTgt spid="224261"/>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24260"/>
                                        </p:tgtEl>
                                        <p:attrNameLst>
                                          <p:attrName>style.visibility</p:attrName>
                                        </p:attrNameLst>
                                      </p:cBhvr>
                                      <p:to>
                                        <p:strVal val="visible"/>
                                      </p:to>
                                    </p:set>
                                    <p:animEffect transition="in" filter="wipe(left)">
                                      <p:cBhvr>
                                        <p:cTn id="11" dur="1000"/>
                                        <p:tgtEl>
                                          <p:spTgt spid="224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60" grpId="0" autoUpdateAnimBg="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914400" y="434976"/>
            <a:ext cx="10363200" cy="989013"/>
          </a:xfrm>
        </p:spPr>
        <p:txBody>
          <a:bodyPr/>
          <a:lstStyle/>
          <a:p>
            <a:r>
              <a:rPr lang="en-US" altLang="en-US">
                <a:latin typeface="Arial" pitchFamily="34" charset="0"/>
                <a:ea typeface="MS PGothic" pitchFamily="34" charset="-128"/>
                <a:cs typeface="Arial" pitchFamily="34" charset="0"/>
              </a:rPr>
              <a:t>Menggunakan </a:t>
            </a:r>
            <a:r>
              <a:rPr lang="en-US" altLang="en-US" smtClean="0">
                <a:latin typeface="Arial" pitchFamily="34" charset="0"/>
                <a:ea typeface="MS PGothic" pitchFamily="34" charset="-128"/>
                <a:cs typeface="Arial" pitchFamily="34" charset="0"/>
              </a:rPr>
              <a:t>Microsoft Project</a:t>
            </a:r>
          </a:p>
        </p:txBody>
      </p:sp>
      <p:sp>
        <p:nvSpPr>
          <p:cNvPr id="226307" name="Rectangle 3"/>
          <p:cNvSpPr>
            <a:spLocks noChangeArrowheads="1"/>
          </p:cNvSpPr>
          <p:nvPr/>
        </p:nvSpPr>
        <p:spPr bwMode="auto">
          <a:xfrm>
            <a:off x="9554635" y="5786439"/>
            <a:ext cx="1626172"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100" b="1"/>
              <a:t>Program </a:t>
            </a:r>
            <a:r>
              <a:rPr lang="en-US" altLang="en-US" sz="2100" b="1">
                <a:solidFill>
                  <a:srgbClr val="255898"/>
                </a:solidFill>
              </a:rPr>
              <a:t>3.3</a:t>
            </a:r>
          </a:p>
        </p:txBody>
      </p:sp>
      <p:pic>
        <p:nvPicPr>
          <p:cNvPr id="2263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17" y="1651001"/>
            <a:ext cx="11394016" cy="284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2"/>
          <p:cNvGraphicFramePr>
            <a:graphicFrameLocks noGrp="1"/>
          </p:cNvGraphicFramePr>
          <p:nvPr/>
        </p:nvGraphicFramePr>
        <p:xfrm>
          <a:off x="2590800" y="3067051"/>
          <a:ext cx="3572933" cy="3108790"/>
        </p:xfrm>
        <a:graphic>
          <a:graphicData uri="http://schemas.openxmlformats.org/drawingml/2006/table">
            <a:tbl>
              <a:tblPr firstRow="1" bandRow="1">
                <a:tableStyleId>{2D5ABB26-0587-4C30-8999-92F81FD0307C}</a:tableStyleId>
              </a:tblPr>
              <a:tblGrid>
                <a:gridCol w="1540933"/>
                <a:gridCol w="2032000"/>
              </a:tblGrid>
              <a:tr h="640063">
                <a:tc gridSpan="2">
                  <a:txBody>
                    <a:bodyPr/>
                    <a:lstStyle/>
                    <a:p>
                      <a:pPr algn="ctr"/>
                      <a:r>
                        <a:rPr lang="en-US" sz="1200" dirty="0" smtClean="0">
                          <a:latin typeface="Arial"/>
                          <a:cs typeface="Arial"/>
                        </a:rPr>
                        <a:t>Pollution Project </a:t>
                      </a:r>
                      <a:br>
                        <a:rPr lang="en-US" sz="1200" dirty="0" smtClean="0">
                          <a:latin typeface="Arial"/>
                          <a:cs typeface="Arial"/>
                        </a:rPr>
                      </a:br>
                      <a:r>
                        <a:rPr lang="en-US" sz="1200" dirty="0" smtClean="0">
                          <a:latin typeface="Arial"/>
                          <a:cs typeface="Arial"/>
                        </a:rPr>
                        <a:t>Percentage Completed on </a:t>
                      </a:r>
                      <a:br>
                        <a:rPr lang="en-US" sz="1200" dirty="0" smtClean="0">
                          <a:latin typeface="Arial"/>
                          <a:cs typeface="Arial"/>
                        </a:rPr>
                      </a:br>
                      <a:r>
                        <a:rPr lang="en-US" sz="1200" dirty="0" smtClean="0">
                          <a:latin typeface="Arial"/>
                          <a:cs typeface="Arial"/>
                        </a:rPr>
                        <a:t>Aug. 12</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03">
                <a:tc>
                  <a:txBody>
                    <a:bodyPr/>
                    <a:lstStyle/>
                    <a:p>
                      <a:pPr algn="ctr"/>
                      <a:r>
                        <a:rPr lang="en-US" sz="1200" b="1" dirty="0" smtClean="0">
                          <a:solidFill>
                            <a:schemeClr val="bg1"/>
                          </a:solidFill>
                          <a:latin typeface="Arial"/>
                          <a:cs typeface="Arial"/>
                        </a:rPr>
                        <a:t>ACTIVITY</a:t>
                      </a:r>
                      <a:endParaRPr lang="en-US" sz="1200" b="1" dirty="0">
                        <a:solidFill>
                          <a:schemeClr val="bg1"/>
                        </a:solidFill>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200" b="1" dirty="0" smtClean="0">
                          <a:solidFill>
                            <a:schemeClr val="bg1"/>
                          </a:solidFill>
                          <a:latin typeface="Arial"/>
                          <a:cs typeface="Arial"/>
                        </a:rPr>
                        <a:t>COMPLETED</a:t>
                      </a:r>
                      <a:endParaRPr lang="en-US" sz="1200" b="1" dirty="0">
                        <a:solidFill>
                          <a:schemeClr val="bg1"/>
                        </a:solidFill>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74303">
                <a:tc>
                  <a:txBody>
                    <a:bodyPr/>
                    <a:lstStyle/>
                    <a:p>
                      <a:pPr algn="ctr"/>
                      <a:r>
                        <a:rPr lang="en-US" sz="1200" dirty="0" smtClean="0">
                          <a:latin typeface="Arial"/>
                          <a:cs typeface="Arial"/>
                        </a:rPr>
                        <a:t>A</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algn="ctr"/>
                      <a:r>
                        <a:rPr lang="en-US" sz="1200" dirty="0" smtClean="0">
                          <a:latin typeface="Arial"/>
                          <a:cs typeface="Arial"/>
                        </a:rPr>
                        <a:t>100</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4303">
                <a:tc>
                  <a:txBody>
                    <a:bodyPr/>
                    <a:lstStyle/>
                    <a:p>
                      <a:pPr algn="ctr"/>
                      <a:r>
                        <a:rPr lang="en-US" sz="1200" dirty="0" smtClean="0">
                          <a:latin typeface="Arial"/>
                          <a:cs typeface="Arial"/>
                        </a:rPr>
                        <a:t>B</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algn="ctr"/>
                      <a:r>
                        <a:rPr lang="en-US" sz="1200" dirty="0" smtClean="0">
                          <a:latin typeface="Arial"/>
                          <a:cs typeface="Arial"/>
                        </a:rPr>
                        <a:t>100</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4303">
                <a:tc>
                  <a:txBody>
                    <a:bodyPr/>
                    <a:lstStyle/>
                    <a:p>
                      <a:pPr algn="ctr"/>
                      <a:r>
                        <a:rPr lang="en-US" sz="1200" dirty="0" smtClean="0">
                          <a:latin typeface="Arial"/>
                          <a:cs typeface="Arial"/>
                        </a:rPr>
                        <a:t>C</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algn="ctr"/>
                      <a:r>
                        <a:rPr lang="en-US" sz="1200" dirty="0" smtClean="0">
                          <a:latin typeface="Arial"/>
                          <a:cs typeface="Arial"/>
                        </a:rPr>
                        <a:t>100</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4303">
                <a:tc>
                  <a:txBody>
                    <a:bodyPr/>
                    <a:lstStyle/>
                    <a:p>
                      <a:pPr algn="ctr"/>
                      <a:r>
                        <a:rPr lang="en-US" sz="1200" dirty="0" smtClean="0">
                          <a:latin typeface="Arial"/>
                          <a:cs typeface="Arial"/>
                        </a:rPr>
                        <a:t>D</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algn="ctr"/>
                      <a:r>
                        <a:rPr lang="en-US" sz="1200" dirty="0" smtClean="0">
                          <a:latin typeface="Arial"/>
                          <a:cs typeface="Arial"/>
                        </a:rPr>
                        <a:t>10</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4303">
                <a:tc>
                  <a:txBody>
                    <a:bodyPr/>
                    <a:lstStyle/>
                    <a:p>
                      <a:pPr algn="ctr"/>
                      <a:r>
                        <a:rPr lang="en-US" sz="1200" dirty="0" smtClean="0">
                          <a:latin typeface="Arial"/>
                          <a:cs typeface="Arial"/>
                        </a:rPr>
                        <a:t>E</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algn="ctr"/>
                      <a:r>
                        <a:rPr lang="en-US" sz="1200" dirty="0" smtClean="0">
                          <a:latin typeface="Arial"/>
                          <a:cs typeface="Arial"/>
                        </a:rPr>
                        <a:t>20</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4303">
                <a:tc>
                  <a:txBody>
                    <a:bodyPr/>
                    <a:lstStyle/>
                    <a:p>
                      <a:pPr algn="ctr"/>
                      <a:r>
                        <a:rPr lang="en-US" sz="1200" dirty="0" smtClean="0">
                          <a:latin typeface="Arial"/>
                          <a:cs typeface="Arial"/>
                        </a:rPr>
                        <a:t>F</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algn="ctr"/>
                      <a:r>
                        <a:rPr lang="en-US" sz="1200" dirty="0" smtClean="0">
                          <a:latin typeface="Arial"/>
                          <a:cs typeface="Arial"/>
                        </a:rPr>
                        <a:t>20</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4303">
                <a:tc>
                  <a:txBody>
                    <a:bodyPr/>
                    <a:lstStyle/>
                    <a:p>
                      <a:pPr algn="ctr"/>
                      <a:r>
                        <a:rPr lang="en-US" sz="1200" dirty="0" smtClean="0">
                          <a:latin typeface="Arial"/>
                          <a:cs typeface="Arial"/>
                        </a:rPr>
                        <a:t>G</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algn="ctr"/>
                      <a:r>
                        <a:rPr lang="en-US" sz="1200" dirty="0" smtClean="0">
                          <a:latin typeface="Arial"/>
                          <a:cs typeface="Arial"/>
                        </a:rPr>
                        <a:t>0</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4303">
                <a:tc>
                  <a:txBody>
                    <a:bodyPr/>
                    <a:lstStyle/>
                    <a:p>
                      <a:pPr algn="ctr"/>
                      <a:r>
                        <a:rPr lang="en-US" sz="1200" dirty="0" smtClean="0">
                          <a:latin typeface="Arial"/>
                          <a:cs typeface="Arial"/>
                        </a:rPr>
                        <a:t>H</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algn="ctr"/>
                      <a:r>
                        <a:rPr lang="en-US" sz="1200" dirty="0" smtClean="0">
                          <a:latin typeface="Arial"/>
                          <a:cs typeface="Arial"/>
                        </a:rPr>
                        <a:t>0</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6180882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226309"/>
                                        </p:tgtEl>
                                        <p:attrNameLst>
                                          <p:attrName>style.visibility</p:attrName>
                                        </p:attrNameLst>
                                      </p:cBhvr>
                                      <p:to>
                                        <p:strVal val="visible"/>
                                      </p:to>
                                    </p:set>
                                    <p:animEffect transition="in" filter="strips(downRight)">
                                      <p:cBhvr>
                                        <p:cTn id="7" dur="1000"/>
                                        <p:tgtEl>
                                          <p:spTgt spid="226309"/>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26307"/>
                                        </p:tgtEl>
                                        <p:attrNameLst>
                                          <p:attrName>style.visibility</p:attrName>
                                        </p:attrNameLst>
                                      </p:cBhvr>
                                      <p:to>
                                        <p:strVal val="visible"/>
                                      </p:to>
                                    </p:set>
                                    <p:animEffect transition="in" filter="wipe(left)">
                                      <p:cBhvr>
                                        <p:cTn id="11" dur="1000"/>
                                        <p:tgtEl>
                                          <p:spTgt spid="226307"/>
                                        </p:tgtEl>
                                      </p:cBhvr>
                                    </p:animEffect>
                                  </p:childTnLst>
                                </p:cTn>
                              </p:par>
                            </p:childTnLst>
                          </p:cTn>
                        </p:par>
                        <p:par>
                          <p:cTn id="12" fill="hold" nodeType="afterGroup">
                            <p:stCondLst>
                              <p:cond delay="3000"/>
                            </p:stCondLst>
                            <p:childTnLst>
                              <p:par>
                                <p:cTn id="13" presetID="23" presetClass="entr" presetSubtype="272" fill="hold" nodeType="afterEffect">
                                  <p:stCondLst>
                                    <p:cond delay="200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strVal val="2/3*#ppt_w"/>
                                          </p:val>
                                        </p:tav>
                                        <p:tav tm="100000">
                                          <p:val>
                                            <p:strVal val="#ppt_w"/>
                                          </p:val>
                                        </p:tav>
                                      </p:tavLst>
                                    </p:anim>
                                    <p:anim calcmode="lin" valueType="num">
                                      <p:cBhvr>
                                        <p:cTn id="16" dur="1000" fill="hold"/>
                                        <p:tgtEl>
                                          <p:spTgt spid="3"/>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autoUpdateAnimBg="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4778" y="2730880"/>
            <a:ext cx="7743829" cy="1231107"/>
          </a:xfrm>
          <a:prstGeom prst="rect">
            <a:avLst/>
          </a:prstGeom>
          <a:noFill/>
        </p:spPr>
        <p:txBody>
          <a:bodyPr wrap="none" lIns="121917" tIns="60958" rIns="121917" bIns="60958"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72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127000" dist="101600" dir="2700000" algn="tl" rotWithShape="0">
                    <a:prstClr val="black">
                      <a:alpha val="80000"/>
                    </a:prstClr>
                  </a:outerShdw>
                </a:effectLst>
                <a:latin typeface="Gill Sans Ultra Bold Condensed" panose="020B0A06020104020203" pitchFamily="34" charset="0"/>
              </a:rPr>
              <a:t>Thank You so Much</a:t>
            </a:r>
          </a:p>
        </p:txBody>
      </p:sp>
    </p:spTree>
    <p:extLst>
      <p:ext uri="{BB962C8B-B14F-4D97-AF65-F5344CB8AC3E}">
        <p14:creationId xmlns:p14="http://schemas.microsoft.com/office/powerpoint/2010/main" val="1711787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http://image.slidesharecdn.com/csigartnerpresentationv2-131202201404-phpapp01/95/optimizing-userexperience-with-carrierneutral-colocation-14-638.jpg?cb=1386015298">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305852"/>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action="ppaction://hlinksldjump"/>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4098" name="Picture 2" descr="http://info.equinix.sg/rs/equinixinc/images/JK1_Exterior.jpg">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4467" y="2"/>
            <a:ext cx="10286999"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680065"/>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9458" name="Picture 2" descr="http://www.dover.freeuk.com/imgs/jpeg/99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767" y="0"/>
            <a:ext cx="1034446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10936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026" name="Picture 2" descr="http://pastmycurfew.com/wp-content/uploads/2013/04/Chunnel-Boring-Mach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364" y="0"/>
            <a:ext cx="997527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12428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052" name="Picture 4" descr="Crossrail tunnel boring mach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912" y="0"/>
            <a:ext cx="10287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56721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050" name="Picture 2" descr="Crossrail London Commuter Ra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981"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20244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1506" name="Picture 2" descr="http://www.thetimes.co.uk/tto/multimedia/archive/00388/Eurotunnel_-__40492_388174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350" y="0"/>
            <a:ext cx="102953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61613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2530" name="Picture 2" descr="http://photos_01.coastradar.com/24/44/12444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615" y="0"/>
            <a:ext cx="1055076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09646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0482" name="Picture 2" descr="http://i.telegraph.co.uk/multimedia/archive/02803/channel_2803695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514" y="0"/>
            <a:ext cx="1098697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7572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7410" name="Picture 2" descr="http://i.telegraph.co.uk/multimedia/archive/02590/Tunnel_2590847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8" y="0"/>
            <a:ext cx="11014841" cy="6875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62633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8434" name="Picture 2" descr="http://images.csmonitor.com/csm/2015/01/tunnel.jpg?alias=standard_600x400">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1321"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48455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3554" name="Picture 2" descr="http://orientalreview.org/wp-content/uploads/2015/05/caucase-turquie-e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2260" y="-15240"/>
            <a:ext cx="9501352" cy="6888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3444107"/>
      </p:ext>
    </p:extLst>
  </p:cSld>
  <p:clrMapOvr>
    <a:masterClrMapping/>
  </p:clrMapOvr>
  <p:transition spd="slow">
    <p:randomBar dir="vert"/>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5602" name="Picture 2" descr="http://fm.cnbc.com/applications/cnbc.com/resources/img/editorial/2014/06/03/101727464-492612567.530x298.jpg?v=14019075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11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02896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4578" name="Picture 2" descr="http://www.thanhniennews.com/uploaded/thevinh/2014_03_17/khicamau_gnxl.jpg.ashx?width=4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0190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6626" name="Picture 2" descr="http://www.azernews.az/article_photo/trans_caspian_gas_pipeline.jpg">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3198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http://politics.lilithezine.com/images/Oil-Pipeline-0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6611" y="-221594"/>
            <a:ext cx="4704576" cy="7157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665056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9698" name="Picture 2" descr="http://cdn-wac.emirates247.com/polopoly_fs/1.102593.1270396826!/image/252923298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929" y="0"/>
            <a:ext cx="107014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7208008"/>
      </p:ext>
    </p:extLst>
  </p:cSld>
  <p:clrMapOvr>
    <a:masterClrMapping/>
  </p:clrMapOvr>
  <mc:AlternateContent xmlns:mc="http://schemas.openxmlformats.org/markup-compatibility/2006" xmlns:p14="http://schemas.microsoft.com/office/powerpoint/2010/main">
    <mc:Choice Requires="p14">
      <p:transition spd="slow" p14:dur="2250">
        <p14:ripple/>
      </p:transition>
    </mc:Choice>
    <mc:Fallback xmlns="">
      <p:transition spd="slow">
        <p:fade/>
      </p:transition>
    </mc:Fallback>
  </mc:AlternateContent>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8674" name="Picture 2" descr="http://m1.i.pbase.com/v3/93/329493/1/48265711.parisaug050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9611" y="0"/>
            <a:ext cx="1031277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55768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7650" name="Picture 2" descr="http://gulfbusiness.motivate.netdna-cdn.com/wp-content/uploads/dwc-620x31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59980"/>
            <a:ext cx="12276079" cy="6138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1094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31746" name="Picture 2" descr="http://gulfbusiness.motivate.netdna-cdn.com/wp-content/uploads/New-Project-2013-620x310.jpg">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3956"/>
            <a:ext cx="12220175" cy="6110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71999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032" name="Picture 8" descr="http://4.bp.blogspot.com/_s6MoaWlpg6A/S65Wxvl9soI/AAAAAAAAAFY/BLuSjGyXIg0/s400/Yemen_Somali_basins_post_rif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9190" y="0"/>
            <a:ext cx="911362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8735381"/>
      </p:ext>
    </p:extLst>
  </p:cSld>
  <p:clrMapOvr>
    <a:masterClrMapping/>
  </p:clrMapOvr>
  <mc:AlternateContent xmlns:mc="http://schemas.openxmlformats.org/markup-compatibility/2006" xmlns:p14="http://schemas.microsoft.com/office/powerpoint/2010/main">
    <mc:Choice Requires="p14">
      <p:transition spd="slow" p14:dur="2250">
        <p:randomBar dir="vert"/>
      </p:transition>
    </mc:Choice>
    <mc:Fallback xmlns="">
      <p:transition spd="slow">
        <p:randomBar dir="vert"/>
      </p:transition>
    </mc:Fallback>
  </mc:AlternateContent>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030" name="Picture 6" descr="http://www.bgr.bund.de/EN/Themen/Zusammenarbeit/TechnZusammenarb/Geotherm/Bilder/Yemen-gas_sampling.jpg?__blob=normal&amp;v=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0326" y="0"/>
            <a:ext cx="915134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5481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050" name="Picture 2" descr="http://www.chinadaily.com.cn/business/img/attachement/jpg/site1/20120515/0013729c013e111c47b7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9611" y="0"/>
            <a:ext cx="1031277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84557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3074" name="Picture 2" descr="http://www.ciooe.com.cn/uploads/allimg/120517/6-12051F93IX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3155" y="0"/>
            <a:ext cx="1031277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15549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6146" name="Picture 2" descr="https://yemendigest.files.wordpress.com/2012/12/o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228" y="0"/>
            <a:ext cx="10713545" cy="6883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44829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5122" name="Picture 2" descr="http://investorguide360.com/wp-content/uploads/2013/07/petrole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904" y="1"/>
            <a:ext cx="10356193" cy="6912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6788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8194" name="Picture 2" descr="http://www.parikiaki.com/wp-content/uploads/block-1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9561" y="0"/>
            <a:ext cx="849287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2830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4098" name="Picture 2" descr="http://www.tendersontime.com/get-blog-image.php?id=Mjgy">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0"/>
            <a:ext cx="9601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983735"/>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Theme1" id="{B9AC6634-E93E-4AC4-A80B-6D1CEF2289B2}" vid="{4CC7DD44-0B0C-457D-8E74-8080C03895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3248</TotalTime>
  <Words>6080</Words>
  <Application>Microsoft Office PowerPoint</Application>
  <PresentationFormat>Widescreen</PresentationFormat>
  <Paragraphs>1918</Paragraphs>
  <Slides>171</Slides>
  <Notes>119</Notes>
  <HiddenSlides>20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171</vt:i4>
      </vt:variant>
    </vt:vector>
  </HeadingPairs>
  <TitlesOfParts>
    <vt:vector size="186" baseType="lpstr">
      <vt:lpstr>MS PGothic</vt:lpstr>
      <vt:lpstr>MS PGothic</vt:lpstr>
      <vt:lpstr>Arial</vt:lpstr>
      <vt:lpstr>Berlin Sans FB</vt:lpstr>
      <vt:lpstr>Calibri</vt:lpstr>
      <vt:lpstr>Century Gothic</vt:lpstr>
      <vt:lpstr>Courier New</vt:lpstr>
      <vt:lpstr>Gill Sans MT</vt:lpstr>
      <vt:lpstr>Gill Sans Ultra Bold Condensed</vt:lpstr>
      <vt:lpstr>Hussar</vt:lpstr>
      <vt:lpstr>Lucida Grande</vt:lpstr>
      <vt:lpstr>Symbol</vt:lpstr>
      <vt:lpstr>Times New Roman</vt:lpstr>
      <vt:lpstr>Wingdings</vt:lpstr>
      <vt:lpstr>Theme1</vt:lpstr>
      <vt:lpstr>Manajemen Proyek</vt:lpstr>
      <vt:lpstr>Pentingnya Manajemen Proyek</vt:lpstr>
      <vt:lpstr>Karakteristik Proyek</vt:lpstr>
      <vt:lpstr>Karakteristik Proyek</vt:lpstr>
      <vt:lpstr>Karakteristik Proyek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Definisi Proyek</vt:lpstr>
      <vt:lpstr>Definisi Aktivitas</vt:lpstr>
      <vt:lpstr>Definisi Program</vt:lpstr>
      <vt:lpstr>Perbedaan antara  Proyek dan Program </vt:lpstr>
      <vt:lpstr>Perbedaan Antara Proyek dan Program </vt:lpstr>
      <vt:lpstr>Perbedaan Antara Proyek dan Program </vt:lpstr>
      <vt:lpstr>Perbedaan Antara Proyek dan Program </vt:lpstr>
      <vt:lpstr>Contoh Proyek</vt:lpstr>
      <vt:lpstr>Contoh Proyek</vt:lpstr>
      <vt:lpstr>Contoh Proyek</vt:lpstr>
      <vt:lpstr>Contoh Proyek</vt:lpstr>
      <vt:lpstr>Manajemen Proyek</vt:lpstr>
      <vt:lpstr>Kegiatan-kegiatan Manajemen Proyek</vt:lpstr>
      <vt:lpstr>Project Planning, Scheduling, and Controlling</vt:lpstr>
      <vt:lpstr>Project Planning, Scheduling, and Controlling</vt:lpstr>
      <vt:lpstr>Project Planning, Scheduling, and Controlling</vt:lpstr>
      <vt:lpstr>Project Planning, Scheduling, and Controlling</vt:lpstr>
      <vt:lpstr>Project Planning, Scheduling, and Controlling</vt:lpstr>
      <vt:lpstr>PERENCANAAN PROYEK</vt:lpstr>
      <vt:lpstr>PowerPoint Presentation</vt:lpstr>
      <vt:lpstr>PowerPoint Presentation</vt:lpstr>
      <vt:lpstr>PowerPoint Presentation</vt:lpstr>
      <vt:lpstr>Pengorganisasian proyek</vt:lpstr>
      <vt:lpstr>Organisasi Proyek Bekerja Baik Jika</vt:lpstr>
      <vt:lpstr>Organisasi Proyek Sederhana</vt:lpstr>
      <vt:lpstr>Matrix Organization</vt:lpstr>
      <vt:lpstr>Peran Manajemen Proyek</vt:lpstr>
      <vt:lpstr>Peran Manajemen Proyek</vt:lpstr>
      <vt:lpstr>Isu Etik</vt:lpstr>
      <vt:lpstr>Struktur Breakdown Pekerjaan</vt:lpstr>
      <vt:lpstr>Struktur Breakdown Pekerjaan</vt:lpstr>
      <vt:lpstr>Teknik Penjadwalan Proyek</vt:lpstr>
      <vt:lpstr>Teknik Penjadwalan Proyek</vt:lpstr>
      <vt:lpstr>Tujuan Penjadwalan Proyek</vt:lpstr>
      <vt:lpstr>Tujuan Penjadwalan Proyek</vt:lpstr>
      <vt:lpstr>Teknik Manajemen Proyek</vt:lpstr>
      <vt:lpstr>Gantt Chart sederhana</vt:lpstr>
      <vt:lpstr>Layanan Jasa untuk Delta Jet</vt:lpstr>
      <vt:lpstr>PENGENDALIAN PROYEK</vt:lpstr>
      <vt:lpstr>PENGENDALIAN PROYEK</vt:lpstr>
      <vt:lpstr>Software Manajemen Proyek</vt:lpstr>
      <vt:lpstr>Laporan Pengendalian Proyek</vt:lpstr>
      <vt:lpstr>Laporan Pengendalian Proyek</vt:lpstr>
      <vt:lpstr>PERT dan CPM</vt:lpstr>
      <vt:lpstr>Enam Tahapan PERT &amp; CPM</vt:lpstr>
      <vt:lpstr>Enam Tahapan PERT &amp; CPM</vt:lpstr>
      <vt:lpstr>Enam Tahapan PERT &amp; CPM</vt:lpstr>
      <vt:lpstr>Enam Tahapan PERT &amp; CPM</vt:lpstr>
      <vt:lpstr>Pertanyaan PERT &amp; CPM yang Harus Dapat Dijawab</vt:lpstr>
      <vt:lpstr>Pertanyaan PERT &amp; CPM yang Harus Dapat Dijawab</vt:lpstr>
      <vt:lpstr>Pertanyaan PERT &amp; CPM  Dapat Dijawab</vt:lpstr>
      <vt:lpstr>Questions PERT &amp; CPM  Can Answer</vt:lpstr>
      <vt:lpstr>Perbandingan Antara Konvensi jaringan AON dan AOA</vt:lpstr>
      <vt:lpstr>Perbandingan Antara Konvensi jaringan AON dan AOA</vt:lpstr>
      <vt:lpstr>Perbandingan Antara Konvensi jaringan AON dan AOA</vt:lpstr>
      <vt:lpstr>CONTOH AON</vt:lpstr>
      <vt:lpstr>Jaringan AON untuk Milwaukee Paper</vt:lpstr>
      <vt:lpstr>Jaringan AON untuk Milwaukee Paper</vt:lpstr>
      <vt:lpstr>Jaringan AON untuk Milwaukee Paper</vt:lpstr>
      <vt:lpstr>Jaringan AON untuk Milwaukee Paper</vt:lpstr>
      <vt:lpstr>Menentukan Jadwal Proyek</vt:lpstr>
      <vt:lpstr>Menentukan Jadwal Proyek</vt:lpstr>
      <vt:lpstr>Menentukan Jadwal Proyek</vt:lpstr>
      <vt:lpstr>Menentukan Jadwal Proyek</vt:lpstr>
      <vt:lpstr>Menentukan Jadwal Proyek</vt:lpstr>
      <vt:lpstr>Foreward dan Backward Pass</vt:lpstr>
      <vt:lpstr>Forward Pass</vt:lpstr>
      <vt:lpstr>Forward Pass</vt:lpstr>
      <vt:lpstr>Forward Pass</vt:lpstr>
      <vt:lpstr>Forward Pass</vt:lpstr>
      <vt:lpstr>ES/EF Network for Milwaukee Paper</vt:lpstr>
      <vt:lpstr>ES/EF Network for Milwaukee Paper</vt:lpstr>
      <vt:lpstr>ES/EF Network for Milwaukee Paper</vt:lpstr>
      <vt:lpstr>ES/EF Network for Milwaukee Paper</vt:lpstr>
      <vt:lpstr>ES/EF Network for Milwaukee Paper</vt:lpstr>
      <vt:lpstr>ES/EF Network for Milwaukee Paper</vt:lpstr>
      <vt:lpstr>ES/EF Network for Milwaukee Paper</vt:lpstr>
      <vt:lpstr>Backward Pass</vt:lpstr>
      <vt:lpstr>Backward Pass</vt:lpstr>
      <vt:lpstr>Backward Pass</vt:lpstr>
      <vt:lpstr>Backward Pass</vt:lpstr>
      <vt:lpstr>LS/LF Times for  Milwaukee Paper</vt:lpstr>
      <vt:lpstr>LS/LF Times for  Milwaukee Paper</vt:lpstr>
      <vt:lpstr>LS/LF Times for  Milwaukee Paper</vt:lpstr>
      <vt:lpstr>LS/LF Times for  Milwaukee Paper</vt:lpstr>
      <vt:lpstr>Menghitung Waktu Slack</vt:lpstr>
      <vt:lpstr>Menghitung Waktu Slack</vt:lpstr>
      <vt:lpstr>Critical Path for  Milwaukee Paper</vt:lpstr>
      <vt:lpstr>ES – EF Gantt Chart for Milwaukee Paper</vt:lpstr>
      <vt:lpstr>LS – LF Gantt Chart for Milwaukee Paper</vt:lpstr>
      <vt:lpstr>Variabilitas pada Durasi Waktu Kegiatan</vt:lpstr>
      <vt:lpstr>Variabilitas pada Durasi Waktu Kegiatan</vt:lpstr>
      <vt:lpstr>Variabilitas pada Durasi Waktu Kegiatan</vt:lpstr>
      <vt:lpstr>Variabilitas pada Durasi Waktu Kegiatan</vt:lpstr>
      <vt:lpstr>Computing Variance</vt:lpstr>
      <vt:lpstr>Probabilitas Penyelesaian Proyek</vt:lpstr>
      <vt:lpstr>Probabilitas Penyelesaian Proyek</vt:lpstr>
      <vt:lpstr>Probabilitas Penyelesaian Proyek</vt:lpstr>
      <vt:lpstr>Probabilitas Penyelesaian Proyek</vt:lpstr>
      <vt:lpstr>Probabilitas Penyelesaian Proyek</vt:lpstr>
      <vt:lpstr>Probabilitas Penyelesaian Proyek</vt:lpstr>
      <vt:lpstr>Probabilitas Penyelesaian Proyek</vt:lpstr>
      <vt:lpstr>Probabilitas Penyelesaian Proyek</vt:lpstr>
      <vt:lpstr>Menentukan waktu penyelesaian proyek</vt:lpstr>
      <vt:lpstr>Variabilitas Waktu Penyelesaian untuk Jalur Nonkritis</vt:lpstr>
      <vt:lpstr>Sejauh ini, Manajemen Proyek telah memberikan inforasi-informasi:</vt:lpstr>
      <vt:lpstr>What Project Management Has Provided So Far</vt:lpstr>
      <vt:lpstr>Trade-Off Biaya-Waktu dan Percepatan Proyek</vt:lpstr>
      <vt:lpstr>Trade-Off Biaya-Waktu dan Percepatan Proyek</vt:lpstr>
      <vt:lpstr>Faktor-factor yang dipertimbangkan ketika mempercepat proyek</vt:lpstr>
      <vt:lpstr>Factors to Consider When Crashing a Project</vt:lpstr>
      <vt:lpstr>Tahapan percepatan proyek</vt:lpstr>
      <vt:lpstr>Tahapan percepatan proyek</vt:lpstr>
      <vt:lpstr>Tahapan percepatan proyek</vt:lpstr>
      <vt:lpstr>Crashing The Project</vt:lpstr>
      <vt:lpstr>Waktu Crash dan Normal dan Biaya untuk Aktivitas B</vt:lpstr>
      <vt:lpstr>Critical Path and Slack Times for Milwaukee Paper</vt:lpstr>
      <vt:lpstr>Keunggulan PERT/CPM</vt:lpstr>
      <vt:lpstr>Keunggulan PERT/CPM</vt:lpstr>
      <vt:lpstr>Keunggulan PERT/CPM</vt:lpstr>
      <vt:lpstr>Keunggulan PERT/CPM</vt:lpstr>
      <vt:lpstr>Keterbatasan PERT/CPM</vt:lpstr>
      <vt:lpstr>Keterbatasan PERT/CPM</vt:lpstr>
      <vt:lpstr>Menggunakan Microsoft Project</vt:lpstr>
      <vt:lpstr>Menggunakan Microsoft Project</vt:lpstr>
      <vt:lpstr>Menggunakan Microsoft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Jaryono Angga Widagdo</cp:lastModifiedBy>
  <cp:revision>522</cp:revision>
  <dcterms:created xsi:type="dcterms:W3CDTF">2010-10-24T06:01:35Z</dcterms:created>
  <dcterms:modified xsi:type="dcterms:W3CDTF">2018-08-29T15:22:58Z</dcterms:modified>
</cp:coreProperties>
</file>