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39"/>
  </p:notesMasterIdLst>
  <p:sldIdLst>
    <p:sldId id="257" r:id="rId2"/>
    <p:sldId id="283" r:id="rId3"/>
    <p:sldId id="284" r:id="rId4"/>
    <p:sldId id="285" r:id="rId5"/>
    <p:sldId id="286" r:id="rId6"/>
    <p:sldId id="388" r:id="rId7"/>
    <p:sldId id="389" r:id="rId8"/>
    <p:sldId id="289" r:id="rId9"/>
    <p:sldId id="290" r:id="rId10"/>
    <p:sldId id="291" r:id="rId11"/>
    <p:sldId id="433" r:id="rId12"/>
    <p:sldId id="434" r:id="rId13"/>
    <p:sldId id="292" r:id="rId14"/>
    <p:sldId id="293" r:id="rId15"/>
    <p:sldId id="294" r:id="rId16"/>
    <p:sldId id="295" r:id="rId17"/>
    <p:sldId id="296" r:id="rId18"/>
    <p:sldId id="297" r:id="rId19"/>
    <p:sldId id="423" r:id="rId20"/>
    <p:sldId id="298" r:id="rId21"/>
    <p:sldId id="300" r:id="rId22"/>
    <p:sldId id="424" r:id="rId23"/>
    <p:sldId id="301" r:id="rId24"/>
    <p:sldId id="444" r:id="rId25"/>
    <p:sldId id="302" r:id="rId26"/>
    <p:sldId id="450" r:id="rId27"/>
    <p:sldId id="303" r:id="rId28"/>
    <p:sldId id="304" r:id="rId29"/>
    <p:sldId id="305" r:id="rId30"/>
    <p:sldId id="306" r:id="rId31"/>
    <p:sldId id="307" r:id="rId32"/>
    <p:sldId id="308" r:id="rId33"/>
    <p:sldId id="425" r:id="rId34"/>
    <p:sldId id="309" r:id="rId35"/>
    <p:sldId id="426" r:id="rId36"/>
    <p:sldId id="310" r:id="rId37"/>
    <p:sldId id="311" r:id="rId38"/>
    <p:sldId id="427" r:id="rId39"/>
    <p:sldId id="313" r:id="rId40"/>
    <p:sldId id="390" r:id="rId41"/>
    <p:sldId id="391" r:id="rId42"/>
    <p:sldId id="315" r:id="rId43"/>
    <p:sldId id="312" r:id="rId44"/>
    <p:sldId id="428" r:id="rId45"/>
    <p:sldId id="317" r:id="rId46"/>
    <p:sldId id="318" r:id="rId47"/>
    <p:sldId id="392" r:id="rId48"/>
    <p:sldId id="451" r:id="rId49"/>
    <p:sldId id="452" r:id="rId50"/>
    <p:sldId id="446" r:id="rId51"/>
    <p:sldId id="447" r:id="rId52"/>
    <p:sldId id="448" r:id="rId53"/>
    <p:sldId id="393" r:id="rId54"/>
    <p:sldId id="322" r:id="rId55"/>
    <p:sldId id="323" r:id="rId56"/>
    <p:sldId id="453" r:id="rId57"/>
    <p:sldId id="449" r:id="rId58"/>
    <p:sldId id="325" r:id="rId59"/>
    <p:sldId id="454" r:id="rId60"/>
    <p:sldId id="442" r:id="rId61"/>
    <p:sldId id="326" r:id="rId62"/>
    <p:sldId id="439" r:id="rId63"/>
    <p:sldId id="395" r:id="rId64"/>
    <p:sldId id="398" r:id="rId65"/>
    <p:sldId id="394" r:id="rId66"/>
    <p:sldId id="396" r:id="rId67"/>
    <p:sldId id="327" r:id="rId68"/>
    <p:sldId id="399" r:id="rId69"/>
    <p:sldId id="440" r:id="rId70"/>
    <p:sldId id="328" r:id="rId71"/>
    <p:sldId id="435" r:id="rId72"/>
    <p:sldId id="436" r:id="rId73"/>
    <p:sldId id="437" r:id="rId74"/>
    <p:sldId id="438" r:id="rId75"/>
    <p:sldId id="441" r:id="rId76"/>
    <p:sldId id="333" r:id="rId77"/>
    <p:sldId id="400" r:id="rId78"/>
    <p:sldId id="334" r:id="rId79"/>
    <p:sldId id="335" r:id="rId80"/>
    <p:sldId id="404" r:id="rId81"/>
    <p:sldId id="402" r:id="rId82"/>
    <p:sldId id="403" r:id="rId83"/>
    <p:sldId id="336" r:id="rId84"/>
    <p:sldId id="340" r:id="rId85"/>
    <p:sldId id="443" r:id="rId86"/>
    <p:sldId id="341" r:id="rId87"/>
    <p:sldId id="342" r:id="rId88"/>
    <p:sldId id="344" r:id="rId89"/>
    <p:sldId id="345" r:id="rId90"/>
    <p:sldId id="406" r:id="rId91"/>
    <p:sldId id="445" r:id="rId92"/>
    <p:sldId id="347" r:id="rId93"/>
    <p:sldId id="409" r:id="rId94"/>
    <p:sldId id="349" r:id="rId95"/>
    <p:sldId id="350" r:id="rId96"/>
    <p:sldId id="351" r:id="rId97"/>
    <p:sldId id="407" r:id="rId98"/>
    <p:sldId id="411" r:id="rId99"/>
    <p:sldId id="410" r:id="rId100"/>
    <p:sldId id="412" r:id="rId101"/>
    <p:sldId id="355" r:id="rId102"/>
    <p:sldId id="356" r:id="rId103"/>
    <p:sldId id="357" r:id="rId104"/>
    <p:sldId id="413" r:id="rId105"/>
    <p:sldId id="414" r:id="rId106"/>
    <p:sldId id="358" r:id="rId107"/>
    <p:sldId id="415" r:id="rId108"/>
    <p:sldId id="429" r:id="rId109"/>
    <p:sldId id="359" r:id="rId110"/>
    <p:sldId id="360" r:id="rId111"/>
    <p:sldId id="361" r:id="rId112"/>
    <p:sldId id="362" r:id="rId113"/>
    <p:sldId id="422" r:id="rId114"/>
    <p:sldId id="430" r:id="rId115"/>
    <p:sldId id="431" r:id="rId116"/>
    <p:sldId id="363" r:id="rId117"/>
    <p:sldId id="418" r:id="rId118"/>
    <p:sldId id="364" r:id="rId119"/>
    <p:sldId id="365" r:id="rId120"/>
    <p:sldId id="366" r:id="rId121"/>
    <p:sldId id="367" r:id="rId122"/>
    <p:sldId id="368" r:id="rId123"/>
    <p:sldId id="369" r:id="rId124"/>
    <p:sldId id="419" r:id="rId125"/>
    <p:sldId id="420" r:id="rId126"/>
    <p:sldId id="371" r:id="rId127"/>
    <p:sldId id="372" r:id="rId128"/>
    <p:sldId id="373" r:id="rId129"/>
    <p:sldId id="374" r:id="rId130"/>
    <p:sldId id="375" r:id="rId131"/>
    <p:sldId id="376" r:id="rId132"/>
    <p:sldId id="377" r:id="rId133"/>
    <p:sldId id="379" r:id="rId134"/>
    <p:sldId id="380" r:id="rId135"/>
    <p:sldId id="381" r:id="rId136"/>
    <p:sldId id="382" r:id="rId137"/>
    <p:sldId id="383" r:id="rId138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08">
          <p15:clr>
            <a:srgbClr val="A4A3A4"/>
          </p15:clr>
        </p15:guide>
        <p15:guide id="2" pos="2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CCFF"/>
    <a:srgbClr val="00B0F0"/>
    <a:srgbClr val="B6C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2" autoAdjust="0"/>
    <p:restoredTop sz="95560" autoAdjust="0"/>
  </p:normalViewPr>
  <p:slideViewPr>
    <p:cSldViewPr snapToGrid="0" snapToObjects="1">
      <p:cViewPr varScale="1">
        <p:scale>
          <a:sx n="87" d="100"/>
          <a:sy n="87" d="100"/>
        </p:scale>
        <p:origin x="102" y="96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95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wmf"/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12D4A32-2AFF-4433-B6B9-0E4977BC7027}" type="datetimeFigureOut">
              <a:rPr lang="en-US"/>
              <a:pPr>
                <a:defRPr/>
              </a:pPr>
              <a:t>8/29/2018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42E982-EC9B-49E8-A553-50BC667E2C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69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9BDB81-F56F-4484-94F5-4C100C1A37E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5597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89DA5B-0F97-43A5-8454-D6BAE65A6A8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01039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D83619-069E-45E7-BC90-71711BFA53E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47880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9DA2E6-F1B0-47F9-B1A0-046DA54DEA9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93871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195E25-81D9-4282-926C-4D7A1AF8A5B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870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8A7493-43D5-4215-9CAA-2083DD3D3EF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88471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4894DE-A6C3-489A-BFD2-F05F5219899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01368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1D5DD-E79B-4800-A55F-F164AACF1F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4590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1D5DD-E79B-4800-A55F-F164AACF1F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74775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1D5DD-E79B-4800-A55F-F164AACF1F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3865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923B45-91FF-4AD1-B54A-F5DF3403DBB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42509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072C8D-9D7D-4E95-805D-4E4C06A8F1B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11122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2C80E9-56A6-4EC1-B718-325DB5B4EAC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68223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B800AE-A94C-4953-A38F-563A3825F12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5021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4A28B9-1C96-4CF4-900A-BE87D62F263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07308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D36628-C709-48FB-9A4D-81927B3B445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514584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F5FEDA-ED24-4DBD-8672-654E26523AA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73273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4BE1D1-572D-42E4-8843-53EF1D364F1E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85960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C6922F-A25E-44F9-B595-CB15F433856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8276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C6922F-A25E-44F9-B595-CB15F433856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834046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6B5388-8665-4505-9551-AAFCB5D8E3D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TREND = a general direction in which something is developing or changing</a:t>
            </a:r>
          </a:p>
          <a:p>
            <a:pPr>
              <a:spcBef>
                <a:spcPct val="0"/>
              </a:spcBef>
            </a:pPr>
            <a:r>
              <a:rPr lang="en-US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SEASONAL =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of, relating to, or characteristic of a particular season of the year.</a:t>
            </a:r>
          </a:p>
          <a:p>
            <a:pPr>
              <a:spcBef>
                <a:spcPct val="0"/>
              </a:spcBef>
            </a:pPr>
            <a:r>
              <a:rPr lang="en-US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CYCLICAL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occurring in cycles; regularly repeated.</a:t>
            </a:r>
          </a:p>
          <a:p>
            <a:pPr>
              <a:spcBef>
                <a:spcPct val="0"/>
              </a:spcBef>
            </a:pPr>
            <a:r>
              <a:rPr lang="en-US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RANDOM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made, done, happening, or chosen without method or conscious decision.</a:t>
            </a:r>
            <a:endParaRPr lang="en-US" altLang="en-US" smtClean="0"/>
          </a:p>
        </p:txBody>
      </p:sp>
      <p:sp>
        <p:nvSpPr>
          <p:cNvPr id="747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767728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E5B849-147C-4C4C-9286-2EB979E869C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966304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053D8F-9429-41C1-BBA5-6FCB3EC24E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AU" alt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Persistent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continuing firmly or obstinately in a course of action in spite of difficulty or opposition.</a:t>
            </a:r>
            <a:endParaRPr lang="en-US" altLang="en-US" smtClean="0"/>
          </a:p>
        </p:txBody>
      </p:sp>
      <p:sp>
        <p:nvSpPr>
          <p:cNvPr id="788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5967353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021709-FF9D-4CBA-B6F8-762FEF65626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8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3979053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6671B3-A256-4F6E-9A8D-B1E183BD2A2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3663890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01E5D7-3C3C-4178-9FFE-A02BD2DCB89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AU" alt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unforeseen events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anticipated or predicted EVENTS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1956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19FB7B-4C54-493C-8C49-957F3136740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Naïve</a:t>
            </a:r>
            <a:r>
              <a:rPr lang="en-US" altLang="en-US" baseline="0" smtClean="0"/>
              <a:t>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(of a person or action) showing a lack of experience, wisdom, or judgment.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636497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DDCCC3-24F4-4450-8481-03DA20BBCAE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7114019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904B91-7B84-4155-861F-FEAC1033CFB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03161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A2D90C-59F0-43DE-94F9-08968054ED6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593995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4782B5-AEC7-4981-9C71-12B6340FD48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1725469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1AE38A-55EB-4177-903F-E731EF9840D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AU" altLang="en-US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057608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278902-FCDF-41EC-B2A5-7BC0D339261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5656069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6782072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5243907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1724949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9185911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5937753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2114570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F56C0D-79E8-45FE-8428-0443C4D8CC2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9824626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A07B34-A71A-44BE-BD9C-17B7641D9847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0211789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6B974A-E290-414E-BE43-001809449DD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AU" alt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331140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6B974A-E290-414E-BE43-001809449DD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AU" alt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198334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DFCBBF-DD35-44F6-831B-FF47DAB7B2C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AU" altLang="en-US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268749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E55009-3FA2-45C2-8802-9EC9B0EC2B4E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AU" altLang="en-US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00654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A447DE-7BD6-4C92-A586-261308A0BA5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AU" altLang="en-US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553993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439D5E-4EFD-4D54-AB8F-FEA534E7E65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AU" alt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881285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183C52-D661-4895-982B-A0C5E6FFFC6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AU" alt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693951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4B6CC9-4F62-4352-9432-7718BA97674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AU" altLang="en-US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528078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54E25F-61DA-44ED-8FB7-6D42414821E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en-AU" altLang="en-US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78763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0EC8EA-AB7A-4F25-94DA-963318A4AFF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en-AU" alt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4311713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119C69-85B7-4B57-AF7B-2387D026E94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AU" altLang="en-US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867455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75B23F-E3A5-44A8-9947-165437D4DF4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en-AU" alt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906101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8FF0D-10E3-47DD-A73F-8269558BF13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en-AU" alt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852504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077739-41FF-4599-B1B1-EDDADCB6F0FD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88</a:t>
            </a:fld>
            <a:endParaRPr lang="en-AU" alt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984187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37129F-1E14-4908-97B0-CE96FFEEAB6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en-AU" altLang="en-US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17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472861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9CA32-DABB-4E3B-AAC7-4D615A7DE11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en-AU" altLang="en-US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4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6657879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9CA32-DABB-4E3B-AAC7-4D615A7DE11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91</a:t>
            </a:fld>
            <a:endParaRPr lang="en-AU" altLang="en-US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4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091693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09DE9F-E6EE-4294-B226-7B06522DB44D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92</a:t>
            </a:fld>
            <a:endParaRPr lang="en-AU" altLang="en-US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9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42533456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02A27E-3087-41FC-999F-4AE2D44D68D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94</a:t>
            </a:fld>
            <a:endParaRPr lang="en-AU" altLang="en-US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4472212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47CD51-16FB-4673-83AD-96AA5857CC6E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95</a:t>
            </a:fld>
            <a:endParaRPr lang="en-AU" alt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137654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ED6D73-0E9B-47F6-B5D9-951CDF9A2AE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110</a:t>
            </a:fld>
            <a:endParaRPr lang="en-AU" altLang="en-US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391962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3DB912-01E8-4EED-885A-6AA5A7060A5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122</a:t>
            </a:fld>
            <a:endParaRPr lang="en-AU" altLang="en-US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29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8714095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1E666C-1E6C-45EE-8E24-4D33F5B4FF16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123</a:t>
            </a:fld>
            <a:endParaRPr lang="en-AU" altLang="en-US"/>
          </a:p>
        </p:txBody>
      </p:sp>
      <p:sp>
        <p:nvSpPr>
          <p:cNvPr id="21606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60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6980009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EA1E9A-5A47-4639-B321-E5B8923A2A26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124</a:t>
            </a:fld>
            <a:endParaRPr lang="en-AU" altLang="en-US"/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81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88141252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740465-20FE-46F8-AB7D-F9C864D45C4D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125</a:t>
            </a:fld>
            <a:endParaRPr lang="en-AU" altLang="en-US"/>
          </a:p>
        </p:txBody>
      </p:sp>
      <p:sp>
        <p:nvSpPr>
          <p:cNvPr id="22118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11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9376554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67EA0B-9595-46BD-9C24-B687AC1B792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126</a:t>
            </a:fld>
            <a:endParaRPr lang="en-AU" altLang="en-US"/>
          </a:p>
        </p:txBody>
      </p:sp>
      <p:sp>
        <p:nvSpPr>
          <p:cNvPr id="22323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32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59847496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A889F7-2446-4F54-9FD8-139A21A9A6D7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129</a:t>
            </a:fld>
            <a:endParaRPr lang="en-AU" alt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2390702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E8736E-EA3D-4D1B-99D2-F8335B5F65F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130</a:t>
            </a:fld>
            <a:endParaRPr lang="en-AU" alt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601730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AA5298-B211-461F-AB89-8EE957813F2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131</a:t>
            </a:fld>
            <a:endParaRPr lang="en-AU" alt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4449436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808126-BAEB-4DF1-B592-808A9FF6388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132</a:t>
            </a:fld>
            <a:endParaRPr lang="en-AU" alt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3478832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B962D9-2C52-4069-ABBA-9AA09A8C53C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135</a:t>
            </a:fld>
            <a:endParaRPr lang="en-AU" altLang="en-US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71593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CD5539-7E7D-4878-B82B-4B6CAAF04F4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136</a:t>
            </a:fld>
            <a:endParaRPr lang="en-AU" alt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7074784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54190B-2D50-4BED-A57A-3C415D9A44F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137</a:t>
            </a:fld>
            <a:endParaRPr lang="en-AU" alt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67645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293" y="514351"/>
            <a:ext cx="7487707" cy="2228851"/>
          </a:xfrm>
        </p:spPr>
        <p:txBody>
          <a:bodyPr anchor="b">
            <a:normAutofit/>
          </a:bodyPr>
          <a:lstStyle>
            <a:lvl1pPr algn="l">
              <a:defRPr sz="36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292" y="2882902"/>
            <a:ext cx="7487707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3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2617" y="6350"/>
            <a:ext cx="2858244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629400" y="68661"/>
            <a:ext cx="2514602" cy="25792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9000" y="171450"/>
            <a:ext cx="1905000" cy="19145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863161" y="24210"/>
            <a:ext cx="2280841" cy="232469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514800" y="372171"/>
            <a:ext cx="1629199" cy="16287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6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2" y="212651"/>
            <a:ext cx="8173508" cy="104199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3" y="1382233"/>
            <a:ext cx="8173507" cy="3153777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75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1504950"/>
            <a:ext cx="6402468" cy="1711200"/>
          </a:xfrm>
        </p:spPr>
        <p:txBody>
          <a:bodyPr anchor="b">
            <a:normAutofit/>
          </a:bodyPr>
          <a:lstStyle>
            <a:lvl1pPr algn="l">
              <a:defRPr sz="2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371850"/>
            <a:ext cx="6402467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94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293" y="1535602"/>
            <a:ext cx="3704206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236" y="1535601"/>
            <a:ext cx="3701823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9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46" y="119260"/>
            <a:ext cx="8173508" cy="100489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251" y="1333747"/>
            <a:ext cx="3488249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94" y="1866503"/>
            <a:ext cx="3704206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0838" y="1342143"/>
            <a:ext cx="367941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2396" y="1866503"/>
            <a:ext cx="3697854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0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51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143" y="514350"/>
            <a:ext cx="2743915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4" y="514350"/>
            <a:ext cx="4458862" cy="398145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5143" y="1657351"/>
            <a:ext cx="2743915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6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032" y="1085850"/>
            <a:ext cx="4516026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032" y="2082801"/>
            <a:ext cx="4517217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741952" y="685800"/>
            <a:ext cx="246137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6AD81D23-32A7-4B45-83B8-295F87EB9B5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980" y="2882900"/>
            <a:ext cx="6229780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514484" y="400050"/>
            <a:ext cx="8116223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89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086100"/>
            <a:ext cx="6403659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053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2" y="514350"/>
            <a:ext cx="6859787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225802"/>
            <a:ext cx="6402467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942" y="2571750"/>
            <a:ext cx="6402467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96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2571750"/>
            <a:ext cx="6402467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849736"/>
            <a:ext cx="640366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80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14350"/>
            <a:ext cx="6859786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733800"/>
            <a:ext cx="6402468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4" y="2946400"/>
            <a:ext cx="6402468" cy="78740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87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vert="horz" lIns="68589" tIns="34295" rIns="68589" bIns="34295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575051"/>
            <a:ext cx="6402468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3" y="2946401"/>
            <a:ext cx="6402467" cy="62865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11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D9338AED-BEDE-43F5-B626-E0938B07191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50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606" y="514350"/>
            <a:ext cx="1543452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484" y="514350"/>
            <a:ext cx="5868928" cy="398145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A422F06E-3463-4A1F-A7B7-E8F25D0CD18E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5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64333"/>
            <a:ext cx="8229600" cy="4260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03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4EAF5FD2-046C-4EC8-9798-E9BCA9F0ABC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438275"/>
            <a:ext cx="77724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202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71514699-5D4A-453A-BF2C-4D4C4F1FAAB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38275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438275"/>
            <a:ext cx="38100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118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60A500A5-2E20-434C-A637-B43BA5057BD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  <a:latin typeface="Arial" pitchFamily="34" charset="0"/>
              </a:rPr>
              <a:t>© 2014 Pearson Education, Inc.</a:t>
            </a:r>
            <a:endParaRPr lang="en-US" altLang="en-US" sz="1200">
              <a:solidFill>
                <a:srgbClr val="A6A6A6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38275"/>
            <a:ext cx="77724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890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142000"/>
                <a:satMod val="200000"/>
                <a:lumMod val="118000"/>
              </a:schemeClr>
            </a:gs>
            <a:gs pos="79000">
              <a:srgbClr val="002060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293" y="164684"/>
            <a:ext cx="8173508" cy="1004897"/>
          </a:xfrm>
          <a:prstGeom prst="rect">
            <a:avLst/>
          </a:prstGeom>
          <a:effectLst/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1318437"/>
            <a:ext cx="8173507" cy="3217573"/>
          </a:xfrm>
          <a:prstGeom prst="rect">
            <a:avLst/>
          </a:prstGeom>
        </p:spPr>
        <p:txBody>
          <a:bodyPr vert="horz" lIns="68589" tIns="34295" rIns="68589" bIns="34295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75601" y="4788694"/>
            <a:ext cx="6607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4 - </a:t>
            </a:r>
            <a:fld id="{666BFA1A-FA25-4AAA-8D46-43F5FC55A8E8}" type="slidenum">
              <a:rPr lang="en-US" sz="1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2011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42843" rtl="0" eaLnBrk="1" latinLnBrk="0" hangingPunct="1">
        <a:spcBef>
          <a:spcPct val="0"/>
        </a:spcBef>
        <a:buNone/>
        <a:defRPr sz="2700" b="1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277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8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557120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5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899962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157095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1499937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1885636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78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21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64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6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9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71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14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57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0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9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5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.bin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4.e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em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emf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em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emf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2.emf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2.e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5.e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6.em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7.e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8.emf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33.bin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0.emf"/><Relationship Id="rId4" Type="http://schemas.openxmlformats.org/officeDocument/2006/relationships/oleObject" Target="../embeddings/oleObject34.bin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2.emf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3.emf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38.bin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35.emf"/><Relationship Id="rId4" Type="http://schemas.openxmlformats.org/officeDocument/2006/relationships/oleObject" Target="../embeddings/oleObject39.bin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2771" y="429403"/>
            <a:ext cx="3507103" cy="1236111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3" name="Title 1"/>
          <p:cNvSpPr txBox="1">
            <a:spLocks/>
          </p:cNvSpPr>
          <p:nvPr/>
        </p:nvSpPr>
        <p:spPr bwMode="auto">
          <a:xfrm>
            <a:off x="21962" y="1480278"/>
            <a:ext cx="7775825" cy="187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morning" dir="t"/>
            </a:scene3d>
            <a:sp3d extrusionH="57150" prstMaterial="dkEdge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9600" b="1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Peramalan</a:t>
            </a:r>
            <a:endParaRPr lang="en-US" altLang="en-US" sz="9600" b="1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42986" y="585793"/>
            <a:ext cx="226215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BAB 4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428626"/>
            <a:ext cx="7770812" cy="611981"/>
          </a:xfrm>
        </p:spPr>
        <p:txBody>
          <a:bodyPr lIns="99994" tIns="49997" rIns="99994" bIns="49997" anchorCtr="1"/>
          <a:lstStyle/>
          <a:p>
            <a:r>
              <a:rPr lang="en-US" altLang="en-US" smtClean="0">
                <a:latin typeface="+mn-lt"/>
                <a:cs typeface="Arial" pitchFamily="34" charset="0"/>
              </a:rPr>
              <a:t>Apa itu peramalan?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58800" y="1181100"/>
            <a:ext cx="50101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168400" indent="-4572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Proses memprediksi kejadian yang akan datang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Sebagai dasar kegiatan bisnis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Produksi</a:t>
            </a:r>
            <a:endParaRPr lang="en-US" altLang="en-US" sz="2000"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Persediaan</a:t>
            </a:r>
            <a:endParaRPr lang="en-US" altLang="en-US" sz="2000"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Personalia</a:t>
            </a:r>
            <a:endParaRPr lang="en-US" altLang="en-US" sz="2000"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Fasilitas</a:t>
            </a:r>
            <a:endParaRPr lang="en-US" altLang="en-US" sz="2000">
              <a:latin typeface="+mj-lt"/>
            </a:endParaRPr>
          </a:p>
        </p:txBody>
      </p:sp>
      <p:grpSp>
        <p:nvGrpSpPr>
          <p:cNvPr id="40964" name="Group 4"/>
          <p:cNvGrpSpPr>
            <a:grpSpLocks/>
          </p:cNvGrpSpPr>
          <p:nvPr/>
        </p:nvGrpSpPr>
        <p:grpSpPr bwMode="auto">
          <a:xfrm>
            <a:off x="4778375" y="1569244"/>
            <a:ext cx="3832225" cy="2995612"/>
            <a:chOff x="3010" y="1318"/>
            <a:chExt cx="2414" cy="2516"/>
          </a:xfrm>
        </p:grpSpPr>
        <p:grpSp>
          <p:nvGrpSpPr>
            <p:cNvPr id="34820" name="Group 5"/>
            <p:cNvGrpSpPr>
              <a:grpSpLocks/>
            </p:cNvGrpSpPr>
            <p:nvPr/>
          </p:nvGrpSpPr>
          <p:grpSpPr bwMode="auto">
            <a:xfrm>
              <a:off x="3010" y="1318"/>
              <a:ext cx="2414" cy="2516"/>
              <a:chOff x="2919" y="1325"/>
              <a:chExt cx="2414" cy="2516"/>
            </a:xfrm>
          </p:grpSpPr>
          <p:sp>
            <p:nvSpPr>
              <p:cNvPr id="34822" name="Freeform 6"/>
              <p:cNvSpPr>
                <a:spLocks/>
              </p:cNvSpPr>
              <p:nvPr/>
            </p:nvSpPr>
            <p:spPr bwMode="auto">
              <a:xfrm>
                <a:off x="3639" y="2363"/>
                <a:ext cx="550" cy="308"/>
              </a:xfrm>
              <a:custGeom>
                <a:avLst/>
                <a:gdLst>
                  <a:gd name="T0" fmla="*/ 66 w 583"/>
                  <a:gd name="T1" fmla="*/ 424 h 494"/>
                  <a:gd name="T2" fmla="*/ 301 w 583"/>
                  <a:gd name="T3" fmla="*/ 173 h 494"/>
                  <a:gd name="T4" fmla="*/ 295 w 583"/>
                  <a:gd name="T5" fmla="*/ 144 h 494"/>
                  <a:gd name="T6" fmla="*/ 307 w 583"/>
                  <a:gd name="T7" fmla="*/ 111 h 494"/>
                  <a:gd name="T8" fmla="*/ 314 w 583"/>
                  <a:gd name="T9" fmla="*/ 90 h 494"/>
                  <a:gd name="T10" fmla="*/ 312 w 583"/>
                  <a:gd name="T11" fmla="*/ 58 h 494"/>
                  <a:gd name="T12" fmla="*/ 308 w 583"/>
                  <a:gd name="T13" fmla="*/ 30 h 494"/>
                  <a:gd name="T14" fmla="*/ 322 w 583"/>
                  <a:gd name="T15" fmla="*/ 15 h 494"/>
                  <a:gd name="T16" fmla="*/ 344 w 583"/>
                  <a:gd name="T17" fmla="*/ 12 h 494"/>
                  <a:gd name="T18" fmla="*/ 360 w 583"/>
                  <a:gd name="T19" fmla="*/ 29 h 494"/>
                  <a:gd name="T20" fmla="*/ 362 w 583"/>
                  <a:gd name="T21" fmla="*/ 59 h 494"/>
                  <a:gd name="T22" fmla="*/ 349 w 583"/>
                  <a:gd name="T23" fmla="*/ 88 h 494"/>
                  <a:gd name="T24" fmla="*/ 447 w 583"/>
                  <a:gd name="T25" fmla="*/ 11 h 494"/>
                  <a:gd name="T26" fmla="*/ 464 w 583"/>
                  <a:gd name="T27" fmla="*/ 0 h 494"/>
                  <a:gd name="T28" fmla="*/ 477 w 583"/>
                  <a:gd name="T29" fmla="*/ 13 h 494"/>
                  <a:gd name="T30" fmla="*/ 455 w 583"/>
                  <a:gd name="T31" fmla="*/ 46 h 494"/>
                  <a:gd name="T32" fmla="*/ 402 w 583"/>
                  <a:gd name="T33" fmla="*/ 103 h 494"/>
                  <a:gd name="T34" fmla="*/ 495 w 583"/>
                  <a:gd name="T35" fmla="*/ 30 h 494"/>
                  <a:gd name="T36" fmla="*/ 510 w 583"/>
                  <a:gd name="T37" fmla="*/ 33 h 494"/>
                  <a:gd name="T38" fmla="*/ 509 w 583"/>
                  <a:gd name="T39" fmla="*/ 52 h 494"/>
                  <a:gd name="T40" fmla="*/ 431 w 583"/>
                  <a:gd name="T41" fmla="*/ 121 h 494"/>
                  <a:gd name="T42" fmla="*/ 527 w 583"/>
                  <a:gd name="T43" fmla="*/ 67 h 494"/>
                  <a:gd name="T44" fmla="*/ 540 w 583"/>
                  <a:gd name="T45" fmla="*/ 72 h 494"/>
                  <a:gd name="T46" fmla="*/ 538 w 583"/>
                  <a:gd name="T47" fmla="*/ 87 h 494"/>
                  <a:gd name="T48" fmla="*/ 480 w 583"/>
                  <a:gd name="T49" fmla="*/ 119 h 494"/>
                  <a:gd name="T50" fmla="*/ 452 w 583"/>
                  <a:gd name="T51" fmla="*/ 143 h 494"/>
                  <a:gd name="T52" fmla="*/ 532 w 583"/>
                  <a:gd name="T53" fmla="*/ 103 h 494"/>
                  <a:gd name="T54" fmla="*/ 549 w 583"/>
                  <a:gd name="T55" fmla="*/ 109 h 494"/>
                  <a:gd name="T56" fmla="*/ 544 w 583"/>
                  <a:gd name="T57" fmla="*/ 124 h 494"/>
                  <a:gd name="T58" fmla="*/ 459 w 583"/>
                  <a:gd name="T59" fmla="*/ 163 h 494"/>
                  <a:gd name="T60" fmla="*/ 422 w 583"/>
                  <a:gd name="T61" fmla="*/ 189 h 494"/>
                  <a:gd name="T62" fmla="*/ 394 w 583"/>
                  <a:gd name="T63" fmla="*/ 211 h 494"/>
                  <a:gd name="T64" fmla="*/ 340 w 583"/>
                  <a:gd name="T65" fmla="*/ 214 h 494"/>
                  <a:gd name="T66" fmla="*/ 80 w 583"/>
                  <a:gd name="T67" fmla="*/ 449 h 494"/>
                  <a:gd name="T68" fmla="*/ 60 w 583"/>
                  <a:gd name="T69" fmla="*/ 462 h 494"/>
                  <a:gd name="T70" fmla="*/ 42 w 583"/>
                  <a:gd name="T71" fmla="*/ 455 h 494"/>
                  <a:gd name="T72" fmla="*/ 0 w 583"/>
                  <a:gd name="T73" fmla="*/ 380 h 4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83"/>
                  <a:gd name="T112" fmla="*/ 0 h 494"/>
                  <a:gd name="T113" fmla="*/ 583 w 583"/>
                  <a:gd name="T114" fmla="*/ 494 h 49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83" h="494">
                    <a:moveTo>
                      <a:pt x="17" y="362"/>
                    </a:moveTo>
                    <a:lnTo>
                      <a:pt x="70" y="452"/>
                    </a:lnTo>
                    <a:lnTo>
                      <a:pt x="324" y="202"/>
                    </a:lnTo>
                    <a:lnTo>
                      <a:pt x="319" y="185"/>
                    </a:lnTo>
                    <a:lnTo>
                      <a:pt x="315" y="171"/>
                    </a:lnTo>
                    <a:lnTo>
                      <a:pt x="313" y="154"/>
                    </a:lnTo>
                    <a:lnTo>
                      <a:pt x="317" y="136"/>
                    </a:lnTo>
                    <a:lnTo>
                      <a:pt x="325" y="118"/>
                    </a:lnTo>
                    <a:lnTo>
                      <a:pt x="333" y="105"/>
                    </a:lnTo>
                    <a:lnTo>
                      <a:pt x="333" y="96"/>
                    </a:lnTo>
                    <a:lnTo>
                      <a:pt x="335" y="76"/>
                    </a:lnTo>
                    <a:lnTo>
                      <a:pt x="331" y="62"/>
                    </a:lnTo>
                    <a:lnTo>
                      <a:pt x="327" y="46"/>
                    </a:lnTo>
                    <a:lnTo>
                      <a:pt x="327" y="32"/>
                    </a:lnTo>
                    <a:lnTo>
                      <a:pt x="332" y="23"/>
                    </a:lnTo>
                    <a:lnTo>
                      <a:pt x="341" y="16"/>
                    </a:lnTo>
                    <a:lnTo>
                      <a:pt x="355" y="13"/>
                    </a:lnTo>
                    <a:lnTo>
                      <a:pt x="365" y="13"/>
                    </a:lnTo>
                    <a:lnTo>
                      <a:pt x="373" y="18"/>
                    </a:lnTo>
                    <a:lnTo>
                      <a:pt x="382" y="31"/>
                    </a:lnTo>
                    <a:lnTo>
                      <a:pt x="385" y="49"/>
                    </a:lnTo>
                    <a:lnTo>
                      <a:pt x="384" y="63"/>
                    </a:lnTo>
                    <a:lnTo>
                      <a:pt x="380" y="77"/>
                    </a:lnTo>
                    <a:lnTo>
                      <a:pt x="370" y="94"/>
                    </a:lnTo>
                    <a:lnTo>
                      <a:pt x="380" y="101"/>
                    </a:lnTo>
                    <a:lnTo>
                      <a:pt x="474" y="12"/>
                    </a:lnTo>
                    <a:lnTo>
                      <a:pt x="481" y="3"/>
                    </a:lnTo>
                    <a:lnTo>
                      <a:pt x="492" y="0"/>
                    </a:lnTo>
                    <a:lnTo>
                      <a:pt x="503" y="5"/>
                    </a:lnTo>
                    <a:lnTo>
                      <a:pt x="506" y="14"/>
                    </a:lnTo>
                    <a:lnTo>
                      <a:pt x="506" y="23"/>
                    </a:lnTo>
                    <a:lnTo>
                      <a:pt x="482" y="49"/>
                    </a:lnTo>
                    <a:lnTo>
                      <a:pt x="422" y="104"/>
                    </a:lnTo>
                    <a:lnTo>
                      <a:pt x="426" y="110"/>
                    </a:lnTo>
                    <a:lnTo>
                      <a:pt x="514" y="39"/>
                    </a:lnTo>
                    <a:lnTo>
                      <a:pt x="525" y="32"/>
                    </a:lnTo>
                    <a:lnTo>
                      <a:pt x="534" y="31"/>
                    </a:lnTo>
                    <a:lnTo>
                      <a:pt x="541" y="35"/>
                    </a:lnTo>
                    <a:lnTo>
                      <a:pt x="543" y="44"/>
                    </a:lnTo>
                    <a:lnTo>
                      <a:pt x="540" y="55"/>
                    </a:lnTo>
                    <a:lnTo>
                      <a:pt x="452" y="125"/>
                    </a:lnTo>
                    <a:lnTo>
                      <a:pt x="457" y="129"/>
                    </a:lnTo>
                    <a:lnTo>
                      <a:pt x="548" y="74"/>
                    </a:lnTo>
                    <a:lnTo>
                      <a:pt x="559" y="71"/>
                    </a:lnTo>
                    <a:lnTo>
                      <a:pt x="565" y="71"/>
                    </a:lnTo>
                    <a:lnTo>
                      <a:pt x="572" y="77"/>
                    </a:lnTo>
                    <a:lnTo>
                      <a:pt x="573" y="85"/>
                    </a:lnTo>
                    <a:lnTo>
                      <a:pt x="570" y="93"/>
                    </a:lnTo>
                    <a:lnTo>
                      <a:pt x="564" y="99"/>
                    </a:lnTo>
                    <a:lnTo>
                      <a:pt x="509" y="127"/>
                    </a:lnTo>
                    <a:lnTo>
                      <a:pt x="475" y="147"/>
                    </a:lnTo>
                    <a:lnTo>
                      <a:pt x="479" y="153"/>
                    </a:lnTo>
                    <a:lnTo>
                      <a:pt x="539" y="122"/>
                    </a:lnTo>
                    <a:lnTo>
                      <a:pt x="564" y="110"/>
                    </a:lnTo>
                    <a:lnTo>
                      <a:pt x="579" y="110"/>
                    </a:lnTo>
                    <a:lnTo>
                      <a:pt x="582" y="116"/>
                    </a:lnTo>
                    <a:lnTo>
                      <a:pt x="582" y="124"/>
                    </a:lnTo>
                    <a:lnTo>
                      <a:pt x="577" y="132"/>
                    </a:lnTo>
                    <a:lnTo>
                      <a:pt x="537" y="152"/>
                    </a:lnTo>
                    <a:lnTo>
                      <a:pt x="487" y="174"/>
                    </a:lnTo>
                    <a:lnTo>
                      <a:pt x="466" y="186"/>
                    </a:lnTo>
                    <a:lnTo>
                      <a:pt x="447" y="202"/>
                    </a:lnTo>
                    <a:lnTo>
                      <a:pt x="433" y="218"/>
                    </a:lnTo>
                    <a:lnTo>
                      <a:pt x="418" y="225"/>
                    </a:lnTo>
                    <a:lnTo>
                      <a:pt x="397" y="230"/>
                    </a:lnTo>
                    <a:lnTo>
                      <a:pt x="360" y="228"/>
                    </a:lnTo>
                    <a:lnTo>
                      <a:pt x="349" y="222"/>
                    </a:lnTo>
                    <a:lnTo>
                      <a:pt x="85" y="479"/>
                    </a:lnTo>
                    <a:lnTo>
                      <a:pt x="73" y="489"/>
                    </a:lnTo>
                    <a:lnTo>
                      <a:pt x="64" y="493"/>
                    </a:lnTo>
                    <a:lnTo>
                      <a:pt x="53" y="491"/>
                    </a:lnTo>
                    <a:lnTo>
                      <a:pt x="45" y="485"/>
                    </a:lnTo>
                    <a:lnTo>
                      <a:pt x="38" y="472"/>
                    </a:lnTo>
                    <a:lnTo>
                      <a:pt x="0" y="405"/>
                    </a:lnTo>
                    <a:lnTo>
                      <a:pt x="17" y="362"/>
                    </a:lnTo>
                  </a:path>
                </a:pathLst>
              </a:custGeom>
              <a:solidFill>
                <a:srgbClr val="FF9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23" name="Freeform 7"/>
              <p:cNvSpPr>
                <a:spLocks/>
              </p:cNvSpPr>
              <p:nvPr/>
            </p:nvSpPr>
            <p:spPr bwMode="auto">
              <a:xfrm>
                <a:off x="2992" y="3203"/>
                <a:ext cx="524" cy="308"/>
              </a:xfrm>
              <a:custGeom>
                <a:avLst/>
                <a:gdLst>
                  <a:gd name="T0" fmla="*/ 154 w 556"/>
                  <a:gd name="T1" fmla="*/ 7 h 497"/>
                  <a:gd name="T2" fmla="*/ 0 w 556"/>
                  <a:gd name="T3" fmla="*/ 421 h 497"/>
                  <a:gd name="T4" fmla="*/ 7 w 556"/>
                  <a:gd name="T5" fmla="*/ 429 h 497"/>
                  <a:gd name="T6" fmla="*/ 18 w 556"/>
                  <a:gd name="T7" fmla="*/ 422 h 497"/>
                  <a:gd name="T8" fmla="*/ 166 w 556"/>
                  <a:gd name="T9" fmla="*/ 24 h 497"/>
                  <a:gd name="T10" fmla="*/ 174 w 556"/>
                  <a:gd name="T11" fmla="*/ 21 h 497"/>
                  <a:gd name="T12" fmla="*/ 230 w 556"/>
                  <a:gd name="T13" fmla="*/ 19 h 497"/>
                  <a:gd name="T14" fmla="*/ 303 w 556"/>
                  <a:gd name="T15" fmla="*/ 22 h 497"/>
                  <a:gd name="T16" fmla="*/ 369 w 556"/>
                  <a:gd name="T17" fmla="*/ 25 h 497"/>
                  <a:gd name="T18" fmla="*/ 388 w 556"/>
                  <a:gd name="T19" fmla="*/ 31 h 497"/>
                  <a:gd name="T20" fmla="*/ 399 w 556"/>
                  <a:gd name="T21" fmla="*/ 42 h 497"/>
                  <a:gd name="T22" fmla="*/ 406 w 556"/>
                  <a:gd name="T23" fmla="*/ 54 h 497"/>
                  <a:gd name="T24" fmla="*/ 511 w 556"/>
                  <a:gd name="T25" fmla="*/ 460 h 497"/>
                  <a:gd name="T26" fmla="*/ 517 w 556"/>
                  <a:gd name="T27" fmla="*/ 464 h 497"/>
                  <a:gd name="T28" fmla="*/ 523 w 556"/>
                  <a:gd name="T29" fmla="*/ 456 h 497"/>
                  <a:gd name="T30" fmla="*/ 422 w 556"/>
                  <a:gd name="T31" fmla="*/ 52 h 497"/>
                  <a:gd name="T32" fmla="*/ 413 w 556"/>
                  <a:gd name="T33" fmla="*/ 30 h 497"/>
                  <a:gd name="T34" fmla="*/ 403 w 556"/>
                  <a:gd name="T35" fmla="*/ 22 h 497"/>
                  <a:gd name="T36" fmla="*/ 395 w 556"/>
                  <a:gd name="T37" fmla="*/ 16 h 497"/>
                  <a:gd name="T38" fmla="*/ 383 w 556"/>
                  <a:gd name="T39" fmla="*/ 10 h 497"/>
                  <a:gd name="T40" fmla="*/ 362 w 556"/>
                  <a:gd name="T41" fmla="*/ 7 h 497"/>
                  <a:gd name="T42" fmla="*/ 292 w 556"/>
                  <a:gd name="T43" fmla="*/ 2 h 497"/>
                  <a:gd name="T44" fmla="*/ 218 w 556"/>
                  <a:gd name="T45" fmla="*/ 0 h 497"/>
                  <a:gd name="T46" fmla="*/ 182 w 556"/>
                  <a:gd name="T47" fmla="*/ 1 h 497"/>
                  <a:gd name="T48" fmla="*/ 165 w 556"/>
                  <a:gd name="T49" fmla="*/ 2 h 497"/>
                  <a:gd name="T50" fmla="*/ 154 w 556"/>
                  <a:gd name="T51" fmla="*/ 7 h 49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56"/>
                  <a:gd name="T79" fmla="*/ 0 h 497"/>
                  <a:gd name="T80" fmla="*/ 556 w 556"/>
                  <a:gd name="T81" fmla="*/ 497 h 49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56" h="497">
                    <a:moveTo>
                      <a:pt x="163" y="8"/>
                    </a:moveTo>
                    <a:lnTo>
                      <a:pt x="0" y="450"/>
                    </a:lnTo>
                    <a:lnTo>
                      <a:pt x="7" y="459"/>
                    </a:lnTo>
                    <a:lnTo>
                      <a:pt x="19" y="451"/>
                    </a:lnTo>
                    <a:lnTo>
                      <a:pt x="176" y="26"/>
                    </a:lnTo>
                    <a:lnTo>
                      <a:pt x="185" y="22"/>
                    </a:lnTo>
                    <a:lnTo>
                      <a:pt x="244" y="20"/>
                    </a:lnTo>
                    <a:lnTo>
                      <a:pt x="322" y="23"/>
                    </a:lnTo>
                    <a:lnTo>
                      <a:pt x="392" y="27"/>
                    </a:lnTo>
                    <a:lnTo>
                      <a:pt x="412" y="33"/>
                    </a:lnTo>
                    <a:lnTo>
                      <a:pt x="423" y="45"/>
                    </a:lnTo>
                    <a:lnTo>
                      <a:pt x="431" y="58"/>
                    </a:lnTo>
                    <a:lnTo>
                      <a:pt x="542" y="492"/>
                    </a:lnTo>
                    <a:lnTo>
                      <a:pt x="549" y="496"/>
                    </a:lnTo>
                    <a:lnTo>
                      <a:pt x="555" y="487"/>
                    </a:lnTo>
                    <a:lnTo>
                      <a:pt x="448" y="56"/>
                    </a:lnTo>
                    <a:lnTo>
                      <a:pt x="438" y="32"/>
                    </a:lnTo>
                    <a:lnTo>
                      <a:pt x="428" y="23"/>
                    </a:lnTo>
                    <a:lnTo>
                      <a:pt x="419" y="17"/>
                    </a:lnTo>
                    <a:lnTo>
                      <a:pt x="406" y="11"/>
                    </a:lnTo>
                    <a:lnTo>
                      <a:pt x="384" y="8"/>
                    </a:lnTo>
                    <a:lnTo>
                      <a:pt x="310" y="2"/>
                    </a:lnTo>
                    <a:lnTo>
                      <a:pt x="231" y="0"/>
                    </a:lnTo>
                    <a:lnTo>
                      <a:pt x="193" y="1"/>
                    </a:lnTo>
                    <a:lnTo>
                      <a:pt x="175" y="2"/>
                    </a:lnTo>
                    <a:lnTo>
                      <a:pt x="163" y="8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24" name="Freeform 8"/>
              <p:cNvSpPr>
                <a:spLocks/>
              </p:cNvSpPr>
              <p:nvPr/>
            </p:nvSpPr>
            <p:spPr bwMode="auto">
              <a:xfrm>
                <a:off x="2998" y="2678"/>
                <a:ext cx="548" cy="308"/>
              </a:xfrm>
              <a:custGeom>
                <a:avLst/>
                <a:gdLst>
                  <a:gd name="T0" fmla="*/ 111 w 580"/>
                  <a:gd name="T1" fmla="*/ 0 h 579"/>
                  <a:gd name="T2" fmla="*/ 36 w 580"/>
                  <a:gd name="T3" fmla="*/ 0 h 579"/>
                  <a:gd name="T4" fmla="*/ 4 w 580"/>
                  <a:gd name="T5" fmla="*/ 21 h 579"/>
                  <a:gd name="T6" fmla="*/ 0 w 580"/>
                  <a:gd name="T7" fmla="*/ 70 h 579"/>
                  <a:gd name="T8" fmla="*/ 83 w 580"/>
                  <a:gd name="T9" fmla="*/ 360 h 579"/>
                  <a:gd name="T10" fmla="*/ 91 w 580"/>
                  <a:gd name="T11" fmla="*/ 390 h 579"/>
                  <a:gd name="T12" fmla="*/ 94 w 580"/>
                  <a:gd name="T13" fmla="*/ 420 h 579"/>
                  <a:gd name="T14" fmla="*/ 98 w 580"/>
                  <a:gd name="T15" fmla="*/ 488 h 579"/>
                  <a:gd name="T16" fmla="*/ 113 w 580"/>
                  <a:gd name="T17" fmla="*/ 519 h 579"/>
                  <a:gd name="T18" fmla="*/ 134 w 580"/>
                  <a:gd name="T19" fmla="*/ 523 h 579"/>
                  <a:gd name="T20" fmla="*/ 158 w 580"/>
                  <a:gd name="T21" fmla="*/ 526 h 579"/>
                  <a:gd name="T22" fmla="*/ 223 w 580"/>
                  <a:gd name="T23" fmla="*/ 529 h 579"/>
                  <a:gd name="T24" fmla="*/ 345 w 580"/>
                  <a:gd name="T25" fmla="*/ 534 h 579"/>
                  <a:gd name="T26" fmla="*/ 440 w 580"/>
                  <a:gd name="T27" fmla="*/ 540 h 579"/>
                  <a:gd name="T28" fmla="*/ 464 w 580"/>
                  <a:gd name="T29" fmla="*/ 532 h 579"/>
                  <a:gd name="T30" fmla="*/ 483 w 580"/>
                  <a:gd name="T31" fmla="*/ 511 h 579"/>
                  <a:gd name="T32" fmla="*/ 503 w 580"/>
                  <a:gd name="T33" fmla="*/ 481 h 579"/>
                  <a:gd name="T34" fmla="*/ 520 w 580"/>
                  <a:gd name="T35" fmla="*/ 450 h 579"/>
                  <a:gd name="T36" fmla="*/ 531 w 580"/>
                  <a:gd name="T37" fmla="*/ 432 h 579"/>
                  <a:gd name="T38" fmla="*/ 537 w 580"/>
                  <a:gd name="T39" fmla="*/ 418 h 579"/>
                  <a:gd name="T40" fmla="*/ 546 w 580"/>
                  <a:gd name="T41" fmla="*/ 392 h 579"/>
                  <a:gd name="T42" fmla="*/ 547 w 580"/>
                  <a:gd name="T43" fmla="*/ 381 h 579"/>
                  <a:gd name="T44" fmla="*/ 546 w 580"/>
                  <a:gd name="T45" fmla="*/ 366 h 579"/>
                  <a:gd name="T46" fmla="*/ 539 w 580"/>
                  <a:gd name="T47" fmla="*/ 358 h 579"/>
                  <a:gd name="T48" fmla="*/ 522 w 580"/>
                  <a:gd name="T49" fmla="*/ 349 h 579"/>
                  <a:gd name="T50" fmla="*/ 505 w 580"/>
                  <a:gd name="T51" fmla="*/ 348 h 579"/>
                  <a:gd name="T52" fmla="*/ 483 w 580"/>
                  <a:gd name="T53" fmla="*/ 348 h 579"/>
                  <a:gd name="T54" fmla="*/ 180 w 580"/>
                  <a:gd name="T55" fmla="*/ 358 h 579"/>
                  <a:gd name="T56" fmla="*/ 173 w 580"/>
                  <a:gd name="T57" fmla="*/ 288 h 579"/>
                  <a:gd name="T58" fmla="*/ 163 w 580"/>
                  <a:gd name="T59" fmla="*/ 154 h 579"/>
                  <a:gd name="T60" fmla="*/ 156 w 580"/>
                  <a:gd name="T61" fmla="*/ 62 h 579"/>
                  <a:gd name="T62" fmla="*/ 145 w 580"/>
                  <a:gd name="T63" fmla="*/ 23 h 579"/>
                  <a:gd name="T64" fmla="*/ 111 w 580"/>
                  <a:gd name="T65" fmla="*/ 0 h 5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0"/>
                  <a:gd name="T100" fmla="*/ 0 h 579"/>
                  <a:gd name="T101" fmla="*/ 580 w 580"/>
                  <a:gd name="T102" fmla="*/ 579 h 5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0" h="579">
                    <a:moveTo>
                      <a:pt x="118" y="0"/>
                    </a:moveTo>
                    <a:lnTo>
                      <a:pt x="38" y="0"/>
                    </a:lnTo>
                    <a:lnTo>
                      <a:pt x="4" y="22"/>
                    </a:lnTo>
                    <a:lnTo>
                      <a:pt x="0" y="75"/>
                    </a:lnTo>
                    <a:lnTo>
                      <a:pt x="88" y="385"/>
                    </a:lnTo>
                    <a:lnTo>
                      <a:pt x="96" y="417"/>
                    </a:lnTo>
                    <a:lnTo>
                      <a:pt x="99" y="450"/>
                    </a:lnTo>
                    <a:lnTo>
                      <a:pt x="104" y="522"/>
                    </a:lnTo>
                    <a:lnTo>
                      <a:pt x="120" y="555"/>
                    </a:lnTo>
                    <a:lnTo>
                      <a:pt x="142" y="560"/>
                    </a:lnTo>
                    <a:lnTo>
                      <a:pt x="167" y="563"/>
                    </a:lnTo>
                    <a:lnTo>
                      <a:pt x="236" y="566"/>
                    </a:lnTo>
                    <a:lnTo>
                      <a:pt x="365" y="571"/>
                    </a:lnTo>
                    <a:lnTo>
                      <a:pt x="466" y="578"/>
                    </a:lnTo>
                    <a:lnTo>
                      <a:pt x="491" y="569"/>
                    </a:lnTo>
                    <a:lnTo>
                      <a:pt x="511" y="547"/>
                    </a:lnTo>
                    <a:lnTo>
                      <a:pt x="532" y="515"/>
                    </a:lnTo>
                    <a:lnTo>
                      <a:pt x="550" y="482"/>
                    </a:lnTo>
                    <a:lnTo>
                      <a:pt x="562" y="462"/>
                    </a:lnTo>
                    <a:lnTo>
                      <a:pt x="568" y="447"/>
                    </a:lnTo>
                    <a:lnTo>
                      <a:pt x="578" y="420"/>
                    </a:lnTo>
                    <a:lnTo>
                      <a:pt x="579" y="408"/>
                    </a:lnTo>
                    <a:lnTo>
                      <a:pt x="578" y="392"/>
                    </a:lnTo>
                    <a:lnTo>
                      <a:pt x="570" y="383"/>
                    </a:lnTo>
                    <a:lnTo>
                      <a:pt x="553" y="373"/>
                    </a:lnTo>
                    <a:lnTo>
                      <a:pt x="535" y="372"/>
                    </a:lnTo>
                    <a:lnTo>
                      <a:pt x="511" y="372"/>
                    </a:lnTo>
                    <a:lnTo>
                      <a:pt x="190" y="383"/>
                    </a:lnTo>
                    <a:lnTo>
                      <a:pt x="183" y="308"/>
                    </a:lnTo>
                    <a:lnTo>
                      <a:pt x="172" y="165"/>
                    </a:lnTo>
                    <a:lnTo>
                      <a:pt x="165" y="66"/>
                    </a:lnTo>
                    <a:lnTo>
                      <a:pt x="153" y="25"/>
                    </a:lnTo>
                    <a:lnTo>
                      <a:pt x="118" y="0"/>
                    </a:lnTo>
                  </a:path>
                </a:pathLst>
              </a:custGeom>
              <a:solidFill>
                <a:srgbClr val="9F7F5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25" name="Freeform 9"/>
              <p:cNvSpPr>
                <a:spLocks/>
              </p:cNvSpPr>
              <p:nvPr/>
            </p:nvSpPr>
            <p:spPr bwMode="auto">
              <a:xfrm>
                <a:off x="3172" y="2507"/>
                <a:ext cx="657" cy="308"/>
              </a:xfrm>
              <a:custGeom>
                <a:avLst/>
                <a:gdLst>
                  <a:gd name="T0" fmla="*/ 396 w 696"/>
                  <a:gd name="T1" fmla="*/ 22 h 1218"/>
                  <a:gd name="T2" fmla="*/ 452 w 696"/>
                  <a:gd name="T3" fmla="*/ 83 h 1218"/>
                  <a:gd name="T4" fmla="*/ 480 w 696"/>
                  <a:gd name="T5" fmla="*/ 127 h 1218"/>
                  <a:gd name="T6" fmla="*/ 510 w 696"/>
                  <a:gd name="T7" fmla="*/ 165 h 1218"/>
                  <a:gd name="T8" fmla="*/ 502 w 696"/>
                  <a:gd name="T9" fmla="*/ 216 h 1218"/>
                  <a:gd name="T10" fmla="*/ 478 w 696"/>
                  <a:gd name="T11" fmla="*/ 223 h 1218"/>
                  <a:gd name="T12" fmla="*/ 480 w 696"/>
                  <a:gd name="T13" fmla="*/ 263 h 1218"/>
                  <a:gd name="T14" fmla="*/ 472 w 696"/>
                  <a:gd name="T15" fmla="*/ 315 h 1218"/>
                  <a:gd name="T16" fmla="*/ 425 w 696"/>
                  <a:gd name="T17" fmla="*/ 338 h 1218"/>
                  <a:gd name="T18" fmla="*/ 407 w 696"/>
                  <a:gd name="T19" fmla="*/ 393 h 1218"/>
                  <a:gd name="T20" fmla="*/ 446 w 696"/>
                  <a:gd name="T21" fmla="*/ 421 h 1218"/>
                  <a:gd name="T22" fmla="*/ 568 w 696"/>
                  <a:gd name="T23" fmla="*/ 421 h 1218"/>
                  <a:gd name="T24" fmla="*/ 634 w 696"/>
                  <a:gd name="T25" fmla="*/ 445 h 1218"/>
                  <a:gd name="T26" fmla="*/ 656 w 696"/>
                  <a:gd name="T27" fmla="*/ 507 h 1218"/>
                  <a:gd name="T28" fmla="*/ 628 w 696"/>
                  <a:gd name="T29" fmla="*/ 618 h 1218"/>
                  <a:gd name="T30" fmla="*/ 552 w 696"/>
                  <a:gd name="T31" fmla="*/ 767 h 1218"/>
                  <a:gd name="T32" fmla="*/ 475 w 696"/>
                  <a:gd name="T33" fmla="*/ 977 h 1218"/>
                  <a:gd name="T34" fmla="*/ 441 w 696"/>
                  <a:gd name="T35" fmla="*/ 1138 h 1218"/>
                  <a:gd name="T36" fmla="*/ 372 w 696"/>
                  <a:gd name="T37" fmla="*/ 1094 h 1218"/>
                  <a:gd name="T38" fmla="*/ 300 w 696"/>
                  <a:gd name="T39" fmla="*/ 1063 h 1218"/>
                  <a:gd name="T40" fmla="*/ 269 w 696"/>
                  <a:gd name="T41" fmla="*/ 1042 h 1218"/>
                  <a:gd name="T42" fmla="*/ 213 w 696"/>
                  <a:gd name="T43" fmla="*/ 1070 h 1218"/>
                  <a:gd name="T44" fmla="*/ 182 w 696"/>
                  <a:gd name="T45" fmla="*/ 1073 h 1218"/>
                  <a:gd name="T46" fmla="*/ 211 w 696"/>
                  <a:gd name="T47" fmla="*/ 1002 h 1218"/>
                  <a:gd name="T48" fmla="*/ 303 w 696"/>
                  <a:gd name="T49" fmla="*/ 888 h 1218"/>
                  <a:gd name="T50" fmla="*/ 316 w 696"/>
                  <a:gd name="T51" fmla="*/ 800 h 1218"/>
                  <a:gd name="T52" fmla="*/ 313 w 696"/>
                  <a:gd name="T53" fmla="*/ 677 h 1218"/>
                  <a:gd name="T54" fmla="*/ 263 w 696"/>
                  <a:gd name="T55" fmla="*/ 634 h 1218"/>
                  <a:gd name="T56" fmla="*/ 163 w 696"/>
                  <a:gd name="T57" fmla="*/ 655 h 1218"/>
                  <a:gd name="T58" fmla="*/ 85 w 696"/>
                  <a:gd name="T59" fmla="*/ 670 h 1218"/>
                  <a:gd name="T60" fmla="*/ 25 w 696"/>
                  <a:gd name="T61" fmla="*/ 652 h 1218"/>
                  <a:gd name="T62" fmla="*/ 0 w 696"/>
                  <a:gd name="T63" fmla="*/ 585 h 1218"/>
                  <a:gd name="T64" fmla="*/ 25 w 696"/>
                  <a:gd name="T65" fmla="*/ 514 h 1218"/>
                  <a:gd name="T66" fmla="*/ 97 w 696"/>
                  <a:gd name="T67" fmla="*/ 380 h 1218"/>
                  <a:gd name="T68" fmla="*/ 163 w 696"/>
                  <a:gd name="T69" fmla="*/ 285 h 1218"/>
                  <a:gd name="T70" fmla="*/ 208 w 696"/>
                  <a:gd name="T71" fmla="*/ 190 h 1218"/>
                  <a:gd name="T72" fmla="*/ 226 w 696"/>
                  <a:gd name="T73" fmla="*/ 94 h 1218"/>
                  <a:gd name="T74" fmla="*/ 250 w 696"/>
                  <a:gd name="T75" fmla="*/ 25 h 1218"/>
                  <a:gd name="T76" fmla="*/ 292 w 696"/>
                  <a:gd name="T77" fmla="*/ 6 h 1218"/>
                  <a:gd name="T78" fmla="*/ 368 w 696"/>
                  <a:gd name="T79" fmla="*/ 0 h 121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96"/>
                  <a:gd name="T121" fmla="*/ 0 h 1218"/>
                  <a:gd name="T122" fmla="*/ 696 w 696"/>
                  <a:gd name="T123" fmla="*/ 1218 h 121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96" h="1218">
                    <a:moveTo>
                      <a:pt x="390" y="0"/>
                    </a:moveTo>
                    <a:lnTo>
                      <a:pt x="420" y="23"/>
                    </a:lnTo>
                    <a:lnTo>
                      <a:pt x="460" y="59"/>
                    </a:lnTo>
                    <a:lnTo>
                      <a:pt x="479" y="89"/>
                    </a:lnTo>
                    <a:lnTo>
                      <a:pt x="496" y="116"/>
                    </a:lnTo>
                    <a:lnTo>
                      <a:pt x="509" y="136"/>
                    </a:lnTo>
                    <a:lnTo>
                      <a:pt x="529" y="156"/>
                    </a:lnTo>
                    <a:lnTo>
                      <a:pt x="540" y="176"/>
                    </a:lnTo>
                    <a:lnTo>
                      <a:pt x="540" y="211"/>
                    </a:lnTo>
                    <a:lnTo>
                      <a:pt x="532" y="231"/>
                    </a:lnTo>
                    <a:lnTo>
                      <a:pt x="520" y="235"/>
                    </a:lnTo>
                    <a:lnTo>
                      <a:pt x="506" y="238"/>
                    </a:lnTo>
                    <a:lnTo>
                      <a:pt x="503" y="255"/>
                    </a:lnTo>
                    <a:lnTo>
                      <a:pt x="509" y="281"/>
                    </a:lnTo>
                    <a:lnTo>
                      <a:pt x="509" y="317"/>
                    </a:lnTo>
                    <a:lnTo>
                      <a:pt x="500" y="337"/>
                    </a:lnTo>
                    <a:lnTo>
                      <a:pt x="467" y="361"/>
                    </a:lnTo>
                    <a:lnTo>
                      <a:pt x="450" y="361"/>
                    </a:lnTo>
                    <a:lnTo>
                      <a:pt x="437" y="373"/>
                    </a:lnTo>
                    <a:lnTo>
                      <a:pt x="431" y="420"/>
                    </a:lnTo>
                    <a:lnTo>
                      <a:pt x="431" y="459"/>
                    </a:lnTo>
                    <a:lnTo>
                      <a:pt x="473" y="450"/>
                    </a:lnTo>
                    <a:lnTo>
                      <a:pt x="537" y="450"/>
                    </a:lnTo>
                    <a:lnTo>
                      <a:pt x="602" y="450"/>
                    </a:lnTo>
                    <a:lnTo>
                      <a:pt x="646" y="459"/>
                    </a:lnTo>
                    <a:lnTo>
                      <a:pt x="672" y="476"/>
                    </a:lnTo>
                    <a:lnTo>
                      <a:pt x="691" y="509"/>
                    </a:lnTo>
                    <a:lnTo>
                      <a:pt x="695" y="542"/>
                    </a:lnTo>
                    <a:lnTo>
                      <a:pt x="688" y="582"/>
                    </a:lnTo>
                    <a:lnTo>
                      <a:pt x="665" y="661"/>
                    </a:lnTo>
                    <a:lnTo>
                      <a:pt x="629" y="744"/>
                    </a:lnTo>
                    <a:lnTo>
                      <a:pt x="585" y="820"/>
                    </a:lnTo>
                    <a:lnTo>
                      <a:pt x="537" y="950"/>
                    </a:lnTo>
                    <a:lnTo>
                      <a:pt x="503" y="1045"/>
                    </a:lnTo>
                    <a:lnTo>
                      <a:pt x="479" y="1154"/>
                    </a:lnTo>
                    <a:lnTo>
                      <a:pt x="467" y="1217"/>
                    </a:lnTo>
                    <a:lnTo>
                      <a:pt x="431" y="1197"/>
                    </a:lnTo>
                    <a:lnTo>
                      <a:pt x="394" y="1170"/>
                    </a:lnTo>
                    <a:lnTo>
                      <a:pt x="348" y="1141"/>
                    </a:lnTo>
                    <a:lnTo>
                      <a:pt x="318" y="1137"/>
                    </a:lnTo>
                    <a:lnTo>
                      <a:pt x="305" y="1128"/>
                    </a:lnTo>
                    <a:lnTo>
                      <a:pt x="285" y="1114"/>
                    </a:lnTo>
                    <a:lnTo>
                      <a:pt x="249" y="1124"/>
                    </a:lnTo>
                    <a:lnTo>
                      <a:pt x="226" y="1144"/>
                    </a:lnTo>
                    <a:lnTo>
                      <a:pt x="209" y="1150"/>
                    </a:lnTo>
                    <a:lnTo>
                      <a:pt x="193" y="1147"/>
                    </a:lnTo>
                    <a:lnTo>
                      <a:pt x="203" y="1131"/>
                    </a:lnTo>
                    <a:lnTo>
                      <a:pt x="223" y="1071"/>
                    </a:lnTo>
                    <a:lnTo>
                      <a:pt x="273" y="999"/>
                    </a:lnTo>
                    <a:lnTo>
                      <a:pt x="321" y="950"/>
                    </a:lnTo>
                    <a:lnTo>
                      <a:pt x="329" y="917"/>
                    </a:lnTo>
                    <a:lnTo>
                      <a:pt x="335" y="856"/>
                    </a:lnTo>
                    <a:lnTo>
                      <a:pt x="338" y="780"/>
                    </a:lnTo>
                    <a:lnTo>
                      <a:pt x="332" y="724"/>
                    </a:lnTo>
                    <a:lnTo>
                      <a:pt x="321" y="694"/>
                    </a:lnTo>
                    <a:lnTo>
                      <a:pt x="279" y="678"/>
                    </a:lnTo>
                    <a:lnTo>
                      <a:pt x="236" y="684"/>
                    </a:lnTo>
                    <a:lnTo>
                      <a:pt x="173" y="700"/>
                    </a:lnTo>
                    <a:lnTo>
                      <a:pt x="114" y="711"/>
                    </a:lnTo>
                    <a:lnTo>
                      <a:pt x="90" y="717"/>
                    </a:lnTo>
                    <a:lnTo>
                      <a:pt x="50" y="711"/>
                    </a:lnTo>
                    <a:lnTo>
                      <a:pt x="27" y="697"/>
                    </a:lnTo>
                    <a:lnTo>
                      <a:pt x="8" y="664"/>
                    </a:lnTo>
                    <a:lnTo>
                      <a:pt x="0" y="626"/>
                    </a:lnTo>
                    <a:lnTo>
                      <a:pt x="14" y="576"/>
                    </a:lnTo>
                    <a:lnTo>
                      <a:pt x="27" y="550"/>
                    </a:lnTo>
                    <a:lnTo>
                      <a:pt x="64" y="476"/>
                    </a:lnTo>
                    <a:lnTo>
                      <a:pt x="103" y="406"/>
                    </a:lnTo>
                    <a:lnTo>
                      <a:pt x="140" y="350"/>
                    </a:lnTo>
                    <a:lnTo>
                      <a:pt x="173" y="305"/>
                    </a:lnTo>
                    <a:lnTo>
                      <a:pt x="199" y="247"/>
                    </a:lnTo>
                    <a:lnTo>
                      <a:pt x="220" y="203"/>
                    </a:lnTo>
                    <a:lnTo>
                      <a:pt x="226" y="153"/>
                    </a:lnTo>
                    <a:lnTo>
                      <a:pt x="239" y="100"/>
                    </a:lnTo>
                    <a:lnTo>
                      <a:pt x="249" y="56"/>
                    </a:lnTo>
                    <a:lnTo>
                      <a:pt x="265" y="27"/>
                    </a:lnTo>
                    <a:lnTo>
                      <a:pt x="285" y="6"/>
                    </a:lnTo>
                    <a:lnTo>
                      <a:pt x="309" y="6"/>
                    </a:lnTo>
                    <a:lnTo>
                      <a:pt x="355" y="23"/>
                    </a:lnTo>
                    <a:lnTo>
                      <a:pt x="390" y="0"/>
                    </a:lnTo>
                  </a:path>
                </a:pathLst>
              </a:custGeom>
              <a:solidFill>
                <a:srgbClr val="9F3FD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26" name="Group 10"/>
              <p:cNvGrpSpPr>
                <a:grpSpLocks/>
              </p:cNvGrpSpPr>
              <p:nvPr/>
            </p:nvGrpSpPr>
            <p:grpSpPr bwMode="auto">
              <a:xfrm>
                <a:off x="4720" y="2652"/>
                <a:ext cx="553" cy="834"/>
                <a:chOff x="4737" y="2656"/>
                <a:chExt cx="586" cy="891"/>
              </a:xfrm>
            </p:grpSpPr>
            <p:sp>
              <p:nvSpPr>
                <p:cNvPr id="34915" name="Freeform 11"/>
                <p:cNvSpPr>
                  <a:spLocks/>
                </p:cNvSpPr>
                <p:nvPr/>
              </p:nvSpPr>
              <p:spPr bwMode="auto">
                <a:xfrm>
                  <a:off x="4767" y="3218"/>
                  <a:ext cx="556" cy="329"/>
                </a:xfrm>
                <a:custGeom>
                  <a:avLst/>
                  <a:gdLst>
                    <a:gd name="T0" fmla="*/ 393 w 556"/>
                    <a:gd name="T1" fmla="*/ 9 h 498"/>
                    <a:gd name="T2" fmla="*/ 555 w 556"/>
                    <a:gd name="T3" fmla="*/ 450 h 498"/>
                    <a:gd name="T4" fmla="*/ 549 w 556"/>
                    <a:gd name="T5" fmla="*/ 459 h 498"/>
                    <a:gd name="T6" fmla="*/ 536 w 556"/>
                    <a:gd name="T7" fmla="*/ 452 h 498"/>
                    <a:gd name="T8" fmla="*/ 380 w 556"/>
                    <a:gd name="T9" fmla="*/ 26 h 498"/>
                    <a:gd name="T10" fmla="*/ 371 w 556"/>
                    <a:gd name="T11" fmla="*/ 22 h 498"/>
                    <a:gd name="T12" fmla="*/ 311 w 556"/>
                    <a:gd name="T13" fmla="*/ 20 h 498"/>
                    <a:gd name="T14" fmla="*/ 234 w 556"/>
                    <a:gd name="T15" fmla="*/ 24 h 498"/>
                    <a:gd name="T16" fmla="*/ 164 w 556"/>
                    <a:gd name="T17" fmla="*/ 28 h 498"/>
                    <a:gd name="T18" fmla="*/ 145 w 556"/>
                    <a:gd name="T19" fmla="*/ 34 h 498"/>
                    <a:gd name="T20" fmla="*/ 132 w 556"/>
                    <a:gd name="T21" fmla="*/ 45 h 498"/>
                    <a:gd name="T22" fmla="*/ 124 w 556"/>
                    <a:gd name="T23" fmla="*/ 59 h 498"/>
                    <a:gd name="T24" fmla="*/ 15 w 556"/>
                    <a:gd name="T25" fmla="*/ 493 h 498"/>
                    <a:gd name="T26" fmla="*/ 7 w 556"/>
                    <a:gd name="T27" fmla="*/ 497 h 498"/>
                    <a:gd name="T28" fmla="*/ 0 w 556"/>
                    <a:gd name="T29" fmla="*/ 487 h 498"/>
                    <a:gd name="T30" fmla="*/ 108 w 556"/>
                    <a:gd name="T31" fmla="*/ 56 h 498"/>
                    <a:gd name="T32" fmla="*/ 119 w 556"/>
                    <a:gd name="T33" fmla="*/ 33 h 498"/>
                    <a:gd name="T34" fmla="*/ 128 w 556"/>
                    <a:gd name="T35" fmla="*/ 24 h 498"/>
                    <a:gd name="T36" fmla="*/ 137 w 556"/>
                    <a:gd name="T37" fmla="*/ 17 h 498"/>
                    <a:gd name="T38" fmla="*/ 150 w 556"/>
                    <a:gd name="T39" fmla="*/ 10 h 498"/>
                    <a:gd name="T40" fmla="*/ 173 w 556"/>
                    <a:gd name="T41" fmla="*/ 9 h 498"/>
                    <a:gd name="T42" fmla="*/ 245 w 556"/>
                    <a:gd name="T43" fmla="*/ 3 h 498"/>
                    <a:gd name="T44" fmla="*/ 325 w 556"/>
                    <a:gd name="T45" fmla="*/ 0 h 498"/>
                    <a:gd name="T46" fmla="*/ 363 w 556"/>
                    <a:gd name="T47" fmla="*/ 1 h 498"/>
                    <a:gd name="T48" fmla="*/ 381 w 556"/>
                    <a:gd name="T49" fmla="*/ 3 h 498"/>
                    <a:gd name="T50" fmla="*/ 393 w 556"/>
                    <a:gd name="T51" fmla="*/ 9 h 498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56"/>
                    <a:gd name="T79" fmla="*/ 0 h 498"/>
                    <a:gd name="T80" fmla="*/ 556 w 556"/>
                    <a:gd name="T81" fmla="*/ 498 h 498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56" h="498">
                      <a:moveTo>
                        <a:pt x="393" y="9"/>
                      </a:moveTo>
                      <a:lnTo>
                        <a:pt x="555" y="450"/>
                      </a:lnTo>
                      <a:lnTo>
                        <a:pt x="549" y="459"/>
                      </a:lnTo>
                      <a:lnTo>
                        <a:pt x="536" y="452"/>
                      </a:lnTo>
                      <a:lnTo>
                        <a:pt x="380" y="26"/>
                      </a:lnTo>
                      <a:lnTo>
                        <a:pt x="371" y="22"/>
                      </a:lnTo>
                      <a:lnTo>
                        <a:pt x="311" y="20"/>
                      </a:lnTo>
                      <a:lnTo>
                        <a:pt x="234" y="24"/>
                      </a:lnTo>
                      <a:lnTo>
                        <a:pt x="164" y="28"/>
                      </a:lnTo>
                      <a:lnTo>
                        <a:pt x="145" y="34"/>
                      </a:lnTo>
                      <a:lnTo>
                        <a:pt x="132" y="45"/>
                      </a:lnTo>
                      <a:lnTo>
                        <a:pt x="124" y="59"/>
                      </a:lnTo>
                      <a:lnTo>
                        <a:pt x="15" y="493"/>
                      </a:lnTo>
                      <a:lnTo>
                        <a:pt x="7" y="497"/>
                      </a:lnTo>
                      <a:lnTo>
                        <a:pt x="0" y="487"/>
                      </a:lnTo>
                      <a:lnTo>
                        <a:pt x="108" y="56"/>
                      </a:lnTo>
                      <a:lnTo>
                        <a:pt x="119" y="33"/>
                      </a:lnTo>
                      <a:lnTo>
                        <a:pt x="128" y="24"/>
                      </a:lnTo>
                      <a:lnTo>
                        <a:pt x="137" y="17"/>
                      </a:lnTo>
                      <a:lnTo>
                        <a:pt x="150" y="10"/>
                      </a:lnTo>
                      <a:lnTo>
                        <a:pt x="173" y="9"/>
                      </a:lnTo>
                      <a:lnTo>
                        <a:pt x="245" y="3"/>
                      </a:lnTo>
                      <a:lnTo>
                        <a:pt x="325" y="0"/>
                      </a:lnTo>
                      <a:lnTo>
                        <a:pt x="363" y="1"/>
                      </a:lnTo>
                      <a:lnTo>
                        <a:pt x="381" y="3"/>
                      </a:lnTo>
                      <a:lnTo>
                        <a:pt x="393" y="9"/>
                      </a:lnTo>
                    </a:path>
                  </a:pathLst>
                </a:custGeom>
                <a:solidFill>
                  <a:srgbClr val="3F1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16" name="Freeform 12"/>
                <p:cNvSpPr>
                  <a:spLocks/>
                </p:cNvSpPr>
                <p:nvPr/>
              </p:nvSpPr>
              <p:spPr bwMode="auto">
                <a:xfrm>
                  <a:off x="4737" y="2656"/>
                  <a:ext cx="580" cy="329"/>
                </a:xfrm>
                <a:custGeom>
                  <a:avLst/>
                  <a:gdLst>
                    <a:gd name="T0" fmla="*/ 461 w 580"/>
                    <a:gd name="T1" fmla="*/ 0 h 580"/>
                    <a:gd name="T2" fmla="*/ 540 w 580"/>
                    <a:gd name="T3" fmla="*/ 0 h 580"/>
                    <a:gd name="T4" fmla="*/ 576 w 580"/>
                    <a:gd name="T5" fmla="*/ 22 h 580"/>
                    <a:gd name="T6" fmla="*/ 579 w 580"/>
                    <a:gd name="T7" fmla="*/ 76 h 580"/>
                    <a:gd name="T8" fmla="*/ 490 w 580"/>
                    <a:gd name="T9" fmla="*/ 385 h 580"/>
                    <a:gd name="T10" fmla="*/ 483 w 580"/>
                    <a:gd name="T11" fmla="*/ 417 h 580"/>
                    <a:gd name="T12" fmla="*/ 479 w 580"/>
                    <a:gd name="T13" fmla="*/ 450 h 580"/>
                    <a:gd name="T14" fmla="*/ 475 w 580"/>
                    <a:gd name="T15" fmla="*/ 522 h 580"/>
                    <a:gd name="T16" fmla="*/ 459 w 580"/>
                    <a:gd name="T17" fmla="*/ 555 h 580"/>
                    <a:gd name="T18" fmla="*/ 437 w 580"/>
                    <a:gd name="T19" fmla="*/ 560 h 580"/>
                    <a:gd name="T20" fmla="*/ 412 w 580"/>
                    <a:gd name="T21" fmla="*/ 563 h 580"/>
                    <a:gd name="T22" fmla="*/ 343 w 580"/>
                    <a:gd name="T23" fmla="*/ 567 h 580"/>
                    <a:gd name="T24" fmla="*/ 214 w 580"/>
                    <a:gd name="T25" fmla="*/ 571 h 580"/>
                    <a:gd name="T26" fmla="*/ 113 w 580"/>
                    <a:gd name="T27" fmla="*/ 579 h 580"/>
                    <a:gd name="T28" fmla="*/ 88 w 580"/>
                    <a:gd name="T29" fmla="*/ 570 h 580"/>
                    <a:gd name="T30" fmla="*/ 69 w 580"/>
                    <a:gd name="T31" fmla="*/ 547 h 580"/>
                    <a:gd name="T32" fmla="*/ 47 w 580"/>
                    <a:gd name="T33" fmla="*/ 515 h 580"/>
                    <a:gd name="T34" fmla="*/ 28 w 580"/>
                    <a:gd name="T35" fmla="*/ 483 h 580"/>
                    <a:gd name="T36" fmla="*/ 17 w 580"/>
                    <a:gd name="T37" fmla="*/ 463 h 580"/>
                    <a:gd name="T38" fmla="*/ 11 w 580"/>
                    <a:gd name="T39" fmla="*/ 447 h 580"/>
                    <a:gd name="T40" fmla="*/ 1 w 580"/>
                    <a:gd name="T41" fmla="*/ 421 h 580"/>
                    <a:gd name="T42" fmla="*/ 0 w 580"/>
                    <a:gd name="T43" fmla="*/ 408 h 580"/>
                    <a:gd name="T44" fmla="*/ 1 w 580"/>
                    <a:gd name="T45" fmla="*/ 392 h 580"/>
                    <a:gd name="T46" fmla="*/ 9 w 580"/>
                    <a:gd name="T47" fmla="*/ 384 h 580"/>
                    <a:gd name="T48" fmla="*/ 25 w 580"/>
                    <a:gd name="T49" fmla="*/ 374 h 580"/>
                    <a:gd name="T50" fmla="*/ 45 w 580"/>
                    <a:gd name="T51" fmla="*/ 372 h 580"/>
                    <a:gd name="T52" fmla="*/ 69 w 580"/>
                    <a:gd name="T53" fmla="*/ 372 h 580"/>
                    <a:gd name="T54" fmla="*/ 390 w 580"/>
                    <a:gd name="T55" fmla="*/ 384 h 580"/>
                    <a:gd name="T56" fmla="*/ 396 w 580"/>
                    <a:gd name="T57" fmla="*/ 307 h 580"/>
                    <a:gd name="T58" fmla="*/ 407 w 580"/>
                    <a:gd name="T59" fmla="*/ 165 h 580"/>
                    <a:gd name="T60" fmla="*/ 415 w 580"/>
                    <a:gd name="T61" fmla="*/ 67 h 580"/>
                    <a:gd name="T62" fmla="*/ 426 w 580"/>
                    <a:gd name="T63" fmla="*/ 25 h 580"/>
                    <a:gd name="T64" fmla="*/ 461 w 580"/>
                    <a:gd name="T65" fmla="*/ 0 h 58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580"/>
                    <a:gd name="T100" fmla="*/ 0 h 580"/>
                    <a:gd name="T101" fmla="*/ 580 w 580"/>
                    <a:gd name="T102" fmla="*/ 580 h 580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580" h="580">
                      <a:moveTo>
                        <a:pt x="461" y="0"/>
                      </a:moveTo>
                      <a:lnTo>
                        <a:pt x="540" y="0"/>
                      </a:lnTo>
                      <a:lnTo>
                        <a:pt x="576" y="22"/>
                      </a:lnTo>
                      <a:lnTo>
                        <a:pt x="579" y="76"/>
                      </a:lnTo>
                      <a:lnTo>
                        <a:pt x="490" y="385"/>
                      </a:lnTo>
                      <a:lnTo>
                        <a:pt x="483" y="417"/>
                      </a:lnTo>
                      <a:lnTo>
                        <a:pt x="479" y="450"/>
                      </a:lnTo>
                      <a:lnTo>
                        <a:pt x="475" y="522"/>
                      </a:lnTo>
                      <a:lnTo>
                        <a:pt x="459" y="555"/>
                      </a:lnTo>
                      <a:lnTo>
                        <a:pt x="437" y="560"/>
                      </a:lnTo>
                      <a:lnTo>
                        <a:pt x="412" y="563"/>
                      </a:lnTo>
                      <a:lnTo>
                        <a:pt x="343" y="567"/>
                      </a:lnTo>
                      <a:lnTo>
                        <a:pt x="214" y="571"/>
                      </a:lnTo>
                      <a:lnTo>
                        <a:pt x="113" y="579"/>
                      </a:lnTo>
                      <a:lnTo>
                        <a:pt x="88" y="570"/>
                      </a:lnTo>
                      <a:lnTo>
                        <a:pt x="69" y="547"/>
                      </a:lnTo>
                      <a:lnTo>
                        <a:pt x="47" y="515"/>
                      </a:lnTo>
                      <a:lnTo>
                        <a:pt x="28" y="483"/>
                      </a:lnTo>
                      <a:lnTo>
                        <a:pt x="17" y="463"/>
                      </a:lnTo>
                      <a:lnTo>
                        <a:pt x="11" y="447"/>
                      </a:lnTo>
                      <a:lnTo>
                        <a:pt x="1" y="421"/>
                      </a:lnTo>
                      <a:lnTo>
                        <a:pt x="0" y="408"/>
                      </a:lnTo>
                      <a:lnTo>
                        <a:pt x="1" y="392"/>
                      </a:lnTo>
                      <a:lnTo>
                        <a:pt x="9" y="384"/>
                      </a:lnTo>
                      <a:lnTo>
                        <a:pt x="25" y="374"/>
                      </a:lnTo>
                      <a:lnTo>
                        <a:pt x="45" y="372"/>
                      </a:lnTo>
                      <a:lnTo>
                        <a:pt x="69" y="372"/>
                      </a:lnTo>
                      <a:lnTo>
                        <a:pt x="390" y="384"/>
                      </a:lnTo>
                      <a:lnTo>
                        <a:pt x="396" y="307"/>
                      </a:lnTo>
                      <a:lnTo>
                        <a:pt x="407" y="165"/>
                      </a:lnTo>
                      <a:lnTo>
                        <a:pt x="415" y="67"/>
                      </a:lnTo>
                      <a:lnTo>
                        <a:pt x="426" y="25"/>
                      </a:lnTo>
                      <a:lnTo>
                        <a:pt x="461" y="0"/>
                      </a:lnTo>
                    </a:path>
                  </a:pathLst>
                </a:custGeom>
                <a:solidFill>
                  <a:srgbClr val="9F7F5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27" name="Freeform 13"/>
              <p:cNvSpPr>
                <a:spLocks/>
              </p:cNvSpPr>
              <p:nvPr/>
            </p:nvSpPr>
            <p:spPr bwMode="auto">
              <a:xfrm>
                <a:off x="3073" y="1325"/>
                <a:ext cx="1946" cy="308"/>
              </a:xfrm>
              <a:custGeom>
                <a:avLst/>
                <a:gdLst>
                  <a:gd name="T0" fmla="*/ 852 w 2062"/>
                  <a:gd name="T1" fmla="*/ 115 h 1006"/>
                  <a:gd name="T2" fmla="*/ 739 w 2062"/>
                  <a:gd name="T3" fmla="*/ 103 h 1006"/>
                  <a:gd name="T4" fmla="*/ 645 w 2062"/>
                  <a:gd name="T5" fmla="*/ 111 h 1006"/>
                  <a:gd name="T6" fmla="*/ 562 w 2062"/>
                  <a:gd name="T7" fmla="*/ 134 h 1006"/>
                  <a:gd name="T8" fmla="*/ 480 w 2062"/>
                  <a:gd name="T9" fmla="*/ 172 h 1006"/>
                  <a:gd name="T10" fmla="*/ 411 w 2062"/>
                  <a:gd name="T11" fmla="*/ 230 h 1006"/>
                  <a:gd name="T12" fmla="*/ 376 w 2062"/>
                  <a:gd name="T13" fmla="*/ 282 h 1006"/>
                  <a:gd name="T14" fmla="*/ 331 w 2062"/>
                  <a:gd name="T15" fmla="*/ 309 h 1006"/>
                  <a:gd name="T16" fmla="*/ 252 w 2062"/>
                  <a:gd name="T17" fmla="*/ 306 h 1006"/>
                  <a:gd name="T18" fmla="*/ 180 w 2062"/>
                  <a:gd name="T19" fmla="*/ 322 h 1006"/>
                  <a:gd name="T20" fmla="*/ 110 w 2062"/>
                  <a:gd name="T21" fmla="*/ 357 h 1006"/>
                  <a:gd name="T22" fmla="*/ 65 w 2062"/>
                  <a:gd name="T23" fmla="*/ 398 h 1006"/>
                  <a:gd name="T24" fmla="*/ 25 w 2062"/>
                  <a:gd name="T25" fmla="*/ 457 h 1006"/>
                  <a:gd name="T26" fmla="*/ 6 w 2062"/>
                  <a:gd name="T27" fmla="*/ 520 h 1006"/>
                  <a:gd name="T28" fmla="*/ 0 w 2062"/>
                  <a:gd name="T29" fmla="*/ 571 h 1006"/>
                  <a:gd name="T30" fmla="*/ 8 w 2062"/>
                  <a:gd name="T31" fmla="*/ 630 h 1006"/>
                  <a:gd name="T32" fmla="*/ 26 w 2062"/>
                  <a:gd name="T33" fmla="*/ 683 h 1006"/>
                  <a:gd name="T34" fmla="*/ 67 w 2062"/>
                  <a:gd name="T35" fmla="*/ 742 h 1006"/>
                  <a:gd name="T36" fmla="*/ 122 w 2062"/>
                  <a:gd name="T37" fmla="*/ 789 h 1006"/>
                  <a:gd name="T38" fmla="*/ 183 w 2062"/>
                  <a:gd name="T39" fmla="*/ 818 h 1006"/>
                  <a:gd name="T40" fmla="*/ 241 w 2062"/>
                  <a:gd name="T41" fmla="*/ 832 h 1006"/>
                  <a:gd name="T42" fmla="*/ 310 w 2062"/>
                  <a:gd name="T43" fmla="*/ 833 h 1006"/>
                  <a:gd name="T44" fmla="*/ 370 w 2062"/>
                  <a:gd name="T45" fmla="*/ 820 h 1006"/>
                  <a:gd name="T46" fmla="*/ 409 w 2062"/>
                  <a:gd name="T47" fmla="*/ 835 h 1006"/>
                  <a:gd name="T48" fmla="*/ 464 w 2062"/>
                  <a:gd name="T49" fmla="*/ 870 h 1006"/>
                  <a:gd name="T50" fmla="*/ 536 w 2062"/>
                  <a:gd name="T51" fmla="*/ 904 h 1006"/>
                  <a:gd name="T52" fmla="*/ 628 w 2062"/>
                  <a:gd name="T53" fmla="*/ 928 h 1006"/>
                  <a:gd name="T54" fmla="*/ 723 w 2062"/>
                  <a:gd name="T55" fmla="*/ 940 h 1006"/>
                  <a:gd name="T56" fmla="*/ 802 w 2062"/>
                  <a:gd name="T57" fmla="*/ 940 h 1006"/>
                  <a:gd name="T58" fmla="*/ 910 w 2062"/>
                  <a:gd name="T59" fmla="*/ 927 h 1006"/>
                  <a:gd name="T60" fmla="*/ 991 w 2062"/>
                  <a:gd name="T61" fmla="*/ 905 h 1006"/>
                  <a:gd name="T62" fmla="*/ 1066 w 2062"/>
                  <a:gd name="T63" fmla="*/ 875 h 1006"/>
                  <a:gd name="T64" fmla="*/ 1114 w 2062"/>
                  <a:gd name="T65" fmla="*/ 869 h 1006"/>
                  <a:gd name="T66" fmla="*/ 1179 w 2062"/>
                  <a:gd name="T67" fmla="*/ 890 h 1006"/>
                  <a:gd name="T68" fmla="*/ 1243 w 2062"/>
                  <a:gd name="T69" fmla="*/ 899 h 1006"/>
                  <a:gd name="T70" fmla="*/ 1314 w 2062"/>
                  <a:gd name="T71" fmla="*/ 894 h 1006"/>
                  <a:gd name="T72" fmla="*/ 1386 w 2062"/>
                  <a:gd name="T73" fmla="*/ 875 h 1006"/>
                  <a:gd name="T74" fmla="*/ 1451 w 2062"/>
                  <a:gd name="T75" fmla="*/ 838 h 1006"/>
                  <a:gd name="T76" fmla="*/ 1536 w 2062"/>
                  <a:gd name="T77" fmla="*/ 861 h 1006"/>
                  <a:gd name="T78" fmla="*/ 1620 w 2062"/>
                  <a:gd name="T79" fmla="*/ 866 h 1006"/>
                  <a:gd name="T80" fmla="*/ 1733 w 2062"/>
                  <a:gd name="T81" fmla="*/ 843 h 1006"/>
                  <a:gd name="T82" fmla="*/ 1829 w 2062"/>
                  <a:gd name="T83" fmla="*/ 787 h 1006"/>
                  <a:gd name="T84" fmla="*/ 1895 w 2062"/>
                  <a:gd name="T85" fmla="*/ 717 h 1006"/>
                  <a:gd name="T86" fmla="*/ 1930 w 2062"/>
                  <a:gd name="T87" fmla="*/ 644 h 1006"/>
                  <a:gd name="T88" fmla="*/ 1945 w 2062"/>
                  <a:gd name="T89" fmla="*/ 562 h 1006"/>
                  <a:gd name="T90" fmla="*/ 1932 w 2062"/>
                  <a:gd name="T91" fmla="*/ 487 h 1006"/>
                  <a:gd name="T92" fmla="*/ 1896 w 2062"/>
                  <a:gd name="T93" fmla="*/ 412 h 1006"/>
                  <a:gd name="T94" fmla="*/ 1839 w 2062"/>
                  <a:gd name="T95" fmla="*/ 347 h 1006"/>
                  <a:gd name="T96" fmla="*/ 1779 w 2062"/>
                  <a:gd name="T97" fmla="*/ 307 h 1006"/>
                  <a:gd name="T98" fmla="*/ 1699 w 2062"/>
                  <a:gd name="T99" fmla="*/ 271 h 1006"/>
                  <a:gd name="T100" fmla="*/ 1627 w 2062"/>
                  <a:gd name="T101" fmla="*/ 261 h 1006"/>
                  <a:gd name="T102" fmla="*/ 1607 w 2062"/>
                  <a:gd name="T103" fmla="*/ 207 h 1006"/>
                  <a:gd name="T104" fmla="*/ 1573 w 2062"/>
                  <a:gd name="T105" fmla="*/ 153 h 1006"/>
                  <a:gd name="T106" fmla="*/ 1518 w 2062"/>
                  <a:gd name="T107" fmla="*/ 97 h 1006"/>
                  <a:gd name="T108" fmla="*/ 1452 w 2062"/>
                  <a:gd name="T109" fmla="*/ 56 h 1006"/>
                  <a:gd name="T110" fmla="*/ 1367 w 2062"/>
                  <a:gd name="T111" fmla="*/ 20 h 1006"/>
                  <a:gd name="T112" fmla="*/ 1277 w 2062"/>
                  <a:gd name="T113" fmla="*/ 4 h 1006"/>
                  <a:gd name="T114" fmla="*/ 1182 w 2062"/>
                  <a:gd name="T115" fmla="*/ 1 h 1006"/>
                  <a:gd name="T116" fmla="*/ 1085 w 2062"/>
                  <a:gd name="T117" fmla="*/ 19 h 1006"/>
                  <a:gd name="T118" fmla="*/ 993 w 2062"/>
                  <a:gd name="T119" fmla="*/ 56 h 1006"/>
                  <a:gd name="T120" fmla="*/ 925 w 2062"/>
                  <a:gd name="T121" fmla="*/ 100 h 100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062"/>
                  <a:gd name="T184" fmla="*/ 0 h 1006"/>
                  <a:gd name="T185" fmla="*/ 2062 w 2062"/>
                  <a:gd name="T186" fmla="*/ 1006 h 100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062" h="1006">
                    <a:moveTo>
                      <a:pt x="951" y="133"/>
                    </a:moveTo>
                    <a:lnTo>
                      <a:pt x="903" y="123"/>
                    </a:lnTo>
                    <a:lnTo>
                      <a:pt x="838" y="113"/>
                    </a:lnTo>
                    <a:lnTo>
                      <a:pt x="783" y="110"/>
                    </a:lnTo>
                    <a:lnTo>
                      <a:pt x="725" y="115"/>
                    </a:lnTo>
                    <a:lnTo>
                      <a:pt x="683" y="119"/>
                    </a:lnTo>
                    <a:lnTo>
                      <a:pt x="640" y="128"/>
                    </a:lnTo>
                    <a:lnTo>
                      <a:pt x="596" y="143"/>
                    </a:lnTo>
                    <a:lnTo>
                      <a:pt x="553" y="160"/>
                    </a:lnTo>
                    <a:lnTo>
                      <a:pt x="509" y="184"/>
                    </a:lnTo>
                    <a:lnTo>
                      <a:pt x="465" y="217"/>
                    </a:lnTo>
                    <a:lnTo>
                      <a:pt x="436" y="246"/>
                    </a:lnTo>
                    <a:lnTo>
                      <a:pt x="416" y="273"/>
                    </a:lnTo>
                    <a:lnTo>
                      <a:pt x="398" y="302"/>
                    </a:lnTo>
                    <a:lnTo>
                      <a:pt x="386" y="340"/>
                    </a:lnTo>
                    <a:lnTo>
                      <a:pt x="351" y="330"/>
                    </a:lnTo>
                    <a:lnTo>
                      <a:pt x="306" y="326"/>
                    </a:lnTo>
                    <a:lnTo>
                      <a:pt x="267" y="327"/>
                    </a:lnTo>
                    <a:lnTo>
                      <a:pt x="226" y="334"/>
                    </a:lnTo>
                    <a:lnTo>
                      <a:pt x="191" y="344"/>
                    </a:lnTo>
                    <a:lnTo>
                      <a:pt x="155" y="359"/>
                    </a:lnTo>
                    <a:lnTo>
                      <a:pt x="117" y="382"/>
                    </a:lnTo>
                    <a:lnTo>
                      <a:pt x="94" y="403"/>
                    </a:lnTo>
                    <a:lnTo>
                      <a:pt x="69" y="425"/>
                    </a:lnTo>
                    <a:lnTo>
                      <a:pt x="47" y="451"/>
                    </a:lnTo>
                    <a:lnTo>
                      <a:pt x="27" y="489"/>
                    </a:lnTo>
                    <a:lnTo>
                      <a:pt x="14" y="521"/>
                    </a:lnTo>
                    <a:lnTo>
                      <a:pt x="6" y="556"/>
                    </a:lnTo>
                    <a:lnTo>
                      <a:pt x="3" y="583"/>
                    </a:lnTo>
                    <a:lnTo>
                      <a:pt x="0" y="610"/>
                    </a:lnTo>
                    <a:lnTo>
                      <a:pt x="3" y="643"/>
                    </a:lnTo>
                    <a:lnTo>
                      <a:pt x="8" y="673"/>
                    </a:lnTo>
                    <a:lnTo>
                      <a:pt x="17" y="701"/>
                    </a:lnTo>
                    <a:lnTo>
                      <a:pt x="28" y="730"/>
                    </a:lnTo>
                    <a:lnTo>
                      <a:pt x="47" y="763"/>
                    </a:lnTo>
                    <a:lnTo>
                      <a:pt x="71" y="793"/>
                    </a:lnTo>
                    <a:lnTo>
                      <a:pt x="96" y="818"/>
                    </a:lnTo>
                    <a:lnTo>
                      <a:pt x="129" y="843"/>
                    </a:lnTo>
                    <a:lnTo>
                      <a:pt x="164" y="862"/>
                    </a:lnTo>
                    <a:lnTo>
                      <a:pt x="194" y="874"/>
                    </a:lnTo>
                    <a:lnTo>
                      <a:pt x="222" y="883"/>
                    </a:lnTo>
                    <a:lnTo>
                      <a:pt x="255" y="890"/>
                    </a:lnTo>
                    <a:lnTo>
                      <a:pt x="291" y="891"/>
                    </a:lnTo>
                    <a:lnTo>
                      <a:pt x="328" y="891"/>
                    </a:lnTo>
                    <a:lnTo>
                      <a:pt x="364" y="885"/>
                    </a:lnTo>
                    <a:lnTo>
                      <a:pt x="392" y="877"/>
                    </a:lnTo>
                    <a:lnTo>
                      <a:pt x="412" y="871"/>
                    </a:lnTo>
                    <a:lnTo>
                      <a:pt x="433" y="893"/>
                    </a:lnTo>
                    <a:lnTo>
                      <a:pt x="461" y="913"/>
                    </a:lnTo>
                    <a:lnTo>
                      <a:pt x="492" y="930"/>
                    </a:lnTo>
                    <a:lnTo>
                      <a:pt x="526" y="949"/>
                    </a:lnTo>
                    <a:lnTo>
                      <a:pt x="568" y="966"/>
                    </a:lnTo>
                    <a:lnTo>
                      <a:pt x="612" y="980"/>
                    </a:lnTo>
                    <a:lnTo>
                      <a:pt x="665" y="992"/>
                    </a:lnTo>
                    <a:lnTo>
                      <a:pt x="713" y="1000"/>
                    </a:lnTo>
                    <a:lnTo>
                      <a:pt x="766" y="1005"/>
                    </a:lnTo>
                    <a:lnTo>
                      <a:pt x="808" y="1005"/>
                    </a:lnTo>
                    <a:lnTo>
                      <a:pt x="850" y="1005"/>
                    </a:lnTo>
                    <a:lnTo>
                      <a:pt x="910" y="999"/>
                    </a:lnTo>
                    <a:lnTo>
                      <a:pt x="964" y="991"/>
                    </a:lnTo>
                    <a:lnTo>
                      <a:pt x="1002" y="982"/>
                    </a:lnTo>
                    <a:lnTo>
                      <a:pt x="1050" y="968"/>
                    </a:lnTo>
                    <a:lnTo>
                      <a:pt x="1100" y="949"/>
                    </a:lnTo>
                    <a:lnTo>
                      <a:pt x="1130" y="935"/>
                    </a:lnTo>
                    <a:lnTo>
                      <a:pt x="1154" y="918"/>
                    </a:lnTo>
                    <a:lnTo>
                      <a:pt x="1180" y="929"/>
                    </a:lnTo>
                    <a:lnTo>
                      <a:pt x="1216" y="943"/>
                    </a:lnTo>
                    <a:lnTo>
                      <a:pt x="1249" y="952"/>
                    </a:lnTo>
                    <a:lnTo>
                      <a:pt x="1281" y="957"/>
                    </a:lnTo>
                    <a:lnTo>
                      <a:pt x="1317" y="961"/>
                    </a:lnTo>
                    <a:lnTo>
                      <a:pt x="1349" y="961"/>
                    </a:lnTo>
                    <a:lnTo>
                      <a:pt x="1392" y="956"/>
                    </a:lnTo>
                    <a:lnTo>
                      <a:pt x="1432" y="946"/>
                    </a:lnTo>
                    <a:lnTo>
                      <a:pt x="1469" y="935"/>
                    </a:lnTo>
                    <a:lnTo>
                      <a:pt x="1505" y="916"/>
                    </a:lnTo>
                    <a:lnTo>
                      <a:pt x="1538" y="896"/>
                    </a:lnTo>
                    <a:lnTo>
                      <a:pt x="1585" y="913"/>
                    </a:lnTo>
                    <a:lnTo>
                      <a:pt x="1628" y="921"/>
                    </a:lnTo>
                    <a:lnTo>
                      <a:pt x="1664" y="926"/>
                    </a:lnTo>
                    <a:lnTo>
                      <a:pt x="1717" y="926"/>
                    </a:lnTo>
                    <a:lnTo>
                      <a:pt x="1772" y="920"/>
                    </a:lnTo>
                    <a:lnTo>
                      <a:pt x="1836" y="901"/>
                    </a:lnTo>
                    <a:lnTo>
                      <a:pt x="1891" y="874"/>
                    </a:lnTo>
                    <a:lnTo>
                      <a:pt x="1938" y="841"/>
                    </a:lnTo>
                    <a:lnTo>
                      <a:pt x="1983" y="801"/>
                    </a:lnTo>
                    <a:lnTo>
                      <a:pt x="2008" y="767"/>
                    </a:lnTo>
                    <a:lnTo>
                      <a:pt x="2028" y="733"/>
                    </a:lnTo>
                    <a:lnTo>
                      <a:pt x="2045" y="688"/>
                    </a:lnTo>
                    <a:lnTo>
                      <a:pt x="2056" y="648"/>
                    </a:lnTo>
                    <a:lnTo>
                      <a:pt x="2061" y="601"/>
                    </a:lnTo>
                    <a:lnTo>
                      <a:pt x="2057" y="565"/>
                    </a:lnTo>
                    <a:lnTo>
                      <a:pt x="2047" y="521"/>
                    </a:lnTo>
                    <a:lnTo>
                      <a:pt x="2032" y="478"/>
                    </a:lnTo>
                    <a:lnTo>
                      <a:pt x="2009" y="440"/>
                    </a:lnTo>
                    <a:lnTo>
                      <a:pt x="1981" y="403"/>
                    </a:lnTo>
                    <a:lnTo>
                      <a:pt x="1949" y="371"/>
                    </a:lnTo>
                    <a:lnTo>
                      <a:pt x="1917" y="347"/>
                    </a:lnTo>
                    <a:lnTo>
                      <a:pt x="1885" y="328"/>
                    </a:lnTo>
                    <a:lnTo>
                      <a:pt x="1841" y="305"/>
                    </a:lnTo>
                    <a:lnTo>
                      <a:pt x="1800" y="290"/>
                    </a:lnTo>
                    <a:lnTo>
                      <a:pt x="1764" y="284"/>
                    </a:lnTo>
                    <a:lnTo>
                      <a:pt x="1724" y="279"/>
                    </a:lnTo>
                    <a:lnTo>
                      <a:pt x="1717" y="251"/>
                    </a:lnTo>
                    <a:lnTo>
                      <a:pt x="1703" y="221"/>
                    </a:lnTo>
                    <a:lnTo>
                      <a:pt x="1688" y="195"/>
                    </a:lnTo>
                    <a:lnTo>
                      <a:pt x="1667" y="164"/>
                    </a:lnTo>
                    <a:lnTo>
                      <a:pt x="1642" y="134"/>
                    </a:lnTo>
                    <a:lnTo>
                      <a:pt x="1609" y="104"/>
                    </a:lnTo>
                    <a:lnTo>
                      <a:pt x="1577" y="79"/>
                    </a:lnTo>
                    <a:lnTo>
                      <a:pt x="1539" y="60"/>
                    </a:lnTo>
                    <a:lnTo>
                      <a:pt x="1492" y="37"/>
                    </a:lnTo>
                    <a:lnTo>
                      <a:pt x="1448" y="21"/>
                    </a:lnTo>
                    <a:lnTo>
                      <a:pt x="1402" y="10"/>
                    </a:lnTo>
                    <a:lnTo>
                      <a:pt x="1353" y="4"/>
                    </a:lnTo>
                    <a:lnTo>
                      <a:pt x="1305" y="0"/>
                    </a:lnTo>
                    <a:lnTo>
                      <a:pt x="1252" y="1"/>
                    </a:lnTo>
                    <a:lnTo>
                      <a:pt x="1206" y="7"/>
                    </a:lnTo>
                    <a:lnTo>
                      <a:pt x="1150" y="20"/>
                    </a:lnTo>
                    <a:lnTo>
                      <a:pt x="1090" y="41"/>
                    </a:lnTo>
                    <a:lnTo>
                      <a:pt x="1052" y="60"/>
                    </a:lnTo>
                    <a:lnTo>
                      <a:pt x="1013" y="81"/>
                    </a:lnTo>
                    <a:lnTo>
                      <a:pt x="980" y="107"/>
                    </a:lnTo>
                    <a:lnTo>
                      <a:pt x="951" y="133"/>
                    </a:lnTo>
                  </a:path>
                </a:pathLst>
              </a:custGeom>
              <a:solidFill>
                <a:schemeClr val="accent2"/>
              </a:solidFill>
              <a:ln w="25400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28" name="Group 14"/>
              <p:cNvGrpSpPr>
                <a:grpSpLocks/>
              </p:cNvGrpSpPr>
              <p:nvPr/>
            </p:nvGrpSpPr>
            <p:grpSpPr bwMode="auto">
              <a:xfrm>
                <a:off x="4316" y="1902"/>
                <a:ext cx="528" cy="794"/>
                <a:chOff x="4309" y="1854"/>
                <a:chExt cx="560" cy="848"/>
              </a:xfrm>
            </p:grpSpPr>
            <p:sp>
              <p:nvSpPr>
                <p:cNvPr id="34904" name="Freeform 15"/>
                <p:cNvSpPr>
                  <a:spLocks/>
                </p:cNvSpPr>
                <p:nvPr/>
              </p:nvSpPr>
              <p:spPr bwMode="auto">
                <a:xfrm>
                  <a:off x="4639" y="2373"/>
                  <a:ext cx="91" cy="329"/>
                </a:xfrm>
                <a:custGeom>
                  <a:avLst/>
                  <a:gdLst>
                    <a:gd name="T0" fmla="*/ 0 w 91"/>
                    <a:gd name="T1" fmla="*/ 38 h 110"/>
                    <a:gd name="T2" fmla="*/ 7 w 91"/>
                    <a:gd name="T3" fmla="*/ 63 h 110"/>
                    <a:gd name="T4" fmla="*/ 15 w 91"/>
                    <a:gd name="T5" fmla="*/ 75 h 110"/>
                    <a:gd name="T6" fmla="*/ 30 w 91"/>
                    <a:gd name="T7" fmla="*/ 95 h 110"/>
                    <a:gd name="T8" fmla="*/ 37 w 91"/>
                    <a:gd name="T9" fmla="*/ 109 h 110"/>
                    <a:gd name="T10" fmla="*/ 90 w 91"/>
                    <a:gd name="T11" fmla="*/ 68 h 110"/>
                    <a:gd name="T12" fmla="*/ 67 w 91"/>
                    <a:gd name="T13" fmla="*/ 21 h 110"/>
                    <a:gd name="T14" fmla="*/ 58 w 91"/>
                    <a:gd name="T15" fmla="*/ 0 h 110"/>
                    <a:gd name="T16" fmla="*/ 0 w 91"/>
                    <a:gd name="T17" fmla="*/ 38 h 1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1"/>
                    <a:gd name="T28" fmla="*/ 0 h 110"/>
                    <a:gd name="T29" fmla="*/ 91 w 91"/>
                    <a:gd name="T30" fmla="*/ 110 h 11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1" h="110">
                      <a:moveTo>
                        <a:pt x="0" y="38"/>
                      </a:moveTo>
                      <a:lnTo>
                        <a:pt x="7" y="63"/>
                      </a:lnTo>
                      <a:lnTo>
                        <a:pt x="15" y="75"/>
                      </a:lnTo>
                      <a:lnTo>
                        <a:pt x="30" y="95"/>
                      </a:lnTo>
                      <a:lnTo>
                        <a:pt x="37" y="109"/>
                      </a:lnTo>
                      <a:lnTo>
                        <a:pt x="90" y="68"/>
                      </a:lnTo>
                      <a:lnTo>
                        <a:pt x="67" y="21"/>
                      </a:lnTo>
                      <a:lnTo>
                        <a:pt x="58" y="0"/>
                      </a:lnTo>
                      <a:lnTo>
                        <a:pt x="0" y="38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905" name="Group 16"/>
                <p:cNvGrpSpPr>
                  <a:grpSpLocks/>
                </p:cNvGrpSpPr>
                <p:nvPr/>
              </p:nvGrpSpPr>
              <p:grpSpPr bwMode="auto">
                <a:xfrm>
                  <a:off x="4442" y="2294"/>
                  <a:ext cx="103" cy="354"/>
                  <a:chOff x="4442" y="2294"/>
                  <a:chExt cx="103" cy="354"/>
                </a:xfrm>
              </p:grpSpPr>
              <p:sp>
                <p:nvSpPr>
                  <p:cNvPr id="34913" name="Freeform 17"/>
                  <p:cNvSpPr>
                    <a:spLocks/>
                  </p:cNvSpPr>
                  <p:nvPr/>
                </p:nvSpPr>
                <p:spPr bwMode="auto">
                  <a:xfrm>
                    <a:off x="4464" y="2319"/>
                    <a:ext cx="81" cy="329"/>
                  </a:xfrm>
                  <a:custGeom>
                    <a:avLst/>
                    <a:gdLst>
                      <a:gd name="T0" fmla="*/ 0 w 81"/>
                      <a:gd name="T1" fmla="*/ 0 h 63"/>
                      <a:gd name="T2" fmla="*/ 2 w 81"/>
                      <a:gd name="T3" fmla="*/ 25 h 63"/>
                      <a:gd name="T4" fmla="*/ 3 w 81"/>
                      <a:gd name="T5" fmla="*/ 40 h 63"/>
                      <a:gd name="T6" fmla="*/ 3 w 81"/>
                      <a:gd name="T7" fmla="*/ 50 h 63"/>
                      <a:gd name="T8" fmla="*/ 3 w 81"/>
                      <a:gd name="T9" fmla="*/ 62 h 63"/>
                      <a:gd name="T10" fmla="*/ 80 w 81"/>
                      <a:gd name="T11" fmla="*/ 54 h 63"/>
                      <a:gd name="T12" fmla="*/ 78 w 81"/>
                      <a:gd name="T13" fmla="*/ 3 h 63"/>
                      <a:gd name="T14" fmla="*/ 0 w 81"/>
                      <a:gd name="T15" fmla="*/ 0 h 63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1"/>
                      <a:gd name="T25" fmla="*/ 0 h 63"/>
                      <a:gd name="T26" fmla="*/ 81 w 81"/>
                      <a:gd name="T27" fmla="*/ 63 h 63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1" h="63">
                        <a:moveTo>
                          <a:pt x="0" y="0"/>
                        </a:moveTo>
                        <a:lnTo>
                          <a:pt x="2" y="25"/>
                        </a:lnTo>
                        <a:lnTo>
                          <a:pt x="3" y="40"/>
                        </a:lnTo>
                        <a:lnTo>
                          <a:pt x="3" y="50"/>
                        </a:lnTo>
                        <a:lnTo>
                          <a:pt x="3" y="62"/>
                        </a:lnTo>
                        <a:lnTo>
                          <a:pt x="80" y="54"/>
                        </a:lnTo>
                        <a:lnTo>
                          <a:pt x="78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914" name="Freeform 18"/>
                  <p:cNvSpPr>
                    <a:spLocks/>
                  </p:cNvSpPr>
                  <p:nvPr/>
                </p:nvSpPr>
                <p:spPr bwMode="auto">
                  <a:xfrm>
                    <a:off x="4442" y="2294"/>
                    <a:ext cx="81" cy="329"/>
                  </a:xfrm>
                  <a:custGeom>
                    <a:avLst/>
                    <a:gdLst>
                      <a:gd name="T0" fmla="*/ 0 w 81"/>
                      <a:gd name="T1" fmla="*/ 3 h 32"/>
                      <a:gd name="T2" fmla="*/ 0 w 81"/>
                      <a:gd name="T3" fmla="*/ 31 h 32"/>
                      <a:gd name="T4" fmla="*/ 80 w 81"/>
                      <a:gd name="T5" fmla="*/ 31 h 32"/>
                      <a:gd name="T6" fmla="*/ 78 w 81"/>
                      <a:gd name="T7" fmla="*/ 0 h 32"/>
                      <a:gd name="T8" fmla="*/ 0 w 81"/>
                      <a:gd name="T9" fmla="*/ 3 h 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1"/>
                      <a:gd name="T16" fmla="*/ 0 h 32"/>
                      <a:gd name="T17" fmla="*/ 81 w 81"/>
                      <a:gd name="T18" fmla="*/ 32 h 3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1" h="32">
                        <a:moveTo>
                          <a:pt x="0" y="3"/>
                        </a:moveTo>
                        <a:lnTo>
                          <a:pt x="0" y="31"/>
                        </a:lnTo>
                        <a:lnTo>
                          <a:pt x="80" y="31"/>
                        </a:lnTo>
                        <a:lnTo>
                          <a:pt x="78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4906" name="Freeform 19"/>
                <p:cNvSpPr>
                  <a:spLocks/>
                </p:cNvSpPr>
                <p:nvPr/>
              </p:nvSpPr>
              <p:spPr bwMode="auto">
                <a:xfrm>
                  <a:off x="4309" y="1909"/>
                  <a:ext cx="491" cy="329"/>
                </a:xfrm>
                <a:custGeom>
                  <a:avLst/>
                  <a:gdLst>
                    <a:gd name="T0" fmla="*/ 71 w 491"/>
                    <a:gd name="T1" fmla="*/ 194 h 565"/>
                    <a:gd name="T2" fmla="*/ 32 w 491"/>
                    <a:gd name="T3" fmla="*/ 203 h 565"/>
                    <a:gd name="T4" fmla="*/ 10 w 491"/>
                    <a:gd name="T5" fmla="*/ 230 h 565"/>
                    <a:gd name="T6" fmla="*/ 0 w 491"/>
                    <a:gd name="T7" fmla="*/ 265 h 565"/>
                    <a:gd name="T8" fmla="*/ 4 w 491"/>
                    <a:gd name="T9" fmla="*/ 295 h 565"/>
                    <a:gd name="T10" fmla="*/ 18 w 491"/>
                    <a:gd name="T11" fmla="*/ 317 h 565"/>
                    <a:gd name="T12" fmla="*/ 48 w 491"/>
                    <a:gd name="T13" fmla="*/ 330 h 565"/>
                    <a:gd name="T14" fmla="*/ 90 w 491"/>
                    <a:gd name="T15" fmla="*/ 328 h 565"/>
                    <a:gd name="T16" fmla="*/ 112 w 491"/>
                    <a:gd name="T17" fmla="*/ 326 h 565"/>
                    <a:gd name="T18" fmla="*/ 95 w 491"/>
                    <a:gd name="T19" fmla="*/ 382 h 565"/>
                    <a:gd name="T20" fmla="*/ 162 w 491"/>
                    <a:gd name="T21" fmla="*/ 388 h 565"/>
                    <a:gd name="T22" fmla="*/ 188 w 491"/>
                    <a:gd name="T23" fmla="*/ 395 h 565"/>
                    <a:gd name="T24" fmla="*/ 205 w 491"/>
                    <a:gd name="T25" fmla="*/ 406 h 565"/>
                    <a:gd name="T26" fmla="*/ 182 w 491"/>
                    <a:gd name="T27" fmla="*/ 456 h 565"/>
                    <a:gd name="T28" fmla="*/ 127 w 491"/>
                    <a:gd name="T29" fmla="*/ 455 h 565"/>
                    <a:gd name="T30" fmla="*/ 109 w 491"/>
                    <a:gd name="T31" fmla="*/ 484 h 565"/>
                    <a:gd name="T32" fmla="*/ 125 w 491"/>
                    <a:gd name="T33" fmla="*/ 545 h 565"/>
                    <a:gd name="T34" fmla="*/ 158 w 491"/>
                    <a:gd name="T35" fmla="*/ 564 h 565"/>
                    <a:gd name="T36" fmla="*/ 251 w 491"/>
                    <a:gd name="T37" fmla="*/ 553 h 565"/>
                    <a:gd name="T38" fmla="*/ 344 w 491"/>
                    <a:gd name="T39" fmla="*/ 509 h 565"/>
                    <a:gd name="T40" fmla="*/ 402 w 491"/>
                    <a:gd name="T41" fmla="*/ 458 h 565"/>
                    <a:gd name="T42" fmla="*/ 422 w 491"/>
                    <a:gd name="T43" fmla="*/ 419 h 565"/>
                    <a:gd name="T44" fmla="*/ 462 w 491"/>
                    <a:gd name="T45" fmla="*/ 353 h 565"/>
                    <a:gd name="T46" fmla="*/ 482 w 491"/>
                    <a:gd name="T47" fmla="*/ 287 h 565"/>
                    <a:gd name="T48" fmla="*/ 490 w 491"/>
                    <a:gd name="T49" fmla="*/ 202 h 565"/>
                    <a:gd name="T50" fmla="*/ 474 w 491"/>
                    <a:gd name="T51" fmla="*/ 109 h 565"/>
                    <a:gd name="T52" fmla="*/ 425 w 491"/>
                    <a:gd name="T53" fmla="*/ 43 h 565"/>
                    <a:gd name="T54" fmla="*/ 382 w 491"/>
                    <a:gd name="T55" fmla="*/ 16 h 565"/>
                    <a:gd name="T56" fmla="*/ 322 w 491"/>
                    <a:gd name="T57" fmla="*/ 0 h 565"/>
                    <a:gd name="T58" fmla="*/ 207 w 491"/>
                    <a:gd name="T59" fmla="*/ 18 h 565"/>
                    <a:gd name="T60" fmla="*/ 141 w 491"/>
                    <a:gd name="T61" fmla="*/ 68 h 565"/>
                    <a:gd name="T62" fmla="*/ 102 w 491"/>
                    <a:gd name="T63" fmla="*/ 128 h 565"/>
                    <a:gd name="T64" fmla="*/ 95 w 491"/>
                    <a:gd name="T65" fmla="*/ 192 h 56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91"/>
                    <a:gd name="T100" fmla="*/ 0 h 565"/>
                    <a:gd name="T101" fmla="*/ 491 w 491"/>
                    <a:gd name="T102" fmla="*/ 565 h 56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91" h="565">
                      <a:moveTo>
                        <a:pt x="95" y="192"/>
                      </a:moveTo>
                      <a:lnTo>
                        <a:pt x="71" y="194"/>
                      </a:lnTo>
                      <a:lnTo>
                        <a:pt x="46" y="197"/>
                      </a:lnTo>
                      <a:lnTo>
                        <a:pt x="32" y="203"/>
                      </a:lnTo>
                      <a:lnTo>
                        <a:pt x="20" y="215"/>
                      </a:lnTo>
                      <a:lnTo>
                        <a:pt x="10" y="230"/>
                      </a:lnTo>
                      <a:lnTo>
                        <a:pt x="4" y="250"/>
                      </a:lnTo>
                      <a:lnTo>
                        <a:pt x="0" y="265"/>
                      </a:lnTo>
                      <a:lnTo>
                        <a:pt x="0" y="280"/>
                      </a:lnTo>
                      <a:lnTo>
                        <a:pt x="4" y="295"/>
                      </a:lnTo>
                      <a:lnTo>
                        <a:pt x="10" y="308"/>
                      </a:lnTo>
                      <a:lnTo>
                        <a:pt x="18" y="317"/>
                      </a:lnTo>
                      <a:lnTo>
                        <a:pt x="32" y="326"/>
                      </a:lnTo>
                      <a:lnTo>
                        <a:pt x="48" y="330"/>
                      </a:lnTo>
                      <a:lnTo>
                        <a:pt x="67" y="333"/>
                      </a:lnTo>
                      <a:lnTo>
                        <a:pt x="90" y="328"/>
                      </a:lnTo>
                      <a:lnTo>
                        <a:pt x="101" y="326"/>
                      </a:lnTo>
                      <a:lnTo>
                        <a:pt x="112" y="326"/>
                      </a:lnTo>
                      <a:lnTo>
                        <a:pt x="97" y="330"/>
                      </a:lnTo>
                      <a:lnTo>
                        <a:pt x="95" y="382"/>
                      </a:lnTo>
                      <a:lnTo>
                        <a:pt x="137" y="386"/>
                      </a:lnTo>
                      <a:lnTo>
                        <a:pt x="162" y="388"/>
                      </a:lnTo>
                      <a:lnTo>
                        <a:pt x="174" y="388"/>
                      </a:lnTo>
                      <a:lnTo>
                        <a:pt x="188" y="395"/>
                      </a:lnTo>
                      <a:lnTo>
                        <a:pt x="198" y="402"/>
                      </a:lnTo>
                      <a:lnTo>
                        <a:pt x="205" y="406"/>
                      </a:lnTo>
                      <a:lnTo>
                        <a:pt x="207" y="444"/>
                      </a:lnTo>
                      <a:lnTo>
                        <a:pt x="182" y="456"/>
                      </a:lnTo>
                      <a:lnTo>
                        <a:pt x="160" y="456"/>
                      </a:lnTo>
                      <a:lnTo>
                        <a:pt x="127" y="455"/>
                      </a:lnTo>
                      <a:lnTo>
                        <a:pt x="104" y="450"/>
                      </a:lnTo>
                      <a:lnTo>
                        <a:pt x="109" y="484"/>
                      </a:lnTo>
                      <a:lnTo>
                        <a:pt x="112" y="521"/>
                      </a:lnTo>
                      <a:lnTo>
                        <a:pt x="125" y="545"/>
                      </a:lnTo>
                      <a:lnTo>
                        <a:pt x="135" y="554"/>
                      </a:lnTo>
                      <a:lnTo>
                        <a:pt x="158" y="564"/>
                      </a:lnTo>
                      <a:lnTo>
                        <a:pt x="216" y="559"/>
                      </a:lnTo>
                      <a:lnTo>
                        <a:pt x="251" y="553"/>
                      </a:lnTo>
                      <a:lnTo>
                        <a:pt x="302" y="529"/>
                      </a:lnTo>
                      <a:lnTo>
                        <a:pt x="344" y="509"/>
                      </a:lnTo>
                      <a:lnTo>
                        <a:pt x="388" y="480"/>
                      </a:lnTo>
                      <a:lnTo>
                        <a:pt x="402" y="458"/>
                      </a:lnTo>
                      <a:lnTo>
                        <a:pt x="411" y="438"/>
                      </a:lnTo>
                      <a:lnTo>
                        <a:pt x="422" y="419"/>
                      </a:lnTo>
                      <a:lnTo>
                        <a:pt x="446" y="386"/>
                      </a:lnTo>
                      <a:lnTo>
                        <a:pt x="462" y="353"/>
                      </a:lnTo>
                      <a:lnTo>
                        <a:pt x="474" y="320"/>
                      </a:lnTo>
                      <a:lnTo>
                        <a:pt x="482" y="287"/>
                      </a:lnTo>
                      <a:lnTo>
                        <a:pt x="488" y="248"/>
                      </a:lnTo>
                      <a:lnTo>
                        <a:pt x="490" y="202"/>
                      </a:lnTo>
                      <a:lnTo>
                        <a:pt x="485" y="154"/>
                      </a:lnTo>
                      <a:lnTo>
                        <a:pt x="474" y="109"/>
                      </a:lnTo>
                      <a:lnTo>
                        <a:pt x="455" y="80"/>
                      </a:lnTo>
                      <a:lnTo>
                        <a:pt x="425" y="43"/>
                      </a:lnTo>
                      <a:lnTo>
                        <a:pt x="403" y="28"/>
                      </a:lnTo>
                      <a:lnTo>
                        <a:pt x="382" y="16"/>
                      </a:lnTo>
                      <a:lnTo>
                        <a:pt x="355" y="6"/>
                      </a:lnTo>
                      <a:lnTo>
                        <a:pt x="322" y="0"/>
                      </a:lnTo>
                      <a:lnTo>
                        <a:pt x="272" y="2"/>
                      </a:lnTo>
                      <a:lnTo>
                        <a:pt x="207" y="18"/>
                      </a:lnTo>
                      <a:lnTo>
                        <a:pt x="166" y="44"/>
                      </a:lnTo>
                      <a:lnTo>
                        <a:pt x="141" y="68"/>
                      </a:lnTo>
                      <a:lnTo>
                        <a:pt x="118" y="99"/>
                      </a:lnTo>
                      <a:lnTo>
                        <a:pt x="102" y="128"/>
                      </a:lnTo>
                      <a:lnTo>
                        <a:pt x="95" y="169"/>
                      </a:lnTo>
                      <a:lnTo>
                        <a:pt x="95" y="192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907" name="Group 20"/>
                <p:cNvGrpSpPr>
                  <a:grpSpLocks/>
                </p:cNvGrpSpPr>
                <p:nvPr/>
              </p:nvGrpSpPr>
              <p:grpSpPr bwMode="auto">
                <a:xfrm>
                  <a:off x="4437" y="2075"/>
                  <a:ext cx="102" cy="384"/>
                  <a:chOff x="4437" y="2075"/>
                  <a:chExt cx="102" cy="384"/>
                </a:xfrm>
              </p:grpSpPr>
              <p:sp>
                <p:nvSpPr>
                  <p:cNvPr id="34911" name="Freeform 21"/>
                  <p:cNvSpPr>
                    <a:spLocks/>
                  </p:cNvSpPr>
                  <p:nvPr/>
                </p:nvSpPr>
                <p:spPr bwMode="auto">
                  <a:xfrm>
                    <a:off x="4437" y="2075"/>
                    <a:ext cx="102" cy="329"/>
                  </a:xfrm>
                  <a:custGeom>
                    <a:avLst/>
                    <a:gdLst>
                      <a:gd name="T0" fmla="*/ 50 w 102"/>
                      <a:gd name="T1" fmla="*/ 0 h 132"/>
                      <a:gd name="T2" fmla="*/ 55 w 102"/>
                      <a:gd name="T3" fmla="*/ 0 h 132"/>
                      <a:gd name="T4" fmla="*/ 63 w 102"/>
                      <a:gd name="T5" fmla="*/ 2 h 132"/>
                      <a:gd name="T6" fmla="*/ 71 w 102"/>
                      <a:gd name="T7" fmla="*/ 5 h 132"/>
                      <a:gd name="T8" fmla="*/ 79 w 102"/>
                      <a:gd name="T9" fmla="*/ 11 h 132"/>
                      <a:gd name="T10" fmla="*/ 86 w 102"/>
                      <a:gd name="T11" fmla="*/ 19 h 132"/>
                      <a:gd name="T12" fmla="*/ 92 w 102"/>
                      <a:gd name="T13" fmla="*/ 29 h 132"/>
                      <a:gd name="T14" fmla="*/ 98 w 102"/>
                      <a:gd name="T15" fmla="*/ 41 h 132"/>
                      <a:gd name="T16" fmla="*/ 100 w 102"/>
                      <a:gd name="T17" fmla="*/ 53 h 132"/>
                      <a:gd name="T18" fmla="*/ 101 w 102"/>
                      <a:gd name="T19" fmla="*/ 65 h 132"/>
                      <a:gd name="T20" fmla="*/ 100 w 102"/>
                      <a:gd name="T21" fmla="*/ 81 h 132"/>
                      <a:gd name="T22" fmla="*/ 97 w 102"/>
                      <a:gd name="T23" fmla="*/ 95 h 132"/>
                      <a:gd name="T24" fmla="*/ 91 w 102"/>
                      <a:gd name="T25" fmla="*/ 106 h 132"/>
                      <a:gd name="T26" fmla="*/ 84 w 102"/>
                      <a:gd name="T27" fmla="*/ 114 h 132"/>
                      <a:gd name="T28" fmla="*/ 78 w 102"/>
                      <a:gd name="T29" fmla="*/ 122 h 132"/>
                      <a:gd name="T30" fmla="*/ 69 w 102"/>
                      <a:gd name="T31" fmla="*/ 127 h 132"/>
                      <a:gd name="T32" fmla="*/ 59 w 102"/>
                      <a:gd name="T33" fmla="*/ 130 h 132"/>
                      <a:gd name="T34" fmla="*/ 51 w 102"/>
                      <a:gd name="T35" fmla="*/ 131 h 132"/>
                      <a:gd name="T36" fmla="*/ 41 w 102"/>
                      <a:gd name="T37" fmla="*/ 130 h 132"/>
                      <a:gd name="T38" fmla="*/ 31 w 102"/>
                      <a:gd name="T39" fmla="*/ 126 h 132"/>
                      <a:gd name="T40" fmla="*/ 20 w 102"/>
                      <a:gd name="T41" fmla="*/ 119 h 132"/>
                      <a:gd name="T42" fmla="*/ 14 w 102"/>
                      <a:gd name="T43" fmla="*/ 114 h 132"/>
                      <a:gd name="T44" fmla="*/ 10 w 102"/>
                      <a:gd name="T45" fmla="*/ 106 h 132"/>
                      <a:gd name="T46" fmla="*/ 6 w 102"/>
                      <a:gd name="T47" fmla="*/ 98 h 132"/>
                      <a:gd name="T48" fmla="*/ 2 w 102"/>
                      <a:gd name="T49" fmla="*/ 86 h 132"/>
                      <a:gd name="T50" fmla="*/ 0 w 102"/>
                      <a:gd name="T51" fmla="*/ 77 h 132"/>
                      <a:gd name="T52" fmla="*/ 0 w 102"/>
                      <a:gd name="T53" fmla="*/ 68 h 132"/>
                      <a:gd name="T54" fmla="*/ 0 w 102"/>
                      <a:gd name="T55" fmla="*/ 58 h 132"/>
                      <a:gd name="T56" fmla="*/ 1 w 102"/>
                      <a:gd name="T57" fmla="*/ 50 h 132"/>
                      <a:gd name="T58" fmla="*/ 4 w 102"/>
                      <a:gd name="T59" fmla="*/ 37 h 132"/>
                      <a:gd name="T60" fmla="*/ 9 w 102"/>
                      <a:gd name="T61" fmla="*/ 27 h 132"/>
                      <a:gd name="T62" fmla="*/ 16 w 102"/>
                      <a:gd name="T63" fmla="*/ 17 h 132"/>
                      <a:gd name="T64" fmla="*/ 23 w 102"/>
                      <a:gd name="T65" fmla="*/ 11 h 132"/>
                      <a:gd name="T66" fmla="*/ 30 w 102"/>
                      <a:gd name="T67" fmla="*/ 6 h 132"/>
                      <a:gd name="T68" fmla="*/ 40 w 102"/>
                      <a:gd name="T69" fmla="*/ 1 h 132"/>
                      <a:gd name="T70" fmla="*/ 50 w 102"/>
                      <a:gd name="T71" fmla="*/ 0 h 13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02"/>
                      <a:gd name="T109" fmla="*/ 0 h 132"/>
                      <a:gd name="T110" fmla="*/ 102 w 102"/>
                      <a:gd name="T111" fmla="*/ 132 h 13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02" h="132">
                        <a:moveTo>
                          <a:pt x="50" y="0"/>
                        </a:moveTo>
                        <a:lnTo>
                          <a:pt x="55" y="0"/>
                        </a:lnTo>
                        <a:lnTo>
                          <a:pt x="63" y="2"/>
                        </a:lnTo>
                        <a:lnTo>
                          <a:pt x="71" y="5"/>
                        </a:lnTo>
                        <a:lnTo>
                          <a:pt x="79" y="11"/>
                        </a:lnTo>
                        <a:lnTo>
                          <a:pt x="86" y="19"/>
                        </a:lnTo>
                        <a:lnTo>
                          <a:pt x="92" y="29"/>
                        </a:lnTo>
                        <a:lnTo>
                          <a:pt x="98" y="41"/>
                        </a:lnTo>
                        <a:lnTo>
                          <a:pt x="100" y="53"/>
                        </a:lnTo>
                        <a:lnTo>
                          <a:pt x="101" y="65"/>
                        </a:lnTo>
                        <a:lnTo>
                          <a:pt x="100" y="81"/>
                        </a:lnTo>
                        <a:lnTo>
                          <a:pt x="97" y="95"/>
                        </a:lnTo>
                        <a:lnTo>
                          <a:pt x="91" y="106"/>
                        </a:lnTo>
                        <a:lnTo>
                          <a:pt x="84" y="114"/>
                        </a:lnTo>
                        <a:lnTo>
                          <a:pt x="78" y="122"/>
                        </a:lnTo>
                        <a:lnTo>
                          <a:pt x="69" y="127"/>
                        </a:lnTo>
                        <a:lnTo>
                          <a:pt x="59" y="130"/>
                        </a:lnTo>
                        <a:lnTo>
                          <a:pt x="51" y="131"/>
                        </a:lnTo>
                        <a:lnTo>
                          <a:pt x="41" y="130"/>
                        </a:lnTo>
                        <a:lnTo>
                          <a:pt x="31" y="126"/>
                        </a:lnTo>
                        <a:lnTo>
                          <a:pt x="20" y="119"/>
                        </a:lnTo>
                        <a:lnTo>
                          <a:pt x="14" y="114"/>
                        </a:lnTo>
                        <a:lnTo>
                          <a:pt x="10" y="106"/>
                        </a:lnTo>
                        <a:lnTo>
                          <a:pt x="6" y="98"/>
                        </a:lnTo>
                        <a:lnTo>
                          <a:pt x="2" y="86"/>
                        </a:lnTo>
                        <a:lnTo>
                          <a:pt x="0" y="77"/>
                        </a:lnTo>
                        <a:lnTo>
                          <a:pt x="0" y="68"/>
                        </a:lnTo>
                        <a:lnTo>
                          <a:pt x="0" y="58"/>
                        </a:lnTo>
                        <a:lnTo>
                          <a:pt x="1" y="50"/>
                        </a:lnTo>
                        <a:lnTo>
                          <a:pt x="4" y="37"/>
                        </a:lnTo>
                        <a:lnTo>
                          <a:pt x="9" y="27"/>
                        </a:lnTo>
                        <a:lnTo>
                          <a:pt x="16" y="17"/>
                        </a:lnTo>
                        <a:lnTo>
                          <a:pt x="23" y="11"/>
                        </a:lnTo>
                        <a:lnTo>
                          <a:pt x="30" y="6"/>
                        </a:lnTo>
                        <a:lnTo>
                          <a:pt x="40" y="1"/>
                        </a:lnTo>
                        <a:lnTo>
                          <a:pt x="5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912" name="Freeform 22"/>
                  <p:cNvSpPr>
                    <a:spLocks/>
                  </p:cNvSpPr>
                  <p:nvPr/>
                </p:nvSpPr>
                <p:spPr bwMode="auto">
                  <a:xfrm>
                    <a:off x="4442" y="2130"/>
                    <a:ext cx="35" cy="329"/>
                  </a:xfrm>
                  <a:custGeom>
                    <a:avLst/>
                    <a:gdLst>
                      <a:gd name="T0" fmla="*/ 17 w 35"/>
                      <a:gd name="T1" fmla="*/ 0 h 49"/>
                      <a:gd name="T2" fmla="*/ 19 w 35"/>
                      <a:gd name="T3" fmla="*/ 0 h 49"/>
                      <a:gd name="T4" fmla="*/ 21 w 35"/>
                      <a:gd name="T5" fmla="*/ 1 h 49"/>
                      <a:gd name="T6" fmla="*/ 24 w 35"/>
                      <a:gd name="T7" fmla="*/ 2 h 49"/>
                      <a:gd name="T8" fmla="*/ 26 w 35"/>
                      <a:gd name="T9" fmla="*/ 4 h 49"/>
                      <a:gd name="T10" fmla="*/ 29 w 35"/>
                      <a:gd name="T11" fmla="*/ 7 h 49"/>
                      <a:gd name="T12" fmla="*/ 31 w 35"/>
                      <a:gd name="T13" fmla="*/ 12 h 49"/>
                      <a:gd name="T14" fmla="*/ 33 w 35"/>
                      <a:gd name="T15" fmla="*/ 15 h 49"/>
                      <a:gd name="T16" fmla="*/ 34 w 35"/>
                      <a:gd name="T17" fmla="*/ 20 h 49"/>
                      <a:gd name="T18" fmla="*/ 34 w 35"/>
                      <a:gd name="T19" fmla="*/ 24 h 49"/>
                      <a:gd name="T20" fmla="*/ 33 w 35"/>
                      <a:gd name="T21" fmla="*/ 30 h 49"/>
                      <a:gd name="T22" fmla="*/ 32 w 35"/>
                      <a:gd name="T23" fmla="*/ 35 h 49"/>
                      <a:gd name="T24" fmla="*/ 31 w 35"/>
                      <a:gd name="T25" fmla="*/ 39 h 49"/>
                      <a:gd name="T26" fmla="*/ 28 w 35"/>
                      <a:gd name="T27" fmla="*/ 42 h 49"/>
                      <a:gd name="T28" fmla="*/ 26 w 35"/>
                      <a:gd name="T29" fmla="*/ 45 h 49"/>
                      <a:gd name="T30" fmla="*/ 23 w 35"/>
                      <a:gd name="T31" fmla="*/ 47 h 49"/>
                      <a:gd name="T32" fmla="*/ 20 w 35"/>
                      <a:gd name="T33" fmla="*/ 48 h 49"/>
                      <a:gd name="T34" fmla="*/ 17 w 35"/>
                      <a:gd name="T35" fmla="*/ 48 h 49"/>
                      <a:gd name="T36" fmla="*/ 13 w 35"/>
                      <a:gd name="T37" fmla="*/ 48 h 49"/>
                      <a:gd name="T38" fmla="*/ 10 w 35"/>
                      <a:gd name="T39" fmla="*/ 46 h 49"/>
                      <a:gd name="T40" fmla="*/ 7 w 35"/>
                      <a:gd name="T41" fmla="*/ 44 h 49"/>
                      <a:gd name="T42" fmla="*/ 5 w 35"/>
                      <a:gd name="T43" fmla="*/ 42 h 49"/>
                      <a:gd name="T44" fmla="*/ 3 w 35"/>
                      <a:gd name="T45" fmla="*/ 39 h 49"/>
                      <a:gd name="T46" fmla="*/ 2 w 35"/>
                      <a:gd name="T47" fmla="*/ 37 h 49"/>
                      <a:gd name="T48" fmla="*/ 0 w 35"/>
                      <a:gd name="T49" fmla="*/ 32 h 49"/>
                      <a:gd name="T50" fmla="*/ 0 w 35"/>
                      <a:gd name="T51" fmla="*/ 28 h 49"/>
                      <a:gd name="T52" fmla="*/ 0 w 35"/>
                      <a:gd name="T53" fmla="*/ 25 h 49"/>
                      <a:gd name="T54" fmla="*/ 0 w 35"/>
                      <a:gd name="T55" fmla="*/ 21 h 49"/>
                      <a:gd name="T56" fmla="*/ 0 w 35"/>
                      <a:gd name="T57" fmla="*/ 19 h 49"/>
                      <a:gd name="T58" fmla="*/ 2 w 35"/>
                      <a:gd name="T59" fmla="*/ 14 h 49"/>
                      <a:gd name="T60" fmla="*/ 3 w 35"/>
                      <a:gd name="T61" fmla="*/ 10 h 49"/>
                      <a:gd name="T62" fmla="*/ 6 w 35"/>
                      <a:gd name="T63" fmla="*/ 6 h 49"/>
                      <a:gd name="T64" fmla="*/ 7 w 35"/>
                      <a:gd name="T65" fmla="*/ 4 h 49"/>
                      <a:gd name="T66" fmla="*/ 10 w 35"/>
                      <a:gd name="T67" fmla="*/ 3 h 49"/>
                      <a:gd name="T68" fmla="*/ 13 w 35"/>
                      <a:gd name="T69" fmla="*/ 1 h 49"/>
                      <a:gd name="T70" fmla="*/ 17 w 35"/>
                      <a:gd name="T71" fmla="*/ 0 h 49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49"/>
                      <a:gd name="T110" fmla="*/ 35 w 35"/>
                      <a:gd name="T111" fmla="*/ 49 h 49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49">
                        <a:moveTo>
                          <a:pt x="17" y="0"/>
                        </a:moveTo>
                        <a:lnTo>
                          <a:pt x="19" y="0"/>
                        </a:lnTo>
                        <a:lnTo>
                          <a:pt x="21" y="1"/>
                        </a:lnTo>
                        <a:lnTo>
                          <a:pt x="24" y="2"/>
                        </a:lnTo>
                        <a:lnTo>
                          <a:pt x="26" y="4"/>
                        </a:lnTo>
                        <a:lnTo>
                          <a:pt x="29" y="7"/>
                        </a:lnTo>
                        <a:lnTo>
                          <a:pt x="31" y="12"/>
                        </a:lnTo>
                        <a:lnTo>
                          <a:pt x="33" y="15"/>
                        </a:lnTo>
                        <a:lnTo>
                          <a:pt x="34" y="20"/>
                        </a:lnTo>
                        <a:lnTo>
                          <a:pt x="34" y="24"/>
                        </a:lnTo>
                        <a:lnTo>
                          <a:pt x="33" y="30"/>
                        </a:lnTo>
                        <a:lnTo>
                          <a:pt x="32" y="35"/>
                        </a:lnTo>
                        <a:lnTo>
                          <a:pt x="31" y="39"/>
                        </a:lnTo>
                        <a:lnTo>
                          <a:pt x="28" y="42"/>
                        </a:lnTo>
                        <a:lnTo>
                          <a:pt x="26" y="45"/>
                        </a:lnTo>
                        <a:lnTo>
                          <a:pt x="23" y="47"/>
                        </a:lnTo>
                        <a:lnTo>
                          <a:pt x="20" y="48"/>
                        </a:lnTo>
                        <a:lnTo>
                          <a:pt x="17" y="48"/>
                        </a:lnTo>
                        <a:lnTo>
                          <a:pt x="13" y="48"/>
                        </a:lnTo>
                        <a:lnTo>
                          <a:pt x="10" y="46"/>
                        </a:lnTo>
                        <a:lnTo>
                          <a:pt x="7" y="44"/>
                        </a:lnTo>
                        <a:lnTo>
                          <a:pt x="5" y="42"/>
                        </a:lnTo>
                        <a:lnTo>
                          <a:pt x="3" y="39"/>
                        </a:lnTo>
                        <a:lnTo>
                          <a:pt x="2" y="37"/>
                        </a:lnTo>
                        <a:lnTo>
                          <a:pt x="0" y="32"/>
                        </a:lnTo>
                        <a:lnTo>
                          <a:pt x="0" y="28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14"/>
                        </a:lnTo>
                        <a:lnTo>
                          <a:pt x="3" y="10"/>
                        </a:lnTo>
                        <a:lnTo>
                          <a:pt x="6" y="6"/>
                        </a:lnTo>
                        <a:lnTo>
                          <a:pt x="7" y="4"/>
                        </a:lnTo>
                        <a:lnTo>
                          <a:pt x="10" y="3"/>
                        </a:lnTo>
                        <a:lnTo>
                          <a:pt x="13" y="1"/>
                        </a:lnTo>
                        <a:lnTo>
                          <a:pt x="17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4908" name="Group 23"/>
                <p:cNvGrpSpPr>
                  <a:grpSpLocks/>
                </p:cNvGrpSpPr>
                <p:nvPr/>
              </p:nvGrpSpPr>
              <p:grpSpPr bwMode="auto">
                <a:xfrm>
                  <a:off x="4427" y="1854"/>
                  <a:ext cx="442" cy="482"/>
                  <a:chOff x="4427" y="1854"/>
                  <a:chExt cx="442" cy="482"/>
                </a:xfrm>
              </p:grpSpPr>
              <p:sp>
                <p:nvSpPr>
                  <p:cNvPr id="34909" name="Freeform 24"/>
                  <p:cNvSpPr>
                    <a:spLocks/>
                  </p:cNvSpPr>
                  <p:nvPr/>
                </p:nvSpPr>
                <p:spPr bwMode="auto">
                  <a:xfrm>
                    <a:off x="4453" y="2007"/>
                    <a:ext cx="116" cy="329"/>
                  </a:xfrm>
                  <a:custGeom>
                    <a:avLst/>
                    <a:gdLst>
                      <a:gd name="T0" fmla="*/ 2 w 116"/>
                      <a:gd name="T1" fmla="*/ 35 h 77"/>
                      <a:gd name="T2" fmla="*/ 12 w 116"/>
                      <a:gd name="T3" fmla="*/ 24 h 77"/>
                      <a:gd name="T4" fmla="*/ 23 w 116"/>
                      <a:gd name="T5" fmla="*/ 17 h 77"/>
                      <a:gd name="T6" fmla="*/ 43 w 116"/>
                      <a:gd name="T7" fmla="*/ 5 h 77"/>
                      <a:gd name="T8" fmla="*/ 51 w 116"/>
                      <a:gd name="T9" fmla="*/ 0 h 77"/>
                      <a:gd name="T10" fmla="*/ 55 w 116"/>
                      <a:gd name="T11" fmla="*/ 0 h 77"/>
                      <a:gd name="T12" fmla="*/ 66 w 116"/>
                      <a:gd name="T13" fmla="*/ 7 h 77"/>
                      <a:gd name="T14" fmla="*/ 87 w 116"/>
                      <a:gd name="T15" fmla="*/ 26 h 77"/>
                      <a:gd name="T16" fmla="*/ 109 w 116"/>
                      <a:gd name="T17" fmla="*/ 51 h 77"/>
                      <a:gd name="T18" fmla="*/ 115 w 116"/>
                      <a:gd name="T19" fmla="*/ 62 h 77"/>
                      <a:gd name="T20" fmla="*/ 113 w 116"/>
                      <a:gd name="T21" fmla="*/ 70 h 77"/>
                      <a:gd name="T22" fmla="*/ 108 w 116"/>
                      <a:gd name="T23" fmla="*/ 74 h 77"/>
                      <a:gd name="T24" fmla="*/ 99 w 116"/>
                      <a:gd name="T25" fmla="*/ 76 h 77"/>
                      <a:gd name="T26" fmla="*/ 88 w 116"/>
                      <a:gd name="T27" fmla="*/ 69 h 77"/>
                      <a:gd name="T28" fmla="*/ 77 w 116"/>
                      <a:gd name="T29" fmla="*/ 57 h 77"/>
                      <a:gd name="T30" fmla="*/ 68 w 116"/>
                      <a:gd name="T31" fmla="*/ 43 h 77"/>
                      <a:gd name="T32" fmla="*/ 53 w 116"/>
                      <a:gd name="T33" fmla="*/ 30 h 77"/>
                      <a:gd name="T34" fmla="*/ 48 w 116"/>
                      <a:gd name="T35" fmla="*/ 27 h 77"/>
                      <a:gd name="T36" fmla="*/ 41 w 116"/>
                      <a:gd name="T37" fmla="*/ 29 h 77"/>
                      <a:gd name="T38" fmla="*/ 35 w 116"/>
                      <a:gd name="T39" fmla="*/ 35 h 77"/>
                      <a:gd name="T40" fmla="*/ 21 w 116"/>
                      <a:gd name="T41" fmla="*/ 46 h 77"/>
                      <a:gd name="T42" fmla="*/ 13 w 116"/>
                      <a:gd name="T43" fmla="*/ 51 h 77"/>
                      <a:gd name="T44" fmla="*/ 7 w 116"/>
                      <a:gd name="T45" fmla="*/ 51 h 77"/>
                      <a:gd name="T46" fmla="*/ 0 w 116"/>
                      <a:gd name="T47" fmla="*/ 46 h 77"/>
                      <a:gd name="T48" fmla="*/ 2 w 116"/>
                      <a:gd name="T49" fmla="*/ 35 h 7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6"/>
                      <a:gd name="T76" fmla="*/ 0 h 77"/>
                      <a:gd name="T77" fmla="*/ 116 w 116"/>
                      <a:gd name="T78" fmla="*/ 77 h 77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6" h="77">
                        <a:moveTo>
                          <a:pt x="2" y="35"/>
                        </a:moveTo>
                        <a:lnTo>
                          <a:pt x="12" y="24"/>
                        </a:lnTo>
                        <a:lnTo>
                          <a:pt x="23" y="17"/>
                        </a:lnTo>
                        <a:lnTo>
                          <a:pt x="43" y="5"/>
                        </a:lnTo>
                        <a:lnTo>
                          <a:pt x="51" y="0"/>
                        </a:lnTo>
                        <a:lnTo>
                          <a:pt x="55" y="0"/>
                        </a:lnTo>
                        <a:lnTo>
                          <a:pt x="66" y="7"/>
                        </a:lnTo>
                        <a:lnTo>
                          <a:pt x="87" y="26"/>
                        </a:lnTo>
                        <a:lnTo>
                          <a:pt x="109" y="51"/>
                        </a:lnTo>
                        <a:lnTo>
                          <a:pt x="115" y="62"/>
                        </a:lnTo>
                        <a:lnTo>
                          <a:pt x="113" y="70"/>
                        </a:lnTo>
                        <a:lnTo>
                          <a:pt x="108" y="74"/>
                        </a:lnTo>
                        <a:lnTo>
                          <a:pt x="99" y="76"/>
                        </a:lnTo>
                        <a:lnTo>
                          <a:pt x="88" y="69"/>
                        </a:lnTo>
                        <a:lnTo>
                          <a:pt x="77" y="57"/>
                        </a:lnTo>
                        <a:lnTo>
                          <a:pt x="68" y="43"/>
                        </a:lnTo>
                        <a:lnTo>
                          <a:pt x="53" y="30"/>
                        </a:lnTo>
                        <a:lnTo>
                          <a:pt x="48" y="27"/>
                        </a:lnTo>
                        <a:lnTo>
                          <a:pt x="41" y="29"/>
                        </a:lnTo>
                        <a:lnTo>
                          <a:pt x="35" y="35"/>
                        </a:lnTo>
                        <a:lnTo>
                          <a:pt x="21" y="46"/>
                        </a:lnTo>
                        <a:lnTo>
                          <a:pt x="13" y="51"/>
                        </a:lnTo>
                        <a:lnTo>
                          <a:pt x="7" y="51"/>
                        </a:lnTo>
                        <a:lnTo>
                          <a:pt x="0" y="46"/>
                        </a:lnTo>
                        <a:lnTo>
                          <a:pt x="2" y="35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910" name="Freeform 25"/>
                  <p:cNvSpPr>
                    <a:spLocks/>
                  </p:cNvSpPr>
                  <p:nvPr/>
                </p:nvSpPr>
                <p:spPr bwMode="auto">
                  <a:xfrm>
                    <a:off x="4427" y="1854"/>
                    <a:ext cx="442" cy="329"/>
                  </a:xfrm>
                  <a:custGeom>
                    <a:avLst/>
                    <a:gdLst>
                      <a:gd name="T0" fmla="*/ 253 w 442"/>
                      <a:gd name="T1" fmla="*/ 357 h 496"/>
                      <a:gd name="T2" fmla="*/ 199 w 442"/>
                      <a:gd name="T3" fmla="*/ 337 h 496"/>
                      <a:gd name="T4" fmla="*/ 208 w 442"/>
                      <a:gd name="T5" fmla="*/ 278 h 496"/>
                      <a:gd name="T6" fmla="*/ 182 w 442"/>
                      <a:gd name="T7" fmla="*/ 253 h 496"/>
                      <a:gd name="T8" fmla="*/ 159 w 442"/>
                      <a:gd name="T9" fmla="*/ 225 h 496"/>
                      <a:gd name="T10" fmla="*/ 149 w 442"/>
                      <a:gd name="T11" fmla="*/ 186 h 496"/>
                      <a:gd name="T12" fmla="*/ 144 w 442"/>
                      <a:gd name="T13" fmla="*/ 148 h 496"/>
                      <a:gd name="T14" fmla="*/ 144 w 442"/>
                      <a:gd name="T15" fmla="*/ 112 h 496"/>
                      <a:gd name="T16" fmla="*/ 130 w 442"/>
                      <a:gd name="T17" fmla="*/ 108 h 496"/>
                      <a:gd name="T18" fmla="*/ 102 w 442"/>
                      <a:gd name="T19" fmla="*/ 106 h 496"/>
                      <a:gd name="T20" fmla="*/ 68 w 442"/>
                      <a:gd name="T21" fmla="*/ 116 h 496"/>
                      <a:gd name="T22" fmla="*/ 37 w 442"/>
                      <a:gd name="T23" fmla="*/ 133 h 496"/>
                      <a:gd name="T24" fmla="*/ 15 w 442"/>
                      <a:gd name="T25" fmla="*/ 148 h 496"/>
                      <a:gd name="T26" fmla="*/ 1 w 442"/>
                      <a:gd name="T27" fmla="*/ 124 h 496"/>
                      <a:gd name="T28" fmla="*/ 0 w 442"/>
                      <a:gd name="T29" fmla="*/ 100 h 496"/>
                      <a:gd name="T30" fmla="*/ 12 w 442"/>
                      <a:gd name="T31" fmla="*/ 69 h 496"/>
                      <a:gd name="T32" fmla="*/ 35 w 442"/>
                      <a:gd name="T33" fmla="*/ 41 h 496"/>
                      <a:gd name="T34" fmla="*/ 73 w 442"/>
                      <a:gd name="T35" fmla="*/ 19 h 496"/>
                      <a:gd name="T36" fmla="*/ 124 w 442"/>
                      <a:gd name="T37" fmla="*/ 5 h 496"/>
                      <a:gd name="T38" fmla="*/ 180 w 442"/>
                      <a:gd name="T39" fmla="*/ 0 h 496"/>
                      <a:gd name="T40" fmla="*/ 233 w 442"/>
                      <a:gd name="T41" fmla="*/ 6 h 496"/>
                      <a:gd name="T42" fmla="*/ 288 w 442"/>
                      <a:gd name="T43" fmla="*/ 25 h 496"/>
                      <a:gd name="T44" fmla="*/ 329 w 442"/>
                      <a:gd name="T45" fmla="*/ 53 h 496"/>
                      <a:gd name="T46" fmla="*/ 363 w 442"/>
                      <a:gd name="T47" fmla="*/ 87 h 496"/>
                      <a:gd name="T48" fmla="*/ 393 w 442"/>
                      <a:gd name="T49" fmla="*/ 134 h 496"/>
                      <a:gd name="T50" fmla="*/ 411 w 442"/>
                      <a:gd name="T51" fmla="*/ 178 h 496"/>
                      <a:gd name="T52" fmla="*/ 426 w 442"/>
                      <a:gd name="T53" fmla="*/ 223 h 496"/>
                      <a:gd name="T54" fmla="*/ 436 w 442"/>
                      <a:gd name="T55" fmla="*/ 281 h 496"/>
                      <a:gd name="T56" fmla="*/ 441 w 442"/>
                      <a:gd name="T57" fmla="*/ 317 h 496"/>
                      <a:gd name="T58" fmla="*/ 435 w 442"/>
                      <a:gd name="T59" fmla="*/ 371 h 496"/>
                      <a:gd name="T60" fmla="*/ 418 w 442"/>
                      <a:gd name="T61" fmla="*/ 426 h 496"/>
                      <a:gd name="T62" fmla="*/ 399 w 442"/>
                      <a:gd name="T63" fmla="*/ 469 h 496"/>
                      <a:gd name="T64" fmla="*/ 385 w 442"/>
                      <a:gd name="T65" fmla="*/ 487 h 496"/>
                      <a:gd name="T66" fmla="*/ 357 w 442"/>
                      <a:gd name="T67" fmla="*/ 495 h 496"/>
                      <a:gd name="T68" fmla="*/ 332 w 442"/>
                      <a:gd name="T69" fmla="*/ 495 h 496"/>
                      <a:gd name="T70" fmla="*/ 318 w 442"/>
                      <a:gd name="T71" fmla="*/ 495 h 496"/>
                      <a:gd name="T72" fmla="*/ 300 w 442"/>
                      <a:gd name="T73" fmla="*/ 489 h 496"/>
                      <a:gd name="T74" fmla="*/ 285 w 442"/>
                      <a:gd name="T75" fmla="*/ 466 h 496"/>
                      <a:gd name="T76" fmla="*/ 286 w 442"/>
                      <a:gd name="T77" fmla="*/ 456 h 496"/>
                      <a:gd name="T78" fmla="*/ 306 w 442"/>
                      <a:gd name="T79" fmla="*/ 451 h 496"/>
                      <a:gd name="T80" fmla="*/ 316 w 442"/>
                      <a:gd name="T81" fmla="*/ 439 h 496"/>
                      <a:gd name="T82" fmla="*/ 327 w 442"/>
                      <a:gd name="T83" fmla="*/ 424 h 496"/>
                      <a:gd name="T84" fmla="*/ 332 w 442"/>
                      <a:gd name="T85" fmla="*/ 404 h 496"/>
                      <a:gd name="T86" fmla="*/ 330 w 442"/>
                      <a:gd name="T87" fmla="*/ 395 h 496"/>
                      <a:gd name="T88" fmla="*/ 329 w 442"/>
                      <a:gd name="T89" fmla="*/ 379 h 496"/>
                      <a:gd name="T90" fmla="*/ 321 w 442"/>
                      <a:gd name="T91" fmla="*/ 362 h 496"/>
                      <a:gd name="T92" fmla="*/ 308 w 442"/>
                      <a:gd name="T93" fmla="*/ 348 h 496"/>
                      <a:gd name="T94" fmla="*/ 293 w 442"/>
                      <a:gd name="T95" fmla="*/ 342 h 496"/>
                      <a:gd name="T96" fmla="*/ 277 w 442"/>
                      <a:gd name="T97" fmla="*/ 343 h 496"/>
                      <a:gd name="T98" fmla="*/ 253 w 442"/>
                      <a:gd name="T99" fmla="*/ 357 h 49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42"/>
                      <a:gd name="T151" fmla="*/ 0 h 496"/>
                      <a:gd name="T152" fmla="*/ 442 w 442"/>
                      <a:gd name="T153" fmla="*/ 496 h 49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42" h="496">
                        <a:moveTo>
                          <a:pt x="253" y="357"/>
                        </a:moveTo>
                        <a:lnTo>
                          <a:pt x="199" y="337"/>
                        </a:lnTo>
                        <a:lnTo>
                          <a:pt x="208" y="278"/>
                        </a:lnTo>
                        <a:lnTo>
                          <a:pt x="182" y="253"/>
                        </a:lnTo>
                        <a:lnTo>
                          <a:pt x="159" y="225"/>
                        </a:lnTo>
                        <a:lnTo>
                          <a:pt x="149" y="186"/>
                        </a:lnTo>
                        <a:lnTo>
                          <a:pt x="144" y="148"/>
                        </a:lnTo>
                        <a:lnTo>
                          <a:pt x="144" y="112"/>
                        </a:lnTo>
                        <a:lnTo>
                          <a:pt x="130" y="108"/>
                        </a:lnTo>
                        <a:lnTo>
                          <a:pt x="102" y="106"/>
                        </a:lnTo>
                        <a:lnTo>
                          <a:pt x="68" y="116"/>
                        </a:lnTo>
                        <a:lnTo>
                          <a:pt x="37" y="133"/>
                        </a:lnTo>
                        <a:lnTo>
                          <a:pt x="15" y="148"/>
                        </a:lnTo>
                        <a:lnTo>
                          <a:pt x="1" y="124"/>
                        </a:lnTo>
                        <a:lnTo>
                          <a:pt x="0" y="100"/>
                        </a:lnTo>
                        <a:lnTo>
                          <a:pt x="12" y="69"/>
                        </a:lnTo>
                        <a:lnTo>
                          <a:pt x="35" y="41"/>
                        </a:lnTo>
                        <a:lnTo>
                          <a:pt x="73" y="19"/>
                        </a:lnTo>
                        <a:lnTo>
                          <a:pt x="124" y="5"/>
                        </a:lnTo>
                        <a:lnTo>
                          <a:pt x="180" y="0"/>
                        </a:lnTo>
                        <a:lnTo>
                          <a:pt x="233" y="6"/>
                        </a:lnTo>
                        <a:lnTo>
                          <a:pt x="288" y="25"/>
                        </a:lnTo>
                        <a:lnTo>
                          <a:pt x="329" y="53"/>
                        </a:lnTo>
                        <a:lnTo>
                          <a:pt x="363" y="87"/>
                        </a:lnTo>
                        <a:lnTo>
                          <a:pt x="393" y="134"/>
                        </a:lnTo>
                        <a:lnTo>
                          <a:pt x="411" y="178"/>
                        </a:lnTo>
                        <a:lnTo>
                          <a:pt x="426" y="223"/>
                        </a:lnTo>
                        <a:lnTo>
                          <a:pt x="436" y="281"/>
                        </a:lnTo>
                        <a:lnTo>
                          <a:pt x="441" y="317"/>
                        </a:lnTo>
                        <a:lnTo>
                          <a:pt x="435" y="371"/>
                        </a:lnTo>
                        <a:lnTo>
                          <a:pt x="418" y="426"/>
                        </a:lnTo>
                        <a:lnTo>
                          <a:pt x="399" y="469"/>
                        </a:lnTo>
                        <a:lnTo>
                          <a:pt x="385" y="487"/>
                        </a:lnTo>
                        <a:lnTo>
                          <a:pt x="357" y="495"/>
                        </a:lnTo>
                        <a:lnTo>
                          <a:pt x="332" y="495"/>
                        </a:lnTo>
                        <a:lnTo>
                          <a:pt x="318" y="495"/>
                        </a:lnTo>
                        <a:lnTo>
                          <a:pt x="300" y="489"/>
                        </a:lnTo>
                        <a:lnTo>
                          <a:pt x="285" y="466"/>
                        </a:lnTo>
                        <a:lnTo>
                          <a:pt x="286" y="456"/>
                        </a:lnTo>
                        <a:lnTo>
                          <a:pt x="306" y="451"/>
                        </a:lnTo>
                        <a:lnTo>
                          <a:pt x="316" y="439"/>
                        </a:lnTo>
                        <a:lnTo>
                          <a:pt x="327" y="424"/>
                        </a:lnTo>
                        <a:lnTo>
                          <a:pt x="332" y="404"/>
                        </a:lnTo>
                        <a:lnTo>
                          <a:pt x="330" y="395"/>
                        </a:lnTo>
                        <a:lnTo>
                          <a:pt x="329" y="379"/>
                        </a:lnTo>
                        <a:lnTo>
                          <a:pt x="321" y="362"/>
                        </a:lnTo>
                        <a:lnTo>
                          <a:pt x="308" y="348"/>
                        </a:lnTo>
                        <a:lnTo>
                          <a:pt x="293" y="342"/>
                        </a:lnTo>
                        <a:lnTo>
                          <a:pt x="277" y="343"/>
                        </a:lnTo>
                        <a:lnTo>
                          <a:pt x="253" y="357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4829" name="Group 26"/>
              <p:cNvGrpSpPr>
                <a:grpSpLocks/>
              </p:cNvGrpSpPr>
              <p:nvPr/>
            </p:nvGrpSpPr>
            <p:grpSpPr bwMode="auto">
              <a:xfrm>
                <a:off x="3521" y="2809"/>
                <a:ext cx="1062" cy="378"/>
                <a:chOff x="3467" y="2822"/>
                <a:chExt cx="1125" cy="404"/>
              </a:xfrm>
            </p:grpSpPr>
            <p:sp>
              <p:nvSpPr>
                <p:cNvPr id="34902" name="Freeform 27"/>
                <p:cNvSpPr>
                  <a:spLocks/>
                </p:cNvSpPr>
                <p:nvPr/>
              </p:nvSpPr>
              <p:spPr bwMode="auto">
                <a:xfrm>
                  <a:off x="3572" y="2822"/>
                  <a:ext cx="936" cy="329"/>
                </a:xfrm>
                <a:custGeom>
                  <a:avLst/>
                  <a:gdLst>
                    <a:gd name="T0" fmla="*/ 314 w 936"/>
                    <a:gd name="T1" fmla="*/ 5 h 155"/>
                    <a:gd name="T2" fmla="*/ 230 w 936"/>
                    <a:gd name="T3" fmla="*/ 12 h 155"/>
                    <a:gd name="T4" fmla="*/ 151 w 936"/>
                    <a:gd name="T5" fmla="*/ 22 h 155"/>
                    <a:gd name="T6" fmla="*/ 102 w 936"/>
                    <a:gd name="T7" fmla="*/ 30 h 155"/>
                    <a:gd name="T8" fmla="*/ 66 w 936"/>
                    <a:gd name="T9" fmla="*/ 39 h 155"/>
                    <a:gd name="T10" fmla="*/ 42 w 936"/>
                    <a:gd name="T11" fmla="*/ 47 h 155"/>
                    <a:gd name="T12" fmla="*/ 23 w 936"/>
                    <a:gd name="T13" fmla="*/ 54 h 155"/>
                    <a:gd name="T14" fmla="*/ 10 w 936"/>
                    <a:gd name="T15" fmla="*/ 64 h 155"/>
                    <a:gd name="T16" fmla="*/ 2 w 936"/>
                    <a:gd name="T17" fmla="*/ 72 h 155"/>
                    <a:gd name="T18" fmla="*/ 1 w 936"/>
                    <a:gd name="T19" fmla="*/ 83 h 155"/>
                    <a:gd name="T20" fmla="*/ 9 w 936"/>
                    <a:gd name="T21" fmla="*/ 93 h 155"/>
                    <a:gd name="T22" fmla="*/ 22 w 936"/>
                    <a:gd name="T23" fmla="*/ 102 h 155"/>
                    <a:gd name="T24" fmla="*/ 40 w 936"/>
                    <a:gd name="T25" fmla="*/ 110 h 155"/>
                    <a:gd name="T26" fmla="*/ 72 w 936"/>
                    <a:gd name="T27" fmla="*/ 120 h 155"/>
                    <a:gd name="T28" fmla="*/ 109 w 936"/>
                    <a:gd name="T29" fmla="*/ 129 h 155"/>
                    <a:gd name="T30" fmla="*/ 173 w 936"/>
                    <a:gd name="T31" fmla="*/ 139 h 155"/>
                    <a:gd name="T32" fmla="*/ 233 w 936"/>
                    <a:gd name="T33" fmla="*/ 146 h 155"/>
                    <a:gd name="T34" fmla="*/ 313 w 936"/>
                    <a:gd name="T35" fmla="*/ 151 h 155"/>
                    <a:gd name="T36" fmla="*/ 418 w 936"/>
                    <a:gd name="T37" fmla="*/ 154 h 155"/>
                    <a:gd name="T38" fmla="*/ 629 w 936"/>
                    <a:gd name="T39" fmla="*/ 151 h 155"/>
                    <a:gd name="T40" fmla="*/ 758 w 936"/>
                    <a:gd name="T41" fmla="*/ 139 h 155"/>
                    <a:gd name="T42" fmla="*/ 832 w 936"/>
                    <a:gd name="T43" fmla="*/ 127 h 155"/>
                    <a:gd name="T44" fmla="*/ 874 w 936"/>
                    <a:gd name="T45" fmla="*/ 117 h 155"/>
                    <a:gd name="T46" fmla="*/ 901 w 936"/>
                    <a:gd name="T47" fmla="*/ 108 h 155"/>
                    <a:gd name="T48" fmla="*/ 919 w 936"/>
                    <a:gd name="T49" fmla="*/ 99 h 155"/>
                    <a:gd name="T50" fmla="*/ 930 w 936"/>
                    <a:gd name="T51" fmla="*/ 91 h 155"/>
                    <a:gd name="T52" fmla="*/ 935 w 936"/>
                    <a:gd name="T53" fmla="*/ 75 h 155"/>
                    <a:gd name="T54" fmla="*/ 921 w 936"/>
                    <a:gd name="T55" fmla="*/ 58 h 155"/>
                    <a:gd name="T56" fmla="*/ 896 w 936"/>
                    <a:gd name="T57" fmla="*/ 46 h 155"/>
                    <a:gd name="T58" fmla="*/ 846 w 936"/>
                    <a:gd name="T59" fmla="*/ 31 h 155"/>
                    <a:gd name="T60" fmla="*/ 755 w 936"/>
                    <a:gd name="T61" fmla="*/ 17 h 155"/>
                    <a:gd name="T62" fmla="*/ 629 w 936"/>
                    <a:gd name="T63" fmla="*/ 3 h 155"/>
                    <a:gd name="T64" fmla="*/ 478 w 936"/>
                    <a:gd name="T65" fmla="*/ 0 h 15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36"/>
                    <a:gd name="T100" fmla="*/ 0 h 155"/>
                    <a:gd name="T101" fmla="*/ 936 w 936"/>
                    <a:gd name="T102" fmla="*/ 155 h 15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36" h="155">
                      <a:moveTo>
                        <a:pt x="478" y="0"/>
                      </a:moveTo>
                      <a:lnTo>
                        <a:pt x="314" y="5"/>
                      </a:lnTo>
                      <a:lnTo>
                        <a:pt x="270" y="8"/>
                      </a:lnTo>
                      <a:lnTo>
                        <a:pt x="230" y="12"/>
                      </a:lnTo>
                      <a:lnTo>
                        <a:pt x="190" y="17"/>
                      </a:lnTo>
                      <a:lnTo>
                        <a:pt x="151" y="22"/>
                      </a:lnTo>
                      <a:lnTo>
                        <a:pt x="126" y="26"/>
                      </a:lnTo>
                      <a:lnTo>
                        <a:pt x="102" y="30"/>
                      </a:lnTo>
                      <a:lnTo>
                        <a:pt x="82" y="33"/>
                      </a:lnTo>
                      <a:lnTo>
                        <a:pt x="66" y="39"/>
                      </a:lnTo>
                      <a:lnTo>
                        <a:pt x="54" y="42"/>
                      </a:lnTo>
                      <a:lnTo>
                        <a:pt x="42" y="47"/>
                      </a:lnTo>
                      <a:lnTo>
                        <a:pt x="30" y="50"/>
                      </a:lnTo>
                      <a:lnTo>
                        <a:pt x="23" y="54"/>
                      </a:lnTo>
                      <a:lnTo>
                        <a:pt x="17" y="58"/>
                      </a:lnTo>
                      <a:lnTo>
                        <a:pt x="10" y="64"/>
                      </a:lnTo>
                      <a:lnTo>
                        <a:pt x="5" y="67"/>
                      </a:lnTo>
                      <a:lnTo>
                        <a:pt x="2" y="72"/>
                      </a:lnTo>
                      <a:lnTo>
                        <a:pt x="0" y="76"/>
                      </a:lnTo>
                      <a:lnTo>
                        <a:pt x="1" y="83"/>
                      </a:lnTo>
                      <a:lnTo>
                        <a:pt x="3" y="86"/>
                      </a:lnTo>
                      <a:lnTo>
                        <a:pt x="9" y="93"/>
                      </a:lnTo>
                      <a:lnTo>
                        <a:pt x="16" y="99"/>
                      </a:lnTo>
                      <a:lnTo>
                        <a:pt x="22" y="102"/>
                      </a:lnTo>
                      <a:lnTo>
                        <a:pt x="30" y="106"/>
                      </a:lnTo>
                      <a:lnTo>
                        <a:pt x="40" y="110"/>
                      </a:lnTo>
                      <a:lnTo>
                        <a:pt x="54" y="114"/>
                      </a:lnTo>
                      <a:lnTo>
                        <a:pt x="72" y="120"/>
                      </a:lnTo>
                      <a:lnTo>
                        <a:pt x="89" y="124"/>
                      </a:lnTo>
                      <a:lnTo>
                        <a:pt x="109" y="129"/>
                      </a:lnTo>
                      <a:lnTo>
                        <a:pt x="139" y="134"/>
                      </a:lnTo>
                      <a:lnTo>
                        <a:pt x="173" y="139"/>
                      </a:lnTo>
                      <a:lnTo>
                        <a:pt x="203" y="143"/>
                      </a:lnTo>
                      <a:lnTo>
                        <a:pt x="233" y="146"/>
                      </a:lnTo>
                      <a:lnTo>
                        <a:pt x="270" y="149"/>
                      </a:lnTo>
                      <a:lnTo>
                        <a:pt x="313" y="151"/>
                      </a:lnTo>
                      <a:lnTo>
                        <a:pt x="366" y="153"/>
                      </a:lnTo>
                      <a:lnTo>
                        <a:pt x="418" y="154"/>
                      </a:lnTo>
                      <a:lnTo>
                        <a:pt x="548" y="154"/>
                      </a:lnTo>
                      <a:lnTo>
                        <a:pt x="629" y="151"/>
                      </a:lnTo>
                      <a:lnTo>
                        <a:pt x="696" y="146"/>
                      </a:lnTo>
                      <a:lnTo>
                        <a:pt x="758" y="139"/>
                      </a:lnTo>
                      <a:lnTo>
                        <a:pt x="814" y="131"/>
                      </a:lnTo>
                      <a:lnTo>
                        <a:pt x="832" y="127"/>
                      </a:lnTo>
                      <a:lnTo>
                        <a:pt x="851" y="123"/>
                      </a:lnTo>
                      <a:lnTo>
                        <a:pt x="874" y="117"/>
                      </a:lnTo>
                      <a:lnTo>
                        <a:pt x="888" y="113"/>
                      </a:lnTo>
                      <a:lnTo>
                        <a:pt x="901" y="108"/>
                      </a:lnTo>
                      <a:lnTo>
                        <a:pt x="912" y="103"/>
                      </a:lnTo>
                      <a:lnTo>
                        <a:pt x="919" y="99"/>
                      </a:lnTo>
                      <a:lnTo>
                        <a:pt x="924" y="94"/>
                      </a:lnTo>
                      <a:lnTo>
                        <a:pt x="930" y="91"/>
                      </a:lnTo>
                      <a:lnTo>
                        <a:pt x="934" y="82"/>
                      </a:lnTo>
                      <a:lnTo>
                        <a:pt x="935" y="75"/>
                      </a:lnTo>
                      <a:lnTo>
                        <a:pt x="930" y="67"/>
                      </a:lnTo>
                      <a:lnTo>
                        <a:pt x="921" y="58"/>
                      </a:lnTo>
                      <a:lnTo>
                        <a:pt x="908" y="51"/>
                      </a:lnTo>
                      <a:lnTo>
                        <a:pt x="896" y="46"/>
                      </a:lnTo>
                      <a:lnTo>
                        <a:pt x="877" y="40"/>
                      </a:lnTo>
                      <a:lnTo>
                        <a:pt x="846" y="31"/>
                      </a:lnTo>
                      <a:lnTo>
                        <a:pt x="810" y="25"/>
                      </a:lnTo>
                      <a:lnTo>
                        <a:pt x="755" y="17"/>
                      </a:lnTo>
                      <a:lnTo>
                        <a:pt x="698" y="11"/>
                      </a:lnTo>
                      <a:lnTo>
                        <a:pt x="629" y="3"/>
                      </a:lnTo>
                      <a:lnTo>
                        <a:pt x="565" y="2"/>
                      </a:lnTo>
                      <a:lnTo>
                        <a:pt x="478" y="0"/>
                      </a:lnTo>
                    </a:path>
                  </a:pathLst>
                </a:custGeom>
                <a:solidFill>
                  <a:schemeClr val="accent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03" name="Freeform 28"/>
                <p:cNvSpPr>
                  <a:spLocks/>
                </p:cNvSpPr>
                <p:nvPr/>
              </p:nvSpPr>
              <p:spPr bwMode="auto">
                <a:xfrm>
                  <a:off x="3467" y="2897"/>
                  <a:ext cx="1125" cy="329"/>
                </a:xfrm>
                <a:custGeom>
                  <a:avLst/>
                  <a:gdLst>
                    <a:gd name="T0" fmla="*/ 106 w 1125"/>
                    <a:gd name="T1" fmla="*/ 8 h 804"/>
                    <a:gd name="T2" fmla="*/ 114 w 1125"/>
                    <a:gd name="T3" fmla="*/ 18 h 804"/>
                    <a:gd name="T4" fmla="*/ 127 w 1125"/>
                    <a:gd name="T5" fmla="*/ 27 h 804"/>
                    <a:gd name="T6" fmla="*/ 145 w 1125"/>
                    <a:gd name="T7" fmla="*/ 35 h 804"/>
                    <a:gd name="T8" fmla="*/ 177 w 1125"/>
                    <a:gd name="T9" fmla="*/ 45 h 804"/>
                    <a:gd name="T10" fmla="*/ 214 w 1125"/>
                    <a:gd name="T11" fmla="*/ 54 h 804"/>
                    <a:gd name="T12" fmla="*/ 278 w 1125"/>
                    <a:gd name="T13" fmla="*/ 64 h 804"/>
                    <a:gd name="T14" fmla="*/ 338 w 1125"/>
                    <a:gd name="T15" fmla="*/ 71 h 804"/>
                    <a:gd name="T16" fmla="*/ 418 w 1125"/>
                    <a:gd name="T17" fmla="*/ 76 h 804"/>
                    <a:gd name="T18" fmla="*/ 523 w 1125"/>
                    <a:gd name="T19" fmla="*/ 79 h 804"/>
                    <a:gd name="T20" fmla="*/ 734 w 1125"/>
                    <a:gd name="T21" fmla="*/ 76 h 804"/>
                    <a:gd name="T22" fmla="*/ 863 w 1125"/>
                    <a:gd name="T23" fmla="*/ 64 h 804"/>
                    <a:gd name="T24" fmla="*/ 937 w 1125"/>
                    <a:gd name="T25" fmla="*/ 52 h 804"/>
                    <a:gd name="T26" fmla="*/ 979 w 1125"/>
                    <a:gd name="T27" fmla="*/ 42 h 804"/>
                    <a:gd name="T28" fmla="*/ 1006 w 1125"/>
                    <a:gd name="T29" fmla="*/ 33 h 804"/>
                    <a:gd name="T30" fmla="*/ 1024 w 1125"/>
                    <a:gd name="T31" fmla="*/ 24 h 804"/>
                    <a:gd name="T32" fmla="*/ 1035 w 1125"/>
                    <a:gd name="T33" fmla="*/ 16 h 804"/>
                    <a:gd name="T34" fmla="*/ 1040 w 1125"/>
                    <a:gd name="T35" fmla="*/ 0 h 804"/>
                    <a:gd name="T36" fmla="*/ 1081 w 1125"/>
                    <a:gd name="T37" fmla="*/ 723 h 804"/>
                    <a:gd name="T38" fmla="*/ 988 w 1125"/>
                    <a:gd name="T39" fmla="*/ 764 h 804"/>
                    <a:gd name="T40" fmla="*/ 913 w 1125"/>
                    <a:gd name="T41" fmla="*/ 767 h 804"/>
                    <a:gd name="T42" fmla="*/ 824 w 1125"/>
                    <a:gd name="T43" fmla="*/ 784 h 804"/>
                    <a:gd name="T44" fmla="*/ 764 w 1125"/>
                    <a:gd name="T45" fmla="*/ 803 h 804"/>
                    <a:gd name="T46" fmla="*/ 688 w 1125"/>
                    <a:gd name="T47" fmla="*/ 793 h 804"/>
                    <a:gd name="T48" fmla="*/ 612 w 1125"/>
                    <a:gd name="T49" fmla="*/ 773 h 804"/>
                    <a:gd name="T50" fmla="*/ 523 w 1125"/>
                    <a:gd name="T51" fmla="*/ 776 h 804"/>
                    <a:gd name="T52" fmla="*/ 443 w 1125"/>
                    <a:gd name="T53" fmla="*/ 790 h 804"/>
                    <a:gd name="T54" fmla="*/ 378 w 1125"/>
                    <a:gd name="T55" fmla="*/ 797 h 804"/>
                    <a:gd name="T56" fmla="*/ 279 w 1125"/>
                    <a:gd name="T57" fmla="*/ 780 h 804"/>
                    <a:gd name="T58" fmla="*/ 196 w 1125"/>
                    <a:gd name="T59" fmla="*/ 773 h 804"/>
                    <a:gd name="T60" fmla="*/ 120 w 1125"/>
                    <a:gd name="T61" fmla="*/ 784 h 804"/>
                    <a:gd name="T62" fmla="*/ 37 w 1125"/>
                    <a:gd name="T63" fmla="*/ 757 h 804"/>
                    <a:gd name="T64" fmla="*/ 11 w 1125"/>
                    <a:gd name="T65" fmla="*/ 658 h 80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25"/>
                    <a:gd name="T100" fmla="*/ 0 h 804"/>
                    <a:gd name="T101" fmla="*/ 1125 w 1125"/>
                    <a:gd name="T102" fmla="*/ 804 h 80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25" h="804">
                      <a:moveTo>
                        <a:pt x="105" y="1"/>
                      </a:moveTo>
                      <a:lnTo>
                        <a:pt x="106" y="8"/>
                      </a:lnTo>
                      <a:lnTo>
                        <a:pt x="108" y="11"/>
                      </a:lnTo>
                      <a:lnTo>
                        <a:pt x="114" y="18"/>
                      </a:lnTo>
                      <a:lnTo>
                        <a:pt x="121" y="24"/>
                      </a:lnTo>
                      <a:lnTo>
                        <a:pt x="127" y="27"/>
                      </a:lnTo>
                      <a:lnTo>
                        <a:pt x="135" y="31"/>
                      </a:lnTo>
                      <a:lnTo>
                        <a:pt x="145" y="35"/>
                      </a:lnTo>
                      <a:lnTo>
                        <a:pt x="159" y="39"/>
                      </a:lnTo>
                      <a:lnTo>
                        <a:pt x="177" y="45"/>
                      </a:lnTo>
                      <a:lnTo>
                        <a:pt x="194" y="49"/>
                      </a:lnTo>
                      <a:lnTo>
                        <a:pt x="214" y="54"/>
                      </a:lnTo>
                      <a:lnTo>
                        <a:pt x="244" y="59"/>
                      </a:lnTo>
                      <a:lnTo>
                        <a:pt x="278" y="64"/>
                      </a:lnTo>
                      <a:lnTo>
                        <a:pt x="308" y="68"/>
                      </a:lnTo>
                      <a:lnTo>
                        <a:pt x="338" y="71"/>
                      </a:lnTo>
                      <a:lnTo>
                        <a:pt x="375" y="74"/>
                      </a:lnTo>
                      <a:lnTo>
                        <a:pt x="418" y="76"/>
                      </a:lnTo>
                      <a:lnTo>
                        <a:pt x="471" y="78"/>
                      </a:lnTo>
                      <a:lnTo>
                        <a:pt x="523" y="79"/>
                      </a:lnTo>
                      <a:lnTo>
                        <a:pt x="653" y="79"/>
                      </a:lnTo>
                      <a:lnTo>
                        <a:pt x="734" y="76"/>
                      </a:lnTo>
                      <a:lnTo>
                        <a:pt x="801" y="71"/>
                      </a:lnTo>
                      <a:lnTo>
                        <a:pt x="863" y="64"/>
                      </a:lnTo>
                      <a:lnTo>
                        <a:pt x="919" y="56"/>
                      </a:lnTo>
                      <a:lnTo>
                        <a:pt x="937" y="52"/>
                      </a:lnTo>
                      <a:lnTo>
                        <a:pt x="956" y="48"/>
                      </a:lnTo>
                      <a:lnTo>
                        <a:pt x="979" y="42"/>
                      </a:lnTo>
                      <a:lnTo>
                        <a:pt x="993" y="38"/>
                      </a:lnTo>
                      <a:lnTo>
                        <a:pt x="1006" y="33"/>
                      </a:lnTo>
                      <a:lnTo>
                        <a:pt x="1017" y="28"/>
                      </a:lnTo>
                      <a:lnTo>
                        <a:pt x="1024" y="24"/>
                      </a:lnTo>
                      <a:lnTo>
                        <a:pt x="1029" y="19"/>
                      </a:lnTo>
                      <a:lnTo>
                        <a:pt x="1035" y="16"/>
                      </a:lnTo>
                      <a:lnTo>
                        <a:pt x="1039" y="7"/>
                      </a:lnTo>
                      <a:lnTo>
                        <a:pt x="1040" y="0"/>
                      </a:lnTo>
                      <a:lnTo>
                        <a:pt x="1124" y="702"/>
                      </a:lnTo>
                      <a:lnTo>
                        <a:pt x="1081" y="723"/>
                      </a:lnTo>
                      <a:lnTo>
                        <a:pt x="1032" y="747"/>
                      </a:lnTo>
                      <a:lnTo>
                        <a:pt x="988" y="764"/>
                      </a:lnTo>
                      <a:lnTo>
                        <a:pt x="952" y="770"/>
                      </a:lnTo>
                      <a:lnTo>
                        <a:pt x="913" y="767"/>
                      </a:lnTo>
                      <a:lnTo>
                        <a:pt x="866" y="767"/>
                      </a:lnTo>
                      <a:lnTo>
                        <a:pt x="824" y="784"/>
                      </a:lnTo>
                      <a:lnTo>
                        <a:pt x="788" y="797"/>
                      </a:lnTo>
                      <a:lnTo>
                        <a:pt x="764" y="803"/>
                      </a:lnTo>
                      <a:lnTo>
                        <a:pt x="728" y="800"/>
                      </a:lnTo>
                      <a:lnTo>
                        <a:pt x="688" y="793"/>
                      </a:lnTo>
                      <a:lnTo>
                        <a:pt x="652" y="784"/>
                      </a:lnTo>
                      <a:lnTo>
                        <a:pt x="612" y="773"/>
                      </a:lnTo>
                      <a:lnTo>
                        <a:pt x="573" y="767"/>
                      </a:lnTo>
                      <a:lnTo>
                        <a:pt x="523" y="776"/>
                      </a:lnTo>
                      <a:lnTo>
                        <a:pt x="487" y="784"/>
                      </a:lnTo>
                      <a:lnTo>
                        <a:pt x="443" y="790"/>
                      </a:lnTo>
                      <a:lnTo>
                        <a:pt x="415" y="793"/>
                      </a:lnTo>
                      <a:lnTo>
                        <a:pt x="378" y="797"/>
                      </a:lnTo>
                      <a:lnTo>
                        <a:pt x="321" y="787"/>
                      </a:lnTo>
                      <a:lnTo>
                        <a:pt x="279" y="780"/>
                      </a:lnTo>
                      <a:lnTo>
                        <a:pt x="229" y="770"/>
                      </a:lnTo>
                      <a:lnTo>
                        <a:pt x="196" y="773"/>
                      </a:lnTo>
                      <a:lnTo>
                        <a:pt x="153" y="784"/>
                      </a:lnTo>
                      <a:lnTo>
                        <a:pt x="120" y="784"/>
                      </a:lnTo>
                      <a:lnTo>
                        <a:pt x="80" y="773"/>
                      </a:lnTo>
                      <a:lnTo>
                        <a:pt x="37" y="757"/>
                      </a:lnTo>
                      <a:lnTo>
                        <a:pt x="0" y="723"/>
                      </a:lnTo>
                      <a:lnTo>
                        <a:pt x="11" y="658"/>
                      </a:lnTo>
                      <a:lnTo>
                        <a:pt x="105" y="1"/>
                      </a:lnTo>
                    </a:path>
                  </a:pathLst>
                </a:custGeom>
                <a:solidFill>
                  <a:schemeClr val="accent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30" name="Freeform 29"/>
              <p:cNvSpPr>
                <a:spLocks/>
              </p:cNvSpPr>
              <p:nvPr/>
            </p:nvSpPr>
            <p:spPr bwMode="auto">
              <a:xfrm>
                <a:off x="3624" y="2624"/>
                <a:ext cx="527" cy="308"/>
              </a:xfrm>
              <a:custGeom>
                <a:avLst/>
                <a:gdLst>
                  <a:gd name="T0" fmla="*/ 0 w 558"/>
                  <a:gd name="T1" fmla="*/ 206 h 298"/>
                  <a:gd name="T2" fmla="*/ 18 w 558"/>
                  <a:gd name="T3" fmla="*/ 253 h 298"/>
                  <a:gd name="T4" fmla="*/ 26 w 558"/>
                  <a:gd name="T5" fmla="*/ 272 h 298"/>
                  <a:gd name="T6" fmla="*/ 35 w 558"/>
                  <a:gd name="T7" fmla="*/ 278 h 298"/>
                  <a:gd name="T8" fmla="*/ 42 w 558"/>
                  <a:gd name="T9" fmla="*/ 276 h 298"/>
                  <a:gd name="T10" fmla="*/ 52 w 558"/>
                  <a:gd name="T11" fmla="*/ 272 h 298"/>
                  <a:gd name="T12" fmla="*/ 313 w 558"/>
                  <a:gd name="T13" fmla="*/ 123 h 298"/>
                  <a:gd name="T14" fmla="*/ 325 w 558"/>
                  <a:gd name="T15" fmla="*/ 122 h 298"/>
                  <a:gd name="T16" fmla="*/ 341 w 558"/>
                  <a:gd name="T17" fmla="*/ 130 h 298"/>
                  <a:gd name="T18" fmla="*/ 358 w 558"/>
                  <a:gd name="T19" fmla="*/ 130 h 298"/>
                  <a:gd name="T20" fmla="*/ 378 w 558"/>
                  <a:gd name="T21" fmla="*/ 126 h 298"/>
                  <a:gd name="T22" fmla="*/ 407 w 558"/>
                  <a:gd name="T23" fmla="*/ 120 h 298"/>
                  <a:gd name="T24" fmla="*/ 422 w 558"/>
                  <a:gd name="T25" fmla="*/ 111 h 298"/>
                  <a:gd name="T26" fmla="*/ 507 w 558"/>
                  <a:gd name="T27" fmla="*/ 103 h 298"/>
                  <a:gd name="T28" fmla="*/ 522 w 558"/>
                  <a:gd name="T29" fmla="*/ 98 h 298"/>
                  <a:gd name="T30" fmla="*/ 519 w 558"/>
                  <a:gd name="T31" fmla="*/ 90 h 298"/>
                  <a:gd name="T32" fmla="*/ 512 w 558"/>
                  <a:gd name="T33" fmla="*/ 85 h 298"/>
                  <a:gd name="T34" fmla="*/ 478 w 558"/>
                  <a:gd name="T35" fmla="*/ 80 h 298"/>
                  <a:gd name="T36" fmla="*/ 438 w 558"/>
                  <a:gd name="T37" fmla="*/ 82 h 298"/>
                  <a:gd name="T38" fmla="*/ 439 w 558"/>
                  <a:gd name="T39" fmla="*/ 78 h 298"/>
                  <a:gd name="T40" fmla="*/ 478 w 558"/>
                  <a:gd name="T41" fmla="*/ 74 h 298"/>
                  <a:gd name="T42" fmla="*/ 513 w 558"/>
                  <a:gd name="T43" fmla="*/ 66 h 298"/>
                  <a:gd name="T44" fmla="*/ 525 w 558"/>
                  <a:gd name="T45" fmla="*/ 60 h 298"/>
                  <a:gd name="T46" fmla="*/ 526 w 558"/>
                  <a:gd name="T47" fmla="*/ 47 h 298"/>
                  <a:gd name="T48" fmla="*/ 507 w 558"/>
                  <a:gd name="T49" fmla="*/ 41 h 298"/>
                  <a:gd name="T50" fmla="*/ 431 w 558"/>
                  <a:gd name="T51" fmla="*/ 54 h 298"/>
                  <a:gd name="T52" fmla="*/ 431 w 558"/>
                  <a:gd name="T53" fmla="*/ 48 h 298"/>
                  <a:gd name="T54" fmla="*/ 502 w 558"/>
                  <a:gd name="T55" fmla="*/ 27 h 298"/>
                  <a:gd name="T56" fmla="*/ 519 w 558"/>
                  <a:gd name="T57" fmla="*/ 20 h 298"/>
                  <a:gd name="T58" fmla="*/ 518 w 558"/>
                  <a:gd name="T59" fmla="*/ 7 h 298"/>
                  <a:gd name="T60" fmla="*/ 508 w 558"/>
                  <a:gd name="T61" fmla="*/ 1 h 298"/>
                  <a:gd name="T62" fmla="*/ 499 w 558"/>
                  <a:gd name="T63" fmla="*/ 0 h 298"/>
                  <a:gd name="T64" fmla="*/ 415 w 558"/>
                  <a:gd name="T65" fmla="*/ 26 h 29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58"/>
                  <a:gd name="T100" fmla="*/ 0 h 298"/>
                  <a:gd name="T101" fmla="*/ 558 w 558"/>
                  <a:gd name="T102" fmla="*/ 298 h 29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58" h="298">
                    <a:moveTo>
                      <a:pt x="0" y="220"/>
                    </a:moveTo>
                    <a:lnTo>
                      <a:pt x="19" y="270"/>
                    </a:lnTo>
                    <a:lnTo>
                      <a:pt x="28" y="290"/>
                    </a:lnTo>
                    <a:lnTo>
                      <a:pt x="37" y="297"/>
                    </a:lnTo>
                    <a:lnTo>
                      <a:pt x="45" y="295"/>
                    </a:lnTo>
                    <a:lnTo>
                      <a:pt x="55" y="290"/>
                    </a:lnTo>
                    <a:lnTo>
                      <a:pt x="331" y="131"/>
                    </a:lnTo>
                    <a:lnTo>
                      <a:pt x="344" y="130"/>
                    </a:lnTo>
                    <a:lnTo>
                      <a:pt x="361" y="139"/>
                    </a:lnTo>
                    <a:lnTo>
                      <a:pt x="379" y="139"/>
                    </a:lnTo>
                    <a:lnTo>
                      <a:pt x="400" y="135"/>
                    </a:lnTo>
                    <a:lnTo>
                      <a:pt x="431" y="128"/>
                    </a:lnTo>
                    <a:lnTo>
                      <a:pt x="447" y="119"/>
                    </a:lnTo>
                    <a:lnTo>
                      <a:pt x="537" y="110"/>
                    </a:lnTo>
                    <a:lnTo>
                      <a:pt x="553" y="105"/>
                    </a:lnTo>
                    <a:lnTo>
                      <a:pt x="549" y="96"/>
                    </a:lnTo>
                    <a:lnTo>
                      <a:pt x="542" y="91"/>
                    </a:lnTo>
                    <a:lnTo>
                      <a:pt x="506" y="85"/>
                    </a:lnTo>
                    <a:lnTo>
                      <a:pt x="464" y="88"/>
                    </a:lnTo>
                    <a:lnTo>
                      <a:pt x="465" y="83"/>
                    </a:lnTo>
                    <a:lnTo>
                      <a:pt x="506" y="79"/>
                    </a:lnTo>
                    <a:lnTo>
                      <a:pt x="543" y="70"/>
                    </a:lnTo>
                    <a:lnTo>
                      <a:pt x="556" y="64"/>
                    </a:lnTo>
                    <a:lnTo>
                      <a:pt x="557" y="50"/>
                    </a:lnTo>
                    <a:lnTo>
                      <a:pt x="537" y="44"/>
                    </a:lnTo>
                    <a:lnTo>
                      <a:pt x="456" y="58"/>
                    </a:lnTo>
                    <a:lnTo>
                      <a:pt x="456" y="51"/>
                    </a:lnTo>
                    <a:lnTo>
                      <a:pt x="531" y="29"/>
                    </a:lnTo>
                    <a:lnTo>
                      <a:pt x="549" y="21"/>
                    </a:lnTo>
                    <a:lnTo>
                      <a:pt x="548" y="8"/>
                    </a:lnTo>
                    <a:lnTo>
                      <a:pt x="538" y="1"/>
                    </a:lnTo>
                    <a:lnTo>
                      <a:pt x="528" y="0"/>
                    </a:lnTo>
                    <a:lnTo>
                      <a:pt x="439" y="2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31" name="Freeform 30"/>
              <p:cNvSpPr>
                <a:spLocks/>
              </p:cNvSpPr>
              <p:nvPr/>
            </p:nvSpPr>
            <p:spPr bwMode="auto">
              <a:xfrm>
                <a:off x="2919" y="3207"/>
                <a:ext cx="645" cy="308"/>
              </a:xfrm>
              <a:custGeom>
                <a:avLst/>
                <a:gdLst>
                  <a:gd name="T0" fmla="*/ 191 w 683"/>
                  <a:gd name="T1" fmla="*/ 10 h 530"/>
                  <a:gd name="T2" fmla="*/ 0 w 683"/>
                  <a:gd name="T3" fmla="*/ 449 h 530"/>
                  <a:gd name="T4" fmla="*/ 8 w 683"/>
                  <a:gd name="T5" fmla="*/ 459 h 530"/>
                  <a:gd name="T6" fmla="*/ 22 w 683"/>
                  <a:gd name="T7" fmla="*/ 450 h 530"/>
                  <a:gd name="T8" fmla="*/ 203 w 683"/>
                  <a:gd name="T9" fmla="*/ 26 h 530"/>
                  <a:gd name="T10" fmla="*/ 214 w 683"/>
                  <a:gd name="T11" fmla="*/ 22 h 530"/>
                  <a:gd name="T12" fmla="*/ 284 w 683"/>
                  <a:gd name="T13" fmla="*/ 21 h 530"/>
                  <a:gd name="T14" fmla="*/ 374 w 683"/>
                  <a:gd name="T15" fmla="*/ 23 h 530"/>
                  <a:gd name="T16" fmla="*/ 453 w 683"/>
                  <a:gd name="T17" fmla="*/ 28 h 530"/>
                  <a:gd name="T18" fmla="*/ 477 w 683"/>
                  <a:gd name="T19" fmla="*/ 35 h 530"/>
                  <a:gd name="T20" fmla="*/ 491 w 683"/>
                  <a:gd name="T21" fmla="*/ 45 h 530"/>
                  <a:gd name="T22" fmla="*/ 501 w 683"/>
                  <a:gd name="T23" fmla="*/ 60 h 530"/>
                  <a:gd name="T24" fmla="*/ 626 w 683"/>
                  <a:gd name="T25" fmla="*/ 491 h 530"/>
                  <a:gd name="T26" fmla="*/ 637 w 683"/>
                  <a:gd name="T27" fmla="*/ 495 h 530"/>
                  <a:gd name="T28" fmla="*/ 644 w 683"/>
                  <a:gd name="T29" fmla="*/ 487 h 530"/>
                  <a:gd name="T30" fmla="*/ 519 w 683"/>
                  <a:gd name="T31" fmla="*/ 56 h 530"/>
                  <a:gd name="T32" fmla="*/ 506 w 683"/>
                  <a:gd name="T33" fmla="*/ 34 h 530"/>
                  <a:gd name="T34" fmla="*/ 496 w 683"/>
                  <a:gd name="T35" fmla="*/ 23 h 530"/>
                  <a:gd name="T36" fmla="*/ 485 w 683"/>
                  <a:gd name="T37" fmla="*/ 18 h 530"/>
                  <a:gd name="T38" fmla="*/ 471 w 683"/>
                  <a:gd name="T39" fmla="*/ 11 h 530"/>
                  <a:gd name="T40" fmla="*/ 445 w 683"/>
                  <a:gd name="T41" fmla="*/ 10 h 530"/>
                  <a:gd name="T42" fmla="*/ 361 w 683"/>
                  <a:gd name="T43" fmla="*/ 3 h 530"/>
                  <a:gd name="T44" fmla="*/ 268 w 683"/>
                  <a:gd name="T45" fmla="*/ 0 h 530"/>
                  <a:gd name="T46" fmla="*/ 224 w 683"/>
                  <a:gd name="T47" fmla="*/ 2 h 530"/>
                  <a:gd name="T48" fmla="*/ 202 w 683"/>
                  <a:gd name="T49" fmla="*/ 3 h 530"/>
                  <a:gd name="T50" fmla="*/ 191 w 683"/>
                  <a:gd name="T51" fmla="*/ 10 h 5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83"/>
                  <a:gd name="T79" fmla="*/ 0 h 530"/>
                  <a:gd name="T80" fmla="*/ 683 w 683"/>
                  <a:gd name="T81" fmla="*/ 530 h 5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83" h="530">
                    <a:moveTo>
                      <a:pt x="202" y="11"/>
                    </a:moveTo>
                    <a:lnTo>
                      <a:pt x="0" y="480"/>
                    </a:lnTo>
                    <a:lnTo>
                      <a:pt x="8" y="490"/>
                    </a:lnTo>
                    <a:lnTo>
                      <a:pt x="23" y="481"/>
                    </a:lnTo>
                    <a:lnTo>
                      <a:pt x="215" y="28"/>
                    </a:lnTo>
                    <a:lnTo>
                      <a:pt x="227" y="23"/>
                    </a:lnTo>
                    <a:lnTo>
                      <a:pt x="301" y="22"/>
                    </a:lnTo>
                    <a:lnTo>
                      <a:pt x="396" y="25"/>
                    </a:lnTo>
                    <a:lnTo>
                      <a:pt x="480" y="30"/>
                    </a:lnTo>
                    <a:lnTo>
                      <a:pt x="505" y="37"/>
                    </a:lnTo>
                    <a:lnTo>
                      <a:pt x="520" y="48"/>
                    </a:lnTo>
                    <a:lnTo>
                      <a:pt x="530" y="64"/>
                    </a:lnTo>
                    <a:lnTo>
                      <a:pt x="663" y="525"/>
                    </a:lnTo>
                    <a:lnTo>
                      <a:pt x="674" y="529"/>
                    </a:lnTo>
                    <a:lnTo>
                      <a:pt x="682" y="520"/>
                    </a:lnTo>
                    <a:lnTo>
                      <a:pt x="550" y="60"/>
                    </a:lnTo>
                    <a:lnTo>
                      <a:pt x="536" y="36"/>
                    </a:lnTo>
                    <a:lnTo>
                      <a:pt x="525" y="25"/>
                    </a:lnTo>
                    <a:lnTo>
                      <a:pt x="514" y="19"/>
                    </a:lnTo>
                    <a:lnTo>
                      <a:pt x="499" y="12"/>
                    </a:lnTo>
                    <a:lnTo>
                      <a:pt x="471" y="11"/>
                    </a:lnTo>
                    <a:lnTo>
                      <a:pt x="382" y="3"/>
                    </a:lnTo>
                    <a:lnTo>
                      <a:pt x="284" y="0"/>
                    </a:lnTo>
                    <a:lnTo>
                      <a:pt x="237" y="2"/>
                    </a:lnTo>
                    <a:lnTo>
                      <a:pt x="214" y="3"/>
                    </a:lnTo>
                    <a:lnTo>
                      <a:pt x="202" y="11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32" name="Group 31"/>
              <p:cNvGrpSpPr>
                <a:grpSpLocks/>
              </p:cNvGrpSpPr>
              <p:nvPr/>
            </p:nvGrpSpPr>
            <p:grpSpPr bwMode="auto">
              <a:xfrm>
                <a:off x="3716" y="3046"/>
                <a:ext cx="518" cy="391"/>
                <a:chOff x="3674" y="3076"/>
                <a:chExt cx="548" cy="417"/>
              </a:xfrm>
            </p:grpSpPr>
            <p:sp>
              <p:nvSpPr>
                <p:cNvPr id="34900" name="Freeform 32"/>
                <p:cNvSpPr>
                  <a:spLocks/>
                </p:cNvSpPr>
                <p:nvPr/>
              </p:nvSpPr>
              <p:spPr bwMode="auto">
                <a:xfrm>
                  <a:off x="4009" y="3164"/>
                  <a:ext cx="213" cy="329"/>
                </a:xfrm>
                <a:custGeom>
                  <a:avLst/>
                  <a:gdLst>
                    <a:gd name="T0" fmla="*/ 114 w 213"/>
                    <a:gd name="T1" fmla="*/ 0 h 231"/>
                    <a:gd name="T2" fmla="*/ 71 w 213"/>
                    <a:gd name="T3" fmla="*/ 57 h 231"/>
                    <a:gd name="T4" fmla="*/ 0 w 213"/>
                    <a:gd name="T5" fmla="*/ 51 h 231"/>
                    <a:gd name="T6" fmla="*/ 57 w 213"/>
                    <a:gd name="T7" fmla="*/ 117 h 231"/>
                    <a:gd name="T8" fmla="*/ 4 w 213"/>
                    <a:gd name="T9" fmla="*/ 202 h 231"/>
                    <a:gd name="T10" fmla="*/ 99 w 213"/>
                    <a:gd name="T11" fmla="*/ 149 h 231"/>
                    <a:gd name="T12" fmla="*/ 166 w 213"/>
                    <a:gd name="T13" fmla="*/ 230 h 231"/>
                    <a:gd name="T14" fmla="*/ 149 w 213"/>
                    <a:gd name="T15" fmla="*/ 127 h 231"/>
                    <a:gd name="T16" fmla="*/ 212 w 213"/>
                    <a:gd name="T17" fmla="*/ 66 h 231"/>
                    <a:gd name="T18" fmla="*/ 136 w 213"/>
                    <a:gd name="T19" fmla="*/ 68 h 231"/>
                    <a:gd name="T20" fmla="*/ 114 w 213"/>
                    <a:gd name="T21" fmla="*/ 0 h 2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13"/>
                    <a:gd name="T34" fmla="*/ 0 h 231"/>
                    <a:gd name="T35" fmla="*/ 213 w 213"/>
                    <a:gd name="T36" fmla="*/ 231 h 2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13" h="231">
                      <a:moveTo>
                        <a:pt x="114" y="0"/>
                      </a:moveTo>
                      <a:lnTo>
                        <a:pt x="71" y="57"/>
                      </a:lnTo>
                      <a:lnTo>
                        <a:pt x="0" y="51"/>
                      </a:lnTo>
                      <a:lnTo>
                        <a:pt x="57" y="117"/>
                      </a:lnTo>
                      <a:lnTo>
                        <a:pt x="4" y="202"/>
                      </a:lnTo>
                      <a:lnTo>
                        <a:pt x="99" y="149"/>
                      </a:lnTo>
                      <a:lnTo>
                        <a:pt x="166" y="230"/>
                      </a:lnTo>
                      <a:lnTo>
                        <a:pt x="149" y="127"/>
                      </a:lnTo>
                      <a:lnTo>
                        <a:pt x="212" y="66"/>
                      </a:lnTo>
                      <a:lnTo>
                        <a:pt x="136" y="68"/>
                      </a:lnTo>
                      <a:lnTo>
                        <a:pt x="114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01" name="Freeform 33"/>
                <p:cNvSpPr>
                  <a:spLocks/>
                </p:cNvSpPr>
                <p:nvPr/>
              </p:nvSpPr>
              <p:spPr bwMode="auto">
                <a:xfrm>
                  <a:off x="3674" y="3076"/>
                  <a:ext cx="207" cy="329"/>
                </a:xfrm>
                <a:custGeom>
                  <a:avLst/>
                  <a:gdLst>
                    <a:gd name="T0" fmla="*/ 57 w 207"/>
                    <a:gd name="T1" fmla="*/ 2 h 229"/>
                    <a:gd name="T2" fmla="*/ 41 w 207"/>
                    <a:gd name="T3" fmla="*/ 11 h 229"/>
                    <a:gd name="T4" fmla="*/ 34 w 207"/>
                    <a:gd name="T5" fmla="*/ 18 h 229"/>
                    <a:gd name="T6" fmla="*/ 27 w 207"/>
                    <a:gd name="T7" fmla="*/ 25 h 229"/>
                    <a:gd name="T8" fmla="*/ 18 w 207"/>
                    <a:gd name="T9" fmla="*/ 39 h 229"/>
                    <a:gd name="T10" fmla="*/ 13 w 207"/>
                    <a:gd name="T11" fmla="*/ 51 h 229"/>
                    <a:gd name="T12" fmla="*/ 7 w 207"/>
                    <a:gd name="T13" fmla="*/ 61 h 229"/>
                    <a:gd name="T14" fmla="*/ 3 w 207"/>
                    <a:gd name="T15" fmla="*/ 80 h 229"/>
                    <a:gd name="T16" fmla="*/ 1 w 207"/>
                    <a:gd name="T17" fmla="*/ 89 h 229"/>
                    <a:gd name="T18" fmla="*/ 0 w 207"/>
                    <a:gd name="T19" fmla="*/ 97 h 229"/>
                    <a:gd name="T20" fmla="*/ 0 w 207"/>
                    <a:gd name="T21" fmla="*/ 112 h 229"/>
                    <a:gd name="T22" fmla="*/ 1 w 207"/>
                    <a:gd name="T23" fmla="*/ 127 h 229"/>
                    <a:gd name="T24" fmla="*/ 4 w 207"/>
                    <a:gd name="T25" fmla="*/ 141 h 229"/>
                    <a:gd name="T26" fmla="*/ 7 w 207"/>
                    <a:gd name="T27" fmla="*/ 151 h 229"/>
                    <a:gd name="T28" fmla="*/ 11 w 207"/>
                    <a:gd name="T29" fmla="*/ 162 h 229"/>
                    <a:gd name="T30" fmla="*/ 17 w 207"/>
                    <a:gd name="T31" fmla="*/ 172 h 229"/>
                    <a:gd name="T32" fmla="*/ 24 w 207"/>
                    <a:gd name="T33" fmla="*/ 183 h 229"/>
                    <a:gd name="T34" fmla="*/ 30 w 207"/>
                    <a:gd name="T35" fmla="*/ 190 h 229"/>
                    <a:gd name="T36" fmla="*/ 41 w 207"/>
                    <a:gd name="T37" fmla="*/ 199 h 229"/>
                    <a:gd name="T38" fmla="*/ 49 w 207"/>
                    <a:gd name="T39" fmla="*/ 205 h 229"/>
                    <a:gd name="T40" fmla="*/ 57 w 207"/>
                    <a:gd name="T41" fmla="*/ 212 h 229"/>
                    <a:gd name="T42" fmla="*/ 67 w 207"/>
                    <a:gd name="T43" fmla="*/ 217 h 229"/>
                    <a:gd name="T44" fmla="*/ 75 w 207"/>
                    <a:gd name="T45" fmla="*/ 222 h 229"/>
                    <a:gd name="T46" fmla="*/ 85 w 207"/>
                    <a:gd name="T47" fmla="*/ 225 h 229"/>
                    <a:gd name="T48" fmla="*/ 97 w 207"/>
                    <a:gd name="T49" fmla="*/ 227 h 229"/>
                    <a:gd name="T50" fmla="*/ 105 w 207"/>
                    <a:gd name="T51" fmla="*/ 228 h 229"/>
                    <a:gd name="T52" fmla="*/ 121 w 207"/>
                    <a:gd name="T53" fmla="*/ 228 h 229"/>
                    <a:gd name="T54" fmla="*/ 133 w 207"/>
                    <a:gd name="T55" fmla="*/ 227 h 229"/>
                    <a:gd name="T56" fmla="*/ 142 w 207"/>
                    <a:gd name="T57" fmla="*/ 226 h 229"/>
                    <a:gd name="T58" fmla="*/ 151 w 207"/>
                    <a:gd name="T59" fmla="*/ 224 h 229"/>
                    <a:gd name="T60" fmla="*/ 160 w 207"/>
                    <a:gd name="T61" fmla="*/ 221 h 229"/>
                    <a:gd name="T62" fmla="*/ 171 w 207"/>
                    <a:gd name="T63" fmla="*/ 217 h 229"/>
                    <a:gd name="T64" fmla="*/ 180 w 207"/>
                    <a:gd name="T65" fmla="*/ 211 h 229"/>
                    <a:gd name="T66" fmla="*/ 188 w 207"/>
                    <a:gd name="T67" fmla="*/ 203 h 229"/>
                    <a:gd name="T68" fmla="*/ 192 w 207"/>
                    <a:gd name="T69" fmla="*/ 196 h 229"/>
                    <a:gd name="T70" fmla="*/ 196 w 207"/>
                    <a:gd name="T71" fmla="*/ 187 h 229"/>
                    <a:gd name="T72" fmla="*/ 202 w 207"/>
                    <a:gd name="T73" fmla="*/ 175 h 229"/>
                    <a:gd name="T74" fmla="*/ 205 w 207"/>
                    <a:gd name="T75" fmla="*/ 159 h 229"/>
                    <a:gd name="T76" fmla="*/ 206 w 207"/>
                    <a:gd name="T77" fmla="*/ 145 h 229"/>
                    <a:gd name="T78" fmla="*/ 191 w 207"/>
                    <a:gd name="T79" fmla="*/ 149 h 229"/>
                    <a:gd name="T80" fmla="*/ 180 w 207"/>
                    <a:gd name="T81" fmla="*/ 157 h 229"/>
                    <a:gd name="T82" fmla="*/ 163 w 207"/>
                    <a:gd name="T83" fmla="*/ 161 h 229"/>
                    <a:gd name="T84" fmla="*/ 142 w 207"/>
                    <a:gd name="T85" fmla="*/ 164 h 229"/>
                    <a:gd name="T86" fmla="*/ 122 w 207"/>
                    <a:gd name="T87" fmla="*/ 165 h 229"/>
                    <a:gd name="T88" fmla="*/ 105 w 207"/>
                    <a:gd name="T89" fmla="*/ 162 h 229"/>
                    <a:gd name="T90" fmla="*/ 84 w 207"/>
                    <a:gd name="T91" fmla="*/ 152 h 229"/>
                    <a:gd name="T92" fmla="*/ 68 w 207"/>
                    <a:gd name="T93" fmla="*/ 140 h 229"/>
                    <a:gd name="T94" fmla="*/ 57 w 207"/>
                    <a:gd name="T95" fmla="*/ 121 h 229"/>
                    <a:gd name="T96" fmla="*/ 52 w 207"/>
                    <a:gd name="T97" fmla="*/ 105 h 229"/>
                    <a:gd name="T98" fmla="*/ 51 w 207"/>
                    <a:gd name="T99" fmla="*/ 84 h 229"/>
                    <a:gd name="T100" fmla="*/ 51 w 207"/>
                    <a:gd name="T101" fmla="*/ 66 h 229"/>
                    <a:gd name="T102" fmla="*/ 54 w 207"/>
                    <a:gd name="T103" fmla="*/ 43 h 229"/>
                    <a:gd name="T104" fmla="*/ 58 w 207"/>
                    <a:gd name="T105" fmla="*/ 19 h 229"/>
                    <a:gd name="T106" fmla="*/ 71 w 207"/>
                    <a:gd name="T107" fmla="*/ 0 h 229"/>
                    <a:gd name="T108" fmla="*/ 57 w 207"/>
                    <a:gd name="T109" fmla="*/ 2 h 229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07"/>
                    <a:gd name="T166" fmla="*/ 0 h 229"/>
                    <a:gd name="T167" fmla="*/ 207 w 207"/>
                    <a:gd name="T168" fmla="*/ 229 h 229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07" h="229">
                      <a:moveTo>
                        <a:pt x="57" y="2"/>
                      </a:moveTo>
                      <a:lnTo>
                        <a:pt x="41" y="11"/>
                      </a:lnTo>
                      <a:lnTo>
                        <a:pt x="34" y="18"/>
                      </a:lnTo>
                      <a:lnTo>
                        <a:pt x="27" y="25"/>
                      </a:lnTo>
                      <a:lnTo>
                        <a:pt x="18" y="39"/>
                      </a:lnTo>
                      <a:lnTo>
                        <a:pt x="13" y="51"/>
                      </a:lnTo>
                      <a:lnTo>
                        <a:pt x="7" y="61"/>
                      </a:lnTo>
                      <a:lnTo>
                        <a:pt x="3" y="80"/>
                      </a:lnTo>
                      <a:lnTo>
                        <a:pt x="1" y="89"/>
                      </a:lnTo>
                      <a:lnTo>
                        <a:pt x="0" y="97"/>
                      </a:lnTo>
                      <a:lnTo>
                        <a:pt x="0" y="112"/>
                      </a:lnTo>
                      <a:lnTo>
                        <a:pt x="1" y="127"/>
                      </a:lnTo>
                      <a:lnTo>
                        <a:pt x="4" y="141"/>
                      </a:lnTo>
                      <a:lnTo>
                        <a:pt x="7" y="151"/>
                      </a:lnTo>
                      <a:lnTo>
                        <a:pt x="11" y="162"/>
                      </a:lnTo>
                      <a:lnTo>
                        <a:pt x="17" y="172"/>
                      </a:lnTo>
                      <a:lnTo>
                        <a:pt x="24" y="183"/>
                      </a:lnTo>
                      <a:lnTo>
                        <a:pt x="30" y="190"/>
                      </a:lnTo>
                      <a:lnTo>
                        <a:pt x="41" y="199"/>
                      </a:lnTo>
                      <a:lnTo>
                        <a:pt x="49" y="205"/>
                      </a:lnTo>
                      <a:lnTo>
                        <a:pt x="57" y="212"/>
                      </a:lnTo>
                      <a:lnTo>
                        <a:pt x="67" y="217"/>
                      </a:lnTo>
                      <a:lnTo>
                        <a:pt x="75" y="222"/>
                      </a:lnTo>
                      <a:lnTo>
                        <a:pt x="85" y="225"/>
                      </a:lnTo>
                      <a:lnTo>
                        <a:pt x="97" y="227"/>
                      </a:lnTo>
                      <a:lnTo>
                        <a:pt x="105" y="228"/>
                      </a:lnTo>
                      <a:lnTo>
                        <a:pt x="121" y="228"/>
                      </a:lnTo>
                      <a:lnTo>
                        <a:pt x="133" y="227"/>
                      </a:lnTo>
                      <a:lnTo>
                        <a:pt x="142" y="226"/>
                      </a:lnTo>
                      <a:lnTo>
                        <a:pt x="151" y="224"/>
                      </a:lnTo>
                      <a:lnTo>
                        <a:pt x="160" y="221"/>
                      </a:lnTo>
                      <a:lnTo>
                        <a:pt x="171" y="217"/>
                      </a:lnTo>
                      <a:lnTo>
                        <a:pt x="180" y="211"/>
                      </a:lnTo>
                      <a:lnTo>
                        <a:pt x="188" y="203"/>
                      </a:lnTo>
                      <a:lnTo>
                        <a:pt x="192" y="196"/>
                      </a:lnTo>
                      <a:lnTo>
                        <a:pt x="196" y="187"/>
                      </a:lnTo>
                      <a:lnTo>
                        <a:pt x="202" y="175"/>
                      </a:lnTo>
                      <a:lnTo>
                        <a:pt x="205" y="159"/>
                      </a:lnTo>
                      <a:lnTo>
                        <a:pt x="206" y="145"/>
                      </a:lnTo>
                      <a:lnTo>
                        <a:pt x="191" y="149"/>
                      </a:lnTo>
                      <a:lnTo>
                        <a:pt x="180" y="157"/>
                      </a:lnTo>
                      <a:lnTo>
                        <a:pt x="163" y="161"/>
                      </a:lnTo>
                      <a:lnTo>
                        <a:pt x="142" y="164"/>
                      </a:lnTo>
                      <a:lnTo>
                        <a:pt x="122" y="165"/>
                      </a:lnTo>
                      <a:lnTo>
                        <a:pt x="105" y="162"/>
                      </a:lnTo>
                      <a:lnTo>
                        <a:pt x="84" y="152"/>
                      </a:lnTo>
                      <a:lnTo>
                        <a:pt x="68" y="140"/>
                      </a:lnTo>
                      <a:lnTo>
                        <a:pt x="57" y="121"/>
                      </a:lnTo>
                      <a:lnTo>
                        <a:pt x="52" y="105"/>
                      </a:lnTo>
                      <a:lnTo>
                        <a:pt x="51" y="84"/>
                      </a:lnTo>
                      <a:lnTo>
                        <a:pt x="51" y="66"/>
                      </a:lnTo>
                      <a:lnTo>
                        <a:pt x="54" y="43"/>
                      </a:lnTo>
                      <a:lnTo>
                        <a:pt x="58" y="19"/>
                      </a:lnTo>
                      <a:lnTo>
                        <a:pt x="71" y="0"/>
                      </a:lnTo>
                      <a:lnTo>
                        <a:pt x="57" y="2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3" name="Group 34"/>
              <p:cNvGrpSpPr>
                <a:grpSpLocks/>
              </p:cNvGrpSpPr>
              <p:nvPr/>
            </p:nvGrpSpPr>
            <p:grpSpPr bwMode="auto">
              <a:xfrm>
                <a:off x="3692" y="3024"/>
                <a:ext cx="517" cy="392"/>
                <a:chOff x="3648" y="3049"/>
                <a:chExt cx="548" cy="419"/>
              </a:xfrm>
            </p:grpSpPr>
            <p:sp>
              <p:nvSpPr>
                <p:cNvPr id="34898" name="Freeform 35"/>
                <p:cNvSpPr>
                  <a:spLocks/>
                </p:cNvSpPr>
                <p:nvPr/>
              </p:nvSpPr>
              <p:spPr bwMode="auto">
                <a:xfrm>
                  <a:off x="3983" y="3138"/>
                  <a:ext cx="213" cy="330"/>
                </a:xfrm>
                <a:custGeom>
                  <a:avLst/>
                  <a:gdLst>
                    <a:gd name="T0" fmla="*/ 114 w 213"/>
                    <a:gd name="T1" fmla="*/ 0 h 231"/>
                    <a:gd name="T2" fmla="*/ 71 w 213"/>
                    <a:gd name="T3" fmla="*/ 57 h 231"/>
                    <a:gd name="T4" fmla="*/ 0 w 213"/>
                    <a:gd name="T5" fmla="*/ 51 h 231"/>
                    <a:gd name="T6" fmla="*/ 57 w 213"/>
                    <a:gd name="T7" fmla="*/ 116 h 231"/>
                    <a:gd name="T8" fmla="*/ 4 w 213"/>
                    <a:gd name="T9" fmla="*/ 202 h 231"/>
                    <a:gd name="T10" fmla="*/ 99 w 213"/>
                    <a:gd name="T11" fmla="*/ 149 h 231"/>
                    <a:gd name="T12" fmla="*/ 166 w 213"/>
                    <a:gd name="T13" fmla="*/ 230 h 231"/>
                    <a:gd name="T14" fmla="*/ 149 w 213"/>
                    <a:gd name="T15" fmla="*/ 127 h 231"/>
                    <a:gd name="T16" fmla="*/ 212 w 213"/>
                    <a:gd name="T17" fmla="*/ 66 h 231"/>
                    <a:gd name="T18" fmla="*/ 136 w 213"/>
                    <a:gd name="T19" fmla="*/ 68 h 231"/>
                    <a:gd name="T20" fmla="*/ 114 w 213"/>
                    <a:gd name="T21" fmla="*/ 0 h 2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13"/>
                    <a:gd name="T34" fmla="*/ 0 h 231"/>
                    <a:gd name="T35" fmla="*/ 213 w 213"/>
                    <a:gd name="T36" fmla="*/ 231 h 2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13" h="231">
                      <a:moveTo>
                        <a:pt x="114" y="0"/>
                      </a:moveTo>
                      <a:lnTo>
                        <a:pt x="71" y="57"/>
                      </a:lnTo>
                      <a:lnTo>
                        <a:pt x="0" y="51"/>
                      </a:lnTo>
                      <a:lnTo>
                        <a:pt x="57" y="116"/>
                      </a:lnTo>
                      <a:lnTo>
                        <a:pt x="4" y="202"/>
                      </a:lnTo>
                      <a:lnTo>
                        <a:pt x="99" y="149"/>
                      </a:lnTo>
                      <a:lnTo>
                        <a:pt x="166" y="230"/>
                      </a:lnTo>
                      <a:lnTo>
                        <a:pt x="149" y="127"/>
                      </a:lnTo>
                      <a:lnTo>
                        <a:pt x="212" y="66"/>
                      </a:lnTo>
                      <a:lnTo>
                        <a:pt x="136" y="68"/>
                      </a:lnTo>
                      <a:lnTo>
                        <a:pt x="114" y="0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99" name="Freeform 36"/>
                <p:cNvSpPr>
                  <a:spLocks/>
                </p:cNvSpPr>
                <p:nvPr/>
              </p:nvSpPr>
              <p:spPr bwMode="auto">
                <a:xfrm>
                  <a:off x="3648" y="3049"/>
                  <a:ext cx="207" cy="329"/>
                </a:xfrm>
                <a:custGeom>
                  <a:avLst/>
                  <a:gdLst>
                    <a:gd name="T0" fmla="*/ 57 w 207"/>
                    <a:gd name="T1" fmla="*/ 2 h 230"/>
                    <a:gd name="T2" fmla="*/ 41 w 207"/>
                    <a:gd name="T3" fmla="*/ 12 h 230"/>
                    <a:gd name="T4" fmla="*/ 34 w 207"/>
                    <a:gd name="T5" fmla="*/ 18 h 230"/>
                    <a:gd name="T6" fmla="*/ 27 w 207"/>
                    <a:gd name="T7" fmla="*/ 25 h 230"/>
                    <a:gd name="T8" fmla="*/ 18 w 207"/>
                    <a:gd name="T9" fmla="*/ 40 h 230"/>
                    <a:gd name="T10" fmla="*/ 13 w 207"/>
                    <a:gd name="T11" fmla="*/ 51 h 230"/>
                    <a:gd name="T12" fmla="*/ 7 w 207"/>
                    <a:gd name="T13" fmla="*/ 62 h 230"/>
                    <a:gd name="T14" fmla="*/ 3 w 207"/>
                    <a:gd name="T15" fmla="*/ 82 h 230"/>
                    <a:gd name="T16" fmla="*/ 1 w 207"/>
                    <a:gd name="T17" fmla="*/ 90 h 230"/>
                    <a:gd name="T18" fmla="*/ 0 w 207"/>
                    <a:gd name="T19" fmla="*/ 98 h 230"/>
                    <a:gd name="T20" fmla="*/ 0 w 207"/>
                    <a:gd name="T21" fmla="*/ 112 h 230"/>
                    <a:gd name="T22" fmla="*/ 1 w 207"/>
                    <a:gd name="T23" fmla="*/ 126 h 230"/>
                    <a:gd name="T24" fmla="*/ 4 w 207"/>
                    <a:gd name="T25" fmla="*/ 141 h 230"/>
                    <a:gd name="T26" fmla="*/ 7 w 207"/>
                    <a:gd name="T27" fmla="*/ 152 h 230"/>
                    <a:gd name="T28" fmla="*/ 11 w 207"/>
                    <a:gd name="T29" fmla="*/ 163 h 230"/>
                    <a:gd name="T30" fmla="*/ 17 w 207"/>
                    <a:gd name="T31" fmla="*/ 172 h 230"/>
                    <a:gd name="T32" fmla="*/ 24 w 207"/>
                    <a:gd name="T33" fmla="*/ 183 h 230"/>
                    <a:gd name="T34" fmla="*/ 30 w 207"/>
                    <a:gd name="T35" fmla="*/ 191 h 230"/>
                    <a:gd name="T36" fmla="*/ 41 w 207"/>
                    <a:gd name="T37" fmla="*/ 200 h 230"/>
                    <a:gd name="T38" fmla="*/ 49 w 207"/>
                    <a:gd name="T39" fmla="*/ 207 h 230"/>
                    <a:gd name="T40" fmla="*/ 57 w 207"/>
                    <a:gd name="T41" fmla="*/ 213 h 230"/>
                    <a:gd name="T42" fmla="*/ 67 w 207"/>
                    <a:gd name="T43" fmla="*/ 218 h 230"/>
                    <a:gd name="T44" fmla="*/ 75 w 207"/>
                    <a:gd name="T45" fmla="*/ 222 h 230"/>
                    <a:gd name="T46" fmla="*/ 85 w 207"/>
                    <a:gd name="T47" fmla="*/ 225 h 230"/>
                    <a:gd name="T48" fmla="*/ 97 w 207"/>
                    <a:gd name="T49" fmla="*/ 228 h 230"/>
                    <a:gd name="T50" fmla="*/ 105 w 207"/>
                    <a:gd name="T51" fmla="*/ 229 h 230"/>
                    <a:gd name="T52" fmla="*/ 121 w 207"/>
                    <a:gd name="T53" fmla="*/ 229 h 230"/>
                    <a:gd name="T54" fmla="*/ 133 w 207"/>
                    <a:gd name="T55" fmla="*/ 228 h 230"/>
                    <a:gd name="T56" fmla="*/ 142 w 207"/>
                    <a:gd name="T57" fmla="*/ 226 h 230"/>
                    <a:gd name="T58" fmla="*/ 151 w 207"/>
                    <a:gd name="T59" fmla="*/ 224 h 230"/>
                    <a:gd name="T60" fmla="*/ 160 w 207"/>
                    <a:gd name="T61" fmla="*/ 222 h 230"/>
                    <a:gd name="T62" fmla="*/ 171 w 207"/>
                    <a:gd name="T63" fmla="*/ 217 h 230"/>
                    <a:gd name="T64" fmla="*/ 180 w 207"/>
                    <a:gd name="T65" fmla="*/ 212 h 230"/>
                    <a:gd name="T66" fmla="*/ 188 w 207"/>
                    <a:gd name="T67" fmla="*/ 203 h 230"/>
                    <a:gd name="T68" fmla="*/ 192 w 207"/>
                    <a:gd name="T69" fmla="*/ 196 h 230"/>
                    <a:gd name="T70" fmla="*/ 196 w 207"/>
                    <a:gd name="T71" fmla="*/ 188 h 230"/>
                    <a:gd name="T72" fmla="*/ 202 w 207"/>
                    <a:gd name="T73" fmla="*/ 176 h 230"/>
                    <a:gd name="T74" fmla="*/ 205 w 207"/>
                    <a:gd name="T75" fmla="*/ 160 h 230"/>
                    <a:gd name="T76" fmla="*/ 206 w 207"/>
                    <a:gd name="T77" fmla="*/ 146 h 230"/>
                    <a:gd name="T78" fmla="*/ 191 w 207"/>
                    <a:gd name="T79" fmla="*/ 150 h 230"/>
                    <a:gd name="T80" fmla="*/ 180 w 207"/>
                    <a:gd name="T81" fmla="*/ 157 h 230"/>
                    <a:gd name="T82" fmla="*/ 163 w 207"/>
                    <a:gd name="T83" fmla="*/ 162 h 230"/>
                    <a:gd name="T84" fmla="*/ 143 w 207"/>
                    <a:gd name="T85" fmla="*/ 165 h 230"/>
                    <a:gd name="T86" fmla="*/ 122 w 207"/>
                    <a:gd name="T87" fmla="*/ 165 h 230"/>
                    <a:gd name="T88" fmla="*/ 105 w 207"/>
                    <a:gd name="T89" fmla="*/ 163 h 230"/>
                    <a:gd name="T90" fmla="*/ 84 w 207"/>
                    <a:gd name="T91" fmla="*/ 152 h 230"/>
                    <a:gd name="T92" fmla="*/ 68 w 207"/>
                    <a:gd name="T93" fmla="*/ 140 h 230"/>
                    <a:gd name="T94" fmla="*/ 57 w 207"/>
                    <a:gd name="T95" fmla="*/ 122 h 230"/>
                    <a:gd name="T96" fmla="*/ 52 w 207"/>
                    <a:gd name="T97" fmla="*/ 106 h 230"/>
                    <a:gd name="T98" fmla="*/ 51 w 207"/>
                    <a:gd name="T99" fmla="*/ 86 h 230"/>
                    <a:gd name="T100" fmla="*/ 51 w 207"/>
                    <a:gd name="T101" fmla="*/ 67 h 230"/>
                    <a:gd name="T102" fmla="*/ 54 w 207"/>
                    <a:gd name="T103" fmla="*/ 43 h 230"/>
                    <a:gd name="T104" fmla="*/ 58 w 207"/>
                    <a:gd name="T105" fmla="*/ 20 h 230"/>
                    <a:gd name="T106" fmla="*/ 71 w 207"/>
                    <a:gd name="T107" fmla="*/ 0 h 230"/>
                    <a:gd name="T108" fmla="*/ 57 w 207"/>
                    <a:gd name="T109" fmla="*/ 2 h 230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07"/>
                    <a:gd name="T166" fmla="*/ 0 h 230"/>
                    <a:gd name="T167" fmla="*/ 207 w 207"/>
                    <a:gd name="T168" fmla="*/ 230 h 230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07" h="230">
                      <a:moveTo>
                        <a:pt x="57" y="2"/>
                      </a:moveTo>
                      <a:lnTo>
                        <a:pt x="41" y="12"/>
                      </a:lnTo>
                      <a:lnTo>
                        <a:pt x="34" y="18"/>
                      </a:lnTo>
                      <a:lnTo>
                        <a:pt x="27" y="25"/>
                      </a:lnTo>
                      <a:lnTo>
                        <a:pt x="18" y="40"/>
                      </a:lnTo>
                      <a:lnTo>
                        <a:pt x="13" y="51"/>
                      </a:lnTo>
                      <a:lnTo>
                        <a:pt x="7" y="62"/>
                      </a:lnTo>
                      <a:lnTo>
                        <a:pt x="3" y="82"/>
                      </a:lnTo>
                      <a:lnTo>
                        <a:pt x="1" y="90"/>
                      </a:lnTo>
                      <a:lnTo>
                        <a:pt x="0" y="98"/>
                      </a:lnTo>
                      <a:lnTo>
                        <a:pt x="0" y="112"/>
                      </a:lnTo>
                      <a:lnTo>
                        <a:pt x="1" y="126"/>
                      </a:lnTo>
                      <a:lnTo>
                        <a:pt x="4" y="141"/>
                      </a:lnTo>
                      <a:lnTo>
                        <a:pt x="7" y="152"/>
                      </a:lnTo>
                      <a:lnTo>
                        <a:pt x="11" y="163"/>
                      </a:lnTo>
                      <a:lnTo>
                        <a:pt x="17" y="172"/>
                      </a:lnTo>
                      <a:lnTo>
                        <a:pt x="24" y="183"/>
                      </a:lnTo>
                      <a:lnTo>
                        <a:pt x="30" y="191"/>
                      </a:lnTo>
                      <a:lnTo>
                        <a:pt x="41" y="200"/>
                      </a:lnTo>
                      <a:lnTo>
                        <a:pt x="49" y="207"/>
                      </a:lnTo>
                      <a:lnTo>
                        <a:pt x="57" y="213"/>
                      </a:lnTo>
                      <a:lnTo>
                        <a:pt x="67" y="218"/>
                      </a:lnTo>
                      <a:lnTo>
                        <a:pt x="75" y="222"/>
                      </a:lnTo>
                      <a:lnTo>
                        <a:pt x="85" y="225"/>
                      </a:lnTo>
                      <a:lnTo>
                        <a:pt x="97" y="228"/>
                      </a:lnTo>
                      <a:lnTo>
                        <a:pt x="105" y="229"/>
                      </a:lnTo>
                      <a:lnTo>
                        <a:pt x="121" y="229"/>
                      </a:lnTo>
                      <a:lnTo>
                        <a:pt x="133" y="228"/>
                      </a:lnTo>
                      <a:lnTo>
                        <a:pt x="142" y="226"/>
                      </a:lnTo>
                      <a:lnTo>
                        <a:pt x="151" y="224"/>
                      </a:lnTo>
                      <a:lnTo>
                        <a:pt x="160" y="222"/>
                      </a:lnTo>
                      <a:lnTo>
                        <a:pt x="171" y="217"/>
                      </a:lnTo>
                      <a:lnTo>
                        <a:pt x="180" y="212"/>
                      </a:lnTo>
                      <a:lnTo>
                        <a:pt x="188" y="203"/>
                      </a:lnTo>
                      <a:lnTo>
                        <a:pt x="192" y="196"/>
                      </a:lnTo>
                      <a:lnTo>
                        <a:pt x="196" y="188"/>
                      </a:lnTo>
                      <a:lnTo>
                        <a:pt x="202" y="176"/>
                      </a:lnTo>
                      <a:lnTo>
                        <a:pt x="205" y="160"/>
                      </a:lnTo>
                      <a:lnTo>
                        <a:pt x="206" y="146"/>
                      </a:lnTo>
                      <a:lnTo>
                        <a:pt x="191" y="150"/>
                      </a:lnTo>
                      <a:lnTo>
                        <a:pt x="180" y="157"/>
                      </a:lnTo>
                      <a:lnTo>
                        <a:pt x="163" y="162"/>
                      </a:lnTo>
                      <a:lnTo>
                        <a:pt x="143" y="165"/>
                      </a:lnTo>
                      <a:lnTo>
                        <a:pt x="122" y="165"/>
                      </a:lnTo>
                      <a:lnTo>
                        <a:pt x="105" y="163"/>
                      </a:lnTo>
                      <a:lnTo>
                        <a:pt x="84" y="152"/>
                      </a:lnTo>
                      <a:lnTo>
                        <a:pt x="68" y="140"/>
                      </a:lnTo>
                      <a:lnTo>
                        <a:pt x="57" y="122"/>
                      </a:lnTo>
                      <a:lnTo>
                        <a:pt x="52" y="106"/>
                      </a:lnTo>
                      <a:lnTo>
                        <a:pt x="51" y="86"/>
                      </a:lnTo>
                      <a:lnTo>
                        <a:pt x="51" y="67"/>
                      </a:lnTo>
                      <a:lnTo>
                        <a:pt x="54" y="43"/>
                      </a:lnTo>
                      <a:lnTo>
                        <a:pt x="58" y="20"/>
                      </a:lnTo>
                      <a:lnTo>
                        <a:pt x="71" y="0"/>
                      </a:lnTo>
                      <a:lnTo>
                        <a:pt x="57" y="2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4" name="Group 37"/>
              <p:cNvGrpSpPr>
                <a:grpSpLocks/>
              </p:cNvGrpSpPr>
              <p:nvPr/>
            </p:nvGrpSpPr>
            <p:grpSpPr bwMode="auto">
              <a:xfrm>
                <a:off x="4400" y="2900"/>
                <a:ext cx="449" cy="903"/>
                <a:chOff x="4398" y="2922"/>
                <a:chExt cx="476" cy="965"/>
              </a:xfrm>
            </p:grpSpPr>
            <p:sp>
              <p:nvSpPr>
                <p:cNvPr id="34896" name="Freeform 38"/>
                <p:cNvSpPr>
                  <a:spLocks/>
                </p:cNvSpPr>
                <p:nvPr/>
              </p:nvSpPr>
              <p:spPr bwMode="auto">
                <a:xfrm>
                  <a:off x="4483" y="2922"/>
                  <a:ext cx="391" cy="329"/>
                </a:xfrm>
                <a:custGeom>
                  <a:avLst/>
                  <a:gdLst>
                    <a:gd name="T0" fmla="*/ 360 w 391"/>
                    <a:gd name="T1" fmla="*/ 633 h 656"/>
                    <a:gd name="T2" fmla="*/ 314 w 391"/>
                    <a:gd name="T3" fmla="*/ 647 h 656"/>
                    <a:gd name="T4" fmla="*/ 252 w 391"/>
                    <a:gd name="T5" fmla="*/ 655 h 656"/>
                    <a:gd name="T6" fmla="*/ 188 w 391"/>
                    <a:gd name="T7" fmla="*/ 655 h 656"/>
                    <a:gd name="T8" fmla="*/ 146 w 391"/>
                    <a:gd name="T9" fmla="*/ 642 h 656"/>
                    <a:gd name="T10" fmla="*/ 123 w 391"/>
                    <a:gd name="T11" fmla="*/ 639 h 656"/>
                    <a:gd name="T12" fmla="*/ 96 w 391"/>
                    <a:gd name="T13" fmla="*/ 542 h 656"/>
                    <a:gd name="T14" fmla="*/ 79 w 391"/>
                    <a:gd name="T15" fmla="*/ 433 h 656"/>
                    <a:gd name="T16" fmla="*/ 57 w 391"/>
                    <a:gd name="T17" fmla="*/ 311 h 656"/>
                    <a:gd name="T18" fmla="*/ 30 w 391"/>
                    <a:gd name="T19" fmla="*/ 176 h 656"/>
                    <a:gd name="T20" fmla="*/ 4 w 391"/>
                    <a:gd name="T21" fmla="*/ 119 h 656"/>
                    <a:gd name="T22" fmla="*/ 0 w 391"/>
                    <a:gd name="T23" fmla="*/ 86 h 656"/>
                    <a:gd name="T24" fmla="*/ 7 w 391"/>
                    <a:gd name="T25" fmla="*/ 73 h 656"/>
                    <a:gd name="T26" fmla="*/ 26 w 391"/>
                    <a:gd name="T27" fmla="*/ 57 h 656"/>
                    <a:gd name="T28" fmla="*/ 40 w 391"/>
                    <a:gd name="T29" fmla="*/ 47 h 656"/>
                    <a:gd name="T30" fmla="*/ 79 w 391"/>
                    <a:gd name="T31" fmla="*/ 36 h 656"/>
                    <a:gd name="T32" fmla="*/ 152 w 391"/>
                    <a:gd name="T33" fmla="*/ 36 h 656"/>
                    <a:gd name="T34" fmla="*/ 219 w 391"/>
                    <a:gd name="T35" fmla="*/ 24 h 656"/>
                    <a:gd name="T36" fmla="*/ 284 w 391"/>
                    <a:gd name="T37" fmla="*/ 10 h 656"/>
                    <a:gd name="T38" fmla="*/ 340 w 391"/>
                    <a:gd name="T39" fmla="*/ 0 h 656"/>
                    <a:gd name="T40" fmla="*/ 390 w 391"/>
                    <a:gd name="T41" fmla="*/ 159 h 656"/>
                    <a:gd name="T42" fmla="*/ 182 w 391"/>
                    <a:gd name="T43" fmla="*/ 156 h 656"/>
                    <a:gd name="T44" fmla="*/ 152 w 391"/>
                    <a:gd name="T45" fmla="*/ 150 h 656"/>
                    <a:gd name="T46" fmla="*/ 152 w 391"/>
                    <a:gd name="T47" fmla="*/ 169 h 656"/>
                    <a:gd name="T48" fmla="*/ 176 w 391"/>
                    <a:gd name="T49" fmla="*/ 285 h 656"/>
                    <a:gd name="T50" fmla="*/ 196 w 391"/>
                    <a:gd name="T51" fmla="*/ 357 h 656"/>
                    <a:gd name="T52" fmla="*/ 235 w 391"/>
                    <a:gd name="T53" fmla="*/ 424 h 656"/>
                    <a:gd name="T54" fmla="*/ 290 w 391"/>
                    <a:gd name="T55" fmla="*/ 510 h 656"/>
                    <a:gd name="T56" fmla="*/ 360 w 391"/>
                    <a:gd name="T57" fmla="*/ 633 h 65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391"/>
                    <a:gd name="T88" fmla="*/ 0 h 656"/>
                    <a:gd name="T89" fmla="*/ 391 w 391"/>
                    <a:gd name="T90" fmla="*/ 656 h 65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391" h="656">
                      <a:moveTo>
                        <a:pt x="360" y="633"/>
                      </a:moveTo>
                      <a:lnTo>
                        <a:pt x="314" y="647"/>
                      </a:lnTo>
                      <a:lnTo>
                        <a:pt x="252" y="655"/>
                      </a:lnTo>
                      <a:lnTo>
                        <a:pt x="188" y="655"/>
                      </a:lnTo>
                      <a:lnTo>
                        <a:pt x="146" y="642"/>
                      </a:lnTo>
                      <a:lnTo>
                        <a:pt x="123" y="639"/>
                      </a:lnTo>
                      <a:lnTo>
                        <a:pt x="96" y="542"/>
                      </a:lnTo>
                      <a:lnTo>
                        <a:pt x="79" y="433"/>
                      </a:lnTo>
                      <a:lnTo>
                        <a:pt x="57" y="311"/>
                      </a:lnTo>
                      <a:lnTo>
                        <a:pt x="30" y="176"/>
                      </a:lnTo>
                      <a:lnTo>
                        <a:pt x="4" y="119"/>
                      </a:lnTo>
                      <a:lnTo>
                        <a:pt x="0" y="86"/>
                      </a:lnTo>
                      <a:lnTo>
                        <a:pt x="7" y="73"/>
                      </a:lnTo>
                      <a:lnTo>
                        <a:pt x="26" y="57"/>
                      </a:lnTo>
                      <a:lnTo>
                        <a:pt x="40" y="47"/>
                      </a:lnTo>
                      <a:lnTo>
                        <a:pt x="79" y="36"/>
                      </a:lnTo>
                      <a:lnTo>
                        <a:pt x="152" y="36"/>
                      </a:lnTo>
                      <a:lnTo>
                        <a:pt x="219" y="24"/>
                      </a:lnTo>
                      <a:lnTo>
                        <a:pt x="284" y="10"/>
                      </a:lnTo>
                      <a:lnTo>
                        <a:pt x="340" y="0"/>
                      </a:lnTo>
                      <a:lnTo>
                        <a:pt x="390" y="159"/>
                      </a:lnTo>
                      <a:lnTo>
                        <a:pt x="182" y="156"/>
                      </a:lnTo>
                      <a:lnTo>
                        <a:pt x="152" y="150"/>
                      </a:lnTo>
                      <a:lnTo>
                        <a:pt x="152" y="169"/>
                      </a:lnTo>
                      <a:lnTo>
                        <a:pt x="176" y="285"/>
                      </a:lnTo>
                      <a:lnTo>
                        <a:pt x="196" y="357"/>
                      </a:lnTo>
                      <a:lnTo>
                        <a:pt x="235" y="424"/>
                      </a:lnTo>
                      <a:lnTo>
                        <a:pt x="290" y="510"/>
                      </a:lnTo>
                      <a:lnTo>
                        <a:pt x="360" y="633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97" name="Freeform 39"/>
                <p:cNvSpPr>
                  <a:spLocks/>
                </p:cNvSpPr>
                <p:nvPr/>
              </p:nvSpPr>
              <p:spPr bwMode="auto">
                <a:xfrm>
                  <a:off x="4398" y="3558"/>
                  <a:ext cx="464" cy="329"/>
                </a:xfrm>
                <a:custGeom>
                  <a:avLst/>
                  <a:gdLst>
                    <a:gd name="T0" fmla="*/ 211 w 464"/>
                    <a:gd name="T1" fmla="*/ 3 h 116"/>
                    <a:gd name="T2" fmla="*/ 136 w 464"/>
                    <a:gd name="T3" fmla="*/ 14 h 116"/>
                    <a:gd name="T4" fmla="*/ 77 w 464"/>
                    <a:gd name="T5" fmla="*/ 29 h 116"/>
                    <a:gd name="T6" fmla="*/ 46 w 464"/>
                    <a:gd name="T7" fmla="*/ 37 h 116"/>
                    <a:gd name="T8" fmla="*/ 20 w 464"/>
                    <a:gd name="T9" fmla="*/ 54 h 116"/>
                    <a:gd name="T10" fmla="*/ 8 w 464"/>
                    <a:gd name="T11" fmla="*/ 67 h 116"/>
                    <a:gd name="T12" fmla="*/ 0 w 464"/>
                    <a:gd name="T13" fmla="*/ 88 h 116"/>
                    <a:gd name="T14" fmla="*/ 2 w 464"/>
                    <a:gd name="T15" fmla="*/ 104 h 116"/>
                    <a:gd name="T16" fmla="*/ 10 w 464"/>
                    <a:gd name="T17" fmla="*/ 110 h 116"/>
                    <a:gd name="T18" fmla="*/ 26 w 464"/>
                    <a:gd name="T19" fmla="*/ 114 h 116"/>
                    <a:gd name="T20" fmla="*/ 78 w 464"/>
                    <a:gd name="T21" fmla="*/ 110 h 116"/>
                    <a:gd name="T22" fmla="*/ 160 w 464"/>
                    <a:gd name="T23" fmla="*/ 103 h 116"/>
                    <a:gd name="T24" fmla="*/ 249 w 464"/>
                    <a:gd name="T25" fmla="*/ 92 h 116"/>
                    <a:gd name="T26" fmla="*/ 303 w 464"/>
                    <a:gd name="T27" fmla="*/ 89 h 116"/>
                    <a:gd name="T28" fmla="*/ 309 w 464"/>
                    <a:gd name="T29" fmla="*/ 106 h 116"/>
                    <a:gd name="T30" fmla="*/ 367 w 464"/>
                    <a:gd name="T31" fmla="*/ 114 h 116"/>
                    <a:gd name="T32" fmla="*/ 422 w 464"/>
                    <a:gd name="T33" fmla="*/ 115 h 116"/>
                    <a:gd name="T34" fmla="*/ 455 w 464"/>
                    <a:gd name="T35" fmla="*/ 112 h 116"/>
                    <a:gd name="T36" fmla="*/ 463 w 464"/>
                    <a:gd name="T37" fmla="*/ 89 h 116"/>
                    <a:gd name="T38" fmla="*/ 457 w 464"/>
                    <a:gd name="T39" fmla="*/ 51 h 116"/>
                    <a:gd name="T40" fmla="*/ 441 w 464"/>
                    <a:gd name="T41" fmla="*/ 0 h 116"/>
                    <a:gd name="T42" fmla="*/ 231 w 464"/>
                    <a:gd name="T43" fmla="*/ 0 h 116"/>
                    <a:gd name="T44" fmla="*/ 211 w 464"/>
                    <a:gd name="T45" fmla="*/ 3 h 11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64"/>
                    <a:gd name="T70" fmla="*/ 0 h 116"/>
                    <a:gd name="T71" fmla="*/ 464 w 464"/>
                    <a:gd name="T72" fmla="*/ 116 h 11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64" h="116">
                      <a:moveTo>
                        <a:pt x="211" y="3"/>
                      </a:moveTo>
                      <a:lnTo>
                        <a:pt x="136" y="14"/>
                      </a:lnTo>
                      <a:lnTo>
                        <a:pt x="77" y="29"/>
                      </a:lnTo>
                      <a:lnTo>
                        <a:pt x="46" y="37"/>
                      </a:lnTo>
                      <a:lnTo>
                        <a:pt x="20" y="54"/>
                      </a:lnTo>
                      <a:lnTo>
                        <a:pt x="8" y="67"/>
                      </a:lnTo>
                      <a:lnTo>
                        <a:pt x="0" y="88"/>
                      </a:lnTo>
                      <a:lnTo>
                        <a:pt x="2" y="104"/>
                      </a:lnTo>
                      <a:lnTo>
                        <a:pt x="10" y="110"/>
                      </a:lnTo>
                      <a:lnTo>
                        <a:pt x="26" y="114"/>
                      </a:lnTo>
                      <a:lnTo>
                        <a:pt x="78" y="110"/>
                      </a:lnTo>
                      <a:lnTo>
                        <a:pt x="160" y="103"/>
                      </a:lnTo>
                      <a:lnTo>
                        <a:pt x="249" y="92"/>
                      </a:lnTo>
                      <a:lnTo>
                        <a:pt x="303" y="89"/>
                      </a:lnTo>
                      <a:lnTo>
                        <a:pt x="309" y="106"/>
                      </a:lnTo>
                      <a:lnTo>
                        <a:pt x="367" y="114"/>
                      </a:lnTo>
                      <a:lnTo>
                        <a:pt x="422" y="115"/>
                      </a:lnTo>
                      <a:lnTo>
                        <a:pt x="455" y="112"/>
                      </a:lnTo>
                      <a:lnTo>
                        <a:pt x="463" y="89"/>
                      </a:lnTo>
                      <a:lnTo>
                        <a:pt x="457" y="51"/>
                      </a:lnTo>
                      <a:lnTo>
                        <a:pt x="441" y="0"/>
                      </a:lnTo>
                      <a:lnTo>
                        <a:pt x="231" y="0"/>
                      </a:lnTo>
                      <a:lnTo>
                        <a:pt x="211" y="3"/>
                      </a:lnTo>
                    </a:path>
                  </a:pathLst>
                </a:custGeom>
                <a:solidFill>
                  <a:srgbClr val="7F5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5" name="Group 40"/>
              <p:cNvGrpSpPr>
                <a:grpSpLocks/>
              </p:cNvGrpSpPr>
              <p:nvPr/>
            </p:nvGrpSpPr>
            <p:grpSpPr bwMode="auto">
              <a:xfrm>
                <a:off x="4316" y="2899"/>
                <a:ext cx="761" cy="942"/>
                <a:chOff x="4309" y="2919"/>
                <a:chExt cx="807" cy="1006"/>
              </a:xfrm>
            </p:grpSpPr>
            <p:sp>
              <p:nvSpPr>
                <p:cNvPr id="34894" name="Freeform 41"/>
                <p:cNvSpPr>
                  <a:spLocks/>
                </p:cNvSpPr>
                <p:nvPr/>
              </p:nvSpPr>
              <p:spPr bwMode="auto">
                <a:xfrm>
                  <a:off x="4309" y="3596"/>
                  <a:ext cx="512" cy="329"/>
                </a:xfrm>
                <a:custGeom>
                  <a:avLst/>
                  <a:gdLst>
                    <a:gd name="T0" fmla="*/ 233 w 512"/>
                    <a:gd name="T1" fmla="*/ 6 h 135"/>
                    <a:gd name="T2" fmla="*/ 149 w 512"/>
                    <a:gd name="T3" fmla="*/ 19 h 135"/>
                    <a:gd name="T4" fmla="*/ 83 w 512"/>
                    <a:gd name="T5" fmla="*/ 36 h 135"/>
                    <a:gd name="T6" fmla="*/ 49 w 512"/>
                    <a:gd name="T7" fmla="*/ 45 h 135"/>
                    <a:gd name="T8" fmla="*/ 21 w 512"/>
                    <a:gd name="T9" fmla="*/ 64 h 135"/>
                    <a:gd name="T10" fmla="*/ 8 w 512"/>
                    <a:gd name="T11" fmla="*/ 78 h 135"/>
                    <a:gd name="T12" fmla="*/ 0 w 512"/>
                    <a:gd name="T13" fmla="*/ 101 h 135"/>
                    <a:gd name="T14" fmla="*/ 1 w 512"/>
                    <a:gd name="T15" fmla="*/ 120 h 135"/>
                    <a:gd name="T16" fmla="*/ 9 w 512"/>
                    <a:gd name="T17" fmla="*/ 126 h 135"/>
                    <a:gd name="T18" fmla="*/ 25 w 512"/>
                    <a:gd name="T19" fmla="*/ 131 h 135"/>
                    <a:gd name="T20" fmla="*/ 78 w 512"/>
                    <a:gd name="T21" fmla="*/ 134 h 135"/>
                    <a:gd name="T22" fmla="*/ 180 w 512"/>
                    <a:gd name="T23" fmla="*/ 128 h 135"/>
                    <a:gd name="T24" fmla="*/ 275 w 512"/>
                    <a:gd name="T25" fmla="*/ 117 h 135"/>
                    <a:gd name="T26" fmla="*/ 333 w 512"/>
                    <a:gd name="T27" fmla="*/ 103 h 135"/>
                    <a:gd name="T28" fmla="*/ 340 w 512"/>
                    <a:gd name="T29" fmla="*/ 121 h 135"/>
                    <a:gd name="T30" fmla="*/ 373 w 512"/>
                    <a:gd name="T31" fmla="*/ 126 h 135"/>
                    <a:gd name="T32" fmla="*/ 404 w 512"/>
                    <a:gd name="T33" fmla="*/ 129 h 135"/>
                    <a:gd name="T34" fmla="*/ 466 w 512"/>
                    <a:gd name="T35" fmla="*/ 131 h 135"/>
                    <a:gd name="T36" fmla="*/ 503 w 512"/>
                    <a:gd name="T37" fmla="*/ 128 h 135"/>
                    <a:gd name="T38" fmla="*/ 511 w 512"/>
                    <a:gd name="T39" fmla="*/ 103 h 135"/>
                    <a:gd name="T40" fmla="*/ 504 w 512"/>
                    <a:gd name="T41" fmla="*/ 60 h 135"/>
                    <a:gd name="T42" fmla="*/ 486 w 512"/>
                    <a:gd name="T43" fmla="*/ 0 h 135"/>
                    <a:gd name="T44" fmla="*/ 253 w 512"/>
                    <a:gd name="T45" fmla="*/ 0 h 135"/>
                    <a:gd name="T46" fmla="*/ 233 w 512"/>
                    <a:gd name="T47" fmla="*/ 6 h 13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512"/>
                    <a:gd name="T73" fmla="*/ 0 h 135"/>
                    <a:gd name="T74" fmla="*/ 512 w 512"/>
                    <a:gd name="T75" fmla="*/ 135 h 135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512" h="135">
                      <a:moveTo>
                        <a:pt x="233" y="6"/>
                      </a:moveTo>
                      <a:lnTo>
                        <a:pt x="149" y="19"/>
                      </a:lnTo>
                      <a:lnTo>
                        <a:pt x="83" y="36"/>
                      </a:lnTo>
                      <a:lnTo>
                        <a:pt x="49" y="45"/>
                      </a:lnTo>
                      <a:lnTo>
                        <a:pt x="21" y="64"/>
                      </a:lnTo>
                      <a:lnTo>
                        <a:pt x="8" y="78"/>
                      </a:lnTo>
                      <a:lnTo>
                        <a:pt x="0" y="101"/>
                      </a:lnTo>
                      <a:lnTo>
                        <a:pt x="1" y="120"/>
                      </a:lnTo>
                      <a:lnTo>
                        <a:pt x="9" y="126"/>
                      </a:lnTo>
                      <a:lnTo>
                        <a:pt x="25" y="131"/>
                      </a:lnTo>
                      <a:lnTo>
                        <a:pt x="78" y="134"/>
                      </a:lnTo>
                      <a:lnTo>
                        <a:pt x="180" y="128"/>
                      </a:lnTo>
                      <a:lnTo>
                        <a:pt x="275" y="117"/>
                      </a:lnTo>
                      <a:lnTo>
                        <a:pt x="333" y="103"/>
                      </a:lnTo>
                      <a:lnTo>
                        <a:pt x="340" y="121"/>
                      </a:lnTo>
                      <a:lnTo>
                        <a:pt x="373" y="126"/>
                      </a:lnTo>
                      <a:lnTo>
                        <a:pt x="404" y="129"/>
                      </a:lnTo>
                      <a:lnTo>
                        <a:pt x="466" y="131"/>
                      </a:lnTo>
                      <a:lnTo>
                        <a:pt x="503" y="128"/>
                      </a:lnTo>
                      <a:lnTo>
                        <a:pt x="511" y="103"/>
                      </a:lnTo>
                      <a:lnTo>
                        <a:pt x="504" y="60"/>
                      </a:lnTo>
                      <a:lnTo>
                        <a:pt x="486" y="0"/>
                      </a:lnTo>
                      <a:lnTo>
                        <a:pt x="253" y="0"/>
                      </a:lnTo>
                      <a:lnTo>
                        <a:pt x="233" y="6"/>
                      </a:lnTo>
                    </a:path>
                  </a:pathLst>
                </a:custGeom>
                <a:solidFill>
                  <a:srgbClr val="7F5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95" name="Freeform 42"/>
                <p:cNvSpPr>
                  <a:spLocks/>
                </p:cNvSpPr>
                <p:nvPr/>
              </p:nvSpPr>
              <p:spPr bwMode="auto">
                <a:xfrm>
                  <a:off x="4460" y="2919"/>
                  <a:ext cx="656" cy="329"/>
                </a:xfrm>
                <a:custGeom>
                  <a:avLst/>
                  <a:gdLst>
                    <a:gd name="T0" fmla="*/ 622 w 656"/>
                    <a:gd name="T1" fmla="*/ 43 h 718"/>
                    <a:gd name="T2" fmla="*/ 648 w 656"/>
                    <a:gd name="T3" fmla="*/ 100 h 718"/>
                    <a:gd name="T4" fmla="*/ 651 w 656"/>
                    <a:gd name="T5" fmla="*/ 119 h 718"/>
                    <a:gd name="T6" fmla="*/ 655 w 656"/>
                    <a:gd name="T7" fmla="*/ 149 h 718"/>
                    <a:gd name="T8" fmla="*/ 648 w 656"/>
                    <a:gd name="T9" fmla="*/ 186 h 718"/>
                    <a:gd name="T10" fmla="*/ 628 w 656"/>
                    <a:gd name="T11" fmla="*/ 206 h 718"/>
                    <a:gd name="T12" fmla="*/ 608 w 656"/>
                    <a:gd name="T13" fmla="*/ 219 h 718"/>
                    <a:gd name="T14" fmla="*/ 578 w 656"/>
                    <a:gd name="T15" fmla="*/ 221 h 718"/>
                    <a:gd name="T16" fmla="*/ 519 w 656"/>
                    <a:gd name="T17" fmla="*/ 221 h 718"/>
                    <a:gd name="T18" fmla="*/ 459 w 656"/>
                    <a:gd name="T19" fmla="*/ 224 h 718"/>
                    <a:gd name="T20" fmla="*/ 403 w 656"/>
                    <a:gd name="T21" fmla="*/ 215 h 718"/>
                    <a:gd name="T22" fmla="*/ 369 w 656"/>
                    <a:gd name="T23" fmla="*/ 209 h 718"/>
                    <a:gd name="T24" fmla="*/ 304 w 656"/>
                    <a:gd name="T25" fmla="*/ 195 h 718"/>
                    <a:gd name="T26" fmla="*/ 255 w 656"/>
                    <a:gd name="T27" fmla="*/ 179 h 718"/>
                    <a:gd name="T28" fmla="*/ 205 w 656"/>
                    <a:gd name="T29" fmla="*/ 162 h 718"/>
                    <a:gd name="T30" fmla="*/ 159 w 656"/>
                    <a:gd name="T31" fmla="*/ 136 h 718"/>
                    <a:gd name="T32" fmla="*/ 172 w 656"/>
                    <a:gd name="T33" fmla="*/ 172 h 718"/>
                    <a:gd name="T34" fmla="*/ 192 w 656"/>
                    <a:gd name="T35" fmla="*/ 224 h 718"/>
                    <a:gd name="T36" fmla="*/ 199 w 656"/>
                    <a:gd name="T37" fmla="*/ 297 h 718"/>
                    <a:gd name="T38" fmla="*/ 205 w 656"/>
                    <a:gd name="T39" fmla="*/ 353 h 718"/>
                    <a:gd name="T40" fmla="*/ 228 w 656"/>
                    <a:gd name="T41" fmla="*/ 430 h 718"/>
                    <a:gd name="T42" fmla="*/ 261 w 656"/>
                    <a:gd name="T43" fmla="*/ 526 h 718"/>
                    <a:gd name="T44" fmla="*/ 291 w 656"/>
                    <a:gd name="T45" fmla="*/ 603 h 718"/>
                    <a:gd name="T46" fmla="*/ 330 w 656"/>
                    <a:gd name="T47" fmla="*/ 680 h 718"/>
                    <a:gd name="T48" fmla="*/ 291 w 656"/>
                    <a:gd name="T49" fmla="*/ 711 h 718"/>
                    <a:gd name="T50" fmla="*/ 196 w 656"/>
                    <a:gd name="T51" fmla="*/ 717 h 718"/>
                    <a:gd name="T52" fmla="*/ 126 w 656"/>
                    <a:gd name="T53" fmla="*/ 711 h 718"/>
                    <a:gd name="T54" fmla="*/ 93 w 656"/>
                    <a:gd name="T55" fmla="*/ 700 h 718"/>
                    <a:gd name="T56" fmla="*/ 76 w 656"/>
                    <a:gd name="T57" fmla="*/ 691 h 718"/>
                    <a:gd name="T58" fmla="*/ 86 w 656"/>
                    <a:gd name="T59" fmla="*/ 615 h 718"/>
                    <a:gd name="T60" fmla="*/ 80 w 656"/>
                    <a:gd name="T61" fmla="*/ 513 h 718"/>
                    <a:gd name="T62" fmla="*/ 69 w 656"/>
                    <a:gd name="T63" fmla="*/ 367 h 718"/>
                    <a:gd name="T64" fmla="*/ 63 w 656"/>
                    <a:gd name="T65" fmla="*/ 274 h 718"/>
                    <a:gd name="T66" fmla="*/ 49 w 656"/>
                    <a:gd name="T67" fmla="*/ 209 h 718"/>
                    <a:gd name="T68" fmla="*/ 43 w 656"/>
                    <a:gd name="T69" fmla="*/ 195 h 718"/>
                    <a:gd name="T70" fmla="*/ 16 w 656"/>
                    <a:gd name="T71" fmla="*/ 179 h 718"/>
                    <a:gd name="T72" fmla="*/ 4 w 656"/>
                    <a:gd name="T73" fmla="*/ 145 h 718"/>
                    <a:gd name="T74" fmla="*/ 0 w 656"/>
                    <a:gd name="T75" fmla="*/ 100 h 718"/>
                    <a:gd name="T76" fmla="*/ 4 w 656"/>
                    <a:gd name="T77" fmla="*/ 63 h 718"/>
                    <a:gd name="T78" fmla="*/ 16 w 656"/>
                    <a:gd name="T79" fmla="*/ 39 h 718"/>
                    <a:gd name="T80" fmla="*/ 93 w 656"/>
                    <a:gd name="T81" fmla="*/ 30 h 718"/>
                    <a:gd name="T82" fmla="*/ 255 w 656"/>
                    <a:gd name="T83" fmla="*/ 16 h 718"/>
                    <a:gd name="T84" fmla="*/ 324 w 656"/>
                    <a:gd name="T85" fmla="*/ 0 h 718"/>
                    <a:gd name="T86" fmla="*/ 436 w 656"/>
                    <a:gd name="T87" fmla="*/ 10 h 718"/>
                    <a:gd name="T88" fmla="*/ 528 w 656"/>
                    <a:gd name="T89" fmla="*/ 16 h 718"/>
                    <a:gd name="T90" fmla="*/ 622 w 656"/>
                    <a:gd name="T91" fmla="*/ 43 h 718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656"/>
                    <a:gd name="T139" fmla="*/ 0 h 718"/>
                    <a:gd name="T140" fmla="*/ 656 w 656"/>
                    <a:gd name="T141" fmla="*/ 718 h 718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656" h="718">
                      <a:moveTo>
                        <a:pt x="622" y="43"/>
                      </a:moveTo>
                      <a:lnTo>
                        <a:pt x="648" y="100"/>
                      </a:lnTo>
                      <a:lnTo>
                        <a:pt x="651" y="119"/>
                      </a:lnTo>
                      <a:lnTo>
                        <a:pt x="655" y="149"/>
                      </a:lnTo>
                      <a:lnTo>
                        <a:pt x="648" y="186"/>
                      </a:lnTo>
                      <a:lnTo>
                        <a:pt x="628" y="206"/>
                      </a:lnTo>
                      <a:lnTo>
                        <a:pt x="608" y="219"/>
                      </a:lnTo>
                      <a:lnTo>
                        <a:pt x="578" y="221"/>
                      </a:lnTo>
                      <a:lnTo>
                        <a:pt x="519" y="221"/>
                      </a:lnTo>
                      <a:lnTo>
                        <a:pt x="459" y="224"/>
                      </a:lnTo>
                      <a:lnTo>
                        <a:pt x="403" y="215"/>
                      </a:lnTo>
                      <a:lnTo>
                        <a:pt x="369" y="209"/>
                      </a:lnTo>
                      <a:lnTo>
                        <a:pt x="304" y="195"/>
                      </a:lnTo>
                      <a:lnTo>
                        <a:pt x="255" y="179"/>
                      </a:lnTo>
                      <a:lnTo>
                        <a:pt x="205" y="162"/>
                      </a:lnTo>
                      <a:lnTo>
                        <a:pt x="159" y="136"/>
                      </a:lnTo>
                      <a:lnTo>
                        <a:pt x="172" y="172"/>
                      </a:lnTo>
                      <a:lnTo>
                        <a:pt x="192" y="224"/>
                      </a:lnTo>
                      <a:lnTo>
                        <a:pt x="199" y="297"/>
                      </a:lnTo>
                      <a:lnTo>
                        <a:pt x="205" y="353"/>
                      </a:lnTo>
                      <a:lnTo>
                        <a:pt x="228" y="430"/>
                      </a:lnTo>
                      <a:lnTo>
                        <a:pt x="261" y="526"/>
                      </a:lnTo>
                      <a:lnTo>
                        <a:pt x="291" y="603"/>
                      </a:lnTo>
                      <a:lnTo>
                        <a:pt x="330" y="680"/>
                      </a:lnTo>
                      <a:lnTo>
                        <a:pt x="291" y="711"/>
                      </a:lnTo>
                      <a:lnTo>
                        <a:pt x="196" y="717"/>
                      </a:lnTo>
                      <a:lnTo>
                        <a:pt x="126" y="711"/>
                      </a:lnTo>
                      <a:lnTo>
                        <a:pt x="93" y="700"/>
                      </a:lnTo>
                      <a:lnTo>
                        <a:pt x="76" y="691"/>
                      </a:lnTo>
                      <a:lnTo>
                        <a:pt x="86" y="615"/>
                      </a:lnTo>
                      <a:lnTo>
                        <a:pt x="80" y="513"/>
                      </a:lnTo>
                      <a:lnTo>
                        <a:pt x="69" y="367"/>
                      </a:lnTo>
                      <a:lnTo>
                        <a:pt x="63" y="274"/>
                      </a:lnTo>
                      <a:lnTo>
                        <a:pt x="49" y="209"/>
                      </a:lnTo>
                      <a:lnTo>
                        <a:pt x="43" y="195"/>
                      </a:lnTo>
                      <a:lnTo>
                        <a:pt x="16" y="179"/>
                      </a:lnTo>
                      <a:lnTo>
                        <a:pt x="4" y="145"/>
                      </a:lnTo>
                      <a:lnTo>
                        <a:pt x="0" y="100"/>
                      </a:lnTo>
                      <a:lnTo>
                        <a:pt x="4" y="63"/>
                      </a:lnTo>
                      <a:lnTo>
                        <a:pt x="16" y="39"/>
                      </a:lnTo>
                      <a:lnTo>
                        <a:pt x="93" y="30"/>
                      </a:lnTo>
                      <a:lnTo>
                        <a:pt x="255" y="16"/>
                      </a:lnTo>
                      <a:lnTo>
                        <a:pt x="324" y="0"/>
                      </a:lnTo>
                      <a:lnTo>
                        <a:pt x="436" y="10"/>
                      </a:lnTo>
                      <a:lnTo>
                        <a:pt x="528" y="16"/>
                      </a:lnTo>
                      <a:lnTo>
                        <a:pt x="622" y="43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36" name="Freeform 43"/>
              <p:cNvSpPr>
                <a:spLocks/>
              </p:cNvSpPr>
              <p:nvPr/>
            </p:nvSpPr>
            <p:spPr bwMode="auto">
              <a:xfrm>
                <a:off x="4689" y="3183"/>
                <a:ext cx="644" cy="308"/>
              </a:xfrm>
              <a:custGeom>
                <a:avLst/>
                <a:gdLst>
                  <a:gd name="T0" fmla="*/ 453 w 682"/>
                  <a:gd name="T1" fmla="*/ 9 h 530"/>
                  <a:gd name="T2" fmla="*/ 643 w 682"/>
                  <a:gd name="T3" fmla="*/ 448 h 530"/>
                  <a:gd name="T4" fmla="*/ 636 w 682"/>
                  <a:gd name="T5" fmla="*/ 459 h 530"/>
                  <a:gd name="T6" fmla="*/ 621 w 682"/>
                  <a:gd name="T7" fmla="*/ 450 h 530"/>
                  <a:gd name="T8" fmla="*/ 440 w 682"/>
                  <a:gd name="T9" fmla="*/ 26 h 530"/>
                  <a:gd name="T10" fmla="*/ 430 w 682"/>
                  <a:gd name="T11" fmla="*/ 22 h 530"/>
                  <a:gd name="T12" fmla="*/ 360 w 682"/>
                  <a:gd name="T13" fmla="*/ 20 h 530"/>
                  <a:gd name="T14" fmla="*/ 269 w 682"/>
                  <a:gd name="T15" fmla="*/ 22 h 530"/>
                  <a:gd name="T16" fmla="*/ 190 w 682"/>
                  <a:gd name="T17" fmla="*/ 27 h 530"/>
                  <a:gd name="T18" fmla="*/ 166 w 682"/>
                  <a:gd name="T19" fmla="*/ 35 h 530"/>
                  <a:gd name="T20" fmla="*/ 152 w 682"/>
                  <a:gd name="T21" fmla="*/ 45 h 530"/>
                  <a:gd name="T22" fmla="*/ 143 w 682"/>
                  <a:gd name="T23" fmla="*/ 59 h 530"/>
                  <a:gd name="T24" fmla="*/ 17 w 682"/>
                  <a:gd name="T25" fmla="*/ 490 h 530"/>
                  <a:gd name="T26" fmla="*/ 8 w 682"/>
                  <a:gd name="T27" fmla="*/ 495 h 530"/>
                  <a:gd name="T28" fmla="*/ 0 w 682"/>
                  <a:gd name="T29" fmla="*/ 486 h 530"/>
                  <a:gd name="T30" fmla="*/ 125 w 682"/>
                  <a:gd name="T31" fmla="*/ 56 h 530"/>
                  <a:gd name="T32" fmla="*/ 137 w 682"/>
                  <a:gd name="T33" fmla="*/ 33 h 530"/>
                  <a:gd name="T34" fmla="*/ 148 w 682"/>
                  <a:gd name="T35" fmla="*/ 22 h 530"/>
                  <a:gd name="T36" fmla="*/ 159 w 682"/>
                  <a:gd name="T37" fmla="*/ 17 h 530"/>
                  <a:gd name="T38" fmla="*/ 173 w 682"/>
                  <a:gd name="T39" fmla="*/ 11 h 530"/>
                  <a:gd name="T40" fmla="*/ 199 w 682"/>
                  <a:gd name="T41" fmla="*/ 9 h 530"/>
                  <a:gd name="T42" fmla="*/ 283 w 682"/>
                  <a:gd name="T43" fmla="*/ 3 h 530"/>
                  <a:gd name="T44" fmla="*/ 376 w 682"/>
                  <a:gd name="T45" fmla="*/ 0 h 530"/>
                  <a:gd name="T46" fmla="*/ 419 w 682"/>
                  <a:gd name="T47" fmla="*/ 1 h 530"/>
                  <a:gd name="T48" fmla="*/ 441 w 682"/>
                  <a:gd name="T49" fmla="*/ 3 h 530"/>
                  <a:gd name="T50" fmla="*/ 453 w 682"/>
                  <a:gd name="T51" fmla="*/ 9 h 5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82"/>
                  <a:gd name="T79" fmla="*/ 0 h 530"/>
                  <a:gd name="T80" fmla="*/ 682 w 682"/>
                  <a:gd name="T81" fmla="*/ 530 h 5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82" h="530">
                    <a:moveTo>
                      <a:pt x="480" y="10"/>
                    </a:moveTo>
                    <a:lnTo>
                      <a:pt x="681" y="479"/>
                    </a:lnTo>
                    <a:lnTo>
                      <a:pt x="674" y="490"/>
                    </a:lnTo>
                    <a:lnTo>
                      <a:pt x="658" y="481"/>
                    </a:lnTo>
                    <a:lnTo>
                      <a:pt x="466" y="28"/>
                    </a:lnTo>
                    <a:lnTo>
                      <a:pt x="455" y="23"/>
                    </a:lnTo>
                    <a:lnTo>
                      <a:pt x="381" y="21"/>
                    </a:lnTo>
                    <a:lnTo>
                      <a:pt x="285" y="24"/>
                    </a:lnTo>
                    <a:lnTo>
                      <a:pt x="201" y="29"/>
                    </a:lnTo>
                    <a:lnTo>
                      <a:pt x="176" y="37"/>
                    </a:lnTo>
                    <a:lnTo>
                      <a:pt x="161" y="48"/>
                    </a:lnTo>
                    <a:lnTo>
                      <a:pt x="151" y="63"/>
                    </a:lnTo>
                    <a:lnTo>
                      <a:pt x="18" y="524"/>
                    </a:lnTo>
                    <a:lnTo>
                      <a:pt x="8" y="529"/>
                    </a:lnTo>
                    <a:lnTo>
                      <a:pt x="0" y="519"/>
                    </a:lnTo>
                    <a:lnTo>
                      <a:pt x="132" y="60"/>
                    </a:lnTo>
                    <a:lnTo>
                      <a:pt x="145" y="35"/>
                    </a:lnTo>
                    <a:lnTo>
                      <a:pt x="157" y="24"/>
                    </a:lnTo>
                    <a:lnTo>
                      <a:pt x="168" y="18"/>
                    </a:lnTo>
                    <a:lnTo>
                      <a:pt x="183" y="12"/>
                    </a:lnTo>
                    <a:lnTo>
                      <a:pt x="211" y="10"/>
                    </a:lnTo>
                    <a:lnTo>
                      <a:pt x="300" y="3"/>
                    </a:lnTo>
                    <a:lnTo>
                      <a:pt x="398" y="0"/>
                    </a:lnTo>
                    <a:lnTo>
                      <a:pt x="444" y="1"/>
                    </a:lnTo>
                    <a:lnTo>
                      <a:pt x="467" y="3"/>
                    </a:lnTo>
                    <a:lnTo>
                      <a:pt x="480" y="1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37" name="Group 44"/>
              <p:cNvGrpSpPr>
                <a:grpSpLocks/>
              </p:cNvGrpSpPr>
              <p:nvPr/>
            </p:nvGrpSpPr>
            <p:grpSpPr bwMode="auto">
              <a:xfrm>
                <a:off x="3805" y="2400"/>
                <a:ext cx="512" cy="514"/>
                <a:chOff x="3768" y="2382"/>
                <a:chExt cx="542" cy="548"/>
              </a:xfrm>
            </p:grpSpPr>
            <p:grpSp>
              <p:nvGrpSpPr>
                <p:cNvPr id="34889" name="Group 45"/>
                <p:cNvGrpSpPr>
                  <a:grpSpLocks/>
                </p:cNvGrpSpPr>
                <p:nvPr/>
              </p:nvGrpSpPr>
              <p:grpSpPr bwMode="auto">
                <a:xfrm>
                  <a:off x="3768" y="2382"/>
                  <a:ext cx="542" cy="494"/>
                  <a:chOff x="3768" y="2382"/>
                  <a:chExt cx="542" cy="494"/>
                </a:xfrm>
              </p:grpSpPr>
              <p:sp>
                <p:nvSpPr>
                  <p:cNvPr id="34891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3768" y="2382"/>
                    <a:ext cx="542" cy="463"/>
                  </a:xfrm>
                  <a:prstGeom prst="ellipse">
                    <a:avLst/>
                  </a:prstGeom>
                  <a:solidFill>
                    <a:srgbClr val="9F9FB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4892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3803" y="2387"/>
                    <a:ext cx="485" cy="473"/>
                  </a:xfrm>
                  <a:prstGeom prst="ellipse">
                    <a:avLst/>
                  </a:prstGeom>
                  <a:solidFill>
                    <a:srgbClr val="BFBF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4893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3891" y="2414"/>
                    <a:ext cx="375" cy="462"/>
                  </a:xfrm>
                  <a:prstGeom prst="ellipse">
                    <a:avLst/>
                  </a:prstGeom>
                  <a:solidFill>
                    <a:srgbClr val="DFD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</p:grpSp>
            <p:sp>
              <p:nvSpPr>
                <p:cNvPr id="34890" name="Oval 49"/>
                <p:cNvSpPr>
                  <a:spLocks noChangeArrowheads="1"/>
                </p:cNvSpPr>
                <p:nvPr/>
              </p:nvSpPr>
              <p:spPr bwMode="auto">
                <a:xfrm>
                  <a:off x="4082" y="2468"/>
                  <a:ext cx="91" cy="46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4838" name="Group 50"/>
              <p:cNvGrpSpPr>
                <a:grpSpLocks/>
              </p:cNvGrpSpPr>
              <p:nvPr/>
            </p:nvGrpSpPr>
            <p:grpSpPr bwMode="auto">
              <a:xfrm>
                <a:off x="3447" y="2564"/>
                <a:ext cx="730" cy="593"/>
                <a:chOff x="3388" y="2561"/>
                <a:chExt cx="774" cy="634"/>
              </a:xfrm>
            </p:grpSpPr>
            <p:sp>
              <p:nvSpPr>
                <p:cNvPr id="34886" name="Freeform 51"/>
                <p:cNvSpPr>
                  <a:spLocks/>
                </p:cNvSpPr>
                <p:nvPr/>
              </p:nvSpPr>
              <p:spPr bwMode="auto">
                <a:xfrm>
                  <a:off x="3570" y="2561"/>
                  <a:ext cx="592" cy="329"/>
                </a:xfrm>
                <a:custGeom>
                  <a:avLst/>
                  <a:gdLst>
                    <a:gd name="T0" fmla="*/ 21 w 592"/>
                    <a:gd name="T1" fmla="*/ 349 h 365"/>
                    <a:gd name="T2" fmla="*/ 29 w 592"/>
                    <a:gd name="T3" fmla="*/ 361 h 365"/>
                    <a:gd name="T4" fmla="*/ 46 w 592"/>
                    <a:gd name="T5" fmla="*/ 364 h 365"/>
                    <a:gd name="T6" fmla="*/ 337 w 592"/>
                    <a:gd name="T7" fmla="*/ 200 h 365"/>
                    <a:gd name="T8" fmla="*/ 364 w 592"/>
                    <a:gd name="T9" fmla="*/ 203 h 365"/>
                    <a:gd name="T10" fmla="*/ 413 w 592"/>
                    <a:gd name="T11" fmla="*/ 205 h 365"/>
                    <a:gd name="T12" fmla="*/ 471 w 592"/>
                    <a:gd name="T13" fmla="*/ 186 h 365"/>
                    <a:gd name="T14" fmla="*/ 567 w 592"/>
                    <a:gd name="T15" fmla="*/ 176 h 365"/>
                    <a:gd name="T16" fmla="*/ 570 w 592"/>
                    <a:gd name="T17" fmla="*/ 158 h 365"/>
                    <a:gd name="T18" fmla="*/ 476 w 592"/>
                    <a:gd name="T19" fmla="*/ 160 h 365"/>
                    <a:gd name="T20" fmla="*/ 573 w 592"/>
                    <a:gd name="T21" fmla="*/ 145 h 365"/>
                    <a:gd name="T22" fmla="*/ 588 w 592"/>
                    <a:gd name="T23" fmla="*/ 131 h 365"/>
                    <a:gd name="T24" fmla="*/ 539 w 592"/>
                    <a:gd name="T25" fmla="*/ 124 h 365"/>
                    <a:gd name="T26" fmla="*/ 474 w 592"/>
                    <a:gd name="T27" fmla="*/ 124 h 365"/>
                    <a:gd name="T28" fmla="*/ 588 w 592"/>
                    <a:gd name="T29" fmla="*/ 102 h 365"/>
                    <a:gd name="T30" fmla="*/ 586 w 592"/>
                    <a:gd name="T31" fmla="*/ 87 h 365"/>
                    <a:gd name="T32" fmla="*/ 551 w 592"/>
                    <a:gd name="T33" fmla="*/ 81 h 365"/>
                    <a:gd name="T34" fmla="*/ 464 w 592"/>
                    <a:gd name="T35" fmla="*/ 103 h 365"/>
                    <a:gd name="T36" fmla="*/ 556 w 592"/>
                    <a:gd name="T37" fmla="*/ 62 h 365"/>
                    <a:gd name="T38" fmla="*/ 561 w 592"/>
                    <a:gd name="T39" fmla="*/ 39 h 365"/>
                    <a:gd name="T40" fmla="*/ 539 w 592"/>
                    <a:gd name="T41" fmla="*/ 29 h 365"/>
                    <a:gd name="T42" fmla="*/ 437 w 592"/>
                    <a:gd name="T43" fmla="*/ 73 h 365"/>
                    <a:gd name="T44" fmla="*/ 411 w 592"/>
                    <a:gd name="T45" fmla="*/ 85 h 365"/>
                    <a:gd name="T46" fmla="*/ 425 w 592"/>
                    <a:gd name="T47" fmla="*/ 57 h 365"/>
                    <a:gd name="T48" fmla="*/ 423 w 592"/>
                    <a:gd name="T49" fmla="*/ 12 h 365"/>
                    <a:gd name="T50" fmla="*/ 379 w 592"/>
                    <a:gd name="T51" fmla="*/ 3 h 365"/>
                    <a:gd name="T52" fmla="*/ 365 w 592"/>
                    <a:gd name="T53" fmla="*/ 63 h 365"/>
                    <a:gd name="T54" fmla="*/ 337 w 592"/>
                    <a:gd name="T55" fmla="*/ 102 h 365"/>
                    <a:gd name="T56" fmla="*/ 319 w 592"/>
                    <a:gd name="T57" fmla="*/ 141 h 365"/>
                    <a:gd name="T58" fmla="*/ 319 w 592"/>
                    <a:gd name="T59" fmla="*/ 171 h 365"/>
                    <a:gd name="T60" fmla="*/ 48 w 592"/>
                    <a:gd name="T61" fmla="*/ 317 h 365"/>
                    <a:gd name="T62" fmla="*/ 39 w 592"/>
                    <a:gd name="T63" fmla="*/ 278 h 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92"/>
                    <a:gd name="T97" fmla="*/ 0 h 365"/>
                    <a:gd name="T98" fmla="*/ 592 w 592"/>
                    <a:gd name="T99" fmla="*/ 365 h 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92" h="365">
                      <a:moveTo>
                        <a:pt x="0" y="300"/>
                      </a:moveTo>
                      <a:lnTo>
                        <a:pt x="21" y="349"/>
                      </a:lnTo>
                      <a:lnTo>
                        <a:pt x="25" y="358"/>
                      </a:lnTo>
                      <a:lnTo>
                        <a:pt x="29" y="361"/>
                      </a:lnTo>
                      <a:lnTo>
                        <a:pt x="35" y="364"/>
                      </a:lnTo>
                      <a:lnTo>
                        <a:pt x="46" y="364"/>
                      </a:lnTo>
                      <a:lnTo>
                        <a:pt x="57" y="360"/>
                      </a:lnTo>
                      <a:lnTo>
                        <a:pt x="337" y="200"/>
                      </a:lnTo>
                      <a:lnTo>
                        <a:pt x="353" y="195"/>
                      </a:lnTo>
                      <a:lnTo>
                        <a:pt x="364" y="203"/>
                      </a:lnTo>
                      <a:lnTo>
                        <a:pt x="382" y="210"/>
                      </a:lnTo>
                      <a:lnTo>
                        <a:pt x="413" y="205"/>
                      </a:lnTo>
                      <a:lnTo>
                        <a:pt x="447" y="195"/>
                      </a:lnTo>
                      <a:lnTo>
                        <a:pt x="471" y="186"/>
                      </a:lnTo>
                      <a:lnTo>
                        <a:pt x="546" y="179"/>
                      </a:lnTo>
                      <a:lnTo>
                        <a:pt x="567" y="176"/>
                      </a:lnTo>
                      <a:lnTo>
                        <a:pt x="575" y="169"/>
                      </a:lnTo>
                      <a:lnTo>
                        <a:pt x="570" y="158"/>
                      </a:lnTo>
                      <a:lnTo>
                        <a:pt x="546" y="155"/>
                      </a:lnTo>
                      <a:lnTo>
                        <a:pt x="476" y="160"/>
                      </a:lnTo>
                      <a:lnTo>
                        <a:pt x="474" y="153"/>
                      </a:lnTo>
                      <a:lnTo>
                        <a:pt x="573" y="145"/>
                      </a:lnTo>
                      <a:lnTo>
                        <a:pt x="588" y="139"/>
                      </a:lnTo>
                      <a:lnTo>
                        <a:pt x="588" y="131"/>
                      </a:lnTo>
                      <a:lnTo>
                        <a:pt x="578" y="123"/>
                      </a:lnTo>
                      <a:lnTo>
                        <a:pt x="539" y="124"/>
                      </a:lnTo>
                      <a:lnTo>
                        <a:pt x="474" y="131"/>
                      </a:lnTo>
                      <a:lnTo>
                        <a:pt x="474" y="124"/>
                      </a:lnTo>
                      <a:lnTo>
                        <a:pt x="581" y="105"/>
                      </a:lnTo>
                      <a:lnTo>
                        <a:pt x="588" y="102"/>
                      </a:lnTo>
                      <a:lnTo>
                        <a:pt x="591" y="95"/>
                      </a:lnTo>
                      <a:lnTo>
                        <a:pt x="586" y="87"/>
                      </a:lnTo>
                      <a:lnTo>
                        <a:pt x="577" y="83"/>
                      </a:lnTo>
                      <a:lnTo>
                        <a:pt x="551" y="81"/>
                      </a:lnTo>
                      <a:lnTo>
                        <a:pt x="497" y="93"/>
                      </a:lnTo>
                      <a:lnTo>
                        <a:pt x="464" y="103"/>
                      </a:lnTo>
                      <a:lnTo>
                        <a:pt x="462" y="98"/>
                      </a:lnTo>
                      <a:lnTo>
                        <a:pt x="556" y="62"/>
                      </a:lnTo>
                      <a:lnTo>
                        <a:pt x="561" y="50"/>
                      </a:lnTo>
                      <a:lnTo>
                        <a:pt x="561" y="39"/>
                      </a:lnTo>
                      <a:lnTo>
                        <a:pt x="556" y="29"/>
                      </a:lnTo>
                      <a:lnTo>
                        <a:pt x="539" y="29"/>
                      </a:lnTo>
                      <a:lnTo>
                        <a:pt x="520" y="35"/>
                      </a:lnTo>
                      <a:lnTo>
                        <a:pt x="437" y="73"/>
                      </a:lnTo>
                      <a:lnTo>
                        <a:pt x="420" y="81"/>
                      </a:lnTo>
                      <a:lnTo>
                        <a:pt x="411" y="85"/>
                      </a:lnTo>
                      <a:lnTo>
                        <a:pt x="411" y="76"/>
                      </a:lnTo>
                      <a:lnTo>
                        <a:pt x="425" y="57"/>
                      </a:lnTo>
                      <a:lnTo>
                        <a:pt x="429" y="33"/>
                      </a:lnTo>
                      <a:lnTo>
                        <a:pt x="423" y="12"/>
                      </a:lnTo>
                      <a:lnTo>
                        <a:pt x="404" y="0"/>
                      </a:lnTo>
                      <a:lnTo>
                        <a:pt x="379" y="3"/>
                      </a:lnTo>
                      <a:lnTo>
                        <a:pt x="368" y="33"/>
                      </a:lnTo>
                      <a:lnTo>
                        <a:pt x="365" y="63"/>
                      </a:lnTo>
                      <a:lnTo>
                        <a:pt x="351" y="89"/>
                      </a:lnTo>
                      <a:lnTo>
                        <a:pt x="337" y="102"/>
                      </a:lnTo>
                      <a:lnTo>
                        <a:pt x="326" y="119"/>
                      </a:lnTo>
                      <a:lnTo>
                        <a:pt x="319" y="141"/>
                      </a:lnTo>
                      <a:lnTo>
                        <a:pt x="317" y="163"/>
                      </a:lnTo>
                      <a:lnTo>
                        <a:pt x="319" y="171"/>
                      </a:lnTo>
                      <a:lnTo>
                        <a:pt x="54" y="322"/>
                      </a:lnTo>
                      <a:lnTo>
                        <a:pt x="48" y="317"/>
                      </a:lnTo>
                      <a:lnTo>
                        <a:pt x="43" y="302"/>
                      </a:lnTo>
                      <a:lnTo>
                        <a:pt x="39" y="278"/>
                      </a:lnTo>
                      <a:lnTo>
                        <a:pt x="0" y="300"/>
                      </a:lnTo>
                    </a:path>
                  </a:pathLst>
                </a:custGeom>
                <a:solidFill>
                  <a:srgbClr val="FF9F9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87" name="Freeform 52"/>
                <p:cNvSpPr>
                  <a:spLocks/>
                </p:cNvSpPr>
                <p:nvPr/>
              </p:nvSpPr>
              <p:spPr bwMode="auto">
                <a:xfrm>
                  <a:off x="3388" y="2568"/>
                  <a:ext cx="248" cy="329"/>
                </a:xfrm>
                <a:custGeom>
                  <a:avLst/>
                  <a:gdLst>
                    <a:gd name="T0" fmla="*/ 231 w 248"/>
                    <a:gd name="T1" fmla="*/ 305 h 381"/>
                    <a:gd name="T2" fmla="*/ 238 w 248"/>
                    <a:gd name="T3" fmla="*/ 277 h 381"/>
                    <a:gd name="T4" fmla="*/ 242 w 248"/>
                    <a:gd name="T5" fmla="*/ 264 h 381"/>
                    <a:gd name="T6" fmla="*/ 244 w 248"/>
                    <a:gd name="T7" fmla="*/ 257 h 381"/>
                    <a:gd name="T8" fmla="*/ 247 w 248"/>
                    <a:gd name="T9" fmla="*/ 247 h 381"/>
                    <a:gd name="T10" fmla="*/ 241 w 248"/>
                    <a:gd name="T11" fmla="*/ 235 h 381"/>
                    <a:gd name="T12" fmla="*/ 233 w 248"/>
                    <a:gd name="T13" fmla="*/ 225 h 381"/>
                    <a:gd name="T14" fmla="*/ 220 w 248"/>
                    <a:gd name="T15" fmla="*/ 217 h 381"/>
                    <a:gd name="T16" fmla="*/ 206 w 248"/>
                    <a:gd name="T17" fmla="*/ 207 h 381"/>
                    <a:gd name="T18" fmla="*/ 191 w 248"/>
                    <a:gd name="T19" fmla="*/ 189 h 381"/>
                    <a:gd name="T20" fmla="*/ 170 w 248"/>
                    <a:gd name="T21" fmla="*/ 151 h 381"/>
                    <a:gd name="T22" fmla="*/ 157 w 248"/>
                    <a:gd name="T23" fmla="*/ 125 h 381"/>
                    <a:gd name="T24" fmla="*/ 142 w 248"/>
                    <a:gd name="T25" fmla="*/ 94 h 381"/>
                    <a:gd name="T26" fmla="*/ 130 w 248"/>
                    <a:gd name="T27" fmla="*/ 64 h 381"/>
                    <a:gd name="T28" fmla="*/ 121 w 248"/>
                    <a:gd name="T29" fmla="*/ 44 h 381"/>
                    <a:gd name="T30" fmla="*/ 108 w 248"/>
                    <a:gd name="T31" fmla="*/ 31 h 381"/>
                    <a:gd name="T32" fmla="*/ 97 w 248"/>
                    <a:gd name="T33" fmla="*/ 17 h 381"/>
                    <a:gd name="T34" fmla="*/ 82 w 248"/>
                    <a:gd name="T35" fmla="*/ 6 h 381"/>
                    <a:gd name="T36" fmla="*/ 70 w 248"/>
                    <a:gd name="T37" fmla="*/ 1 h 381"/>
                    <a:gd name="T38" fmla="*/ 52 w 248"/>
                    <a:gd name="T39" fmla="*/ 0 h 381"/>
                    <a:gd name="T40" fmla="*/ 37 w 248"/>
                    <a:gd name="T41" fmla="*/ 0 h 381"/>
                    <a:gd name="T42" fmla="*/ 25 w 248"/>
                    <a:gd name="T43" fmla="*/ 6 h 381"/>
                    <a:gd name="T44" fmla="*/ 20 w 248"/>
                    <a:gd name="T45" fmla="*/ 14 h 381"/>
                    <a:gd name="T46" fmla="*/ 9 w 248"/>
                    <a:gd name="T47" fmla="*/ 28 h 381"/>
                    <a:gd name="T48" fmla="*/ 0 w 248"/>
                    <a:gd name="T49" fmla="*/ 50 h 381"/>
                    <a:gd name="T50" fmla="*/ 0 w 248"/>
                    <a:gd name="T51" fmla="*/ 70 h 381"/>
                    <a:gd name="T52" fmla="*/ 0 w 248"/>
                    <a:gd name="T53" fmla="*/ 95 h 381"/>
                    <a:gd name="T54" fmla="*/ 5 w 248"/>
                    <a:gd name="T55" fmla="*/ 120 h 381"/>
                    <a:gd name="T56" fmla="*/ 19 w 248"/>
                    <a:gd name="T57" fmla="*/ 154 h 381"/>
                    <a:gd name="T58" fmla="*/ 39 w 248"/>
                    <a:gd name="T59" fmla="*/ 202 h 381"/>
                    <a:gd name="T60" fmla="*/ 55 w 248"/>
                    <a:gd name="T61" fmla="*/ 246 h 381"/>
                    <a:gd name="T62" fmla="*/ 70 w 248"/>
                    <a:gd name="T63" fmla="*/ 266 h 381"/>
                    <a:gd name="T64" fmla="*/ 96 w 248"/>
                    <a:gd name="T65" fmla="*/ 307 h 381"/>
                    <a:gd name="T66" fmla="*/ 117 w 248"/>
                    <a:gd name="T67" fmla="*/ 341 h 381"/>
                    <a:gd name="T68" fmla="*/ 141 w 248"/>
                    <a:gd name="T69" fmla="*/ 368 h 381"/>
                    <a:gd name="T70" fmla="*/ 152 w 248"/>
                    <a:gd name="T71" fmla="*/ 380 h 381"/>
                    <a:gd name="T72" fmla="*/ 158 w 248"/>
                    <a:gd name="T73" fmla="*/ 361 h 381"/>
                    <a:gd name="T74" fmla="*/ 167 w 248"/>
                    <a:gd name="T75" fmla="*/ 328 h 381"/>
                    <a:gd name="T76" fmla="*/ 175 w 248"/>
                    <a:gd name="T77" fmla="*/ 308 h 381"/>
                    <a:gd name="T78" fmla="*/ 188 w 248"/>
                    <a:gd name="T79" fmla="*/ 292 h 381"/>
                    <a:gd name="T80" fmla="*/ 220 w 248"/>
                    <a:gd name="T81" fmla="*/ 274 h 381"/>
                    <a:gd name="T82" fmla="*/ 223 w 248"/>
                    <a:gd name="T83" fmla="*/ 272 h 381"/>
                    <a:gd name="T84" fmla="*/ 231 w 248"/>
                    <a:gd name="T85" fmla="*/ 305 h 381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248"/>
                    <a:gd name="T130" fmla="*/ 0 h 381"/>
                    <a:gd name="T131" fmla="*/ 248 w 248"/>
                    <a:gd name="T132" fmla="*/ 381 h 381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248" h="381">
                      <a:moveTo>
                        <a:pt x="231" y="305"/>
                      </a:moveTo>
                      <a:lnTo>
                        <a:pt x="238" y="277"/>
                      </a:lnTo>
                      <a:lnTo>
                        <a:pt x="242" y="264"/>
                      </a:lnTo>
                      <a:lnTo>
                        <a:pt x="244" y="257"/>
                      </a:lnTo>
                      <a:lnTo>
                        <a:pt x="247" y="247"/>
                      </a:lnTo>
                      <a:lnTo>
                        <a:pt x="241" y="235"/>
                      </a:lnTo>
                      <a:lnTo>
                        <a:pt x="233" y="225"/>
                      </a:lnTo>
                      <a:lnTo>
                        <a:pt x="220" y="217"/>
                      </a:lnTo>
                      <a:lnTo>
                        <a:pt x="206" y="207"/>
                      </a:lnTo>
                      <a:lnTo>
                        <a:pt x="191" y="189"/>
                      </a:lnTo>
                      <a:lnTo>
                        <a:pt x="170" y="151"/>
                      </a:lnTo>
                      <a:lnTo>
                        <a:pt x="157" y="125"/>
                      </a:lnTo>
                      <a:lnTo>
                        <a:pt x="142" y="94"/>
                      </a:lnTo>
                      <a:lnTo>
                        <a:pt x="130" y="64"/>
                      </a:lnTo>
                      <a:lnTo>
                        <a:pt x="121" y="44"/>
                      </a:lnTo>
                      <a:lnTo>
                        <a:pt x="108" y="31"/>
                      </a:lnTo>
                      <a:lnTo>
                        <a:pt x="97" y="17"/>
                      </a:lnTo>
                      <a:lnTo>
                        <a:pt x="82" y="6"/>
                      </a:lnTo>
                      <a:lnTo>
                        <a:pt x="70" y="1"/>
                      </a:lnTo>
                      <a:lnTo>
                        <a:pt x="52" y="0"/>
                      </a:lnTo>
                      <a:lnTo>
                        <a:pt x="37" y="0"/>
                      </a:lnTo>
                      <a:lnTo>
                        <a:pt x="25" y="6"/>
                      </a:lnTo>
                      <a:lnTo>
                        <a:pt x="20" y="14"/>
                      </a:lnTo>
                      <a:lnTo>
                        <a:pt x="9" y="28"/>
                      </a:lnTo>
                      <a:lnTo>
                        <a:pt x="0" y="50"/>
                      </a:lnTo>
                      <a:lnTo>
                        <a:pt x="0" y="70"/>
                      </a:lnTo>
                      <a:lnTo>
                        <a:pt x="0" y="95"/>
                      </a:lnTo>
                      <a:lnTo>
                        <a:pt x="5" y="120"/>
                      </a:lnTo>
                      <a:lnTo>
                        <a:pt x="19" y="154"/>
                      </a:lnTo>
                      <a:lnTo>
                        <a:pt x="39" y="202"/>
                      </a:lnTo>
                      <a:lnTo>
                        <a:pt x="55" y="246"/>
                      </a:lnTo>
                      <a:lnTo>
                        <a:pt x="70" y="266"/>
                      </a:lnTo>
                      <a:lnTo>
                        <a:pt x="96" y="307"/>
                      </a:lnTo>
                      <a:lnTo>
                        <a:pt x="117" y="341"/>
                      </a:lnTo>
                      <a:lnTo>
                        <a:pt x="141" y="368"/>
                      </a:lnTo>
                      <a:lnTo>
                        <a:pt x="152" y="380"/>
                      </a:lnTo>
                      <a:lnTo>
                        <a:pt x="158" y="361"/>
                      </a:lnTo>
                      <a:lnTo>
                        <a:pt x="167" y="328"/>
                      </a:lnTo>
                      <a:lnTo>
                        <a:pt x="175" y="308"/>
                      </a:lnTo>
                      <a:lnTo>
                        <a:pt x="188" y="292"/>
                      </a:lnTo>
                      <a:lnTo>
                        <a:pt x="220" y="274"/>
                      </a:lnTo>
                      <a:lnTo>
                        <a:pt x="223" y="272"/>
                      </a:lnTo>
                      <a:lnTo>
                        <a:pt x="231" y="305"/>
                      </a:lnTo>
                    </a:path>
                  </a:pathLst>
                </a:custGeom>
                <a:solidFill>
                  <a:srgbClr val="9F3FD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88" name="Freeform 53"/>
                <p:cNvSpPr>
                  <a:spLocks/>
                </p:cNvSpPr>
                <p:nvPr/>
              </p:nvSpPr>
              <p:spPr bwMode="auto">
                <a:xfrm>
                  <a:off x="3540" y="2866"/>
                  <a:ext cx="55" cy="329"/>
                </a:xfrm>
                <a:custGeom>
                  <a:avLst/>
                  <a:gdLst>
                    <a:gd name="T0" fmla="*/ 33 w 55"/>
                    <a:gd name="T1" fmla="*/ 0 h 82"/>
                    <a:gd name="T2" fmla="*/ 22 w 55"/>
                    <a:gd name="T3" fmla="*/ 14 h 82"/>
                    <a:gd name="T4" fmla="*/ 15 w 55"/>
                    <a:gd name="T5" fmla="*/ 33 h 82"/>
                    <a:gd name="T6" fmla="*/ 6 w 55"/>
                    <a:gd name="T7" fmla="*/ 64 h 82"/>
                    <a:gd name="T8" fmla="*/ 0 w 55"/>
                    <a:gd name="T9" fmla="*/ 80 h 82"/>
                    <a:gd name="T10" fmla="*/ 0 w 55"/>
                    <a:gd name="T11" fmla="*/ 81 h 82"/>
                    <a:gd name="T12" fmla="*/ 17 w 55"/>
                    <a:gd name="T13" fmla="*/ 78 h 82"/>
                    <a:gd name="T14" fmla="*/ 39 w 55"/>
                    <a:gd name="T15" fmla="*/ 63 h 82"/>
                    <a:gd name="T16" fmla="*/ 50 w 55"/>
                    <a:gd name="T17" fmla="*/ 53 h 82"/>
                    <a:gd name="T18" fmla="*/ 54 w 55"/>
                    <a:gd name="T19" fmla="*/ 47 h 82"/>
                    <a:gd name="T20" fmla="*/ 46 w 55"/>
                    <a:gd name="T21" fmla="*/ 27 h 82"/>
                    <a:gd name="T22" fmla="*/ 33 w 55"/>
                    <a:gd name="T23" fmla="*/ 0 h 8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5"/>
                    <a:gd name="T37" fmla="*/ 0 h 82"/>
                    <a:gd name="T38" fmla="*/ 55 w 55"/>
                    <a:gd name="T39" fmla="*/ 82 h 8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5" h="82">
                      <a:moveTo>
                        <a:pt x="33" y="0"/>
                      </a:moveTo>
                      <a:lnTo>
                        <a:pt x="22" y="14"/>
                      </a:lnTo>
                      <a:lnTo>
                        <a:pt x="15" y="33"/>
                      </a:lnTo>
                      <a:lnTo>
                        <a:pt x="6" y="64"/>
                      </a:lnTo>
                      <a:lnTo>
                        <a:pt x="0" y="80"/>
                      </a:lnTo>
                      <a:lnTo>
                        <a:pt x="0" y="81"/>
                      </a:lnTo>
                      <a:lnTo>
                        <a:pt x="17" y="78"/>
                      </a:lnTo>
                      <a:lnTo>
                        <a:pt x="39" y="63"/>
                      </a:lnTo>
                      <a:lnTo>
                        <a:pt x="50" y="53"/>
                      </a:lnTo>
                      <a:lnTo>
                        <a:pt x="54" y="47"/>
                      </a:lnTo>
                      <a:lnTo>
                        <a:pt x="46" y="27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7F00D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9" name="Group 54"/>
              <p:cNvGrpSpPr>
                <a:grpSpLocks/>
              </p:cNvGrpSpPr>
              <p:nvPr/>
            </p:nvGrpSpPr>
            <p:grpSpPr bwMode="auto">
              <a:xfrm>
                <a:off x="4418" y="2423"/>
                <a:ext cx="700" cy="412"/>
                <a:chOff x="4417" y="2410"/>
                <a:chExt cx="742" cy="440"/>
              </a:xfrm>
            </p:grpSpPr>
            <p:sp>
              <p:nvSpPr>
                <p:cNvPr id="34879" name="Freeform 55"/>
                <p:cNvSpPr>
                  <a:spLocks/>
                </p:cNvSpPr>
                <p:nvPr/>
              </p:nvSpPr>
              <p:spPr bwMode="auto">
                <a:xfrm>
                  <a:off x="4417" y="2521"/>
                  <a:ext cx="401" cy="329"/>
                </a:xfrm>
                <a:custGeom>
                  <a:avLst/>
                  <a:gdLst>
                    <a:gd name="T0" fmla="*/ 0 w 401"/>
                    <a:gd name="T1" fmla="*/ 60 h 396"/>
                    <a:gd name="T2" fmla="*/ 133 w 401"/>
                    <a:gd name="T3" fmla="*/ 0 h 396"/>
                    <a:gd name="T4" fmla="*/ 181 w 401"/>
                    <a:gd name="T5" fmla="*/ 161 h 396"/>
                    <a:gd name="T6" fmla="*/ 215 w 401"/>
                    <a:gd name="T7" fmla="*/ 246 h 396"/>
                    <a:gd name="T8" fmla="*/ 273 w 401"/>
                    <a:gd name="T9" fmla="*/ 179 h 396"/>
                    <a:gd name="T10" fmla="*/ 306 w 401"/>
                    <a:gd name="T11" fmla="*/ 136 h 396"/>
                    <a:gd name="T12" fmla="*/ 337 w 401"/>
                    <a:gd name="T13" fmla="*/ 116 h 396"/>
                    <a:gd name="T14" fmla="*/ 355 w 401"/>
                    <a:gd name="T15" fmla="*/ 110 h 396"/>
                    <a:gd name="T16" fmla="*/ 375 w 401"/>
                    <a:gd name="T17" fmla="*/ 113 h 396"/>
                    <a:gd name="T18" fmla="*/ 395 w 401"/>
                    <a:gd name="T19" fmla="*/ 130 h 396"/>
                    <a:gd name="T20" fmla="*/ 400 w 401"/>
                    <a:gd name="T21" fmla="*/ 147 h 396"/>
                    <a:gd name="T22" fmla="*/ 396 w 401"/>
                    <a:gd name="T23" fmla="*/ 213 h 396"/>
                    <a:gd name="T24" fmla="*/ 225 w 401"/>
                    <a:gd name="T25" fmla="*/ 394 h 396"/>
                    <a:gd name="T26" fmla="*/ 202 w 401"/>
                    <a:gd name="T27" fmla="*/ 395 h 396"/>
                    <a:gd name="T28" fmla="*/ 170 w 401"/>
                    <a:gd name="T29" fmla="*/ 377 h 396"/>
                    <a:gd name="T30" fmla="*/ 144 w 401"/>
                    <a:gd name="T31" fmla="*/ 350 h 396"/>
                    <a:gd name="T32" fmla="*/ 73 w 401"/>
                    <a:gd name="T33" fmla="*/ 238 h 396"/>
                    <a:gd name="T34" fmla="*/ 0 w 401"/>
                    <a:gd name="T35" fmla="*/ 60 h 39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01"/>
                    <a:gd name="T55" fmla="*/ 0 h 396"/>
                    <a:gd name="T56" fmla="*/ 401 w 401"/>
                    <a:gd name="T57" fmla="*/ 396 h 39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01" h="396">
                      <a:moveTo>
                        <a:pt x="0" y="60"/>
                      </a:moveTo>
                      <a:lnTo>
                        <a:pt x="133" y="0"/>
                      </a:lnTo>
                      <a:lnTo>
                        <a:pt x="181" y="161"/>
                      </a:lnTo>
                      <a:lnTo>
                        <a:pt x="215" y="246"/>
                      </a:lnTo>
                      <a:lnTo>
                        <a:pt x="273" y="179"/>
                      </a:lnTo>
                      <a:lnTo>
                        <a:pt x="306" y="136"/>
                      </a:lnTo>
                      <a:lnTo>
                        <a:pt x="337" y="116"/>
                      </a:lnTo>
                      <a:lnTo>
                        <a:pt x="355" y="110"/>
                      </a:lnTo>
                      <a:lnTo>
                        <a:pt x="375" y="113"/>
                      </a:lnTo>
                      <a:lnTo>
                        <a:pt x="395" y="130"/>
                      </a:lnTo>
                      <a:lnTo>
                        <a:pt x="400" y="147"/>
                      </a:lnTo>
                      <a:lnTo>
                        <a:pt x="396" y="213"/>
                      </a:lnTo>
                      <a:lnTo>
                        <a:pt x="225" y="394"/>
                      </a:lnTo>
                      <a:lnTo>
                        <a:pt x="202" y="395"/>
                      </a:lnTo>
                      <a:lnTo>
                        <a:pt x="170" y="377"/>
                      </a:lnTo>
                      <a:lnTo>
                        <a:pt x="144" y="350"/>
                      </a:lnTo>
                      <a:lnTo>
                        <a:pt x="73" y="238"/>
                      </a:lnTo>
                      <a:lnTo>
                        <a:pt x="0" y="60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880" name="Group 56"/>
                <p:cNvGrpSpPr>
                  <a:grpSpLocks/>
                </p:cNvGrpSpPr>
                <p:nvPr/>
              </p:nvGrpSpPr>
              <p:grpSpPr bwMode="auto">
                <a:xfrm>
                  <a:off x="4626" y="2410"/>
                  <a:ext cx="533" cy="422"/>
                  <a:chOff x="4626" y="2410"/>
                  <a:chExt cx="533" cy="422"/>
                </a:xfrm>
              </p:grpSpPr>
              <p:sp>
                <p:nvSpPr>
                  <p:cNvPr id="34881" name="Freeform 57"/>
                  <p:cNvSpPr>
                    <a:spLocks/>
                  </p:cNvSpPr>
                  <p:nvPr/>
                </p:nvSpPr>
                <p:spPr bwMode="auto">
                  <a:xfrm>
                    <a:off x="4626" y="2503"/>
                    <a:ext cx="77" cy="329"/>
                  </a:xfrm>
                  <a:custGeom>
                    <a:avLst/>
                    <a:gdLst>
                      <a:gd name="T0" fmla="*/ 36 w 77"/>
                      <a:gd name="T1" fmla="*/ 0 h 424"/>
                      <a:gd name="T2" fmla="*/ 13 w 77"/>
                      <a:gd name="T3" fmla="*/ 13 h 424"/>
                      <a:gd name="T4" fmla="*/ 13 w 77"/>
                      <a:gd name="T5" fmla="*/ 56 h 424"/>
                      <a:gd name="T6" fmla="*/ 33 w 77"/>
                      <a:gd name="T7" fmla="*/ 70 h 424"/>
                      <a:gd name="T8" fmla="*/ 13 w 77"/>
                      <a:gd name="T9" fmla="*/ 99 h 424"/>
                      <a:gd name="T10" fmla="*/ 0 w 77"/>
                      <a:gd name="T11" fmla="*/ 135 h 424"/>
                      <a:gd name="T12" fmla="*/ 0 w 77"/>
                      <a:gd name="T13" fmla="*/ 228 h 424"/>
                      <a:gd name="T14" fmla="*/ 13 w 77"/>
                      <a:gd name="T15" fmla="*/ 326 h 424"/>
                      <a:gd name="T16" fmla="*/ 36 w 77"/>
                      <a:gd name="T17" fmla="*/ 406 h 424"/>
                      <a:gd name="T18" fmla="*/ 62 w 77"/>
                      <a:gd name="T19" fmla="*/ 423 h 424"/>
                      <a:gd name="T20" fmla="*/ 76 w 77"/>
                      <a:gd name="T21" fmla="*/ 384 h 424"/>
                      <a:gd name="T22" fmla="*/ 59 w 77"/>
                      <a:gd name="T23" fmla="*/ 254 h 424"/>
                      <a:gd name="T24" fmla="*/ 56 w 77"/>
                      <a:gd name="T25" fmla="*/ 79 h 424"/>
                      <a:gd name="T26" fmla="*/ 36 w 77"/>
                      <a:gd name="T27" fmla="*/ 0 h 4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7"/>
                      <a:gd name="T43" fmla="*/ 0 h 424"/>
                      <a:gd name="T44" fmla="*/ 77 w 77"/>
                      <a:gd name="T45" fmla="*/ 424 h 4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7" h="424">
                        <a:moveTo>
                          <a:pt x="36" y="0"/>
                        </a:moveTo>
                        <a:lnTo>
                          <a:pt x="13" y="13"/>
                        </a:lnTo>
                        <a:lnTo>
                          <a:pt x="13" y="56"/>
                        </a:lnTo>
                        <a:lnTo>
                          <a:pt x="33" y="70"/>
                        </a:lnTo>
                        <a:lnTo>
                          <a:pt x="13" y="99"/>
                        </a:lnTo>
                        <a:lnTo>
                          <a:pt x="0" y="135"/>
                        </a:lnTo>
                        <a:lnTo>
                          <a:pt x="0" y="228"/>
                        </a:lnTo>
                        <a:lnTo>
                          <a:pt x="13" y="326"/>
                        </a:lnTo>
                        <a:lnTo>
                          <a:pt x="36" y="406"/>
                        </a:lnTo>
                        <a:lnTo>
                          <a:pt x="62" y="423"/>
                        </a:lnTo>
                        <a:lnTo>
                          <a:pt x="76" y="384"/>
                        </a:lnTo>
                        <a:lnTo>
                          <a:pt x="59" y="254"/>
                        </a:lnTo>
                        <a:lnTo>
                          <a:pt x="56" y="79"/>
                        </a:lnTo>
                        <a:lnTo>
                          <a:pt x="36" y="0"/>
                        </a:lnTo>
                      </a:path>
                    </a:pathLst>
                  </a:custGeom>
                  <a:solidFill>
                    <a:srgbClr val="FF0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82" name="Freeform 58"/>
                  <p:cNvSpPr>
                    <a:spLocks/>
                  </p:cNvSpPr>
                  <p:nvPr/>
                </p:nvSpPr>
                <p:spPr bwMode="auto">
                  <a:xfrm>
                    <a:off x="4659" y="2410"/>
                    <a:ext cx="126" cy="329"/>
                  </a:xfrm>
                  <a:custGeom>
                    <a:avLst/>
                    <a:gdLst>
                      <a:gd name="T0" fmla="*/ 125 w 126"/>
                      <a:gd name="T1" fmla="*/ 36 h 167"/>
                      <a:gd name="T2" fmla="*/ 82 w 126"/>
                      <a:gd name="T3" fmla="*/ 0 h 167"/>
                      <a:gd name="T4" fmla="*/ 6 w 126"/>
                      <a:gd name="T5" fmla="*/ 66 h 167"/>
                      <a:gd name="T6" fmla="*/ 0 w 126"/>
                      <a:gd name="T7" fmla="*/ 96 h 167"/>
                      <a:gd name="T8" fmla="*/ 17 w 126"/>
                      <a:gd name="T9" fmla="*/ 166 h 167"/>
                      <a:gd name="T10" fmla="*/ 125 w 126"/>
                      <a:gd name="T11" fmla="*/ 36 h 16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6"/>
                      <a:gd name="T19" fmla="*/ 0 h 167"/>
                      <a:gd name="T20" fmla="*/ 126 w 126"/>
                      <a:gd name="T21" fmla="*/ 167 h 16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6" h="167">
                        <a:moveTo>
                          <a:pt x="125" y="36"/>
                        </a:moveTo>
                        <a:lnTo>
                          <a:pt x="82" y="0"/>
                        </a:lnTo>
                        <a:lnTo>
                          <a:pt x="6" y="66"/>
                        </a:lnTo>
                        <a:lnTo>
                          <a:pt x="0" y="96"/>
                        </a:lnTo>
                        <a:lnTo>
                          <a:pt x="17" y="166"/>
                        </a:lnTo>
                        <a:lnTo>
                          <a:pt x="125" y="36"/>
                        </a:lnTo>
                      </a:path>
                    </a:pathLst>
                  </a:custGeom>
                  <a:solidFill>
                    <a:srgbClr val="FFF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4883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4659" y="2443"/>
                    <a:ext cx="500" cy="332"/>
                    <a:chOff x="4659" y="2443"/>
                    <a:chExt cx="500" cy="332"/>
                  </a:xfrm>
                </p:grpSpPr>
                <p:sp>
                  <p:nvSpPr>
                    <p:cNvPr id="34884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4659" y="2443"/>
                      <a:ext cx="500" cy="329"/>
                    </a:xfrm>
                    <a:custGeom>
                      <a:avLst/>
                      <a:gdLst>
                        <a:gd name="T0" fmla="*/ 108 w 500"/>
                        <a:gd name="T1" fmla="*/ 7 h 623"/>
                        <a:gd name="T2" fmla="*/ 138 w 500"/>
                        <a:gd name="T3" fmla="*/ 0 h 623"/>
                        <a:gd name="T4" fmla="*/ 164 w 500"/>
                        <a:gd name="T5" fmla="*/ 7 h 623"/>
                        <a:gd name="T6" fmla="*/ 184 w 500"/>
                        <a:gd name="T7" fmla="*/ 24 h 623"/>
                        <a:gd name="T8" fmla="*/ 207 w 500"/>
                        <a:gd name="T9" fmla="*/ 63 h 623"/>
                        <a:gd name="T10" fmla="*/ 231 w 500"/>
                        <a:gd name="T11" fmla="*/ 142 h 623"/>
                        <a:gd name="T12" fmla="*/ 273 w 500"/>
                        <a:gd name="T13" fmla="*/ 242 h 623"/>
                        <a:gd name="T14" fmla="*/ 334 w 500"/>
                        <a:gd name="T15" fmla="*/ 367 h 623"/>
                        <a:gd name="T16" fmla="*/ 390 w 500"/>
                        <a:gd name="T17" fmla="*/ 436 h 623"/>
                        <a:gd name="T18" fmla="*/ 452 w 500"/>
                        <a:gd name="T19" fmla="*/ 506 h 623"/>
                        <a:gd name="T20" fmla="*/ 476 w 500"/>
                        <a:gd name="T21" fmla="*/ 539 h 623"/>
                        <a:gd name="T22" fmla="*/ 499 w 500"/>
                        <a:gd name="T23" fmla="*/ 569 h 623"/>
                        <a:gd name="T24" fmla="*/ 456 w 500"/>
                        <a:gd name="T25" fmla="*/ 603 h 623"/>
                        <a:gd name="T26" fmla="*/ 432 w 500"/>
                        <a:gd name="T27" fmla="*/ 619 h 623"/>
                        <a:gd name="T28" fmla="*/ 399 w 500"/>
                        <a:gd name="T29" fmla="*/ 583 h 623"/>
                        <a:gd name="T30" fmla="*/ 396 w 500"/>
                        <a:gd name="T31" fmla="*/ 622 h 623"/>
                        <a:gd name="T32" fmla="*/ 323 w 500"/>
                        <a:gd name="T33" fmla="*/ 619 h 623"/>
                        <a:gd name="T34" fmla="*/ 260 w 500"/>
                        <a:gd name="T35" fmla="*/ 622 h 623"/>
                        <a:gd name="T36" fmla="*/ 170 w 500"/>
                        <a:gd name="T37" fmla="*/ 616 h 623"/>
                        <a:gd name="T38" fmla="*/ 59 w 500"/>
                        <a:gd name="T39" fmla="*/ 595 h 623"/>
                        <a:gd name="T40" fmla="*/ 17 w 500"/>
                        <a:gd name="T41" fmla="*/ 563 h 623"/>
                        <a:gd name="T42" fmla="*/ 12 w 500"/>
                        <a:gd name="T43" fmla="*/ 539 h 623"/>
                        <a:gd name="T44" fmla="*/ 46 w 500"/>
                        <a:gd name="T45" fmla="*/ 483 h 623"/>
                        <a:gd name="T46" fmla="*/ 53 w 500"/>
                        <a:gd name="T47" fmla="*/ 433 h 623"/>
                        <a:gd name="T48" fmla="*/ 40 w 500"/>
                        <a:gd name="T49" fmla="*/ 367 h 623"/>
                        <a:gd name="T50" fmla="*/ 6 w 500"/>
                        <a:gd name="T51" fmla="*/ 277 h 623"/>
                        <a:gd name="T52" fmla="*/ 0 w 500"/>
                        <a:gd name="T53" fmla="*/ 222 h 623"/>
                        <a:gd name="T54" fmla="*/ 3 w 500"/>
                        <a:gd name="T55" fmla="*/ 183 h 623"/>
                        <a:gd name="T56" fmla="*/ 17 w 500"/>
                        <a:gd name="T57" fmla="*/ 146 h 623"/>
                        <a:gd name="T58" fmla="*/ 36 w 500"/>
                        <a:gd name="T59" fmla="*/ 103 h 623"/>
                        <a:gd name="T60" fmla="*/ 62 w 500"/>
                        <a:gd name="T61" fmla="*/ 57 h 623"/>
                        <a:gd name="T62" fmla="*/ 82 w 500"/>
                        <a:gd name="T63" fmla="*/ 30 h 623"/>
                        <a:gd name="T64" fmla="*/ 108 w 500"/>
                        <a:gd name="T65" fmla="*/ 7 h 62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00"/>
                        <a:gd name="T100" fmla="*/ 0 h 623"/>
                        <a:gd name="T101" fmla="*/ 500 w 500"/>
                        <a:gd name="T102" fmla="*/ 623 h 62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00" h="623">
                          <a:moveTo>
                            <a:pt x="108" y="7"/>
                          </a:moveTo>
                          <a:lnTo>
                            <a:pt x="138" y="0"/>
                          </a:lnTo>
                          <a:lnTo>
                            <a:pt x="164" y="7"/>
                          </a:lnTo>
                          <a:lnTo>
                            <a:pt x="184" y="24"/>
                          </a:lnTo>
                          <a:lnTo>
                            <a:pt x="207" y="63"/>
                          </a:lnTo>
                          <a:lnTo>
                            <a:pt x="231" y="142"/>
                          </a:lnTo>
                          <a:lnTo>
                            <a:pt x="273" y="242"/>
                          </a:lnTo>
                          <a:lnTo>
                            <a:pt x="334" y="367"/>
                          </a:lnTo>
                          <a:lnTo>
                            <a:pt x="390" y="436"/>
                          </a:lnTo>
                          <a:lnTo>
                            <a:pt x="452" y="506"/>
                          </a:lnTo>
                          <a:lnTo>
                            <a:pt x="476" y="539"/>
                          </a:lnTo>
                          <a:lnTo>
                            <a:pt x="499" y="569"/>
                          </a:lnTo>
                          <a:lnTo>
                            <a:pt x="456" y="603"/>
                          </a:lnTo>
                          <a:lnTo>
                            <a:pt x="432" y="619"/>
                          </a:lnTo>
                          <a:lnTo>
                            <a:pt x="399" y="583"/>
                          </a:lnTo>
                          <a:lnTo>
                            <a:pt x="396" y="622"/>
                          </a:lnTo>
                          <a:lnTo>
                            <a:pt x="323" y="619"/>
                          </a:lnTo>
                          <a:lnTo>
                            <a:pt x="260" y="622"/>
                          </a:lnTo>
                          <a:lnTo>
                            <a:pt x="170" y="616"/>
                          </a:lnTo>
                          <a:lnTo>
                            <a:pt x="59" y="595"/>
                          </a:lnTo>
                          <a:lnTo>
                            <a:pt x="17" y="563"/>
                          </a:lnTo>
                          <a:lnTo>
                            <a:pt x="12" y="539"/>
                          </a:lnTo>
                          <a:lnTo>
                            <a:pt x="46" y="483"/>
                          </a:lnTo>
                          <a:lnTo>
                            <a:pt x="53" y="433"/>
                          </a:lnTo>
                          <a:lnTo>
                            <a:pt x="40" y="367"/>
                          </a:lnTo>
                          <a:lnTo>
                            <a:pt x="6" y="277"/>
                          </a:lnTo>
                          <a:lnTo>
                            <a:pt x="0" y="222"/>
                          </a:lnTo>
                          <a:lnTo>
                            <a:pt x="3" y="183"/>
                          </a:lnTo>
                          <a:lnTo>
                            <a:pt x="17" y="146"/>
                          </a:lnTo>
                          <a:lnTo>
                            <a:pt x="36" y="103"/>
                          </a:lnTo>
                          <a:lnTo>
                            <a:pt x="62" y="57"/>
                          </a:lnTo>
                          <a:lnTo>
                            <a:pt x="82" y="30"/>
                          </a:lnTo>
                          <a:lnTo>
                            <a:pt x="108" y="7"/>
                          </a:lnTo>
                        </a:path>
                      </a:pathLst>
                    </a:custGeom>
                    <a:solidFill>
                      <a:srgbClr val="3F5F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5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4702" y="2446"/>
                      <a:ext cx="100" cy="329"/>
                    </a:xfrm>
                    <a:custGeom>
                      <a:avLst/>
                      <a:gdLst>
                        <a:gd name="T0" fmla="*/ 99 w 100"/>
                        <a:gd name="T1" fmla="*/ 0 h 322"/>
                        <a:gd name="T2" fmla="*/ 91 w 100"/>
                        <a:gd name="T3" fmla="*/ 44 h 322"/>
                        <a:gd name="T4" fmla="*/ 68 w 100"/>
                        <a:gd name="T5" fmla="*/ 110 h 322"/>
                        <a:gd name="T6" fmla="*/ 33 w 100"/>
                        <a:gd name="T7" fmla="*/ 77 h 322"/>
                        <a:gd name="T8" fmla="*/ 49 w 100"/>
                        <a:gd name="T9" fmla="*/ 127 h 322"/>
                        <a:gd name="T10" fmla="*/ 0 w 100"/>
                        <a:gd name="T11" fmla="*/ 321 h 322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00"/>
                        <a:gd name="T19" fmla="*/ 0 h 322"/>
                        <a:gd name="T20" fmla="*/ 100 w 100"/>
                        <a:gd name="T21" fmla="*/ 322 h 322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00" h="322">
                          <a:moveTo>
                            <a:pt x="99" y="0"/>
                          </a:moveTo>
                          <a:lnTo>
                            <a:pt x="91" y="44"/>
                          </a:lnTo>
                          <a:lnTo>
                            <a:pt x="68" y="110"/>
                          </a:lnTo>
                          <a:lnTo>
                            <a:pt x="33" y="77"/>
                          </a:lnTo>
                          <a:lnTo>
                            <a:pt x="49" y="127"/>
                          </a:lnTo>
                          <a:lnTo>
                            <a:pt x="0" y="321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34840" name="Group 62"/>
              <p:cNvGrpSpPr>
                <a:grpSpLocks/>
              </p:cNvGrpSpPr>
              <p:nvPr/>
            </p:nvGrpSpPr>
            <p:grpSpPr bwMode="auto">
              <a:xfrm>
                <a:off x="4170" y="2793"/>
                <a:ext cx="271" cy="371"/>
                <a:chOff x="4155" y="2802"/>
                <a:chExt cx="287" cy="395"/>
              </a:xfrm>
            </p:grpSpPr>
            <p:sp>
              <p:nvSpPr>
                <p:cNvPr id="34874" name="Freeform 63"/>
                <p:cNvSpPr>
                  <a:spLocks/>
                </p:cNvSpPr>
                <p:nvPr/>
              </p:nvSpPr>
              <p:spPr bwMode="auto">
                <a:xfrm>
                  <a:off x="4155" y="2802"/>
                  <a:ext cx="287" cy="328"/>
                </a:xfrm>
                <a:custGeom>
                  <a:avLst/>
                  <a:gdLst>
                    <a:gd name="T0" fmla="*/ 210 w 287"/>
                    <a:gd name="T1" fmla="*/ 1 h 177"/>
                    <a:gd name="T2" fmla="*/ 56 w 287"/>
                    <a:gd name="T3" fmla="*/ 21 h 177"/>
                    <a:gd name="T4" fmla="*/ 16 w 287"/>
                    <a:gd name="T5" fmla="*/ 26 h 177"/>
                    <a:gd name="T6" fmla="*/ 5 w 287"/>
                    <a:gd name="T7" fmla="*/ 30 h 177"/>
                    <a:gd name="T8" fmla="*/ 0 w 287"/>
                    <a:gd name="T9" fmla="*/ 35 h 177"/>
                    <a:gd name="T10" fmla="*/ 1 w 287"/>
                    <a:gd name="T11" fmla="*/ 48 h 177"/>
                    <a:gd name="T12" fmla="*/ 14 w 287"/>
                    <a:gd name="T13" fmla="*/ 67 h 177"/>
                    <a:gd name="T14" fmla="*/ 24 w 287"/>
                    <a:gd name="T15" fmla="*/ 85 h 177"/>
                    <a:gd name="T16" fmla="*/ 23 w 287"/>
                    <a:gd name="T17" fmla="*/ 111 h 177"/>
                    <a:gd name="T18" fmla="*/ 63 w 287"/>
                    <a:gd name="T19" fmla="*/ 139 h 177"/>
                    <a:gd name="T20" fmla="*/ 72 w 287"/>
                    <a:gd name="T21" fmla="*/ 144 h 177"/>
                    <a:gd name="T22" fmla="*/ 82 w 287"/>
                    <a:gd name="T23" fmla="*/ 143 h 177"/>
                    <a:gd name="T24" fmla="*/ 102 w 287"/>
                    <a:gd name="T25" fmla="*/ 151 h 177"/>
                    <a:gd name="T26" fmla="*/ 123 w 287"/>
                    <a:gd name="T27" fmla="*/ 163 h 177"/>
                    <a:gd name="T28" fmla="*/ 141 w 287"/>
                    <a:gd name="T29" fmla="*/ 176 h 177"/>
                    <a:gd name="T30" fmla="*/ 154 w 287"/>
                    <a:gd name="T31" fmla="*/ 175 h 177"/>
                    <a:gd name="T32" fmla="*/ 169 w 287"/>
                    <a:gd name="T33" fmla="*/ 166 h 177"/>
                    <a:gd name="T34" fmla="*/ 169 w 287"/>
                    <a:gd name="T35" fmla="*/ 152 h 177"/>
                    <a:gd name="T36" fmla="*/ 158 w 287"/>
                    <a:gd name="T37" fmla="*/ 141 h 177"/>
                    <a:gd name="T38" fmla="*/ 137 w 287"/>
                    <a:gd name="T39" fmla="*/ 130 h 177"/>
                    <a:gd name="T40" fmla="*/ 125 w 287"/>
                    <a:gd name="T41" fmla="*/ 126 h 177"/>
                    <a:gd name="T42" fmla="*/ 142 w 287"/>
                    <a:gd name="T43" fmla="*/ 105 h 177"/>
                    <a:gd name="T44" fmla="*/ 160 w 287"/>
                    <a:gd name="T45" fmla="*/ 96 h 177"/>
                    <a:gd name="T46" fmla="*/ 163 w 287"/>
                    <a:gd name="T47" fmla="*/ 101 h 177"/>
                    <a:gd name="T48" fmla="*/ 177 w 287"/>
                    <a:gd name="T49" fmla="*/ 104 h 177"/>
                    <a:gd name="T50" fmla="*/ 195 w 287"/>
                    <a:gd name="T51" fmla="*/ 104 h 177"/>
                    <a:gd name="T52" fmla="*/ 208 w 287"/>
                    <a:gd name="T53" fmla="*/ 99 h 177"/>
                    <a:gd name="T54" fmla="*/ 228 w 287"/>
                    <a:gd name="T55" fmla="*/ 90 h 177"/>
                    <a:gd name="T56" fmla="*/ 235 w 287"/>
                    <a:gd name="T57" fmla="*/ 83 h 177"/>
                    <a:gd name="T58" fmla="*/ 241 w 287"/>
                    <a:gd name="T59" fmla="*/ 70 h 177"/>
                    <a:gd name="T60" fmla="*/ 252 w 287"/>
                    <a:gd name="T61" fmla="*/ 60 h 177"/>
                    <a:gd name="T62" fmla="*/ 267 w 287"/>
                    <a:gd name="T63" fmla="*/ 57 h 177"/>
                    <a:gd name="T64" fmla="*/ 286 w 287"/>
                    <a:gd name="T65" fmla="*/ 57 h 177"/>
                    <a:gd name="T66" fmla="*/ 268 w 287"/>
                    <a:gd name="T67" fmla="*/ 0 h 177"/>
                    <a:gd name="T68" fmla="*/ 210 w 287"/>
                    <a:gd name="T69" fmla="*/ 1 h 17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87"/>
                    <a:gd name="T106" fmla="*/ 0 h 177"/>
                    <a:gd name="T107" fmla="*/ 287 w 287"/>
                    <a:gd name="T108" fmla="*/ 177 h 177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87" h="177">
                      <a:moveTo>
                        <a:pt x="210" y="1"/>
                      </a:moveTo>
                      <a:lnTo>
                        <a:pt x="56" y="21"/>
                      </a:lnTo>
                      <a:lnTo>
                        <a:pt x="16" y="26"/>
                      </a:lnTo>
                      <a:lnTo>
                        <a:pt x="5" y="30"/>
                      </a:lnTo>
                      <a:lnTo>
                        <a:pt x="0" y="35"/>
                      </a:lnTo>
                      <a:lnTo>
                        <a:pt x="1" y="48"/>
                      </a:lnTo>
                      <a:lnTo>
                        <a:pt x="14" y="67"/>
                      </a:lnTo>
                      <a:lnTo>
                        <a:pt x="24" y="85"/>
                      </a:lnTo>
                      <a:lnTo>
                        <a:pt x="23" y="111"/>
                      </a:lnTo>
                      <a:lnTo>
                        <a:pt x="63" y="139"/>
                      </a:lnTo>
                      <a:lnTo>
                        <a:pt x="72" y="144"/>
                      </a:lnTo>
                      <a:lnTo>
                        <a:pt x="82" y="143"/>
                      </a:lnTo>
                      <a:lnTo>
                        <a:pt x="102" y="151"/>
                      </a:lnTo>
                      <a:lnTo>
                        <a:pt x="123" y="163"/>
                      </a:lnTo>
                      <a:lnTo>
                        <a:pt x="141" y="176"/>
                      </a:lnTo>
                      <a:lnTo>
                        <a:pt x="154" y="175"/>
                      </a:lnTo>
                      <a:lnTo>
                        <a:pt x="169" y="166"/>
                      </a:lnTo>
                      <a:lnTo>
                        <a:pt x="169" y="152"/>
                      </a:lnTo>
                      <a:lnTo>
                        <a:pt x="158" y="141"/>
                      </a:lnTo>
                      <a:lnTo>
                        <a:pt x="137" y="130"/>
                      </a:lnTo>
                      <a:lnTo>
                        <a:pt x="125" y="126"/>
                      </a:lnTo>
                      <a:lnTo>
                        <a:pt x="142" y="105"/>
                      </a:lnTo>
                      <a:lnTo>
                        <a:pt x="160" y="96"/>
                      </a:lnTo>
                      <a:lnTo>
                        <a:pt x="163" y="101"/>
                      </a:lnTo>
                      <a:lnTo>
                        <a:pt x="177" y="104"/>
                      </a:lnTo>
                      <a:lnTo>
                        <a:pt x="195" y="104"/>
                      </a:lnTo>
                      <a:lnTo>
                        <a:pt x="208" y="99"/>
                      </a:lnTo>
                      <a:lnTo>
                        <a:pt x="228" y="90"/>
                      </a:lnTo>
                      <a:lnTo>
                        <a:pt x="235" y="83"/>
                      </a:lnTo>
                      <a:lnTo>
                        <a:pt x="241" y="70"/>
                      </a:lnTo>
                      <a:lnTo>
                        <a:pt x="252" y="60"/>
                      </a:lnTo>
                      <a:lnTo>
                        <a:pt x="267" y="57"/>
                      </a:lnTo>
                      <a:lnTo>
                        <a:pt x="286" y="57"/>
                      </a:lnTo>
                      <a:lnTo>
                        <a:pt x="268" y="0"/>
                      </a:lnTo>
                      <a:lnTo>
                        <a:pt x="210" y="1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875" name="Group 64"/>
                <p:cNvGrpSpPr>
                  <a:grpSpLocks/>
                </p:cNvGrpSpPr>
                <p:nvPr/>
              </p:nvGrpSpPr>
              <p:grpSpPr bwMode="auto">
                <a:xfrm>
                  <a:off x="4178" y="2841"/>
                  <a:ext cx="101" cy="356"/>
                  <a:chOff x="4178" y="2841"/>
                  <a:chExt cx="101" cy="356"/>
                </a:xfrm>
              </p:grpSpPr>
              <p:sp>
                <p:nvSpPr>
                  <p:cNvPr id="34876" name="Freeform 65"/>
                  <p:cNvSpPr>
                    <a:spLocks/>
                  </p:cNvSpPr>
                  <p:nvPr/>
                </p:nvSpPr>
                <p:spPr bwMode="auto">
                  <a:xfrm>
                    <a:off x="4178" y="2841"/>
                    <a:ext cx="83" cy="328"/>
                  </a:xfrm>
                  <a:custGeom>
                    <a:avLst/>
                    <a:gdLst>
                      <a:gd name="T0" fmla="*/ 82 w 83"/>
                      <a:gd name="T1" fmla="*/ 3 h 49"/>
                      <a:gd name="T2" fmla="*/ 42 w 83"/>
                      <a:gd name="T3" fmla="*/ 0 h 49"/>
                      <a:gd name="T4" fmla="*/ 4 w 83"/>
                      <a:gd name="T5" fmla="*/ 21 h 49"/>
                      <a:gd name="T6" fmla="*/ 0 w 83"/>
                      <a:gd name="T7" fmla="*/ 39 h 49"/>
                      <a:gd name="T8" fmla="*/ 2 w 83"/>
                      <a:gd name="T9" fmla="*/ 48 h 4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49"/>
                      <a:gd name="T17" fmla="*/ 83 w 83"/>
                      <a:gd name="T18" fmla="*/ 49 h 4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49">
                        <a:moveTo>
                          <a:pt x="82" y="3"/>
                        </a:moveTo>
                        <a:lnTo>
                          <a:pt x="42" y="0"/>
                        </a:lnTo>
                        <a:lnTo>
                          <a:pt x="4" y="21"/>
                        </a:lnTo>
                        <a:lnTo>
                          <a:pt x="0" y="39"/>
                        </a:lnTo>
                        <a:lnTo>
                          <a:pt x="2" y="48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77" name="Freeform 66"/>
                  <p:cNvSpPr>
                    <a:spLocks/>
                  </p:cNvSpPr>
                  <p:nvPr/>
                </p:nvSpPr>
                <p:spPr bwMode="auto">
                  <a:xfrm>
                    <a:off x="4227" y="2869"/>
                    <a:ext cx="52" cy="328"/>
                  </a:xfrm>
                  <a:custGeom>
                    <a:avLst/>
                    <a:gdLst>
                      <a:gd name="T0" fmla="*/ 51 w 52"/>
                      <a:gd name="T1" fmla="*/ 0 h 79"/>
                      <a:gd name="T2" fmla="*/ 5 w 52"/>
                      <a:gd name="T3" fmla="*/ 48 h 79"/>
                      <a:gd name="T4" fmla="*/ 0 w 52"/>
                      <a:gd name="T5" fmla="*/ 57 h 79"/>
                      <a:gd name="T6" fmla="*/ 5 w 52"/>
                      <a:gd name="T7" fmla="*/ 67 h 79"/>
                      <a:gd name="T8" fmla="*/ 9 w 52"/>
                      <a:gd name="T9" fmla="*/ 76 h 79"/>
                      <a:gd name="T10" fmla="*/ 12 w 52"/>
                      <a:gd name="T11" fmla="*/ 78 h 7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2"/>
                      <a:gd name="T19" fmla="*/ 0 h 79"/>
                      <a:gd name="T20" fmla="*/ 52 w 52"/>
                      <a:gd name="T21" fmla="*/ 79 h 7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2" h="79">
                        <a:moveTo>
                          <a:pt x="51" y="0"/>
                        </a:moveTo>
                        <a:lnTo>
                          <a:pt x="5" y="48"/>
                        </a:lnTo>
                        <a:lnTo>
                          <a:pt x="0" y="57"/>
                        </a:lnTo>
                        <a:lnTo>
                          <a:pt x="5" y="67"/>
                        </a:lnTo>
                        <a:lnTo>
                          <a:pt x="9" y="76"/>
                        </a:lnTo>
                        <a:lnTo>
                          <a:pt x="12" y="78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78" name="Freeform 67"/>
                  <p:cNvSpPr>
                    <a:spLocks/>
                  </p:cNvSpPr>
                  <p:nvPr/>
                </p:nvSpPr>
                <p:spPr bwMode="auto">
                  <a:xfrm>
                    <a:off x="4202" y="2857"/>
                    <a:ext cx="67" cy="328"/>
                  </a:xfrm>
                  <a:custGeom>
                    <a:avLst/>
                    <a:gdLst>
                      <a:gd name="T0" fmla="*/ 66 w 67"/>
                      <a:gd name="T1" fmla="*/ 0 h 90"/>
                      <a:gd name="T2" fmla="*/ 35 w 67"/>
                      <a:gd name="T3" fmla="*/ 8 h 90"/>
                      <a:gd name="T4" fmla="*/ 5 w 67"/>
                      <a:gd name="T5" fmla="*/ 26 h 90"/>
                      <a:gd name="T6" fmla="*/ 0 w 67"/>
                      <a:gd name="T7" fmla="*/ 45 h 90"/>
                      <a:gd name="T8" fmla="*/ 25 w 67"/>
                      <a:gd name="T9" fmla="*/ 85 h 90"/>
                      <a:gd name="T10" fmla="*/ 34 w 67"/>
                      <a:gd name="T11" fmla="*/ 89 h 9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7"/>
                      <a:gd name="T19" fmla="*/ 0 h 90"/>
                      <a:gd name="T20" fmla="*/ 67 w 67"/>
                      <a:gd name="T21" fmla="*/ 90 h 9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7" h="90">
                        <a:moveTo>
                          <a:pt x="66" y="0"/>
                        </a:moveTo>
                        <a:lnTo>
                          <a:pt x="35" y="8"/>
                        </a:lnTo>
                        <a:lnTo>
                          <a:pt x="5" y="26"/>
                        </a:lnTo>
                        <a:lnTo>
                          <a:pt x="0" y="45"/>
                        </a:lnTo>
                        <a:lnTo>
                          <a:pt x="25" y="85"/>
                        </a:lnTo>
                        <a:lnTo>
                          <a:pt x="34" y="89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841" name="Freeform 68"/>
              <p:cNvSpPr>
                <a:spLocks/>
              </p:cNvSpPr>
              <p:nvPr/>
            </p:nvSpPr>
            <p:spPr bwMode="auto">
              <a:xfrm>
                <a:off x="4367" y="2777"/>
                <a:ext cx="80" cy="308"/>
              </a:xfrm>
              <a:custGeom>
                <a:avLst/>
                <a:gdLst>
                  <a:gd name="T0" fmla="*/ 0 w 85"/>
                  <a:gd name="T1" fmla="*/ 1 h 89"/>
                  <a:gd name="T2" fmla="*/ 35 w 85"/>
                  <a:gd name="T3" fmla="*/ 82 h 89"/>
                  <a:gd name="T4" fmla="*/ 79 w 85"/>
                  <a:gd name="T5" fmla="*/ 80 h 89"/>
                  <a:gd name="T6" fmla="*/ 55 w 85"/>
                  <a:gd name="T7" fmla="*/ 0 h 89"/>
                  <a:gd name="T8" fmla="*/ 0 w 85"/>
                  <a:gd name="T9" fmla="*/ 1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89"/>
                  <a:gd name="T17" fmla="*/ 85 w 8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89">
                    <a:moveTo>
                      <a:pt x="0" y="1"/>
                    </a:moveTo>
                    <a:lnTo>
                      <a:pt x="37" y="88"/>
                    </a:lnTo>
                    <a:lnTo>
                      <a:pt x="84" y="86"/>
                    </a:lnTo>
                    <a:lnTo>
                      <a:pt x="58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FFF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42" name="Freeform 69"/>
              <p:cNvSpPr>
                <a:spLocks/>
              </p:cNvSpPr>
              <p:nvPr/>
            </p:nvSpPr>
            <p:spPr bwMode="auto">
              <a:xfrm>
                <a:off x="4393" y="2573"/>
                <a:ext cx="429" cy="311"/>
              </a:xfrm>
              <a:custGeom>
                <a:avLst/>
                <a:gdLst>
                  <a:gd name="T0" fmla="*/ 3 w 454"/>
                  <a:gd name="T1" fmla="*/ 205 h 333"/>
                  <a:gd name="T2" fmla="*/ 9 w 454"/>
                  <a:gd name="T3" fmla="*/ 233 h 333"/>
                  <a:gd name="T4" fmla="*/ 20 w 454"/>
                  <a:gd name="T5" fmla="*/ 264 h 333"/>
                  <a:gd name="T6" fmla="*/ 26 w 454"/>
                  <a:gd name="T7" fmla="*/ 290 h 333"/>
                  <a:gd name="T8" fmla="*/ 98 w 454"/>
                  <a:gd name="T9" fmla="*/ 291 h 333"/>
                  <a:gd name="T10" fmla="*/ 156 w 454"/>
                  <a:gd name="T11" fmla="*/ 296 h 333"/>
                  <a:gd name="T12" fmla="*/ 217 w 454"/>
                  <a:gd name="T13" fmla="*/ 305 h 333"/>
                  <a:gd name="T14" fmla="*/ 250 w 454"/>
                  <a:gd name="T15" fmla="*/ 310 h 333"/>
                  <a:gd name="T16" fmla="*/ 300 w 454"/>
                  <a:gd name="T17" fmla="*/ 270 h 333"/>
                  <a:gd name="T18" fmla="*/ 363 w 454"/>
                  <a:gd name="T19" fmla="*/ 187 h 333"/>
                  <a:gd name="T20" fmla="*/ 403 w 454"/>
                  <a:gd name="T21" fmla="*/ 124 h 333"/>
                  <a:gd name="T22" fmla="*/ 423 w 454"/>
                  <a:gd name="T23" fmla="*/ 78 h 333"/>
                  <a:gd name="T24" fmla="*/ 428 w 454"/>
                  <a:gd name="T25" fmla="*/ 35 h 333"/>
                  <a:gd name="T26" fmla="*/ 414 w 454"/>
                  <a:gd name="T27" fmla="*/ 13 h 333"/>
                  <a:gd name="T28" fmla="*/ 385 w 454"/>
                  <a:gd name="T29" fmla="*/ 0 h 333"/>
                  <a:gd name="T30" fmla="*/ 352 w 454"/>
                  <a:gd name="T31" fmla="*/ 7 h 333"/>
                  <a:gd name="T32" fmla="*/ 320 w 454"/>
                  <a:gd name="T33" fmla="*/ 35 h 333"/>
                  <a:gd name="T34" fmla="*/ 288 w 454"/>
                  <a:gd name="T35" fmla="*/ 76 h 333"/>
                  <a:gd name="T36" fmla="*/ 259 w 454"/>
                  <a:gd name="T37" fmla="*/ 109 h 333"/>
                  <a:gd name="T38" fmla="*/ 231 w 454"/>
                  <a:gd name="T39" fmla="*/ 148 h 333"/>
                  <a:gd name="T40" fmla="*/ 219 w 454"/>
                  <a:gd name="T41" fmla="*/ 171 h 333"/>
                  <a:gd name="T42" fmla="*/ 222 w 454"/>
                  <a:gd name="T43" fmla="*/ 184 h 333"/>
                  <a:gd name="T44" fmla="*/ 215 w 454"/>
                  <a:gd name="T45" fmla="*/ 191 h 333"/>
                  <a:gd name="T46" fmla="*/ 207 w 454"/>
                  <a:gd name="T47" fmla="*/ 197 h 333"/>
                  <a:gd name="T48" fmla="*/ 180 w 454"/>
                  <a:gd name="T49" fmla="*/ 199 h 333"/>
                  <a:gd name="T50" fmla="*/ 91 w 454"/>
                  <a:gd name="T51" fmla="*/ 188 h 333"/>
                  <a:gd name="T52" fmla="*/ 0 w 454"/>
                  <a:gd name="T53" fmla="*/ 181 h 333"/>
                  <a:gd name="T54" fmla="*/ 3 w 454"/>
                  <a:gd name="T55" fmla="*/ 205 h 33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54"/>
                  <a:gd name="T85" fmla="*/ 0 h 333"/>
                  <a:gd name="T86" fmla="*/ 454 w 454"/>
                  <a:gd name="T87" fmla="*/ 333 h 33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54" h="333">
                    <a:moveTo>
                      <a:pt x="3" y="219"/>
                    </a:moveTo>
                    <a:lnTo>
                      <a:pt x="9" y="249"/>
                    </a:lnTo>
                    <a:lnTo>
                      <a:pt x="21" y="283"/>
                    </a:lnTo>
                    <a:lnTo>
                      <a:pt x="28" y="310"/>
                    </a:lnTo>
                    <a:lnTo>
                      <a:pt x="104" y="312"/>
                    </a:lnTo>
                    <a:lnTo>
                      <a:pt x="165" y="317"/>
                    </a:lnTo>
                    <a:lnTo>
                      <a:pt x="230" y="327"/>
                    </a:lnTo>
                    <a:lnTo>
                      <a:pt x="265" y="332"/>
                    </a:lnTo>
                    <a:lnTo>
                      <a:pt x="318" y="289"/>
                    </a:lnTo>
                    <a:lnTo>
                      <a:pt x="384" y="200"/>
                    </a:lnTo>
                    <a:lnTo>
                      <a:pt x="426" y="133"/>
                    </a:lnTo>
                    <a:lnTo>
                      <a:pt x="448" y="84"/>
                    </a:lnTo>
                    <a:lnTo>
                      <a:pt x="453" y="38"/>
                    </a:lnTo>
                    <a:lnTo>
                      <a:pt x="438" y="14"/>
                    </a:lnTo>
                    <a:lnTo>
                      <a:pt x="407" y="0"/>
                    </a:lnTo>
                    <a:lnTo>
                      <a:pt x="372" y="8"/>
                    </a:lnTo>
                    <a:lnTo>
                      <a:pt x="339" y="37"/>
                    </a:lnTo>
                    <a:lnTo>
                      <a:pt x="305" y="81"/>
                    </a:lnTo>
                    <a:lnTo>
                      <a:pt x="274" y="117"/>
                    </a:lnTo>
                    <a:lnTo>
                      <a:pt x="244" y="158"/>
                    </a:lnTo>
                    <a:lnTo>
                      <a:pt x="232" y="183"/>
                    </a:lnTo>
                    <a:lnTo>
                      <a:pt x="235" y="197"/>
                    </a:lnTo>
                    <a:lnTo>
                      <a:pt x="228" y="205"/>
                    </a:lnTo>
                    <a:lnTo>
                      <a:pt x="219" y="211"/>
                    </a:lnTo>
                    <a:lnTo>
                      <a:pt x="190" y="213"/>
                    </a:lnTo>
                    <a:lnTo>
                      <a:pt x="96" y="201"/>
                    </a:lnTo>
                    <a:lnTo>
                      <a:pt x="0" y="194"/>
                    </a:lnTo>
                    <a:lnTo>
                      <a:pt x="3" y="219"/>
                    </a:lnTo>
                  </a:path>
                </a:pathLst>
              </a:custGeom>
              <a:solidFill>
                <a:srgbClr val="3F5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43" name="Group 70"/>
              <p:cNvGrpSpPr>
                <a:grpSpLocks/>
              </p:cNvGrpSpPr>
              <p:nvPr/>
            </p:nvGrpSpPr>
            <p:grpSpPr bwMode="auto">
              <a:xfrm>
                <a:off x="4335" y="2335"/>
                <a:ext cx="198" cy="425"/>
                <a:chOff x="4329" y="2320"/>
                <a:chExt cx="210" cy="454"/>
              </a:xfrm>
            </p:grpSpPr>
            <p:sp>
              <p:nvSpPr>
                <p:cNvPr id="34871" name="Freeform 71"/>
                <p:cNvSpPr>
                  <a:spLocks/>
                </p:cNvSpPr>
                <p:nvPr/>
              </p:nvSpPr>
              <p:spPr bwMode="auto">
                <a:xfrm>
                  <a:off x="4329" y="2320"/>
                  <a:ext cx="210" cy="329"/>
                </a:xfrm>
                <a:custGeom>
                  <a:avLst/>
                  <a:gdLst>
                    <a:gd name="T0" fmla="*/ 95 w 210"/>
                    <a:gd name="T1" fmla="*/ 210 h 224"/>
                    <a:gd name="T2" fmla="*/ 90 w 210"/>
                    <a:gd name="T3" fmla="*/ 201 h 224"/>
                    <a:gd name="T4" fmla="*/ 72 w 210"/>
                    <a:gd name="T5" fmla="*/ 194 h 224"/>
                    <a:gd name="T6" fmla="*/ 52 w 210"/>
                    <a:gd name="T7" fmla="*/ 184 h 224"/>
                    <a:gd name="T8" fmla="*/ 24 w 210"/>
                    <a:gd name="T9" fmla="*/ 128 h 224"/>
                    <a:gd name="T10" fmla="*/ 0 w 210"/>
                    <a:gd name="T11" fmla="*/ 76 h 224"/>
                    <a:gd name="T12" fmla="*/ 0 w 210"/>
                    <a:gd name="T13" fmla="*/ 50 h 224"/>
                    <a:gd name="T14" fmla="*/ 41 w 210"/>
                    <a:gd name="T15" fmla="*/ 8 h 224"/>
                    <a:gd name="T16" fmla="*/ 72 w 210"/>
                    <a:gd name="T17" fmla="*/ 5 h 224"/>
                    <a:gd name="T18" fmla="*/ 81 w 210"/>
                    <a:gd name="T19" fmla="*/ 12 h 224"/>
                    <a:gd name="T20" fmla="*/ 109 w 210"/>
                    <a:gd name="T21" fmla="*/ 0 h 224"/>
                    <a:gd name="T22" fmla="*/ 120 w 210"/>
                    <a:gd name="T23" fmla="*/ 1 h 224"/>
                    <a:gd name="T24" fmla="*/ 128 w 210"/>
                    <a:gd name="T25" fmla="*/ 9 h 224"/>
                    <a:gd name="T26" fmla="*/ 132 w 210"/>
                    <a:gd name="T27" fmla="*/ 18 h 224"/>
                    <a:gd name="T28" fmla="*/ 125 w 210"/>
                    <a:gd name="T29" fmla="*/ 28 h 224"/>
                    <a:gd name="T30" fmla="*/ 75 w 210"/>
                    <a:gd name="T31" fmla="*/ 53 h 224"/>
                    <a:gd name="T32" fmla="*/ 64 w 210"/>
                    <a:gd name="T33" fmla="*/ 90 h 224"/>
                    <a:gd name="T34" fmla="*/ 83 w 210"/>
                    <a:gd name="T35" fmla="*/ 63 h 224"/>
                    <a:gd name="T36" fmla="*/ 131 w 210"/>
                    <a:gd name="T37" fmla="*/ 48 h 224"/>
                    <a:gd name="T38" fmla="*/ 137 w 210"/>
                    <a:gd name="T39" fmla="*/ 48 h 224"/>
                    <a:gd name="T40" fmla="*/ 144 w 210"/>
                    <a:gd name="T41" fmla="*/ 54 h 224"/>
                    <a:gd name="T42" fmla="*/ 148 w 210"/>
                    <a:gd name="T43" fmla="*/ 69 h 224"/>
                    <a:gd name="T44" fmla="*/ 142 w 210"/>
                    <a:gd name="T45" fmla="*/ 78 h 224"/>
                    <a:gd name="T46" fmla="*/ 104 w 210"/>
                    <a:gd name="T47" fmla="*/ 94 h 224"/>
                    <a:gd name="T48" fmla="*/ 102 w 210"/>
                    <a:gd name="T49" fmla="*/ 109 h 224"/>
                    <a:gd name="T50" fmla="*/ 127 w 210"/>
                    <a:gd name="T51" fmla="*/ 141 h 224"/>
                    <a:gd name="T52" fmla="*/ 139 w 210"/>
                    <a:gd name="T53" fmla="*/ 139 h 224"/>
                    <a:gd name="T54" fmla="*/ 150 w 210"/>
                    <a:gd name="T55" fmla="*/ 137 h 224"/>
                    <a:gd name="T56" fmla="*/ 165 w 210"/>
                    <a:gd name="T57" fmla="*/ 128 h 224"/>
                    <a:gd name="T58" fmla="*/ 172 w 210"/>
                    <a:gd name="T59" fmla="*/ 118 h 224"/>
                    <a:gd name="T60" fmla="*/ 185 w 210"/>
                    <a:gd name="T61" fmla="*/ 111 h 224"/>
                    <a:gd name="T62" fmla="*/ 196 w 210"/>
                    <a:gd name="T63" fmla="*/ 112 h 224"/>
                    <a:gd name="T64" fmla="*/ 204 w 210"/>
                    <a:gd name="T65" fmla="*/ 117 h 224"/>
                    <a:gd name="T66" fmla="*/ 208 w 210"/>
                    <a:gd name="T67" fmla="*/ 128 h 224"/>
                    <a:gd name="T68" fmla="*/ 209 w 210"/>
                    <a:gd name="T69" fmla="*/ 137 h 224"/>
                    <a:gd name="T70" fmla="*/ 204 w 210"/>
                    <a:gd name="T71" fmla="*/ 145 h 224"/>
                    <a:gd name="T72" fmla="*/ 187 w 210"/>
                    <a:gd name="T73" fmla="*/ 153 h 224"/>
                    <a:gd name="T74" fmla="*/ 165 w 210"/>
                    <a:gd name="T75" fmla="*/ 160 h 224"/>
                    <a:gd name="T76" fmla="*/ 155 w 210"/>
                    <a:gd name="T77" fmla="*/ 168 h 224"/>
                    <a:gd name="T78" fmla="*/ 171 w 210"/>
                    <a:gd name="T79" fmla="*/ 198 h 224"/>
                    <a:gd name="T80" fmla="*/ 102 w 210"/>
                    <a:gd name="T81" fmla="*/ 223 h 224"/>
                    <a:gd name="T82" fmla="*/ 95 w 210"/>
                    <a:gd name="T83" fmla="*/ 21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10"/>
                    <a:gd name="T127" fmla="*/ 0 h 224"/>
                    <a:gd name="T128" fmla="*/ 210 w 210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10" h="224">
                      <a:moveTo>
                        <a:pt x="95" y="210"/>
                      </a:moveTo>
                      <a:lnTo>
                        <a:pt x="90" y="201"/>
                      </a:lnTo>
                      <a:lnTo>
                        <a:pt x="72" y="194"/>
                      </a:lnTo>
                      <a:lnTo>
                        <a:pt x="52" y="184"/>
                      </a:lnTo>
                      <a:lnTo>
                        <a:pt x="24" y="128"/>
                      </a:lnTo>
                      <a:lnTo>
                        <a:pt x="0" y="76"/>
                      </a:lnTo>
                      <a:lnTo>
                        <a:pt x="0" y="50"/>
                      </a:lnTo>
                      <a:lnTo>
                        <a:pt x="41" y="8"/>
                      </a:lnTo>
                      <a:lnTo>
                        <a:pt x="72" y="5"/>
                      </a:lnTo>
                      <a:lnTo>
                        <a:pt x="81" y="12"/>
                      </a:lnTo>
                      <a:lnTo>
                        <a:pt x="109" y="0"/>
                      </a:lnTo>
                      <a:lnTo>
                        <a:pt x="120" y="1"/>
                      </a:lnTo>
                      <a:lnTo>
                        <a:pt x="128" y="9"/>
                      </a:lnTo>
                      <a:lnTo>
                        <a:pt x="132" y="18"/>
                      </a:lnTo>
                      <a:lnTo>
                        <a:pt x="125" y="28"/>
                      </a:lnTo>
                      <a:lnTo>
                        <a:pt x="75" y="53"/>
                      </a:lnTo>
                      <a:lnTo>
                        <a:pt x="64" y="90"/>
                      </a:lnTo>
                      <a:lnTo>
                        <a:pt x="83" y="63"/>
                      </a:lnTo>
                      <a:lnTo>
                        <a:pt x="131" y="48"/>
                      </a:lnTo>
                      <a:lnTo>
                        <a:pt x="137" y="48"/>
                      </a:lnTo>
                      <a:lnTo>
                        <a:pt x="144" y="54"/>
                      </a:lnTo>
                      <a:lnTo>
                        <a:pt x="148" y="69"/>
                      </a:lnTo>
                      <a:lnTo>
                        <a:pt x="142" y="78"/>
                      </a:lnTo>
                      <a:lnTo>
                        <a:pt x="104" y="94"/>
                      </a:lnTo>
                      <a:lnTo>
                        <a:pt x="102" y="109"/>
                      </a:lnTo>
                      <a:lnTo>
                        <a:pt x="127" y="141"/>
                      </a:lnTo>
                      <a:lnTo>
                        <a:pt x="139" y="139"/>
                      </a:lnTo>
                      <a:lnTo>
                        <a:pt x="150" y="137"/>
                      </a:lnTo>
                      <a:lnTo>
                        <a:pt x="165" y="128"/>
                      </a:lnTo>
                      <a:lnTo>
                        <a:pt x="172" y="118"/>
                      </a:lnTo>
                      <a:lnTo>
                        <a:pt x="185" y="111"/>
                      </a:lnTo>
                      <a:lnTo>
                        <a:pt x="196" y="112"/>
                      </a:lnTo>
                      <a:lnTo>
                        <a:pt x="204" y="117"/>
                      </a:lnTo>
                      <a:lnTo>
                        <a:pt x="208" y="128"/>
                      </a:lnTo>
                      <a:lnTo>
                        <a:pt x="209" y="137"/>
                      </a:lnTo>
                      <a:lnTo>
                        <a:pt x="204" y="145"/>
                      </a:lnTo>
                      <a:lnTo>
                        <a:pt x="187" y="153"/>
                      </a:lnTo>
                      <a:lnTo>
                        <a:pt x="165" y="160"/>
                      </a:lnTo>
                      <a:lnTo>
                        <a:pt x="155" y="168"/>
                      </a:lnTo>
                      <a:lnTo>
                        <a:pt x="171" y="198"/>
                      </a:lnTo>
                      <a:lnTo>
                        <a:pt x="102" y="223"/>
                      </a:lnTo>
                      <a:lnTo>
                        <a:pt x="95" y="210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72" name="Freeform 72"/>
                <p:cNvSpPr>
                  <a:spLocks/>
                </p:cNvSpPr>
                <p:nvPr/>
              </p:nvSpPr>
              <p:spPr bwMode="auto">
                <a:xfrm>
                  <a:off x="4508" y="2445"/>
                  <a:ext cx="11" cy="329"/>
                </a:xfrm>
                <a:custGeom>
                  <a:avLst/>
                  <a:gdLst>
                    <a:gd name="T0" fmla="*/ 0 w 11"/>
                    <a:gd name="T1" fmla="*/ 0 h 20"/>
                    <a:gd name="T2" fmla="*/ 1 w 11"/>
                    <a:gd name="T3" fmla="*/ 9 h 20"/>
                    <a:gd name="T4" fmla="*/ 6 w 11"/>
                    <a:gd name="T5" fmla="*/ 14 h 20"/>
                    <a:gd name="T6" fmla="*/ 10 w 11"/>
                    <a:gd name="T7" fmla="*/ 19 h 2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20"/>
                    <a:gd name="T14" fmla="*/ 11 w 11"/>
                    <a:gd name="T15" fmla="*/ 20 h 2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20">
                      <a:moveTo>
                        <a:pt x="0" y="0"/>
                      </a:moveTo>
                      <a:lnTo>
                        <a:pt x="1" y="9"/>
                      </a:lnTo>
                      <a:lnTo>
                        <a:pt x="6" y="14"/>
                      </a:lnTo>
                      <a:lnTo>
                        <a:pt x="10" y="1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73" name="Freeform 73"/>
                <p:cNvSpPr>
                  <a:spLocks/>
                </p:cNvSpPr>
                <p:nvPr/>
              </p:nvSpPr>
              <p:spPr bwMode="auto">
                <a:xfrm>
                  <a:off x="4362" y="2334"/>
                  <a:ext cx="48" cy="329"/>
                </a:xfrm>
                <a:custGeom>
                  <a:avLst/>
                  <a:gdLst>
                    <a:gd name="T0" fmla="*/ 47 w 48"/>
                    <a:gd name="T1" fmla="*/ 0 h 57"/>
                    <a:gd name="T2" fmla="*/ 19 w 48"/>
                    <a:gd name="T3" fmla="*/ 11 h 57"/>
                    <a:gd name="T4" fmla="*/ 10 w 48"/>
                    <a:gd name="T5" fmla="*/ 22 h 57"/>
                    <a:gd name="T6" fmla="*/ 5 w 48"/>
                    <a:gd name="T7" fmla="*/ 36 h 57"/>
                    <a:gd name="T8" fmla="*/ 0 w 48"/>
                    <a:gd name="T9" fmla="*/ 53 h 57"/>
                    <a:gd name="T10" fmla="*/ 0 w 48"/>
                    <a:gd name="T11" fmla="*/ 56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8"/>
                    <a:gd name="T19" fmla="*/ 0 h 57"/>
                    <a:gd name="T20" fmla="*/ 48 w 48"/>
                    <a:gd name="T21" fmla="*/ 57 h 5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8" h="57">
                      <a:moveTo>
                        <a:pt x="47" y="0"/>
                      </a:moveTo>
                      <a:lnTo>
                        <a:pt x="19" y="11"/>
                      </a:lnTo>
                      <a:lnTo>
                        <a:pt x="10" y="22"/>
                      </a:lnTo>
                      <a:lnTo>
                        <a:pt x="5" y="36"/>
                      </a:lnTo>
                      <a:lnTo>
                        <a:pt x="0" y="53"/>
                      </a:lnTo>
                      <a:lnTo>
                        <a:pt x="0" y="56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44" name="Freeform 74"/>
              <p:cNvSpPr>
                <a:spLocks/>
              </p:cNvSpPr>
              <p:nvPr/>
            </p:nvSpPr>
            <p:spPr bwMode="auto">
              <a:xfrm>
                <a:off x="4415" y="2497"/>
                <a:ext cx="117" cy="308"/>
              </a:xfrm>
              <a:custGeom>
                <a:avLst/>
                <a:gdLst>
                  <a:gd name="T0" fmla="*/ 16 w 124"/>
                  <a:gd name="T1" fmla="*/ 79 h 85"/>
                  <a:gd name="T2" fmla="*/ 0 w 124"/>
                  <a:gd name="T3" fmla="*/ 39 h 85"/>
                  <a:gd name="T4" fmla="*/ 98 w 124"/>
                  <a:gd name="T5" fmla="*/ 0 h 85"/>
                  <a:gd name="T6" fmla="*/ 116 w 124"/>
                  <a:gd name="T7" fmla="*/ 34 h 85"/>
                  <a:gd name="T8" fmla="*/ 16 w 124"/>
                  <a:gd name="T9" fmla="*/ 7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"/>
                  <a:gd name="T16" fmla="*/ 0 h 85"/>
                  <a:gd name="T17" fmla="*/ 124 w 124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" h="85">
                    <a:moveTo>
                      <a:pt x="17" y="84"/>
                    </a:moveTo>
                    <a:lnTo>
                      <a:pt x="0" y="41"/>
                    </a:lnTo>
                    <a:lnTo>
                      <a:pt x="104" y="0"/>
                    </a:lnTo>
                    <a:lnTo>
                      <a:pt x="123" y="36"/>
                    </a:lnTo>
                    <a:lnTo>
                      <a:pt x="17" y="84"/>
                    </a:lnTo>
                  </a:path>
                </a:pathLst>
              </a:custGeom>
              <a:solidFill>
                <a:srgbClr val="FFFFB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45" name="Group 75"/>
              <p:cNvGrpSpPr>
                <a:grpSpLocks/>
              </p:cNvGrpSpPr>
              <p:nvPr/>
            </p:nvGrpSpPr>
            <p:grpSpPr bwMode="auto">
              <a:xfrm>
                <a:off x="3058" y="1913"/>
                <a:ext cx="817" cy="878"/>
                <a:chOff x="2976" y="1867"/>
                <a:chExt cx="866" cy="939"/>
              </a:xfrm>
            </p:grpSpPr>
            <p:grpSp>
              <p:nvGrpSpPr>
                <p:cNvPr id="34851" name="Group 76"/>
                <p:cNvGrpSpPr>
                  <a:grpSpLocks/>
                </p:cNvGrpSpPr>
                <p:nvPr/>
              </p:nvGrpSpPr>
              <p:grpSpPr bwMode="auto">
                <a:xfrm>
                  <a:off x="3357" y="1943"/>
                  <a:ext cx="485" cy="762"/>
                  <a:chOff x="3357" y="1943"/>
                  <a:chExt cx="485" cy="762"/>
                </a:xfrm>
              </p:grpSpPr>
              <p:sp>
                <p:nvSpPr>
                  <p:cNvPr id="34857" name="Freeform 77"/>
                  <p:cNvSpPr>
                    <a:spLocks/>
                  </p:cNvSpPr>
                  <p:nvPr/>
                </p:nvSpPr>
                <p:spPr bwMode="auto">
                  <a:xfrm>
                    <a:off x="3402" y="2376"/>
                    <a:ext cx="106" cy="329"/>
                  </a:xfrm>
                  <a:custGeom>
                    <a:avLst/>
                    <a:gdLst>
                      <a:gd name="T0" fmla="*/ 40 w 106"/>
                      <a:gd name="T1" fmla="*/ 0 h 165"/>
                      <a:gd name="T2" fmla="*/ 35 w 106"/>
                      <a:gd name="T3" fmla="*/ 58 h 165"/>
                      <a:gd name="T4" fmla="*/ 17 w 106"/>
                      <a:gd name="T5" fmla="*/ 111 h 165"/>
                      <a:gd name="T6" fmla="*/ 0 w 106"/>
                      <a:gd name="T7" fmla="*/ 138 h 165"/>
                      <a:gd name="T8" fmla="*/ 53 w 106"/>
                      <a:gd name="T9" fmla="*/ 164 h 165"/>
                      <a:gd name="T10" fmla="*/ 83 w 106"/>
                      <a:gd name="T11" fmla="*/ 102 h 165"/>
                      <a:gd name="T12" fmla="*/ 92 w 106"/>
                      <a:gd name="T13" fmla="*/ 62 h 165"/>
                      <a:gd name="T14" fmla="*/ 105 w 106"/>
                      <a:gd name="T15" fmla="*/ 9 h 165"/>
                      <a:gd name="T16" fmla="*/ 40 w 106"/>
                      <a:gd name="T17" fmla="*/ 0 h 16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6"/>
                      <a:gd name="T28" fmla="*/ 0 h 165"/>
                      <a:gd name="T29" fmla="*/ 106 w 106"/>
                      <a:gd name="T30" fmla="*/ 165 h 16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6" h="165">
                        <a:moveTo>
                          <a:pt x="40" y="0"/>
                        </a:moveTo>
                        <a:lnTo>
                          <a:pt x="35" y="58"/>
                        </a:lnTo>
                        <a:lnTo>
                          <a:pt x="17" y="111"/>
                        </a:lnTo>
                        <a:lnTo>
                          <a:pt x="0" y="138"/>
                        </a:lnTo>
                        <a:lnTo>
                          <a:pt x="53" y="164"/>
                        </a:lnTo>
                        <a:lnTo>
                          <a:pt x="83" y="102"/>
                        </a:lnTo>
                        <a:lnTo>
                          <a:pt x="92" y="62"/>
                        </a:lnTo>
                        <a:lnTo>
                          <a:pt x="105" y="9"/>
                        </a:lnTo>
                        <a:lnTo>
                          <a:pt x="40" y="0"/>
                        </a:lnTo>
                      </a:path>
                    </a:pathLst>
                  </a:custGeom>
                  <a:solidFill>
                    <a:srgbClr val="FF9F9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4858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3357" y="1943"/>
                    <a:ext cx="485" cy="731"/>
                    <a:chOff x="3357" y="1943"/>
                    <a:chExt cx="485" cy="731"/>
                  </a:xfrm>
                </p:grpSpPr>
                <p:grpSp>
                  <p:nvGrpSpPr>
                    <p:cNvPr id="34859" name="Group 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74" y="2313"/>
                      <a:ext cx="65" cy="361"/>
                      <a:chOff x="3574" y="2313"/>
                      <a:chExt cx="65" cy="361"/>
                    </a:xfrm>
                  </p:grpSpPr>
                  <p:sp>
                    <p:nvSpPr>
                      <p:cNvPr id="34869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4" y="2313"/>
                        <a:ext cx="65" cy="329"/>
                      </a:xfrm>
                      <a:custGeom>
                        <a:avLst/>
                        <a:gdLst>
                          <a:gd name="T0" fmla="*/ 64 w 65"/>
                          <a:gd name="T1" fmla="*/ 4 h 36"/>
                          <a:gd name="T2" fmla="*/ 61 w 65"/>
                          <a:gd name="T3" fmla="*/ 35 h 36"/>
                          <a:gd name="T4" fmla="*/ 0 w 65"/>
                          <a:gd name="T5" fmla="*/ 27 h 36"/>
                          <a:gd name="T6" fmla="*/ 11 w 65"/>
                          <a:gd name="T7" fmla="*/ 0 h 36"/>
                          <a:gd name="T8" fmla="*/ 64 w 65"/>
                          <a:gd name="T9" fmla="*/ 4 h 3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5"/>
                          <a:gd name="T16" fmla="*/ 0 h 36"/>
                          <a:gd name="T17" fmla="*/ 65 w 65"/>
                          <a:gd name="T18" fmla="*/ 36 h 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5" h="36">
                            <a:moveTo>
                              <a:pt x="64" y="4"/>
                            </a:moveTo>
                            <a:lnTo>
                              <a:pt x="61" y="35"/>
                            </a:lnTo>
                            <a:lnTo>
                              <a:pt x="0" y="27"/>
                            </a:lnTo>
                            <a:lnTo>
                              <a:pt x="11" y="0"/>
                            </a:lnTo>
                            <a:lnTo>
                              <a:pt x="64" y="4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70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4" y="2345"/>
                        <a:ext cx="46" cy="329"/>
                      </a:xfrm>
                      <a:custGeom>
                        <a:avLst/>
                        <a:gdLst>
                          <a:gd name="T0" fmla="*/ 45 w 46"/>
                          <a:gd name="T1" fmla="*/ 2 h 48"/>
                          <a:gd name="T2" fmla="*/ 42 w 46"/>
                          <a:gd name="T3" fmla="*/ 16 h 48"/>
                          <a:gd name="T4" fmla="*/ 42 w 46"/>
                          <a:gd name="T5" fmla="*/ 23 h 48"/>
                          <a:gd name="T6" fmla="*/ 42 w 46"/>
                          <a:gd name="T7" fmla="*/ 30 h 48"/>
                          <a:gd name="T8" fmla="*/ 45 w 46"/>
                          <a:gd name="T9" fmla="*/ 47 h 48"/>
                          <a:gd name="T10" fmla="*/ 2 w 46"/>
                          <a:gd name="T11" fmla="*/ 26 h 48"/>
                          <a:gd name="T12" fmla="*/ 0 w 46"/>
                          <a:gd name="T13" fmla="*/ 0 h 48"/>
                          <a:gd name="T14" fmla="*/ 45 w 46"/>
                          <a:gd name="T15" fmla="*/ 2 h 48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w 46"/>
                          <a:gd name="T25" fmla="*/ 0 h 48"/>
                          <a:gd name="T26" fmla="*/ 46 w 46"/>
                          <a:gd name="T27" fmla="*/ 48 h 48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46" h="48">
                            <a:moveTo>
                              <a:pt x="45" y="2"/>
                            </a:moveTo>
                            <a:lnTo>
                              <a:pt x="42" y="16"/>
                            </a:lnTo>
                            <a:lnTo>
                              <a:pt x="42" y="23"/>
                            </a:lnTo>
                            <a:lnTo>
                              <a:pt x="42" y="30"/>
                            </a:lnTo>
                            <a:lnTo>
                              <a:pt x="45" y="47"/>
                            </a:lnTo>
                            <a:lnTo>
                              <a:pt x="2" y="26"/>
                            </a:lnTo>
                            <a:lnTo>
                              <a:pt x="0" y="0"/>
                            </a:lnTo>
                            <a:lnTo>
                              <a:pt x="45" y="2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4860" name="Group 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57" y="1943"/>
                      <a:ext cx="485" cy="591"/>
                      <a:chOff x="3357" y="1943"/>
                      <a:chExt cx="485" cy="591"/>
                    </a:xfrm>
                  </p:grpSpPr>
                  <p:sp>
                    <p:nvSpPr>
                      <p:cNvPr id="34866" name="Freeform 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57" y="1943"/>
                        <a:ext cx="485" cy="329"/>
                      </a:xfrm>
                      <a:custGeom>
                        <a:avLst/>
                        <a:gdLst>
                          <a:gd name="T0" fmla="*/ 331 w 485"/>
                          <a:gd name="T1" fmla="*/ 46 h 563"/>
                          <a:gd name="T2" fmla="*/ 367 w 485"/>
                          <a:gd name="T3" fmla="*/ 76 h 563"/>
                          <a:gd name="T4" fmla="*/ 400 w 485"/>
                          <a:gd name="T5" fmla="*/ 123 h 563"/>
                          <a:gd name="T6" fmla="*/ 403 w 485"/>
                          <a:gd name="T7" fmla="*/ 174 h 563"/>
                          <a:gd name="T8" fmla="*/ 401 w 485"/>
                          <a:gd name="T9" fmla="*/ 204 h 563"/>
                          <a:gd name="T10" fmla="*/ 431 w 485"/>
                          <a:gd name="T11" fmla="*/ 245 h 563"/>
                          <a:gd name="T12" fmla="*/ 462 w 485"/>
                          <a:gd name="T13" fmla="*/ 293 h 563"/>
                          <a:gd name="T14" fmla="*/ 481 w 485"/>
                          <a:gd name="T15" fmla="*/ 333 h 563"/>
                          <a:gd name="T16" fmla="*/ 479 w 485"/>
                          <a:gd name="T17" fmla="*/ 373 h 563"/>
                          <a:gd name="T18" fmla="*/ 468 w 485"/>
                          <a:gd name="T19" fmla="*/ 393 h 563"/>
                          <a:gd name="T20" fmla="*/ 440 w 485"/>
                          <a:gd name="T21" fmla="*/ 400 h 563"/>
                          <a:gd name="T22" fmla="*/ 392 w 485"/>
                          <a:gd name="T23" fmla="*/ 375 h 563"/>
                          <a:gd name="T24" fmla="*/ 367 w 485"/>
                          <a:gd name="T25" fmla="*/ 336 h 563"/>
                          <a:gd name="T26" fmla="*/ 348 w 485"/>
                          <a:gd name="T27" fmla="*/ 401 h 563"/>
                          <a:gd name="T28" fmla="*/ 309 w 485"/>
                          <a:gd name="T29" fmla="*/ 375 h 563"/>
                          <a:gd name="T30" fmla="*/ 251 w 485"/>
                          <a:gd name="T31" fmla="*/ 376 h 563"/>
                          <a:gd name="T32" fmla="*/ 222 w 485"/>
                          <a:gd name="T33" fmla="*/ 400 h 563"/>
                          <a:gd name="T34" fmla="*/ 228 w 485"/>
                          <a:gd name="T35" fmla="*/ 421 h 563"/>
                          <a:gd name="T36" fmla="*/ 281 w 485"/>
                          <a:gd name="T37" fmla="*/ 441 h 563"/>
                          <a:gd name="T38" fmla="*/ 328 w 485"/>
                          <a:gd name="T39" fmla="*/ 448 h 563"/>
                          <a:gd name="T40" fmla="*/ 325 w 485"/>
                          <a:gd name="T41" fmla="*/ 499 h 563"/>
                          <a:gd name="T42" fmla="*/ 315 w 485"/>
                          <a:gd name="T43" fmla="*/ 546 h 563"/>
                          <a:gd name="T44" fmla="*/ 297 w 485"/>
                          <a:gd name="T45" fmla="*/ 562 h 563"/>
                          <a:gd name="T46" fmla="*/ 259 w 485"/>
                          <a:gd name="T47" fmla="*/ 549 h 563"/>
                          <a:gd name="T48" fmla="*/ 152 w 485"/>
                          <a:gd name="T49" fmla="*/ 481 h 563"/>
                          <a:gd name="T50" fmla="*/ 101 w 485"/>
                          <a:gd name="T51" fmla="*/ 441 h 563"/>
                          <a:gd name="T52" fmla="*/ 95 w 485"/>
                          <a:gd name="T53" fmla="*/ 421 h 563"/>
                          <a:gd name="T54" fmla="*/ 61 w 485"/>
                          <a:gd name="T55" fmla="*/ 423 h 563"/>
                          <a:gd name="T56" fmla="*/ 39 w 485"/>
                          <a:gd name="T57" fmla="*/ 404 h 563"/>
                          <a:gd name="T58" fmla="*/ 33 w 485"/>
                          <a:gd name="T59" fmla="*/ 354 h 563"/>
                          <a:gd name="T60" fmla="*/ 17 w 485"/>
                          <a:gd name="T61" fmla="*/ 302 h 563"/>
                          <a:gd name="T62" fmla="*/ 0 w 485"/>
                          <a:gd name="T63" fmla="*/ 209 h 563"/>
                          <a:gd name="T64" fmla="*/ 23 w 485"/>
                          <a:gd name="T65" fmla="*/ 99 h 563"/>
                          <a:gd name="T66" fmla="*/ 59 w 485"/>
                          <a:gd name="T67" fmla="*/ 48 h 563"/>
                          <a:gd name="T68" fmla="*/ 119 w 485"/>
                          <a:gd name="T69" fmla="*/ 11 h 563"/>
                          <a:gd name="T70" fmla="*/ 184 w 485"/>
                          <a:gd name="T71" fmla="*/ 0 h 563"/>
                          <a:gd name="T72" fmla="*/ 239 w 485"/>
                          <a:gd name="T73" fmla="*/ 6 h 563"/>
                          <a:gd name="T74" fmla="*/ 294 w 485"/>
                          <a:gd name="T75" fmla="*/ 26 h 563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w 485"/>
                          <a:gd name="T115" fmla="*/ 0 h 563"/>
                          <a:gd name="T116" fmla="*/ 485 w 485"/>
                          <a:gd name="T117" fmla="*/ 563 h 563"/>
                        </a:gdLst>
                        <a:ahLst/>
                        <a:cxnLst>
                          <a:cxn ang="T76">
                            <a:pos x="T0" y="T1"/>
                          </a:cxn>
                          <a:cxn ang="T77">
                            <a:pos x="T2" y="T3"/>
                          </a:cxn>
                          <a:cxn ang="T78">
                            <a:pos x="T4" y="T5"/>
                          </a:cxn>
                          <a:cxn ang="T79">
                            <a:pos x="T6" y="T7"/>
                          </a:cxn>
                          <a:cxn ang="T80">
                            <a:pos x="T8" y="T9"/>
                          </a:cxn>
                          <a:cxn ang="T81">
                            <a:pos x="T10" y="T11"/>
                          </a:cxn>
                          <a:cxn ang="T82">
                            <a:pos x="T12" y="T13"/>
                          </a:cxn>
                          <a:cxn ang="T83">
                            <a:pos x="T14" y="T15"/>
                          </a:cxn>
                          <a:cxn ang="T84">
                            <a:pos x="T16" y="T17"/>
                          </a:cxn>
                          <a:cxn ang="T85">
                            <a:pos x="T18" y="T19"/>
                          </a:cxn>
                          <a:cxn ang="T86">
                            <a:pos x="T20" y="T21"/>
                          </a:cxn>
                          <a:cxn ang="T87">
                            <a:pos x="T22" y="T23"/>
                          </a:cxn>
                          <a:cxn ang="T88">
                            <a:pos x="T24" y="T25"/>
                          </a:cxn>
                          <a:cxn ang="T89">
                            <a:pos x="T26" y="T27"/>
                          </a:cxn>
                          <a:cxn ang="T90">
                            <a:pos x="T28" y="T29"/>
                          </a:cxn>
                          <a:cxn ang="T91">
                            <a:pos x="T30" y="T31"/>
                          </a:cxn>
                          <a:cxn ang="T92">
                            <a:pos x="T32" y="T33"/>
                          </a:cxn>
                          <a:cxn ang="T93">
                            <a:pos x="T34" y="T35"/>
                          </a:cxn>
                          <a:cxn ang="T94">
                            <a:pos x="T36" y="T37"/>
                          </a:cxn>
                          <a:cxn ang="T95">
                            <a:pos x="T38" y="T39"/>
                          </a:cxn>
                          <a:cxn ang="T96">
                            <a:pos x="T40" y="T41"/>
                          </a:cxn>
                          <a:cxn ang="T97">
                            <a:pos x="T42" y="T43"/>
                          </a:cxn>
                          <a:cxn ang="T98">
                            <a:pos x="T44" y="T45"/>
                          </a:cxn>
                          <a:cxn ang="T99">
                            <a:pos x="T46" y="T47"/>
                          </a:cxn>
                          <a:cxn ang="T100">
                            <a:pos x="T48" y="T49"/>
                          </a:cxn>
                          <a:cxn ang="T101">
                            <a:pos x="T50" y="T51"/>
                          </a:cxn>
                          <a:cxn ang="T102">
                            <a:pos x="T52" y="T53"/>
                          </a:cxn>
                          <a:cxn ang="T103">
                            <a:pos x="T54" y="T55"/>
                          </a:cxn>
                          <a:cxn ang="T104">
                            <a:pos x="T56" y="T57"/>
                          </a:cxn>
                          <a:cxn ang="T105">
                            <a:pos x="T58" y="T59"/>
                          </a:cxn>
                          <a:cxn ang="T106">
                            <a:pos x="T60" y="T61"/>
                          </a:cxn>
                          <a:cxn ang="T107">
                            <a:pos x="T62" y="T63"/>
                          </a:cxn>
                          <a:cxn ang="T108">
                            <a:pos x="T64" y="T65"/>
                          </a:cxn>
                          <a:cxn ang="T109">
                            <a:pos x="T66" y="T67"/>
                          </a:cxn>
                          <a:cxn ang="T110">
                            <a:pos x="T68" y="T69"/>
                          </a:cxn>
                          <a:cxn ang="T111">
                            <a:pos x="T70" y="T71"/>
                          </a:cxn>
                          <a:cxn ang="T112">
                            <a:pos x="T72" y="T73"/>
                          </a:cxn>
                          <a:cxn ang="T113">
                            <a:pos x="T74" y="T75"/>
                          </a:cxn>
                        </a:cxnLst>
                        <a:rect l="T114" t="T115" r="T116" b="T117"/>
                        <a:pathLst>
                          <a:path w="485" h="563">
                            <a:moveTo>
                              <a:pt x="294" y="26"/>
                            </a:moveTo>
                            <a:lnTo>
                              <a:pt x="331" y="46"/>
                            </a:lnTo>
                            <a:lnTo>
                              <a:pt x="351" y="62"/>
                            </a:lnTo>
                            <a:lnTo>
                              <a:pt x="367" y="76"/>
                            </a:lnTo>
                            <a:lnTo>
                              <a:pt x="388" y="101"/>
                            </a:lnTo>
                            <a:lnTo>
                              <a:pt x="400" y="123"/>
                            </a:lnTo>
                            <a:lnTo>
                              <a:pt x="404" y="143"/>
                            </a:lnTo>
                            <a:lnTo>
                              <a:pt x="403" y="174"/>
                            </a:lnTo>
                            <a:lnTo>
                              <a:pt x="398" y="190"/>
                            </a:lnTo>
                            <a:lnTo>
                              <a:pt x="401" y="204"/>
                            </a:lnTo>
                            <a:lnTo>
                              <a:pt x="412" y="221"/>
                            </a:lnTo>
                            <a:lnTo>
                              <a:pt x="431" y="245"/>
                            </a:lnTo>
                            <a:lnTo>
                              <a:pt x="448" y="268"/>
                            </a:lnTo>
                            <a:lnTo>
                              <a:pt x="462" y="293"/>
                            </a:lnTo>
                            <a:lnTo>
                              <a:pt x="476" y="316"/>
                            </a:lnTo>
                            <a:lnTo>
                              <a:pt x="481" y="333"/>
                            </a:lnTo>
                            <a:lnTo>
                              <a:pt x="484" y="350"/>
                            </a:lnTo>
                            <a:lnTo>
                              <a:pt x="479" y="373"/>
                            </a:lnTo>
                            <a:lnTo>
                              <a:pt x="474" y="385"/>
                            </a:lnTo>
                            <a:lnTo>
                              <a:pt x="468" y="393"/>
                            </a:lnTo>
                            <a:lnTo>
                              <a:pt x="456" y="401"/>
                            </a:lnTo>
                            <a:lnTo>
                              <a:pt x="440" y="400"/>
                            </a:lnTo>
                            <a:lnTo>
                              <a:pt x="418" y="390"/>
                            </a:lnTo>
                            <a:lnTo>
                              <a:pt x="392" y="375"/>
                            </a:lnTo>
                            <a:lnTo>
                              <a:pt x="365" y="360"/>
                            </a:lnTo>
                            <a:lnTo>
                              <a:pt x="367" y="336"/>
                            </a:lnTo>
                            <a:lnTo>
                              <a:pt x="362" y="396"/>
                            </a:lnTo>
                            <a:lnTo>
                              <a:pt x="348" y="401"/>
                            </a:lnTo>
                            <a:lnTo>
                              <a:pt x="335" y="388"/>
                            </a:lnTo>
                            <a:lnTo>
                              <a:pt x="309" y="375"/>
                            </a:lnTo>
                            <a:lnTo>
                              <a:pt x="284" y="371"/>
                            </a:lnTo>
                            <a:lnTo>
                              <a:pt x="251" y="376"/>
                            </a:lnTo>
                            <a:lnTo>
                              <a:pt x="231" y="385"/>
                            </a:lnTo>
                            <a:lnTo>
                              <a:pt x="222" y="400"/>
                            </a:lnTo>
                            <a:lnTo>
                              <a:pt x="222" y="413"/>
                            </a:lnTo>
                            <a:lnTo>
                              <a:pt x="228" y="421"/>
                            </a:lnTo>
                            <a:lnTo>
                              <a:pt x="254" y="434"/>
                            </a:lnTo>
                            <a:lnTo>
                              <a:pt x="281" y="441"/>
                            </a:lnTo>
                            <a:lnTo>
                              <a:pt x="307" y="448"/>
                            </a:lnTo>
                            <a:lnTo>
                              <a:pt x="328" y="448"/>
                            </a:lnTo>
                            <a:lnTo>
                              <a:pt x="332" y="443"/>
                            </a:lnTo>
                            <a:lnTo>
                              <a:pt x="325" y="499"/>
                            </a:lnTo>
                            <a:lnTo>
                              <a:pt x="318" y="529"/>
                            </a:lnTo>
                            <a:lnTo>
                              <a:pt x="315" y="546"/>
                            </a:lnTo>
                            <a:lnTo>
                              <a:pt x="311" y="554"/>
                            </a:lnTo>
                            <a:lnTo>
                              <a:pt x="297" y="562"/>
                            </a:lnTo>
                            <a:lnTo>
                              <a:pt x="282" y="560"/>
                            </a:lnTo>
                            <a:lnTo>
                              <a:pt x="259" y="549"/>
                            </a:lnTo>
                            <a:lnTo>
                              <a:pt x="205" y="515"/>
                            </a:lnTo>
                            <a:lnTo>
                              <a:pt x="152" y="481"/>
                            </a:lnTo>
                            <a:lnTo>
                              <a:pt x="110" y="453"/>
                            </a:lnTo>
                            <a:lnTo>
                              <a:pt x="101" y="441"/>
                            </a:lnTo>
                            <a:lnTo>
                              <a:pt x="96" y="428"/>
                            </a:lnTo>
                            <a:lnTo>
                              <a:pt x="95" y="421"/>
                            </a:lnTo>
                            <a:lnTo>
                              <a:pt x="78" y="423"/>
                            </a:lnTo>
                            <a:lnTo>
                              <a:pt x="61" y="423"/>
                            </a:lnTo>
                            <a:lnTo>
                              <a:pt x="50" y="420"/>
                            </a:lnTo>
                            <a:lnTo>
                              <a:pt x="39" y="404"/>
                            </a:lnTo>
                            <a:lnTo>
                              <a:pt x="31" y="385"/>
                            </a:lnTo>
                            <a:lnTo>
                              <a:pt x="33" y="354"/>
                            </a:lnTo>
                            <a:lnTo>
                              <a:pt x="30" y="333"/>
                            </a:lnTo>
                            <a:lnTo>
                              <a:pt x="17" y="302"/>
                            </a:lnTo>
                            <a:lnTo>
                              <a:pt x="3" y="270"/>
                            </a:lnTo>
                            <a:lnTo>
                              <a:pt x="0" y="209"/>
                            </a:lnTo>
                            <a:lnTo>
                              <a:pt x="5" y="152"/>
                            </a:lnTo>
                            <a:lnTo>
                              <a:pt x="23" y="99"/>
                            </a:lnTo>
                            <a:lnTo>
                              <a:pt x="40" y="71"/>
                            </a:lnTo>
                            <a:lnTo>
                              <a:pt x="59" y="48"/>
                            </a:lnTo>
                            <a:lnTo>
                              <a:pt x="83" y="26"/>
                            </a:lnTo>
                            <a:lnTo>
                              <a:pt x="119" y="11"/>
                            </a:lnTo>
                            <a:lnTo>
                              <a:pt x="148" y="3"/>
                            </a:lnTo>
                            <a:lnTo>
                              <a:pt x="184" y="0"/>
                            </a:lnTo>
                            <a:lnTo>
                              <a:pt x="216" y="3"/>
                            </a:lnTo>
                            <a:lnTo>
                              <a:pt x="239" y="6"/>
                            </a:lnTo>
                            <a:lnTo>
                              <a:pt x="264" y="15"/>
                            </a:lnTo>
                            <a:lnTo>
                              <a:pt x="294" y="26"/>
                            </a:lnTo>
                          </a:path>
                        </a:pathLst>
                      </a:custGeom>
                      <a:solidFill>
                        <a:srgbClr val="FF9F9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7" name="Freeform 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6" y="2045"/>
                        <a:ext cx="116" cy="329"/>
                      </a:xfrm>
                      <a:custGeom>
                        <a:avLst/>
                        <a:gdLst>
                          <a:gd name="T0" fmla="*/ 3 w 116"/>
                          <a:gd name="T1" fmla="*/ 47 h 75"/>
                          <a:gd name="T2" fmla="*/ 28 w 116"/>
                          <a:gd name="T3" fmla="*/ 27 h 75"/>
                          <a:gd name="T4" fmla="*/ 56 w 116"/>
                          <a:gd name="T5" fmla="*/ 10 h 75"/>
                          <a:gd name="T6" fmla="*/ 83 w 116"/>
                          <a:gd name="T7" fmla="*/ 2 h 75"/>
                          <a:gd name="T8" fmla="*/ 96 w 116"/>
                          <a:gd name="T9" fmla="*/ 0 h 75"/>
                          <a:gd name="T10" fmla="*/ 106 w 116"/>
                          <a:gd name="T11" fmla="*/ 0 h 75"/>
                          <a:gd name="T12" fmla="*/ 113 w 116"/>
                          <a:gd name="T13" fmla="*/ 5 h 75"/>
                          <a:gd name="T14" fmla="*/ 115 w 116"/>
                          <a:gd name="T15" fmla="*/ 13 h 75"/>
                          <a:gd name="T16" fmla="*/ 113 w 116"/>
                          <a:gd name="T17" fmla="*/ 21 h 75"/>
                          <a:gd name="T18" fmla="*/ 103 w 116"/>
                          <a:gd name="T19" fmla="*/ 25 h 75"/>
                          <a:gd name="T20" fmla="*/ 87 w 116"/>
                          <a:gd name="T21" fmla="*/ 30 h 75"/>
                          <a:gd name="T22" fmla="*/ 63 w 116"/>
                          <a:gd name="T23" fmla="*/ 40 h 75"/>
                          <a:gd name="T24" fmla="*/ 43 w 116"/>
                          <a:gd name="T25" fmla="*/ 52 h 75"/>
                          <a:gd name="T26" fmla="*/ 28 w 116"/>
                          <a:gd name="T27" fmla="*/ 61 h 75"/>
                          <a:gd name="T28" fmla="*/ 17 w 116"/>
                          <a:gd name="T29" fmla="*/ 72 h 75"/>
                          <a:gd name="T30" fmla="*/ 6 w 116"/>
                          <a:gd name="T31" fmla="*/ 74 h 75"/>
                          <a:gd name="T32" fmla="*/ 0 w 116"/>
                          <a:gd name="T33" fmla="*/ 61 h 75"/>
                          <a:gd name="T34" fmla="*/ 3 w 116"/>
                          <a:gd name="T35" fmla="*/ 47 h 75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w 116"/>
                          <a:gd name="T55" fmla="*/ 0 h 75"/>
                          <a:gd name="T56" fmla="*/ 116 w 116"/>
                          <a:gd name="T57" fmla="*/ 75 h 75"/>
                        </a:gdLst>
                        <a:ahLst/>
                        <a:cxnLst>
                          <a:cxn ang="T36">
                            <a:pos x="T0" y="T1"/>
                          </a:cxn>
                          <a:cxn ang="T37">
                            <a:pos x="T2" y="T3"/>
                          </a:cxn>
                          <a:cxn ang="T38">
                            <a:pos x="T4" y="T5"/>
                          </a:cxn>
                          <a:cxn ang="T39">
                            <a:pos x="T6" y="T7"/>
                          </a:cxn>
                          <a:cxn ang="T40">
                            <a:pos x="T8" y="T9"/>
                          </a:cxn>
                          <a:cxn ang="T41">
                            <a:pos x="T10" y="T11"/>
                          </a:cxn>
                          <a:cxn ang="T42">
                            <a:pos x="T12" y="T13"/>
                          </a:cxn>
                          <a:cxn ang="T43">
                            <a:pos x="T14" y="T15"/>
                          </a:cxn>
                          <a:cxn ang="T44">
                            <a:pos x="T16" y="T17"/>
                          </a:cxn>
                          <a:cxn ang="T45">
                            <a:pos x="T18" y="T19"/>
                          </a:cxn>
                          <a:cxn ang="T46">
                            <a:pos x="T20" y="T21"/>
                          </a:cxn>
                          <a:cxn ang="T47">
                            <a:pos x="T22" y="T23"/>
                          </a:cxn>
                          <a:cxn ang="T48">
                            <a:pos x="T24" y="T25"/>
                          </a:cxn>
                          <a:cxn ang="T49">
                            <a:pos x="T26" y="T27"/>
                          </a:cxn>
                          <a:cxn ang="T50">
                            <a:pos x="T28" y="T29"/>
                          </a:cxn>
                          <a:cxn ang="T51">
                            <a:pos x="T30" y="T31"/>
                          </a:cxn>
                          <a:cxn ang="T52">
                            <a:pos x="T32" y="T33"/>
                          </a:cxn>
                          <a:cxn ang="T53">
                            <a:pos x="T34" y="T35"/>
                          </a:cxn>
                        </a:cxnLst>
                        <a:rect l="T54" t="T55" r="T56" b="T57"/>
                        <a:pathLst>
                          <a:path w="116" h="75">
                            <a:moveTo>
                              <a:pt x="3" y="47"/>
                            </a:moveTo>
                            <a:lnTo>
                              <a:pt x="28" y="27"/>
                            </a:lnTo>
                            <a:lnTo>
                              <a:pt x="56" y="10"/>
                            </a:lnTo>
                            <a:lnTo>
                              <a:pt x="83" y="2"/>
                            </a:lnTo>
                            <a:lnTo>
                              <a:pt x="96" y="0"/>
                            </a:lnTo>
                            <a:lnTo>
                              <a:pt x="106" y="0"/>
                            </a:lnTo>
                            <a:lnTo>
                              <a:pt x="113" y="5"/>
                            </a:lnTo>
                            <a:lnTo>
                              <a:pt x="115" y="13"/>
                            </a:lnTo>
                            <a:lnTo>
                              <a:pt x="113" y="21"/>
                            </a:lnTo>
                            <a:lnTo>
                              <a:pt x="103" y="25"/>
                            </a:lnTo>
                            <a:lnTo>
                              <a:pt x="87" y="30"/>
                            </a:lnTo>
                            <a:lnTo>
                              <a:pt x="63" y="40"/>
                            </a:lnTo>
                            <a:lnTo>
                              <a:pt x="43" y="52"/>
                            </a:lnTo>
                            <a:lnTo>
                              <a:pt x="28" y="61"/>
                            </a:lnTo>
                            <a:lnTo>
                              <a:pt x="17" y="72"/>
                            </a:lnTo>
                            <a:lnTo>
                              <a:pt x="6" y="74"/>
                            </a:lnTo>
                            <a:lnTo>
                              <a:pt x="0" y="61"/>
                            </a:lnTo>
                            <a:lnTo>
                              <a:pt x="3" y="47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8" name="Freeform 8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28" y="2205"/>
                        <a:ext cx="135" cy="329"/>
                      </a:xfrm>
                      <a:custGeom>
                        <a:avLst/>
                        <a:gdLst>
                          <a:gd name="T0" fmla="*/ 120 w 135"/>
                          <a:gd name="T1" fmla="*/ 0 h 152"/>
                          <a:gd name="T2" fmla="*/ 127 w 135"/>
                          <a:gd name="T3" fmla="*/ 29 h 152"/>
                          <a:gd name="T4" fmla="*/ 132 w 135"/>
                          <a:gd name="T5" fmla="*/ 53 h 152"/>
                          <a:gd name="T6" fmla="*/ 134 w 135"/>
                          <a:gd name="T7" fmla="*/ 83 h 152"/>
                          <a:gd name="T8" fmla="*/ 127 w 135"/>
                          <a:gd name="T9" fmla="*/ 109 h 152"/>
                          <a:gd name="T10" fmla="*/ 102 w 135"/>
                          <a:gd name="T11" fmla="*/ 91 h 152"/>
                          <a:gd name="T12" fmla="*/ 101 w 135"/>
                          <a:gd name="T13" fmla="*/ 133 h 152"/>
                          <a:gd name="T14" fmla="*/ 74 w 135"/>
                          <a:gd name="T15" fmla="*/ 117 h 152"/>
                          <a:gd name="T16" fmla="*/ 65 w 135"/>
                          <a:gd name="T17" fmla="*/ 151 h 152"/>
                          <a:gd name="T18" fmla="*/ 43 w 135"/>
                          <a:gd name="T19" fmla="*/ 144 h 152"/>
                          <a:gd name="T20" fmla="*/ 29 w 135"/>
                          <a:gd name="T21" fmla="*/ 131 h 152"/>
                          <a:gd name="T22" fmla="*/ 15 w 135"/>
                          <a:gd name="T23" fmla="*/ 111 h 152"/>
                          <a:gd name="T24" fmla="*/ 0 w 135"/>
                          <a:gd name="T25" fmla="*/ 81 h 152"/>
                          <a:gd name="T26" fmla="*/ 120 w 135"/>
                          <a:gd name="T27" fmla="*/ 0 h 152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35"/>
                          <a:gd name="T43" fmla="*/ 0 h 152"/>
                          <a:gd name="T44" fmla="*/ 135 w 135"/>
                          <a:gd name="T45" fmla="*/ 152 h 152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35" h="152">
                            <a:moveTo>
                              <a:pt x="120" y="0"/>
                            </a:moveTo>
                            <a:lnTo>
                              <a:pt x="127" y="29"/>
                            </a:lnTo>
                            <a:lnTo>
                              <a:pt x="132" y="53"/>
                            </a:lnTo>
                            <a:lnTo>
                              <a:pt x="134" y="83"/>
                            </a:lnTo>
                            <a:lnTo>
                              <a:pt x="127" y="109"/>
                            </a:lnTo>
                            <a:lnTo>
                              <a:pt x="102" y="91"/>
                            </a:lnTo>
                            <a:lnTo>
                              <a:pt x="101" y="133"/>
                            </a:lnTo>
                            <a:lnTo>
                              <a:pt x="74" y="117"/>
                            </a:lnTo>
                            <a:lnTo>
                              <a:pt x="65" y="151"/>
                            </a:lnTo>
                            <a:lnTo>
                              <a:pt x="43" y="144"/>
                            </a:lnTo>
                            <a:lnTo>
                              <a:pt x="29" y="131"/>
                            </a:lnTo>
                            <a:lnTo>
                              <a:pt x="15" y="111"/>
                            </a:lnTo>
                            <a:lnTo>
                              <a:pt x="0" y="81"/>
                            </a:lnTo>
                            <a:lnTo>
                              <a:pt x="120" y="0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4861" name="Arc 86"/>
                    <p:cNvSpPr>
                      <a:spLocks/>
                    </p:cNvSpPr>
                    <p:nvPr/>
                  </p:nvSpPr>
                  <p:spPr bwMode="auto">
                    <a:xfrm>
                      <a:off x="3383" y="2320"/>
                      <a:ext cx="53" cy="329"/>
                    </a:xfrm>
                    <a:custGeom>
                      <a:avLst/>
                      <a:gdLst>
                        <a:gd name="T0" fmla="*/ 53 w 43200"/>
                        <a:gd name="T1" fmla="*/ 44 h 43185"/>
                        <a:gd name="T2" fmla="*/ 26 w 43200"/>
                        <a:gd name="T3" fmla="*/ 0 h 43185"/>
                        <a:gd name="T4" fmla="*/ 27 w 43200"/>
                        <a:gd name="T5" fmla="*/ 47 h 43185"/>
                        <a:gd name="T6" fmla="*/ 0 60000 65536"/>
                        <a:gd name="T7" fmla="*/ 0 60000 65536"/>
                        <a:gd name="T8" fmla="*/ 0 60000 65536"/>
                        <a:gd name="T9" fmla="*/ 0 w 43200"/>
                        <a:gd name="T10" fmla="*/ 0 h 43185"/>
                        <a:gd name="T11" fmla="*/ 43200 w 43200"/>
                        <a:gd name="T12" fmla="*/ 43185 h 43185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3200" h="43185" fill="none" extrusionOk="0">
                          <a:moveTo>
                            <a:pt x="43150" y="20127"/>
                          </a:moveTo>
                          <a:cubicBezTo>
                            <a:pt x="43183" y="20612"/>
                            <a:pt x="43200" y="21098"/>
                            <a:pt x="43200" y="21585"/>
                          </a:cubicBezTo>
                          <a:cubicBezTo>
                            <a:pt x="43200" y="33514"/>
                            <a:pt x="33529" y="43185"/>
                            <a:pt x="21600" y="43185"/>
                          </a:cubicBezTo>
                          <a:cubicBezTo>
                            <a:pt x="9670" y="43185"/>
                            <a:pt x="0" y="33514"/>
                            <a:pt x="0" y="21585"/>
                          </a:cubicBezTo>
                          <a:cubicBezTo>
                            <a:pt x="0" y="9972"/>
                            <a:pt x="9181" y="438"/>
                            <a:pt x="20785" y="0"/>
                          </a:cubicBezTo>
                        </a:path>
                        <a:path w="43200" h="43185" stroke="0" extrusionOk="0">
                          <a:moveTo>
                            <a:pt x="43150" y="20127"/>
                          </a:moveTo>
                          <a:cubicBezTo>
                            <a:pt x="43183" y="20612"/>
                            <a:pt x="43200" y="21098"/>
                            <a:pt x="43200" y="21585"/>
                          </a:cubicBezTo>
                          <a:cubicBezTo>
                            <a:pt x="43200" y="33514"/>
                            <a:pt x="33529" y="43185"/>
                            <a:pt x="21600" y="43185"/>
                          </a:cubicBezTo>
                          <a:cubicBezTo>
                            <a:pt x="9670" y="43185"/>
                            <a:pt x="0" y="33514"/>
                            <a:pt x="0" y="21585"/>
                          </a:cubicBezTo>
                          <a:cubicBezTo>
                            <a:pt x="0" y="9972"/>
                            <a:pt x="9181" y="438"/>
                            <a:pt x="20785" y="0"/>
                          </a:cubicBezTo>
                          <a:lnTo>
                            <a:pt x="21600" y="21585"/>
                          </a:lnTo>
                          <a:close/>
                        </a:path>
                      </a:pathLst>
                    </a:custGeom>
                    <a:noFill/>
                    <a:ln w="50800" cap="rnd">
                      <a:solidFill>
                        <a:srgbClr val="FF9F1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4862" name="Group 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11" y="2093"/>
                      <a:ext cx="117" cy="408"/>
                      <a:chOff x="3611" y="2093"/>
                      <a:chExt cx="117" cy="408"/>
                    </a:xfrm>
                  </p:grpSpPr>
                  <p:sp>
                    <p:nvSpPr>
                      <p:cNvPr id="34863" name="Freeform 8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24" y="2104"/>
                        <a:ext cx="104" cy="329"/>
                      </a:xfrm>
                      <a:custGeom>
                        <a:avLst/>
                        <a:gdLst>
                          <a:gd name="T0" fmla="*/ 92 w 104"/>
                          <a:gd name="T1" fmla="*/ 18 h 124"/>
                          <a:gd name="T2" fmla="*/ 101 w 104"/>
                          <a:gd name="T3" fmla="*/ 34 h 124"/>
                          <a:gd name="T4" fmla="*/ 103 w 104"/>
                          <a:gd name="T5" fmla="*/ 48 h 124"/>
                          <a:gd name="T6" fmla="*/ 103 w 104"/>
                          <a:gd name="T7" fmla="*/ 61 h 124"/>
                          <a:gd name="T8" fmla="*/ 101 w 104"/>
                          <a:gd name="T9" fmla="*/ 74 h 124"/>
                          <a:gd name="T10" fmla="*/ 98 w 104"/>
                          <a:gd name="T11" fmla="*/ 84 h 124"/>
                          <a:gd name="T12" fmla="*/ 92 w 104"/>
                          <a:gd name="T13" fmla="*/ 98 h 124"/>
                          <a:gd name="T14" fmla="*/ 83 w 104"/>
                          <a:gd name="T15" fmla="*/ 109 h 124"/>
                          <a:gd name="T16" fmla="*/ 73 w 104"/>
                          <a:gd name="T17" fmla="*/ 118 h 124"/>
                          <a:gd name="T18" fmla="*/ 61 w 104"/>
                          <a:gd name="T19" fmla="*/ 123 h 124"/>
                          <a:gd name="T20" fmla="*/ 47 w 104"/>
                          <a:gd name="T21" fmla="*/ 123 h 124"/>
                          <a:gd name="T22" fmla="*/ 35 w 104"/>
                          <a:gd name="T23" fmla="*/ 120 h 124"/>
                          <a:gd name="T24" fmla="*/ 26 w 104"/>
                          <a:gd name="T25" fmla="*/ 114 h 124"/>
                          <a:gd name="T26" fmla="*/ 19 w 104"/>
                          <a:gd name="T27" fmla="*/ 107 h 124"/>
                          <a:gd name="T28" fmla="*/ 11 w 104"/>
                          <a:gd name="T29" fmla="*/ 97 h 124"/>
                          <a:gd name="T30" fmla="*/ 3 w 104"/>
                          <a:gd name="T31" fmla="*/ 84 h 124"/>
                          <a:gd name="T32" fmla="*/ 0 w 104"/>
                          <a:gd name="T33" fmla="*/ 69 h 124"/>
                          <a:gd name="T34" fmla="*/ 0 w 104"/>
                          <a:gd name="T35" fmla="*/ 53 h 124"/>
                          <a:gd name="T36" fmla="*/ 4 w 104"/>
                          <a:gd name="T37" fmla="*/ 40 h 124"/>
                          <a:gd name="T38" fmla="*/ 6 w 104"/>
                          <a:gd name="T39" fmla="*/ 29 h 124"/>
                          <a:gd name="T40" fmla="*/ 14 w 104"/>
                          <a:gd name="T41" fmla="*/ 20 h 124"/>
                          <a:gd name="T42" fmla="*/ 23 w 104"/>
                          <a:gd name="T43" fmla="*/ 9 h 124"/>
                          <a:gd name="T44" fmla="*/ 39 w 104"/>
                          <a:gd name="T45" fmla="*/ 1 h 124"/>
                          <a:gd name="T46" fmla="*/ 55 w 104"/>
                          <a:gd name="T47" fmla="*/ 0 h 124"/>
                          <a:gd name="T48" fmla="*/ 71 w 104"/>
                          <a:gd name="T49" fmla="*/ 2 h 124"/>
                          <a:gd name="T50" fmla="*/ 81 w 104"/>
                          <a:gd name="T51" fmla="*/ 8 h 124"/>
                          <a:gd name="T52" fmla="*/ 92 w 104"/>
                          <a:gd name="T53" fmla="*/ 18 h 124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104"/>
                          <a:gd name="T82" fmla="*/ 0 h 124"/>
                          <a:gd name="T83" fmla="*/ 104 w 104"/>
                          <a:gd name="T84" fmla="*/ 124 h 124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104" h="124">
                            <a:moveTo>
                              <a:pt x="92" y="18"/>
                            </a:moveTo>
                            <a:lnTo>
                              <a:pt x="101" y="34"/>
                            </a:lnTo>
                            <a:lnTo>
                              <a:pt x="103" y="48"/>
                            </a:lnTo>
                            <a:lnTo>
                              <a:pt x="103" y="61"/>
                            </a:lnTo>
                            <a:lnTo>
                              <a:pt x="101" y="74"/>
                            </a:lnTo>
                            <a:lnTo>
                              <a:pt x="98" y="84"/>
                            </a:lnTo>
                            <a:lnTo>
                              <a:pt x="92" y="98"/>
                            </a:lnTo>
                            <a:lnTo>
                              <a:pt x="83" y="109"/>
                            </a:lnTo>
                            <a:lnTo>
                              <a:pt x="73" y="118"/>
                            </a:lnTo>
                            <a:lnTo>
                              <a:pt x="61" y="123"/>
                            </a:lnTo>
                            <a:lnTo>
                              <a:pt x="47" y="123"/>
                            </a:lnTo>
                            <a:lnTo>
                              <a:pt x="35" y="120"/>
                            </a:lnTo>
                            <a:lnTo>
                              <a:pt x="26" y="114"/>
                            </a:lnTo>
                            <a:lnTo>
                              <a:pt x="19" y="107"/>
                            </a:lnTo>
                            <a:lnTo>
                              <a:pt x="11" y="97"/>
                            </a:lnTo>
                            <a:lnTo>
                              <a:pt x="3" y="84"/>
                            </a:lnTo>
                            <a:lnTo>
                              <a:pt x="0" y="69"/>
                            </a:lnTo>
                            <a:lnTo>
                              <a:pt x="0" y="53"/>
                            </a:lnTo>
                            <a:lnTo>
                              <a:pt x="4" y="40"/>
                            </a:lnTo>
                            <a:lnTo>
                              <a:pt x="6" y="29"/>
                            </a:lnTo>
                            <a:lnTo>
                              <a:pt x="14" y="20"/>
                            </a:lnTo>
                            <a:lnTo>
                              <a:pt x="23" y="9"/>
                            </a:lnTo>
                            <a:lnTo>
                              <a:pt x="39" y="1"/>
                            </a:lnTo>
                            <a:lnTo>
                              <a:pt x="55" y="0"/>
                            </a:lnTo>
                            <a:lnTo>
                              <a:pt x="71" y="2"/>
                            </a:lnTo>
                            <a:lnTo>
                              <a:pt x="81" y="8"/>
                            </a:lnTo>
                            <a:lnTo>
                              <a:pt x="92" y="1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4" name="Freeform 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65" y="2172"/>
                        <a:ext cx="34" cy="329"/>
                      </a:xfrm>
                      <a:custGeom>
                        <a:avLst/>
                        <a:gdLst>
                          <a:gd name="T0" fmla="*/ 30 w 34"/>
                          <a:gd name="T1" fmla="*/ 6 h 43"/>
                          <a:gd name="T2" fmla="*/ 33 w 34"/>
                          <a:gd name="T3" fmla="*/ 11 h 43"/>
                          <a:gd name="T4" fmla="*/ 33 w 34"/>
                          <a:gd name="T5" fmla="*/ 15 h 43"/>
                          <a:gd name="T6" fmla="*/ 33 w 34"/>
                          <a:gd name="T7" fmla="*/ 21 h 43"/>
                          <a:gd name="T8" fmla="*/ 33 w 34"/>
                          <a:gd name="T9" fmla="*/ 25 h 43"/>
                          <a:gd name="T10" fmla="*/ 31 w 34"/>
                          <a:gd name="T11" fmla="*/ 29 h 43"/>
                          <a:gd name="T12" fmla="*/ 30 w 34"/>
                          <a:gd name="T13" fmla="*/ 33 h 43"/>
                          <a:gd name="T14" fmla="*/ 27 w 34"/>
                          <a:gd name="T15" fmla="*/ 37 h 43"/>
                          <a:gd name="T16" fmla="*/ 24 w 34"/>
                          <a:gd name="T17" fmla="*/ 40 h 43"/>
                          <a:gd name="T18" fmla="*/ 20 w 34"/>
                          <a:gd name="T19" fmla="*/ 42 h 43"/>
                          <a:gd name="T20" fmla="*/ 14 w 34"/>
                          <a:gd name="T21" fmla="*/ 42 h 43"/>
                          <a:gd name="T22" fmla="*/ 10 w 34"/>
                          <a:gd name="T23" fmla="*/ 40 h 43"/>
                          <a:gd name="T24" fmla="*/ 8 w 34"/>
                          <a:gd name="T25" fmla="*/ 39 h 43"/>
                          <a:gd name="T26" fmla="*/ 6 w 34"/>
                          <a:gd name="T27" fmla="*/ 36 h 43"/>
                          <a:gd name="T28" fmla="*/ 3 w 34"/>
                          <a:gd name="T29" fmla="*/ 33 h 43"/>
                          <a:gd name="T30" fmla="*/ 1 w 34"/>
                          <a:gd name="T31" fmla="*/ 29 h 43"/>
                          <a:gd name="T32" fmla="*/ 0 w 34"/>
                          <a:gd name="T33" fmla="*/ 24 h 43"/>
                          <a:gd name="T34" fmla="*/ 0 w 34"/>
                          <a:gd name="T35" fmla="*/ 17 h 43"/>
                          <a:gd name="T36" fmla="*/ 1 w 34"/>
                          <a:gd name="T37" fmla="*/ 13 h 43"/>
                          <a:gd name="T38" fmla="*/ 2 w 34"/>
                          <a:gd name="T39" fmla="*/ 10 h 43"/>
                          <a:gd name="T40" fmla="*/ 4 w 34"/>
                          <a:gd name="T41" fmla="*/ 7 h 43"/>
                          <a:gd name="T42" fmla="*/ 7 w 34"/>
                          <a:gd name="T43" fmla="*/ 3 h 43"/>
                          <a:gd name="T44" fmla="*/ 12 w 34"/>
                          <a:gd name="T45" fmla="*/ 0 h 43"/>
                          <a:gd name="T46" fmla="*/ 19 w 34"/>
                          <a:gd name="T47" fmla="*/ 0 h 43"/>
                          <a:gd name="T48" fmla="*/ 23 w 34"/>
                          <a:gd name="T49" fmla="*/ 1 h 43"/>
                          <a:gd name="T50" fmla="*/ 26 w 34"/>
                          <a:gd name="T51" fmla="*/ 3 h 43"/>
                          <a:gd name="T52" fmla="*/ 30 w 34"/>
                          <a:gd name="T53" fmla="*/ 6 h 43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34"/>
                          <a:gd name="T82" fmla="*/ 0 h 43"/>
                          <a:gd name="T83" fmla="*/ 34 w 34"/>
                          <a:gd name="T84" fmla="*/ 43 h 43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34" h="43">
                            <a:moveTo>
                              <a:pt x="30" y="6"/>
                            </a:moveTo>
                            <a:lnTo>
                              <a:pt x="33" y="11"/>
                            </a:lnTo>
                            <a:lnTo>
                              <a:pt x="33" y="15"/>
                            </a:lnTo>
                            <a:lnTo>
                              <a:pt x="33" y="21"/>
                            </a:lnTo>
                            <a:lnTo>
                              <a:pt x="33" y="25"/>
                            </a:lnTo>
                            <a:lnTo>
                              <a:pt x="31" y="29"/>
                            </a:lnTo>
                            <a:lnTo>
                              <a:pt x="30" y="33"/>
                            </a:lnTo>
                            <a:lnTo>
                              <a:pt x="27" y="37"/>
                            </a:lnTo>
                            <a:lnTo>
                              <a:pt x="24" y="40"/>
                            </a:lnTo>
                            <a:lnTo>
                              <a:pt x="20" y="42"/>
                            </a:lnTo>
                            <a:lnTo>
                              <a:pt x="14" y="42"/>
                            </a:lnTo>
                            <a:lnTo>
                              <a:pt x="10" y="40"/>
                            </a:lnTo>
                            <a:lnTo>
                              <a:pt x="8" y="39"/>
                            </a:lnTo>
                            <a:lnTo>
                              <a:pt x="6" y="36"/>
                            </a:lnTo>
                            <a:lnTo>
                              <a:pt x="3" y="33"/>
                            </a:lnTo>
                            <a:lnTo>
                              <a:pt x="1" y="29"/>
                            </a:lnTo>
                            <a:lnTo>
                              <a:pt x="0" y="24"/>
                            </a:lnTo>
                            <a:lnTo>
                              <a:pt x="0" y="17"/>
                            </a:lnTo>
                            <a:lnTo>
                              <a:pt x="1" y="13"/>
                            </a:lnTo>
                            <a:lnTo>
                              <a:pt x="2" y="10"/>
                            </a:lnTo>
                            <a:lnTo>
                              <a:pt x="4" y="7"/>
                            </a:lnTo>
                            <a:lnTo>
                              <a:pt x="7" y="3"/>
                            </a:lnTo>
                            <a:lnTo>
                              <a:pt x="12" y="0"/>
                            </a:lnTo>
                            <a:lnTo>
                              <a:pt x="19" y="0"/>
                            </a:lnTo>
                            <a:lnTo>
                              <a:pt x="23" y="1"/>
                            </a:lnTo>
                            <a:lnTo>
                              <a:pt x="26" y="3"/>
                            </a:lnTo>
                            <a:lnTo>
                              <a:pt x="30" y="6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5" name="Freeform 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11" y="2093"/>
                        <a:ext cx="112" cy="329"/>
                      </a:xfrm>
                      <a:custGeom>
                        <a:avLst/>
                        <a:gdLst>
                          <a:gd name="T0" fmla="*/ 111 w 112"/>
                          <a:gd name="T1" fmla="*/ 25 h 101"/>
                          <a:gd name="T2" fmla="*/ 96 w 112"/>
                          <a:gd name="T3" fmla="*/ 12 h 101"/>
                          <a:gd name="T4" fmla="*/ 81 w 112"/>
                          <a:gd name="T5" fmla="*/ 4 h 101"/>
                          <a:gd name="T6" fmla="*/ 67 w 112"/>
                          <a:gd name="T7" fmla="*/ 0 h 101"/>
                          <a:gd name="T8" fmla="*/ 54 w 112"/>
                          <a:gd name="T9" fmla="*/ 0 h 101"/>
                          <a:gd name="T10" fmla="*/ 40 w 112"/>
                          <a:gd name="T11" fmla="*/ 3 h 101"/>
                          <a:gd name="T12" fmla="*/ 32 w 112"/>
                          <a:gd name="T13" fmla="*/ 7 h 101"/>
                          <a:gd name="T14" fmla="*/ 23 w 112"/>
                          <a:gd name="T15" fmla="*/ 13 h 101"/>
                          <a:gd name="T16" fmla="*/ 15 w 112"/>
                          <a:gd name="T17" fmla="*/ 23 h 101"/>
                          <a:gd name="T18" fmla="*/ 8 w 112"/>
                          <a:gd name="T19" fmla="*/ 39 h 101"/>
                          <a:gd name="T20" fmla="*/ 6 w 112"/>
                          <a:gd name="T21" fmla="*/ 53 h 101"/>
                          <a:gd name="T22" fmla="*/ 2 w 112"/>
                          <a:gd name="T23" fmla="*/ 65 h 101"/>
                          <a:gd name="T24" fmla="*/ 0 w 112"/>
                          <a:gd name="T25" fmla="*/ 77 h 101"/>
                          <a:gd name="T26" fmla="*/ 0 w 112"/>
                          <a:gd name="T27" fmla="*/ 92 h 101"/>
                          <a:gd name="T28" fmla="*/ 0 w 112"/>
                          <a:gd name="T29" fmla="*/ 100 h 101"/>
                          <a:gd name="T30" fmla="*/ 111 w 112"/>
                          <a:gd name="T31" fmla="*/ 25 h 101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101"/>
                          <a:gd name="T50" fmla="*/ 112 w 112"/>
                          <a:gd name="T51" fmla="*/ 101 h 101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101">
                            <a:moveTo>
                              <a:pt x="111" y="25"/>
                            </a:moveTo>
                            <a:lnTo>
                              <a:pt x="96" y="12"/>
                            </a:lnTo>
                            <a:lnTo>
                              <a:pt x="81" y="4"/>
                            </a:lnTo>
                            <a:lnTo>
                              <a:pt x="67" y="0"/>
                            </a:lnTo>
                            <a:lnTo>
                              <a:pt x="54" y="0"/>
                            </a:lnTo>
                            <a:lnTo>
                              <a:pt x="40" y="3"/>
                            </a:lnTo>
                            <a:lnTo>
                              <a:pt x="32" y="7"/>
                            </a:lnTo>
                            <a:lnTo>
                              <a:pt x="23" y="13"/>
                            </a:lnTo>
                            <a:lnTo>
                              <a:pt x="15" y="23"/>
                            </a:lnTo>
                            <a:lnTo>
                              <a:pt x="8" y="39"/>
                            </a:lnTo>
                            <a:lnTo>
                              <a:pt x="6" y="53"/>
                            </a:lnTo>
                            <a:lnTo>
                              <a:pt x="2" y="65"/>
                            </a:lnTo>
                            <a:lnTo>
                              <a:pt x="0" y="77"/>
                            </a:lnTo>
                            <a:lnTo>
                              <a:pt x="0" y="92"/>
                            </a:lnTo>
                            <a:lnTo>
                              <a:pt x="0" y="100"/>
                            </a:lnTo>
                            <a:lnTo>
                              <a:pt x="111" y="25"/>
                            </a:lnTo>
                          </a:path>
                        </a:pathLst>
                      </a:custGeom>
                      <a:solidFill>
                        <a:srgbClr val="FF9F9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34852" name="Group 91"/>
                <p:cNvGrpSpPr>
                  <a:grpSpLocks/>
                </p:cNvGrpSpPr>
                <p:nvPr/>
              </p:nvGrpSpPr>
              <p:grpSpPr bwMode="auto">
                <a:xfrm>
                  <a:off x="2976" y="1867"/>
                  <a:ext cx="724" cy="939"/>
                  <a:chOff x="2976" y="1867"/>
                  <a:chExt cx="724" cy="939"/>
                </a:xfrm>
              </p:grpSpPr>
              <p:sp>
                <p:nvSpPr>
                  <p:cNvPr id="34853" name="Freeform 92"/>
                  <p:cNvSpPr>
                    <a:spLocks/>
                  </p:cNvSpPr>
                  <p:nvPr/>
                </p:nvSpPr>
                <p:spPr bwMode="auto">
                  <a:xfrm>
                    <a:off x="2976" y="1867"/>
                    <a:ext cx="724" cy="329"/>
                  </a:xfrm>
                  <a:custGeom>
                    <a:avLst/>
                    <a:gdLst>
                      <a:gd name="T0" fmla="*/ 709 w 724"/>
                      <a:gd name="T1" fmla="*/ 143 h 1199"/>
                      <a:gd name="T2" fmla="*/ 723 w 724"/>
                      <a:gd name="T3" fmla="*/ 120 h 1199"/>
                      <a:gd name="T4" fmla="*/ 720 w 724"/>
                      <a:gd name="T5" fmla="*/ 97 h 1199"/>
                      <a:gd name="T6" fmla="*/ 703 w 724"/>
                      <a:gd name="T7" fmla="*/ 67 h 1199"/>
                      <a:gd name="T8" fmla="*/ 667 w 724"/>
                      <a:gd name="T9" fmla="*/ 33 h 1199"/>
                      <a:gd name="T10" fmla="*/ 614 w 724"/>
                      <a:gd name="T11" fmla="*/ 14 h 1199"/>
                      <a:gd name="T12" fmla="*/ 550 w 724"/>
                      <a:gd name="T13" fmla="*/ 11 h 1199"/>
                      <a:gd name="T14" fmla="*/ 504 w 724"/>
                      <a:gd name="T15" fmla="*/ 0 h 1199"/>
                      <a:gd name="T16" fmla="*/ 446 w 724"/>
                      <a:gd name="T17" fmla="*/ 14 h 1199"/>
                      <a:gd name="T18" fmla="*/ 412 w 724"/>
                      <a:gd name="T19" fmla="*/ 20 h 1199"/>
                      <a:gd name="T20" fmla="*/ 370 w 724"/>
                      <a:gd name="T21" fmla="*/ 41 h 1199"/>
                      <a:gd name="T22" fmla="*/ 336 w 724"/>
                      <a:gd name="T23" fmla="*/ 60 h 1199"/>
                      <a:gd name="T24" fmla="*/ 314 w 724"/>
                      <a:gd name="T25" fmla="*/ 103 h 1199"/>
                      <a:gd name="T26" fmla="*/ 273 w 724"/>
                      <a:gd name="T27" fmla="*/ 173 h 1199"/>
                      <a:gd name="T28" fmla="*/ 224 w 724"/>
                      <a:gd name="T29" fmla="*/ 282 h 1199"/>
                      <a:gd name="T30" fmla="*/ 208 w 724"/>
                      <a:gd name="T31" fmla="*/ 342 h 1199"/>
                      <a:gd name="T32" fmla="*/ 203 w 724"/>
                      <a:gd name="T33" fmla="*/ 392 h 1199"/>
                      <a:gd name="T34" fmla="*/ 227 w 724"/>
                      <a:gd name="T35" fmla="*/ 461 h 1199"/>
                      <a:gd name="T36" fmla="*/ 261 w 724"/>
                      <a:gd name="T37" fmla="*/ 514 h 1199"/>
                      <a:gd name="T38" fmla="*/ 264 w 724"/>
                      <a:gd name="T39" fmla="*/ 589 h 1199"/>
                      <a:gd name="T40" fmla="*/ 250 w 724"/>
                      <a:gd name="T41" fmla="*/ 653 h 1199"/>
                      <a:gd name="T42" fmla="*/ 214 w 724"/>
                      <a:gd name="T43" fmla="*/ 768 h 1199"/>
                      <a:gd name="T44" fmla="*/ 194 w 724"/>
                      <a:gd name="T45" fmla="*/ 798 h 1199"/>
                      <a:gd name="T46" fmla="*/ 111 w 724"/>
                      <a:gd name="T47" fmla="*/ 894 h 1199"/>
                      <a:gd name="T48" fmla="*/ 39 w 724"/>
                      <a:gd name="T49" fmla="*/ 950 h 1199"/>
                      <a:gd name="T50" fmla="*/ 13 w 724"/>
                      <a:gd name="T51" fmla="*/ 976 h 1199"/>
                      <a:gd name="T52" fmla="*/ 0 w 724"/>
                      <a:gd name="T53" fmla="*/ 1003 h 1199"/>
                      <a:gd name="T54" fmla="*/ 94 w 724"/>
                      <a:gd name="T55" fmla="*/ 983 h 1199"/>
                      <a:gd name="T56" fmla="*/ 26 w 724"/>
                      <a:gd name="T57" fmla="*/ 1039 h 1199"/>
                      <a:gd name="T58" fmla="*/ 0 w 724"/>
                      <a:gd name="T59" fmla="*/ 1106 h 1199"/>
                      <a:gd name="T60" fmla="*/ 42 w 724"/>
                      <a:gd name="T61" fmla="*/ 1082 h 1199"/>
                      <a:gd name="T62" fmla="*/ 105 w 724"/>
                      <a:gd name="T63" fmla="*/ 1023 h 1199"/>
                      <a:gd name="T64" fmla="*/ 147 w 724"/>
                      <a:gd name="T65" fmla="*/ 989 h 1199"/>
                      <a:gd name="T66" fmla="*/ 72 w 724"/>
                      <a:gd name="T67" fmla="*/ 1109 h 1199"/>
                      <a:gd name="T68" fmla="*/ 39 w 724"/>
                      <a:gd name="T69" fmla="*/ 1198 h 1199"/>
                      <a:gd name="T70" fmla="*/ 114 w 724"/>
                      <a:gd name="T71" fmla="*/ 1126 h 1199"/>
                      <a:gd name="T72" fmla="*/ 181 w 724"/>
                      <a:gd name="T73" fmla="*/ 1026 h 1199"/>
                      <a:gd name="T74" fmla="*/ 181 w 724"/>
                      <a:gd name="T75" fmla="*/ 1095 h 1199"/>
                      <a:gd name="T76" fmla="*/ 244 w 724"/>
                      <a:gd name="T77" fmla="*/ 970 h 1199"/>
                      <a:gd name="T78" fmla="*/ 303 w 724"/>
                      <a:gd name="T79" fmla="*/ 841 h 1199"/>
                      <a:gd name="T80" fmla="*/ 320 w 724"/>
                      <a:gd name="T81" fmla="*/ 795 h 1199"/>
                      <a:gd name="T82" fmla="*/ 343 w 724"/>
                      <a:gd name="T83" fmla="*/ 679 h 1199"/>
                      <a:gd name="T84" fmla="*/ 373 w 724"/>
                      <a:gd name="T85" fmla="*/ 616 h 1199"/>
                      <a:gd name="T86" fmla="*/ 389 w 724"/>
                      <a:gd name="T87" fmla="*/ 526 h 1199"/>
                      <a:gd name="T88" fmla="*/ 393 w 724"/>
                      <a:gd name="T89" fmla="*/ 506 h 1199"/>
                      <a:gd name="T90" fmla="*/ 409 w 724"/>
                      <a:gd name="T91" fmla="*/ 477 h 1199"/>
                      <a:gd name="T92" fmla="*/ 429 w 724"/>
                      <a:gd name="T93" fmla="*/ 470 h 1199"/>
                      <a:gd name="T94" fmla="*/ 449 w 724"/>
                      <a:gd name="T95" fmla="*/ 461 h 1199"/>
                      <a:gd name="T96" fmla="*/ 489 w 724"/>
                      <a:gd name="T97" fmla="*/ 440 h 1199"/>
                      <a:gd name="T98" fmla="*/ 520 w 724"/>
                      <a:gd name="T99" fmla="*/ 417 h 1199"/>
                      <a:gd name="T100" fmla="*/ 564 w 724"/>
                      <a:gd name="T101" fmla="*/ 385 h 1199"/>
                      <a:gd name="T102" fmla="*/ 610 w 724"/>
                      <a:gd name="T103" fmla="*/ 322 h 1199"/>
                      <a:gd name="T104" fmla="*/ 646 w 724"/>
                      <a:gd name="T105" fmla="*/ 256 h 1199"/>
                      <a:gd name="T106" fmla="*/ 696 w 724"/>
                      <a:gd name="T107" fmla="*/ 183 h 1199"/>
                      <a:gd name="T108" fmla="*/ 709 w 724"/>
                      <a:gd name="T109" fmla="*/ 143 h 1199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724"/>
                      <a:gd name="T166" fmla="*/ 0 h 1199"/>
                      <a:gd name="T167" fmla="*/ 724 w 724"/>
                      <a:gd name="T168" fmla="*/ 1199 h 1199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724" h="1199">
                        <a:moveTo>
                          <a:pt x="709" y="143"/>
                        </a:moveTo>
                        <a:lnTo>
                          <a:pt x="723" y="120"/>
                        </a:lnTo>
                        <a:lnTo>
                          <a:pt x="720" y="97"/>
                        </a:lnTo>
                        <a:lnTo>
                          <a:pt x="703" y="67"/>
                        </a:lnTo>
                        <a:lnTo>
                          <a:pt x="667" y="33"/>
                        </a:lnTo>
                        <a:lnTo>
                          <a:pt x="614" y="14"/>
                        </a:lnTo>
                        <a:lnTo>
                          <a:pt x="550" y="11"/>
                        </a:lnTo>
                        <a:lnTo>
                          <a:pt x="504" y="0"/>
                        </a:lnTo>
                        <a:lnTo>
                          <a:pt x="446" y="14"/>
                        </a:lnTo>
                        <a:lnTo>
                          <a:pt x="412" y="20"/>
                        </a:lnTo>
                        <a:lnTo>
                          <a:pt x="370" y="41"/>
                        </a:lnTo>
                        <a:lnTo>
                          <a:pt x="336" y="60"/>
                        </a:lnTo>
                        <a:lnTo>
                          <a:pt x="314" y="103"/>
                        </a:lnTo>
                        <a:lnTo>
                          <a:pt x="273" y="173"/>
                        </a:lnTo>
                        <a:lnTo>
                          <a:pt x="224" y="282"/>
                        </a:lnTo>
                        <a:lnTo>
                          <a:pt x="208" y="342"/>
                        </a:lnTo>
                        <a:lnTo>
                          <a:pt x="203" y="392"/>
                        </a:lnTo>
                        <a:lnTo>
                          <a:pt x="227" y="461"/>
                        </a:lnTo>
                        <a:lnTo>
                          <a:pt x="261" y="514"/>
                        </a:lnTo>
                        <a:lnTo>
                          <a:pt x="264" y="589"/>
                        </a:lnTo>
                        <a:lnTo>
                          <a:pt x="250" y="653"/>
                        </a:lnTo>
                        <a:lnTo>
                          <a:pt x="214" y="768"/>
                        </a:lnTo>
                        <a:lnTo>
                          <a:pt x="194" y="798"/>
                        </a:lnTo>
                        <a:lnTo>
                          <a:pt x="111" y="894"/>
                        </a:lnTo>
                        <a:lnTo>
                          <a:pt x="39" y="950"/>
                        </a:lnTo>
                        <a:lnTo>
                          <a:pt x="13" y="976"/>
                        </a:lnTo>
                        <a:lnTo>
                          <a:pt x="0" y="1003"/>
                        </a:lnTo>
                        <a:lnTo>
                          <a:pt x="94" y="983"/>
                        </a:lnTo>
                        <a:lnTo>
                          <a:pt x="26" y="1039"/>
                        </a:lnTo>
                        <a:lnTo>
                          <a:pt x="0" y="1106"/>
                        </a:lnTo>
                        <a:lnTo>
                          <a:pt x="42" y="1082"/>
                        </a:lnTo>
                        <a:lnTo>
                          <a:pt x="105" y="1023"/>
                        </a:lnTo>
                        <a:lnTo>
                          <a:pt x="147" y="989"/>
                        </a:lnTo>
                        <a:lnTo>
                          <a:pt x="72" y="1109"/>
                        </a:lnTo>
                        <a:lnTo>
                          <a:pt x="39" y="1198"/>
                        </a:lnTo>
                        <a:lnTo>
                          <a:pt x="114" y="1126"/>
                        </a:lnTo>
                        <a:lnTo>
                          <a:pt x="181" y="1026"/>
                        </a:lnTo>
                        <a:lnTo>
                          <a:pt x="181" y="1095"/>
                        </a:lnTo>
                        <a:lnTo>
                          <a:pt x="244" y="970"/>
                        </a:lnTo>
                        <a:lnTo>
                          <a:pt x="303" y="841"/>
                        </a:lnTo>
                        <a:lnTo>
                          <a:pt x="320" y="795"/>
                        </a:lnTo>
                        <a:lnTo>
                          <a:pt x="343" y="679"/>
                        </a:lnTo>
                        <a:lnTo>
                          <a:pt x="373" y="616"/>
                        </a:lnTo>
                        <a:lnTo>
                          <a:pt x="389" y="526"/>
                        </a:lnTo>
                        <a:lnTo>
                          <a:pt x="393" y="506"/>
                        </a:lnTo>
                        <a:lnTo>
                          <a:pt x="409" y="477"/>
                        </a:lnTo>
                        <a:lnTo>
                          <a:pt x="429" y="470"/>
                        </a:lnTo>
                        <a:lnTo>
                          <a:pt x="449" y="461"/>
                        </a:lnTo>
                        <a:lnTo>
                          <a:pt x="489" y="440"/>
                        </a:lnTo>
                        <a:lnTo>
                          <a:pt x="520" y="417"/>
                        </a:lnTo>
                        <a:lnTo>
                          <a:pt x="564" y="385"/>
                        </a:lnTo>
                        <a:lnTo>
                          <a:pt x="610" y="322"/>
                        </a:lnTo>
                        <a:lnTo>
                          <a:pt x="646" y="256"/>
                        </a:lnTo>
                        <a:lnTo>
                          <a:pt x="696" y="183"/>
                        </a:lnTo>
                        <a:lnTo>
                          <a:pt x="709" y="143"/>
                        </a:lnTo>
                      </a:path>
                    </a:pathLst>
                  </a:custGeom>
                  <a:solidFill>
                    <a:srgbClr val="FF00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54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213" y="2343"/>
                    <a:ext cx="156" cy="463"/>
                  </a:xfrm>
                  <a:prstGeom prst="ellipse">
                    <a:avLst/>
                  </a:prstGeom>
                  <a:solidFill>
                    <a:srgbClr val="FF00FF"/>
                  </a:solidFill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4855" name="Freeform 94"/>
                  <p:cNvSpPr>
                    <a:spLocks/>
                  </p:cNvSpPr>
                  <p:nvPr/>
                </p:nvSpPr>
                <p:spPr bwMode="auto">
                  <a:xfrm>
                    <a:off x="3309" y="1891"/>
                    <a:ext cx="308" cy="329"/>
                  </a:xfrm>
                  <a:custGeom>
                    <a:avLst/>
                    <a:gdLst>
                      <a:gd name="T0" fmla="*/ 307 w 308"/>
                      <a:gd name="T1" fmla="*/ 0 h 444"/>
                      <a:gd name="T2" fmla="*/ 284 w 308"/>
                      <a:gd name="T3" fmla="*/ 23 h 444"/>
                      <a:gd name="T4" fmla="*/ 257 w 308"/>
                      <a:gd name="T5" fmla="*/ 49 h 444"/>
                      <a:gd name="T6" fmla="*/ 239 w 308"/>
                      <a:gd name="T7" fmla="*/ 69 h 444"/>
                      <a:gd name="T8" fmla="*/ 224 w 308"/>
                      <a:gd name="T9" fmla="*/ 93 h 444"/>
                      <a:gd name="T10" fmla="*/ 212 w 308"/>
                      <a:gd name="T11" fmla="*/ 111 h 444"/>
                      <a:gd name="T12" fmla="*/ 204 w 308"/>
                      <a:gd name="T13" fmla="*/ 135 h 444"/>
                      <a:gd name="T14" fmla="*/ 196 w 308"/>
                      <a:gd name="T15" fmla="*/ 165 h 444"/>
                      <a:gd name="T16" fmla="*/ 184 w 308"/>
                      <a:gd name="T17" fmla="*/ 209 h 444"/>
                      <a:gd name="T18" fmla="*/ 179 w 308"/>
                      <a:gd name="T19" fmla="*/ 236 h 444"/>
                      <a:gd name="T20" fmla="*/ 171 w 308"/>
                      <a:gd name="T21" fmla="*/ 266 h 444"/>
                      <a:gd name="T22" fmla="*/ 158 w 308"/>
                      <a:gd name="T23" fmla="*/ 291 h 444"/>
                      <a:gd name="T24" fmla="*/ 144 w 308"/>
                      <a:gd name="T25" fmla="*/ 316 h 444"/>
                      <a:gd name="T26" fmla="*/ 127 w 308"/>
                      <a:gd name="T27" fmla="*/ 336 h 444"/>
                      <a:gd name="T28" fmla="*/ 106 w 308"/>
                      <a:gd name="T29" fmla="*/ 354 h 444"/>
                      <a:gd name="T30" fmla="*/ 87 w 308"/>
                      <a:gd name="T31" fmla="*/ 372 h 444"/>
                      <a:gd name="T32" fmla="*/ 62 w 308"/>
                      <a:gd name="T33" fmla="*/ 391 h 444"/>
                      <a:gd name="T34" fmla="*/ 43 w 308"/>
                      <a:gd name="T35" fmla="*/ 404 h 444"/>
                      <a:gd name="T36" fmla="*/ 25 w 308"/>
                      <a:gd name="T37" fmla="*/ 416 h 444"/>
                      <a:gd name="T38" fmla="*/ 10 w 308"/>
                      <a:gd name="T39" fmla="*/ 429 h 444"/>
                      <a:gd name="T40" fmla="*/ 0 w 308"/>
                      <a:gd name="T41" fmla="*/ 443 h 44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308"/>
                      <a:gd name="T64" fmla="*/ 0 h 444"/>
                      <a:gd name="T65" fmla="*/ 308 w 308"/>
                      <a:gd name="T66" fmla="*/ 444 h 44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308" h="444">
                        <a:moveTo>
                          <a:pt x="307" y="0"/>
                        </a:moveTo>
                        <a:lnTo>
                          <a:pt x="284" y="23"/>
                        </a:lnTo>
                        <a:lnTo>
                          <a:pt x="257" y="49"/>
                        </a:lnTo>
                        <a:lnTo>
                          <a:pt x="239" y="69"/>
                        </a:lnTo>
                        <a:lnTo>
                          <a:pt x="224" y="93"/>
                        </a:lnTo>
                        <a:lnTo>
                          <a:pt x="212" y="111"/>
                        </a:lnTo>
                        <a:lnTo>
                          <a:pt x="204" y="135"/>
                        </a:lnTo>
                        <a:lnTo>
                          <a:pt x="196" y="165"/>
                        </a:lnTo>
                        <a:lnTo>
                          <a:pt x="184" y="209"/>
                        </a:lnTo>
                        <a:lnTo>
                          <a:pt x="179" y="236"/>
                        </a:lnTo>
                        <a:lnTo>
                          <a:pt x="171" y="266"/>
                        </a:lnTo>
                        <a:lnTo>
                          <a:pt x="158" y="291"/>
                        </a:lnTo>
                        <a:lnTo>
                          <a:pt x="144" y="316"/>
                        </a:lnTo>
                        <a:lnTo>
                          <a:pt x="127" y="336"/>
                        </a:lnTo>
                        <a:lnTo>
                          <a:pt x="106" y="354"/>
                        </a:lnTo>
                        <a:lnTo>
                          <a:pt x="87" y="372"/>
                        </a:lnTo>
                        <a:lnTo>
                          <a:pt x="62" y="391"/>
                        </a:lnTo>
                        <a:lnTo>
                          <a:pt x="43" y="404"/>
                        </a:lnTo>
                        <a:lnTo>
                          <a:pt x="25" y="416"/>
                        </a:lnTo>
                        <a:lnTo>
                          <a:pt x="10" y="429"/>
                        </a:lnTo>
                        <a:lnTo>
                          <a:pt x="0" y="443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56" name="Freeform 95"/>
                  <p:cNvSpPr>
                    <a:spLocks/>
                  </p:cNvSpPr>
                  <p:nvPr/>
                </p:nvSpPr>
                <p:spPr bwMode="auto">
                  <a:xfrm>
                    <a:off x="3256" y="1874"/>
                    <a:ext cx="229" cy="329"/>
                  </a:xfrm>
                  <a:custGeom>
                    <a:avLst/>
                    <a:gdLst>
                      <a:gd name="T0" fmla="*/ 228 w 229"/>
                      <a:gd name="T1" fmla="*/ 0 h 458"/>
                      <a:gd name="T2" fmla="*/ 180 w 229"/>
                      <a:gd name="T3" fmla="*/ 35 h 458"/>
                      <a:gd name="T4" fmla="*/ 157 w 229"/>
                      <a:gd name="T5" fmla="*/ 58 h 458"/>
                      <a:gd name="T6" fmla="*/ 140 w 229"/>
                      <a:gd name="T7" fmla="*/ 83 h 458"/>
                      <a:gd name="T8" fmla="*/ 127 w 229"/>
                      <a:gd name="T9" fmla="*/ 107 h 458"/>
                      <a:gd name="T10" fmla="*/ 116 w 229"/>
                      <a:gd name="T11" fmla="*/ 137 h 458"/>
                      <a:gd name="T12" fmla="*/ 104 w 229"/>
                      <a:gd name="T13" fmla="*/ 182 h 458"/>
                      <a:gd name="T14" fmla="*/ 98 w 229"/>
                      <a:gd name="T15" fmla="*/ 215 h 458"/>
                      <a:gd name="T16" fmla="*/ 87 w 229"/>
                      <a:gd name="T17" fmla="*/ 244 h 458"/>
                      <a:gd name="T18" fmla="*/ 70 w 229"/>
                      <a:gd name="T19" fmla="*/ 274 h 458"/>
                      <a:gd name="T20" fmla="*/ 56 w 229"/>
                      <a:gd name="T21" fmla="*/ 302 h 458"/>
                      <a:gd name="T22" fmla="*/ 45 w 229"/>
                      <a:gd name="T23" fmla="*/ 323 h 458"/>
                      <a:gd name="T24" fmla="*/ 34 w 229"/>
                      <a:gd name="T25" fmla="*/ 355 h 458"/>
                      <a:gd name="T26" fmla="*/ 20 w 229"/>
                      <a:gd name="T27" fmla="*/ 385 h 458"/>
                      <a:gd name="T28" fmla="*/ 7 w 229"/>
                      <a:gd name="T29" fmla="*/ 423 h 458"/>
                      <a:gd name="T30" fmla="*/ 0 w 229"/>
                      <a:gd name="T31" fmla="*/ 457 h 45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229"/>
                      <a:gd name="T49" fmla="*/ 0 h 458"/>
                      <a:gd name="T50" fmla="*/ 229 w 229"/>
                      <a:gd name="T51" fmla="*/ 458 h 45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229" h="458">
                        <a:moveTo>
                          <a:pt x="228" y="0"/>
                        </a:moveTo>
                        <a:lnTo>
                          <a:pt x="180" y="35"/>
                        </a:lnTo>
                        <a:lnTo>
                          <a:pt x="157" y="58"/>
                        </a:lnTo>
                        <a:lnTo>
                          <a:pt x="140" y="83"/>
                        </a:lnTo>
                        <a:lnTo>
                          <a:pt x="127" y="107"/>
                        </a:lnTo>
                        <a:lnTo>
                          <a:pt x="116" y="137"/>
                        </a:lnTo>
                        <a:lnTo>
                          <a:pt x="104" y="182"/>
                        </a:lnTo>
                        <a:lnTo>
                          <a:pt x="98" y="215"/>
                        </a:lnTo>
                        <a:lnTo>
                          <a:pt x="87" y="244"/>
                        </a:lnTo>
                        <a:lnTo>
                          <a:pt x="70" y="274"/>
                        </a:lnTo>
                        <a:lnTo>
                          <a:pt x="56" y="302"/>
                        </a:lnTo>
                        <a:lnTo>
                          <a:pt x="45" y="323"/>
                        </a:lnTo>
                        <a:lnTo>
                          <a:pt x="34" y="355"/>
                        </a:lnTo>
                        <a:lnTo>
                          <a:pt x="20" y="385"/>
                        </a:lnTo>
                        <a:lnTo>
                          <a:pt x="7" y="423"/>
                        </a:lnTo>
                        <a:lnTo>
                          <a:pt x="0" y="457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4846" name="Group 96"/>
              <p:cNvGrpSpPr>
                <a:grpSpLocks/>
              </p:cNvGrpSpPr>
              <p:nvPr/>
            </p:nvGrpSpPr>
            <p:grpSpPr bwMode="auto">
              <a:xfrm>
                <a:off x="3438" y="2491"/>
                <a:ext cx="159" cy="477"/>
                <a:chOff x="3379" y="2486"/>
                <a:chExt cx="168" cy="507"/>
              </a:xfrm>
            </p:grpSpPr>
            <p:sp>
              <p:nvSpPr>
                <p:cNvPr id="34847" name="Oval 97"/>
                <p:cNvSpPr>
                  <a:spLocks noChangeArrowheads="1"/>
                </p:cNvSpPr>
                <p:nvPr/>
              </p:nvSpPr>
              <p:spPr bwMode="auto">
                <a:xfrm>
                  <a:off x="3379" y="2486"/>
                  <a:ext cx="39" cy="460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848" name="Oval 98"/>
                <p:cNvSpPr>
                  <a:spLocks noChangeArrowheads="1"/>
                </p:cNvSpPr>
                <p:nvPr/>
              </p:nvSpPr>
              <p:spPr bwMode="auto">
                <a:xfrm>
                  <a:off x="3428" y="2512"/>
                  <a:ext cx="39" cy="460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849" name="Oval 99"/>
                <p:cNvSpPr>
                  <a:spLocks noChangeArrowheads="1"/>
                </p:cNvSpPr>
                <p:nvPr/>
              </p:nvSpPr>
              <p:spPr bwMode="auto">
                <a:xfrm>
                  <a:off x="3507" y="2500"/>
                  <a:ext cx="40" cy="461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850" name="Oval 100"/>
                <p:cNvSpPr>
                  <a:spLocks noChangeArrowheads="1"/>
                </p:cNvSpPr>
                <p:nvPr/>
              </p:nvSpPr>
              <p:spPr bwMode="auto">
                <a:xfrm>
                  <a:off x="3476" y="2532"/>
                  <a:ext cx="41" cy="461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41061" name="Rectangle 101"/>
            <p:cNvSpPr>
              <a:spLocks noChangeArrowheads="1"/>
            </p:cNvSpPr>
            <p:nvPr/>
          </p:nvSpPr>
          <p:spPr bwMode="auto">
            <a:xfrm>
              <a:off x="3840" y="1488"/>
              <a:ext cx="565" cy="85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0" b="1" i="1" dirty="0">
                  <a:latin typeface="+mn-lt"/>
                  <a:cs typeface="+mn-cs"/>
                </a:rPr>
                <a:t>??</a:t>
              </a:r>
              <a:endParaRPr lang="en-US" sz="60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Time Horizons (Horison Waktu)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idx="1"/>
          </p:nvPr>
        </p:nvSpPr>
        <p:spPr/>
        <p:txBody>
          <a:bodyPr lIns="98954" tIns="48608" rIns="98954" bIns="48608">
            <a:normAutofit fontScale="62500" lnSpcReduction="20000"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sz="2800" i="1" smtClean="0">
                <a:latin typeface="Arial" pitchFamily="34" charset="0"/>
                <a:cs typeface="Arial" pitchFamily="34" charset="0"/>
              </a:rPr>
              <a:t>Peramalan jangka pendek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Paling lama 1 tahun, biasanya kurang dari 3 bulan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Pembelian, Penjadwalan kerja, tingakt tenaga kerja, penugasan, tingkat produksi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sz="2800" i="1" smtClean="0">
                <a:latin typeface="Arial" pitchFamily="34" charset="0"/>
                <a:cs typeface="Arial" pitchFamily="34" charset="0"/>
              </a:rPr>
              <a:t>Peramalan jangka menengah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3 bulan sampai 3 tahun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Perencanaan penjualan dan produksi, penanggaran (budgeting)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sz="2800" i="1" smtClean="0">
                <a:latin typeface="Arial" pitchFamily="34" charset="0"/>
                <a:cs typeface="Arial" pitchFamily="34" charset="0"/>
              </a:rPr>
              <a:t>Permalan jangka panjang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altLang="en-US" sz="2400" baseline="3000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 tahun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Perencanaan produk baru, lokasi fasilitas, penelitian dan pengembangan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Perbedaan horison waktu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 lIns="99994" tIns="49997" rIns="99994" bIns="49997">
            <a:normAutofit fontScale="77500" lnSpcReduction="20000"/>
          </a:bodyPr>
          <a:lstStyle/>
          <a:p>
            <a:pPr marL="533400" indent="-533400">
              <a:buClr>
                <a:srgbClr val="BF0922"/>
              </a:buClr>
              <a:buFont typeface="Calibri" pitchFamily="34" charset="0"/>
              <a:buAutoNum type="arabicPeriod"/>
            </a:pPr>
            <a:r>
              <a:rPr lang="en-US" altLang="en-US" sz="2800" b="1" smtClean="0">
                <a:solidFill>
                  <a:srgbClr val="FFFF00"/>
                </a:solidFill>
                <a:cs typeface="Arial" pitchFamily="34" charset="0"/>
              </a:rPr>
              <a:t>Peramalan jangka menengah/panjang </a:t>
            </a:r>
            <a:r>
              <a:rPr lang="en-US" altLang="en-US" sz="2800" smtClean="0">
                <a:cs typeface="Arial" pitchFamily="34" charset="0"/>
              </a:rPr>
              <a:t>terkait dengan isu komprehensif dan mendukung keputusan manajemen terkait perencanaan dan produk, pabrik, dan proses</a:t>
            </a:r>
          </a:p>
          <a:p>
            <a:pPr marL="533400" indent="-533400">
              <a:buClr>
                <a:srgbClr val="BF0922"/>
              </a:buClr>
              <a:buFont typeface="Calibri" pitchFamily="34" charset="0"/>
              <a:buAutoNum type="arabicPeriod"/>
            </a:pPr>
            <a:r>
              <a:rPr lang="en-US" altLang="en-US" sz="2800" b="1" smtClean="0">
                <a:solidFill>
                  <a:srgbClr val="FFFF00"/>
                </a:solidFill>
                <a:cs typeface="Arial" pitchFamily="34" charset="0"/>
              </a:rPr>
              <a:t>Peramalan jangka pendek </a:t>
            </a:r>
            <a:r>
              <a:rPr lang="en-US" altLang="en-US" sz="2800" smtClean="0">
                <a:cs typeface="Arial" pitchFamily="34" charset="0"/>
              </a:rPr>
              <a:t>biasanya menggunakan metodoloti yang berbeda dibandingkan peramalan jangka panjang</a:t>
            </a:r>
          </a:p>
          <a:p>
            <a:pPr marL="533400" indent="-533400">
              <a:buClr>
                <a:srgbClr val="BF0922"/>
              </a:buClr>
              <a:buFont typeface="Calibri" pitchFamily="34" charset="0"/>
              <a:buAutoNum type="arabicPeriod"/>
            </a:pPr>
            <a:r>
              <a:rPr lang="en-US" altLang="en-US" sz="2800" b="1" smtClean="0">
                <a:solidFill>
                  <a:srgbClr val="FFFF00"/>
                </a:solidFill>
                <a:cs typeface="Arial" pitchFamily="34" charset="0"/>
              </a:rPr>
              <a:t>Peramalan jangka pendek </a:t>
            </a:r>
            <a:r>
              <a:rPr lang="en-US" altLang="en-US" sz="2800" smtClean="0">
                <a:cs typeface="Arial" pitchFamily="34" charset="0"/>
              </a:rPr>
              <a:t>cenderung lebih akurat dibandingkan perencanaan jangka panjang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Pengaruh Product Life Cycle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513293" y="2088292"/>
            <a:ext cx="8173507" cy="2447718"/>
          </a:xfrm>
        </p:spPr>
        <p:txBody>
          <a:bodyPr lIns="99994" tIns="49997" rIns="99994" bIns="49997">
            <a:normAutofit fontScale="77500" lnSpcReduction="20000"/>
          </a:bodyPr>
          <a:lstStyle/>
          <a:p>
            <a:pPr defTabSz="836613">
              <a:buClr>
                <a:srgbClr val="BF0922"/>
              </a:buClr>
              <a:buSzPct val="60000"/>
            </a:pPr>
            <a:r>
              <a:rPr lang="en-US" altLang="en-US" sz="2800">
                <a:latin typeface="Arial" pitchFamily="34" charset="0"/>
                <a:cs typeface="Arial" pitchFamily="34" charset="0"/>
              </a:rPr>
              <a:t>Pendahuluan dan pertumbuhan membutuhkan prakiraan yang lebih lama daripada kematangan dan kemunduran</a:t>
            </a:r>
          </a:p>
          <a:p>
            <a:pPr defTabSz="836613">
              <a:buClr>
                <a:srgbClr val="BF0922"/>
              </a:buClr>
              <a:buSzPct val="60000"/>
            </a:pPr>
            <a:r>
              <a:rPr lang="en-US" altLang="en-US" sz="2800">
                <a:latin typeface="Arial" pitchFamily="34" charset="0"/>
                <a:cs typeface="Arial" pitchFamily="34" charset="0"/>
              </a:rPr>
              <a:t>Ketika produk melewati siklus hidup, perkiraan berguna dalam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memproyeksikan</a:t>
            </a:r>
          </a:p>
          <a:p>
            <a:pPr marL="1168400" lvl="1" indent="-455613" defTabSz="836613">
              <a:buClr>
                <a:srgbClr val="BF0922"/>
              </a:buClr>
              <a:buSzPct val="60000"/>
            </a:pPr>
            <a:r>
              <a:rPr lang="en-US" altLang="en-US" sz="2500">
                <a:latin typeface="Arial" pitchFamily="34" charset="0"/>
                <a:cs typeface="Arial" pitchFamily="34" charset="0"/>
              </a:rPr>
              <a:t>Tingkat kepegawaian</a:t>
            </a:r>
          </a:p>
          <a:p>
            <a:pPr marL="1168400" lvl="1" indent="-455613" defTabSz="836613">
              <a:buClr>
                <a:srgbClr val="BF0922"/>
              </a:buClr>
              <a:buSzPct val="60000"/>
            </a:pPr>
            <a:r>
              <a:rPr lang="en-US" altLang="en-US" sz="2500">
                <a:latin typeface="Arial" pitchFamily="34" charset="0"/>
                <a:cs typeface="Arial" pitchFamily="34" charset="0"/>
              </a:rPr>
              <a:t>Tingkat persediaan</a:t>
            </a:r>
          </a:p>
          <a:p>
            <a:pPr marL="1168400" lvl="1" indent="-455613" defTabSz="836613">
              <a:buClr>
                <a:srgbClr val="BF0922"/>
              </a:buClr>
              <a:buSzPct val="60000"/>
            </a:pPr>
            <a:r>
              <a:rPr lang="en-US" altLang="en-US" sz="2500">
                <a:latin typeface="Arial" pitchFamily="34" charset="0"/>
                <a:cs typeface="Arial" pitchFamily="34" charset="0"/>
              </a:rPr>
              <a:t>Kapasitas pabrik</a:t>
            </a: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873125" y="1459789"/>
            <a:ext cx="7448550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994" tIns="49997" rIns="99994" bIns="49997" anchor="ctr" anchorCtr="1"/>
          <a:lstStyle>
            <a:lvl1pPr marL="341313" indent="-341313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FF9933"/>
              </a:buClr>
              <a:buFont typeface="Symbol" pitchFamily="18" charset="2"/>
              <a:buNone/>
            </a:pPr>
            <a:r>
              <a:rPr lang="en-US" altLang="en-US" sz="28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Introduction – Growth – Maturity – Decline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0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Product Life Cycle</a:t>
            </a:r>
          </a:p>
        </p:txBody>
      </p:sp>
      <p:grpSp>
        <p:nvGrpSpPr>
          <p:cNvPr id="280579" name="Group 3"/>
          <p:cNvGrpSpPr>
            <a:grpSpLocks/>
          </p:cNvGrpSpPr>
          <p:nvPr/>
        </p:nvGrpSpPr>
        <p:grpSpPr bwMode="auto">
          <a:xfrm>
            <a:off x="1177925" y="1407319"/>
            <a:ext cx="7239000" cy="1384697"/>
            <a:chOff x="742" y="1358"/>
            <a:chExt cx="4560" cy="1163"/>
          </a:xfrm>
        </p:grpSpPr>
        <p:sp>
          <p:nvSpPr>
            <p:cNvPr id="43056" name="Text Box 4"/>
            <p:cNvSpPr txBox="1">
              <a:spLocks noChangeArrowheads="1"/>
            </p:cNvSpPr>
            <p:nvPr/>
          </p:nvSpPr>
          <p:spPr bwMode="auto">
            <a:xfrm>
              <a:off x="742" y="1358"/>
              <a:ext cx="1157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Best period to increase market share</a:t>
              </a:r>
            </a:p>
            <a:p>
              <a:endParaRPr lang="en-AU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R&amp;D engineering is critical</a:t>
              </a:r>
            </a:p>
          </p:txBody>
        </p:sp>
        <p:sp>
          <p:nvSpPr>
            <p:cNvPr id="43057" name="Text Box 5"/>
            <p:cNvSpPr txBox="1">
              <a:spLocks noChangeArrowheads="1"/>
            </p:cNvSpPr>
            <p:nvPr/>
          </p:nvSpPr>
          <p:spPr bwMode="auto">
            <a:xfrm>
              <a:off x="1926" y="1358"/>
              <a:ext cx="1171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Practical to change price or quality image</a:t>
              </a:r>
            </a:p>
            <a:p>
              <a:endParaRPr lang="en-AU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Strengthen niche</a:t>
              </a:r>
            </a:p>
          </p:txBody>
        </p:sp>
        <p:sp>
          <p:nvSpPr>
            <p:cNvPr id="43058" name="Text Box 6"/>
            <p:cNvSpPr txBox="1">
              <a:spLocks noChangeArrowheads="1"/>
            </p:cNvSpPr>
            <p:nvPr/>
          </p:nvSpPr>
          <p:spPr bwMode="auto">
            <a:xfrm>
              <a:off x="3110" y="1358"/>
              <a:ext cx="1180" cy="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Poor time to change image, price, or quality</a:t>
              </a:r>
            </a:p>
            <a:p>
              <a:endParaRPr lang="en-AU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Competitive costs become critical</a:t>
              </a: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Defend market position</a:t>
              </a:r>
            </a:p>
          </p:txBody>
        </p:sp>
        <p:sp>
          <p:nvSpPr>
            <p:cNvPr id="43059" name="Text Box 7"/>
            <p:cNvSpPr txBox="1">
              <a:spLocks noChangeArrowheads="1"/>
            </p:cNvSpPr>
            <p:nvPr/>
          </p:nvSpPr>
          <p:spPr bwMode="auto">
            <a:xfrm>
              <a:off x="4294" y="1358"/>
              <a:ext cx="1008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Cost control critical</a:t>
              </a:r>
            </a:p>
          </p:txBody>
        </p:sp>
      </p:grpSp>
      <p:grpSp>
        <p:nvGrpSpPr>
          <p:cNvPr id="280584" name="Group 8"/>
          <p:cNvGrpSpPr>
            <a:grpSpLocks/>
          </p:cNvGrpSpPr>
          <p:nvPr/>
        </p:nvGrpSpPr>
        <p:grpSpPr bwMode="auto">
          <a:xfrm>
            <a:off x="709614" y="1048941"/>
            <a:ext cx="7710487" cy="3456384"/>
            <a:chOff x="447" y="1057"/>
            <a:chExt cx="4857" cy="2903"/>
          </a:xfrm>
        </p:grpSpPr>
        <p:grpSp>
          <p:nvGrpSpPr>
            <p:cNvPr id="43041" name="Group 9"/>
            <p:cNvGrpSpPr>
              <a:grpSpLocks/>
            </p:cNvGrpSpPr>
            <p:nvPr/>
          </p:nvGrpSpPr>
          <p:grpSpPr bwMode="auto">
            <a:xfrm>
              <a:off x="447" y="1057"/>
              <a:ext cx="4857" cy="2903"/>
              <a:chOff x="447" y="1057"/>
              <a:chExt cx="4857" cy="2903"/>
            </a:xfrm>
          </p:grpSpPr>
          <p:grpSp>
            <p:nvGrpSpPr>
              <p:cNvPr id="43043" name="Group 10"/>
              <p:cNvGrpSpPr>
                <a:grpSpLocks/>
              </p:cNvGrpSpPr>
              <p:nvPr/>
            </p:nvGrpSpPr>
            <p:grpSpPr bwMode="auto">
              <a:xfrm>
                <a:off x="728" y="1360"/>
                <a:ext cx="4576" cy="2593"/>
                <a:chOff x="576" y="1728"/>
                <a:chExt cx="4576" cy="2176"/>
              </a:xfrm>
            </p:grpSpPr>
            <p:sp>
              <p:nvSpPr>
                <p:cNvPr id="43051" name="Line 11"/>
                <p:cNvSpPr>
                  <a:spLocks noChangeShapeType="1"/>
                </p:cNvSpPr>
                <p:nvPr/>
              </p:nvSpPr>
              <p:spPr bwMode="auto">
                <a:xfrm>
                  <a:off x="576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2" name="Line 12"/>
                <p:cNvSpPr>
                  <a:spLocks noChangeShapeType="1"/>
                </p:cNvSpPr>
                <p:nvPr/>
              </p:nvSpPr>
              <p:spPr bwMode="auto">
                <a:xfrm>
                  <a:off x="1762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3" name="Line 13"/>
                <p:cNvSpPr>
                  <a:spLocks noChangeShapeType="1"/>
                </p:cNvSpPr>
                <p:nvPr/>
              </p:nvSpPr>
              <p:spPr bwMode="auto">
                <a:xfrm>
                  <a:off x="2949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4" name="Line 14"/>
                <p:cNvSpPr>
                  <a:spLocks noChangeShapeType="1"/>
                </p:cNvSpPr>
                <p:nvPr/>
              </p:nvSpPr>
              <p:spPr bwMode="auto">
                <a:xfrm>
                  <a:off x="4136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5" name="Line 15"/>
                <p:cNvSpPr>
                  <a:spLocks noChangeShapeType="1"/>
                </p:cNvSpPr>
                <p:nvPr/>
              </p:nvSpPr>
              <p:spPr bwMode="auto">
                <a:xfrm>
                  <a:off x="5152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3044" name="Group 16"/>
              <p:cNvGrpSpPr>
                <a:grpSpLocks/>
              </p:cNvGrpSpPr>
              <p:nvPr/>
            </p:nvGrpSpPr>
            <p:grpSpPr bwMode="auto">
              <a:xfrm>
                <a:off x="728" y="1059"/>
                <a:ext cx="4568" cy="303"/>
                <a:chOff x="576" y="1235"/>
                <a:chExt cx="4568" cy="303"/>
              </a:xfrm>
            </p:grpSpPr>
            <p:sp>
              <p:nvSpPr>
                <p:cNvPr id="430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76" y="1239"/>
                  <a:ext cx="4568" cy="296"/>
                </a:xfrm>
                <a:prstGeom prst="rect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Arial" pitchFamily="34" charset="0"/>
                  </a:endParaRPr>
                </a:p>
              </p:txBody>
            </p:sp>
            <p:sp>
              <p:nvSpPr>
                <p:cNvPr id="43047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638" y="1254"/>
                  <a:ext cx="4337" cy="2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AU" altLang="en-US" sz="1600" b="1">
                      <a:solidFill>
                        <a:srgbClr val="FFFF00"/>
                      </a:solidFill>
                      <a:latin typeface="Arial" pitchFamily="34" charset="0"/>
                      <a:ea typeface="MS PGothic" pitchFamily="34" charset="-128"/>
                    </a:rPr>
                    <a:t>Introduction	Growth	Maturity	Decline</a:t>
                  </a:r>
                </a:p>
              </p:txBody>
            </p:sp>
            <p:sp>
              <p:nvSpPr>
                <p:cNvPr id="43048" name="Line 19"/>
                <p:cNvSpPr>
                  <a:spLocks noChangeShapeType="1"/>
                </p:cNvSpPr>
                <p:nvPr/>
              </p:nvSpPr>
              <p:spPr bwMode="auto">
                <a:xfrm>
                  <a:off x="1764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49" name="Line 20"/>
                <p:cNvSpPr>
                  <a:spLocks noChangeShapeType="1"/>
                </p:cNvSpPr>
                <p:nvPr/>
              </p:nvSpPr>
              <p:spPr bwMode="auto">
                <a:xfrm>
                  <a:off x="4135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0" name="Line 21"/>
                <p:cNvSpPr>
                  <a:spLocks noChangeShapeType="1"/>
                </p:cNvSpPr>
                <p:nvPr/>
              </p:nvSpPr>
              <p:spPr bwMode="auto">
                <a:xfrm>
                  <a:off x="2948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3045" name="Text Box 22"/>
              <p:cNvSpPr txBox="1">
                <a:spLocks noChangeArrowheads="1"/>
              </p:cNvSpPr>
              <p:nvPr/>
            </p:nvSpPr>
            <p:spPr bwMode="auto">
              <a:xfrm rot="-5400000">
                <a:off x="-875" y="2379"/>
                <a:ext cx="2903" cy="260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AU" altLang="en-US" sz="1600" b="1">
                    <a:solidFill>
                      <a:srgbClr val="FFFF00"/>
                    </a:solidFill>
                    <a:latin typeface="Arial" pitchFamily="34" charset="0"/>
                  </a:rPr>
                  <a:t>Company Strategy/Issues</a:t>
                </a:r>
              </a:p>
            </p:txBody>
          </p:sp>
        </p:grpSp>
        <p:sp>
          <p:nvSpPr>
            <p:cNvPr id="43042" name="Line 23"/>
            <p:cNvSpPr>
              <a:spLocks noChangeShapeType="1"/>
            </p:cNvSpPr>
            <p:nvPr/>
          </p:nvSpPr>
          <p:spPr bwMode="auto">
            <a:xfrm>
              <a:off x="728" y="3952"/>
              <a:ext cx="4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7185025" y="4512469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b="1">
                <a:solidFill>
                  <a:srgbClr val="FFFF00"/>
                </a:solidFill>
                <a:latin typeface="Arial" pitchFamily="34" charset="0"/>
              </a:rPr>
              <a:t>Figure 2.5</a:t>
            </a:r>
          </a:p>
        </p:txBody>
      </p:sp>
      <p:grpSp>
        <p:nvGrpSpPr>
          <p:cNvPr id="280628" name="Group 52"/>
          <p:cNvGrpSpPr>
            <a:grpSpLocks/>
          </p:cNvGrpSpPr>
          <p:nvPr/>
        </p:nvGrpSpPr>
        <p:grpSpPr bwMode="auto">
          <a:xfrm>
            <a:off x="1085850" y="2421723"/>
            <a:ext cx="7334250" cy="2080020"/>
            <a:chOff x="684" y="2034"/>
            <a:chExt cx="4620" cy="1747"/>
          </a:xfrm>
        </p:grpSpPr>
        <p:sp>
          <p:nvSpPr>
            <p:cNvPr id="43016" name="Text Box 26"/>
            <p:cNvSpPr txBox="1">
              <a:spLocks noChangeArrowheads="1"/>
            </p:cNvSpPr>
            <p:nvPr/>
          </p:nvSpPr>
          <p:spPr bwMode="auto">
            <a:xfrm>
              <a:off x="1916" y="2233"/>
              <a:ext cx="140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Internet search engines</a:t>
              </a:r>
            </a:p>
          </p:txBody>
        </p:sp>
        <p:sp>
          <p:nvSpPr>
            <p:cNvPr id="280601" name="Freeform 25"/>
            <p:cNvSpPr>
              <a:spLocks/>
            </p:cNvSpPr>
            <p:nvPr/>
          </p:nvSpPr>
          <p:spPr bwMode="auto">
            <a:xfrm>
              <a:off x="684" y="2368"/>
              <a:ext cx="4620" cy="1413"/>
            </a:xfrm>
            <a:custGeom>
              <a:avLst/>
              <a:gdLst>
                <a:gd name="T0" fmla="*/ 0 w 4620"/>
                <a:gd name="T1" fmla="*/ 1413 h 1413"/>
                <a:gd name="T2" fmla="*/ 27 w 4620"/>
                <a:gd name="T3" fmla="*/ 1377 h 1413"/>
                <a:gd name="T4" fmla="*/ 471 w 4620"/>
                <a:gd name="T5" fmla="*/ 1335 h 1413"/>
                <a:gd name="T6" fmla="*/ 660 w 4620"/>
                <a:gd name="T7" fmla="*/ 1302 h 1413"/>
                <a:gd name="T8" fmla="*/ 984 w 4620"/>
                <a:gd name="T9" fmla="*/ 1167 h 1413"/>
                <a:gd name="T10" fmla="*/ 1311 w 4620"/>
                <a:gd name="T11" fmla="*/ 972 h 1413"/>
                <a:gd name="T12" fmla="*/ 1614 w 4620"/>
                <a:gd name="T13" fmla="*/ 723 h 1413"/>
                <a:gd name="T14" fmla="*/ 1902 w 4620"/>
                <a:gd name="T15" fmla="*/ 477 h 1413"/>
                <a:gd name="T16" fmla="*/ 2145 w 4620"/>
                <a:gd name="T17" fmla="*/ 279 h 1413"/>
                <a:gd name="T18" fmla="*/ 2346 w 4620"/>
                <a:gd name="T19" fmla="*/ 141 h 1413"/>
                <a:gd name="T20" fmla="*/ 2754 w 4620"/>
                <a:gd name="T21" fmla="*/ 12 h 1413"/>
                <a:gd name="T22" fmla="*/ 3066 w 4620"/>
                <a:gd name="T23" fmla="*/ 0 h 1413"/>
                <a:gd name="T24" fmla="*/ 3390 w 4620"/>
                <a:gd name="T25" fmla="*/ 60 h 1413"/>
                <a:gd name="T26" fmla="*/ 3723 w 4620"/>
                <a:gd name="T27" fmla="*/ 225 h 1413"/>
                <a:gd name="T28" fmla="*/ 3978 w 4620"/>
                <a:gd name="T29" fmla="*/ 468 h 1413"/>
                <a:gd name="T30" fmla="*/ 4149 w 4620"/>
                <a:gd name="T31" fmla="*/ 708 h 1413"/>
                <a:gd name="T32" fmla="*/ 4311 w 4620"/>
                <a:gd name="T33" fmla="*/ 1017 h 1413"/>
                <a:gd name="T34" fmla="*/ 4452 w 4620"/>
                <a:gd name="T35" fmla="*/ 1209 h 1413"/>
                <a:gd name="T36" fmla="*/ 4548 w 4620"/>
                <a:gd name="T37" fmla="*/ 1254 h 1413"/>
                <a:gd name="T38" fmla="*/ 4620 w 4620"/>
                <a:gd name="T39" fmla="*/ 1269 h 1413"/>
                <a:gd name="T40" fmla="*/ 4620 w 4620"/>
                <a:gd name="T41" fmla="*/ 1404 h 1413"/>
                <a:gd name="T42" fmla="*/ 0 w 4620"/>
                <a:gd name="T43" fmla="*/ 1413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20" h="1413">
                  <a:moveTo>
                    <a:pt x="0" y="1413"/>
                  </a:moveTo>
                  <a:lnTo>
                    <a:pt x="27" y="1377"/>
                  </a:lnTo>
                  <a:lnTo>
                    <a:pt x="471" y="1335"/>
                  </a:lnTo>
                  <a:lnTo>
                    <a:pt x="660" y="1302"/>
                  </a:lnTo>
                  <a:lnTo>
                    <a:pt x="984" y="1167"/>
                  </a:lnTo>
                  <a:lnTo>
                    <a:pt x="1311" y="972"/>
                  </a:lnTo>
                  <a:lnTo>
                    <a:pt x="1614" y="723"/>
                  </a:lnTo>
                  <a:lnTo>
                    <a:pt x="1902" y="477"/>
                  </a:lnTo>
                  <a:lnTo>
                    <a:pt x="2145" y="279"/>
                  </a:lnTo>
                  <a:lnTo>
                    <a:pt x="2346" y="141"/>
                  </a:lnTo>
                  <a:lnTo>
                    <a:pt x="2754" y="12"/>
                  </a:lnTo>
                  <a:lnTo>
                    <a:pt x="3066" y="0"/>
                  </a:lnTo>
                  <a:lnTo>
                    <a:pt x="3390" y="60"/>
                  </a:lnTo>
                  <a:lnTo>
                    <a:pt x="3723" y="225"/>
                  </a:lnTo>
                  <a:lnTo>
                    <a:pt x="3978" y="468"/>
                  </a:lnTo>
                  <a:lnTo>
                    <a:pt x="4149" y="708"/>
                  </a:lnTo>
                  <a:lnTo>
                    <a:pt x="4311" y="1017"/>
                  </a:lnTo>
                  <a:lnTo>
                    <a:pt x="4452" y="1209"/>
                  </a:lnTo>
                  <a:lnTo>
                    <a:pt x="4548" y="1254"/>
                  </a:lnTo>
                  <a:lnTo>
                    <a:pt x="4620" y="1269"/>
                  </a:lnTo>
                  <a:lnTo>
                    <a:pt x="4620" y="1404"/>
                  </a:lnTo>
                  <a:lnTo>
                    <a:pt x="0" y="14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43015" name="Line 41"/>
            <p:cNvSpPr>
              <a:spLocks noChangeShapeType="1"/>
            </p:cNvSpPr>
            <p:nvPr/>
          </p:nvSpPr>
          <p:spPr bwMode="auto">
            <a:xfrm>
              <a:off x="1914" y="3439"/>
              <a:ext cx="0" cy="3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7" name="Text Box 27"/>
            <p:cNvSpPr txBox="1">
              <a:spLocks noChangeArrowheads="1"/>
            </p:cNvSpPr>
            <p:nvPr/>
          </p:nvSpPr>
          <p:spPr bwMode="auto">
            <a:xfrm>
              <a:off x="928" y="2960"/>
              <a:ext cx="46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Sales</a:t>
              </a:r>
            </a:p>
          </p:txBody>
        </p:sp>
        <p:sp>
          <p:nvSpPr>
            <p:cNvPr id="43018" name="Text Box 29"/>
            <p:cNvSpPr txBox="1">
              <a:spLocks noChangeArrowheads="1"/>
            </p:cNvSpPr>
            <p:nvPr/>
          </p:nvSpPr>
          <p:spPr bwMode="auto">
            <a:xfrm>
              <a:off x="4064" y="2034"/>
              <a:ext cx="993" cy="3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Drive-through restaurants</a:t>
              </a:r>
            </a:p>
          </p:txBody>
        </p:sp>
        <p:sp>
          <p:nvSpPr>
            <p:cNvPr id="43019" name="Text Box 30"/>
            <p:cNvSpPr txBox="1">
              <a:spLocks noChangeArrowheads="1"/>
            </p:cNvSpPr>
            <p:nvPr/>
          </p:nvSpPr>
          <p:spPr bwMode="auto">
            <a:xfrm>
              <a:off x="4496" y="2448"/>
              <a:ext cx="76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DVDs</a:t>
              </a:r>
            </a:p>
          </p:txBody>
        </p:sp>
        <p:sp>
          <p:nvSpPr>
            <p:cNvPr id="43020" name="Text Box 31"/>
            <p:cNvSpPr txBox="1">
              <a:spLocks noChangeArrowheads="1"/>
            </p:cNvSpPr>
            <p:nvPr/>
          </p:nvSpPr>
          <p:spPr bwMode="auto">
            <a:xfrm>
              <a:off x="4386" y="3320"/>
              <a:ext cx="624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>
                  <a:latin typeface="Arial" pitchFamily="34" charset="0"/>
                </a:rPr>
                <a:t>Analog</a:t>
              </a:r>
              <a:r>
                <a:rPr lang="en-AU" altLang="en-US" sz="1400" b="1">
                  <a:latin typeface="Arial" pitchFamily="34" charset="0"/>
                </a:rPr>
                <a:t> TVs</a:t>
              </a:r>
            </a:p>
          </p:txBody>
        </p:sp>
        <p:sp>
          <p:nvSpPr>
            <p:cNvPr id="43021" name="Line 32"/>
            <p:cNvSpPr>
              <a:spLocks noChangeShapeType="1"/>
            </p:cNvSpPr>
            <p:nvPr/>
          </p:nvSpPr>
          <p:spPr bwMode="auto">
            <a:xfrm>
              <a:off x="1159" y="3143"/>
              <a:ext cx="432" cy="34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8" name="Line 42"/>
            <p:cNvSpPr>
              <a:spLocks noChangeShapeType="1"/>
            </p:cNvSpPr>
            <p:nvPr/>
          </p:nvSpPr>
          <p:spPr bwMode="auto">
            <a:xfrm>
              <a:off x="3098" y="2516"/>
              <a:ext cx="11" cy="12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9" name="Line 43"/>
            <p:cNvSpPr>
              <a:spLocks noChangeShapeType="1"/>
            </p:cNvSpPr>
            <p:nvPr/>
          </p:nvSpPr>
          <p:spPr bwMode="auto">
            <a:xfrm>
              <a:off x="4289" y="2550"/>
              <a:ext cx="0" cy="122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2" name="Text Box 46"/>
            <p:cNvSpPr txBox="1">
              <a:spLocks noChangeArrowheads="1"/>
            </p:cNvSpPr>
            <p:nvPr/>
          </p:nvSpPr>
          <p:spPr bwMode="auto">
            <a:xfrm>
              <a:off x="1711" y="2715"/>
              <a:ext cx="717" cy="2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Boeing 787</a:t>
              </a:r>
            </a:p>
          </p:txBody>
        </p:sp>
        <p:sp>
          <p:nvSpPr>
            <p:cNvPr id="43033" name="Text Box 47"/>
            <p:cNvSpPr txBox="1">
              <a:spLocks noChangeArrowheads="1"/>
            </p:cNvSpPr>
            <p:nvPr/>
          </p:nvSpPr>
          <p:spPr bwMode="auto">
            <a:xfrm>
              <a:off x="1986" y="3391"/>
              <a:ext cx="1008" cy="2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Electric vehicles</a:t>
              </a:r>
            </a:p>
          </p:txBody>
        </p:sp>
        <p:sp>
          <p:nvSpPr>
            <p:cNvPr id="43035" name="Text Box 33"/>
            <p:cNvSpPr txBox="1">
              <a:spLocks noChangeArrowheads="1"/>
            </p:cNvSpPr>
            <p:nvPr/>
          </p:nvSpPr>
          <p:spPr bwMode="auto">
            <a:xfrm>
              <a:off x="3010" y="2614"/>
              <a:ext cx="864" cy="231"/>
            </a:xfrm>
            <a:prstGeom prst="rect">
              <a:avLst/>
            </a:prstGeom>
            <a:solidFill>
              <a:srgbClr val="BDD6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chemeClr val="bg2">
                      <a:lumMod val="75000"/>
                    </a:schemeClr>
                  </a:solidFill>
                  <a:latin typeface="Arial" pitchFamily="34" charset="0"/>
                </a:rPr>
                <a:t>iPods</a:t>
              </a:r>
            </a:p>
          </p:txBody>
        </p:sp>
        <p:sp>
          <p:nvSpPr>
            <p:cNvPr id="43036" name="Text Box 28"/>
            <p:cNvSpPr txBox="1">
              <a:spLocks noChangeArrowheads="1"/>
            </p:cNvSpPr>
            <p:nvPr/>
          </p:nvSpPr>
          <p:spPr bwMode="auto">
            <a:xfrm>
              <a:off x="796" y="3338"/>
              <a:ext cx="69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3-D game players</a:t>
              </a:r>
            </a:p>
          </p:txBody>
        </p:sp>
        <p:sp>
          <p:nvSpPr>
            <p:cNvPr id="43037" name="Text Box 49"/>
            <p:cNvSpPr txBox="1">
              <a:spLocks noChangeArrowheads="1"/>
            </p:cNvSpPr>
            <p:nvPr/>
          </p:nvSpPr>
          <p:spPr bwMode="auto">
            <a:xfrm>
              <a:off x="2314" y="3079"/>
              <a:ext cx="796" cy="2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3D printers</a:t>
              </a:r>
            </a:p>
          </p:txBody>
        </p:sp>
        <p:sp>
          <p:nvSpPr>
            <p:cNvPr id="43038" name="Freeform 34"/>
            <p:cNvSpPr>
              <a:spLocks/>
            </p:cNvSpPr>
            <p:nvPr/>
          </p:nvSpPr>
          <p:spPr bwMode="auto">
            <a:xfrm>
              <a:off x="720" y="2368"/>
              <a:ext cx="4584" cy="1376"/>
            </a:xfrm>
            <a:custGeom>
              <a:avLst/>
              <a:gdLst>
                <a:gd name="T0" fmla="*/ 0 w 4584"/>
                <a:gd name="T1" fmla="*/ 1376 h 1376"/>
                <a:gd name="T2" fmla="*/ 688 w 4584"/>
                <a:gd name="T3" fmla="*/ 1280 h 1376"/>
                <a:gd name="T4" fmla="*/ 1320 w 4584"/>
                <a:gd name="T5" fmla="*/ 952 h 1376"/>
                <a:gd name="T6" fmla="*/ 1972 w 4584"/>
                <a:gd name="T7" fmla="*/ 384 h 1376"/>
                <a:gd name="T8" fmla="*/ 2372 w 4584"/>
                <a:gd name="T9" fmla="*/ 124 h 1376"/>
                <a:gd name="T10" fmla="*/ 2968 w 4584"/>
                <a:gd name="T11" fmla="*/ 0 h 1376"/>
                <a:gd name="T12" fmla="*/ 3560 w 4584"/>
                <a:gd name="T13" fmla="*/ 144 h 1376"/>
                <a:gd name="T14" fmla="*/ 3928 w 4584"/>
                <a:gd name="T15" fmla="*/ 440 h 1376"/>
                <a:gd name="T16" fmla="*/ 4148 w 4584"/>
                <a:gd name="T17" fmla="*/ 780 h 1376"/>
                <a:gd name="T18" fmla="*/ 4420 w 4584"/>
                <a:gd name="T19" fmla="*/ 1208 h 1376"/>
                <a:gd name="T20" fmla="*/ 4584 w 4584"/>
                <a:gd name="T21" fmla="*/ 1264 h 13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4"/>
                <a:gd name="T34" fmla="*/ 0 h 1376"/>
                <a:gd name="T35" fmla="*/ 4584 w 4584"/>
                <a:gd name="T36" fmla="*/ 1376 h 13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4" h="1376">
                  <a:moveTo>
                    <a:pt x="0" y="1376"/>
                  </a:moveTo>
                  <a:cubicBezTo>
                    <a:pt x="115" y="1360"/>
                    <a:pt x="468" y="1351"/>
                    <a:pt x="688" y="1280"/>
                  </a:cubicBezTo>
                  <a:cubicBezTo>
                    <a:pt x="908" y="1209"/>
                    <a:pt x="1106" y="1101"/>
                    <a:pt x="1320" y="952"/>
                  </a:cubicBezTo>
                  <a:cubicBezTo>
                    <a:pt x="1534" y="803"/>
                    <a:pt x="1797" y="522"/>
                    <a:pt x="1972" y="384"/>
                  </a:cubicBezTo>
                  <a:cubicBezTo>
                    <a:pt x="2147" y="246"/>
                    <a:pt x="2228" y="192"/>
                    <a:pt x="2372" y="124"/>
                  </a:cubicBezTo>
                  <a:cubicBezTo>
                    <a:pt x="2516" y="56"/>
                    <a:pt x="2748" y="0"/>
                    <a:pt x="2968" y="0"/>
                  </a:cubicBezTo>
                  <a:cubicBezTo>
                    <a:pt x="3188" y="0"/>
                    <a:pt x="3416" y="68"/>
                    <a:pt x="3560" y="144"/>
                  </a:cubicBezTo>
                  <a:cubicBezTo>
                    <a:pt x="3714" y="221"/>
                    <a:pt x="3864" y="368"/>
                    <a:pt x="3928" y="440"/>
                  </a:cubicBezTo>
                  <a:cubicBezTo>
                    <a:pt x="3992" y="512"/>
                    <a:pt x="4088" y="672"/>
                    <a:pt x="4148" y="780"/>
                  </a:cubicBezTo>
                  <a:cubicBezTo>
                    <a:pt x="4208" y="888"/>
                    <a:pt x="4348" y="1148"/>
                    <a:pt x="4420" y="1208"/>
                  </a:cubicBezTo>
                  <a:cubicBezTo>
                    <a:pt x="4492" y="1268"/>
                    <a:pt x="4550" y="1252"/>
                    <a:pt x="4584" y="1264"/>
                  </a:cubicBezTo>
                </a:path>
              </a:pathLst>
            </a:custGeom>
            <a:noFill/>
            <a:ln w="1016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9" name="Text Box 50"/>
            <p:cNvSpPr txBox="1">
              <a:spLocks noChangeArrowheads="1"/>
            </p:cNvSpPr>
            <p:nvPr/>
          </p:nvSpPr>
          <p:spPr bwMode="auto">
            <a:xfrm>
              <a:off x="2030" y="2488"/>
              <a:ext cx="611" cy="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Xbox 360</a:t>
              </a:r>
            </a:p>
          </p:txBody>
        </p:sp>
        <p:sp>
          <p:nvSpPr>
            <p:cNvPr id="43040" name="Oval 51"/>
            <p:cNvSpPr>
              <a:spLocks noChangeArrowheads="1"/>
            </p:cNvSpPr>
            <p:nvPr/>
          </p:nvSpPr>
          <p:spPr bwMode="auto">
            <a:xfrm>
              <a:off x="2521" y="2780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7" name="Oval 40"/>
            <p:cNvSpPr>
              <a:spLocks noChangeArrowheads="1"/>
            </p:cNvSpPr>
            <p:nvPr/>
          </p:nvSpPr>
          <p:spPr bwMode="auto">
            <a:xfrm>
              <a:off x="4988" y="3417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31" name="Oval 45"/>
            <p:cNvSpPr>
              <a:spLocks noChangeArrowheads="1"/>
            </p:cNvSpPr>
            <p:nvPr/>
          </p:nvSpPr>
          <p:spPr bwMode="auto">
            <a:xfrm>
              <a:off x="2193" y="3068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34" name="Oval 48"/>
            <p:cNvSpPr>
              <a:spLocks noChangeArrowheads="1"/>
            </p:cNvSpPr>
            <p:nvPr/>
          </p:nvSpPr>
          <p:spPr bwMode="auto">
            <a:xfrm>
              <a:off x="2986" y="2444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6" name="Oval 39"/>
            <p:cNvSpPr>
              <a:spLocks noChangeArrowheads="1"/>
            </p:cNvSpPr>
            <p:nvPr/>
          </p:nvSpPr>
          <p:spPr bwMode="auto">
            <a:xfrm>
              <a:off x="4016" y="2368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30" name="Oval 44"/>
            <p:cNvSpPr>
              <a:spLocks noChangeArrowheads="1"/>
            </p:cNvSpPr>
            <p:nvPr/>
          </p:nvSpPr>
          <p:spPr bwMode="auto">
            <a:xfrm>
              <a:off x="4344" y="2515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5" name="Oval 38"/>
            <p:cNvSpPr>
              <a:spLocks noChangeArrowheads="1"/>
            </p:cNvSpPr>
            <p:nvPr/>
          </p:nvSpPr>
          <p:spPr bwMode="auto">
            <a:xfrm>
              <a:off x="3360" y="2328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4" name="Oval 37"/>
            <p:cNvSpPr>
              <a:spLocks noChangeArrowheads="1"/>
            </p:cNvSpPr>
            <p:nvPr/>
          </p:nvSpPr>
          <p:spPr bwMode="auto">
            <a:xfrm>
              <a:off x="2762" y="2580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3" name="Oval 36"/>
            <p:cNvSpPr>
              <a:spLocks noChangeArrowheads="1"/>
            </p:cNvSpPr>
            <p:nvPr/>
          </p:nvSpPr>
          <p:spPr bwMode="auto">
            <a:xfrm>
              <a:off x="1863" y="3345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2" name="Oval 35"/>
            <p:cNvSpPr>
              <a:spLocks noChangeArrowheads="1"/>
            </p:cNvSpPr>
            <p:nvPr/>
          </p:nvSpPr>
          <p:spPr bwMode="auto">
            <a:xfrm>
              <a:off x="1390" y="3575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28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8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Product Life Cycle</a:t>
            </a:r>
          </a:p>
        </p:txBody>
      </p:sp>
      <p:sp>
        <p:nvSpPr>
          <p:cNvPr id="204802" name="Text Box 3"/>
          <p:cNvSpPr txBox="1">
            <a:spLocks noChangeArrowheads="1"/>
          </p:cNvSpPr>
          <p:nvPr/>
        </p:nvSpPr>
        <p:spPr bwMode="auto">
          <a:xfrm>
            <a:off x="1152526" y="1420416"/>
            <a:ext cx="1839913" cy="272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Product design and development critical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Frequent product and process design changes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Short production runs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High production costs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Limited models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Attention to quality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204803" name="Group 4"/>
          <p:cNvGrpSpPr>
            <a:grpSpLocks/>
          </p:cNvGrpSpPr>
          <p:nvPr/>
        </p:nvGrpSpPr>
        <p:grpSpPr bwMode="auto">
          <a:xfrm>
            <a:off x="1085850" y="2819400"/>
            <a:ext cx="7334250" cy="1682354"/>
            <a:chOff x="684" y="2544"/>
            <a:chExt cx="4620" cy="1413"/>
          </a:xfrm>
        </p:grpSpPr>
        <p:sp>
          <p:nvSpPr>
            <p:cNvPr id="204822" name="Line 5"/>
            <p:cNvSpPr>
              <a:spLocks noChangeShapeType="1"/>
            </p:cNvSpPr>
            <p:nvPr/>
          </p:nvSpPr>
          <p:spPr bwMode="auto">
            <a:xfrm>
              <a:off x="728" y="3952"/>
              <a:ext cx="4576" cy="0"/>
            </a:xfrm>
            <a:prstGeom prst="line">
              <a:avLst/>
            </a:prstGeom>
            <a:noFill/>
            <a:ln w="28575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823" name="Freeform 6"/>
            <p:cNvSpPr>
              <a:spLocks/>
            </p:cNvSpPr>
            <p:nvPr/>
          </p:nvSpPr>
          <p:spPr bwMode="auto">
            <a:xfrm>
              <a:off x="684" y="2544"/>
              <a:ext cx="4620" cy="1413"/>
            </a:xfrm>
            <a:custGeom>
              <a:avLst/>
              <a:gdLst>
                <a:gd name="T0" fmla="*/ 0 w 4620"/>
                <a:gd name="T1" fmla="*/ 1413 h 1413"/>
                <a:gd name="T2" fmla="*/ 27 w 4620"/>
                <a:gd name="T3" fmla="*/ 1377 h 1413"/>
                <a:gd name="T4" fmla="*/ 471 w 4620"/>
                <a:gd name="T5" fmla="*/ 1335 h 1413"/>
                <a:gd name="T6" fmla="*/ 660 w 4620"/>
                <a:gd name="T7" fmla="*/ 1302 h 1413"/>
                <a:gd name="T8" fmla="*/ 984 w 4620"/>
                <a:gd name="T9" fmla="*/ 1167 h 1413"/>
                <a:gd name="T10" fmla="*/ 1311 w 4620"/>
                <a:gd name="T11" fmla="*/ 972 h 1413"/>
                <a:gd name="T12" fmla="*/ 1614 w 4620"/>
                <a:gd name="T13" fmla="*/ 723 h 1413"/>
                <a:gd name="T14" fmla="*/ 1902 w 4620"/>
                <a:gd name="T15" fmla="*/ 477 h 1413"/>
                <a:gd name="T16" fmla="*/ 2145 w 4620"/>
                <a:gd name="T17" fmla="*/ 279 h 1413"/>
                <a:gd name="T18" fmla="*/ 2346 w 4620"/>
                <a:gd name="T19" fmla="*/ 141 h 1413"/>
                <a:gd name="T20" fmla="*/ 2754 w 4620"/>
                <a:gd name="T21" fmla="*/ 12 h 1413"/>
                <a:gd name="T22" fmla="*/ 3066 w 4620"/>
                <a:gd name="T23" fmla="*/ 0 h 1413"/>
                <a:gd name="T24" fmla="*/ 3390 w 4620"/>
                <a:gd name="T25" fmla="*/ 60 h 1413"/>
                <a:gd name="T26" fmla="*/ 3723 w 4620"/>
                <a:gd name="T27" fmla="*/ 225 h 1413"/>
                <a:gd name="T28" fmla="*/ 3978 w 4620"/>
                <a:gd name="T29" fmla="*/ 468 h 1413"/>
                <a:gd name="T30" fmla="*/ 4149 w 4620"/>
                <a:gd name="T31" fmla="*/ 708 h 1413"/>
                <a:gd name="T32" fmla="*/ 4311 w 4620"/>
                <a:gd name="T33" fmla="*/ 1017 h 1413"/>
                <a:gd name="T34" fmla="*/ 4452 w 4620"/>
                <a:gd name="T35" fmla="*/ 1209 h 1413"/>
                <a:gd name="T36" fmla="*/ 4548 w 4620"/>
                <a:gd name="T37" fmla="*/ 1254 h 1413"/>
                <a:gd name="T38" fmla="*/ 4620 w 4620"/>
                <a:gd name="T39" fmla="*/ 1269 h 1413"/>
                <a:gd name="T40" fmla="*/ 4620 w 4620"/>
                <a:gd name="T41" fmla="*/ 1404 h 1413"/>
                <a:gd name="T42" fmla="*/ 0 w 4620"/>
                <a:gd name="T43" fmla="*/ 1413 h 141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620"/>
                <a:gd name="T67" fmla="*/ 0 h 1413"/>
                <a:gd name="T68" fmla="*/ 4620 w 4620"/>
                <a:gd name="T69" fmla="*/ 1413 h 141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620" h="1413">
                  <a:moveTo>
                    <a:pt x="0" y="1413"/>
                  </a:moveTo>
                  <a:lnTo>
                    <a:pt x="27" y="1377"/>
                  </a:lnTo>
                  <a:lnTo>
                    <a:pt x="471" y="1335"/>
                  </a:lnTo>
                  <a:lnTo>
                    <a:pt x="660" y="1302"/>
                  </a:lnTo>
                  <a:lnTo>
                    <a:pt x="984" y="1167"/>
                  </a:lnTo>
                  <a:lnTo>
                    <a:pt x="1311" y="972"/>
                  </a:lnTo>
                  <a:lnTo>
                    <a:pt x="1614" y="723"/>
                  </a:lnTo>
                  <a:lnTo>
                    <a:pt x="1902" y="477"/>
                  </a:lnTo>
                  <a:lnTo>
                    <a:pt x="2145" y="279"/>
                  </a:lnTo>
                  <a:lnTo>
                    <a:pt x="2346" y="141"/>
                  </a:lnTo>
                  <a:lnTo>
                    <a:pt x="2754" y="12"/>
                  </a:lnTo>
                  <a:lnTo>
                    <a:pt x="3066" y="0"/>
                  </a:lnTo>
                  <a:lnTo>
                    <a:pt x="3390" y="60"/>
                  </a:lnTo>
                  <a:lnTo>
                    <a:pt x="3723" y="225"/>
                  </a:lnTo>
                  <a:lnTo>
                    <a:pt x="3978" y="468"/>
                  </a:lnTo>
                  <a:lnTo>
                    <a:pt x="4149" y="708"/>
                  </a:lnTo>
                  <a:lnTo>
                    <a:pt x="4311" y="1017"/>
                  </a:lnTo>
                  <a:lnTo>
                    <a:pt x="4452" y="1209"/>
                  </a:lnTo>
                  <a:lnTo>
                    <a:pt x="4548" y="1254"/>
                  </a:lnTo>
                  <a:lnTo>
                    <a:pt x="4620" y="1269"/>
                  </a:lnTo>
                  <a:lnTo>
                    <a:pt x="4620" y="1404"/>
                  </a:lnTo>
                  <a:lnTo>
                    <a:pt x="0" y="1413"/>
                  </a:lnTo>
                  <a:close/>
                </a:path>
              </a:pathLst>
            </a:custGeom>
            <a:solidFill>
              <a:srgbClr val="BDD6AE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2631" name="Freeform 7"/>
            <p:cNvSpPr>
              <a:spLocks/>
            </p:cNvSpPr>
            <p:nvPr/>
          </p:nvSpPr>
          <p:spPr bwMode="auto">
            <a:xfrm>
              <a:off x="720" y="2544"/>
              <a:ext cx="4584" cy="1376"/>
            </a:xfrm>
            <a:custGeom>
              <a:avLst/>
              <a:gdLst>
                <a:gd name="T0" fmla="*/ 0 w 4584"/>
                <a:gd name="T1" fmla="*/ 1376 h 1376"/>
                <a:gd name="T2" fmla="*/ 688 w 4584"/>
                <a:gd name="T3" fmla="*/ 1280 h 1376"/>
                <a:gd name="T4" fmla="*/ 1320 w 4584"/>
                <a:gd name="T5" fmla="*/ 952 h 1376"/>
                <a:gd name="T6" fmla="*/ 1972 w 4584"/>
                <a:gd name="T7" fmla="*/ 384 h 1376"/>
                <a:gd name="T8" fmla="*/ 2372 w 4584"/>
                <a:gd name="T9" fmla="*/ 124 h 1376"/>
                <a:gd name="T10" fmla="*/ 2968 w 4584"/>
                <a:gd name="T11" fmla="*/ 0 h 1376"/>
                <a:gd name="T12" fmla="*/ 3560 w 4584"/>
                <a:gd name="T13" fmla="*/ 144 h 1376"/>
                <a:gd name="T14" fmla="*/ 3928 w 4584"/>
                <a:gd name="T15" fmla="*/ 440 h 1376"/>
                <a:gd name="T16" fmla="*/ 4148 w 4584"/>
                <a:gd name="T17" fmla="*/ 780 h 1376"/>
                <a:gd name="T18" fmla="*/ 4420 w 4584"/>
                <a:gd name="T19" fmla="*/ 1208 h 1376"/>
                <a:gd name="T20" fmla="*/ 4584 w 4584"/>
                <a:gd name="T21" fmla="*/ 1264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84" h="1376">
                  <a:moveTo>
                    <a:pt x="0" y="1376"/>
                  </a:moveTo>
                  <a:cubicBezTo>
                    <a:pt x="115" y="1360"/>
                    <a:pt x="468" y="1351"/>
                    <a:pt x="688" y="1280"/>
                  </a:cubicBezTo>
                  <a:cubicBezTo>
                    <a:pt x="908" y="1209"/>
                    <a:pt x="1106" y="1101"/>
                    <a:pt x="1320" y="952"/>
                  </a:cubicBezTo>
                  <a:cubicBezTo>
                    <a:pt x="1534" y="803"/>
                    <a:pt x="1797" y="522"/>
                    <a:pt x="1972" y="384"/>
                  </a:cubicBezTo>
                  <a:cubicBezTo>
                    <a:pt x="2147" y="246"/>
                    <a:pt x="2228" y="192"/>
                    <a:pt x="2372" y="124"/>
                  </a:cubicBezTo>
                  <a:cubicBezTo>
                    <a:pt x="2516" y="56"/>
                    <a:pt x="2748" y="0"/>
                    <a:pt x="2968" y="0"/>
                  </a:cubicBezTo>
                  <a:cubicBezTo>
                    <a:pt x="3188" y="0"/>
                    <a:pt x="3416" y="68"/>
                    <a:pt x="3560" y="144"/>
                  </a:cubicBezTo>
                  <a:cubicBezTo>
                    <a:pt x="3714" y="221"/>
                    <a:pt x="3864" y="368"/>
                    <a:pt x="3928" y="440"/>
                  </a:cubicBezTo>
                  <a:cubicBezTo>
                    <a:pt x="3992" y="512"/>
                    <a:pt x="4088" y="672"/>
                    <a:pt x="4148" y="780"/>
                  </a:cubicBezTo>
                  <a:cubicBezTo>
                    <a:pt x="4208" y="888"/>
                    <a:pt x="4348" y="1148"/>
                    <a:pt x="4420" y="1208"/>
                  </a:cubicBezTo>
                  <a:cubicBezTo>
                    <a:pt x="4492" y="1268"/>
                    <a:pt x="4550" y="1252"/>
                    <a:pt x="4584" y="1264"/>
                  </a:cubicBezTo>
                </a:path>
              </a:pathLst>
            </a:custGeom>
            <a:solidFill>
              <a:schemeClr val="accent4"/>
            </a:solidFill>
            <a:ln w="101600">
              <a:solidFill>
                <a:srgbClr val="175097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</p:grpSp>
      <p:grpSp>
        <p:nvGrpSpPr>
          <p:cNvPr id="204804" name="Group 8"/>
          <p:cNvGrpSpPr>
            <a:grpSpLocks/>
          </p:cNvGrpSpPr>
          <p:nvPr/>
        </p:nvGrpSpPr>
        <p:grpSpPr bwMode="auto">
          <a:xfrm>
            <a:off x="709614" y="1048941"/>
            <a:ext cx="7710487" cy="3456384"/>
            <a:chOff x="447" y="1057"/>
            <a:chExt cx="4857" cy="2903"/>
          </a:xfrm>
        </p:grpSpPr>
        <p:grpSp>
          <p:nvGrpSpPr>
            <p:cNvPr id="204809" name="Group 9"/>
            <p:cNvGrpSpPr>
              <a:grpSpLocks/>
            </p:cNvGrpSpPr>
            <p:nvPr/>
          </p:nvGrpSpPr>
          <p:grpSpPr bwMode="auto">
            <a:xfrm>
              <a:off x="728" y="1360"/>
              <a:ext cx="4576" cy="2593"/>
              <a:chOff x="576" y="1728"/>
              <a:chExt cx="4576" cy="2176"/>
            </a:xfrm>
          </p:grpSpPr>
          <p:sp>
            <p:nvSpPr>
              <p:cNvPr id="204817" name="Line 10"/>
              <p:cNvSpPr>
                <a:spLocks noChangeShapeType="1"/>
              </p:cNvSpPr>
              <p:nvPr/>
            </p:nvSpPr>
            <p:spPr bwMode="auto">
              <a:xfrm>
                <a:off x="576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8" name="Line 11"/>
              <p:cNvSpPr>
                <a:spLocks noChangeShapeType="1"/>
              </p:cNvSpPr>
              <p:nvPr/>
            </p:nvSpPr>
            <p:spPr bwMode="auto">
              <a:xfrm>
                <a:off x="1762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9" name="Line 12"/>
              <p:cNvSpPr>
                <a:spLocks noChangeShapeType="1"/>
              </p:cNvSpPr>
              <p:nvPr/>
            </p:nvSpPr>
            <p:spPr bwMode="auto">
              <a:xfrm>
                <a:off x="2949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20" name="Line 13"/>
              <p:cNvSpPr>
                <a:spLocks noChangeShapeType="1"/>
              </p:cNvSpPr>
              <p:nvPr/>
            </p:nvSpPr>
            <p:spPr bwMode="auto">
              <a:xfrm>
                <a:off x="4136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21" name="Line 14"/>
              <p:cNvSpPr>
                <a:spLocks noChangeShapeType="1"/>
              </p:cNvSpPr>
              <p:nvPr/>
            </p:nvSpPr>
            <p:spPr bwMode="auto">
              <a:xfrm>
                <a:off x="5152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04810" name="Group 15"/>
            <p:cNvGrpSpPr>
              <a:grpSpLocks/>
            </p:cNvGrpSpPr>
            <p:nvPr/>
          </p:nvGrpSpPr>
          <p:grpSpPr bwMode="auto">
            <a:xfrm>
              <a:off x="728" y="1059"/>
              <a:ext cx="4568" cy="303"/>
              <a:chOff x="576" y="1235"/>
              <a:chExt cx="4568" cy="303"/>
            </a:xfrm>
          </p:grpSpPr>
          <p:sp>
            <p:nvSpPr>
              <p:cNvPr id="204812" name="Rectangle 16"/>
              <p:cNvSpPr>
                <a:spLocks noChangeArrowheads="1"/>
              </p:cNvSpPr>
              <p:nvPr/>
            </p:nvSpPr>
            <p:spPr bwMode="auto">
              <a:xfrm>
                <a:off x="576" y="1239"/>
                <a:ext cx="4568" cy="296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4813" name="Text Box 17"/>
              <p:cNvSpPr txBox="1">
                <a:spLocks noChangeArrowheads="1"/>
              </p:cNvSpPr>
              <p:nvPr/>
            </p:nvSpPr>
            <p:spPr bwMode="auto">
              <a:xfrm>
                <a:off x="638" y="1254"/>
                <a:ext cx="4337" cy="28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AU" altLang="en-US" sz="1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Introduction	Growth	Maturity	Decline</a:t>
                </a:r>
              </a:p>
            </p:txBody>
          </p:sp>
          <p:sp>
            <p:nvSpPr>
              <p:cNvPr id="204814" name="Line 18"/>
              <p:cNvSpPr>
                <a:spLocks noChangeShapeType="1"/>
              </p:cNvSpPr>
              <p:nvPr/>
            </p:nvSpPr>
            <p:spPr bwMode="auto">
              <a:xfrm>
                <a:off x="1764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5" name="Line 19"/>
              <p:cNvSpPr>
                <a:spLocks noChangeShapeType="1"/>
              </p:cNvSpPr>
              <p:nvPr/>
            </p:nvSpPr>
            <p:spPr bwMode="auto">
              <a:xfrm>
                <a:off x="4135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6" name="Line 20"/>
              <p:cNvSpPr>
                <a:spLocks noChangeShapeType="1"/>
              </p:cNvSpPr>
              <p:nvPr/>
            </p:nvSpPr>
            <p:spPr bwMode="auto">
              <a:xfrm>
                <a:off x="2948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04811" name="Text Box 21"/>
            <p:cNvSpPr txBox="1">
              <a:spLocks noChangeArrowheads="1"/>
            </p:cNvSpPr>
            <p:nvPr/>
          </p:nvSpPr>
          <p:spPr bwMode="auto">
            <a:xfrm rot="-5400000">
              <a:off x="-875" y="2379"/>
              <a:ext cx="2903" cy="26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82800" bIns="82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AU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OM Strategy/Issues</a:t>
              </a:r>
            </a:p>
          </p:txBody>
        </p:sp>
      </p:grpSp>
      <p:sp>
        <p:nvSpPr>
          <p:cNvPr id="204805" name="Text Box 22"/>
          <p:cNvSpPr txBox="1">
            <a:spLocks noChangeArrowheads="1"/>
          </p:cNvSpPr>
          <p:nvPr/>
        </p:nvSpPr>
        <p:spPr bwMode="auto">
          <a:xfrm>
            <a:off x="3032125" y="1420416"/>
            <a:ext cx="1893888" cy="272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Forecasting critical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Product and process reliability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Competitive product improvements and options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Increase capacity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Shift toward product focus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Enhance distribution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04806" name="Text Box 23"/>
          <p:cNvSpPr txBox="1">
            <a:spLocks noChangeArrowheads="1"/>
          </p:cNvSpPr>
          <p:nvPr/>
        </p:nvSpPr>
        <p:spPr bwMode="auto">
          <a:xfrm>
            <a:off x="4924425" y="1420416"/>
            <a:ext cx="1866900" cy="272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Standardization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Fewer product changes, more minor changes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Optimum capacity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Increasing stability of process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Long production runs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Product improvement and cost cutting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04807" name="Text Box 24"/>
          <p:cNvSpPr txBox="1">
            <a:spLocks noChangeArrowheads="1"/>
          </p:cNvSpPr>
          <p:nvPr/>
        </p:nvSpPr>
        <p:spPr bwMode="auto">
          <a:xfrm>
            <a:off x="6804026" y="1420416"/>
            <a:ext cx="1541463" cy="263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Little product differentiation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Cost minimization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Overcapacity in the industry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Prune line to eliminate items not returning good margin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Reduce capacity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04808" name="Text Box 25"/>
          <p:cNvSpPr txBox="1">
            <a:spLocks noChangeArrowheads="1"/>
          </p:cNvSpPr>
          <p:nvPr/>
        </p:nvSpPr>
        <p:spPr bwMode="auto">
          <a:xfrm>
            <a:off x="7185025" y="4512469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b="1">
                <a:solidFill>
                  <a:srgbClr val="FFFF00"/>
                </a:solidFill>
                <a:latin typeface="Arial" pitchFamily="34" charset="0"/>
              </a:rPr>
              <a:t>Figure 2.5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6" y="400051"/>
            <a:ext cx="7789863" cy="603647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400" smtClean="0">
                <a:cs typeface="Arial" pitchFamily="34" charset="0"/>
              </a:rPr>
              <a:t>Jenis Peramalan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39453"/>
            <a:ext cx="7772400" cy="3232547"/>
          </a:xfrm>
        </p:spPr>
        <p:txBody>
          <a:bodyPr lIns="91415" tIns="45707" rIns="91415" bIns="45707">
            <a:noAutofit/>
          </a:bodyPr>
          <a:lstStyle/>
          <a:p>
            <a:pPr marL="339725" indent="-339725" defTabSz="836613">
              <a:buClr>
                <a:schemeClr val="tx1"/>
              </a:buClr>
              <a:buFont typeface="Calibri" pitchFamily="34" charset="0"/>
              <a:buAutoNum type="arabicPeriod"/>
            </a:pPr>
            <a:r>
              <a:rPr lang="en-US" altLang="en-US" sz="2000" b="1" smtClean="0">
                <a:cs typeface="Arial" pitchFamily="34" charset="0"/>
              </a:rPr>
              <a:t>Peramalan ekonomi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Diarahkan pada siklus bisnis </a:t>
            </a:r>
            <a:r>
              <a:rPr lang="en-US" altLang="en-US" sz="1800" smtClean="0">
                <a:cs typeface="Arial" pitchFamily="34" charset="0"/>
                <a:sym typeface="Wingdings" pitchFamily="2" charset="2"/>
              </a:rPr>
              <a:t> inflasi, penawaran uang beredar, perumahan, dll</a:t>
            </a:r>
            <a:endParaRPr lang="en-US" altLang="en-US" sz="1800" smtClean="0">
              <a:cs typeface="Arial" pitchFamily="34" charset="0"/>
            </a:endParaRPr>
          </a:p>
          <a:p>
            <a:pPr marL="339725" indent="-339725" defTabSz="836613">
              <a:buClr>
                <a:schemeClr val="tx1"/>
              </a:buClr>
              <a:buFont typeface="Calibri" pitchFamily="34" charset="0"/>
              <a:buAutoNum type="arabicPeriod"/>
            </a:pPr>
            <a:r>
              <a:rPr lang="en-US" altLang="en-US" sz="2000" b="1" smtClean="0">
                <a:cs typeface="Arial" pitchFamily="34" charset="0"/>
              </a:rPr>
              <a:t>Peramalan teknologi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Pemprediksi kemajuan teknologi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Pengaruh kepada produk baru</a:t>
            </a:r>
          </a:p>
          <a:p>
            <a:pPr marL="339725" indent="-339725" defTabSz="836613">
              <a:buClr>
                <a:schemeClr val="tx1"/>
              </a:buClr>
              <a:buFont typeface="Calibri" pitchFamily="34" charset="0"/>
              <a:buAutoNum type="arabicPeriod"/>
            </a:pPr>
            <a:r>
              <a:rPr lang="en-US" altLang="en-US" sz="2000" b="1" smtClean="0">
                <a:cs typeface="Arial" pitchFamily="34" charset="0"/>
              </a:rPr>
              <a:t>Peramalan permintaan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Memprediksi penjualan dari produk yang ada sekarang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85850"/>
          </a:xfrm>
        </p:spPr>
        <p:txBody>
          <a:bodyPr>
            <a:normAutofit/>
          </a:bodyPr>
          <a:lstStyle/>
          <a:p>
            <a:r>
              <a:rPr lang="en-US" altLang="en-US" sz="3200">
                <a:cs typeface="Arial" pitchFamily="34" charset="0"/>
              </a:rPr>
              <a:t>Pentingnya </a:t>
            </a:r>
            <a:r>
              <a:rPr lang="en-US" altLang="en-US" sz="3200" smtClean="0">
                <a:cs typeface="Arial" pitchFamily="34" charset="0"/>
              </a:rPr>
              <a:t>Peramalan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987426" y="1790701"/>
            <a:ext cx="6504044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7338" indent="-287338" algn="just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Supply-Chain Management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– Hubungan pemasok yang baik, keunggulan dalam inovasi produk, biaya dan kecepatan ke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pasar</a:t>
            </a:r>
          </a:p>
          <a:p>
            <a:pPr marL="287338" indent="-287338" algn="just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altLang="en-US" sz="2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Human </a:t>
            </a:r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Resources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– Mempekerjakan, melatih, merumahkan pekerja</a:t>
            </a:r>
          </a:p>
          <a:p>
            <a:pPr marL="287338" indent="-287338" algn="just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Capacity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– </a:t>
            </a:r>
            <a:r>
              <a:rPr lang="sv-SE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Kekurangan kapasitas dapat mengakibatkan pengiriman yang tidak dapat diandalkan, kehilangan pelanggan, hilangnya pangsa pasar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lu"/>
      </p:transition>
    </mc:Choice>
    <mc:Fallback xmlns="">
      <p:transition spd="slow">
        <p:pull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cs typeface="Arial" pitchFamily="34" charset="0"/>
              </a:rPr>
              <a:t>Tahapan Peramalan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 lIns="91415" tIns="45707" rIns="91415" bIns="45707">
            <a:normAutofit fontScale="77500" lnSpcReduction="20000"/>
          </a:bodyPr>
          <a:lstStyle/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smtClean="0">
                <a:cs typeface="Arial" pitchFamily="34" charset="0"/>
              </a:rPr>
              <a:t>Menentukan kegunaan peramalan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smtClean="0">
                <a:cs typeface="Arial" pitchFamily="34" charset="0"/>
              </a:rPr>
              <a:t>Memilih item yang diramal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smtClean="0">
                <a:cs typeface="Arial" pitchFamily="34" charset="0"/>
              </a:rPr>
              <a:t>Menetapkan waktu horison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smtClean="0">
                <a:cs typeface="Arial" pitchFamily="34" charset="0"/>
              </a:rPr>
              <a:t>Memilih model peramalan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smtClean="0">
                <a:cs typeface="Arial" pitchFamily="34" charset="0"/>
              </a:rPr>
              <a:t>Mengumpulkan data yang diperlukan untuk membuat peramalan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smtClean="0">
                <a:cs typeface="Arial" pitchFamily="34" charset="0"/>
              </a:rPr>
              <a:t>Membuat peramalan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smtClean="0">
                <a:cs typeface="Arial" pitchFamily="34" charset="0"/>
              </a:rPr>
              <a:t>Validasi dan menerapkan hasil peramalan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cs typeface="Arial" pitchFamily="34" charset="0"/>
              </a:rPr>
              <a:t>Seven Steps in Forecasting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 lIns="91415" tIns="45707" rIns="91415" bIns="45707">
            <a:noAutofit/>
          </a:bodyPr>
          <a:lstStyle/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Determine the use of the forecast: </a:t>
            </a:r>
            <a:r>
              <a:rPr lang="en-US" sz="1400">
                <a:effectLst/>
              </a:rPr>
              <a:t>Disney uses park attendance forecasts to drive decisions about </a:t>
            </a:r>
            <a:r>
              <a:rPr lang="en-US" sz="1400" i="1">
                <a:effectLst/>
              </a:rPr>
              <a:t>staffing, </a:t>
            </a:r>
            <a:r>
              <a:rPr lang="en-US" sz="1400">
                <a:effectLst/>
              </a:rPr>
              <a:t>opening times, ride availability, and food supplies.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Select the items to be forecasted: </a:t>
            </a:r>
            <a:r>
              <a:rPr lang="en-US" sz="1400">
                <a:effectLst/>
              </a:rPr>
              <a:t>For Disney World, them are six main parks. A forecast of daily attendance at each is the main number that determines labor, maintenance, and scheduling.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Determine the time horizon of the forecast: </a:t>
            </a:r>
            <a:r>
              <a:rPr lang="en-US" sz="1400">
                <a:effectLst/>
              </a:rPr>
              <a:t>Is it short, medium, or long term? Disney develops daily, weekly, monthly, annual, and 5-year forecasts.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Select the forecasting models): </a:t>
            </a:r>
            <a:r>
              <a:rPr lang="en-US" sz="1400">
                <a:effectLst/>
              </a:rPr>
              <a:t>Disney uses a variety of statistical models that we shall dis­cuss, including moving averages, econometrics, and regression analysis. It also employs judgmental, or nonquantitative, models</a:t>
            </a:r>
            <a:r>
              <a:rPr lang="en-US" sz="1400" smtClean="0">
                <a:effectLst/>
              </a:rPr>
              <a:t>.</a:t>
            </a:r>
            <a:endParaRPr lang="en-US" sz="14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3391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cs typeface="Arial" pitchFamily="34" charset="0"/>
              </a:rPr>
              <a:t>Seven Steps in Forecasting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 lIns="91415" tIns="45707" rIns="91415" bIns="45707">
            <a:noAutofit/>
          </a:bodyPr>
          <a:lstStyle/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 smtClean="0">
                <a:solidFill>
                  <a:srgbClr val="FFFF00"/>
                </a:solidFill>
                <a:effectLst/>
              </a:rPr>
              <a:t>Gather </a:t>
            </a:r>
            <a:r>
              <a:rPr lang="en-US" sz="1400" b="1" i="1">
                <a:solidFill>
                  <a:srgbClr val="FFFF00"/>
                </a:solidFill>
                <a:effectLst/>
              </a:rPr>
              <a:t>the data needed to make the forecast: </a:t>
            </a:r>
            <a:r>
              <a:rPr lang="en-US" sz="1400">
                <a:effectLst/>
              </a:rPr>
              <a:t>Disney's forecasting team employs 35 analysts and 70 field personnel to survey 1 million people/businesses every year. Disney also uses a firm called Global Insights for travel industry forecasts and gathers data on exchange rates, arrivals into the U.S., airline specials, Wall Street trends, and school vacation schedules.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Make the forecast.</a:t>
            </a:r>
            <a:endParaRPr lang="en-US" sz="1400" b="1">
              <a:solidFill>
                <a:srgbClr val="FFFF00"/>
              </a:solidFill>
              <a:effectLst/>
            </a:endParaRP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Validate and implement the results: </a:t>
            </a:r>
            <a:r>
              <a:rPr lang="en-US" sz="1400">
                <a:effectLst/>
              </a:rPr>
              <a:t>At Disney, forecasts are reviewed daily at the highest levels to make sure that the model, assumptions, and data are valid. Error measures are applied; then the forecasts are used to schedule personnel down to 15-minute intervals.</a:t>
            </a:r>
          </a:p>
        </p:txBody>
      </p:sp>
    </p:spTree>
    <p:extLst>
      <p:ext uri="{BB962C8B-B14F-4D97-AF65-F5344CB8AC3E}">
        <p14:creationId xmlns:p14="http://schemas.microsoft.com/office/powerpoint/2010/main" val="164800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>
            <a:normAutofit/>
          </a:bodyPr>
          <a:lstStyle/>
          <a:p>
            <a:r>
              <a:rPr lang="en-US" altLang="en-US" sz="3200" smtClean="0">
                <a:cs typeface="Arial" pitchFamily="34" charset="0"/>
              </a:rPr>
              <a:t>The Realities!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/>
              <a:t>Forecasts are seldom perfect, unpredictable outside factors may impact the forecast</a:t>
            </a:r>
          </a:p>
          <a:p>
            <a:pPr>
              <a:lnSpc>
                <a:spcPct val="90000"/>
              </a:lnSpc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/>
              <a:t>Most techniques assume an underlying stability in the system</a:t>
            </a:r>
          </a:p>
          <a:p>
            <a:pPr>
              <a:lnSpc>
                <a:spcPct val="90000"/>
              </a:lnSpc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/>
              <a:t>Product family and aggregated forecasts are more accurate than individual product forecasts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673894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000" smtClean="0">
                <a:cs typeface="Arial" pitchFamily="34" charset="0"/>
              </a:rPr>
              <a:t>Pendekatan Peramalan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1049339" y="1847850"/>
            <a:ext cx="7043737" cy="2674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257300" indent="-544513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sv-SE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Digunakan ketika situasi tidak jelas dan hanya ada sedikit </a:t>
            </a:r>
            <a:r>
              <a:rPr lang="sv-SE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data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Produk baru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Teknologi baru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Melibatkan intuisi,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pengalaman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sv-SE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Misal: </a:t>
            </a:r>
            <a:r>
              <a:rPr lang="sv-SE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meramalkan penjualan di Internet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685800" y="1190625"/>
            <a:ext cx="4783138" cy="59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Metode Kualitatif</a:t>
            </a:r>
            <a:endParaRPr lang="en-US" alt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  <p:bldP spid="5939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673894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000">
                <a:cs typeface="Arial" pitchFamily="34" charset="0"/>
              </a:rPr>
              <a:t>Pendekatan Peramalan</a:t>
            </a:r>
            <a:endParaRPr lang="en-US" altLang="en-US" sz="4000" smtClean="0">
              <a:cs typeface="Arial" pitchFamily="34" charset="0"/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801689" y="1876425"/>
            <a:ext cx="7540625" cy="2707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257300" indent="-544513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+mn-lt"/>
              </a:rPr>
              <a:t>Digunakan ketika situasi 'stabil' dan data historis </a:t>
            </a:r>
            <a:r>
              <a:rPr lang="en-US" altLang="en-US" sz="2400" smtClean="0">
                <a:latin typeface="+mn-lt"/>
              </a:rPr>
              <a:t>tersedia.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+mn-lt"/>
              </a:rPr>
              <a:t>Produk yang </a:t>
            </a:r>
            <a:r>
              <a:rPr lang="en-US" altLang="en-US" sz="2000" smtClean="0">
                <a:latin typeface="+mn-lt"/>
              </a:rPr>
              <a:t>sekarang ada</a:t>
            </a:r>
            <a:endParaRPr lang="en-US" altLang="en-US" sz="2000">
              <a:latin typeface="+mn-lt"/>
            </a:endParaRP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+mn-lt"/>
              </a:rPr>
              <a:t>Teknologi saat </a:t>
            </a:r>
            <a:r>
              <a:rPr lang="en-US" altLang="en-US" sz="2000" smtClean="0">
                <a:latin typeface="+mn-lt"/>
              </a:rPr>
              <a:t>ini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+mn-lt"/>
              </a:rPr>
              <a:t>Melibatkan teknik matematika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+mn-lt"/>
              </a:rPr>
              <a:t>e.g., </a:t>
            </a:r>
            <a:r>
              <a:rPr lang="en-US" altLang="en-US" sz="2000" smtClean="0">
                <a:latin typeface="+mn-lt"/>
              </a:rPr>
              <a:t>Peramalan penjualan tv warna</a:t>
            </a:r>
            <a:endParaRPr lang="en-US" altLang="en-US" sz="2400">
              <a:latin typeface="+mn-lt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685801" y="1201342"/>
            <a:ext cx="4945063" cy="59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Metode kuantitatif</a:t>
            </a:r>
            <a:endParaRPr lang="en-US" alt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  <p:bldP spid="6144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4" y="367903"/>
            <a:ext cx="8296275" cy="1023938"/>
          </a:xfrm>
          <a:extLst/>
        </p:spPr>
        <p:txBody>
          <a:bodyPr lIns="99994" tIns="49997" rIns="99994" bIns="49997"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smtClean="0"/>
              <a:t>Metode Kualitatif</a:t>
            </a:r>
            <a:endParaRPr lang="en-US" sz="3200" dirty="0"/>
          </a:p>
        </p:txBody>
      </p:sp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2609850"/>
          </a:xfrm>
        </p:spPr>
        <p:txBody>
          <a:bodyPr lIns="99994" tIns="49997" rIns="99994" bIns="49997">
            <a:normAutofit lnSpcReduction="10000"/>
          </a:bodyPr>
          <a:lstStyle/>
          <a:p>
            <a:pPr marL="609600" indent="-609600">
              <a:buClr>
                <a:srgbClr val="FFFF00"/>
              </a:buClr>
              <a:buFont typeface="Arial" pitchFamily="34" charset="0"/>
              <a:buAutoNum type="arabicPeriod"/>
            </a:pPr>
            <a:r>
              <a:rPr lang="en-US" altLang="en-US" sz="2800" smtClean="0">
                <a:cs typeface="Arial" pitchFamily="34" charset="0"/>
              </a:rPr>
              <a:t>Jury of Executive Opinion</a:t>
            </a:r>
          </a:p>
          <a:p>
            <a:pPr marL="1257300" lvl="1" indent="-533400">
              <a:buClr>
                <a:srgbClr val="FFFF00"/>
              </a:buClr>
              <a:buSzPct val="60000"/>
            </a:pPr>
            <a:r>
              <a:rPr lang="en-US" altLang="en-US" sz="2400" smtClean="0">
                <a:cs typeface="Arial" pitchFamily="34" charset="0"/>
              </a:rPr>
              <a:t>Menggabungkan </a:t>
            </a:r>
            <a:r>
              <a:rPr lang="en-US" altLang="en-US" sz="2400">
                <a:cs typeface="Arial" pitchFamily="34" charset="0"/>
              </a:rPr>
              <a:t>pendapat </a:t>
            </a:r>
            <a:r>
              <a:rPr lang="en-US" altLang="en-US" sz="2400" smtClean="0">
                <a:cs typeface="Arial" pitchFamily="34" charset="0"/>
              </a:rPr>
              <a:t>ahli-tingkat-tinggi</a:t>
            </a:r>
            <a:r>
              <a:rPr lang="en-US" altLang="en-US" sz="2400">
                <a:cs typeface="Arial" pitchFamily="34" charset="0"/>
              </a:rPr>
              <a:t>, kadang-kadang </a:t>
            </a:r>
            <a:r>
              <a:rPr lang="en-US" altLang="en-US" sz="2400" smtClean="0">
                <a:cs typeface="Arial" pitchFamily="34" charset="0"/>
              </a:rPr>
              <a:t>ditambah </a:t>
            </a:r>
            <a:r>
              <a:rPr lang="en-US" altLang="en-US" sz="2400">
                <a:cs typeface="Arial" pitchFamily="34" charset="0"/>
              </a:rPr>
              <a:t>dengan model </a:t>
            </a:r>
            <a:r>
              <a:rPr lang="en-US" altLang="en-US" sz="2400" smtClean="0">
                <a:cs typeface="Arial" pitchFamily="34" charset="0"/>
              </a:rPr>
              <a:t>statistik</a:t>
            </a:r>
            <a:endParaRPr lang="en-US" altLang="en-US" sz="2000" smtClean="0">
              <a:cs typeface="Arial" pitchFamily="34" charset="0"/>
            </a:endParaRPr>
          </a:p>
          <a:p>
            <a:pPr marL="609600" indent="-609600">
              <a:buClr>
                <a:srgbClr val="FFFF00"/>
              </a:buClr>
              <a:buFont typeface="Arial" pitchFamily="34" charset="0"/>
              <a:buAutoNum type="arabicPeriod"/>
            </a:pPr>
            <a:r>
              <a:rPr lang="en-US" altLang="en-US" sz="2800">
                <a:cs typeface="Arial" pitchFamily="34" charset="0"/>
              </a:rPr>
              <a:t>Delphi method</a:t>
            </a:r>
          </a:p>
          <a:p>
            <a:pPr marL="1257300" lvl="1" indent="-533400">
              <a:buClr>
                <a:srgbClr val="FFFF00"/>
              </a:buClr>
              <a:buSzPct val="60000"/>
            </a:pPr>
            <a:r>
              <a:rPr lang="en-US" altLang="en-US" sz="2400">
                <a:cs typeface="Arial" pitchFamily="34" charset="0"/>
              </a:rPr>
              <a:t>Panel ahli, bertanya secara berulang</a:t>
            </a:r>
            <a:endParaRPr lang="en-US" altLang="en-US" sz="480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4" y="367903"/>
            <a:ext cx="8296275" cy="1023938"/>
          </a:xfrm>
          <a:extLst/>
        </p:spPr>
        <p:txBody>
          <a:bodyPr lIns="99994" tIns="49997" rIns="99994" bIns="49997"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/>
              <a:t>Metode Kualitatif</a:t>
            </a:r>
            <a:endParaRPr lang="en-US" sz="3200" dirty="0"/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87116"/>
            <a:ext cx="7772400" cy="2619375"/>
          </a:xfrm>
        </p:spPr>
        <p:txBody>
          <a:bodyPr lIns="99994" tIns="49997" rIns="99994" bIns="49997">
            <a:normAutofit/>
          </a:bodyPr>
          <a:lstStyle/>
          <a:p>
            <a:pPr marL="609600" indent="-609600">
              <a:buClr>
                <a:srgbClr val="FFFF00"/>
              </a:buClr>
              <a:buFont typeface="Arial" pitchFamily="34" charset="0"/>
              <a:buAutoNum type="arabicPeriod" startAt="3"/>
            </a:pPr>
            <a:r>
              <a:rPr lang="en-US" altLang="en-US" sz="2800" smtClean="0">
                <a:cs typeface="Arial" pitchFamily="34" charset="0"/>
              </a:rPr>
              <a:t>Sales Force Composite</a:t>
            </a:r>
          </a:p>
          <a:p>
            <a:pPr marL="1257300" lvl="1" indent="-533400">
              <a:buClr>
                <a:srgbClr val="FFFF00"/>
              </a:buClr>
              <a:buSzPct val="60000"/>
            </a:pPr>
            <a:r>
              <a:rPr lang="en-US" altLang="en-US" sz="2400">
                <a:cs typeface="Arial" pitchFamily="34" charset="0"/>
              </a:rPr>
              <a:t>Perkiraan dari penjual individu ditinjau untuk masuk akal, kemudian </a:t>
            </a:r>
            <a:r>
              <a:rPr lang="en-US" altLang="en-US" sz="2400" smtClean="0">
                <a:cs typeface="Arial" pitchFamily="34" charset="0"/>
              </a:rPr>
              <a:t>dikumpulkan</a:t>
            </a:r>
          </a:p>
          <a:p>
            <a:pPr marL="609600" lvl="1" indent="-609600">
              <a:buClr>
                <a:srgbClr val="FFFF00"/>
              </a:buClr>
              <a:buFont typeface="Arial" pitchFamily="34" charset="0"/>
              <a:buAutoNum type="arabicPeriod" startAt="3"/>
            </a:pPr>
            <a:r>
              <a:rPr lang="en-US" altLang="en-US" sz="2800">
                <a:cs typeface="Arial" pitchFamily="34" charset="0"/>
              </a:rPr>
              <a:t>Market Survey</a:t>
            </a:r>
          </a:p>
          <a:p>
            <a:pPr marL="1257300" lvl="1" indent="-533400">
              <a:buClr>
                <a:srgbClr val="FFFF00"/>
              </a:buClr>
              <a:buSzPct val="60000"/>
            </a:pPr>
            <a:r>
              <a:rPr lang="en-US" altLang="en-US" sz="2400">
                <a:cs typeface="Arial" pitchFamily="34" charset="0"/>
              </a:rPr>
              <a:t>Tanyakan kepada pelanggan</a:t>
            </a:r>
            <a:endParaRPr lang="en-US" altLang="en-US" sz="240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596900" y="1221582"/>
            <a:ext cx="7785100" cy="3407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>
                <a:latin typeface="+mn-lt"/>
              </a:rPr>
              <a:t>Melibatkan sekelompok kecil ahli dan manajer tingkat tinggi</a:t>
            </a:r>
          </a:p>
          <a:p>
            <a:pPr>
              <a:spcAft>
                <a:spcPts val="6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>
                <a:latin typeface="+mn-lt"/>
              </a:rPr>
              <a:t>Kelompok memperkirakan permintaan dengan bekerja sama</a:t>
            </a:r>
          </a:p>
          <a:p>
            <a:pPr>
              <a:spcAft>
                <a:spcPts val="6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>
                <a:latin typeface="+mn-lt"/>
              </a:rPr>
              <a:t>Menggabungkan pengalaman manajerial dengan model statistik</a:t>
            </a:r>
          </a:p>
          <a:p>
            <a:pPr>
              <a:spcAft>
                <a:spcPts val="6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>
                <a:latin typeface="+mn-lt"/>
              </a:rPr>
              <a:t>Relatif </a:t>
            </a:r>
            <a:r>
              <a:rPr lang="en-US" altLang="en-US" sz="1600" smtClean="0">
                <a:latin typeface="+mn-lt"/>
              </a:rPr>
              <a:t>cepat</a:t>
            </a:r>
          </a:p>
          <a:p>
            <a:pPr>
              <a:spcAft>
                <a:spcPts val="6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 smtClean="0">
                <a:latin typeface="+mn-lt"/>
              </a:rPr>
              <a:t>‘</a:t>
            </a:r>
            <a:r>
              <a:rPr lang="en-US" altLang="en-US" sz="1600">
                <a:latin typeface="+mn-lt"/>
              </a:rPr>
              <a:t>Group-think’</a:t>
            </a:r>
            <a:br>
              <a:rPr lang="en-US" altLang="en-US" sz="1600">
                <a:latin typeface="+mn-lt"/>
              </a:rPr>
            </a:br>
            <a:r>
              <a:rPr lang="en-US" altLang="en-US" sz="1600">
                <a:latin typeface="+mn-lt"/>
              </a:rPr>
              <a:t>disadvantage</a:t>
            </a:r>
          </a:p>
        </p:txBody>
      </p:sp>
      <p:pic>
        <p:nvPicPr>
          <p:cNvPr id="6758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3943" y="2416629"/>
            <a:ext cx="5441271" cy="2345871"/>
          </a:xfrm>
          <a:prstGeom prst="rect">
            <a:avLst/>
          </a:prstGeom>
          <a:noFill/>
          <a:ln>
            <a:noFill/>
          </a:ln>
          <a:effectLst>
            <a:outerShdw blurRad="63500" dist="17961" dir="18900000" algn="ctr" rotWithShape="0">
              <a:schemeClr val="folHlink">
                <a:alpha val="74998"/>
              </a:schemeClr>
            </a:outerShdw>
          </a:effectLst>
          <a:extLst/>
        </p:spPr>
      </p:pic>
      <p:sp>
        <p:nvSpPr>
          <p:cNvPr id="6144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15528"/>
            <a:ext cx="7772400" cy="613172"/>
          </a:xfrm>
        </p:spPr>
        <p:txBody>
          <a:bodyPr>
            <a:normAutofit/>
          </a:bodyPr>
          <a:lstStyle/>
          <a:p>
            <a:r>
              <a:rPr lang="en-US" altLang="en-US" sz="3200" smtClean="0">
                <a:cs typeface="Arial" pitchFamily="34" charset="0"/>
              </a:rPr>
              <a:t>Jury of Executive Opinion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86609" y="13773"/>
            <a:ext cx="5855681" cy="705005"/>
          </a:xfrm>
          <a:prstGeom prst="rect">
            <a:avLst/>
          </a:prstGeom>
        </p:spPr>
        <p:txBody>
          <a:bodyPr lIns="99994" tIns="49997" rIns="99994" bIns="49997" anchorCtr="1"/>
          <a:lstStyle>
            <a:lvl1pPr algn="l" defTabSz="342843" rtl="0" eaLnBrk="1" latinLnBrk="0" hangingPunct="1">
              <a:spcBef>
                <a:spcPct val="0"/>
              </a:spcBef>
              <a:buNone/>
              <a:defRPr sz="2700" b="1" kern="1200" cap="none" spc="0">
                <a:ln w="0"/>
                <a:solidFill>
                  <a:schemeClr val="tx1"/>
                </a:solidFill>
                <a:effectLst>
                  <a:outerShdw blurRad="101600" dist="114300" dir="2700000" algn="tl" rotWithShape="0">
                    <a:prstClr val="black">
                      <a:alpha val="71000"/>
                    </a:prst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en-US" sz="3600" smtClean="0">
                <a:latin typeface="Arial" pitchFamily="34" charset="0"/>
                <a:cs typeface="Arial" pitchFamily="34" charset="0"/>
              </a:rPr>
              <a:t>Delphi Method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02064" y="584624"/>
            <a:ext cx="3189767" cy="2381860"/>
          </a:xfrm>
          <a:prstGeom prst="rect">
            <a:avLst/>
          </a:prstGeom>
        </p:spPr>
        <p:txBody>
          <a:bodyPr lIns="91415" tIns="45707" rIns="91415" bIns="45707"/>
          <a:lstStyle>
            <a:lvl1pPr marL="214277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8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557120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5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899962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57095" indent="-128566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9937" indent="-128566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885636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478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321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164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Clr>
                <a:srgbClr val="BF0922"/>
              </a:buClr>
              <a:buSzPct val="60000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Proses grup berulang, berlanjut hingga konsensus tercapai</a:t>
            </a:r>
          </a:p>
          <a:p>
            <a:pPr fontAlgn="auto">
              <a:buClr>
                <a:srgbClr val="BF0922"/>
              </a:buClr>
              <a:buSzPct val="60000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3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jenis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peserta</a:t>
            </a:r>
          </a:p>
          <a:p>
            <a:pPr lvl="2" fontAlgn="auto">
              <a:buClr>
                <a:srgbClr val="BF0922"/>
              </a:buClr>
              <a:buSzPct val="60000"/>
            </a:pPr>
            <a:r>
              <a:rPr lang="en-US" altLang="en-US" sz="1600">
                <a:latin typeface="Arial" pitchFamily="34" charset="0"/>
                <a:cs typeface="Arial" pitchFamily="34" charset="0"/>
              </a:rPr>
              <a:t>Pembuat keputusan</a:t>
            </a:r>
          </a:p>
          <a:p>
            <a:pPr lvl="2" fontAlgn="auto">
              <a:buClr>
                <a:srgbClr val="BF0922"/>
              </a:buClr>
              <a:buSzPct val="60000"/>
            </a:pPr>
            <a:r>
              <a:rPr lang="en-US" altLang="en-US" sz="1600">
                <a:latin typeface="Arial" pitchFamily="34" charset="0"/>
                <a:cs typeface="Arial" pitchFamily="34" charset="0"/>
              </a:rPr>
              <a:t>Staf</a:t>
            </a:r>
          </a:p>
          <a:p>
            <a:pPr lvl="2" fontAlgn="auto">
              <a:buClr>
                <a:srgbClr val="BF0922"/>
              </a:buClr>
              <a:buSzPct val="60000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Responden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3412192" y="1251293"/>
            <a:ext cx="1817940" cy="2809069"/>
            <a:chOff x="2392" y="1410"/>
            <a:chExt cx="1520" cy="20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657" y="1410"/>
              <a:ext cx="1146" cy="2052"/>
            </a:xfrm>
            <a:custGeom>
              <a:avLst/>
              <a:gdLst>
                <a:gd name="T0" fmla="*/ 1120 w 1032"/>
                <a:gd name="T1" fmla="*/ 4 h 1915"/>
                <a:gd name="T2" fmla="*/ 1063 w 1032"/>
                <a:gd name="T3" fmla="*/ 15 h 1915"/>
                <a:gd name="T4" fmla="*/ 1012 w 1032"/>
                <a:gd name="T5" fmla="*/ 28 h 1915"/>
                <a:gd name="T6" fmla="*/ 961 w 1032"/>
                <a:gd name="T7" fmla="*/ 42 h 1915"/>
                <a:gd name="T8" fmla="*/ 911 w 1032"/>
                <a:gd name="T9" fmla="*/ 60 h 1915"/>
                <a:gd name="T10" fmla="*/ 854 w 1032"/>
                <a:gd name="T11" fmla="*/ 83 h 1915"/>
                <a:gd name="T12" fmla="*/ 797 w 1032"/>
                <a:gd name="T13" fmla="*/ 106 h 1915"/>
                <a:gd name="T14" fmla="*/ 744 w 1032"/>
                <a:gd name="T15" fmla="*/ 132 h 1915"/>
                <a:gd name="T16" fmla="*/ 697 w 1032"/>
                <a:gd name="T17" fmla="*/ 159 h 1915"/>
                <a:gd name="T18" fmla="*/ 650 w 1032"/>
                <a:gd name="T19" fmla="*/ 188 h 1915"/>
                <a:gd name="T20" fmla="*/ 599 w 1032"/>
                <a:gd name="T21" fmla="*/ 224 h 1915"/>
                <a:gd name="T22" fmla="*/ 553 w 1032"/>
                <a:gd name="T23" fmla="*/ 257 h 1915"/>
                <a:gd name="T24" fmla="*/ 482 w 1032"/>
                <a:gd name="T25" fmla="*/ 320 h 1915"/>
                <a:gd name="T26" fmla="*/ 419 w 1032"/>
                <a:gd name="T27" fmla="*/ 381 h 1915"/>
                <a:gd name="T28" fmla="*/ 370 w 1032"/>
                <a:gd name="T29" fmla="*/ 437 h 1915"/>
                <a:gd name="T30" fmla="*/ 319 w 1032"/>
                <a:gd name="T31" fmla="*/ 503 h 1915"/>
                <a:gd name="T32" fmla="*/ 271 w 1032"/>
                <a:gd name="T33" fmla="*/ 574 h 1915"/>
                <a:gd name="T34" fmla="*/ 229 w 1032"/>
                <a:gd name="T35" fmla="*/ 644 h 1915"/>
                <a:gd name="T36" fmla="*/ 193 w 1032"/>
                <a:gd name="T37" fmla="*/ 723 h 1915"/>
                <a:gd name="T38" fmla="*/ 162 w 1032"/>
                <a:gd name="T39" fmla="*/ 807 h 1915"/>
                <a:gd name="T40" fmla="*/ 129 w 1032"/>
                <a:gd name="T41" fmla="*/ 911 h 1915"/>
                <a:gd name="T42" fmla="*/ 110 w 1032"/>
                <a:gd name="T43" fmla="*/ 1013 h 1915"/>
                <a:gd name="T44" fmla="*/ 94 w 1032"/>
                <a:gd name="T45" fmla="*/ 1144 h 1915"/>
                <a:gd name="T46" fmla="*/ 94 w 1032"/>
                <a:gd name="T47" fmla="*/ 1258 h 1915"/>
                <a:gd name="T48" fmla="*/ 105 w 1032"/>
                <a:gd name="T49" fmla="*/ 1363 h 1915"/>
                <a:gd name="T50" fmla="*/ 124 w 1032"/>
                <a:gd name="T51" fmla="*/ 1468 h 1915"/>
                <a:gd name="T52" fmla="*/ 159 w 1032"/>
                <a:gd name="T53" fmla="*/ 1586 h 1915"/>
                <a:gd name="T54" fmla="*/ 201 w 1032"/>
                <a:gd name="T55" fmla="*/ 1694 h 1915"/>
                <a:gd name="T56" fmla="*/ 257 w 1032"/>
                <a:gd name="T57" fmla="*/ 1797 h 1915"/>
                <a:gd name="T58" fmla="*/ 786 w 1032"/>
                <a:gd name="T59" fmla="*/ 2051 h 1915"/>
                <a:gd name="T60" fmla="*/ 773 w 1032"/>
                <a:gd name="T61" fmla="*/ 1509 h 1915"/>
                <a:gd name="T62" fmla="*/ 724 w 1032"/>
                <a:gd name="T63" fmla="*/ 1423 h 1915"/>
                <a:gd name="T64" fmla="*/ 696 w 1032"/>
                <a:gd name="T65" fmla="*/ 1342 h 1915"/>
                <a:gd name="T66" fmla="*/ 685 w 1032"/>
                <a:gd name="T67" fmla="*/ 1262 h 1915"/>
                <a:gd name="T68" fmla="*/ 682 w 1032"/>
                <a:gd name="T69" fmla="*/ 1184 h 1915"/>
                <a:gd name="T70" fmla="*/ 690 w 1032"/>
                <a:gd name="T71" fmla="*/ 1093 h 1915"/>
                <a:gd name="T72" fmla="*/ 712 w 1032"/>
                <a:gd name="T73" fmla="*/ 1003 h 1915"/>
                <a:gd name="T74" fmla="*/ 745 w 1032"/>
                <a:gd name="T75" fmla="*/ 918 h 1915"/>
                <a:gd name="T76" fmla="*/ 786 w 1032"/>
                <a:gd name="T77" fmla="*/ 853 h 1915"/>
                <a:gd name="T78" fmla="*/ 821 w 1032"/>
                <a:gd name="T79" fmla="*/ 805 h 1915"/>
                <a:gd name="T80" fmla="*/ 864 w 1032"/>
                <a:gd name="T81" fmla="*/ 755 h 1915"/>
                <a:gd name="T82" fmla="*/ 906 w 1032"/>
                <a:gd name="T83" fmla="*/ 716 h 1915"/>
                <a:gd name="T84" fmla="*/ 953 w 1032"/>
                <a:gd name="T85" fmla="*/ 679 h 1915"/>
                <a:gd name="T86" fmla="*/ 1011 w 1032"/>
                <a:gd name="T87" fmla="*/ 643 h 1915"/>
                <a:gd name="T88" fmla="*/ 1065 w 1032"/>
                <a:gd name="T89" fmla="*/ 613 h 1915"/>
                <a:gd name="T90" fmla="*/ 1145 w 1032"/>
                <a:gd name="T91" fmla="*/ 587 h 191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2"/>
                <a:gd name="T139" fmla="*/ 0 h 1915"/>
                <a:gd name="T140" fmla="*/ 1032 w 1032"/>
                <a:gd name="T141" fmla="*/ 1915 h 191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2" h="1915">
                  <a:moveTo>
                    <a:pt x="1031" y="0"/>
                  </a:moveTo>
                  <a:lnTo>
                    <a:pt x="1009" y="4"/>
                  </a:lnTo>
                  <a:lnTo>
                    <a:pt x="986" y="7"/>
                  </a:lnTo>
                  <a:lnTo>
                    <a:pt x="957" y="14"/>
                  </a:lnTo>
                  <a:lnTo>
                    <a:pt x="935" y="19"/>
                  </a:lnTo>
                  <a:lnTo>
                    <a:pt x="911" y="26"/>
                  </a:lnTo>
                  <a:lnTo>
                    <a:pt x="889" y="33"/>
                  </a:lnTo>
                  <a:lnTo>
                    <a:pt x="865" y="39"/>
                  </a:lnTo>
                  <a:lnTo>
                    <a:pt x="843" y="46"/>
                  </a:lnTo>
                  <a:lnTo>
                    <a:pt x="820" y="56"/>
                  </a:lnTo>
                  <a:lnTo>
                    <a:pt x="792" y="66"/>
                  </a:lnTo>
                  <a:lnTo>
                    <a:pt x="769" y="77"/>
                  </a:lnTo>
                  <a:lnTo>
                    <a:pt x="744" y="87"/>
                  </a:lnTo>
                  <a:lnTo>
                    <a:pt x="718" y="99"/>
                  </a:lnTo>
                  <a:lnTo>
                    <a:pt x="693" y="112"/>
                  </a:lnTo>
                  <a:lnTo>
                    <a:pt x="670" y="123"/>
                  </a:lnTo>
                  <a:lnTo>
                    <a:pt x="648" y="137"/>
                  </a:lnTo>
                  <a:lnTo>
                    <a:pt x="628" y="148"/>
                  </a:lnTo>
                  <a:lnTo>
                    <a:pt x="608" y="163"/>
                  </a:lnTo>
                  <a:lnTo>
                    <a:pt x="585" y="175"/>
                  </a:lnTo>
                  <a:lnTo>
                    <a:pt x="562" y="192"/>
                  </a:lnTo>
                  <a:lnTo>
                    <a:pt x="539" y="209"/>
                  </a:lnTo>
                  <a:lnTo>
                    <a:pt x="518" y="226"/>
                  </a:lnTo>
                  <a:lnTo>
                    <a:pt x="498" y="240"/>
                  </a:lnTo>
                  <a:lnTo>
                    <a:pt x="465" y="267"/>
                  </a:lnTo>
                  <a:lnTo>
                    <a:pt x="434" y="299"/>
                  </a:lnTo>
                  <a:lnTo>
                    <a:pt x="408" y="322"/>
                  </a:lnTo>
                  <a:lnTo>
                    <a:pt x="377" y="356"/>
                  </a:lnTo>
                  <a:lnTo>
                    <a:pt x="356" y="380"/>
                  </a:lnTo>
                  <a:lnTo>
                    <a:pt x="333" y="408"/>
                  </a:lnTo>
                  <a:lnTo>
                    <a:pt x="308" y="440"/>
                  </a:lnTo>
                  <a:lnTo>
                    <a:pt x="287" y="469"/>
                  </a:lnTo>
                  <a:lnTo>
                    <a:pt x="266" y="503"/>
                  </a:lnTo>
                  <a:lnTo>
                    <a:pt x="244" y="536"/>
                  </a:lnTo>
                  <a:lnTo>
                    <a:pt x="223" y="571"/>
                  </a:lnTo>
                  <a:lnTo>
                    <a:pt x="206" y="601"/>
                  </a:lnTo>
                  <a:lnTo>
                    <a:pt x="190" y="638"/>
                  </a:lnTo>
                  <a:lnTo>
                    <a:pt x="174" y="675"/>
                  </a:lnTo>
                  <a:lnTo>
                    <a:pt x="160" y="712"/>
                  </a:lnTo>
                  <a:lnTo>
                    <a:pt x="146" y="753"/>
                  </a:lnTo>
                  <a:lnTo>
                    <a:pt x="128" y="804"/>
                  </a:lnTo>
                  <a:lnTo>
                    <a:pt x="116" y="850"/>
                  </a:lnTo>
                  <a:lnTo>
                    <a:pt x="105" y="898"/>
                  </a:lnTo>
                  <a:lnTo>
                    <a:pt x="99" y="945"/>
                  </a:lnTo>
                  <a:lnTo>
                    <a:pt x="90" y="1000"/>
                  </a:lnTo>
                  <a:lnTo>
                    <a:pt x="85" y="1068"/>
                  </a:lnTo>
                  <a:lnTo>
                    <a:pt x="83" y="1121"/>
                  </a:lnTo>
                  <a:lnTo>
                    <a:pt x="85" y="1174"/>
                  </a:lnTo>
                  <a:lnTo>
                    <a:pt x="89" y="1225"/>
                  </a:lnTo>
                  <a:lnTo>
                    <a:pt x="95" y="1272"/>
                  </a:lnTo>
                  <a:lnTo>
                    <a:pt x="101" y="1320"/>
                  </a:lnTo>
                  <a:lnTo>
                    <a:pt x="112" y="1370"/>
                  </a:lnTo>
                  <a:lnTo>
                    <a:pt x="126" y="1424"/>
                  </a:lnTo>
                  <a:lnTo>
                    <a:pt x="143" y="1480"/>
                  </a:lnTo>
                  <a:lnTo>
                    <a:pt x="161" y="1531"/>
                  </a:lnTo>
                  <a:lnTo>
                    <a:pt x="181" y="1581"/>
                  </a:lnTo>
                  <a:lnTo>
                    <a:pt x="203" y="1630"/>
                  </a:lnTo>
                  <a:lnTo>
                    <a:pt x="231" y="1677"/>
                  </a:lnTo>
                  <a:lnTo>
                    <a:pt x="0" y="1809"/>
                  </a:lnTo>
                  <a:lnTo>
                    <a:pt x="708" y="1914"/>
                  </a:lnTo>
                  <a:lnTo>
                    <a:pt x="967" y="1262"/>
                  </a:lnTo>
                  <a:lnTo>
                    <a:pt x="696" y="1408"/>
                  </a:lnTo>
                  <a:lnTo>
                    <a:pt x="669" y="1366"/>
                  </a:lnTo>
                  <a:lnTo>
                    <a:pt x="652" y="1328"/>
                  </a:lnTo>
                  <a:lnTo>
                    <a:pt x="637" y="1290"/>
                  </a:lnTo>
                  <a:lnTo>
                    <a:pt x="627" y="1252"/>
                  </a:lnTo>
                  <a:lnTo>
                    <a:pt x="619" y="1214"/>
                  </a:lnTo>
                  <a:lnTo>
                    <a:pt x="617" y="1178"/>
                  </a:lnTo>
                  <a:lnTo>
                    <a:pt x="614" y="1141"/>
                  </a:lnTo>
                  <a:lnTo>
                    <a:pt x="614" y="1105"/>
                  </a:lnTo>
                  <a:lnTo>
                    <a:pt x="616" y="1062"/>
                  </a:lnTo>
                  <a:lnTo>
                    <a:pt x="621" y="1020"/>
                  </a:lnTo>
                  <a:lnTo>
                    <a:pt x="630" y="973"/>
                  </a:lnTo>
                  <a:lnTo>
                    <a:pt x="641" y="936"/>
                  </a:lnTo>
                  <a:lnTo>
                    <a:pt x="657" y="893"/>
                  </a:lnTo>
                  <a:lnTo>
                    <a:pt x="671" y="857"/>
                  </a:lnTo>
                  <a:lnTo>
                    <a:pt x="691" y="823"/>
                  </a:lnTo>
                  <a:lnTo>
                    <a:pt x="708" y="796"/>
                  </a:lnTo>
                  <a:lnTo>
                    <a:pt x="723" y="773"/>
                  </a:lnTo>
                  <a:lnTo>
                    <a:pt x="739" y="751"/>
                  </a:lnTo>
                  <a:lnTo>
                    <a:pt x="758" y="729"/>
                  </a:lnTo>
                  <a:lnTo>
                    <a:pt x="778" y="705"/>
                  </a:lnTo>
                  <a:lnTo>
                    <a:pt x="796" y="689"/>
                  </a:lnTo>
                  <a:lnTo>
                    <a:pt x="816" y="668"/>
                  </a:lnTo>
                  <a:lnTo>
                    <a:pt x="836" y="651"/>
                  </a:lnTo>
                  <a:lnTo>
                    <a:pt x="858" y="634"/>
                  </a:lnTo>
                  <a:lnTo>
                    <a:pt x="886" y="615"/>
                  </a:lnTo>
                  <a:lnTo>
                    <a:pt x="910" y="600"/>
                  </a:lnTo>
                  <a:lnTo>
                    <a:pt x="930" y="589"/>
                  </a:lnTo>
                  <a:lnTo>
                    <a:pt x="959" y="572"/>
                  </a:lnTo>
                  <a:lnTo>
                    <a:pt x="986" y="561"/>
                  </a:lnTo>
                  <a:lnTo>
                    <a:pt x="1031" y="548"/>
                  </a:lnTo>
                  <a:lnTo>
                    <a:pt x="1031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392" y="2072"/>
              <a:ext cx="1520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Staff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(Administering survey)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5484974" y="765545"/>
            <a:ext cx="2543921" cy="2540756"/>
            <a:chOff x="3548" y="1131"/>
            <a:chExt cx="2127" cy="1856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548" y="1131"/>
              <a:ext cx="1707" cy="1856"/>
            </a:xfrm>
            <a:custGeom>
              <a:avLst/>
              <a:gdLst>
                <a:gd name="T0" fmla="*/ 673 w 1707"/>
                <a:gd name="T1" fmla="*/ 275 h 1856"/>
                <a:gd name="T2" fmla="*/ 737 w 1707"/>
                <a:gd name="T3" fmla="*/ 288 h 1856"/>
                <a:gd name="T4" fmla="*/ 783 w 1707"/>
                <a:gd name="T5" fmla="*/ 299 h 1856"/>
                <a:gd name="T6" fmla="*/ 835 w 1707"/>
                <a:gd name="T7" fmla="*/ 314 h 1856"/>
                <a:gd name="T8" fmla="*/ 886 w 1707"/>
                <a:gd name="T9" fmla="*/ 331 h 1856"/>
                <a:gd name="T10" fmla="*/ 943 w 1707"/>
                <a:gd name="T11" fmla="*/ 353 h 1856"/>
                <a:gd name="T12" fmla="*/ 999 w 1707"/>
                <a:gd name="T13" fmla="*/ 376 h 1856"/>
                <a:gd name="T14" fmla="*/ 1053 w 1707"/>
                <a:gd name="T15" fmla="*/ 403 h 1856"/>
                <a:gd name="T16" fmla="*/ 1100 w 1707"/>
                <a:gd name="T17" fmla="*/ 431 h 1856"/>
                <a:gd name="T18" fmla="*/ 1148 w 1707"/>
                <a:gd name="T19" fmla="*/ 460 h 1856"/>
                <a:gd name="T20" fmla="*/ 1199 w 1707"/>
                <a:gd name="T21" fmla="*/ 494 h 1856"/>
                <a:gd name="T22" fmla="*/ 1245 w 1707"/>
                <a:gd name="T23" fmla="*/ 528 h 1856"/>
                <a:gd name="T24" fmla="*/ 1316 w 1707"/>
                <a:gd name="T25" fmla="*/ 589 h 1856"/>
                <a:gd name="T26" fmla="*/ 1379 w 1707"/>
                <a:gd name="T27" fmla="*/ 650 h 1856"/>
                <a:gd name="T28" fmla="*/ 1427 w 1707"/>
                <a:gd name="T29" fmla="*/ 707 h 1856"/>
                <a:gd name="T30" fmla="*/ 1479 w 1707"/>
                <a:gd name="T31" fmla="*/ 774 h 1856"/>
                <a:gd name="T32" fmla="*/ 1528 w 1707"/>
                <a:gd name="T33" fmla="*/ 844 h 1856"/>
                <a:gd name="T34" fmla="*/ 1569 w 1707"/>
                <a:gd name="T35" fmla="*/ 915 h 1856"/>
                <a:gd name="T36" fmla="*/ 1606 w 1707"/>
                <a:gd name="T37" fmla="*/ 994 h 1856"/>
                <a:gd name="T38" fmla="*/ 1638 w 1707"/>
                <a:gd name="T39" fmla="*/ 1078 h 1856"/>
                <a:gd name="T40" fmla="*/ 1670 w 1707"/>
                <a:gd name="T41" fmla="*/ 1182 h 1856"/>
                <a:gd name="T42" fmla="*/ 1690 w 1707"/>
                <a:gd name="T43" fmla="*/ 1283 h 1856"/>
                <a:gd name="T44" fmla="*/ 1706 w 1707"/>
                <a:gd name="T45" fmla="*/ 1414 h 1856"/>
                <a:gd name="T46" fmla="*/ 1706 w 1707"/>
                <a:gd name="T47" fmla="*/ 1527 h 1856"/>
                <a:gd name="T48" fmla="*/ 1694 w 1707"/>
                <a:gd name="T49" fmla="*/ 1632 h 1856"/>
                <a:gd name="T50" fmla="*/ 1676 w 1707"/>
                <a:gd name="T51" fmla="*/ 1738 h 1856"/>
                <a:gd name="T52" fmla="*/ 1640 w 1707"/>
                <a:gd name="T53" fmla="*/ 1856 h 1856"/>
                <a:gd name="T54" fmla="*/ 1112 w 1707"/>
                <a:gd name="T55" fmla="*/ 1531 h 1856"/>
                <a:gd name="T56" fmla="*/ 1117 w 1707"/>
                <a:gd name="T57" fmla="*/ 1454 h 1856"/>
                <a:gd name="T58" fmla="*/ 1107 w 1707"/>
                <a:gd name="T59" fmla="*/ 1363 h 1856"/>
                <a:gd name="T60" fmla="*/ 1087 w 1707"/>
                <a:gd name="T61" fmla="*/ 1274 h 1856"/>
                <a:gd name="T62" fmla="*/ 1051 w 1707"/>
                <a:gd name="T63" fmla="*/ 1189 h 1856"/>
                <a:gd name="T64" fmla="*/ 1012 w 1707"/>
                <a:gd name="T65" fmla="*/ 1123 h 1856"/>
                <a:gd name="T66" fmla="*/ 976 w 1707"/>
                <a:gd name="T67" fmla="*/ 1075 h 1856"/>
                <a:gd name="T68" fmla="*/ 932 w 1707"/>
                <a:gd name="T69" fmla="*/ 1027 h 1856"/>
                <a:gd name="T70" fmla="*/ 890 w 1707"/>
                <a:gd name="T71" fmla="*/ 988 h 1856"/>
                <a:gd name="T72" fmla="*/ 842 w 1707"/>
                <a:gd name="T73" fmla="*/ 950 h 1856"/>
                <a:gd name="T74" fmla="*/ 785 w 1707"/>
                <a:gd name="T75" fmla="*/ 914 h 1856"/>
                <a:gd name="T76" fmla="*/ 731 w 1707"/>
                <a:gd name="T77" fmla="*/ 884 h 1856"/>
                <a:gd name="T78" fmla="*/ 678 w 1707"/>
                <a:gd name="T79" fmla="*/ 865 h 1856"/>
                <a:gd name="T80" fmla="*/ 612 w 1707"/>
                <a:gd name="T81" fmla="*/ 848 h 1856"/>
                <a:gd name="T82" fmla="*/ 538 w 1707"/>
                <a:gd name="T83" fmla="*/ 837 h 1856"/>
                <a:gd name="T84" fmla="*/ 480 w 1707"/>
                <a:gd name="T85" fmla="*/ 834 h 1856"/>
                <a:gd name="T86" fmla="*/ 0 w 1707"/>
                <a:gd name="T87" fmla="*/ 576 h 1856"/>
                <a:gd name="T88" fmla="*/ 479 w 1707"/>
                <a:gd name="T89" fmla="*/ 259 h 1856"/>
                <a:gd name="T90" fmla="*/ 542 w 1707"/>
                <a:gd name="T91" fmla="*/ 261 h 1856"/>
                <a:gd name="T92" fmla="*/ 619 w 1707"/>
                <a:gd name="T93" fmla="*/ 268 h 18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07"/>
                <a:gd name="T142" fmla="*/ 0 h 1856"/>
                <a:gd name="T143" fmla="*/ 1707 w 1707"/>
                <a:gd name="T144" fmla="*/ 1856 h 185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07" h="1856">
                  <a:moveTo>
                    <a:pt x="650" y="271"/>
                  </a:moveTo>
                  <a:lnTo>
                    <a:pt x="673" y="275"/>
                  </a:lnTo>
                  <a:lnTo>
                    <a:pt x="705" y="281"/>
                  </a:lnTo>
                  <a:lnTo>
                    <a:pt x="737" y="288"/>
                  </a:lnTo>
                  <a:lnTo>
                    <a:pt x="757" y="293"/>
                  </a:lnTo>
                  <a:lnTo>
                    <a:pt x="783" y="299"/>
                  </a:lnTo>
                  <a:lnTo>
                    <a:pt x="808" y="306"/>
                  </a:lnTo>
                  <a:lnTo>
                    <a:pt x="835" y="314"/>
                  </a:lnTo>
                  <a:lnTo>
                    <a:pt x="858" y="320"/>
                  </a:lnTo>
                  <a:lnTo>
                    <a:pt x="886" y="331"/>
                  </a:lnTo>
                  <a:lnTo>
                    <a:pt x="917" y="343"/>
                  </a:lnTo>
                  <a:lnTo>
                    <a:pt x="943" y="353"/>
                  </a:lnTo>
                  <a:lnTo>
                    <a:pt x="969" y="363"/>
                  </a:lnTo>
                  <a:lnTo>
                    <a:pt x="999" y="376"/>
                  </a:lnTo>
                  <a:lnTo>
                    <a:pt x="1028" y="390"/>
                  </a:lnTo>
                  <a:lnTo>
                    <a:pt x="1053" y="403"/>
                  </a:lnTo>
                  <a:lnTo>
                    <a:pt x="1079" y="418"/>
                  </a:lnTo>
                  <a:lnTo>
                    <a:pt x="1100" y="431"/>
                  </a:lnTo>
                  <a:lnTo>
                    <a:pt x="1122" y="446"/>
                  </a:lnTo>
                  <a:lnTo>
                    <a:pt x="1148" y="460"/>
                  </a:lnTo>
                  <a:lnTo>
                    <a:pt x="1173" y="477"/>
                  </a:lnTo>
                  <a:lnTo>
                    <a:pt x="1199" y="494"/>
                  </a:lnTo>
                  <a:lnTo>
                    <a:pt x="1222" y="512"/>
                  </a:lnTo>
                  <a:lnTo>
                    <a:pt x="1245" y="528"/>
                  </a:lnTo>
                  <a:lnTo>
                    <a:pt x="1280" y="557"/>
                  </a:lnTo>
                  <a:lnTo>
                    <a:pt x="1316" y="589"/>
                  </a:lnTo>
                  <a:lnTo>
                    <a:pt x="1345" y="614"/>
                  </a:lnTo>
                  <a:lnTo>
                    <a:pt x="1379" y="650"/>
                  </a:lnTo>
                  <a:lnTo>
                    <a:pt x="1401" y="677"/>
                  </a:lnTo>
                  <a:lnTo>
                    <a:pt x="1427" y="707"/>
                  </a:lnTo>
                  <a:lnTo>
                    <a:pt x="1456" y="742"/>
                  </a:lnTo>
                  <a:lnTo>
                    <a:pt x="1479" y="774"/>
                  </a:lnTo>
                  <a:lnTo>
                    <a:pt x="1502" y="810"/>
                  </a:lnTo>
                  <a:lnTo>
                    <a:pt x="1528" y="844"/>
                  </a:lnTo>
                  <a:lnTo>
                    <a:pt x="1549" y="882"/>
                  </a:lnTo>
                  <a:lnTo>
                    <a:pt x="1569" y="915"/>
                  </a:lnTo>
                  <a:lnTo>
                    <a:pt x="1589" y="956"/>
                  </a:lnTo>
                  <a:lnTo>
                    <a:pt x="1606" y="994"/>
                  </a:lnTo>
                  <a:lnTo>
                    <a:pt x="1621" y="1035"/>
                  </a:lnTo>
                  <a:lnTo>
                    <a:pt x="1638" y="1078"/>
                  </a:lnTo>
                  <a:lnTo>
                    <a:pt x="1657" y="1132"/>
                  </a:lnTo>
                  <a:lnTo>
                    <a:pt x="1670" y="1182"/>
                  </a:lnTo>
                  <a:lnTo>
                    <a:pt x="1684" y="1233"/>
                  </a:lnTo>
                  <a:lnTo>
                    <a:pt x="1690" y="1283"/>
                  </a:lnTo>
                  <a:lnTo>
                    <a:pt x="1699" y="1342"/>
                  </a:lnTo>
                  <a:lnTo>
                    <a:pt x="1706" y="1414"/>
                  </a:lnTo>
                  <a:lnTo>
                    <a:pt x="1707" y="1471"/>
                  </a:lnTo>
                  <a:lnTo>
                    <a:pt x="1706" y="1527"/>
                  </a:lnTo>
                  <a:lnTo>
                    <a:pt x="1700" y="1582"/>
                  </a:lnTo>
                  <a:lnTo>
                    <a:pt x="1694" y="1632"/>
                  </a:lnTo>
                  <a:lnTo>
                    <a:pt x="1687" y="1684"/>
                  </a:lnTo>
                  <a:lnTo>
                    <a:pt x="1676" y="1738"/>
                  </a:lnTo>
                  <a:lnTo>
                    <a:pt x="1660" y="1795"/>
                  </a:lnTo>
                  <a:lnTo>
                    <a:pt x="1640" y="1856"/>
                  </a:lnTo>
                  <a:lnTo>
                    <a:pt x="1103" y="1590"/>
                  </a:lnTo>
                  <a:lnTo>
                    <a:pt x="1112" y="1531"/>
                  </a:lnTo>
                  <a:lnTo>
                    <a:pt x="1117" y="1494"/>
                  </a:lnTo>
                  <a:lnTo>
                    <a:pt x="1117" y="1454"/>
                  </a:lnTo>
                  <a:lnTo>
                    <a:pt x="1113" y="1407"/>
                  </a:lnTo>
                  <a:lnTo>
                    <a:pt x="1107" y="1363"/>
                  </a:lnTo>
                  <a:lnTo>
                    <a:pt x="1098" y="1313"/>
                  </a:lnTo>
                  <a:lnTo>
                    <a:pt x="1087" y="1274"/>
                  </a:lnTo>
                  <a:lnTo>
                    <a:pt x="1068" y="1229"/>
                  </a:lnTo>
                  <a:lnTo>
                    <a:pt x="1051" y="1189"/>
                  </a:lnTo>
                  <a:lnTo>
                    <a:pt x="1030" y="1152"/>
                  </a:lnTo>
                  <a:lnTo>
                    <a:pt x="1012" y="1123"/>
                  </a:lnTo>
                  <a:lnTo>
                    <a:pt x="993" y="1099"/>
                  </a:lnTo>
                  <a:lnTo>
                    <a:pt x="976" y="1075"/>
                  </a:lnTo>
                  <a:lnTo>
                    <a:pt x="956" y="1051"/>
                  </a:lnTo>
                  <a:lnTo>
                    <a:pt x="932" y="1027"/>
                  </a:lnTo>
                  <a:lnTo>
                    <a:pt x="912" y="1009"/>
                  </a:lnTo>
                  <a:lnTo>
                    <a:pt x="890" y="988"/>
                  </a:lnTo>
                  <a:lnTo>
                    <a:pt x="868" y="969"/>
                  </a:lnTo>
                  <a:lnTo>
                    <a:pt x="842" y="950"/>
                  </a:lnTo>
                  <a:lnTo>
                    <a:pt x="811" y="931"/>
                  </a:lnTo>
                  <a:lnTo>
                    <a:pt x="785" y="914"/>
                  </a:lnTo>
                  <a:lnTo>
                    <a:pt x="762" y="902"/>
                  </a:lnTo>
                  <a:lnTo>
                    <a:pt x="731" y="884"/>
                  </a:lnTo>
                  <a:lnTo>
                    <a:pt x="702" y="873"/>
                  </a:lnTo>
                  <a:lnTo>
                    <a:pt x="678" y="865"/>
                  </a:lnTo>
                  <a:lnTo>
                    <a:pt x="651" y="856"/>
                  </a:lnTo>
                  <a:lnTo>
                    <a:pt x="612" y="848"/>
                  </a:lnTo>
                  <a:lnTo>
                    <a:pt x="576" y="841"/>
                  </a:lnTo>
                  <a:lnTo>
                    <a:pt x="538" y="837"/>
                  </a:lnTo>
                  <a:lnTo>
                    <a:pt x="501" y="835"/>
                  </a:lnTo>
                  <a:lnTo>
                    <a:pt x="480" y="834"/>
                  </a:lnTo>
                  <a:lnTo>
                    <a:pt x="480" y="1136"/>
                  </a:lnTo>
                  <a:lnTo>
                    <a:pt x="0" y="576"/>
                  </a:lnTo>
                  <a:lnTo>
                    <a:pt x="479" y="0"/>
                  </a:lnTo>
                  <a:lnTo>
                    <a:pt x="479" y="259"/>
                  </a:lnTo>
                  <a:lnTo>
                    <a:pt x="506" y="260"/>
                  </a:lnTo>
                  <a:lnTo>
                    <a:pt x="542" y="261"/>
                  </a:lnTo>
                  <a:lnTo>
                    <a:pt x="581" y="264"/>
                  </a:lnTo>
                  <a:lnTo>
                    <a:pt x="619" y="268"/>
                  </a:lnTo>
                  <a:lnTo>
                    <a:pt x="650" y="271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3952" y="1152"/>
              <a:ext cx="1723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Decision Makers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(Evaluate responses and make decisions)</a:t>
              </a:r>
            </a:p>
          </p:txBody>
        </p:sp>
      </p:grp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4820540" y="3080709"/>
            <a:ext cx="2822591" cy="1718021"/>
            <a:chOff x="3072" y="2660"/>
            <a:chExt cx="2360" cy="1255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072" y="2660"/>
              <a:ext cx="2245" cy="1147"/>
            </a:xfrm>
            <a:custGeom>
              <a:avLst/>
              <a:gdLst>
                <a:gd name="T0" fmla="*/ 1140 w 2245"/>
                <a:gd name="T1" fmla="*/ 1130 h 1147"/>
                <a:gd name="T2" fmla="*/ 1203 w 2245"/>
                <a:gd name="T3" fmla="*/ 1118 h 1147"/>
                <a:gd name="T4" fmla="*/ 1252 w 2245"/>
                <a:gd name="T5" fmla="*/ 1107 h 1147"/>
                <a:gd name="T6" fmla="*/ 1303 w 2245"/>
                <a:gd name="T7" fmla="*/ 1093 h 1147"/>
                <a:gd name="T8" fmla="*/ 1353 w 2245"/>
                <a:gd name="T9" fmla="*/ 1075 h 1147"/>
                <a:gd name="T10" fmla="*/ 1413 w 2245"/>
                <a:gd name="T11" fmla="*/ 1054 h 1147"/>
                <a:gd name="T12" fmla="*/ 1468 w 2245"/>
                <a:gd name="T13" fmla="*/ 1030 h 1147"/>
                <a:gd name="T14" fmla="*/ 1523 w 2245"/>
                <a:gd name="T15" fmla="*/ 1003 h 1147"/>
                <a:gd name="T16" fmla="*/ 1567 w 2245"/>
                <a:gd name="T17" fmla="*/ 975 h 1147"/>
                <a:gd name="T18" fmla="*/ 1615 w 2245"/>
                <a:gd name="T19" fmla="*/ 946 h 1147"/>
                <a:gd name="T20" fmla="*/ 1667 w 2245"/>
                <a:gd name="T21" fmla="*/ 913 h 1147"/>
                <a:gd name="T22" fmla="*/ 1712 w 2245"/>
                <a:gd name="T23" fmla="*/ 880 h 1147"/>
                <a:gd name="T24" fmla="*/ 1780 w 2245"/>
                <a:gd name="T25" fmla="*/ 824 h 1147"/>
                <a:gd name="T26" fmla="*/ 1846 w 2245"/>
                <a:gd name="T27" fmla="*/ 758 h 1147"/>
                <a:gd name="T28" fmla="*/ 1895 w 2245"/>
                <a:gd name="T29" fmla="*/ 701 h 1147"/>
                <a:gd name="T30" fmla="*/ 1948 w 2245"/>
                <a:gd name="T31" fmla="*/ 637 h 1147"/>
                <a:gd name="T32" fmla="*/ 2000 w 2245"/>
                <a:gd name="T33" fmla="*/ 562 h 1147"/>
                <a:gd name="T34" fmla="*/ 2006 w 2245"/>
                <a:gd name="T35" fmla="*/ 0 h 1147"/>
                <a:gd name="T36" fmla="*/ 1492 w 2245"/>
                <a:gd name="T37" fmla="*/ 275 h 1147"/>
                <a:gd name="T38" fmla="*/ 1446 w 2245"/>
                <a:gd name="T39" fmla="*/ 332 h 1147"/>
                <a:gd name="T40" fmla="*/ 1399 w 2245"/>
                <a:gd name="T41" fmla="*/ 383 h 1147"/>
                <a:gd name="T42" fmla="*/ 1358 w 2245"/>
                <a:gd name="T43" fmla="*/ 422 h 1147"/>
                <a:gd name="T44" fmla="*/ 1309 w 2245"/>
                <a:gd name="T45" fmla="*/ 459 h 1147"/>
                <a:gd name="T46" fmla="*/ 1253 w 2245"/>
                <a:gd name="T47" fmla="*/ 495 h 1147"/>
                <a:gd name="T48" fmla="*/ 1198 w 2245"/>
                <a:gd name="T49" fmla="*/ 525 h 1147"/>
                <a:gd name="T50" fmla="*/ 1145 w 2245"/>
                <a:gd name="T51" fmla="*/ 543 h 1147"/>
                <a:gd name="T52" fmla="*/ 1080 w 2245"/>
                <a:gd name="T53" fmla="*/ 563 h 1147"/>
                <a:gd name="T54" fmla="*/ 1005 w 2245"/>
                <a:gd name="T55" fmla="*/ 571 h 1147"/>
                <a:gd name="T56" fmla="*/ 877 w 2245"/>
                <a:gd name="T57" fmla="*/ 576 h 1147"/>
                <a:gd name="T58" fmla="*/ 769 w 2245"/>
                <a:gd name="T59" fmla="*/ 556 h 1147"/>
                <a:gd name="T60" fmla="*/ 660 w 2245"/>
                <a:gd name="T61" fmla="*/ 519 h 1147"/>
                <a:gd name="T62" fmla="*/ 560 w 2245"/>
                <a:gd name="T63" fmla="*/ 465 h 1147"/>
                <a:gd name="T64" fmla="*/ 373 w 2245"/>
                <a:gd name="T65" fmla="*/ 807 h 1147"/>
                <a:gd name="T66" fmla="*/ 30 w 2245"/>
                <a:gd name="T67" fmla="*/ 779 h 1147"/>
                <a:gd name="T68" fmla="*/ 83 w 2245"/>
                <a:gd name="T69" fmla="*/ 828 h 1147"/>
                <a:gd name="T70" fmla="*/ 139 w 2245"/>
                <a:gd name="T71" fmla="*/ 877 h 1147"/>
                <a:gd name="T72" fmla="*/ 197 w 2245"/>
                <a:gd name="T73" fmla="*/ 918 h 1147"/>
                <a:gd name="T74" fmla="*/ 260 w 2245"/>
                <a:gd name="T75" fmla="*/ 958 h 1147"/>
                <a:gd name="T76" fmla="*/ 324 w 2245"/>
                <a:gd name="T77" fmla="*/ 995 h 1147"/>
                <a:gd name="T78" fmla="*/ 381 w 2245"/>
                <a:gd name="T79" fmla="*/ 1025 h 1147"/>
                <a:gd name="T80" fmla="*/ 457 w 2245"/>
                <a:gd name="T81" fmla="*/ 1058 h 1147"/>
                <a:gd name="T82" fmla="*/ 529 w 2245"/>
                <a:gd name="T83" fmla="*/ 1083 h 1147"/>
                <a:gd name="T84" fmla="*/ 595 w 2245"/>
                <a:gd name="T85" fmla="*/ 1104 h 1147"/>
                <a:gd name="T86" fmla="*/ 663 w 2245"/>
                <a:gd name="T87" fmla="*/ 1121 h 1147"/>
                <a:gd name="T88" fmla="*/ 739 w 2245"/>
                <a:gd name="T89" fmla="*/ 1135 h 1147"/>
                <a:gd name="T90" fmla="*/ 821 w 2245"/>
                <a:gd name="T91" fmla="*/ 1144 h 1147"/>
                <a:gd name="T92" fmla="*/ 896 w 2245"/>
                <a:gd name="T93" fmla="*/ 1147 h 1147"/>
                <a:gd name="T94" fmla="*/ 973 w 2245"/>
                <a:gd name="T95" fmla="*/ 1146 h 1147"/>
                <a:gd name="T96" fmla="*/ 1049 w 2245"/>
                <a:gd name="T97" fmla="*/ 1143 h 1147"/>
                <a:gd name="T98" fmla="*/ 1117 w 2245"/>
                <a:gd name="T99" fmla="*/ 1133 h 114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45"/>
                <a:gd name="T151" fmla="*/ 0 h 1147"/>
                <a:gd name="T152" fmla="*/ 2245 w 2245"/>
                <a:gd name="T153" fmla="*/ 1147 h 114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45" h="1147">
                  <a:moveTo>
                    <a:pt x="1117" y="1133"/>
                  </a:moveTo>
                  <a:lnTo>
                    <a:pt x="1140" y="1130"/>
                  </a:lnTo>
                  <a:lnTo>
                    <a:pt x="1172" y="1124"/>
                  </a:lnTo>
                  <a:lnTo>
                    <a:pt x="1203" y="1118"/>
                  </a:lnTo>
                  <a:lnTo>
                    <a:pt x="1225" y="1114"/>
                  </a:lnTo>
                  <a:lnTo>
                    <a:pt x="1252" y="1107"/>
                  </a:lnTo>
                  <a:lnTo>
                    <a:pt x="1276" y="1100"/>
                  </a:lnTo>
                  <a:lnTo>
                    <a:pt x="1303" y="1093"/>
                  </a:lnTo>
                  <a:lnTo>
                    <a:pt x="1326" y="1086"/>
                  </a:lnTo>
                  <a:lnTo>
                    <a:pt x="1353" y="1075"/>
                  </a:lnTo>
                  <a:lnTo>
                    <a:pt x="1385" y="1065"/>
                  </a:lnTo>
                  <a:lnTo>
                    <a:pt x="1413" y="1054"/>
                  </a:lnTo>
                  <a:lnTo>
                    <a:pt x="1438" y="1043"/>
                  </a:lnTo>
                  <a:lnTo>
                    <a:pt x="1468" y="1030"/>
                  </a:lnTo>
                  <a:lnTo>
                    <a:pt x="1497" y="1016"/>
                  </a:lnTo>
                  <a:lnTo>
                    <a:pt x="1523" y="1003"/>
                  </a:lnTo>
                  <a:lnTo>
                    <a:pt x="1545" y="988"/>
                  </a:lnTo>
                  <a:lnTo>
                    <a:pt x="1567" y="975"/>
                  </a:lnTo>
                  <a:lnTo>
                    <a:pt x="1589" y="960"/>
                  </a:lnTo>
                  <a:lnTo>
                    <a:pt x="1615" y="946"/>
                  </a:lnTo>
                  <a:lnTo>
                    <a:pt x="1642" y="930"/>
                  </a:lnTo>
                  <a:lnTo>
                    <a:pt x="1667" y="913"/>
                  </a:lnTo>
                  <a:lnTo>
                    <a:pt x="1690" y="895"/>
                  </a:lnTo>
                  <a:lnTo>
                    <a:pt x="1712" y="880"/>
                  </a:lnTo>
                  <a:lnTo>
                    <a:pt x="1747" y="852"/>
                  </a:lnTo>
                  <a:lnTo>
                    <a:pt x="1780" y="824"/>
                  </a:lnTo>
                  <a:lnTo>
                    <a:pt x="1813" y="793"/>
                  </a:lnTo>
                  <a:lnTo>
                    <a:pt x="1846" y="758"/>
                  </a:lnTo>
                  <a:lnTo>
                    <a:pt x="1869" y="731"/>
                  </a:lnTo>
                  <a:lnTo>
                    <a:pt x="1895" y="701"/>
                  </a:lnTo>
                  <a:lnTo>
                    <a:pt x="1924" y="669"/>
                  </a:lnTo>
                  <a:lnTo>
                    <a:pt x="1948" y="637"/>
                  </a:lnTo>
                  <a:lnTo>
                    <a:pt x="1973" y="601"/>
                  </a:lnTo>
                  <a:lnTo>
                    <a:pt x="2000" y="562"/>
                  </a:lnTo>
                  <a:lnTo>
                    <a:pt x="2245" y="699"/>
                  </a:lnTo>
                  <a:lnTo>
                    <a:pt x="2006" y="0"/>
                  </a:lnTo>
                  <a:lnTo>
                    <a:pt x="1230" y="133"/>
                  </a:lnTo>
                  <a:lnTo>
                    <a:pt x="1492" y="275"/>
                  </a:lnTo>
                  <a:lnTo>
                    <a:pt x="1469" y="305"/>
                  </a:lnTo>
                  <a:lnTo>
                    <a:pt x="1446" y="332"/>
                  </a:lnTo>
                  <a:lnTo>
                    <a:pt x="1423" y="358"/>
                  </a:lnTo>
                  <a:lnTo>
                    <a:pt x="1399" y="383"/>
                  </a:lnTo>
                  <a:lnTo>
                    <a:pt x="1379" y="401"/>
                  </a:lnTo>
                  <a:lnTo>
                    <a:pt x="1358" y="422"/>
                  </a:lnTo>
                  <a:lnTo>
                    <a:pt x="1335" y="441"/>
                  </a:lnTo>
                  <a:lnTo>
                    <a:pt x="1309" y="459"/>
                  </a:lnTo>
                  <a:lnTo>
                    <a:pt x="1278" y="479"/>
                  </a:lnTo>
                  <a:lnTo>
                    <a:pt x="1253" y="495"/>
                  </a:lnTo>
                  <a:lnTo>
                    <a:pt x="1230" y="507"/>
                  </a:lnTo>
                  <a:lnTo>
                    <a:pt x="1198" y="525"/>
                  </a:lnTo>
                  <a:lnTo>
                    <a:pt x="1169" y="536"/>
                  </a:lnTo>
                  <a:lnTo>
                    <a:pt x="1145" y="543"/>
                  </a:lnTo>
                  <a:lnTo>
                    <a:pt x="1118" y="552"/>
                  </a:lnTo>
                  <a:lnTo>
                    <a:pt x="1080" y="563"/>
                  </a:lnTo>
                  <a:lnTo>
                    <a:pt x="1043" y="567"/>
                  </a:lnTo>
                  <a:lnTo>
                    <a:pt x="1005" y="571"/>
                  </a:lnTo>
                  <a:lnTo>
                    <a:pt x="950" y="573"/>
                  </a:lnTo>
                  <a:lnTo>
                    <a:pt x="877" y="576"/>
                  </a:lnTo>
                  <a:lnTo>
                    <a:pt x="820" y="567"/>
                  </a:lnTo>
                  <a:lnTo>
                    <a:pt x="769" y="556"/>
                  </a:lnTo>
                  <a:lnTo>
                    <a:pt x="711" y="540"/>
                  </a:lnTo>
                  <a:lnTo>
                    <a:pt x="660" y="519"/>
                  </a:lnTo>
                  <a:lnTo>
                    <a:pt x="608" y="494"/>
                  </a:lnTo>
                  <a:lnTo>
                    <a:pt x="560" y="465"/>
                  </a:lnTo>
                  <a:lnTo>
                    <a:pt x="528" y="436"/>
                  </a:lnTo>
                  <a:lnTo>
                    <a:pt x="373" y="807"/>
                  </a:lnTo>
                  <a:lnTo>
                    <a:pt x="0" y="759"/>
                  </a:lnTo>
                  <a:lnTo>
                    <a:pt x="30" y="779"/>
                  </a:lnTo>
                  <a:lnTo>
                    <a:pt x="57" y="803"/>
                  </a:lnTo>
                  <a:lnTo>
                    <a:pt x="83" y="828"/>
                  </a:lnTo>
                  <a:lnTo>
                    <a:pt x="109" y="851"/>
                  </a:lnTo>
                  <a:lnTo>
                    <a:pt x="139" y="877"/>
                  </a:lnTo>
                  <a:lnTo>
                    <a:pt x="168" y="897"/>
                  </a:lnTo>
                  <a:lnTo>
                    <a:pt x="197" y="918"/>
                  </a:lnTo>
                  <a:lnTo>
                    <a:pt x="229" y="937"/>
                  </a:lnTo>
                  <a:lnTo>
                    <a:pt x="260" y="958"/>
                  </a:lnTo>
                  <a:lnTo>
                    <a:pt x="294" y="979"/>
                  </a:lnTo>
                  <a:lnTo>
                    <a:pt x="324" y="995"/>
                  </a:lnTo>
                  <a:lnTo>
                    <a:pt x="354" y="1011"/>
                  </a:lnTo>
                  <a:lnTo>
                    <a:pt x="381" y="1025"/>
                  </a:lnTo>
                  <a:lnTo>
                    <a:pt x="420" y="1043"/>
                  </a:lnTo>
                  <a:lnTo>
                    <a:pt x="457" y="1058"/>
                  </a:lnTo>
                  <a:lnTo>
                    <a:pt x="498" y="1073"/>
                  </a:lnTo>
                  <a:lnTo>
                    <a:pt x="529" y="1083"/>
                  </a:lnTo>
                  <a:lnTo>
                    <a:pt x="559" y="1094"/>
                  </a:lnTo>
                  <a:lnTo>
                    <a:pt x="595" y="1104"/>
                  </a:lnTo>
                  <a:lnTo>
                    <a:pt x="629" y="1114"/>
                  </a:lnTo>
                  <a:lnTo>
                    <a:pt x="663" y="1121"/>
                  </a:lnTo>
                  <a:lnTo>
                    <a:pt x="700" y="1129"/>
                  </a:lnTo>
                  <a:lnTo>
                    <a:pt x="739" y="1135"/>
                  </a:lnTo>
                  <a:lnTo>
                    <a:pt x="780" y="1139"/>
                  </a:lnTo>
                  <a:lnTo>
                    <a:pt x="821" y="1144"/>
                  </a:lnTo>
                  <a:lnTo>
                    <a:pt x="854" y="1145"/>
                  </a:lnTo>
                  <a:lnTo>
                    <a:pt x="896" y="1147"/>
                  </a:lnTo>
                  <a:lnTo>
                    <a:pt x="939" y="1147"/>
                  </a:lnTo>
                  <a:lnTo>
                    <a:pt x="973" y="1146"/>
                  </a:lnTo>
                  <a:lnTo>
                    <a:pt x="1009" y="1145"/>
                  </a:lnTo>
                  <a:lnTo>
                    <a:pt x="1049" y="1143"/>
                  </a:lnTo>
                  <a:lnTo>
                    <a:pt x="1086" y="1137"/>
                  </a:lnTo>
                  <a:lnTo>
                    <a:pt x="1117" y="1133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608" y="3440"/>
              <a:ext cx="1824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Respondents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(People who can make valuable judgments)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105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2"/>
            <a:ext cx="7772400" cy="613172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000" smtClean="0">
                <a:cs typeface="Arial" pitchFamily="34" charset="0"/>
              </a:rPr>
              <a:t>Sales Force Composite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715964" y="1390650"/>
            <a:ext cx="771048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Aft>
                <a:spcPts val="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Setiap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salesperson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memproyeksikan penjualannya</a:t>
            </a:r>
          </a:p>
          <a:p>
            <a:pPr>
              <a:spcAft>
                <a:spcPts val="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Dikombinasikan di tingkat kabupaten dan nasional</a:t>
            </a:r>
          </a:p>
          <a:p>
            <a:pPr>
              <a:spcAft>
                <a:spcPts val="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Staf penjualan tahu keinginan pelanggan</a:t>
            </a:r>
          </a:p>
          <a:p>
            <a:pPr>
              <a:spcAft>
                <a:spcPts val="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Mungkin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terlalu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optimis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1"/>
            <a:ext cx="7772400" cy="613172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Market Survey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785814" y="1387079"/>
            <a:ext cx="7572375" cy="3144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Aft>
                <a:spcPts val="0"/>
              </a:spcAft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Tanyakan kepada pelanggan tentang rencana pembelian</a:t>
            </a:r>
          </a:p>
          <a:p>
            <a:pPr>
              <a:spcAft>
                <a:spcPts val="0"/>
              </a:spcAft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Berguna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untuk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desain dan perencanaan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permintaan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dan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produk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spcAft>
                <a:spcPts val="0"/>
              </a:spcAft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Apa yang dikatakan konsumen, dan apa yang sebenarnya mereka lakukan mungkin berbeda</a:t>
            </a:r>
          </a:p>
          <a:p>
            <a:pPr>
              <a:spcAft>
                <a:spcPts val="0"/>
              </a:spcAft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Mungkin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terlalu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optimis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2108" y="1598019"/>
            <a:ext cx="8108192" cy="1123950"/>
          </a:xfrm>
        </p:spPr>
        <p:txBody>
          <a:bodyPr>
            <a:noAutofit/>
            <a:scene3d>
              <a:camera prst="orthographicFront"/>
              <a:lightRig rig="chilly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en-US" sz="4800" b="1" smtClean="0">
                <a:solidFill>
                  <a:srgbClr val="FFFF00"/>
                </a:solidFill>
                <a:effectLst>
                  <a:outerShdw blurRad="139700" dist="101600" dir="2700000" algn="tl" rotWithShape="0">
                    <a:prstClr val="black">
                      <a:alpha val="74000"/>
                    </a:prstClr>
                  </a:outerShdw>
                </a:effectLst>
              </a:rPr>
              <a:t>Pendekatan Kuantitatif</a:t>
            </a:r>
          </a:p>
          <a:p>
            <a:pPr algn="ctr"/>
            <a:r>
              <a:rPr lang="en-US" sz="4800" b="1">
                <a:solidFill>
                  <a:srgbClr val="FFFF00"/>
                </a:solidFill>
                <a:effectLst>
                  <a:outerShdw blurRad="139700" dist="101600" dir="2700000" algn="tl" rotWithShape="0">
                    <a:prstClr val="black">
                      <a:alpha val="74000"/>
                    </a:prstClr>
                  </a:outerShdw>
                </a:effectLst>
              </a:rPr>
              <a:t>u</a:t>
            </a:r>
            <a:r>
              <a:rPr lang="en-US" sz="4800" b="1" smtClean="0">
                <a:solidFill>
                  <a:srgbClr val="FFFF00"/>
                </a:solidFill>
                <a:effectLst>
                  <a:outerShdw blurRad="139700" dist="101600" dir="2700000" algn="tl" rotWithShape="0">
                    <a:prstClr val="black">
                      <a:alpha val="74000"/>
                    </a:prstClr>
                  </a:outerShdw>
                </a:effectLst>
              </a:rPr>
              <a:t>ntuk Peramalan</a:t>
            </a:r>
            <a:endParaRPr lang="en-US" sz="4800" b="1">
              <a:solidFill>
                <a:srgbClr val="FFFF00"/>
              </a:solidFill>
              <a:effectLst>
                <a:outerShdw blurRad="139700" dist="101600" dir="2700000" algn="tl" rotWithShape="0">
                  <a:prstClr val="black">
                    <a:alpha val="74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766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6" y="400050"/>
            <a:ext cx="8170863" cy="1028700"/>
          </a:xfrm>
        </p:spPr>
        <p:txBody>
          <a:bodyPr lIns="99994" tIns="49997" rIns="99994" bIns="49997" anchorCtr="1"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smtClean="0">
                <a:cs typeface="Arial" pitchFamily="34" charset="0"/>
              </a:rPr>
              <a:t>Sekilas Pendekatan Kuantitatif</a:t>
            </a:r>
            <a:endParaRPr lang="en-US" altLang="en-US" sz="2800" smtClean="0">
              <a:cs typeface="Arial" pitchFamily="34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9725"/>
            <a:ext cx="4478338" cy="2800350"/>
          </a:xfrm>
        </p:spPr>
        <p:txBody>
          <a:bodyPr lIns="99994" tIns="49997" rIns="99994" bIns="49997">
            <a:normAutofit fontScale="70000" lnSpcReduction="20000"/>
          </a:bodyPr>
          <a:lstStyle/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i="1" smtClean="0">
                <a:cs typeface="Arial" pitchFamily="34" charset="0"/>
              </a:rPr>
              <a:t>Naive approach </a:t>
            </a: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(Pendekatan naif)</a:t>
            </a:r>
          </a:p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i="1" smtClean="0">
                <a:cs typeface="Arial" pitchFamily="34" charset="0"/>
              </a:rPr>
              <a:t>Moving averages </a:t>
            </a: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(Rata2 bergerak)</a:t>
            </a:r>
          </a:p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i="1" smtClean="0">
                <a:cs typeface="Arial" pitchFamily="34" charset="0"/>
              </a:rPr>
              <a:t>Exponential smoothing </a:t>
            </a: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(pemulusan eksponensial)</a:t>
            </a:r>
          </a:p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i="1" smtClean="0">
                <a:cs typeface="Arial" pitchFamily="34" charset="0"/>
              </a:rPr>
              <a:t>Trend projection </a:t>
            </a: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(proyeksi tren / kecenderungan)</a:t>
            </a:r>
          </a:p>
          <a:p>
            <a:pPr marL="533400" indent="-533400">
              <a:spcBef>
                <a:spcPts val="3600"/>
              </a:spcBef>
              <a:buSzPct val="100000"/>
              <a:buFontTx/>
              <a:buAutoNum type="arabicPeriod"/>
            </a:pPr>
            <a:r>
              <a:rPr lang="en-US" altLang="en-US" sz="2400" b="1" i="1" smtClean="0">
                <a:cs typeface="Arial" pitchFamily="34" charset="0"/>
              </a:rPr>
              <a:t>Linear regression </a:t>
            </a:r>
            <a:r>
              <a:rPr lang="en-US" altLang="en-US" sz="2400" b="1" smtClean="0">
                <a:solidFill>
                  <a:srgbClr val="FFC000"/>
                </a:solidFill>
                <a:cs typeface="Arial" pitchFamily="34" charset="0"/>
              </a:rPr>
              <a:t>(regresi linier)</a:t>
            </a:r>
          </a:p>
        </p:txBody>
      </p:sp>
      <p:grpSp>
        <p:nvGrpSpPr>
          <p:cNvPr id="75780" name="Group 4"/>
          <p:cNvGrpSpPr>
            <a:grpSpLocks/>
          </p:cNvGrpSpPr>
          <p:nvPr/>
        </p:nvGrpSpPr>
        <p:grpSpPr bwMode="auto">
          <a:xfrm>
            <a:off x="5287920" y="1609725"/>
            <a:ext cx="2847975" cy="1866900"/>
            <a:chOff x="3342" y="1488"/>
            <a:chExt cx="1794" cy="1568"/>
          </a:xfrm>
        </p:grpSpPr>
        <p:sp>
          <p:nvSpPr>
            <p:cNvPr id="69639" name="Text Box 5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3643" y="1966"/>
              <a:ext cx="1493" cy="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altLang="en-US" sz="2400" b="1" i="1" smtClean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Model Runtut Waktu</a:t>
              </a:r>
              <a:endParaRPr lang="en-US" altLang="en-US" sz="2400" b="1" i="1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69640" name="AutoShape 6"/>
            <p:cNvSpPr>
              <a:spLocks/>
            </p:cNvSpPr>
            <p:nvPr/>
          </p:nvSpPr>
          <p:spPr bwMode="auto">
            <a:xfrm>
              <a:off x="3342" y="1488"/>
              <a:ext cx="114" cy="1568"/>
            </a:xfrm>
            <a:prstGeom prst="rightBrace">
              <a:avLst>
                <a:gd name="adj1" fmla="val 56652"/>
                <a:gd name="adj2" fmla="val 50000"/>
              </a:avLst>
            </a:prstGeom>
            <a:ln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</p:grp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5288574" y="3686378"/>
            <a:ext cx="3035300" cy="728663"/>
            <a:chOff x="3336" y="3208"/>
            <a:chExt cx="1912" cy="612"/>
          </a:xfrm>
        </p:grpSpPr>
        <p:sp>
          <p:nvSpPr>
            <p:cNvPr id="69637" name="Text Box 8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3637" y="3208"/>
              <a:ext cx="1611" cy="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400" b="1" i="1" smtClean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Model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2400" b="1" i="1" smtClean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Asosiatif</a:t>
              </a:r>
              <a:endParaRPr lang="en-US" altLang="en-US" sz="2400" b="1" i="1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69638" name="AutoShape 9"/>
            <p:cNvSpPr>
              <a:spLocks/>
            </p:cNvSpPr>
            <p:nvPr/>
          </p:nvSpPr>
          <p:spPr bwMode="auto">
            <a:xfrm>
              <a:off x="3336" y="3312"/>
              <a:ext cx="57" cy="288"/>
            </a:xfrm>
            <a:prstGeom prst="rightBrace">
              <a:avLst>
                <a:gd name="adj1" fmla="val 10000"/>
                <a:gd name="adj2" fmla="val 46899"/>
              </a:avLst>
            </a:prstGeom>
            <a:ln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3292" y="1504950"/>
            <a:ext cx="6674317" cy="1711200"/>
          </a:xfrm>
          <a:effectLst/>
        </p:spPr>
        <p:txBody>
          <a:bodyPr vert="horz" lIns="68589" tIns="34295" rIns="68589" bIns="34295" rtlCol="0" anchor="b">
            <a:noAutofit/>
            <a:scene3d>
              <a:camera prst="orthographicFront"/>
              <a:lightRig rig="freezing" dir="t"/>
            </a:scene3d>
            <a:sp3d extrusionH="57150" prstMaterial="powder">
              <a:bevelT w="57150" h="57150"/>
            </a:sp3d>
          </a:bodyPr>
          <a:lstStyle/>
          <a:p>
            <a:r>
              <a:rPr lang="en-US" sz="6600" smtClean="0">
                <a:solidFill>
                  <a:srgbClr val="FFFF00"/>
                </a:solidFill>
              </a:rPr>
              <a:t>TIME SERIES MODEL</a:t>
            </a:r>
            <a:endParaRPr lang="en-US" sz="66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2229"/>
          </a:xfrm>
        </p:spPr>
        <p:txBody>
          <a:bodyPr anchorCtr="1">
            <a:normAutofit/>
          </a:bodyPr>
          <a:lstStyle/>
          <a:p>
            <a:r>
              <a:rPr lang="en-US" altLang="en-US" sz="4000" smtClean="0">
                <a:cs typeface="Arial" pitchFamily="34" charset="0"/>
              </a:rPr>
              <a:t>Peramalan Time-Series</a:t>
            </a:r>
            <a:endParaRPr lang="en-US" altLang="en-US" sz="4000" smtClean="0">
              <a:cs typeface="Arial" pitchFamily="34" charset="0"/>
            </a:endParaRPr>
          </a:p>
        </p:txBody>
      </p:sp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>
          <a:xfrm>
            <a:off x="692150" y="1439466"/>
            <a:ext cx="7702550" cy="3257550"/>
          </a:xfrm>
        </p:spPr>
        <p:txBody>
          <a:bodyPr lIns="90475" tIns="44444" rIns="90475" bIns="44444">
            <a:normAutofit lnSpcReduction="10000"/>
          </a:bodyPr>
          <a:lstStyle/>
          <a:p>
            <a:pP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 smtClean="0">
                <a:solidFill>
                  <a:srgbClr val="FFFF00"/>
                </a:solidFill>
                <a:latin typeface="+mj-lt"/>
                <a:cs typeface="Arial" pitchFamily="34" charset="0"/>
              </a:rPr>
              <a:t>Sekumpulan </a:t>
            </a:r>
            <a:r>
              <a:rPr lang="en-US" altLang="en-US" sz="2400" b="1">
                <a:solidFill>
                  <a:srgbClr val="FFFF00"/>
                </a:solidFill>
                <a:latin typeface="+mj-lt"/>
                <a:cs typeface="Arial" pitchFamily="34" charset="0"/>
              </a:rPr>
              <a:t>Data </a:t>
            </a:r>
            <a:r>
              <a:rPr lang="en-US" altLang="en-US" sz="2400" b="1">
                <a:solidFill>
                  <a:srgbClr val="FFFF00"/>
                </a:solidFill>
                <a:latin typeface="+mj-lt"/>
                <a:cs typeface="Arial" pitchFamily="34" charset="0"/>
              </a:rPr>
              <a:t>Numerik </a:t>
            </a:r>
            <a:r>
              <a:rPr lang="en-US" altLang="en-US" sz="2400" b="1" smtClean="0">
                <a:solidFill>
                  <a:srgbClr val="FFFF00"/>
                </a:solidFill>
                <a:latin typeface="+mj-lt"/>
                <a:cs typeface="Arial" pitchFamily="34" charset="0"/>
              </a:rPr>
              <a:t>dengan jarak waktu sama</a:t>
            </a:r>
            <a:endParaRPr lang="en-US" altLang="en-US" sz="2400" b="1">
              <a:solidFill>
                <a:srgbClr val="FFFF00"/>
              </a:solidFill>
              <a:latin typeface="+mj-lt"/>
              <a:cs typeface="Arial" pitchFamily="34" charset="0"/>
            </a:endParaRPr>
          </a:p>
          <a:p>
            <a:pPr lvl="1">
              <a:buSzPct val="60000"/>
              <a:buFont typeface="Wingdings" panose="05000000000000000000" pitchFamily="2" charset="2"/>
              <a:buChar char="v"/>
            </a:pPr>
            <a:r>
              <a:rPr lang="en-US" altLang="en-US" sz="2100" b="1">
                <a:latin typeface="+mj-lt"/>
                <a:cs typeface="Arial" pitchFamily="34" charset="0"/>
              </a:rPr>
              <a:t>Diperoleh dengan mengamati variabel respon pada periode waktu yang teratur</a:t>
            </a:r>
          </a:p>
          <a:p>
            <a:pP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>
                <a:solidFill>
                  <a:srgbClr val="FFFF00"/>
                </a:solidFill>
                <a:latin typeface="+mj-lt"/>
                <a:cs typeface="Arial" pitchFamily="34" charset="0"/>
              </a:rPr>
              <a:t>Prakiraan hanya berdasarkan nilai lampau, tidak ada variabel lain yang penting</a:t>
            </a:r>
          </a:p>
          <a:p>
            <a:pPr lvl="1">
              <a:buSzPct val="60000"/>
              <a:buFont typeface="Wingdings" panose="05000000000000000000" pitchFamily="2" charset="2"/>
              <a:buChar char="v"/>
            </a:pPr>
            <a:r>
              <a:rPr lang="en-US" altLang="en-US" sz="2100" b="1">
                <a:latin typeface="+mj-lt"/>
                <a:cs typeface="Arial" pitchFamily="34" charset="0"/>
              </a:rPr>
              <a:t>Asumsikan bahwa faktor-faktor yang mempengaruhi masa lalu dan sekarang akan terus mempengaruhi di </a:t>
            </a:r>
            <a:r>
              <a:rPr lang="en-US" altLang="en-US" sz="2100" b="1">
                <a:latin typeface="+mj-lt"/>
                <a:cs typeface="Arial" pitchFamily="34" charset="0"/>
              </a:rPr>
              <a:t>masa </a:t>
            </a:r>
            <a:r>
              <a:rPr lang="en-US" altLang="en-US" sz="2100" b="1" smtClean="0">
                <a:latin typeface="+mj-lt"/>
                <a:cs typeface="Arial" pitchFamily="34" charset="0"/>
              </a:rPr>
              <a:t>depan</a:t>
            </a:r>
            <a:endParaRPr lang="en-US" altLang="en-US" sz="2100" b="1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2229"/>
          </a:xfrm>
        </p:spPr>
        <p:txBody>
          <a:bodyPr anchorCtr="1">
            <a:normAutofit/>
          </a:bodyPr>
          <a:lstStyle/>
          <a:p>
            <a:r>
              <a:rPr lang="en-US" altLang="en-US" sz="4000" smtClean="0">
                <a:cs typeface="Arial" pitchFamily="34" charset="0"/>
              </a:rPr>
              <a:t>Peramalan Time-Series</a:t>
            </a:r>
            <a:endParaRPr lang="en-US" altLang="en-US" sz="4000" smtClean="0">
              <a:cs typeface="Arial" pitchFamily="34" charset="0"/>
            </a:endParaRPr>
          </a:p>
        </p:txBody>
      </p:sp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>
          <a:xfrm>
            <a:off x="692150" y="1439466"/>
            <a:ext cx="7702550" cy="3257550"/>
          </a:xfrm>
        </p:spPr>
        <p:txBody>
          <a:bodyPr lIns="90475" tIns="44444" rIns="90475" bIns="44444">
            <a:normAutofit/>
          </a:bodyPr>
          <a:lstStyle/>
          <a:p>
            <a:pP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 smtClean="0">
                <a:solidFill>
                  <a:srgbClr val="FFFF00"/>
                </a:solidFill>
                <a:latin typeface="+mj-lt"/>
                <a:cs typeface="Arial" pitchFamily="34" charset="0"/>
              </a:rPr>
              <a:t>Set of Evenly Spaced Numerical Data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v"/>
            </a:pPr>
            <a:r>
              <a:rPr lang="en-US" altLang="en-US" sz="1800" smtClean="0">
                <a:latin typeface="+mj-lt"/>
                <a:cs typeface="Arial" pitchFamily="34" charset="0"/>
              </a:rPr>
              <a:t>Obtained by observing response variable at regular time periods</a:t>
            </a:r>
          </a:p>
          <a:p>
            <a:pP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 smtClean="0">
                <a:solidFill>
                  <a:srgbClr val="FFFF00"/>
                </a:solidFill>
                <a:latin typeface="+mj-lt"/>
                <a:cs typeface="Arial" pitchFamily="34" charset="0"/>
              </a:rPr>
              <a:t>Forecast based only on past values, no other variables important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v"/>
            </a:pPr>
            <a:r>
              <a:rPr lang="en-US" altLang="en-US" sz="1800" smtClean="0">
                <a:latin typeface="+mj-lt"/>
                <a:cs typeface="Arial" pitchFamily="34" charset="0"/>
              </a:rPr>
              <a:t>Assumes that factors influencing past and present will continue influence in future</a:t>
            </a:r>
          </a:p>
        </p:txBody>
      </p:sp>
    </p:spTree>
    <p:extLst>
      <p:ext uri="{BB962C8B-B14F-4D97-AF65-F5344CB8AC3E}">
        <p14:creationId xmlns:p14="http://schemas.microsoft.com/office/powerpoint/2010/main" val="3695852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4" name="Group 2"/>
          <p:cNvGrpSpPr>
            <a:grpSpLocks/>
          </p:cNvGrpSpPr>
          <p:nvPr/>
        </p:nvGrpSpPr>
        <p:grpSpPr bwMode="auto">
          <a:xfrm>
            <a:off x="922338" y="1476376"/>
            <a:ext cx="3644900" cy="1364456"/>
            <a:chOff x="581" y="1360"/>
            <a:chExt cx="2296" cy="1146"/>
          </a:xfrm>
        </p:grpSpPr>
        <p:sp>
          <p:nvSpPr>
            <p:cNvPr id="73746" name="Rectangle 3"/>
            <p:cNvSpPr>
              <a:spLocks noChangeArrowheads="1"/>
            </p:cNvSpPr>
            <p:nvPr/>
          </p:nvSpPr>
          <p:spPr bwMode="auto">
            <a:xfrm>
              <a:off x="582" y="1361"/>
              <a:ext cx="1627" cy="64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79876" name="Freeform 4"/>
            <p:cNvSpPr>
              <a:spLocks/>
            </p:cNvSpPr>
            <p:nvPr/>
          </p:nvSpPr>
          <p:spPr bwMode="auto">
            <a:xfrm>
              <a:off x="2220" y="1360"/>
              <a:ext cx="657" cy="1146"/>
            </a:xfrm>
            <a:custGeom>
              <a:avLst/>
              <a:gdLst>
                <a:gd name="T0" fmla="*/ 0 w 657"/>
                <a:gd name="T1" fmla="*/ 0 h 1145"/>
                <a:gd name="T2" fmla="*/ 656 w 657"/>
                <a:gd name="T3" fmla="*/ 1144 h 1145"/>
                <a:gd name="T4" fmla="*/ 0 w 657"/>
                <a:gd name="T5" fmla="*/ 653 h 1145"/>
                <a:gd name="T6" fmla="*/ 0 w 657"/>
                <a:gd name="T7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1145">
                  <a:moveTo>
                    <a:pt x="0" y="0"/>
                  </a:moveTo>
                  <a:lnTo>
                    <a:pt x="656" y="1144"/>
                  </a:lnTo>
                  <a:lnTo>
                    <a:pt x="0" y="653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77" name="Freeform 5"/>
            <p:cNvSpPr>
              <a:spLocks/>
            </p:cNvSpPr>
            <p:nvPr/>
          </p:nvSpPr>
          <p:spPr bwMode="auto">
            <a:xfrm>
              <a:off x="581" y="2014"/>
              <a:ext cx="2296" cy="492"/>
            </a:xfrm>
            <a:custGeom>
              <a:avLst/>
              <a:gdLst>
                <a:gd name="T0" fmla="*/ 0 w 2296"/>
                <a:gd name="T1" fmla="*/ 0 h 492"/>
                <a:gd name="T2" fmla="*/ 1639 w 2296"/>
                <a:gd name="T3" fmla="*/ 0 h 492"/>
                <a:gd name="T4" fmla="*/ 2295 w 2296"/>
                <a:gd name="T5" fmla="*/ 491 h 492"/>
                <a:gd name="T6" fmla="*/ 0 w 2296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6" h="492">
                  <a:moveTo>
                    <a:pt x="0" y="0"/>
                  </a:moveTo>
                  <a:lnTo>
                    <a:pt x="1639" y="0"/>
                  </a:lnTo>
                  <a:lnTo>
                    <a:pt x="2295" y="491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49" name="Rectangle 6"/>
            <p:cNvSpPr>
              <a:spLocks noChangeArrowheads="1"/>
            </p:cNvSpPr>
            <p:nvPr/>
          </p:nvSpPr>
          <p:spPr bwMode="auto">
            <a:xfrm>
              <a:off x="913" y="1500"/>
              <a:ext cx="910" cy="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32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Trend</a:t>
              </a:r>
            </a:p>
          </p:txBody>
        </p:sp>
      </p:grpSp>
      <p:grpSp>
        <p:nvGrpSpPr>
          <p:cNvPr id="79879" name="Group 7"/>
          <p:cNvGrpSpPr>
            <a:grpSpLocks/>
          </p:cNvGrpSpPr>
          <p:nvPr/>
        </p:nvGrpSpPr>
        <p:grpSpPr bwMode="auto">
          <a:xfrm>
            <a:off x="923926" y="2839641"/>
            <a:ext cx="3663950" cy="1590675"/>
            <a:chOff x="582" y="2505"/>
            <a:chExt cx="2308" cy="1336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auto">
            <a:xfrm>
              <a:off x="582" y="2995"/>
              <a:ext cx="1627" cy="846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1" name="Freeform 9"/>
            <p:cNvSpPr>
              <a:spLocks/>
            </p:cNvSpPr>
            <p:nvPr/>
          </p:nvSpPr>
          <p:spPr bwMode="auto">
            <a:xfrm>
              <a:off x="594" y="2505"/>
              <a:ext cx="2296" cy="490"/>
            </a:xfrm>
            <a:custGeom>
              <a:avLst/>
              <a:gdLst>
                <a:gd name="T0" fmla="*/ 0 w 2296"/>
                <a:gd name="T1" fmla="*/ 489 h 490"/>
                <a:gd name="T2" fmla="*/ 2295 w 2296"/>
                <a:gd name="T3" fmla="*/ 0 h 490"/>
                <a:gd name="T4" fmla="*/ 1639 w 2296"/>
                <a:gd name="T5" fmla="*/ 489 h 490"/>
                <a:gd name="T6" fmla="*/ 0 w 2296"/>
                <a:gd name="T7" fmla="*/ 48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6" h="490">
                  <a:moveTo>
                    <a:pt x="0" y="489"/>
                  </a:moveTo>
                  <a:lnTo>
                    <a:pt x="2295" y="0"/>
                  </a:lnTo>
                  <a:lnTo>
                    <a:pt x="1639" y="489"/>
                  </a:lnTo>
                  <a:lnTo>
                    <a:pt x="0" y="489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2" name="Freeform 10"/>
            <p:cNvSpPr>
              <a:spLocks/>
            </p:cNvSpPr>
            <p:nvPr/>
          </p:nvSpPr>
          <p:spPr bwMode="auto">
            <a:xfrm>
              <a:off x="2212" y="2505"/>
              <a:ext cx="664" cy="1335"/>
            </a:xfrm>
            <a:custGeom>
              <a:avLst/>
              <a:gdLst>
                <a:gd name="T0" fmla="*/ 0 w 657"/>
                <a:gd name="T1" fmla="*/ 1142 h 1143"/>
                <a:gd name="T2" fmla="*/ 0 w 657"/>
                <a:gd name="T3" fmla="*/ 489 h 1143"/>
                <a:gd name="T4" fmla="*/ 656 w 657"/>
                <a:gd name="T5" fmla="*/ 0 h 1143"/>
                <a:gd name="T6" fmla="*/ 0 w 657"/>
                <a:gd name="T7" fmla="*/ 1142 h 1143"/>
                <a:gd name="connsiteX0" fmla="*/ 0 w 9985"/>
                <a:gd name="connsiteY0" fmla="*/ 9991 h 9991"/>
                <a:gd name="connsiteX1" fmla="*/ 209 w 9985"/>
                <a:gd name="connsiteY1" fmla="*/ 3731 h 9991"/>
                <a:gd name="connsiteX2" fmla="*/ 9985 w 9985"/>
                <a:gd name="connsiteY2" fmla="*/ 0 h 9991"/>
                <a:gd name="connsiteX3" fmla="*/ 0 w 9985"/>
                <a:gd name="connsiteY3" fmla="*/ 9991 h 9991"/>
                <a:gd name="connsiteX0" fmla="*/ 117 w 10117"/>
                <a:gd name="connsiteY0" fmla="*/ 10000 h 10000"/>
                <a:gd name="connsiteX1" fmla="*/ 12 w 10117"/>
                <a:gd name="connsiteY1" fmla="*/ 3666 h 10000"/>
                <a:gd name="connsiteX2" fmla="*/ 10117 w 10117"/>
                <a:gd name="connsiteY2" fmla="*/ 0 h 10000"/>
                <a:gd name="connsiteX3" fmla="*/ 117 w 10117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7" h="10000">
                  <a:moveTo>
                    <a:pt x="117" y="10000"/>
                  </a:moveTo>
                  <a:cubicBezTo>
                    <a:pt x="187" y="7911"/>
                    <a:pt x="-58" y="5755"/>
                    <a:pt x="12" y="3666"/>
                  </a:cubicBezTo>
                  <a:lnTo>
                    <a:pt x="10117" y="0"/>
                  </a:lnTo>
                  <a:lnTo>
                    <a:pt x="117" y="10000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45" name="Rectangle 11"/>
            <p:cNvSpPr>
              <a:spLocks noChangeArrowheads="1"/>
            </p:cNvSpPr>
            <p:nvPr/>
          </p:nvSpPr>
          <p:spPr bwMode="auto">
            <a:xfrm>
              <a:off x="721" y="2935"/>
              <a:ext cx="1295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2800" b="1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Seasonal</a:t>
              </a:r>
            </a:p>
            <a:p>
              <a:pPr>
                <a:spcBef>
                  <a:spcPct val="20000"/>
                </a:spcBef>
              </a:pPr>
              <a:r>
                <a:rPr lang="en-US" altLang="en-US" sz="2800" b="1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(Musiman)</a:t>
              </a:r>
              <a:endParaRPr lang="en-US" altLang="en-US" sz="28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grpSp>
        <p:nvGrpSpPr>
          <p:cNvPr id="79884" name="Group 12"/>
          <p:cNvGrpSpPr>
            <a:grpSpLocks/>
          </p:cNvGrpSpPr>
          <p:nvPr/>
        </p:nvGrpSpPr>
        <p:grpSpPr bwMode="auto">
          <a:xfrm>
            <a:off x="4572001" y="1498998"/>
            <a:ext cx="4179888" cy="1364456"/>
            <a:chOff x="2880" y="1379"/>
            <a:chExt cx="2633" cy="1146"/>
          </a:xfrm>
        </p:grpSpPr>
        <p:sp>
          <p:nvSpPr>
            <p:cNvPr id="73738" name="Rectangle 13"/>
            <p:cNvSpPr>
              <a:spLocks noChangeArrowheads="1"/>
            </p:cNvSpPr>
            <p:nvPr/>
          </p:nvSpPr>
          <p:spPr bwMode="auto">
            <a:xfrm>
              <a:off x="3536" y="1380"/>
              <a:ext cx="1977" cy="642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79886" name="Freeform 14"/>
            <p:cNvSpPr>
              <a:spLocks/>
            </p:cNvSpPr>
            <p:nvPr/>
          </p:nvSpPr>
          <p:spPr bwMode="auto">
            <a:xfrm>
              <a:off x="2880" y="1379"/>
              <a:ext cx="656" cy="1146"/>
            </a:xfrm>
            <a:custGeom>
              <a:avLst/>
              <a:gdLst>
                <a:gd name="T0" fmla="*/ 655 w 656"/>
                <a:gd name="T1" fmla="*/ 0 h 1145"/>
                <a:gd name="T2" fmla="*/ 0 w 656"/>
                <a:gd name="T3" fmla="*/ 1144 h 1145"/>
                <a:gd name="T4" fmla="*/ 655 w 656"/>
                <a:gd name="T5" fmla="*/ 653 h 1145"/>
                <a:gd name="T6" fmla="*/ 655 w 656"/>
                <a:gd name="T7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145">
                  <a:moveTo>
                    <a:pt x="655" y="0"/>
                  </a:moveTo>
                  <a:lnTo>
                    <a:pt x="0" y="1144"/>
                  </a:lnTo>
                  <a:lnTo>
                    <a:pt x="655" y="653"/>
                  </a:lnTo>
                  <a:lnTo>
                    <a:pt x="655" y="0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7" name="Freeform 15"/>
            <p:cNvSpPr>
              <a:spLocks/>
            </p:cNvSpPr>
            <p:nvPr/>
          </p:nvSpPr>
          <p:spPr bwMode="auto">
            <a:xfrm>
              <a:off x="2888" y="2027"/>
              <a:ext cx="2624" cy="478"/>
            </a:xfrm>
            <a:custGeom>
              <a:avLst/>
              <a:gdLst>
                <a:gd name="T0" fmla="*/ 2294 w 2295"/>
                <a:gd name="T1" fmla="*/ 0 h 492"/>
                <a:gd name="T2" fmla="*/ 655 w 2295"/>
                <a:gd name="T3" fmla="*/ 0 h 492"/>
                <a:gd name="T4" fmla="*/ 0 w 2295"/>
                <a:gd name="T5" fmla="*/ 491 h 492"/>
                <a:gd name="T6" fmla="*/ 2294 w 2295"/>
                <a:gd name="T7" fmla="*/ 0 h 492"/>
                <a:gd name="connsiteX0" fmla="*/ 9996 w 9996"/>
                <a:gd name="connsiteY0" fmla="*/ 0 h 9980"/>
                <a:gd name="connsiteX1" fmla="*/ 2541 w 9996"/>
                <a:gd name="connsiteY1" fmla="*/ 0 h 9980"/>
                <a:gd name="connsiteX2" fmla="*/ 0 w 9996"/>
                <a:gd name="connsiteY2" fmla="*/ 9980 h 9980"/>
                <a:gd name="connsiteX3" fmla="*/ 9996 w 9996"/>
                <a:gd name="connsiteY3" fmla="*/ 0 h 9980"/>
                <a:gd name="connsiteX0" fmla="*/ 10000 w 10000"/>
                <a:gd name="connsiteY0" fmla="*/ 797 h 10797"/>
                <a:gd name="connsiteX1" fmla="*/ 2542 w 10000"/>
                <a:gd name="connsiteY1" fmla="*/ 797 h 10797"/>
                <a:gd name="connsiteX2" fmla="*/ 0 w 10000"/>
                <a:gd name="connsiteY2" fmla="*/ 10797 h 10797"/>
                <a:gd name="connsiteX3" fmla="*/ 9948 w 10000"/>
                <a:gd name="connsiteY3" fmla="*/ 0 h 10797"/>
                <a:gd name="connsiteX0" fmla="*/ 10000 w 10000"/>
                <a:gd name="connsiteY0" fmla="*/ 0 h 10000"/>
                <a:gd name="connsiteX1" fmla="*/ 2542 w 10000"/>
                <a:gd name="connsiteY1" fmla="*/ 0 h 10000"/>
                <a:gd name="connsiteX2" fmla="*/ 0 w 10000"/>
                <a:gd name="connsiteY2" fmla="*/ 10000 h 10000"/>
                <a:gd name="connsiteX3" fmla="*/ 9974 w 10000"/>
                <a:gd name="connsiteY3" fmla="*/ 35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2542" y="0"/>
                  </a:lnTo>
                  <a:lnTo>
                    <a:pt x="0" y="10000"/>
                  </a:lnTo>
                  <a:lnTo>
                    <a:pt x="9974" y="35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41" name="Rectangle 16"/>
            <p:cNvSpPr>
              <a:spLocks noChangeArrowheads="1"/>
            </p:cNvSpPr>
            <p:nvPr/>
          </p:nvSpPr>
          <p:spPr bwMode="auto">
            <a:xfrm>
              <a:off x="3798" y="1517"/>
              <a:ext cx="1715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2400" b="1" smtClean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Cyclical </a:t>
              </a:r>
              <a:r>
                <a:rPr lang="en-US" altLang="en-US" sz="2400" b="1" smtClean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(Siklus)</a:t>
              </a:r>
              <a:endParaRPr lang="en-US" altLang="en-US" sz="2400" b="1">
                <a:ln w="18000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grpSp>
        <p:nvGrpSpPr>
          <p:cNvPr id="79889" name="Group 17"/>
          <p:cNvGrpSpPr>
            <a:grpSpLocks/>
          </p:cNvGrpSpPr>
          <p:nvPr/>
        </p:nvGrpSpPr>
        <p:grpSpPr bwMode="auto">
          <a:xfrm>
            <a:off x="4565650" y="2839620"/>
            <a:ext cx="3644900" cy="1360877"/>
            <a:chOff x="2876" y="2505"/>
            <a:chExt cx="2296" cy="1143"/>
          </a:xfrm>
        </p:grpSpPr>
        <p:sp>
          <p:nvSpPr>
            <p:cNvPr id="73734" name="Rectangle 18"/>
            <p:cNvSpPr>
              <a:spLocks noChangeArrowheads="1"/>
            </p:cNvSpPr>
            <p:nvPr/>
          </p:nvSpPr>
          <p:spPr bwMode="auto">
            <a:xfrm>
              <a:off x="3533" y="2995"/>
              <a:ext cx="1627" cy="641"/>
            </a:xfrm>
            <a:prstGeom prst="rect">
              <a:avLst/>
            </a:prstGeom>
            <a:solidFill>
              <a:schemeClr val="tx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79891" name="Freeform 19"/>
            <p:cNvSpPr>
              <a:spLocks/>
            </p:cNvSpPr>
            <p:nvPr/>
          </p:nvSpPr>
          <p:spPr bwMode="auto">
            <a:xfrm>
              <a:off x="2876" y="2505"/>
              <a:ext cx="2296" cy="490"/>
            </a:xfrm>
            <a:custGeom>
              <a:avLst/>
              <a:gdLst>
                <a:gd name="T0" fmla="*/ 2294 w 2295"/>
                <a:gd name="T1" fmla="*/ 489 h 490"/>
                <a:gd name="T2" fmla="*/ 0 w 2295"/>
                <a:gd name="T3" fmla="*/ 0 h 490"/>
                <a:gd name="T4" fmla="*/ 655 w 2295"/>
                <a:gd name="T5" fmla="*/ 489 h 490"/>
                <a:gd name="T6" fmla="*/ 2294 w 2295"/>
                <a:gd name="T7" fmla="*/ 48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5" h="490">
                  <a:moveTo>
                    <a:pt x="2294" y="489"/>
                  </a:moveTo>
                  <a:lnTo>
                    <a:pt x="0" y="0"/>
                  </a:lnTo>
                  <a:lnTo>
                    <a:pt x="655" y="489"/>
                  </a:lnTo>
                  <a:lnTo>
                    <a:pt x="2294" y="48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92" name="Freeform 20"/>
            <p:cNvSpPr>
              <a:spLocks/>
            </p:cNvSpPr>
            <p:nvPr/>
          </p:nvSpPr>
          <p:spPr bwMode="auto">
            <a:xfrm>
              <a:off x="2876" y="2505"/>
              <a:ext cx="657" cy="1143"/>
            </a:xfrm>
            <a:custGeom>
              <a:avLst/>
              <a:gdLst>
                <a:gd name="T0" fmla="*/ 655 w 656"/>
                <a:gd name="T1" fmla="*/ 1142 h 1143"/>
                <a:gd name="T2" fmla="*/ 655 w 656"/>
                <a:gd name="T3" fmla="*/ 489 h 1143"/>
                <a:gd name="T4" fmla="*/ 0 w 656"/>
                <a:gd name="T5" fmla="*/ 0 h 1143"/>
                <a:gd name="T6" fmla="*/ 655 w 656"/>
                <a:gd name="T7" fmla="*/ 1142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143">
                  <a:moveTo>
                    <a:pt x="655" y="1142"/>
                  </a:moveTo>
                  <a:lnTo>
                    <a:pt x="655" y="489"/>
                  </a:lnTo>
                  <a:lnTo>
                    <a:pt x="0" y="0"/>
                  </a:lnTo>
                  <a:lnTo>
                    <a:pt x="655" y="1142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37" name="Rectangle 21"/>
            <p:cNvSpPr>
              <a:spLocks noChangeArrowheads="1"/>
            </p:cNvSpPr>
            <p:nvPr/>
          </p:nvSpPr>
          <p:spPr bwMode="auto">
            <a:xfrm>
              <a:off x="3746" y="2944"/>
              <a:ext cx="1246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2400" b="1" smtClean="0">
                  <a:ln w="18000">
                    <a:solidFill>
                      <a:schemeClr val="bg1">
                        <a:lumMod val="60000"/>
                        <a:lumOff val="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Random (Acak)</a:t>
              </a:r>
              <a:endParaRPr lang="en-US" altLang="en-US" sz="2400" b="1">
                <a:ln w="18000">
                  <a:solidFill>
                    <a:schemeClr val="bg1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73733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4295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smtClean="0">
                <a:latin typeface="Arial" pitchFamily="34" charset="0"/>
                <a:cs typeface="Arial" pitchFamily="34" charset="0"/>
              </a:rPr>
              <a:t>Komponen Time-Series</a:t>
            </a:r>
            <a:endParaRPr lang="en-US" altLang="en-US" sz="36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285750"/>
            <a:ext cx="8128000" cy="685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Komponen Permintaan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23" name="Line 3"/>
          <p:cNvSpPr>
            <a:spLocks noChangeShapeType="1"/>
          </p:cNvSpPr>
          <p:nvPr/>
        </p:nvSpPr>
        <p:spPr bwMode="auto">
          <a:xfrm flipV="1">
            <a:off x="1179514" y="1952625"/>
            <a:ext cx="5932487" cy="1900238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V="1">
            <a:off x="1136650" y="2905125"/>
            <a:ext cx="664845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81957" name="Group 37"/>
          <p:cNvGrpSpPr>
            <a:grpSpLocks/>
          </p:cNvGrpSpPr>
          <p:nvPr/>
        </p:nvGrpSpPr>
        <p:grpSpPr bwMode="auto">
          <a:xfrm>
            <a:off x="793752" y="1285875"/>
            <a:ext cx="7445377" cy="3303988"/>
            <a:chOff x="500" y="1208"/>
            <a:chExt cx="4690" cy="27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798" name="Text Box 6"/>
            <p:cNvSpPr txBox="1">
              <a:spLocks noChangeArrowheads="1"/>
            </p:cNvSpPr>
            <p:nvPr/>
          </p:nvSpPr>
          <p:spPr bwMode="auto">
            <a:xfrm rot="16200000">
              <a:off x="-337" y="2405"/>
              <a:ext cx="1853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smtClean="0">
                  <a:latin typeface="Arial" pitchFamily="34" charset="0"/>
                  <a:ea typeface="MS PGothic" pitchFamily="34" charset="-128"/>
                </a:rPr>
                <a:t> Permintaan produk atau jasa</a:t>
              </a:r>
              <a:endParaRPr lang="en-US" altLang="en-US" sz="1200"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75799" name="Freeform 7"/>
            <p:cNvSpPr>
              <a:spLocks/>
            </p:cNvSpPr>
            <p:nvPr/>
          </p:nvSpPr>
          <p:spPr bwMode="auto">
            <a:xfrm>
              <a:off x="720" y="1208"/>
              <a:ext cx="4368" cy="2400"/>
            </a:xfrm>
            <a:custGeom>
              <a:avLst/>
              <a:gdLst>
                <a:gd name="T0" fmla="*/ 0 w 4416"/>
                <a:gd name="T1" fmla="*/ 0 h 2400"/>
                <a:gd name="T2" fmla="*/ 0 w 4416"/>
                <a:gd name="T3" fmla="*/ 2400 h 2400"/>
                <a:gd name="T4" fmla="*/ 4368 w 4416"/>
                <a:gd name="T5" fmla="*/ 2400 h 2400"/>
                <a:gd name="T6" fmla="*/ 0 60000 65536"/>
                <a:gd name="T7" fmla="*/ 0 60000 65536"/>
                <a:gd name="T8" fmla="*/ 0 60000 65536"/>
                <a:gd name="T9" fmla="*/ 0 w 4416"/>
                <a:gd name="T10" fmla="*/ 0 h 2400"/>
                <a:gd name="T11" fmla="*/ 4416 w 4416"/>
                <a:gd name="T12" fmla="*/ 2400 h 24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16" h="2400">
                  <a:moveTo>
                    <a:pt x="0" y="0"/>
                  </a:moveTo>
                  <a:lnTo>
                    <a:pt x="0" y="2400"/>
                  </a:lnTo>
                  <a:lnTo>
                    <a:pt x="4416" y="240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5800" name="Rectangle 8"/>
            <p:cNvSpPr>
              <a:spLocks noChangeArrowheads="1"/>
            </p:cNvSpPr>
            <p:nvPr/>
          </p:nvSpPr>
          <p:spPr bwMode="auto">
            <a:xfrm>
              <a:off x="1336" y="3440"/>
              <a:ext cx="3854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	|	|		|	|</a:t>
              </a:r>
            </a:p>
            <a:p>
              <a:r>
                <a:rPr lang="en-US" altLang="en-US" sz="1200">
                  <a:latin typeface="Arial" pitchFamily="34" charset="0"/>
                </a:rPr>
                <a:t>	1	2		3	4</a:t>
              </a:r>
            </a:p>
            <a:p>
              <a:r>
                <a:rPr lang="en-US" altLang="en-US" sz="1200">
                  <a:latin typeface="Arial" pitchFamily="34" charset="0"/>
                </a:rPr>
                <a:t>			</a:t>
              </a:r>
              <a:r>
                <a:rPr lang="en-US" altLang="en-US" sz="1200" smtClean="0">
                  <a:latin typeface="Arial" pitchFamily="34" charset="0"/>
                </a:rPr>
                <a:t>Waktu (Tahun</a:t>
              </a:r>
              <a:r>
                <a:rPr lang="en-US" altLang="en-US" sz="1200" smtClean="0">
                  <a:latin typeface="Arial" pitchFamily="34" charset="0"/>
                </a:rPr>
                <a:t>)</a:t>
              </a:r>
              <a:endParaRPr lang="en-US" altLang="en-US" sz="1200">
                <a:latin typeface="Arial" pitchFamily="34" charset="0"/>
              </a:endParaRPr>
            </a:p>
          </p:txBody>
        </p:sp>
      </p:grpSp>
      <p:sp>
        <p:nvSpPr>
          <p:cNvPr id="81931" name="Text Box 11"/>
          <p:cNvSpPr txBox="1">
            <a:spLocks noChangeArrowheads="1"/>
          </p:cNvSpPr>
          <p:nvPr/>
        </p:nvSpPr>
        <p:spPr bwMode="auto">
          <a:xfrm>
            <a:off x="6253164" y="3100388"/>
            <a:ext cx="1919287" cy="3756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050" smtClean="0">
                <a:latin typeface="Arial" pitchFamily="34" charset="0"/>
                <a:ea typeface="MS PGothic" pitchFamily="34" charset="-128"/>
              </a:rPr>
              <a:t>Rata-rata Permintaan  selama 4 tahun</a:t>
            </a:r>
            <a:endParaRPr lang="en-US" altLang="en-US" sz="105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1932" name="Line 12"/>
          <p:cNvSpPr>
            <a:spLocks noChangeShapeType="1"/>
          </p:cNvSpPr>
          <p:nvPr/>
        </p:nvSpPr>
        <p:spPr bwMode="auto">
          <a:xfrm flipH="1" flipV="1">
            <a:off x="6389688" y="2944416"/>
            <a:ext cx="176212" cy="16787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1939" name="Text Box 19"/>
          <p:cNvSpPr txBox="1">
            <a:spLocks noChangeArrowheads="1"/>
          </p:cNvSpPr>
          <p:nvPr/>
        </p:nvSpPr>
        <p:spPr bwMode="auto">
          <a:xfrm>
            <a:off x="6726238" y="1216819"/>
            <a:ext cx="1312862" cy="2448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050" smtClean="0">
                <a:latin typeface="Arial" pitchFamily="34" charset="0"/>
                <a:ea typeface="MS PGothic" pitchFamily="34" charset="-128"/>
              </a:rPr>
              <a:t>Komponen Trend</a:t>
            </a:r>
            <a:endParaRPr lang="en-US" altLang="en-US" sz="1050">
              <a:latin typeface="Arial" pitchFamily="34" charset="0"/>
              <a:ea typeface="MS PGothic" pitchFamily="34" charset="-128"/>
            </a:endParaRPr>
          </a:p>
        </p:txBody>
      </p:sp>
      <p:grpSp>
        <p:nvGrpSpPr>
          <p:cNvPr id="81956" name="Group 36"/>
          <p:cNvGrpSpPr>
            <a:grpSpLocks/>
          </p:cNvGrpSpPr>
          <p:nvPr/>
        </p:nvGrpSpPr>
        <p:grpSpPr bwMode="auto">
          <a:xfrm>
            <a:off x="6142039" y="2271709"/>
            <a:ext cx="1704975" cy="457200"/>
            <a:chOff x="3869" y="2036"/>
            <a:chExt cx="1074" cy="3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796" name="Text Box 22"/>
            <p:cNvSpPr txBox="1">
              <a:spLocks noChangeArrowheads="1"/>
            </p:cNvSpPr>
            <p:nvPr/>
          </p:nvSpPr>
          <p:spPr bwMode="auto">
            <a:xfrm>
              <a:off x="3869" y="2214"/>
              <a:ext cx="1074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 smtClean="0">
                  <a:latin typeface="Arial" pitchFamily="34" charset="0"/>
                  <a:ea typeface="MS PGothic" pitchFamily="34" charset="-128"/>
                </a:rPr>
                <a:t>Garis Permintaan Aktual</a:t>
              </a:r>
              <a:endParaRPr lang="en-US" altLang="en-US" sz="1050"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75797" name="Line 23"/>
            <p:cNvSpPr>
              <a:spLocks noChangeShapeType="1"/>
            </p:cNvSpPr>
            <p:nvPr/>
          </p:nvSpPr>
          <p:spPr bwMode="auto">
            <a:xfrm flipV="1">
              <a:off x="4290" y="2036"/>
              <a:ext cx="108" cy="1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81945" name="Text Box 25"/>
          <p:cNvSpPr txBox="1">
            <a:spLocks noChangeArrowheads="1"/>
          </p:cNvSpPr>
          <p:nvPr/>
        </p:nvSpPr>
        <p:spPr bwMode="auto">
          <a:xfrm>
            <a:off x="3381375" y="3701654"/>
            <a:ext cx="2000250" cy="2448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050" smtClean="0">
                <a:latin typeface="Arial" pitchFamily="34" charset="0"/>
                <a:ea typeface="MS PGothic" pitchFamily="34" charset="-128"/>
              </a:rPr>
              <a:t>Variasi Acak</a:t>
            </a:r>
            <a:endParaRPr lang="en-US" altLang="en-US" sz="105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1946" name="Line 26"/>
          <p:cNvSpPr>
            <a:spLocks noChangeShapeType="1"/>
          </p:cNvSpPr>
          <p:nvPr/>
        </p:nvSpPr>
        <p:spPr bwMode="auto">
          <a:xfrm flipH="1" flipV="1">
            <a:off x="3082926" y="3800475"/>
            <a:ext cx="3413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1947" name="Rectangle 27"/>
          <p:cNvSpPr>
            <a:spLocks noChangeArrowheads="1"/>
          </p:cNvSpPr>
          <p:nvPr/>
        </p:nvSpPr>
        <p:spPr bwMode="auto">
          <a:xfrm>
            <a:off x="7467600" y="4419600"/>
            <a:ext cx="1274708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4.1</a:t>
            </a:r>
          </a:p>
        </p:txBody>
      </p:sp>
      <p:sp>
        <p:nvSpPr>
          <p:cNvPr id="81949" name="Freeform 29"/>
          <p:cNvSpPr>
            <a:spLocks/>
          </p:cNvSpPr>
          <p:nvPr/>
        </p:nvSpPr>
        <p:spPr bwMode="auto">
          <a:xfrm>
            <a:off x="1162050" y="1814512"/>
            <a:ext cx="6102350" cy="2309813"/>
          </a:xfrm>
          <a:custGeom>
            <a:avLst/>
            <a:gdLst>
              <a:gd name="T0" fmla="*/ 48 w 3844"/>
              <a:gd name="T1" fmla="*/ 1840 h 1940"/>
              <a:gd name="T2" fmla="*/ 120 w 3844"/>
              <a:gd name="T3" fmla="*/ 1724 h 1940"/>
              <a:gd name="T4" fmla="*/ 180 w 3844"/>
              <a:gd name="T5" fmla="*/ 1592 h 1940"/>
              <a:gd name="T6" fmla="*/ 264 w 3844"/>
              <a:gd name="T7" fmla="*/ 1468 h 1940"/>
              <a:gd name="T8" fmla="*/ 336 w 3844"/>
              <a:gd name="T9" fmla="*/ 1348 h 1940"/>
              <a:gd name="T10" fmla="*/ 404 w 3844"/>
              <a:gd name="T11" fmla="*/ 1332 h 1940"/>
              <a:gd name="T12" fmla="*/ 500 w 3844"/>
              <a:gd name="T13" fmla="*/ 1456 h 1940"/>
              <a:gd name="T14" fmla="*/ 608 w 3844"/>
              <a:gd name="T15" fmla="*/ 1624 h 1940"/>
              <a:gd name="T16" fmla="*/ 696 w 3844"/>
              <a:gd name="T17" fmla="*/ 1692 h 1940"/>
              <a:gd name="T18" fmla="*/ 792 w 3844"/>
              <a:gd name="T19" fmla="*/ 1716 h 1940"/>
              <a:gd name="T20" fmla="*/ 916 w 3844"/>
              <a:gd name="T21" fmla="*/ 1688 h 1940"/>
              <a:gd name="T22" fmla="*/ 980 w 3844"/>
              <a:gd name="T23" fmla="*/ 1660 h 1940"/>
              <a:gd name="T24" fmla="*/ 1068 w 3844"/>
              <a:gd name="T25" fmla="*/ 1624 h 1940"/>
              <a:gd name="T26" fmla="*/ 1140 w 3844"/>
              <a:gd name="T27" fmla="*/ 1712 h 1940"/>
              <a:gd name="T28" fmla="*/ 1200 w 3844"/>
              <a:gd name="T29" fmla="*/ 1680 h 1940"/>
              <a:gd name="T30" fmla="*/ 1236 w 3844"/>
              <a:gd name="T31" fmla="*/ 1456 h 1940"/>
              <a:gd name="T32" fmla="*/ 1308 w 3844"/>
              <a:gd name="T33" fmla="*/ 1200 h 1940"/>
              <a:gd name="T34" fmla="*/ 1368 w 3844"/>
              <a:gd name="T35" fmla="*/ 1008 h 1940"/>
              <a:gd name="T36" fmla="*/ 1456 w 3844"/>
              <a:gd name="T37" fmla="*/ 876 h 1940"/>
              <a:gd name="T38" fmla="*/ 1544 w 3844"/>
              <a:gd name="T39" fmla="*/ 832 h 1940"/>
              <a:gd name="T40" fmla="*/ 1608 w 3844"/>
              <a:gd name="T41" fmla="*/ 1016 h 1940"/>
              <a:gd name="T42" fmla="*/ 1640 w 3844"/>
              <a:gd name="T43" fmla="*/ 1184 h 1940"/>
              <a:gd name="T44" fmla="*/ 1692 w 3844"/>
              <a:gd name="T45" fmla="*/ 1356 h 1940"/>
              <a:gd name="T46" fmla="*/ 1776 w 3844"/>
              <a:gd name="T47" fmla="*/ 1416 h 1940"/>
              <a:gd name="T48" fmla="*/ 1856 w 3844"/>
              <a:gd name="T49" fmla="*/ 1460 h 1940"/>
              <a:gd name="T50" fmla="*/ 1964 w 3844"/>
              <a:gd name="T51" fmla="*/ 1448 h 1940"/>
              <a:gd name="T52" fmla="*/ 2044 w 3844"/>
              <a:gd name="T53" fmla="*/ 1352 h 1940"/>
              <a:gd name="T54" fmla="*/ 2132 w 3844"/>
              <a:gd name="T55" fmla="*/ 1228 h 1940"/>
              <a:gd name="T56" fmla="*/ 2184 w 3844"/>
              <a:gd name="T57" fmla="*/ 1072 h 1940"/>
              <a:gd name="T58" fmla="*/ 2240 w 3844"/>
              <a:gd name="T59" fmla="*/ 900 h 1940"/>
              <a:gd name="T60" fmla="*/ 2300 w 3844"/>
              <a:gd name="T61" fmla="*/ 784 h 1940"/>
              <a:gd name="T62" fmla="*/ 2372 w 3844"/>
              <a:gd name="T63" fmla="*/ 668 h 1940"/>
              <a:gd name="T64" fmla="*/ 2460 w 3844"/>
              <a:gd name="T65" fmla="*/ 584 h 1940"/>
              <a:gd name="T66" fmla="*/ 2532 w 3844"/>
              <a:gd name="T67" fmla="*/ 576 h 1940"/>
              <a:gd name="T68" fmla="*/ 2628 w 3844"/>
              <a:gd name="T69" fmla="*/ 612 h 1940"/>
              <a:gd name="T70" fmla="*/ 2676 w 3844"/>
              <a:gd name="T71" fmla="*/ 752 h 1940"/>
              <a:gd name="T72" fmla="*/ 2760 w 3844"/>
              <a:gd name="T73" fmla="*/ 736 h 1940"/>
              <a:gd name="T74" fmla="*/ 2852 w 3844"/>
              <a:gd name="T75" fmla="*/ 688 h 1940"/>
              <a:gd name="T76" fmla="*/ 2916 w 3844"/>
              <a:gd name="T77" fmla="*/ 536 h 1940"/>
              <a:gd name="T78" fmla="*/ 2964 w 3844"/>
              <a:gd name="T79" fmla="*/ 356 h 1940"/>
              <a:gd name="T80" fmla="*/ 3044 w 3844"/>
              <a:gd name="T81" fmla="*/ 232 h 1940"/>
              <a:gd name="T82" fmla="*/ 3160 w 3844"/>
              <a:gd name="T83" fmla="*/ 172 h 1940"/>
              <a:gd name="T84" fmla="*/ 3272 w 3844"/>
              <a:gd name="T85" fmla="*/ 88 h 1940"/>
              <a:gd name="T86" fmla="*/ 3364 w 3844"/>
              <a:gd name="T87" fmla="*/ 96 h 1940"/>
              <a:gd name="T88" fmla="*/ 3468 w 3844"/>
              <a:gd name="T89" fmla="*/ 236 h 1940"/>
              <a:gd name="T90" fmla="*/ 3580 w 3844"/>
              <a:gd name="T91" fmla="*/ 340 h 1940"/>
              <a:gd name="T92" fmla="*/ 3704 w 3844"/>
              <a:gd name="T93" fmla="*/ 340 h 1940"/>
              <a:gd name="T94" fmla="*/ 3844 w 3844"/>
              <a:gd name="T95" fmla="*/ 352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44" h="1940">
                <a:moveTo>
                  <a:pt x="0" y="1940"/>
                </a:moveTo>
                <a:lnTo>
                  <a:pt x="20" y="1876"/>
                </a:lnTo>
                <a:lnTo>
                  <a:pt x="44" y="1896"/>
                </a:lnTo>
                <a:lnTo>
                  <a:pt x="48" y="1840"/>
                </a:lnTo>
                <a:lnTo>
                  <a:pt x="76" y="1844"/>
                </a:lnTo>
                <a:lnTo>
                  <a:pt x="76" y="1760"/>
                </a:lnTo>
                <a:lnTo>
                  <a:pt x="100" y="1780"/>
                </a:lnTo>
                <a:lnTo>
                  <a:pt x="120" y="1724"/>
                </a:lnTo>
                <a:lnTo>
                  <a:pt x="148" y="1724"/>
                </a:lnTo>
                <a:lnTo>
                  <a:pt x="152" y="1652"/>
                </a:lnTo>
                <a:lnTo>
                  <a:pt x="180" y="1660"/>
                </a:lnTo>
                <a:lnTo>
                  <a:pt x="180" y="1592"/>
                </a:lnTo>
                <a:lnTo>
                  <a:pt x="200" y="1528"/>
                </a:lnTo>
                <a:lnTo>
                  <a:pt x="224" y="1532"/>
                </a:lnTo>
                <a:lnTo>
                  <a:pt x="224" y="1468"/>
                </a:lnTo>
                <a:lnTo>
                  <a:pt x="264" y="1468"/>
                </a:lnTo>
                <a:lnTo>
                  <a:pt x="264" y="1384"/>
                </a:lnTo>
                <a:lnTo>
                  <a:pt x="292" y="1396"/>
                </a:lnTo>
                <a:lnTo>
                  <a:pt x="284" y="1308"/>
                </a:lnTo>
                <a:lnTo>
                  <a:pt x="336" y="1348"/>
                </a:lnTo>
                <a:lnTo>
                  <a:pt x="340" y="1252"/>
                </a:lnTo>
                <a:lnTo>
                  <a:pt x="372" y="1312"/>
                </a:lnTo>
                <a:lnTo>
                  <a:pt x="396" y="1228"/>
                </a:lnTo>
                <a:lnTo>
                  <a:pt x="404" y="1332"/>
                </a:lnTo>
                <a:lnTo>
                  <a:pt x="448" y="1288"/>
                </a:lnTo>
                <a:lnTo>
                  <a:pt x="448" y="1388"/>
                </a:lnTo>
                <a:lnTo>
                  <a:pt x="516" y="1384"/>
                </a:lnTo>
                <a:lnTo>
                  <a:pt x="500" y="1456"/>
                </a:lnTo>
                <a:lnTo>
                  <a:pt x="564" y="1444"/>
                </a:lnTo>
                <a:lnTo>
                  <a:pt x="568" y="1528"/>
                </a:lnTo>
                <a:lnTo>
                  <a:pt x="608" y="1524"/>
                </a:lnTo>
                <a:lnTo>
                  <a:pt x="608" y="1624"/>
                </a:lnTo>
                <a:lnTo>
                  <a:pt x="640" y="1576"/>
                </a:lnTo>
                <a:lnTo>
                  <a:pt x="648" y="1668"/>
                </a:lnTo>
                <a:lnTo>
                  <a:pt x="684" y="1592"/>
                </a:lnTo>
                <a:lnTo>
                  <a:pt x="696" y="1692"/>
                </a:lnTo>
                <a:lnTo>
                  <a:pt x="752" y="1636"/>
                </a:lnTo>
                <a:lnTo>
                  <a:pt x="752" y="1684"/>
                </a:lnTo>
                <a:lnTo>
                  <a:pt x="780" y="1636"/>
                </a:lnTo>
                <a:lnTo>
                  <a:pt x="792" y="1716"/>
                </a:lnTo>
                <a:lnTo>
                  <a:pt x="824" y="1636"/>
                </a:lnTo>
                <a:lnTo>
                  <a:pt x="868" y="1716"/>
                </a:lnTo>
                <a:lnTo>
                  <a:pt x="868" y="1632"/>
                </a:lnTo>
                <a:lnTo>
                  <a:pt x="916" y="1688"/>
                </a:lnTo>
                <a:lnTo>
                  <a:pt x="940" y="1620"/>
                </a:lnTo>
                <a:lnTo>
                  <a:pt x="964" y="1664"/>
                </a:lnTo>
                <a:lnTo>
                  <a:pt x="968" y="1580"/>
                </a:lnTo>
                <a:lnTo>
                  <a:pt x="980" y="1660"/>
                </a:lnTo>
                <a:lnTo>
                  <a:pt x="1000" y="1540"/>
                </a:lnTo>
                <a:lnTo>
                  <a:pt x="1020" y="1612"/>
                </a:lnTo>
                <a:lnTo>
                  <a:pt x="1080" y="1528"/>
                </a:lnTo>
                <a:lnTo>
                  <a:pt x="1068" y="1624"/>
                </a:lnTo>
                <a:lnTo>
                  <a:pt x="1116" y="1572"/>
                </a:lnTo>
                <a:lnTo>
                  <a:pt x="1116" y="1656"/>
                </a:lnTo>
                <a:lnTo>
                  <a:pt x="1140" y="1640"/>
                </a:lnTo>
                <a:lnTo>
                  <a:pt x="1140" y="1712"/>
                </a:lnTo>
                <a:lnTo>
                  <a:pt x="1160" y="1676"/>
                </a:lnTo>
                <a:lnTo>
                  <a:pt x="1176" y="1776"/>
                </a:lnTo>
                <a:lnTo>
                  <a:pt x="1176" y="1648"/>
                </a:lnTo>
                <a:lnTo>
                  <a:pt x="1200" y="1680"/>
                </a:lnTo>
                <a:lnTo>
                  <a:pt x="1204" y="1532"/>
                </a:lnTo>
                <a:lnTo>
                  <a:pt x="1216" y="1576"/>
                </a:lnTo>
                <a:lnTo>
                  <a:pt x="1236" y="1428"/>
                </a:lnTo>
                <a:lnTo>
                  <a:pt x="1236" y="1456"/>
                </a:lnTo>
                <a:lnTo>
                  <a:pt x="1244" y="1296"/>
                </a:lnTo>
                <a:lnTo>
                  <a:pt x="1256" y="1252"/>
                </a:lnTo>
                <a:lnTo>
                  <a:pt x="1288" y="1164"/>
                </a:lnTo>
                <a:lnTo>
                  <a:pt x="1308" y="1200"/>
                </a:lnTo>
                <a:lnTo>
                  <a:pt x="1312" y="1048"/>
                </a:lnTo>
                <a:lnTo>
                  <a:pt x="1332" y="1088"/>
                </a:lnTo>
                <a:lnTo>
                  <a:pt x="1344" y="944"/>
                </a:lnTo>
                <a:lnTo>
                  <a:pt x="1368" y="1008"/>
                </a:lnTo>
                <a:lnTo>
                  <a:pt x="1372" y="872"/>
                </a:lnTo>
                <a:lnTo>
                  <a:pt x="1420" y="896"/>
                </a:lnTo>
                <a:lnTo>
                  <a:pt x="1436" y="820"/>
                </a:lnTo>
                <a:lnTo>
                  <a:pt x="1456" y="876"/>
                </a:lnTo>
                <a:cubicBezTo>
                  <a:pt x="1461" y="839"/>
                  <a:pt x="1472" y="764"/>
                  <a:pt x="1472" y="764"/>
                </a:cubicBezTo>
                <a:lnTo>
                  <a:pt x="1496" y="856"/>
                </a:lnTo>
                <a:lnTo>
                  <a:pt x="1532" y="736"/>
                </a:lnTo>
                <a:lnTo>
                  <a:pt x="1544" y="832"/>
                </a:lnTo>
                <a:lnTo>
                  <a:pt x="1572" y="800"/>
                </a:lnTo>
                <a:lnTo>
                  <a:pt x="1572" y="932"/>
                </a:lnTo>
                <a:lnTo>
                  <a:pt x="1608" y="872"/>
                </a:lnTo>
                <a:lnTo>
                  <a:pt x="1608" y="1016"/>
                </a:lnTo>
                <a:lnTo>
                  <a:pt x="1628" y="960"/>
                </a:lnTo>
                <a:lnTo>
                  <a:pt x="1628" y="1092"/>
                </a:lnTo>
                <a:lnTo>
                  <a:pt x="1656" y="1052"/>
                </a:lnTo>
                <a:lnTo>
                  <a:pt x="1640" y="1184"/>
                </a:lnTo>
                <a:lnTo>
                  <a:pt x="1676" y="1144"/>
                </a:lnTo>
                <a:lnTo>
                  <a:pt x="1672" y="1256"/>
                </a:lnTo>
                <a:lnTo>
                  <a:pt x="1692" y="1236"/>
                </a:lnTo>
                <a:lnTo>
                  <a:pt x="1692" y="1356"/>
                </a:lnTo>
                <a:lnTo>
                  <a:pt x="1720" y="1304"/>
                </a:lnTo>
                <a:lnTo>
                  <a:pt x="1716" y="1396"/>
                </a:lnTo>
                <a:lnTo>
                  <a:pt x="1756" y="1352"/>
                </a:lnTo>
                <a:lnTo>
                  <a:pt x="1776" y="1416"/>
                </a:lnTo>
                <a:lnTo>
                  <a:pt x="1788" y="1368"/>
                </a:lnTo>
                <a:lnTo>
                  <a:pt x="1788" y="1468"/>
                </a:lnTo>
                <a:lnTo>
                  <a:pt x="1852" y="1376"/>
                </a:lnTo>
                <a:lnTo>
                  <a:pt x="1856" y="1460"/>
                </a:lnTo>
                <a:lnTo>
                  <a:pt x="1888" y="1376"/>
                </a:lnTo>
                <a:lnTo>
                  <a:pt x="1916" y="1464"/>
                </a:lnTo>
                <a:lnTo>
                  <a:pt x="1948" y="1388"/>
                </a:lnTo>
                <a:lnTo>
                  <a:pt x="1964" y="1448"/>
                </a:lnTo>
                <a:lnTo>
                  <a:pt x="1976" y="1364"/>
                </a:lnTo>
                <a:lnTo>
                  <a:pt x="2016" y="1400"/>
                </a:lnTo>
                <a:lnTo>
                  <a:pt x="2016" y="1324"/>
                </a:lnTo>
                <a:lnTo>
                  <a:pt x="2044" y="1352"/>
                </a:lnTo>
                <a:lnTo>
                  <a:pt x="2056" y="1268"/>
                </a:lnTo>
                <a:lnTo>
                  <a:pt x="2068" y="1300"/>
                </a:lnTo>
                <a:lnTo>
                  <a:pt x="2100" y="1204"/>
                </a:lnTo>
                <a:lnTo>
                  <a:pt x="2132" y="1228"/>
                </a:lnTo>
                <a:lnTo>
                  <a:pt x="2124" y="1136"/>
                </a:lnTo>
                <a:lnTo>
                  <a:pt x="2156" y="1148"/>
                </a:lnTo>
                <a:lnTo>
                  <a:pt x="2156" y="1036"/>
                </a:lnTo>
                <a:lnTo>
                  <a:pt x="2184" y="1072"/>
                </a:lnTo>
                <a:lnTo>
                  <a:pt x="2192" y="964"/>
                </a:lnTo>
                <a:lnTo>
                  <a:pt x="2224" y="976"/>
                </a:lnTo>
                <a:lnTo>
                  <a:pt x="2192" y="896"/>
                </a:lnTo>
                <a:lnTo>
                  <a:pt x="2240" y="900"/>
                </a:lnTo>
                <a:lnTo>
                  <a:pt x="2240" y="828"/>
                </a:lnTo>
                <a:lnTo>
                  <a:pt x="2268" y="864"/>
                </a:lnTo>
                <a:lnTo>
                  <a:pt x="2272" y="740"/>
                </a:lnTo>
                <a:lnTo>
                  <a:pt x="2300" y="784"/>
                </a:lnTo>
                <a:lnTo>
                  <a:pt x="2316" y="688"/>
                </a:lnTo>
                <a:lnTo>
                  <a:pt x="2340" y="740"/>
                </a:lnTo>
                <a:lnTo>
                  <a:pt x="2340" y="604"/>
                </a:lnTo>
                <a:lnTo>
                  <a:pt x="2372" y="668"/>
                </a:lnTo>
                <a:lnTo>
                  <a:pt x="2388" y="584"/>
                </a:lnTo>
                <a:lnTo>
                  <a:pt x="2428" y="648"/>
                </a:lnTo>
                <a:lnTo>
                  <a:pt x="2428" y="524"/>
                </a:lnTo>
                <a:lnTo>
                  <a:pt x="2460" y="584"/>
                </a:lnTo>
                <a:lnTo>
                  <a:pt x="2476" y="492"/>
                </a:lnTo>
                <a:lnTo>
                  <a:pt x="2484" y="588"/>
                </a:lnTo>
                <a:lnTo>
                  <a:pt x="2516" y="464"/>
                </a:lnTo>
                <a:lnTo>
                  <a:pt x="2532" y="576"/>
                </a:lnTo>
                <a:lnTo>
                  <a:pt x="2568" y="476"/>
                </a:lnTo>
                <a:lnTo>
                  <a:pt x="2596" y="564"/>
                </a:lnTo>
                <a:lnTo>
                  <a:pt x="2624" y="508"/>
                </a:lnTo>
                <a:lnTo>
                  <a:pt x="2628" y="612"/>
                </a:lnTo>
                <a:lnTo>
                  <a:pt x="2648" y="572"/>
                </a:lnTo>
                <a:lnTo>
                  <a:pt x="2648" y="688"/>
                </a:lnTo>
                <a:lnTo>
                  <a:pt x="2668" y="624"/>
                </a:lnTo>
                <a:lnTo>
                  <a:pt x="2676" y="752"/>
                </a:lnTo>
                <a:lnTo>
                  <a:pt x="2700" y="668"/>
                </a:lnTo>
                <a:lnTo>
                  <a:pt x="2716" y="756"/>
                </a:lnTo>
                <a:lnTo>
                  <a:pt x="2732" y="672"/>
                </a:lnTo>
                <a:lnTo>
                  <a:pt x="2760" y="736"/>
                </a:lnTo>
                <a:lnTo>
                  <a:pt x="2768" y="668"/>
                </a:lnTo>
                <a:lnTo>
                  <a:pt x="2804" y="728"/>
                </a:lnTo>
                <a:lnTo>
                  <a:pt x="2816" y="648"/>
                </a:lnTo>
                <a:lnTo>
                  <a:pt x="2852" y="688"/>
                </a:lnTo>
                <a:lnTo>
                  <a:pt x="2852" y="576"/>
                </a:lnTo>
                <a:lnTo>
                  <a:pt x="2892" y="620"/>
                </a:lnTo>
                <a:lnTo>
                  <a:pt x="2892" y="500"/>
                </a:lnTo>
                <a:lnTo>
                  <a:pt x="2916" y="536"/>
                </a:lnTo>
                <a:lnTo>
                  <a:pt x="2920" y="432"/>
                </a:lnTo>
                <a:lnTo>
                  <a:pt x="2940" y="476"/>
                </a:lnTo>
                <a:lnTo>
                  <a:pt x="2932" y="348"/>
                </a:lnTo>
                <a:lnTo>
                  <a:pt x="2964" y="356"/>
                </a:lnTo>
                <a:lnTo>
                  <a:pt x="2964" y="248"/>
                </a:lnTo>
                <a:lnTo>
                  <a:pt x="2988" y="272"/>
                </a:lnTo>
                <a:lnTo>
                  <a:pt x="3012" y="200"/>
                </a:lnTo>
                <a:lnTo>
                  <a:pt x="3044" y="232"/>
                </a:lnTo>
                <a:lnTo>
                  <a:pt x="3064" y="144"/>
                </a:lnTo>
                <a:lnTo>
                  <a:pt x="3084" y="192"/>
                </a:lnTo>
                <a:lnTo>
                  <a:pt x="3128" y="92"/>
                </a:lnTo>
                <a:lnTo>
                  <a:pt x="3160" y="172"/>
                </a:lnTo>
                <a:lnTo>
                  <a:pt x="3184" y="40"/>
                </a:lnTo>
                <a:lnTo>
                  <a:pt x="3212" y="128"/>
                </a:lnTo>
                <a:lnTo>
                  <a:pt x="3240" y="12"/>
                </a:lnTo>
                <a:lnTo>
                  <a:pt x="3272" y="88"/>
                </a:lnTo>
                <a:lnTo>
                  <a:pt x="3288" y="0"/>
                </a:lnTo>
                <a:lnTo>
                  <a:pt x="3312" y="96"/>
                </a:lnTo>
                <a:lnTo>
                  <a:pt x="3344" y="16"/>
                </a:lnTo>
                <a:lnTo>
                  <a:pt x="3364" y="96"/>
                </a:lnTo>
                <a:lnTo>
                  <a:pt x="3396" y="76"/>
                </a:lnTo>
                <a:lnTo>
                  <a:pt x="3416" y="144"/>
                </a:lnTo>
                <a:lnTo>
                  <a:pt x="3456" y="136"/>
                </a:lnTo>
                <a:lnTo>
                  <a:pt x="3468" y="236"/>
                </a:lnTo>
                <a:lnTo>
                  <a:pt x="3512" y="216"/>
                </a:lnTo>
                <a:lnTo>
                  <a:pt x="3532" y="316"/>
                </a:lnTo>
                <a:lnTo>
                  <a:pt x="3552" y="264"/>
                </a:lnTo>
                <a:lnTo>
                  <a:pt x="3580" y="340"/>
                </a:lnTo>
                <a:lnTo>
                  <a:pt x="3612" y="244"/>
                </a:lnTo>
                <a:lnTo>
                  <a:pt x="3636" y="332"/>
                </a:lnTo>
                <a:lnTo>
                  <a:pt x="3676" y="280"/>
                </a:lnTo>
                <a:lnTo>
                  <a:pt x="3704" y="340"/>
                </a:lnTo>
                <a:lnTo>
                  <a:pt x="3736" y="296"/>
                </a:lnTo>
                <a:lnTo>
                  <a:pt x="3764" y="356"/>
                </a:lnTo>
                <a:lnTo>
                  <a:pt x="3792" y="300"/>
                </a:lnTo>
                <a:lnTo>
                  <a:pt x="3844" y="352"/>
                </a:lnTo>
              </a:path>
            </a:pathLst>
          </a:custGeom>
          <a:noFill/>
          <a:ln w="57150" cmpd="sng">
            <a:solidFill>
              <a:schemeClr val="accent5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81950" name="Freeform 30"/>
          <p:cNvSpPr>
            <a:spLocks/>
          </p:cNvSpPr>
          <p:nvPr/>
        </p:nvSpPr>
        <p:spPr bwMode="auto">
          <a:xfrm>
            <a:off x="7067550" y="1619250"/>
            <a:ext cx="812800" cy="304800"/>
          </a:xfrm>
          <a:custGeom>
            <a:avLst/>
            <a:gdLst>
              <a:gd name="T0" fmla="*/ 787400 w 512"/>
              <a:gd name="T1" fmla="*/ 0 h 256"/>
              <a:gd name="T2" fmla="*/ 774700 w 512"/>
              <a:gd name="T3" fmla="*/ 228600 h 256"/>
              <a:gd name="T4" fmla="*/ 558800 w 512"/>
              <a:gd name="T5" fmla="*/ 311150 h 256"/>
              <a:gd name="T6" fmla="*/ 361950 w 512"/>
              <a:gd name="T7" fmla="*/ 273050 h 256"/>
              <a:gd name="T8" fmla="*/ 165100 w 512"/>
              <a:gd name="T9" fmla="*/ 254000 h 256"/>
              <a:gd name="T10" fmla="*/ 38100 w 512"/>
              <a:gd name="T11" fmla="*/ 342900 h 256"/>
              <a:gd name="T12" fmla="*/ 0 w 512"/>
              <a:gd name="T13" fmla="*/ 406400 h 2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12"/>
              <a:gd name="T22" fmla="*/ 0 h 256"/>
              <a:gd name="T23" fmla="*/ 512 w 512"/>
              <a:gd name="T24" fmla="*/ 256 h 2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12" h="256">
                <a:moveTo>
                  <a:pt x="496" y="0"/>
                </a:moveTo>
                <a:cubicBezTo>
                  <a:pt x="504" y="55"/>
                  <a:pt x="512" y="111"/>
                  <a:pt x="488" y="144"/>
                </a:cubicBezTo>
                <a:cubicBezTo>
                  <a:pt x="464" y="177"/>
                  <a:pt x="395" y="191"/>
                  <a:pt x="352" y="196"/>
                </a:cubicBezTo>
                <a:cubicBezTo>
                  <a:pt x="309" y="201"/>
                  <a:pt x="269" y="178"/>
                  <a:pt x="228" y="172"/>
                </a:cubicBezTo>
                <a:cubicBezTo>
                  <a:pt x="187" y="166"/>
                  <a:pt x="138" y="153"/>
                  <a:pt x="104" y="160"/>
                </a:cubicBezTo>
                <a:cubicBezTo>
                  <a:pt x="70" y="167"/>
                  <a:pt x="41" y="200"/>
                  <a:pt x="24" y="216"/>
                </a:cubicBezTo>
                <a:cubicBezTo>
                  <a:pt x="7" y="232"/>
                  <a:pt x="3" y="244"/>
                  <a:pt x="0" y="256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400"/>
          </a:p>
        </p:txBody>
      </p:sp>
      <p:grpSp>
        <p:nvGrpSpPr>
          <p:cNvPr id="81955" name="Group 35"/>
          <p:cNvGrpSpPr>
            <a:grpSpLocks/>
          </p:cNvGrpSpPr>
          <p:nvPr/>
        </p:nvGrpSpPr>
        <p:grpSpPr bwMode="auto">
          <a:xfrm>
            <a:off x="1727200" y="1822848"/>
            <a:ext cx="4387850" cy="1439465"/>
            <a:chOff x="1088" y="1659"/>
            <a:chExt cx="2764" cy="12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791" name="Text Box 14"/>
            <p:cNvSpPr txBox="1">
              <a:spLocks noChangeArrowheads="1"/>
            </p:cNvSpPr>
            <p:nvPr/>
          </p:nvSpPr>
          <p:spPr bwMode="auto">
            <a:xfrm>
              <a:off x="1203" y="1659"/>
              <a:ext cx="780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 smtClean="0">
                  <a:latin typeface="Arial" pitchFamily="34" charset="0"/>
                  <a:ea typeface="MS PGothic" pitchFamily="34" charset="-128"/>
                </a:rPr>
                <a:t>Puncak Musiman</a:t>
              </a:r>
              <a:endParaRPr lang="en-US" altLang="en-US" sz="1050"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75792" name="Line 31"/>
            <p:cNvSpPr>
              <a:spLocks noChangeShapeType="1"/>
            </p:cNvSpPr>
            <p:nvPr/>
          </p:nvSpPr>
          <p:spPr bwMode="auto">
            <a:xfrm>
              <a:off x="2280" y="1692"/>
              <a:ext cx="15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93" name="Line 32"/>
            <p:cNvSpPr>
              <a:spLocks noChangeShapeType="1"/>
            </p:cNvSpPr>
            <p:nvPr/>
          </p:nvSpPr>
          <p:spPr bwMode="auto">
            <a:xfrm>
              <a:off x="2184" y="1840"/>
              <a:ext cx="0" cy="5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94" name="Freeform 33"/>
            <p:cNvSpPr>
              <a:spLocks/>
            </p:cNvSpPr>
            <p:nvPr/>
          </p:nvSpPr>
          <p:spPr bwMode="auto">
            <a:xfrm>
              <a:off x="2284" y="1756"/>
              <a:ext cx="944" cy="324"/>
            </a:xfrm>
            <a:custGeom>
              <a:avLst/>
              <a:gdLst>
                <a:gd name="T0" fmla="*/ 0 w 944"/>
                <a:gd name="T1" fmla="*/ 0 h 324"/>
                <a:gd name="T2" fmla="*/ 944 w 944"/>
                <a:gd name="T3" fmla="*/ 0 h 324"/>
                <a:gd name="T4" fmla="*/ 944 w 944"/>
                <a:gd name="T5" fmla="*/ 324 h 324"/>
                <a:gd name="T6" fmla="*/ 0 60000 65536"/>
                <a:gd name="T7" fmla="*/ 0 60000 65536"/>
                <a:gd name="T8" fmla="*/ 0 60000 65536"/>
                <a:gd name="T9" fmla="*/ 0 w 944"/>
                <a:gd name="T10" fmla="*/ 0 h 324"/>
                <a:gd name="T11" fmla="*/ 944 w 944"/>
                <a:gd name="T12" fmla="*/ 324 h 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4" h="324">
                  <a:moveTo>
                    <a:pt x="0" y="0"/>
                  </a:moveTo>
                  <a:lnTo>
                    <a:pt x="944" y="0"/>
                  </a:lnTo>
                  <a:lnTo>
                    <a:pt x="944" y="32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95" name="Freeform 34"/>
            <p:cNvSpPr>
              <a:spLocks/>
            </p:cNvSpPr>
            <p:nvPr/>
          </p:nvSpPr>
          <p:spPr bwMode="auto">
            <a:xfrm>
              <a:off x="1088" y="1756"/>
              <a:ext cx="108" cy="1112"/>
            </a:xfrm>
            <a:custGeom>
              <a:avLst/>
              <a:gdLst>
                <a:gd name="T0" fmla="*/ 108 w 108"/>
                <a:gd name="T1" fmla="*/ 0 h 1112"/>
                <a:gd name="T2" fmla="*/ 0 w 108"/>
                <a:gd name="T3" fmla="*/ 0 h 1112"/>
                <a:gd name="T4" fmla="*/ 0 w 108"/>
                <a:gd name="T5" fmla="*/ 1112 h 1112"/>
                <a:gd name="T6" fmla="*/ 0 60000 65536"/>
                <a:gd name="T7" fmla="*/ 0 60000 65536"/>
                <a:gd name="T8" fmla="*/ 0 60000 65536"/>
                <a:gd name="T9" fmla="*/ 0 w 108"/>
                <a:gd name="T10" fmla="*/ 0 h 1112"/>
                <a:gd name="T11" fmla="*/ 108 w 108"/>
                <a:gd name="T12" fmla="*/ 1112 h 1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" h="1112">
                  <a:moveTo>
                    <a:pt x="108" y="0"/>
                  </a:moveTo>
                  <a:lnTo>
                    <a:pt x="0" y="0"/>
                  </a:lnTo>
                  <a:lnTo>
                    <a:pt x="0" y="1112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8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8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9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10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8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1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8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81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8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animBg="1"/>
      <p:bldP spid="81924" grpId="0" animBg="1"/>
      <p:bldP spid="81931" grpId="0"/>
      <p:bldP spid="81932" grpId="0" animBg="1"/>
      <p:bldP spid="81939" grpId="0"/>
      <p:bldP spid="81945" grpId="0"/>
      <p:bldP spid="81946" grpId="0" animBg="1"/>
      <p:bldP spid="81947" grpId="0" autoUpdateAnimBg="0"/>
      <p:bldP spid="8195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Komponen Trend (Kecenderungan)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970" name="Rectangle 2"/>
          <p:cNvSpPr>
            <a:spLocks noGrp="1" noChangeArrowheads="1"/>
          </p:cNvSpPr>
          <p:nvPr>
            <p:ph idx="1"/>
          </p:nvPr>
        </p:nvSpPr>
        <p:spPr>
          <a:xfrm>
            <a:off x="1181099" y="1343025"/>
            <a:ext cx="7144193" cy="2457450"/>
          </a:xfrm>
        </p:spPr>
        <p:txBody>
          <a:bodyPr lIns="90475" tIns="44444" rIns="90475" bIns="44444">
            <a:normAutofit/>
          </a:bodyPr>
          <a:lstStyle/>
          <a:p>
            <a:pPr marL="339725" indent="-339725">
              <a:buSzPct val="91000"/>
              <a:buFont typeface="Wingdings" panose="05000000000000000000" pitchFamily="2" charset="2"/>
              <a:buChar char="q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P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ersisten (stabil), seluruhnya berpola ke </a:t>
            </a:r>
            <a:r>
              <a:rPr lang="en-US" altLang="en-US" sz="2000">
                <a:latin typeface="Arial" pitchFamily="34" charset="0"/>
                <a:cs typeface="Arial" pitchFamily="34" charset="0"/>
              </a:rPr>
              <a:t>atas atau ke bawah</a:t>
            </a:r>
          </a:p>
          <a:p>
            <a:pPr marL="339725" indent="-339725">
              <a:buSzPct val="91000"/>
              <a:buFont typeface="Wingdings" panose="05000000000000000000" pitchFamily="2" charset="2"/>
              <a:buChar char="q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Perubahan karena populasi, teknologi, usia, budaya, dll.</a:t>
            </a:r>
          </a:p>
          <a:p>
            <a:pPr marL="339725" indent="-339725">
              <a:buSzPct val="91000"/>
              <a:buFont typeface="Wingdings" panose="05000000000000000000" pitchFamily="2" charset="2"/>
              <a:buChar char="q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Biasanya beberapa </a:t>
            </a:r>
            <a:r>
              <a:rPr lang="en-US" altLang="en-US" sz="2000">
                <a:latin typeface="Arial" pitchFamily="34" charset="0"/>
                <a:cs typeface="Arial" pitchFamily="34" charset="0"/>
              </a:rPr>
              <a:t>tahun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lamanya</a:t>
            </a:r>
            <a:endParaRPr lang="en-US" altLang="en-US" sz="2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3972" name="Group 4"/>
          <p:cNvGrpSpPr>
            <a:grpSpLocks/>
          </p:cNvGrpSpPr>
          <p:nvPr/>
        </p:nvGrpSpPr>
        <p:grpSpPr bwMode="auto">
          <a:xfrm>
            <a:off x="4953000" y="3448050"/>
            <a:ext cx="3048000" cy="1200150"/>
            <a:chOff x="3120" y="2976"/>
            <a:chExt cx="1920" cy="1008"/>
          </a:xfrm>
        </p:grpSpPr>
        <p:sp>
          <p:nvSpPr>
            <p:cNvPr id="77828" name="Freeform 5"/>
            <p:cNvSpPr>
              <a:spLocks/>
            </p:cNvSpPr>
            <p:nvPr/>
          </p:nvSpPr>
          <p:spPr bwMode="auto">
            <a:xfrm>
              <a:off x="3120" y="2976"/>
              <a:ext cx="1920" cy="1008"/>
            </a:xfrm>
            <a:custGeom>
              <a:avLst/>
              <a:gdLst>
                <a:gd name="T0" fmla="*/ 0 w 1920"/>
                <a:gd name="T1" fmla="*/ 0 h 1008"/>
                <a:gd name="T2" fmla="*/ 0 w 1920"/>
                <a:gd name="T3" fmla="*/ 1008 h 1008"/>
                <a:gd name="T4" fmla="*/ 1920 w 192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1920"/>
                <a:gd name="T10" fmla="*/ 0 h 1008"/>
                <a:gd name="T11" fmla="*/ 1920 w 192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008">
                  <a:moveTo>
                    <a:pt x="0" y="0"/>
                  </a:moveTo>
                  <a:lnTo>
                    <a:pt x="0" y="1008"/>
                  </a:lnTo>
                  <a:lnTo>
                    <a:pt x="1920" y="100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29" name="Line 6"/>
            <p:cNvSpPr>
              <a:spLocks noChangeShapeType="1"/>
            </p:cNvSpPr>
            <p:nvPr/>
          </p:nvSpPr>
          <p:spPr bwMode="auto">
            <a:xfrm flipV="1">
              <a:off x="3302" y="2976"/>
              <a:ext cx="1587" cy="658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7429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Komponen Musiman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018" name="Rectangle 2"/>
          <p:cNvSpPr>
            <a:spLocks noGrp="1" noChangeArrowheads="1"/>
          </p:cNvSpPr>
          <p:nvPr>
            <p:ph idx="1"/>
          </p:nvPr>
        </p:nvSpPr>
        <p:spPr>
          <a:xfrm>
            <a:off x="1271588" y="1067991"/>
            <a:ext cx="6629400" cy="1828800"/>
          </a:xfrm>
        </p:spPr>
        <p:txBody>
          <a:bodyPr lIns="90475" tIns="44444" rIns="90475" bIns="44444">
            <a:normAutofit/>
          </a:bodyPr>
          <a:lstStyle/>
          <a:p>
            <a:pPr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Pola fluktuasi naik turun secara teratur</a:t>
            </a:r>
          </a:p>
          <a:p>
            <a:pPr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Karena cuaca, adat istiadat, dll.</a:t>
            </a:r>
          </a:p>
          <a:p>
            <a:pPr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Terjadi dalam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satu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tahun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266380"/>
              </p:ext>
            </p:extLst>
          </p:nvPr>
        </p:nvGraphicFramePr>
        <p:xfrm>
          <a:off x="920750" y="3004457"/>
          <a:ext cx="7524750" cy="165354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860550"/>
                <a:gridCol w="2044700"/>
                <a:gridCol w="3619500"/>
              </a:tblGrid>
              <a:tr h="1678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PERIOD LENGTH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“SEASON” LENGTH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“SEASONS” IN PATTERN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Week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Day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Week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– 4.5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Day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 – 31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Quarter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Week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Komponen Siklus (</a:t>
            </a:r>
            <a:r>
              <a:rPr lang="en-US" altLang="en-US" i="1" smtClean="0">
                <a:latin typeface="Arial" pitchFamily="34" charset="0"/>
                <a:cs typeface="Arial" pitchFamily="34" charset="0"/>
              </a:rPr>
              <a:t>Cyclical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)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066" name="Rectangle 2"/>
          <p:cNvSpPr>
            <a:spLocks noGrp="1" noChangeArrowheads="1"/>
          </p:cNvSpPr>
          <p:nvPr>
            <p:ph idx="1"/>
          </p:nvPr>
        </p:nvSpPr>
        <p:spPr>
          <a:xfrm>
            <a:off x="692150" y="1246585"/>
            <a:ext cx="7417707" cy="2934890"/>
          </a:xfrm>
        </p:spPr>
        <p:txBody>
          <a:bodyPr lIns="90475" tIns="44444" rIns="90475" bIns="44444"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Mengulangi gerakan naik turun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Dipengaruhi oleh siklus bisnis, politik, dan faktor ekonomi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Durasi </a:t>
            </a:r>
            <a:r>
              <a:rPr lang="en-US" altLang="en-US" sz="2000">
                <a:latin typeface="Arial" pitchFamily="34" charset="0"/>
                <a:cs typeface="Arial" pitchFamily="34" charset="0"/>
              </a:rPr>
              <a:t>beberapa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tahun</a:t>
            </a:r>
            <a:endParaRPr lang="en-US" altLang="en-US" sz="2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8068" name="Group 4"/>
          <p:cNvGrpSpPr>
            <a:grpSpLocks/>
          </p:cNvGrpSpPr>
          <p:nvPr/>
        </p:nvGrpSpPr>
        <p:grpSpPr bwMode="auto">
          <a:xfrm>
            <a:off x="3973680" y="2519446"/>
            <a:ext cx="4767590" cy="2230729"/>
            <a:chOff x="2816" y="2648"/>
            <a:chExt cx="2542" cy="1523"/>
          </a:xfrm>
        </p:grpSpPr>
        <p:grpSp>
          <p:nvGrpSpPr>
            <p:cNvPr id="81924" name="Group 5"/>
            <p:cNvGrpSpPr>
              <a:grpSpLocks/>
            </p:cNvGrpSpPr>
            <p:nvPr/>
          </p:nvGrpSpPr>
          <p:grpSpPr bwMode="auto">
            <a:xfrm>
              <a:off x="2816" y="2648"/>
              <a:ext cx="2408" cy="1280"/>
              <a:chOff x="2720" y="2648"/>
              <a:chExt cx="2504" cy="1280"/>
            </a:xfrm>
          </p:grpSpPr>
          <p:sp>
            <p:nvSpPr>
              <p:cNvPr id="81926" name="Freeform 6"/>
              <p:cNvSpPr>
                <a:spLocks/>
              </p:cNvSpPr>
              <p:nvPr/>
            </p:nvSpPr>
            <p:spPr bwMode="auto">
              <a:xfrm>
                <a:off x="2720" y="2648"/>
                <a:ext cx="2504" cy="1280"/>
              </a:xfrm>
              <a:custGeom>
                <a:avLst/>
                <a:gdLst>
                  <a:gd name="T0" fmla="*/ 0 w 1920"/>
                  <a:gd name="T1" fmla="*/ 0 h 1008"/>
                  <a:gd name="T2" fmla="*/ 0 w 1920"/>
                  <a:gd name="T3" fmla="*/ 1280 h 1008"/>
                  <a:gd name="T4" fmla="*/ 2504 w 1920"/>
                  <a:gd name="T5" fmla="*/ 1280 h 1008"/>
                  <a:gd name="T6" fmla="*/ 0 60000 65536"/>
                  <a:gd name="T7" fmla="*/ 0 60000 65536"/>
                  <a:gd name="T8" fmla="*/ 0 60000 65536"/>
                  <a:gd name="T9" fmla="*/ 0 w 1920"/>
                  <a:gd name="T10" fmla="*/ 0 h 1008"/>
                  <a:gd name="T11" fmla="*/ 1920 w 1920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" h="1008">
                    <a:moveTo>
                      <a:pt x="0" y="0"/>
                    </a:moveTo>
                    <a:lnTo>
                      <a:pt x="0" y="1008"/>
                    </a:lnTo>
                    <a:lnTo>
                      <a:pt x="1920" y="1008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27" name="Freeform 7"/>
              <p:cNvSpPr>
                <a:spLocks/>
              </p:cNvSpPr>
              <p:nvPr/>
            </p:nvSpPr>
            <p:spPr bwMode="auto">
              <a:xfrm>
                <a:off x="2832" y="2696"/>
                <a:ext cx="2344" cy="1080"/>
              </a:xfrm>
              <a:custGeom>
                <a:avLst/>
                <a:gdLst>
                  <a:gd name="T0" fmla="*/ 0 w 2256"/>
                  <a:gd name="T1" fmla="*/ 1080 h 1080"/>
                  <a:gd name="T2" fmla="*/ 349 w 2256"/>
                  <a:gd name="T3" fmla="*/ 408 h 1080"/>
                  <a:gd name="T4" fmla="*/ 901 w 2256"/>
                  <a:gd name="T5" fmla="*/ 851 h 1080"/>
                  <a:gd name="T6" fmla="*/ 1305 w 2256"/>
                  <a:gd name="T7" fmla="*/ 96 h 1080"/>
                  <a:gd name="T8" fmla="*/ 2019 w 2256"/>
                  <a:gd name="T9" fmla="*/ 513 h 1080"/>
                  <a:gd name="T10" fmla="*/ 2344 w 2256"/>
                  <a:gd name="T11" fmla="*/ 0 h 10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56"/>
                  <a:gd name="T19" fmla="*/ 0 h 1080"/>
                  <a:gd name="T20" fmla="*/ 2256 w 2256"/>
                  <a:gd name="T21" fmla="*/ 1080 h 10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56" h="1080">
                    <a:moveTo>
                      <a:pt x="0" y="1080"/>
                    </a:moveTo>
                    <a:cubicBezTo>
                      <a:pt x="56" y="968"/>
                      <a:pt x="192" y="446"/>
                      <a:pt x="336" y="408"/>
                    </a:cubicBezTo>
                    <a:cubicBezTo>
                      <a:pt x="480" y="370"/>
                      <a:pt x="714" y="903"/>
                      <a:pt x="867" y="851"/>
                    </a:cubicBezTo>
                    <a:cubicBezTo>
                      <a:pt x="1020" y="799"/>
                      <a:pt x="1077" y="152"/>
                      <a:pt x="1256" y="96"/>
                    </a:cubicBezTo>
                    <a:cubicBezTo>
                      <a:pt x="1435" y="40"/>
                      <a:pt x="1776" y="529"/>
                      <a:pt x="1943" y="513"/>
                    </a:cubicBezTo>
                    <a:cubicBezTo>
                      <a:pt x="2110" y="497"/>
                      <a:pt x="2191" y="107"/>
                      <a:pt x="2256" y="0"/>
                    </a:cubicBezTo>
                  </a:path>
                </a:pathLst>
              </a:custGeom>
              <a:noFill/>
              <a:ln w="76200" cmpd="sng">
                <a:solidFill>
                  <a:schemeClr val="accent5">
                    <a:lumMod val="60000"/>
                    <a:lumOff val="4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1925" name="Rectangle 8"/>
            <p:cNvSpPr>
              <a:spLocks noChangeArrowheads="1"/>
            </p:cNvSpPr>
            <p:nvPr/>
          </p:nvSpPr>
          <p:spPr bwMode="auto">
            <a:xfrm>
              <a:off x="2822" y="3919"/>
              <a:ext cx="253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tabLst>
                  <a:tab pos="1089025" algn="ctr"/>
                  <a:tab pos="2003425" algn="ctr"/>
                  <a:tab pos="3146425" algn="ctr"/>
                  <a:tab pos="4289425" algn="ctr"/>
                </a:tabLst>
              </a:pPr>
              <a:r>
                <a:rPr lang="en-US" altLang="en-US">
                  <a:latin typeface="Arial" pitchFamily="34" charset="0"/>
                </a:rPr>
                <a:t>0	5	10	15	20</a:t>
              </a: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92150" y="2519446"/>
            <a:ext cx="2813050" cy="1453840"/>
          </a:xfrm>
          <a:prstGeom prst="rect">
            <a:avLst/>
          </a:prstGeom>
        </p:spPr>
        <p:txBody>
          <a:bodyPr vert="horz" lIns="90475" tIns="44444" rIns="90475" bIns="44444" rtlCol="0" anchor="t">
            <a:normAutofit/>
          </a:bodyPr>
          <a:lstStyle>
            <a:lvl1pPr marL="214277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8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557120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5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899962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57095" indent="-128566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9937" indent="-128566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885636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478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321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164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Sering hubungan kausal atau hubungan asosiatif</a:t>
            </a:r>
            <a:endParaRPr lang="en-US" altLang="en-US" sz="20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animBg="1" autoUpdateAnimBg="0"/>
      <p:bldP spid="9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Komponen Acak (</a:t>
            </a:r>
            <a:r>
              <a:rPr lang="en-US" altLang="en-US" i="1" smtClean="0">
                <a:latin typeface="Arial" pitchFamily="34" charset="0"/>
                <a:cs typeface="Arial" pitchFamily="34" charset="0"/>
              </a:rPr>
              <a:t>Random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)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114" name="Rectangle 2"/>
          <p:cNvSpPr>
            <a:spLocks noGrp="1" noChangeArrowheads="1"/>
          </p:cNvSpPr>
          <p:nvPr>
            <p:ph idx="1"/>
          </p:nvPr>
        </p:nvSpPr>
        <p:spPr>
          <a:xfrm>
            <a:off x="546100" y="1148954"/>
            <a:ext cx="8216900" cy="2884884"/>
          </a:xfrm>
        </p:spPr>
        <p:txBody>
          <a:bodyPr lIns="90475" tIns="44444" rIns="90475" bIns="44444">
            <a:normAutofit/>
          </a:bodyPr>
          <a:lstStyle/>
          <a:p>
            <a:pPr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Fluktuasi yang tidak menentu,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tidak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sistematis</a:t>
            </a:r>
            <a:endParaRPr lang="en-US" altLang="en-US" sz="240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Karena variasi acak atau kejadian tak terduga</a:t>
            </a:r>
          </a:p>
          <a:p>
            <a:pPr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Durasi pendek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/>
            </a:r>
            <a:br>
              <a:rPr lang="en-US" altLang="en-US" sz="2400">
                <a:latin typeface="Arial" pitchFamily="34" charset="0"/>
                <a:cs typeface="Arial" pitchFamily="34" charset="0"/>
              </a:rPr>
            </a:br>
            <a:r>
              <a:rPr lang="en-US" altLang="en-US" sz="2400">
                <a:latin typeface="Arial" pitchFamily="34" charset="0"/>
                <a:cs typeface="Arial" pitchFamily="34" charset="0"/>
              </a:rPr>
              <a:t>dan tidak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berulang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 </a:t>
            </a:r>
            <a:endParaRPr lang="en-US" altLang="en-US" sz="2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0116" name="Group 4"/>
          <p:cNvGrpSpPr>
            <a:grpSpLocks/>
          </p:cNvGrpSpPr>
          <p:nvPr/>
        </p:nvGrpSpPr>
        <p:grpSpPr bwMode="auto">
          <a:xfrm>
            <a:off x="3788229" y="2431596"/>
            <a:ext cx="4571547" cy="2578894"/>
            <a:chOff x="3048" y="2304"/>
            <a:chExt cx="2218" cy="2166"/>
          </a:xfrm>
        </p:grpSpPr>
        <p:sp>
          <p:nvSpPr>
            <p:cNvPr id="83972" name="Freeform 5"/>
            <p:cNvSpPr>
              <a:spLocks/>
            </p:cNvSpPr>
            <p:nvPr/>
          </p:nvSpPr>
          <p:spPr bwMode="auto">
            <a:xfrm>
              <a:off x="3048" y="2304"/>
              <a:ext cx="2176" cy="1624"/>
            </a:xfrm>
            <a:custGeom>
              <a:avLst/>
              <a:gdLst>
                <a:gd name="T0" fmla="*/ 0 w 1920"/>
                <a:gd name="T1" fmla="*/ 0 h 1008"/>
                <a:gd name="T2" fmla="*/ 0 w 1920"/>
                <a:gd name="T3" fmla="*/ 1624 h 1008"/>
                <a:gd name="T4" fmla="*/ 2176 w 1920"/>
                <a:gd name="T5" fmla="*/ 1624 h 1008"/>
                <a:gd name="T6" fmla="*/ 0 60000 65536"/>
                <a:gd name="T7" fmla="*/ 0 60000 65536"/>
                <a:gd name="T8" fmla="*/ 0 60000 65536"/>
                <a:gd name="T9" fmla="*/ 0 w 1920"/>
                <a:gd name="T10" fmla="*/ 0 h 1008"/>
                <a:gd name="T11" fmla="*/ 1920 w 192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008">
                  <a:moveTo>
                    <a:pt x="0" y="0"/>
                  </a:moveTo>
                  <a:lnTo>
                    <a:pt x="0" y="1008"/>
                  </a:lnTo>
                  <a:lnTo>
                    <a:pt x="1920" y="100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3" name="Freeform 6"/>
            <p:cNvSpPr>
              <a:spLocks/>
            </p:cNvSpPr>
            <p:nvPr/>
          </p:nvSpPr>
          <p:spPr bwMode="auto">
            <a:xfrm>
              <a:off x="3112" y="2383"/>
              <a:ext cx="2064" cy="1377"/>
            </a:xfrm>
            <a:custGeom>
              <a:avLst/>
              <a:gdLst>
                <a:gd name="T0" fmla="*/ 0 w 2064"/>
                <a:gd name="T1" fmla="*/ 1377 h 1513"/>
                <a:gd name="T2" fmla="*/ 56 w 2064"/>
                <a:gd name="T3" fmla="*/ 1290 h 1513"/>
                <a:gd name="T4" fmla="*/ 128 w 2064"/>
                <a:gd name="T5" fmla="*/ 1304 h 1513"/>
                <a:gd name="T6" fmla="*/ 160 w 2064"/>
                <a:gd name="T7" fmla="*/ 1122 h 1513"/>
                <a:gd name="T8" fmla="*/ 216 w 2064"/>
                <a:gd name="T9" fmla="*/ 1268 h 1513"/>
                <a:gd name="T10" fmla="*/ 280 w 2064"/>
                <a:gd name="T11" fmla="*/ 991 h 1513"/>
                <a:gd name="T12" fmla="*/ 344 w 2064"/>
                <a:gd name="T13" fmla="*/ 1064 h 1513"/>
                <a:gd name="T14" fmla="*/ 400 w 2064"/>
                <a:gd name="T15" fmla="*/ 896 h 1513"/>
                <a:gd name="T16" fmla="*/ 512 w 2064"/>
                <a:gd name="T17" fmla="*/ 1246 h 1513"/>
                <a:gd name="T18" fmla="*/ 560 w 2064"/>
                <a:gd name="T19" fmla="*/ 947 h 1513"/>
                <a:gd name="T20" fmla="*/ 632 w 2064"/>
                <a:gd name="T21" fmla="*/ 1093 h 1513"/>
                <a:gd name="T22" fmla="*/ 696 w 2064"/>
                <a:gd name="T23" fmla="*/ 678 h 1513"/>
                <a:gd name="T24" fmla="*/ 768 w 2064"/>
                <a:gd name="T25" fmla="*/ 845 h 1513"/>
                <a:gd name="T26" fmla="*/ 848 w 2064"/>
                <a:gd name="T27" fmla="*/ 867 h 1513"/>
                <a:gd name="T28" fmla="*/ 960 w 2064"/>
                <a:gd name="T29" fmla="*/ 889 h 1513"/>
                <a:gd name="T30" fmla="*/ 984 w 2064"/>
                <a:gd name="T31" fmla="*/ 693 h 1513"/>
                <a:gd name="T32" fmla="*/ 1040 w 2064"/>
                <a:gd name="T33" fmla="*/ 380 h 1513"/>
                <a:gd name="T34" fmla="*/ 1104 w 2064"/>
                <a:gd name="T35" fmla="*/ 1006 h 1513"/>
                <a:gd name="T36" fmla="*/ 1152 w 2064"/>
                <a:gd name="T37" fmla="*/ 867 h 1513"/>
                <a:gd name="T38" fmla="*/ 1240 w 2064"/>
                <a:gd name="T39" fmla="*/ 758 h 1513"/>
                <a:gd name="T40" fmla="*/ 1336 w 2064"/>
                <a:gd name="T41" fmla="*/ 802 h 1513"/>
                <a:gd name="T42" fmla="*/ 1424 w 2064"/>
                <a:gd name="T43" fmla="*/ 663 h 1513"/>
                <a:gd name="T44" fmla="*/ 1496 w 2064"/>
                <a:gd name="T45" fmla="*/ 547 h 1513"/>
                <a:gd name="T46" fmla="*/ 1576 w 2064"/>
                <a:gd name="T47" fmla="*/ 409 h 1513"/>
                <a:gd name="T48" fmla="*/ 1656 w 2064"/>
                <a:gd name="T49" fmla="*/ 605 h 1513"/>
                <a:gd name="T50" fmla="*/ 1704 w 2064"/>
                <a:gd name="T51" fmla="*/ 321 h 1513"/>
                <a:gd name="T52" fmla="*/ 1768 w 2064"/>
                <a:gd name="T53" fmla="*/ 125 h 1513"/>
                <a:gd name="T54" fmla="*/ 1816 w 2064"/>
                <a:gd name="T55" fmla="*/ 372 h 1513"/>
                <a:gd name="T56" fmla="*/ 1872 w 2064"/>
                <a:gd name="T57" fmla="*/ 176 h 1513"/>
                <a:gd name="T58" fmla="*/ 1968 w 2064"/>
                <a:gd name="T59" fmla="*/ 1 h 1513"/>
                <a:gd name="T60" fmla="*/ 2064 w 2064"/>
                <a:gd name="T61" fmla="*/ 168 h 151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064"/>
                <a:gd name="T94" fmla="*/ 0 h 1513"/>
                <a:gd name="T95" fmla="*/ 2064 w 2064"/>
                <a:gd name="T96" fmla="*/ 1513 h 151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064" h="1513">
                  <a:moveTo>
                    <a:pt x="0" y="1513"/>
                  </a:moveTo>
                  <a:cubicBezTo>
                    <a:pt x="9" y="1497"/>
                    <a:pt x="35" y="1430"/>
                    <a:pt x="56" y="1417"/>
                  </a:cubicBezTo>
                  <a:cubicBezTo>
                    <a:pt x="77" y="1404"/>
                    <a:pt x="111" y="1464"/>
                    <a:pt x="128" y="1433"/>
                  </a:cubicBezTo>
                  <a:cubicBezTo>
                    <a:pt x="145" y="1402"/>
                    <a:pt x="145" y="1240"/>
                    <a:pt x="160" y="1233"/>
                  </a:cubicBezTo>
                  <a:cubicBezTo>
                    <a:pt x="175" y="1226"/>
                    <a:pt x="196" y="1417"/>
                    <a:pt x="216" y="1393"/>
                  </a:cubicBezTo>
                  <a:cubicBezTo>
                    <a:pt x="236" y="1369"/>
                    <a:pt x="259" y="1126"/>
                    <a:pt x="280" y="1089"/>
                  </a:cubicBezTo>
                  <a:cubicBezTo>
                    <a:pt x="301" y="1052"/>
                    <a:pt x="324" y="1186"/>
                    <a:pt x="344" y="1169"/>
                  </a:cubicBezTo>
                  <a:cubicBezTo>
                    <a:pt x="364" y="1152"/>
                    <a:pt x="372" y="952"/>
                    <a:pt x="400" y="985"/>
                  </a:cubicBezTo>
                  <a:cubicBezTo>
                    <a:pt x="428" y="1018"/>
                    <a:pt x="485" y="1360"/>
                    <a:pt x="512" y="1369"/>
                  </a:cubicBezTo>
                  <a:cubicBezTo>
                    <a:pt x="539" y="1378"/>
                    <a:pt x="540" y="1069"/>
                    <a:pt x="560" y="1041"/>
                  </a:cubicBezTo>
                  <a:cubicBezTo>
                    <a:pt x="580" y="1013"/>
                    <a:pt x="609" y="1250"/>
                    <a:pt x="632" y="1201"/>
                  </a:cubicBezTo>
                  <a:cubicBezTo>
                    <a:pt x="655" y="1152"/>
                    <a:pt x="673" y="790"/>
                    <a:pt x="696" y="745"/>
                  </a:cubicBezTo>
                  <a:cubicBezTo>
                    <a:pt x="719" y="700"/>
                    <a:pt x="743" y="894"/>
                    <a:pt x="768" y="929"/>
                  </a:cubicBezTo>
                  <a:cubicBezTo>
                    <a:pt x="793" y="964"/>
                    <a:pt x="816" y="945"/>
                    <a:pt x="848" y="953"/>
                  </a:cubicBezTo>
                  <a:cubicBezTo>
                    <a:pt x="880" y="961"/>
                    <a:pt x="937" y="1009"/>
                    <a:pt x="960" y="977"/>
                  </a:cubicBezTo>
                  <a:cubicBezTo>
                    <a:pt x="983" y="945"/>
                    <a:pt x="971" y="854"/>
                    <a:pt x="984" y="761"/>
                  </a:cubicBezTo>
                  <a:cubicBezTo>
                    <a:pt x="997" y="668"/>
                    <a:pt x="1020" y="360"/>
                    <a:pt x="1040" y="417"/>
                  </a:cubicBezTo>
                  <a:cubicBezTo>
                    <a:pt x="1060" y="474"/>
                    <a:pt x="1085" y="1016"/>
                    <a:pt x="1104" y="1105"/>
                  </a:cubicBezTo>
                  <a:cubicBezTo>
                    <a:pt x="1123" y="1194"/>
                    <a:pt x="1129" y="998"/>
                    <a:pt x="1152" y="953"/>
                  </a:cubicBezTo>
                  <a:cubicBezTo>
                    <a:pt x="1175" y="908"/>
                    <a:pt x="1209" y="845"/>
                    <a:pt x="1240" y="833"/>
                  </a:cubicBezTo>
                  <a:cubicBezTo>
                    <a:pt x="1271" y="821"/>
                    <a:pt x="1305" y="898"/>
                    <a:pt x="1336" y="881"/>
                  </a:cubicBezTo>
                  <a:cubicBezTo>
                    <a:pt x="1367" y="864"/>
                    <a:pt x="1397" y="776"/>
                    <a:pt x="1424" y="729"/>
                  </a:cubicBezTo>
                  <a:cubicBezTo>
                    <a:pt x="1451" y="682"/>
                    <a:pt x="1471" y="648"/>
                    <a:pt x="1496" y="601"/>
                  </a:cubicBezTo>
                  <a:cubicBezTo>
                    <a:pt x="1521" y="554"/>
                    <a:pt x="1549" y="438"/>
                    <a:pt x="1576" y="449"/>
                  </a:cubicBezTo>
                  <a:cubicBezTo>
                    <a:pt x="1603" y="460"/>
                    <a:pt x="1635" y="681"/>
                    <a:pt x="1656" y="665"/>
                  </a:cubicBezTo>
                  <a:cubicBezTo>
                    <a:pt x="1677" y="649"/>
                    <a:pt x="1685" y="441"/>
                    <a:pt x="1704" y="353"/>
                  </a:cubicBezTo>
                  <a:cubicBezTo>
                    <a:pt x="1723" y="265"/>
                    <a:pt x="1749" y="128"/>
                    <a:pt x="1768" y="137"/>
                  </a:cubicBezTo>
                  <a:cubicBezTo>
                    <a:pt x="1787" y="146"/>
                    <a:pt x="1799" y="400"/>
                    <a:pt x="1816" y="409"/>
                  </a:cubicBezTo>
                  <a:cubicBezTo>
                    <a:pt x="1833" y="418"/>
                    <a:pt x="1847" y="261"/>
                    <a:pt x="1872" y="193"/>
                  </a:cubicBezTo>
                  <a:cubicBezTo>
                    <a:pt x="1897" y="125"/>
                    <a:pt x="1936" y="2"/>
                    <a:pt x="1968" y="1"/>
                  </a:cubicBezTo>
                  <a:cubicBezTo>
                    <a:pt x="2000" y="0"/>
                    <a:pt x="2044" y="147"/>
                    <a:pt x="2064" y="185"/>
                  </a:cubicBezTo>
                </a:path>
              </a:pathLst>
            </a:custGeom>
            <a:noFill/>
            <a:ln w="76200" cmpd="sng">
              <a:solidFill>
                <a:srgbClr val="24BD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4" name="Rectangle 7"/>
            <p:cNvSpPr>
              <a:spLocks noChangeArrowheads="1"/>
            </p:cNvSpPr>
            <p:nvPr/>
          </p:nvSpPr>
          <p:spPr bwMode="auto">
            <a:xfrm>
              <a:off x="3070" y="3927"/>
              <a:ext cx="2196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	M	T		W	T		F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/>
            </a:scene3d>
            <a:sp3d prstMaterial="dkEdge">
              <a:bevelT w="50800" h="38100" prst="riblet"/>
              <a:contourClr>
                <a:schemeClr val="tx1"/>
              </a:contourClr>
            </a:sp3d>
          </a:bodyPr>
          <a:lstStyle/>
          <a:p>
            <a:r>
              <a:rPr lang="en-US" sz="4800" smtClean="0">
                <a:ln w="0">
                  <a:noFill/>
                </a:ln>
                <a:solidFill>
                  <a:srgbClr val="FFFF00"/>
                </a:solidFill>
              </a:rPr>
              <a:t>1. NAIVE APPROACH</a:t>
            </a:r>
            <a:endParaRPr lang="en-US" sz="4800">
              <a:ln w="0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0760"/>
            <a:ext cx="7772400" cy="613172"/>
          </a:xfrm>
        </p:spPr>
        <p:txBody>
          <a:bodyPr lIns="99994" tIns="49997" rIns="99994" bIns="49997" anchorCtr="1"/>
          <a:lstStyle/>
          <a:p>
            <a:r>
              <a:rPr lang="en-US" altLang="en-US" smtClean="0">
                <a:cs typeface="Arial" pitchFamily="34" charset="0"/>
              </a:rPr>
              <a:t>Naive </a:t>
            </a:r>
            <a:r>
              <a:rPr lang="en-US" altLang="en-US" smtClean="0">
                <a:cs typeface="Arial" pitchFamily="34" charset="0"/>
              </a:rPr>
              <a:t>Approach (Pendekatan Naif)</a:t>
            </a:r>
            <a:endParaRPr lang="en-US" altLang="en-US" smtClean="0">
              <a:cs typeface="Arial" pitchFamily="34" charset="0"/>
            </a:endParaRP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681040" y="1298972"/>
            <a:ext cx="6357936" cy="317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168400" indent="-4572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Menganggap permintaan periode yad sama dengan permintaan masa lampau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contoh., Jika pada bulan Januari permintaan  sebesar 68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maka bulan Februari juga sebesar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68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Metode ini lebih efektif dan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efisien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Dapat digunakan sebagai titik awal yang baik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4" y="304800"/>
            <a:ext cx="1514475" cy="202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effectLst/>
        </p:spPr>
        <p:txBody>
          <a:bodyPr vert="horz" lIns="68589" tIns="34295" rIns="68589" bIns="34295" rtlCol="0" anchor="b">
            <a:normAutofit/>
            <a:scene3d>
              <a:camera prst="orthographicFront"/>
              <a:lightRig rig="flat" dir="t"/>
            </a:scene3d>
            <a:sp3d prstMaterial="dkEdge">
              <a:bevelT w="50800" h="38100" prst="riblet"/>
              <a:contourClr>
                <a:schemeClr val="tx1"/>
              </a:contourClr>
            </a:sp3d>
          </a:bodyPr>
          <a:lstStyle/>
          <a:p>
            <a:pPr marL="806450" indent="-806450"/>
            <a:r>
              <a:rPr lang="en-US" sz="4800">
                <a:ln w="0">
                  <a:noFill/>
                </a:ln>
                <a:solidFill>
                  <a:srgbClr val="FFFF00"/>
                </a:solidFill>
              </a:rPr>
              <a:t>2. </a:t>
            </a:r>
            <a:r>
              <a:rPr lang="en-US" sz="4800" smtClean="0">
                <a:ln w="0">
                  <a:noFill/>
                </a:ln>
                <a:solidFill>
                  <a:srgbClr val="FFFF00"/>
                </a:solidFill>
              </a:rPr>
              <a:t>	Metode rata-rata bergerak</a:t>
            </a:r>
            <a:endParaRPr lang="en-US" sz="4800">
              <a:ln w="0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 anchorCtr="1"/>
          <a:lstStyle/>
          <a:p>
            <a:r>
              <a:rPr lang="en-US" altLang="en-US" smtClean="0">
                <a:cs typeface="Arial" pitchFamily="34" charset="0"/>
              </a:rPr>
              <a:t>Moving Average Method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idx="1"/>
          </p:nvPr>
        </p:nvSpPr>
        <p:spPr>
          <a:xfrm>
            <a:off x="787401" y="1391841"/>
            <a:ext cx="7567613" cy="2295525"/>
          </a:xfrm>
        </p:spPr>
        <p:txBody>
          <a:bodyPr lIns="90475" tIns="44444" rIns="90475" bIns="44444"/>
          <a:lstStyle/>
          <a:p>
            <a:pPr defTabSz="911225">
              <a:buSzPct val="100000"/>
              <a:buFont typeface="Courier New" panose="02070309020205020404" pitchFamily="49" charset="0"/>
              <a:buChar char="o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MA adalah sekumpulan rata-rata hitung</a:t>
            </a:r>
          </a:p>
          <a:p>
            <a:pPr defTabSz="911225">
              <a:buSzPct val="100000"/>
              <a:buFont typeface="Courier New" panose="02070309020205020404" pitchFamily="49" charset="0"/>
              <a:buChar char="o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Digunakan jika tidak ada atau sedikit tren</a:t>
            </a:r>
          </a:p>
          <a:p>
            <a:pPr defTabSz="911225">
              <a:buSzPct val="100000"/>
              <a:buFont typeface="Courier New" panose="02070309020205020404" pitchFamily="49" charset="0"/>
              <a:buChar char="o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Sering digunakan untuk pemulusan</a:t>
            </a:r>
          </a:p>
          <a:p>
            <a:pPr marL="1168400" lvl="1" indent="-457200" defTabSz="911225">
              <a:buSzPct val="100000"/>
              <a:buFont typeface="Wingdings" panose="05000000000000000000" pitchFamily="2" charset="2"/>
              <a:buChar char="ü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Provides overall impression of data over time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2681" y="3271709"/>
            <a:ext cx="6871644" cy="1334530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05309" y="3539234"/>
                <a:ext cx="6572697" cy="627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𝑹𝒂𝒕𝒂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𝒓𝒂𝒕𝒂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𝒃𝒆𝒓𝒈𝒆𝒓𝒂𝒌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𝒑𝒆𝒓𝒎𝒊𝒏𝒕𝒂𝒂𝒏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𝒏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𝒑𝒆𝒓𝒊𝒐𝒅𝒆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𝒚𝒈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𝒍𝒂𝒍𝒖</m:t>
                              </m:r>
                            </m:e>
                          </m:nary>
                        </m:num>
                        <m:den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𝒏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309" y="3539234"/>
                <a:ext cx="6572697" cy="627801"/>
              </a:xfrm>
              <a:prstGeom prst="rect">
                <a:avLst/>
              </a:prstGeom>
              <a:blipFill rotWithShape="1">
                <a:blip r:embed="rId3"/>
                <a:stretch>
                  <a:fillRect r="-1484"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>
            <a:normAutofit/>
          </a:bodyPr>
          <a:lstStyle/>
          <a:p>
            <a:r>
              <a:rPr lang="en-US" altLang="en-US" sz="3200" smtClean="0">
                <a:cs typeface="Arial" pitchFamily="34" charset="0"/>
              </a:rPr>
              <a:t>CONTOH RATA-RATA BERGERAK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686733"/>
              </p:ext>
            </p:extLst>
          </p:nvPr>
        </p:nvGraphicFramePr>
        <p:xfrm>
          <a:off x="685800" y="1371600"/>
          <a:ext cx="7772400" cy="307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7500"/>
                <a:gridCol w="2489200"/>
                <a:gridCol w="3695700"/>
              </a:tblGrid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100" b="1" smtClean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BULAN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PENJUALAN SEBENARNYA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RATA-RATA BERGERAK 3-BULAN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Januari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Februari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Maret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13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+mn-lt"/>
                          <a:cs typeface="Arial"/>
                        </a:rPr>
                        <a:t>April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16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Mei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19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Juni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23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Juli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26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Agustus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30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+mn-lt"/>
                          <a:cs typeface="Arial"/>
                        </a:rPr>
                        <a:t>September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28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Oktober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18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+mn-lt"/>
                          <a:cs typeface="Arial"/>
                        </a:rPr>
                        <a:t>November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16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Desember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14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62601" y="2265760"/>
            <a:ext cx="21836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j-lt"/>
                <a:cs typeface="Arial"/>
              </a:rPr>
              <a:t>(</a:t>
            </a:r>
            <a:r>
              <a:rPr lang="en-US" sz="1400" b="1" dirty="0">
                <a:solidFill>
                  <a:schemeClr val="tx2"/>
                </a:solidFill>
                <a:latin typeface="+mj-lt"/>
                <a:cs typeface="Arial"/>
              </a:rPr>
              <a:t>10</a:t>
            </a:r>
            <a:r>
              <a:rPr lang="en-US" sz="1400" dirty="0">
                <a:latin typeface="+mj-lt"/>
                <a:cs typeface="Arial"/>
              </a:rPr>
              <a:t> + </a:t>
            </a:r>
            <a:r>
              <a:rPr lang="en-US" sz="1400" b="1" dirty="0">
                <a:solidFill>
                  <a:srgbClr val="FFFF00"/>
                </a:solidFill>
                <a:latin typeface="+mj-lt"/>
                <a:cs typeface="Arial"/>
              </a:rPr>
              <a:t>12</a:t>
            </a:r>
            <a:r>
              <a:rPr lang="en-US" sz="1400" dirty="0">
                <a:latin typeface="+mj-lt"/>
                <a:cs typeface="Arial"/>
              </a:rPr>
              <a:t> + </a:t>
            </a:r>
            <a:r>
              <a:rPr lang="en-US" sz="14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cs typeface="Arial"/>
              </a:rPr>
              <a:t>13</a:t>
            </a:r>
            <a:r>
              <a:rPr lang="en-US" sz="1400" dirty="0">
                <a:latin typeface="+mj-lt"/>
                <a:cs typeface="Arial"/>
              </a:rPr>
              <a:t>)/3 = 11 </a:t>
            </a:r>
            <a:r>
              <a:rPr lang="en-US" sz="1400" baseline="30000" dirty="0">
                <a:latin typeface="+mj-lt"/>
                <a:cs typeface="Arial"/>
              </a:rPr>
              <a:t>2</a:t>
            </a:r>
            <a:r>
              <a:rPr lang="en-US" sz="1400" dirty="0">
                <a:latin typeface="+mj-lt"/>
                <a:cs typeface="Arial"/>
              </a:rPr>
              <a:t>/</a:t>
            </a:r>
            <a:r>
              <a:rPr lang="en-US" sz="1400" baseline="-25000" dirty="0">
                <a:latin typeface="+mj-lt"/>
                <a:cs typeface="Arial"/>
              </a:rPr>
              <a:t>3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62601" y="2499123"/>
            <a:ext cx="20922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(12 + 13 + 16)/3 = 13 </a:t>
            </a:r>
            <a:r>
              <a:rPr lang="en-US" altLang="en-US" sz="1400" baseline="30000">
                <a:latin typeface="Arial" pitchFamily="34" charset="0"/>
              </a:rPr>
              <a:t>2</a:t>
            </a:r>
            <a:r>
              <a:rPr lang="en-US" altLang="en-US" sz="1400">
                <a:latin typeface="Arial" pitchFamily="34" charset="0"/>
              </a:rPr>
              <a:t>/</a:t>
            </a:r>
            <a:r>
              <a:rPr lang="en-US" altLang="en-US" sz="1400" baseline="-25000">
                <a:latin typeface="Arial" pitchFamily="34" charset="0"/>
              </a:rPr>
              <a:t>3</a:t>
            </a:r>
            <a:endParaRPr lang="en-US" altLang="en-US" sz="1400">
              <a:latin typeface="Arial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562601" y="2731294"/>
            <a:ext cx="18582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(13 + 16 + 19)/3 = 16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523249"/>
              </p:ext>
            </p:extLst>
          </p:nvPr>
        </p:nvGraphicFramePr>
        <p:xfrm>
          <a:off x="5562600" y="3019985"/>
          <a:ext cx="2482850" cy="1417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2850"/>
              </a:tblGrid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(16 + 19 + 23)/3 = 19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(19 + 23 + 26)/3 = 22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(23 + 26 + 30)/3 = 26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(29 + 30 + 28)/3 = 28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(30 + 28 + 18)/3 = 25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(28 + 18 + 16)/3 = 20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Freeform 7"/>
          <p:cNvSpPr/>
          <p:nvPr/>
        </p:nvSpPr>
        <p:spPr bwMode="auto">
          <a:xfrm>
            <a:off x="3746501" y="1718078"/>
            <a:ext cx="2001838" cy="571501"/>
          </a:xfrm>
          <a:custGeom>
            <a:avLst/>
            <a:gdLst>
              <a:gd name="connsiteX0" fmla="*/ 0 w 2002367"/>
              <a:gd name="connsiteY0" fmla="*/ 0 h 762000"/>
              <a:gd name="connsiteX1" fmla="*/ 1697567 w 2002367"/>
              <a:gd name="connsiteY1" fmla="*/ 4234 h 762000"/>
              <a:gd name="connsiteX2" fmla="*/ 2002367 w 2002367"/>
              <a:gd name="connsiteY2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367" h="762000">
                <a:moveTo>
                  <a:pt x="0" y="0"/>
                </a:moveTo>
                <a:lnTo>
                  <a:pt x="1697567" y="4234"/>
                </a:lnTo>
                <a:lnTo>
                  <a:pt x="2002367" y="762000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3746501" y="1943106"/>
            <a:ext cx="2451100" cy="342901"/>
          </a:xfrm>
          <a:custGeom>
            <a:avLst/>
            <a:gdLst>
              <a:gd name="connsiteX0" fmla="*/ 0 w 2451100"/>
              <a:gd name="connsiteY0" fmla="*/ 4233 h 457200"/>
              <a:gd name="connsiteX1" fmla="*/ 2269067 w 2451100"/>
              <a:gd name="connsiteY1" fmla="*/ 0 h 457200"/>
              <a:gd name="connsiteX2" fmla="*/ 2451100 w 2451100"/>
              <a:gd name="connsiteY2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1100" h="457200">
                <a:moveTo>
                  <a:pt x="0" y="4233"/>
                </a:moveTo>
                <a:lnTo>
                  <a:pt x="2269067" y="0"/>
                </a:lnTo>
                <a:lnTo>
                  <a:pt x="2451100" y="457200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Freeform 9"/>
          <p:cNvSpPr/>
          <p:nvPr/>
        </p:nvSpPr>
        <p:spPr bwMode="auto">
          <a:xfrm>
            <a:off x="3743326" y="2175279"/>
            <a:ext cx="2873375" cy="110728"/>
          </a:xfrm>
          <a:custGeom>
            <a:avLst/>
            <a:gdLst>
              <a:gd name="connsiteX0" fmla="*/ 0 w 2874433"/>
              <a:gd name="connsiteY0" fmla="*/ 8467 h 148167"/>
              <a:gd name="connsiteX1" fmla="*/ 2823633 w 2874433"/>
              <a:gd name="connsiteY1" fmla="*/ 0 h 148167"/>
              <a:gd name="connsiteX2" fmla="*/ 2874433 w 2874433"/>
              <a:gd name="connsiteY2" fmla="*/ 148167 h 14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4433" h="148167">
                <a:moveTo>
                  <a:pt x="0" y="8467"/>
                </a:moveTo>
                <a:lnTo>
                  <a:pt x="2823633" y="0"/>
                </a:lnTo>
                <a:lnTo>
                  <a:pt x="2874433" y="148167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1210" name="TextBox 10"/>
          <p:cNvSpPr txBox="1">
            <a:spLocks noChangeArrowheads="1"/>
          </p:cNvSpPr>
          <p:nvPr/>
        </p:nvSpPr>
        <p:spPr bwMode="auto">
          <a:xfrm>
            <a:off x="3332432" y="1588922"/>
            <a:ext cx="3577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tx2"/>
                </a:solidFill>
                <a:latin typeface="+mj-lt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332432" y="1834172"/>
            <a:ext cx="35458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FFFF00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91212" name="TextBox 12"/>
          <p:cNvSpPr txBox="1">
            <a:spLocks noChangeArrowheads="1"/>
          </p:cNvSpPr>
          <p:nvPr/>
        </p:nvSpPr>
        <p:spPr bwMode="auto">
          <a:xfrm>
            <a:off x="3334529" y="2068817"/>
            <a:ext cx="3545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bg1">
                    <a:lumMod val="60000"/>
                    <a:lumOff val="40000"/>
                  </a:schemeClr>
                </a:solidFill>
                <a:latin typeface="Arial" pitchFamily="34" charset="0"/>
              </a:rPr>
              <a:t>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15040" y="2254809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chemeClr val="tx2"/>
                </a:solidFill>
                <a:latin typeface="+mj-lt"/>
              </a:rPr>
              <a:t>10</a:t>
            </a:r>
            <a:endParaRPr lang="en-US" sz="16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23584" y="225460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FFFF00"/>
                </a:solidFill>
                <a:latin typeface="+mj-lt"/>
              </a:rPr>
              <a:t>12</a:t>
            </a:r>
            <a:endParaRPr lang="en-US" sz="16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5795" y="2254809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13</a:t>
            </a:r>
            <a:endParaRPr lang="en-US" sz="1600" b="1">
              <a:solidFill>
                <a:schemeClr val="bg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70293" y="2242008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+</a:t>
            </a:r>
            <a:endParaRPr lang="en-US" sz="1600"/>
          </a:p>
        </p:txBody>
      </p:sp>
      <p:sp>
        <p:nvSpPr>
          <p:cNvPr id="19" name="TextBox 18"/>
          <p:cNvSpPr txBox="1"/>
          <p:nvPr/>
        </p:nvSpPr>
        <p:spPr>
          <a:xfrm>
            <a:off x="6273349" y="2240033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+</a:t>
            </a:r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  <p:bldP spid="9" grpId="0" animBg="1"/>
      <p:bldP spid="10" grpId="0" animBg="1"/>
      <p:bldP spid="91210" grpId="0"/>
      <p:bldP spid="12" grpId="0"/>
      <p:bldP spid="91212" grpId="0"/>
      <p:bldP spid="11" grpId="0"/>
      <p:bldP spid="16" grpId="0"/>
      <p:bldP spid="17" grpId="0"/>
      <p:bldP spid="13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11941" y="1504950"/>
            <a:ext cx="5503820" cy="1711200"/>
          </a:xfrm>
          <a:effectLst/>
        </p:spPr>
        <p:txBody>
          <a:bodyPr vert="horz" lIns="68589" tIns="34295" rIns="68589" bIns="34295" rtlCol="0" anchor="b">
            <a:normAutofit/>
            <a:scene3d>
              <a:camera prst="orthographicFront"/>
              <a:lightRig rig="flat" dir="t"/>
            </a:scene3d>
            <a:sp3d prstMaterial="dkEdge">
              <a:bevelT w="50800" h="38100" prst="riblet"/>
              <a:contourClr>
                <a:schemeClr val="tx1"/>
              </a:contourClr>
            </a:sp3d>
          </a:bodyPr>
          <a:lstStyle/>
          <a:p>
            <a:r>
              <a:rPr lang="en-US" sz="4400" smtClean="0">
                <a:ln w="0">
                  <a:noFill/>
                </a:ln>
              </a:rPr>
              <a:t>Weighted</a:t>
            </a:r>
            <a:r>
              <a:rPr lang="en-US" sz="4400" smtClean="0">
                <a:ln w="0">
                  <a:noFill/>
                </a:ln>
                <a:solidFill>
                  <a:srgbClr val="FFFF00"/>
                </a:solidFill>
              </a:rPr>
              <a:t> </a:t>
            </a:r>
            <a:r>
              <a:rPr lang="en-US" sz="4400">
                <a:ln w="0">
                  <a:noFill/>
                </a:ln>
                <a:solidFill>
                  <a:srgbClr val="FFFF00"/>
                </a:solidFill>
              </a:rPr>
              <a:t>Moving average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9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048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+mn-lt"/>
                <a:cs typeface="Arial" pitchFamily="34" charset="0"/>
              </a:rPr>
              <a:t>Rata-rata bergerak tertimbang</a:t>
            </a:r>
          </a:p>
        </p:txBody>
      </p:sp>
      <p:sp>
        <p:nvSpPr>
          <p:cNvPr id="99330" name="Rectangle 2"/>
          <p:cNvSpPr>
            <a:spLocks noGrp="1" noChangeArrowheads="1"/>
          </p:cNvSpPr>
          <p:nvPr>
            <p:ph idx="1"/>
          </p:nvPr>
        </p:nvSpPr>
        <p:spPr>
          <a:xfrm>
            <a:off x="889000" y="1225154"/>
            <a:ext cx="7366000" cy="2064544"/>
          </a:xfrm>
        </p:spPr>
        <p:txBody>
          <a:bodyPr lIns="90475" tIns="44444" rIns="90475" bIns="44444">
            <a:normAutofit fontScale="92500" lnSpcReduction="10000"/>
          </a:bodyPr>
          <a:lstStyle/>
          <a:p>
            <a:pPr defTabSz="836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Digunakan jika terjadi beberapa kecenderungan (tren)</a:t>
            </a:r>
          </a:p>
          <a:p>
            <a:pPr marL="1168400" lvl="1" indent="-457200" defTabSz="836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b="1" smtClean="0">
                <a:solidFill>
                  <a:srgbClr val="FFC000"/>
                </a:solidFill>
                <a:cs typeface="Arial" pitchFamily="34" charset="0"/>
              </a:rPr>
              <a:t>Menganggap data masa lampu dianggap kurang penting dibanding data terbaru</a:t>
            </a:r>
          </a:p>
          <a:p>
            <a:pPr defTabSz="836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Bobot didasarkan pada pengalaman dan intuisi (filling)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05442" y="3226279"/>
            <a:ext cx="7849558" cy="1371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3491964"/>
            <a:ext cx="6175375" cy="840230"/>
            <a:chOff x="590550" y="4289115"/>
            <a:chExt cx="6439267" cy="1120307"/>
          </a:xfrm>
        </p:grpSpPr>
        <p:graphicFrame>
          <p:nvGraphicFramePr>
            <p:cNvPr id="2193" name="Object 1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5511276"/>
                </p:ext>
              </p:extLst>
            </p:nvPr>
          </p:nvGraphicFramePr>
          <p:xfrm>
            <a:off x="1764186" y="4429530"/>
            <a:ext cx="5265631" cy="939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5" name="Equation" r:id="rId4" imgW="3365280" imgH="482400" progId="Equation.3">
                    <p:embed/>
                  </p:oleObj>
                </mc:Choice>
                <mc:Fallback>
                  <p:oleObj name="Equation" r:id="rId4" imgW="3365280" imgH="482400" progId="Equation.3">
                    <p:embed/>
                    <p:pic>
                      <p:nvPicPr>
                        <p:cNvPr id="0" name="Object 1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4186" y="4429530"/>
                          <a:ext cx="5265631" cy="939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97" name="TextBox 2"/>
            <p:cNvSpPr txBox="1">
              <a:spLocks noChangeArrowheads="1"/>
            </p:cNvSpPr>
            <p:nvPr/>
          </p:nvSpPr>
          <p:spPr bwMode="auto">
            <a:xfrm>
              <a:off x="590550" y="4289115"/>
              <a:ext cx="1468527" cy="1120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Rata-rata bergerak tertimbang</a:t>
              </a:r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Weighted Moving Average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070577"/>
              </p:ext>
            </p:extLst>
          </p:nvPr>
        </p:nvGraphicFramePr>
        <p:xfrm>
          <a:off x="685800" y="1371600"/>
          <a:ext cx="7772400" cy="307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2387600"/>
                <a:gridCol w="4038600"/>
              </a:tblGrid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ACTUAL SHED SALES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3-MONTH WEIGHTED MOVING AVERAGE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January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February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March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April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June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July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August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September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October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November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December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14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424696"/>
              </p:ext>
            </p:extLst>
          </p:nvPr>
        </p:nvGraphicFramePr>
        <p:xfrm>
          <a:off x="2184400" y="2751772"/>
          <a:ext cx="6521450" cy="1950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487"/>
                <a:gridCol w="959384"/>
                <a:gridCol w="282255"/>
                <a:gridCol w="1293000"/>
                <a:gridCol w="3317176"/>
                <a:gridCol w="352148"/>
              </a:tblGrid>
              <a:tr h="22860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WEIGHTS APPLIED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PERIOD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solidFill>
                          <a:schemeClr val="tx2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Last month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Two months ago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solidFill>
                          <a:schemeClr val="accent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Three months ago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Sum of the weights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6"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Forecast for this month =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255898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x Sales last mo. + </a:t>
                      </a:r>
                      <a:r>
                        <a:rPr lang="en-US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x Sales 2 mos. ago + </a:t>
                      </a:r>
                      <a:r>
                        <a:rPr lang="en-US" sz="1400" b="1" dirty="0" smtClean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x Sales 3 mos. ago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Sum of the weights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959100" y="3095625"/>
            <a:ext cx="3352800" cy="1066800"/>
            <a:chOff x="2959100" y="4127500"/>
            <a:chExt cx="3352800" cy="1422400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2959100" y="4127500"/>
              <a:ext cx="533400" cy="13335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683000" y="4457700"/>
              <a:ext cx="762000" cy="10033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683000" y="4686300"/>
              <a:ext cx="2628900" cy="8636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042048" y="1589114"/>
            <a:ext cx="4904204" cy="984421"/>
            <a:chOff x="3041523" y="2118819"/>
            <a:chExt cx="4904383" cy="1312455"/>
          </a:xfrm>
        </p:grpSpPr>
        <p:sp>
          <p:nvSpPr>
            <p:cNvPr id="3" name="TextBox 2"/>
            <p:cNvSpPr txBox="1"/>
            <p:nvPr/>
          </p:nvSpPr>
          <p:spPr>
            <a:xfrm>
              <a:off x="4939845" y="3020938"/>
              <a:ext cx="3006061" cy="4103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Arial"/>
                  <a:cs typeface="Arial"/>
                </a:rPr>
                <a:t>[(3 x </a:t>
              </a:r>
              <a:r>
                <a:rPr lang="en-US" sz="14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13</a:t>
              </a:r>
              <a:r>
                <a:rPr lang="en-US" sz="1400" dirty="0">
                  <a:latin typeface="Arial"/>
                  <a:cs typeface="Arial"/>
                </a:rPr>
                <a:t>) + (2 x </a:t>
              </a:r>
              <a:r>
                <a:rPr lang="en-US" sz="1400" b="1" dirty="0">
                  <a:solidFill>
                    <a:srgbClr val="FFFF00"/>
                  </a:solidFill>
                  <a:latin typeface="Arial"/>
                  <a:cs typeface="Arial"/>
                </a:rPr>
                <a:t>12</a:t>
              </a:r>
              <a:r>
                <a:rPr lang="en-US" sz="1400" dirty="0">
                  <a:latin typeface="Arial"/>
                  <a:cs typeface="Arial"/>
                </a:rPr>
                <a:t>) + (</a:t>
              </a:r>
              <a:r>
                <a:rPr lang="en-US" sz="1400" b="1" dirty="0">
                  <a:solidFill>
                    <a:schemeClr val="bg1">
                      <a:lumMod val="40000"/>
                      <a:lumOff val="60000"/>
                    </a:schemeClr>
                  </a:solidFill>
                  <a:latin typeface="Arial"/>
                  <a:cs typeface="Arial"/>
                </a:rPr>
                <a:t>10</a:t>
              </a:r>
              <a:r>
                <a:rPr lang="en-US" sz="1400" dirty="0">
                  <a:latin typeface="Arial"/>
                  <a:cs typeface="Arial"/>
                </a:rPr>
                <a:t>)]/6 = 12 </a:t>
              </a:r>
              <a:r>
                <a:rPr lang="en-US" sz="1400" baseline="30000" dirty="0">
                  <a:latin typeface="Arial"/>
                  <a:cs typeface="Arial"/>
                </a:rPr>
                <a:t>1</a:t>
              </a:r>
              <a:r>
                <a:rPr lang="en-US" sz="1400" dirty="0">
                  <a:latin typeface="Arial"/>
                  <a:cs typeface="Arial"/>
                </a:rPr>
                <a:t>/</a:t>
              </a:r>
              <a:r>
                <a:rPr lang="en-US" sz="1400" baseline="-25000" dirty="0">
                  <a:latin typeface="Arial"/>
                  <a:cs typeface="Arial"/>
                </a:rPr>
                <a:t>6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3441191" y="2290747"/>
              <a:ext cx="3352922" cy="761938"/>
            </a:xfrm>
            <a:custGeom>
              <a:avLst/>
              <a:gdLst>
                <a:gd name="connsiteX0" fmla="*/ 0 w 2002367"/>
                <a:gd name="connsiteY0" fmla="*/ 0 h 762000"/>
                <a:gd name="connsiteX1" fmla="*/ 1697567 w 2002367"/>
                <a:gd name="connsiteY1" fmla="*/ 4234 h 762000"/>
                <a:gd name="connsiteX2" fmla="*/ 2002367 w 2002367"/>
                <a:gd name="connsiteY2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2367" h="762000">
                  <a:moveTo>
                    <a:pt x="0" y="0"/>
                  </a:moveTo>
                  <a:lnTo>
                    <a:pt x="1697567" y="4234"/>
                  </a:lnTo>
                  <a:lnTo>
                    <a:pt x="2002367" y="762000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5328" name="TextBox 10"/>
            <p:cNvSpPr txBox="1">
              <a:spLocks noChangeArrowheads="1"/>
            </p:cNvSpPr>
            <p:nvPr/>
          </p:nvSpPr>
          <p:spPr bwMode="auto">
            <a:xfrm>
              <a:off x="3045081" y="2118819"/>
              <a:ext cx="354597" cy="369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>
                  <a:ln>
                    <a:solidFill>
                      <a:schemeClr val="bg1">
                        <a:lumMod val="60000"/>
                        <a:lumOff val="40000"/>
                      </a:schemeClr>
                    </a:solidFill>
                  </a:ln>
                  <a:solidFill>
                    <a:schemeClr val="bg1">
                      <a:lumMod val="40000"/>
                      <a:lumOff val="60000"/>
                    </a:schemeClr>
                  </a:solidFill>
                  <a:latin typeface="Arial" pitchFamily="34" charset="0"/>
                </a:rPr>
                <a:t>10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1523" y="2436787"/>
              <a:ext cx="354597" cy="369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"/>
                  <a:cs typeface="Arial"/>
                </a:rPr>
                <a:t>12</a:t>
              </a:r>
            </a:p>
          </p:txBody>
        </p:sp>
        <p:sp>
          <p:nvSpPr>
            <p:cNvPr id="95330" name="TextBox 12"/>
            <p:cNvSpPr txBox="1">
              <a:spLocks noChangeArrowheads="1"/>
            </p:cNvSpPr>
            <p:nvPr/>
          </p:nvSpPr>
          <p:spPr bwMode="auto">
            <a:xfrm>
              <a:off x="3046569" y="2740225"/>
              <a:ext cx="354597" cy="369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</a:rPr>
                <a:t>13</a:t>
              </a:r>
            </a:p>
          </p:txBody>
        </p:sp>
        <p:sp>
          <p:nvSpPr>
            <p:cNvPr id="27" name="Freeform 26"/>
            <p:cNvSpPr/>
            <p:nvPr/>
          </p:nvSpPr>
          <p:spPr>
            <a:xfrm>
              <a:off x="3450716" y="2595523"/>
              <a:ext cx="2822678" cy="439701"/>
            </a:xfrm>
            <a:custGeom>
              <a:avLst/>
              <a:gdLst>
                <a:gd name="connsiteX0" fmla="*/ 0 w 2823633"/>
                <a:gd name="connsiteY0" fmla="*/ 0 h 440267"/>
                <a:gd name="connsiteX1" fmla="*/ 2506133 w 2823633"/>
                <a:gd name="connsiteY1" fmla="*/ 0 h 440267"/>
                <a:gd name="connsiteX2" fmla="*/ 2823633 w 2823633"/>
                <a:gd name="connsiteY2" fmla="*/ 440267 h 44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23633" h="440267">
                  <a:moveTo>
                    <a:pt x="0" y="0"/>
                  </a:moveTo>
                  <a:lnTo>
                    <a:pt x="2506133" y="0"/>
                  </a:lnTo>
                  <a:lnTo>
                    <a:pt x="2823633" y="440267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445954" y="2900298"/>
              <a:ext cx="2040011" cy="142863"/>
            </a:xfrm>
            <a:custGeom>
              <a:avLst/>
              <a:gdLst>
                <a:gd name="connsiteX0" fmla="*/ 0 w 2040467"/>
                <a:gd name="connsiteY0" fmla="*/ 4234 h 143934"/>
                <a:gd name="connsiteX1" fmla="*/ 1955800 w 2040467"/>
                <a:gd name="connsiteY1" fmla="*/ 0 h 143934"/>
                <a:gd name="connsiteX2" fmla="*/ 2040467 w 2040467"/>
                <a:gd name="connsiteY2" fmla="*/ 143934 h 14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467" h="143934">
                  <a:moveTo>
                    <a:pt x="0" y="4234"/>
                  </a:moveTo>
                  <a:lnTo>
                    <a:pt x="1955800" y="0"/>
                  </a:lnTo>
                  <a:lnTo>
                    <a:pt x="2040467" y="143934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Weighted Moving Average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378931"/>
              </p:ext>
            </p:extLst>
          </p:nvPr>
        </p:nvGraphicFramePr>
        <p:xfrm>
          <a:off x="685800" y="1371600"/>
          <a:ext cx="7772400" cy="307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2387600"/>
                <a:gridCol w="4038600"/>
              </a:tblGrid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ACTUAL SHED SALES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3-MONTH WEIGHTED MOVING AVERAGE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January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February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March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April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19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June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23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July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August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September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October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November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December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14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40300" y="2265760"/>
            <a:ext cx="300595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Arial"/>
                <a:cs typeface="Arial"/>
              </a:rPr>
              <a:t>[(3 x </a:t>
            </a:r>
            <a:r>
              <a:rPr 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13</a:t>
            </a:r>
            <a:r>
              <a:rPr lang="en-US" sz="1400" dirty="0">
                <a:latin typeface="Arial"/>
                <a:cs typeface="Arial"/>
              </a:rPr>
              <a:t>) + (2 x </a:t>
            </a:r>
            <a:r>
              <a:rPr lang="en-US" sz="1400" b="1" dirty="0">
                <a:solidFill>
                  <a:srgbClr val="FFFF00"/>
                </a:solidFill>
                <a:latin typeface="Arial"/>
                <a:cs typeface="Arial"/>
              </a:rPr>
              <a:t>12</a:t>
            </a:r>
            <a:r>
              <a:rPr lang="en-US" sz="1400" dirty="0">
                <a:latin typeface="Arial"/>
                <a:cs typeface="Arial"/>
              </a:rPr>
              <a:t>) + (</a:t>
            </a:r>
            <a:r>
              <a:rPr lang="en-US" sz="14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10</a:t>
            </a:r>
            <a:r>
              <a:rPr lang="en-US" sz="1400" dirty="0">
                <a:latin typeface="Arial"/>
                <a:cs typeface="Arial"/>
              </a:rPr>
              <a:t>)]/6 = 12 </a:t>
            </a:r>
            <a:r>
              <a:rPr lang="en-US" sz="1400" baseline="30000" dirty="0">
                <a:latin typeface="Arial"/>
                <a:cs typeface="Arial"/>
              </a:rPr>
              <a:t>1</a:t>
            </a:r>
            <a:r>
              <a:rPr lang="en-US" sz="1400" dirty="0">
                <a:latin typeface="Arial"/>
                <a:cs typeface="Arial"/>
              </a:rPr>
              <a:t>/</a:t>
            </a:r>
            <a:r>
              <a:rPr lang="en-US" sz="1400" baseline="-25000" dirty="0">
                <a:latin typeface="Arial"/>
                <a:cs typeface="Arial"/>
              </a:rPr>
              <a:t>6</a:t>
            </a:r>
          </a:p>
        </p:txBody>
      </p:sp>
      <p:sp>
        <p:nvSpPr>
          <p:cNvPr id="8" name="Freeform 7"/>
          <p:cNvSpPr/>
          <p:nvPr/>
        </p:nvSpPr>
        <p:spPr>
          <a:xfrm>
            <a:off x="3441700" y="1718072"/>
            <a:ext cx="3352800" cy="571500"/>
          </a:xfrm>
          <a:custGeom>
            <a:avLst/>
            <a:gdLst>
              <a:gd name="connsiteX0" fmla="*/ 0 w 2002367"/>
              <a:gd name="connsiteY0" fmla="*/ 0 h 762000"/>
              <a:gd name="connsiteX1" fmla="*/ 1697567 w 2002367"/>
              <a:gd name="connsiteY1" fmla="*/ 4234 h 762000"/>
              <a:gd name="connsiteX2" fmla="*/ 2002367 w 2002367"/>
              <a:gd name="connsiteY2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367" h="762000">
                <a:moveTo>
                  <a:pt x="0" y="0"/>
                </a:moveTo>
                <a:lnTo>
                  <a:pt x="1697567" y="4234"/>
                </a:lnTo>
                <a:lnTo>
                  <a:pt x="2002367" y="762000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6318" name="TextBox 10"/>
          <p:cNvSpPr txBox="1">
            <a:spLocks noChangeArrowheads="1"/>
          </p:cNvSpPr>
          <p:nvPr/>
        </p:nvSpPr>
        <p:spPr bwMode="auto">
          <a:xfrm>
            <a:off x="3043842" y="1600201"/>
            <a:ext cx="3545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bg1">
                    <a:lumMod val="40000"/>
                    <a:lumOff val="60000"/>
                  </a:schemeClr>
                </a:solidFill>
                <a:latin typeface="Arial" pitchFamily="34" charset="0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3842" y="1827610"/>
            <a:ext cx="35458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FFFF00"/>
                </a:solidFill>
                <a:latin typeface="Arial"/>
                <a:cs typeface="Arial"/>
              </a:rPr>
              <a:t>12</a:t>
            </a:r>
            <a:endParaRPr lang="en-US" sz="1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96320" name="TextBox 12"/>
          <p:cNvSpPr txBox="1">
            <a:spLocks noChangeArrowheads="1"/>
          </p:cNvSpPr>
          <p:nvPr/>
        </p:nvSpPr>
        <p:spPr bwMode="auto">
          <a:xfrm>
            <a:off x="3047180" y="2055019"/>
            <a:ext cx="3545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</a:rPr>
              <a:t>13</a:t>
            </a:r>
            <a:endParaRPr lang="en-US" altLang="en-US" sz="1400" b="1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3449638" y="1946673"/>
            <a:ext cx="2824162" cy="329803"/>
          </a:xfrm>
          <a:custGeom>
            <a:avLst/>
            <a:gdLst>
              <a:gd name="connsiteX0" fmla="*/ 0 w 2823633"/>
              <a:gd name="connsiteY0" fmla="*/ 0 h 440267"/>
              <a:gd name="connsiteX1" fmla="*/ 2506133 w 2823633"/>
              <a:gd name="connsiteY1" fmla="*/ 0 h 440267"/>
              <a:gd name="connsiteX2" fmla="*/ 2823633 w 2823633"/>
              <a:gd name="connsiteY2" fmla="*/ 440267 h 44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3633" h="440267">
                <a:moveTo>
                  <a:pt x="0" y="0"/>
                </a:moveTo>
                <a:lnTo>
                  <a:pt x="2506133" y="0"/>
                </a:lnTo>
                <a:lnTo>
                  <a:pt x="2823633" y="440267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Freeform 27"/>
          <p:cNvSpPr/>
          <p:nvPr/>
        </p:nvSpPr>
        <p:spPr>
          <a:xfrm>
            <a:off x="3446464" y="2175273"/>
            <a:ext cx="2039937" cy="107156"/>
          </a:xfrm>
          <a:custGeom>
            <a:avLst/>
            <a:gdLst>
              <a:gd name="connsiteX0" fmla="*/ 0 w 2040467"/>
              <a:gd name="connsiteY0" fmla="*/ 4234 h 143934"/>
              <a:gd name="connsiteX1" fmla="*/ 1955800 w 2040467"/>
              <a:gd name="connsiteY1" fmla="*/ 0 h 143934"/>
              <a:gd name="connsiteX2" fmla="*/ 2040467 w 2040467"/>
              <a:gd name="connsiteY2" fmla="*/ 143934 h 14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0467" h="143934">
                <a:moveTo>
                  <a:pt x="0" y="4234"/>
                </a:moveTo>
                <a:lnTo>
                  <a:pt x="1955800" y="0"/>
                </a:lnTo>
                <a:lnTo>
                  <a:pt x="2040467" y="143934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0301" y="2508647"/>
          <a:ext cx="3414713" cy="1889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4713"/>
              </a:tblGrid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16) + (2 x 13) + (12)]/6 = 14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19) + (2 x 16) + (13)]/6 = 17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23) + (2 x 19) + (16)]/6 = 20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2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26) + (2 x 23) + (19)]/6 = 23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6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30) + (2 x 26) + (23)]/6 = 27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2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28) + (2 x 30) + (26)]/6 = 28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18) + (2 x 28) + (30)]/6 = 23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16) + (2 x 18) + (28)]/6 = 18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 anchorCtr="1"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600" smtClean="0">
                <a:latin typeface="+mn-lt"/>
                <a:cs typeface="Arial" pitchFamily="34" charset="0"/>
              </a:rPr>
              <a:t>Potensi Masalah dengan</a:t>
            </a:r>
            <a:r>
              <a:rPr lang="en-US" altLang="en-US" sz="3600" smtClean="0">
                <a:latin typeface="+mn-lt"/>
                <a:cs typeface="Arial" pitchFamily="34" charset="0"/>
              </a:rPr>
              <a:t/>
            </a:r>
            <a:br>
              <a:rPr lang="en-US" altLang="en-US" sz="3600" smtClean="0">
                <a:latin typeface="+mn-lt"/>
                <a:cs typeface="Arial" pitchFamily="34" charset="0"/>
              </a:rPr>
            </a:br>
            <a:r>
              <a:rPr lang="en-US" altLang="en-US" sz="3600" smtClean="0">
                <a:latin typeface="+mn-lt"/>
                <a:cs typeface="Arial" pitchFamily="34" charset="0"/>
              </a:rPr>
              <a:t>Moving </a:t>
            </a:r>
            <a:r>
              <a:rPr lang="en-US" altLang="en-US" sz="3600" smtClean="0">
                <a:latin typeface="+mn-lt"/>
                <a:cs typeface="Arial" pitchFamily="34" charset="0"/>
              </a:rPr>
              <a:t>Average</a:t>
            </a:r>
          </a:p>
        </p:txBody>
      </p:sp>
      <p:sp>
        <p:nvSpPr>
          <p:cNvPr id="102402" name="Rectangle 2"/>
          <p:cNvSpPr>
            <a:spLocks noGrp="1" noChangeArrowheads="1"/>
          </p:cNvSpPr>
          <p:nvPr>
            <p:ph idx="1"/>
          </p:nvPr>
        </p:nvSpPr>
        <p:spPr>
          <a:xfrm>
            <a:off x="808039" y="1685925"/>
            <a:ext cx="7527925" cy="2305050"/>
          </a:xfrm>
        </p:spPr>
        <p:txBody>
          <a:bodyPr lIns="90475" tIns="44444" rIns="90475" bIns="44444">
            <a:normAutofit/>
          </a:bodyPr>
          <a:lstStyle/>
          <a:p>
            <a:pPr marL="346075" indent="-346075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Meningkatkan </a:t>
            </a:r>
            <a:r>
              <a:rPr lang="en-US" altLang="en-US" sz="24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cs typeface="Arial" pitchFamily="34" charset="0"/>
              </a:rPr>
              <a:t> </a:t>
            </a:r>
            <a:r>
              <a:rPr lang="en-US" altLang="en-US" sz="2400" smtClean="0">
                <a:cs typeface="Arial" pitchFamily="34" charset="0"/>
              </a:rPr>
              <a:t>memperhalus </a:t>
            </a:r>
            <a:r>
              <a:rPr lang="en-US" altLang="en-US" sz="2400">
                <a:cs typeface="Arial" pitchFamily="34" charset="0"/>
              </a:rPr>
              <a:t>ramalan tetapi membuatnya kurang sensitif terhadap perubahan</a:t>
            </a:r>
          </a:p>
          <a:p>
            <a:pPr marL="346075" indent="-346075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Tidak meramalkan tren dengan baik</a:t>
            </a:r>
          </a:p>
          <a:p>
            <a:pPr marL="346075" indent="-346075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Membutuhkan data historis </a:t>
            </a:r>
            <a:r>
              <a:rPr lang="en-US" altLang="en-US" sz="2400">
                <a:cs typeface="Arial" pitchFamily="34" charset="0"/>
              </a:rPr>
              <a:t>yang </a:t>
            </a:r>
            <a:r>
              <a:rPr lang="en-US" altLang="en-US" sz="2400" smtClean="0">
                <a:cs typeface="Arial" pitchFamily="34" charset="0"/>
              </a:rPr>
              <a:t>luas</a:t>
            </a:r>
            <a:endParaRPr lang="en-US" altLang="en-US" sz="240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Grafik Moving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Averages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53092" y="1248873"/>
            <a:ext cx="6766909" cy="3300368"/>
            <a:chOff x="852576" y="1665036"/>
            <a:chExt cx="6767423" cy="4401140"/>
          </a:xfrm>
        </p:grpSpPr>
        <p:sp>
          <p:nvSpPr>
            <p:cNvPr id="99344" name="Rectangle 4"/>
            <p:cNvSpPr>
              <a:spLocks noChangeArrowheads="1"/>
            </p:cNvSpPr>
            <p:nvPr/>
          </p:nvSpPr>
          <p:spPr bwMode="auto">
            <a:xfrm>
              <a:off x="1546224" y="5100637"/>
              <a:ext cx="5918288" cy="75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050" b="1">
                  <a:latin typeface="Arial" pitchFamily="34" charset="0"/>
                </a:rPr>
                <a:t>	|	|	|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400">
                  <a:latin typeface="Arial" pitchFamily="34" charset="0"/>
                </a:rPr>
                <a:t>	J	F	M	A	M	J	J	A	S	O	N	D</a:t>
              </a:r>
            </a:p>
          </p:txBody>
        </p:sp>
        <p:sp>
          <p:nvSpPr>
            <p:cNvPr id="99345" name="Freeform 5"/>
            <p:cNvSpPr>
              <a:spLocks/>
            </p:cNvSpPr>
            <p:nvPr/>
          </p:nvSpPr>
          <p:spPr bwMode="auto">
            <a:xfrm>
              <a:off x="1546224" y="1846266"/>
              <a:ext cx="6073775" cy="3538534"/>
            </a:xfrm>
            <a:custGeom>
              <a:avLst/>
              <a:gdLst>
                <a:gd name="T0" fmla="*/ 0 w 3592"/>
                <a:gd name="T1" fmla="*/ 0 h 2224"/>
                <a:gd name="T2" fmla="*/ 0 w 3592"/>
                <a:gd name="T3" fmla="*/ 3538534 h 2224"/>
                <a:gd name="T4" fmla="*/ 6073775 w 3592"/>
                <a:gd name="T5" fmla="*/ 3538534 h 2224"/>
                <a:gd name="T6" fmla="*/ 0 60000 65536"/>
                <a:gd name="T7" fmla="*/ 0 60000 65536"/>
                <a:gd name="T8" fmla="*/ 0 60000 65536"/>
                <a:gd name="T9" fmla="*/ 0 w 3592"/>
                <a:gd name="T10" fmla="*/ 0 h 2224"/>
                <a:gd name="T11" fmla="*/ 3592 w 3592"/>
                <a:gd name="T12" fmla="*/ 2224 h 2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2" h="2224">
                  <a:moveTo>
                    <a:pt x="0" y="0"/>
                  </a:moveTo>
                  <a:lnTo>
                    <a:pt x="0" y="2224"/>
                  </a:lnTo>
                  <a:lnTo>
                    <a:pt x="3592" y="222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9346" name="Rectangle 6"/>
            <p:cNvSpPr>
              <a:spLocks noChangeArrowheads="1"/>
            </p:cNvSpPr>
            <p:nvPr/>
          </p:nvSpPr>
          <p:spPr bwMode="auto">
            <a:xfrm rot="16200000">
              <a:off x="-291294" y="3553706"/>
              <a:ext cx="2595539" cy="30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smtClean="0">
                  <a:latin typeface="Arial" pitchFamily="34" charset="0"/>
                </a:rPr>
                <a:t>Permintaan Penjualan</a:t>
              </a: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99347" name="TextBox 3"/>
            <p:cNvSpPr txBox="1">
              <a:spLocks noChangeArrowheads="1"/>
            </p:cNvSpPr>
            <p:nvPr/>
          </p:nvSpPr>
          <p:spPr bwMode="auto">
            <a:xfrm>
              <a:off x="1206615" y="1665036"/>
              <a:ext cx="510114" cy="3502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30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25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20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15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10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5 –</a:t>
              </a:r>
            </a:p>
          </p:txBody>
        </p:sp>
        <p:sp>
          <p:nvSpPr>
            <p:cNvPr id="99348" name="TextBox 4"/>
            <p:cNvSpPr txBox="1">
              <a:spLocks noChangeArrowheads="1"/>
            </p:cNvSpPr>
            <p:nvPr/>
          </p:nvSpPr>
          <p:spPr bwMode="auto">
            <a:xfrm>
              <a:off x="4254500" y="5655746"/>
              <a:ext cx="643174" cy="41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smtClean="0">
                  <a:latin typeface="Arial" pitchFamily="34" charset="0"/>
                </a:rPr>
                <a:t>Bulan</a:t>
              </a:r>
              <a:endParaRPr lang="en-US" altLang="en-US" sz="1400">
                <a:latin typeface="Arial" pitchFamily="34" charset="0"/>
              </a:endParaRPr>
            </a:p>
          </p:txBody>
        </p:sp>
      </p:grpSp>
      <p:grpSp>
        <p:nvGrpSpPr>
          <p:cNvPr id="97290" name="Group 10"/>
          <p:cNvGrpSpPr>
            <a:grpSpLocks/>
          </p:cNvGrpSpPr>
          <p:nvPr/>
        </p:nvGrpSpPr>
        <p:grpSpPr bwMode="auto">
          <a:xfrm>
            <a:off x="1781176" y="2677716"/>
            <a:ext cx="1450975" cy="560784"/>
            <a:chOff x="1806" y="1841"/>
            <a:chExt cx="914" cy="471"/>
          </a:xfrm>
        </p:grpSpPr>
        <p:sp>
          <p:nvSpPr>
            <p:cNvPr id="99342" name="Rectangle 11"/>
            <p:cNvSpPr>
              <a:spLocks noChangeArrowheads="1"/>
            </p:cNvSpPr>
            <p:nvPr/>
          </p:nvSpPr>
          <p:spPr bwMode="auto">
            <a:xfrm>
              <a:off x="1806" y="1841"/>
              <a:ext cx="9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latin typeface="Arial" pitchFamily="34" charset="0"/>
                </a:rPr>
                <a:t>Actual sales</a:t>
              </a:r>
            </a:p>
          </p:txBody>
        </p:sp>
        <p:sp>
          <p:nvSpPr>
            <p:cNvPr id="99343" name="Line 12"/>
            <p:cNvSpPr>
              <a:spLocks noChangeShapeType="1"/>
            </p:cNvSpPr>
            <p:nvPr/>
          </p:nvSpPr>
          <p:spPr bwMode="auto">
            <a:xfrm>
              <a:off x="2108" y="2064"/>
              <a:ext cx="0" cy="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97293" name="Group 13"/>
          <p:cNvGrpSpPr>
            <a:grpSpLocks/>
          </p:cNvGrpSpPr>
          <p:nvPr/>
        </p:nvGrpSpPr>
        <p:grpSpPr bwMode="auto">
          <a:xfrm>
            <a:off x="4149726" y="2990848"/>
            <a:ext cx="2124075" cy="457200"/>
            <a:chOff x="4142" y="1008"/>
            <a:chExt cx="1338" cy="384"/>
          </a:xfrm>
        </p:grpSpPr>
        <p:sp>
          <p:nvSpPr>
            <p:cNvPr id="99340" name="Rectangle 14"/>
            <p:cNvSpPr>
              <a:spLocks noChangeArrowheads="1"/>
            </p:cNvSpPr>
            <p:nvPr/>
          </p:nvSpPr>
          <p:spPr bwMode="auto">
            <a:xfrm>
              <a:off x="4142" y="1161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latin typeface="Arial" pitchFamily="34" charset="0"/>
                </a:rPr>
                <a:t>Moving average</a:t>
              </a:r>
            </a:p>
          </p:txBody>
        </p:sp>
        <p:sp>
          <p:nvSpPr>
            <p:cNvPr id="99341" name="Line 15"/>
            <p:cNvSpPr>
              <a:spLocks noChangeShapeType="1"/>
            </p:cNvSpPr>
            <p:nvPr/>
          </p:nvSpPr>
          <p:spPr bwMode="auto">
            <a:xfrm flipH="1" flipV="1">
              <a:off x="4142" y="1008"/>
              <a:ext cx="170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5302250" y="1104900"/>
            <a:ext cx="2901950" cy="561975"/>
            <a:chOff x="4142" y="1185"/>
            <a:chExt cx="1828" cy="472"/>
          </a:xfrm>
        </p:grpSpPr>
        <p:sp>
          <p:nvSpPr>
            <p:cNvPr id="99338" name="Rectangle 14"/>
            <p:cNvSpPr>
              <a:spLocks noChangeArrowheads="1"/>
            </p:cNvSpPr>
            <p:nvPr/>
          </p:nvSpPr>
          <p:spPr bwMode="auto">
            <a:xfrm>
              <a:off x="4142" y="1185"/>
              <a:ext cx="18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latin typeface="Arial" pitchFamily="34" charset="0"/>
                </a:rPr>
                <a:t>Weighted moving average</a:t>
              </a:r>
            </a:p>
          </p:txBody>
        </p:sp>
        <p:sp>
          <p:nvSpPr>
            <p:cNvPr id="99339" name="Line 15"/>
            <p:cNvSpPr>
              <a:spLocks noChangeShapeType="1"/>
            </p:cNvSpPr>
            <p:nvPr/>
          </p:nvSpPr>
          <p:spPr bwMode="auto">
            <a:xfrm flipH="1">
              <a:off x="4594" y="1396"/>
              <a:ext cx="160" cy="2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6" name="Freeform 5"/>
          <p:cNvSpPr/>
          <p:nvPr/>
        </p:nvSpPr>
        <p:spPr>
          <a:xfrm>
            <a:off x="2006600" y="1571625"/>
            <a:ext cx="5232400" cy="1776413"/>
          </a:xfrm>
          <a:custGeom>
            <a:avLst/>
            <a:gdLst>
              <a:gd name="connsiteX0" fmla="*/ 0 w 5232400"/>
              <a:gd name="connsiteY0" fmla="*/ 2368550 h 2368550"/>
              <a:gd name="connsiteX1" fmla="*/ 476250 w 5232400"/>
              <a:gd name="connsiteY1" fmla="*/ 2222500 h 2368550"/>
              <a:gd name="connsiteX2" fmla="*/ 946150 w 5232400"/>
              <a:gd name="connsiteY2" fmla="*/ 1981200 h 2368550"/>
              <a:gd name="connsiteX3" fmla="*/ 1422400 w 5232400"/>
              <a:gd name="connsiteY3" fmla="*/ 1638300 h 2368550"/>
              <a:gd name="connsiteX4" fmla="*/ 1917700 w 5232400"/>
              <a:gd name="connsiteY4" fmla="*/ 1231900 h 2368550"/>
              <a:gd name="connsiteX5" fmla="*/ 2374900 w 5232400"/>
              <a:gd name="connsiteY5" fmla="*/ 838200 h 2368550"/>
              <a:gd name="connsiteX6" fmla="*/ 2863850 w 5232400"/>
              <a:gd name="connsiteY6" fmla="*/ 476250 h 2368550"/>
              <a:gd name="connsiteX7" fmla="*/ 3346450 w 5232400"/>
              <a:gd name="connsiteY7" fmla="*/ 0 h 2368550"/>
              <a:gd name="connsiteX8" fmla="*/ 3816350 w 5232400"/>
              <a:gd name="connsiteY8" fmla="*/ 266700 h 2368550"/>
              <a:gd name="connsiteX9" fmla="*/ 4286250 w 5232400"/>
              <a:gd name="connsiteY9" fmla="*/ 1435100 h 2368550"/>
              <a:gd name="connsiteX10" fmla="*/ 4762500 w 5232400"/>
              <a:gd name="connsiteY10" fmla="*/ 1733550 h 2368550"/>
              <a:gd name="connsiteX11" fmla="*/ 5232400 w 5232400"/>
              <a:gd name="connsiteY11" fmla="*/ 1930400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32400" h="2368550">
                <a:moveTo>
                  <a:pt x="0" y="2368550"/>
                </a:moveTo>
                <a:lnTo>
                  <a:pt x="476250" y="2222500"/>
                </a:lnTo>
                <a:lnTo>
                  <a:pt x="946150" y="1981200"/>
                </a:lnTo>
                <a:lnTo>
                  <a:pt x="1422400" y="1638300"/>
                </a:lnTo>
                <a:lnTo>
                  <a:pt x="1917700" y="1231900"/>
                </a:lnTo>
                <a:lnTo>
                  <a:pt x="2374900" y="838200"/>
                </a:lnTo>
                <a:lnTo>
                  <a:pt x="2863850" y="476250"/>
                </a:lnTo>
                <a:lnTo>
                  <a:pt x="3346450" y="0"/>
                </a:lnTo>
                <a:lnTo>
                  <a:pt x="3816350" y="266700"/>
                </a:lnTo>
                <a:lnTo>
                  <a:pt x="4286250" y="1435100"/>
                </a:lnTo>
                <a:lnTo>
                  <a:pt x="4762500" y="1733550"/>
                </a:lnTo>
                <a:lnTo>
                  <a:pt x="5232400" y="1930400"/>
                </a:lnTo>
              </a:path>
            </a:pathLst>
          </a:cu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7" name="Freeform 6"/>
          <p:cNvSpPr/>
          <p:nvPr/>
        </p:nvSpPr>
        <p:spPr>
          <a:xfrm>
            <a:off x="3429000" y="1666875"/>
            <a:ext cx="3810000" cy="1457325"/>
          </a:xfrm>
          <a:custGeom>
            <a:avLst/>
            <a:gdLst>
              <a:gd name="connsiteX0" fmla="*/ 0 w 3810000"/>
              <a:gd name="connsiteY0" fmla="*/ 1943100 h 1943100"/>
              <a:gd name="connsiteX1" fmla="*/ 482600 w 3810000"/>
              <a:gd name="connsiteY1" fmla="*/ 1720850 h 1943100"/>
              <a:gd name="connsiteX2" fmla="*/ 958850 w 3810000"/>
              <a:gd name="connsiteY2" fmla="*/ 1377950 h 1943100"/>
              <a:gd name="connsiteX3" fmla="*/ 1422400 w 3810000"/>
              <a:gd name="connsiteY3" fmla="*/ 939800 h 1943100"/>
              <a:gd name="connsiteX4" fmla="*/ 1898650 w 3810000"/>
              <a:gd name="connsiteY4" fmla="*/ 571500 h 1943100"/>
              <a:gd name="connsiteX5" fmla="*/ 2400300 w 3810000"/>
              <a:gd name="connsiteY5" fmla="*/ 133350 h 1943100"/>
              <a:gd name="connsiteX6" fmla="*/ 2844800 w 3810000"/>
              <a:gd name="connsiteY6" fmla="*/ 0 h 1943100"/>
              <a:gd name="connsiteX7" fmla="*/ 3340100 w 3810000"/>
              <a:gd name="connsiteY7" fmla="*/ 673100 h 1943100"/>
              <a:gd name="connsiteX8" fmla="*/ 3810000 w 3810000"/>
              <a:gd name="connsiteY8" fmla="*/ 12954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0000" h="1943100">
                <a:moveTo>
                  <a:pt x="0" y="1943100"/>
                </a:moveTo>
                <a:lnTo>
                  <a:pt x="482600" y="1720850"/>
                </a:lnTo>
                <a:lnTo>
                  <a:pt x="958850" y="1377950"/>
                </a:lnTo>
                <a:lnTo>
                  <a:pt x="1422400" y="939800"/>
                </a:lnTo>
                <a:lnTo>
                  <a:pt x="1898650" y="571500"/>
                </a:lnTo>
                <a:lnTo>
                  <a:pt x="2400300" y="133350"/>
                </a:lnTo>
                <a:lnTo>
                  <a:pt x="2844800" y="0"/>
                </a:lnTo>
                <a:lnTo>
                  <a:pt x="3340100" y="673100"/>
                </a:lnTo>
                <a:lnTo>
                  <a:pt x="3810000" y="1295400"/>
                </a:lnTo>
              </a:path>
            </a:pathLst>
          </a:custGeom>
          <a:ln w="57150" cmpd="sng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8" name="Freeform 7"/>
          <p:cNvSpPr/>
          <p:nvPr/>
        </p:nvSpPr>
        <p:spPr>
          <a:xfrm>
            <a:off x="3435350" y="1752600"/>
            <a:ext cx="3810000" cy="1447800"/>
          </a:xfrm>
          <a:custGeom>
            <a:avLst/>
            <a:gdLst>
              <a:gd name="connsiteX0" fmla="*/ 0 w 3810000"/>
              <a:gd name="connsiteY0" fmla="*/ 1930400 h 1930400"/>
              <a:gd name="connsiteX1" fmla="*/ 488950 w 3810000"/>
              <a:gd name="connsiteY1" fmla="*/ 1714500 h 1930400"/>
              <a:gd name="connsiteX2" fmla="*/ 946150 w 3810000"/>
              <a:gd name="connsiteY2" fmla="*/ 1428750 h 1930400"/>
              <a:gd name="connsiteX3" fmla="*/ 1428750 w 3810000"/>
              <a:gd name="connsiteY3" fmla="*/ 1022350 h 1930400"/>
              <a:gd name="connsiteX4" fmla="*/ 1892300 w 3810000"/>
              <a:gd name="connsiteY4" fmla="*/ 603250 h 1930400"/>
              <a:gd name="connsiteX5" fmla="*/ 2400300 w 3810000"/>
              <a:gd name="connsiteY5" fmla="*/ 234950 h 1930400"/>
              <a:gd name="connsiteX6" fmla="*/ 2870200 w 3810000"/>
              <a:gd name="connsiteY6" fmla="*/ 0 h 1930400"/>
              <a:gd name="connsiteX7" fmla="*/ 3333750 w 3810000"/>
              <a:gd name="connsiteY7" fmla="*/ 349250 h 1930400"/>
              <a:gd name="connsiteX8" fmla="*/ 3810000 w 3810000"/>
              <a:gd name="connsiteY8" fmla="*/ 86995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0000" h="1930400">
                <a:moveTo>
                  <a:pt x="0" y="1930400"/>
                </a:moveTo>
                <a:lnTo>
                  <a:pt x="488950" y="1714500"/>
                </a:lnTo>
                <a:lnTo>
                  <a:pt x="946150" y="1428750"/>
                </a:lnTo>
                <a:lnTo>
                  <a:pt x="1428750" y="1022350"/>
                </a:lnTo>
                <a:lnTo>
                  <a:pt x="1892300" y="603250"/>
                </a:lnTo>
                <a:lnTo>
                  <a:pt x="2400300" y="234950"/>
                </a:lnTo>
                <a:lnTo>
                  <a:pt x="2870200" y="0"/>
                </a:lnTo>
                <a:lnTo>
                  <a:pt x="3333750" y="349250"/>
                </a:lnTo>
                <a:lnTo>
                  <a:pt x="3810000" y="869950"/>
                </a:lnTo>
              </a:path>
            </a:pathLst>
          </a:custGeom>
          <a:ln w="57150" cmpd="sng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7620001" y="4708634"/>
            <a:ext cx="1394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10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9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marL="747713" indent="-747713"/>
            <a:r>
              <a:rPr lang="en-US" sz="4400" smtClean="0">
                <a:solidFill>
                  <a:srgbClr val="FFFF00"/>
                </a:solidFill>
              </a:rPr>
              <a:t>3. 	Exponential smoothing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7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572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</a:t>
            </a:r>
          </a:p>
        </p:txBody>
      </p:sp>
      <p:sp>
        <p:nvSpPr>
          <p:cNvPr id="106498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1289447"/>
            <a:ext cx="7772400" cy="3409950"/>
          </a:xfrm>
        </p:spPr>
        <p:txBody>
          <a:bodyPr lIns="90475" tIns="44444" rIns="90475" bIns="44444">
            <a:normAutofit/>
          </a:bodyPr>
          <a:lstStyle/>
          <a:p>
            <a:pP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 smtClean="0">
                <a:cs typeface="Arial" pitchFamily="34" charset="0"/>
              </a:rPr>
              <a:t>Bentuk dari </a:t>
            </a:r>
            <a:r>
              <a:rPr lang="en-US" altLang="en-US" sz="2400" smtClean="0">
                <a:cs typeface="Arial" pitchFamily="34" charset="0"/>
              </a:rPr>
              <a:t>weighted moving average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Bobot turun secara eksponensial</a:t>
            </a:r>
            <a:endParaRPr lang="en-US" altLang="en-US" sz="1800" smtClean="0">
              <a:cs typeface="Arial" pitchFamily="34" charset="0"/>
            </a:endParaRP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Data sekarang diberi bobot lebih tinggi</a:t>
            </a:r>
          </a:p>
          <a:p>
            <a:pP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 smtClean="0">
                <a:cs typeface="Arial" pitchFamily="34" charset="0"/>
              </a:rPr>
              <a:t>Diperlukan</a:t>
            </a:r>
            <a:r>
              <a:rPr lang="en-US" altLang="en-US" sz="2400" smtClean="0">
                <a:cs typeface="Arial" pitchFamily="34" charset="0"/>
              </a:rPr>
              <a:t> </a:t>
            </a:r>
            <a:r>
              <a:rPr lang="en-US" altLang="en-US" sz="2400" smtClean="0">
                <a:cs typeface="Arial" pitchFamily="34" charset="0"/>
              </a:rPr>
              <a:t>smoothing constant (</a:t>
            </a:r>
            <a:r>
              <a:rPr lang="en-US" altLang="en-US" sz="2400" smtClean="0">
                <a:cs typeface="Arial" pitchFamily="34" charset="0"/>
                <a:sym typeface="Symbol"/>
              </a:rPr>
              <a:t></a:t>
            </a:r>
            <a:r>
              <a:rPr lang="en-US" altLang="en-US" sz="2400" smtClean="0">
                <a:cs typeface="Arial" pitchFamily="34" charset="0"/>
              </a:rPr>
              <a:t>)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Berkisar dari</a:t>
            </a:r>
            <a:r>
              <a:rPr lang="en-US" altLang="en-US" sz="1800" smtClean="0">
                <a:cs typeface="Arial" pitchFamily="34" charset="0"/>
              </a:rPr>
              <a:t> </a:t>
            </a:r>
            <a:r>
              <a:rPr lang="en-US" altLang="en-US" sz="1800" smtClean="0">
                <a:cs typeface="Arial" pitchFamily="34" charset="0"/>
              </a:rPr>
              <a:t>0 </a:t>
            </a:r>
            <a:r>
              <a:rPr lang="en-US" altLang="en-US" sz="1800" smtClean="0">
                <a:cs typeface="Arial" pitchFamily="34" charset="0"/>
              </a:rPr>
              <a:t>hingga </a:t>
            </a:r>
            <a:r>
              <a:rPr lang="en-US" altLang="en-US" sz="1800" smtClean="0">
                <a:cs typeface="Arial" pitchFamily="34" charset="0"/>
              </a:rPr>
              <a:t>1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Dipilih secara subjektif</a:t>
            </a:r>
            <a:endParaRPr lang="en-US" altLang="en-US" sz="4000" smtClean="0">
              <a:cs typeface="Arial" pitchFamily="34" charset="0"/>
            </a:endParaRPr>
          </a:p>
          <a:p>
            <a:pPr>
              <a:buSzPct val="60000"/>
              <a:buFont typeface="Wingdings" panose="05000000000000000000" pitchFamily="2" charset="2"/>
              <a:buChar char="q"/>
            </a:pPr>
            <a:r>
              <a:rPr lang="fi-FI" altLang="en-US" sz="2400" smtClean="0">
                <a:cs typeface="Arial" pitchFamily="34" charset="0"/>
              </a:rPr>
              <a:t>Memerlukan </a:t>
            </a:r>
            <a:r>
              <a:rPr lang="fi-FI" altLang="en-US" sz="2400">
                <a:cs typeface="Arial" pitchFamily="34" charset="0"/>
              </a:rPr>
              <a:t>sedikit catatan data masa lalu</a:t>
            </a:r>
            <a:endParaRPr lang="en-US" altLang="en-US" sz="240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98921" y="2434858"/>
            <a:ext cx="4827181" cy="952140"/>
          </a:xfrm>
          <a:prstGeom prst="roundRect">
            <a:avLst/>
          </a:prstGeom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5281"/>
            <a:ext cx="7772400" cy="6762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69900" y="1275160"/>
            <a:ext cx="8407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0" indent="-26670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Ramalan baru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	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Ramalan periode lalu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+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a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(Permintaan actual periode lalu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	–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Ramalan periode lalu)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2465388" y="2572941"/>
            <a:ext cx="39693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 – 1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8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</a:t>
            </a:r>
            <a:r>
              <a:rPr lang="en-US" altLang="en-US" sz="28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 – 1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 – 1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1192214" y="3344466"/>
            <a:ext cx="7265987" cy="14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mana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i="1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=	</a:t>
            </a:r>
            <a:r>
              <a:rPr lang="en-US" altLang="en-US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ramalan baru</a:t>
            </a:r>
            <a:endParaRPr lang="en-US" altLang="en-US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5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i="1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=	</a:t>
            </a:r>
            <a:r>
              <a:rPr lang="en-US" altLang="en-US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ramalan periode sebelumnya</a:t>
            </a:r>
            <a:endParaRPr lang="en-US" altLang="en-US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5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>
                <a:solidFill>
                  <a:srgbClr val="FFFF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=	smoothing </a:t>
            </a:r>
            <a:r>
              <a:rPr lang="en-US" altLang="en-US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(atau bobot) 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 (0 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≤ </a:t>
            </a:r>
            <a:r>
              <a:rPr lang="en-US" altLang="en-US">
                <a:solidFill>
                  <a:srgbClr val="FFFF00"/>
                </a:solidFill>
                <a:latin typeface="Symbol" panose="05050102010706020507" pitchFamily="18" charset="2"/>
                <a:cs typeface="Times New Roman" panose="02020603050405020304" pitchFamily="18" charset="0"/>
                <a:sym typeface="Symbol" pitchFamily="18" charset="2"/>
              </a:rPr>
              <a:t>a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≤ 1)</a:t>
            </a:r>
          </a:p>
          <a:p>
            <a:pPr>
              <a:spcBef>
                <a:spcPct val="25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	</a:t>
            </a:r>
            <a:r>
              <a:rPr lang="en-US" altLang="en-US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</a:t>
            </a:r>
            <a:r>
              <a:rPr lang="en-US" altLang="en-US" i="1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t</a:t>
            </a:r>
            <a:r>
              <a:rPr lang="en-US" altLang="en-US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– 1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	=	</a:t>
            </a:r>
            <a:r>
              <a:rPr lang="en-US" altLang="en-US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permintaan actual perode sebelumnya</a:t>
            </a:r>
            <a:endParaRPr lang="en-US" altLang="en-US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8547" grpId="0" autoUpdateAnimBg="0"/>
      <p:bldP spid="108548" grpId="0" autoUpdateAnimBg="0"/>
      <p:bldP spid="108549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Contoh Exponential Smoothing</a:t>
            </a:r>
            <a:endParaRPr lang="en-US" dirty="0"/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80826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Permintaan diperkirakan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142 Ford Mustangs</a:t>
            </a:r>
          </a:p>
          <a:p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Permintaan aktual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anose="05050102010706020507" pitchFamily="18" charset="2"/>
              </a:rPr>
              <a:t>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.20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Contoh Exponential Smoothing</a:t>
            </a:r>
            <a:endParaRPr lang="en-US" dirty="0"/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80826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Permintaan diperkirakan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142 Ford Mustangs</a:t>
            </a:r>
          </a:p>
          <a:p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Permintaan aktual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anose="05050102010706020507" pitchFamily="18" charset="2"/>
              </a:rPr>
              <a:t>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46234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Ramalan baru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142 + .2(153 – 142)</a:t>
            </a:r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818001" y="1861215"/>
            <a:ext cx="3281299" cy="1301085"/>
            <a:chOff x="2484" y="1658"/>
            <a:chExt cx="2124" cy="974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846" y="1704"/>
              <a:ext cx="762" cy="888"/>
            </a:xfrm>
            <a:custGeom>
              <a:avLst/>
              <a:gdLst>
                <a:gd name="T0" fmla="*/ 0 w 1248"/>
                <a:gd name="T1" fmla="*/ 0 h 1040"/>
                <a:gd name="T2" fmla="*/ 1034 w 1248"/>
                <a:gd name="T3" fmla="*/ 328 h 1040"/>
                <a:gd name="T4" fmla="*/ 1312 w 1248"/>
                <a:gd name="T5" fmla="*/ 1040 h 1040"/>
                <a:gd name="T6" fmla="*/ 0 60000 65536"/>
                <a:gd name="T7" fmla="*/ 0 60000 65536"/>
                <a:gd name="T8" fmla="*/ 0 60000 65536"/>
                <a:gd name="T9" fmla="*/ 0 w 1248"/>
                <a:gd name="T10" fmla="*/ 0 h 1040"/>
                <a:gd name="T11" fmla="*/ 1248 w 1248"/>
                <a:gd name="T12" fmla="*/ 1040 h 10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1040">
                  <a:moveTo>
                    <a:pt x="0" y="0"/>
                  </a:moveTo>
                  <a:cubicBezTo>
                    <a:pt x="388" y="77"/>
                    <a:pt x="776" y="155"/>
                    <a:pt x="984" y="328"/>
                  </a:cubicBezTo>
                  <a:cubicBezTo>
                    <a:pt x="1192" y="501"/>
                    <a:pt x="1220" y="770"/>
                    <a:pt x="1248" y="10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183" y="1952"/>
              <a:ext cx="801" cy="656"/>
            </a:xfrm>
            <a:custGeom>
              <a:avLst/>
              <a:gdLst>
                <a:gd name="T0" fmla="*/ 0 w 872"/>
                <a:gd name="T1" fmla="*/ 24 h 840"/>
                <a:gd name="T2" fmla="*/ 789 w 872"/>
                <a:gd name="T3" fmla="*/ 136 h 840"/>
                <a:gd name="T4" fmla="*/ 1000 w 872"/>
                <a:gd name="T5" fmla="*/ 840 h 840"/>
                <a:gd name="T6" fmla="*/ 0 60000 65536"/>
                <a:gd name="T7" fmla="*/ 0 60000 65536"/>
                <a:gd name="T8" fmla="*/ 0 60000 65536"/>
                <a:gd name="T9" fmla="*/ 0 w 872"/>
                <a:gd name="T10" fmla="*/ 0 h 840"/>
                <a:gd name="T11" fmla="*/ 872 w 872"/>
                <a:gd name="T12" fmla="*/ 840 h 8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2" h="840">
                  <a:moveTo>
                    <a:pt x="0" y="24"/>
                  </a:moveTo>
                  <a:cubicBezTo>
                    <a:pt x="115" y="43"/>
                    <a:pt x="543" y="0"/>
                    <a:pt x="688" y="136"/>
                  </a:cubicBezTo>
                  <a:cubicBezTo>
                    <a:pt x="833" y="272"/>
                    <a:pt x="834" y="693"/>
                    <a:pt x="872" y="8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529" y="2343"/>
              <a:ext cx="103" cy="289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2484" y="1658"/>
              <a:ext cx="1020" cy="974"/>
            </a:xfrm>
            <a:custGeom>
              <a:avLst/>
              <a:gdLst>
                <a:gd name="T0" fmla="*/ 504 w 12031"/>
                <a:gd name="T1" fmla="*/ 0 h 10000"/>
                <a:gd name="T2" fmla="*/ 0 w 12031"/>
                <a:gd name="T3" fmla="*/ 224 h 10000"/>
                <a:gd name="T4" fmla="*/ 640 w 12031"/>
                <a:gd name="T5" fmla="*/ 1064 h 10000"/>
                <a:gd name="T6" fmla="*/ 0 60000 65536"/>
                <a:gd name="T7" fmla="*/ 0 60000 65536"/>
                <a:gd name="T8" fmla="*/ 0 60000 65536"/>
                <a:gd name="connsiteX0" fmla="*/ 21528 w 21528"/>
                <a:gd name="connsiteY0" fmla="*/ 0 h 9158"/>
                <a:gd name="connsiteX1" fmla="*/ 1 w 21528"/>
                <a:gd name="connsiteY1" fmla="*/ 1263 h 9158"/>
                <a:gd name="connsiteX2" fmla="*/ 12031 w 21528"/>
                <a:gd name="connsiteY2" fmla="*/ 9158 h 9158"/>
                <a:gd name="connsiteX0" fmla="*/ 9006 w 9006"/>
                <a:gd name="connsiteY0" fmla="*/ 0 h 10000"/>
                <a:gd name="connsiteX1" fmla="*/ 1 w 9006"/>
                <a:gd name="connsiteY1" fmla="*/ 3052 h 10000"/>
                <a:gd name="connsiteX2" fmla="*/ 4595 w 9006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06" h="10000">
                  <a:moveTo>
                    <a:pt x="9006" y="0"/>
                  </a:moveTo>
                  <a:cubicBezTo>
                    <a:pt x="8273" y="380"/>
                    <a:pt x="-33" y="1236"/>
                    <a:pt x="1" y="3052"/>
                  </a:cubicBezTo>
                  <a:cubicBezTo>
                    <a:pt x="36" y="4869"/>
                    <a:pt x="3634" y="8204"/>
                    <a:pt x="4595" y="1000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5307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Contoh Exponential Smoothing</a:t>
            </a:r>
            <a:endParaRPr lang="en-US" dirty="0"/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80826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Permintaan diperkirakan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142 Ford Mustangs</a:t>
            </a:r>
          </a:p>
          <a:p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Permintaan aktual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anose="05050102010706020507" pitchFamily="18" charset="2"/>
              </a:rPr>
              <a:t>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4623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Ramalan baru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142 + .2(153 – 142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= 142 + 2.2</a:t>
            </a:r>
          </a:p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= 144.2 ≈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144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mobil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1998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46234" cy="578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New forecast	= 142 + .2(153 – 142)</a:t>
            </a:r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589360" y="1740992"/>
            <a:ext cx="3509939" cy="1421309"/>
            <a:chOff x="2336" y="1568"/>
            <a:chExt cx="2272" cy="1064"/>
          </a:xfrm>
        </p:grpSpPr>
        <p:sp>
          <p:nvSpPr>
            <p:cNvPr id="107525" name="Freeform 6"/>
            <p:cNvSpPr>
              <a:spLocks/>
            </p:cNvSpPr>
            <p:nvPr/>
          </p:nvSpPr>
          <p:spPr bwMode="auto">
            <a:xfrm>
              <a:off x="3228" y="1654"/>
              <a:ext cx="1380" cy="938"/>
            </a:xfrm>
            <a:custGeom>
              <a:avLst/>
              <a:gdLst>
                <a:gd name="T0" fmla="*/ 0 w 1248"/>
                <a:gd name="T1" fmla="*/ 0 h 1040"/>
                <a:gd name="T2" fmla="*/ 1034 w 1248"/>
                <a:gd name="T3" fmla="*/ 328 h 1040"/>
                <a:gd name="T4" fmla="*/ 1312 w 1248"/>
                <a:gd name="T5" fmla="*/ 1040 h 1040"/>
                <a:gd name="T6" fmla="*/ 0 60000 65536"/>
                <a:gd name="T7" fmla="*/ 0 60000 65536"/>
                <a:gd name="T8" fmla="*/ 0 60000 65536"/>
                <a:gd name="T9" fmla="*/ 0 w 1248"/>
                <a:gd name="T10" fmla="*/ 0 h 1040"/>
                <a:gd name="T11" fmla="*/ 1248 w 1248"/>
                <a:gd name="T12" fmla="*/ 1040 h 10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1040">
                  <a:moveTo>
                    <a:pt x="0" y="0"/>
                  </a:moveTo>
                  <a:cubicBezTo>
                    <a:pt x="388" y="77"/>
                    <a:pt x="776" y="155"/>
                    <a:pt x="984" y="328"/>
                  </a:cubicBezTo>
                  <a:cubicBezTo>
                    <a:pt x="1192" y="501"/>
                    <a:pt x="1220" y="770"/>
                    <a:pt x="1248" y="10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6" name="Freeform 7"/>
            <p:cNvSpPr>
              <a:spLocks/>
            </p:cNvSpPr>
            <p:nvPr/>
          </p:nvSpPr>
          <p:spPr bwMode="auto">
            <a:xfrm>
              <a:off x="2822" y="1952"/>
              <a:ext cx="1162" cy="656"/>
            </a:xfrm>
            <a:custGeom>
              <a:avLst/>
              <a:gdLst>
                <a:gd name="T0" fmla="*/ 0 w 872"/>
                <a:gd name="T1" fmla="*/ 24 h 840"/>
                <a:gd name="T2" fmla="*/ 789 w 872"/>
                <a:gd name="T3" fmla="*/ 136 h 840"/>
                <a:gd name="T4" fmla="*/ 1000 w 872"/>
                <a:gd name="T5" fmla="*/ 840 h 840"/>
                <a:gd name="T6" fmla="*/ 0 60000 65536"/>
                <a:gd name="T7" fmla="*/ 0 60000 65536"/>
                <a:gd name="T8" fmla="*/ 0 60000 65536"/>
                <a:gd name="T9" fmla="*/ 0 w 872"/>
                <a:gd name="T10" fmla="*/ 0 h 840"/>
                <a:gd name="T11" fmla="*/ 872 w 872"/>
                <a:gd name="T12" fmla="*/ 840 h 8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2" h="840">
                  <a:moveTo>
                    <a:pt x="0" y="24"/>
                  </a:moveTo>
                  <a:cubicBezTo>
                    <a:pt x="115" y="43"/>
                    <a:pt x="543" y="0"/>
                    <a:pt x="688" y="136"/>
                  </a:cubicBezTo>
                  <a:cubicBezTo>
                    <a:pt x="833" y="272"/>
                    <a:pt x="834" y="693"/>
                    <a:pt x="872" y="8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7" name="Line 8"/>
            <p:cNvSpPr>
              <a:spLocks noChangeShapeType="1"/>
            </p:cNvSpPr>
            <p:nvPr/>
          </p:nvSpPr>
          <p:spPr bwMode="auto">
            <a:xfrm>
              <a:off x="3403" y="2280"/>
              <a:ext cx="229" cy="35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8" name="Freeform 9"/>
            <p:cNvSpPr>
              <a:spLocks/>
            </p:cNvSpPr>
            <p:nvPr/>
          </p:nvSpPr>
          <p:spPr bwMode="auto">
            <a:xfrm>
              <a:off x="2336" y="1568"/>
              <a:ext cx="733" cy="1064"/>
            </a:xfrm>
            <a:custGeom>
              <a:avLst/>
              <a:gdLst>
                <a:gd name="T0" fmla="*/ 504 w 12031"/>
                <a:gd name="T1" fmla="*/ 0 h 10000"/>
                <a:gd name="T2" fmla="*/ 0 w 12031"/>
                <a:gd name="T3" fmla="*/ 224 h 10000"/>
                <a:gd name="T4" fmla="*/ 640 w 12031"/>
                <a:gd name="T5" fmla="*/ 1064 h 1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031" h="10000">
                  <a:moveTo>
                    <a:pt x="9475" y="0"/>
                  </a:moveTo>
                  <a:cubicBezTo>
                    <a:pt x="7896" y="348"/>
                    <a:pt x="-74" y="442"/>
                    <a:pt x="1" y="2105"/>
                  </a:cubicBezTo>
                  <a:cubicBezTo>
                    <a:pt x="76" y="3769"/>
                    <a:pt x="9963" y="8355"/>
                    <a:pt x="12031" y="1000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8149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5104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forecast	= 142 + .2(153 – 142)</a:t>
            </a:r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589360" y="1740992"/>
            <a:ext cx="3509939" cy="1421309"/>
            <a:chOff x="2336" y="1568"/>
            <a:chExt cx="2272" cy="1064"/>
          </a:xfrm>
        </p:grpSpPr>
        <p:sp>
          <p:nvSpPr>
            <p:cNvPr id="107525" name="Freeform 6"/>
            <p:cNvSpPr>
              <a:spLocks/>
            </p:cNvSpPr>
            <p:nvPr/>
          </p:nvSpPr>
          <p:spPr bwMode="auto">
            <a:xfrm>
              <a:off x="3228" y="1654"/>
              <a:ext cx="1380" cy="938"/>
            </a:xfrm>
            <a:custGeom>
              <a:avLst/>
              <a:gdLst>
                <a:gd name="T0" fmla="*/ 0 w 1248"/>
                <a:gd name="T1" fmla="*/ 0 h 1040"/>
                <a:gd name="T2" fmla="*/ 1034 w 1248"/>
                <a:gd name="T3" fmla="*/ 328 h 1040"/>
                <a:gd name="T4" fmla="*/ 1312 w 1248"/>
                <a:gd name="T5" fmla="*/ 1040 h 1040"/>
                <a:gd name="T6" fmla="*/ 0 60000 65536"/>
                <a:gd name="T7" fmla="*/ 0 60000 65536"/>
                <a:gd name="T8" fmla="*/ 0 60000 65536"/>
                <a:gd name="T9" fmla="*/ 0 w 1248"/>
                <a:gd name="T10" fmla="*/ 0 h 1040"/>
                <a:gd name="T11" fmla="*/ 1248 w 1248"/>
                <a:gd name="T12" fmla="*/ 1040 h 10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1040">
                  <a:moveTo>
                    <a:pt x="0" y="0"/>
                  </a:moveTo>
                  <a:cubicBezTo>
                    <a:pt x="388" y="77"/>
                    <a:pt x="776" y="155"/>
                    <a:pt x="984" y="328"/>
                  </a:cubicBezTo>
                  <a:cubicBezTo>
                    <a:pt x="1192" y="501"/>
                    <a:pt x="1220" y="770"/>
                    <a:pt x="1248" y="10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6" name="Freeform 7"/>
            <p:cNvSpPr>
              <a:spLocks/>
            </p:cNvSpPr>
            <p:nvPr/>
          </p:nvSpPr>
          <p:spPr bwMode="auto">
            <a:xfrm>
              <a:off x="2822" y="1952"/>
              <a:ext cx="1162" cy="656"/>
            </a:xfrm>
            <a:custGeom>
              <a:avLst/>
              <a:gdLst>
                <a:gd name="T0" fmla="*/ 0 w 872"/>
                <a:gd name="T1" fmla="*/ 24 h 840"/>
                <a:gd name="T2" fmla="*/ 789 w 872"/>
                <a:gd name="T3" fmla="*/ 136 h 840"/>
                <a:gd name="T4" fmla="*/ 1000 w 872"/>
                <a:gd name="T5" fmla="*/ 840 h 840"/>
                <a:gd name="T6" fmla="*/ 0 60000 65536"/>
                <a:gd name="T7" fmla="*/ 0 60000 65536"/>
                <a:gd name="T8" fmla="*/ 0 60000 65536"/>
                <a:gd name="T9" fmla="*/ 0 w 872"/>
                <a:gd name="T10" fmla="*/ 0 h 840"/>
                <a:gd name="T11" fmla="*/ 872 w 872"/>
                <a:gd name="T12" fmla="*/ 840 h 8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2" h="840">
                  <a:moveTo>
                    <a:pt x="0" y="24"/>
                  </a:moveTo>
                  <a:cubicBezTo>
                    <a:pt x="115" y="43"/>
                    <a:pt x="543" y="0"/>
                    <a:pt x="688" y="136"/>
                  </a:cubicBezTo>
                  <a:cubicBezTo>
                    <a:pt x="833" y="272"/>
                    <a:pt x="834" y="693"/>
                    <a:pt x="872" y="8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7" name="Line 8"/>
            <p:cNvSpPr>
              <a:spLocks noChangeShapeType="1"/>
            </p:cNvSpPr>
            <p:nvPr/>
          </p:nvSpPr>
          <p:spPr bwMode="auto">
            <a:xfrm>
              <a:off x="3403" y="2280"/>
              <a:ext cx="229" cy="35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8" name="Freeform 9"/>
            <p:cNvSpPr>
              <a:spLocks/>
            </p:cNvSpPr>
            <p:nvPr/>
          </p:nvSpPr>
          <p:spPr bwMode="auto">
            <a:xfrm>
              <a:off x="2336" y="1568"/>
              <a:ext cx="733" cy="1064"/>
            </a:xfrm>
            <a:custGeom>
              <a:avLst/>
              <a:gdLst>
                <a:gd name="T0" fmla="*/ 504 w 12031"/>
                <a:gd name="T1" fmla="*/ 0 h 10000"/>
                <a:gd name="T2" fmla="*/ 0 w 12031"/>
                <a:gd name="T3" fmla="*/ 224 h 10000"/>
                <a:gd name="T4" fmla="*/ 640 w 12031"/>
                <a:gd name="T5" fmla="*/ 1064 h 1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031" h="10000">
                  <a:moveTo>
                    <a:pt x="9475" y="0"/>
                  </a:moveTo>
                  <a:cubicBezTo>
                    <a:pt x="7896" y="348"/>
                    <a:pt x="-74" y="442"/>
                    <a:pt x="1" y="2105"/>
                  </a:cubicBezTo>
                  <a:cubicBezTo>
                    <a:pt x="76" y="3769"/>
                    <a:pt x="9963" y="8355"/>
                    <a:pt x="12031" y="1000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7426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76691" cy="57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forecast	= 142 + .2(153 – 142)</a:t>
            </a:r>
          </a:p>
        </p:txBody>
      </p:sp>
    </p:spTree>
    <p:extLst>
      <p:ext uri="{BB962C8B-B14F-4D97-AF65-F5344CB8AC3E}">
        <p14:creationId xmlns:p14="http://schemas.microsoft.com/office/powerpoint/2010/main" val="198523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9570" name="Rectangle 3"/>
          <p:cNvSpPr>
            <a:spLocks noChangeArrowheads="1"/>
          </p:cNvSpPr>
          <p:nvPr/>
        </p:nvSpPr>
        <p:spPr bwMode="auto">
          <a:xfrm>
            <a:off x="570151" y="1559938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72300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forecast	= 142 + .2(153 – 142)</a:t>
            </a:r>
          </a:p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= 142 + 2.2</a:t>
            </a:r>
          </a:p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= 144.2 ≈ 144 cars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 anchorCtr="1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/>
              <a:t>Effect </a:t>
            </a:r>
            <a:r>
              <a:rPr lang="en-US" smtClean="0"/>
              <a:t>Smoothing </a:t>
            </a:r>
            <a:r>
              <a:rPr lang="en-US" dirty="0"/>
              <a:t>Constants</a:t>
            </a:r>
          </a:p>
        </p:txBody>
      </p:sp>
      <p:sp>
        <p:nvSpPr>
          <p:cNvPr id="111618" name="Content Placeholder 2"/>
          <p:cNvSpPr>
            <a:spLocks noGrp="1"/>
          </p:cNvSpPr>
          <p:nvPr>
            <p:ph idx="1"/>
          </p:nvPr>
        </p:nvSpPr>
        <p:spPr>
          <a:xfrm>
            <a:off x="595424" y="1668231"/>
            <a:ext cx="8229600" cy="130492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Smoothing constant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umumnya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.05 ≤ </a:t>
            </a:r>
            <a:r>
              <a:rPr lang="en-US" altLang="en-US" sz="2000" i="1" smtClean="0">
                <a:latin typeface="Symbol" pitchFamily="18" charset="2"/>
                <a:cs typeface="Arial" pitchFamily="34" charset="0"/>
              </a:rPr>
              <a:t>a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 ≤ .50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Jika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000" i="1" smtClean="0">
                <a:latin typeface="Symbol" pitchFamily="18" charset="2"/>
                <a:cs typeface="Arial" pitchFamily="34" charset="0"/>
              </a:rPr>
              <a:t>a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meningkat, nilai yang lebih lama menjadi kurang significant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474461"/>
              </p:ext>
            </p:extLst>
          </p:nvPr>
        </p:nvGraphicFramePr>
        <p:xfrm>
          <a:off x="685800" y="2771775"/>
          <a:ext cx="7772400" cy="1573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1285240"/>
                <a:gridCol w="1285240"/>
                <a:gridCol w="1285240"/>
                <a:gridCol w="1285240"/>
                <a:gridCol w="1285240"/>
              </a:tblGrid>
              <a:tr h="27813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WEIGHT ASSIGNED TO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SMOOTHING CONSTANT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MOST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RECENT PERIOD </a:t>
                      </a:r>
                    </a:p>
                    <a:p>
                      <a:pPr algn="ctr"/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lang="en-US" sz="1100" b="1" i="1" baseline="0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ND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MOST RECENT PERIOD </a:t>
                      </a:r>
                    </a:p>
                    <a:p>
                      <a:pPr algn="ctr"/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– </a:t>
                      </a:r>
                      <a:r>
                        <a:rPr lang="en-US" sz="1100" b="1" i="1" baseline="0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RD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MOST RECENT PERIOD </a:t>
                      </a:r>
                    </a:p>
                    <a:p>
                      <a:pPr algn="ctr"/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 – </a:t>
                      </a: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MOST RECENT PERIOD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 – </a:t>
                      </a: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 smtClean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 MOST RECENT PERIOD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 – </a:t>
                      </a: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 smtClean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= .1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.09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.081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.073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.066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= 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.25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.125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.063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.031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Dampak Perbedaan </a:t>
            </a:r>
            <a:r>
              <a:rPr lang="en-US" alt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787" name="Freeform 3"/>
          <p:cNvSpPr>
            <a:spLocks/>
          </p:cNvSpPr>
          <p:nvPr/>
        </p:nvSpPr>
        <p:spPr bwMode="auto">
          <a:xfrm>
            <a:off x="1917700" y="2276475"/>
            <a:ext cx="5359400" cy="1428750"/>
          </a:xfrm>
          <a:custGeom>
            <a:avLst/>
            <a:gdLst>
              <a:gd name="T0" fmla="*/ 0 w 3376"/>
              <a:gd name="T1" fmla="*/ 1016000 h 1200"/>
              <a:gd name="T2" fmla="*/ 762000 w 3376"/>
              <a:gd name="T3" fmla="*/ 1524000 h 1200"/>
              <a:gd name="T4" fmla="*/ 1536700 w 3376"/>
              <a:gd name="T5" fmla="*/ 1905000 h 1200"/>
              <a:gd name="T6" fmla="*/ 2298700 w 3376"/>
              <a:gd name="T7" fmla="*/ 1231900 h 1200"/>
              <a:gd name="T8" fmla="*/ 3060700 w 3376"/>
              <a:gd name="T9" fmla="*/ 647700 h 1200"/>
              <a:gd name="T10" fmla="*/ 3822700 w 3376"/>
              <a:gd name="T11" fmla="*/ 0 h 1200"/>
              <a:gd name="T12" fmla="*/ 4597400 w 3376"/>
              <a:gd name="T13" fmla="*/ 1003300 h 1200"/>
              <a:gd name="T14" fmla="*/ 5359400 w 3376"/>
              <a:gd name="T15" fmla="*/ 939800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76"/>
              <a:gd name="T25" fmla="*/ 0 h 1200"/>
              <a:gd name="T26" fmla="*/ 3376 w 3376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76" h="1200">
                <a:moveTo>
                  <a:pt x="0" y="640"/>
                </a:moveTo>
                <a:lnTo>
                  <a:pt x="480" y="960"/>
                </a:lnTo>
                <a:lnTo>
                  <a:pt x="968" y="1200"/>
                </a:lnTo>
                <a:lnTo>
                  <a:pt x="1448" y="776"/>
                </a:lnTo>
                <a:lnTo>
                  <a:pt x="1928" y="408"/>
                </a:lnTo>
                <a:lnTo>
                  <a:pt x="2408" y="0"/>
                </a:lnTo>
                <a:lnTo>
                  <a:pt x="2896" y="632"/>
                </a:lnTo>
                <a:lnTo>
                  <a:pt x="3376" y="592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18788" name="Freeform 4"/>
          <p:cNvSpPr>
            <a:spLocks/>
          </p:cNvSpPr>
          <p:nvPr/>
        </p:nvSpPr>
        <p:spPr bwMode="auto">
          <a:xfrm>
            <a:off x="1917700" y="2619375"/>
            <a:ext cx="6108700" cy="866775"/>
          </a:xfrm>
          <a:custGeom>
            <a:avLst/>
            <a:gdLst>
              <a:gd name="T0" fmla="*/ 0 w 3848"/>
              <a:gd name="T1" fmla="*/ 488 h 728"/>
              <a:gd name="T2" fmla="*/ 488 w 3848"/>
              <a:gd name="T3" fmla="*/ 416 h 728"/>
              <a:gd name="T4" fmla="*/ 960 w 3848"/>
              <a:gd name="T5" fmla="*/ 552 h 728"/>
              <a:gd name="T6" fmla="*/ 1456 w 3848"/>
              <a:gd name="T7" fmla="*/ 728 h 728"/>
              <a:gd name="T8" fmla="*/ 1928 w 3848"/>
              <a:gd name="T9" fmla="*/ 600 h 728"/>
              <a:gd name="T10" fmla="*/ 2400 w 3848"/>
              <a:gd name="T11" fmla="*/ 360 h 728"/>
              <a:gd name="T12" fmla="*/ 2888 w 3848"/>
              <a:gd name="T13" fmla="*/ 0 h 728"/>
              <a:gd name="T14" fmla="*/ 3368 w 3848"/>
              <a:gd name="T15" fmla="*/ 168 h 728"/>
              <a:gd name="T16" fmla="*/ 3848 w 3848"/>
              <a:gd name="T17" fmla="*/ 240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48" h="728">
                <a:moveTo>
                  <a:pt x="0" y="488"/>
                </a:moveTo>
                <a:lnTo>
                  <a:pt x="488" y="416"/>
                </a:lnTo>
                <a:lnTo>
                  <a:pt x="960" y="552"/>
                </a:lnTo>
                <a:lnTo>
                  <a:pt x="1456" y="728"/>
                </a:lnTo>
                <a:lnTo>
                  <a:pt x="1928" y="600"/>
                </a:lnTo>
                <a:lnTo>
                  <a:pt x="2400" y="360"/>
                </a:lnTo>
                <a:lnTo>
                  <a:pt x="2888" y="0"/>
                </a:lnTo>
                <a:lnTo>
                  <a:pt x="3368" y="168"/>
                </a:lnTo>
                <a:lnTo>
                  <a:pt x="3848" y="240"/>
                </a:ln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/>
              <a:cs typeface="Arial"/>
            </a:endParaRPr>
          </a:p>
        </p:txBody>
      </p:sp>
      <p:sp>
        <p:nvSpPr>
          <p:cNvPr id="118789" name="Freeform 5"/>
          <p:cNvSpPr>
            <a:spLocks/>
          </p:cNvSpPr>
          <p:nvPr/>
        </p:nvSpPr>
        <p:spPr bwMode="auto">
          <a:xfrm>
            <a:off x="1917700" y="3048000"/>
            <a:ext cx="6121400" cy="228600"/>
          </a:xfrm>
          <a:custGeom>
            <a:avLst/>
            <a:gdLst>
              <a:gd name="T0" fmla="*/ 0 w 3856"/>
              <a:gd name="T1" fmla="*/ 215900 h 192"/>
              <a:gd name="T2" fmla="*/ 774700 w 3856"/>
              <a:gd name="T3" fmla="*/ 203200 h 192"/>
              <a:gd name="T4" fmla="*/ 1549400 w 3856"/>
              <a:gd name="T5" fmla="*/ 190500 h 192"/>
              <a:gd name="T6" fmla="*/ 2324100 w 3856"/>
              <a:gd name="T7" fmla="*/ 304800 h 192"/>
              <a:gd name="T8" fmla="*/ 3060700 w 3856"/>
              <a:gd name="T9" fmla="*/ 304800 h 192"/>
              <a:gd name="T10" fmla="*/ 3835401 w 3856"/>
              <a:gd name="T11" fmla="*/ 203200 h 192"/>
              <a:gd name="T12" fmla="*/ 4610100 w 3856"/>
              <a:gd name="T13" fmla="*/ 76200 h 192"/>
              <a:gd name="T14" fmla="*/ 5359400 w 3856"/>
              <a:gd name="T15" fmla="*/ 101600 h 192"/>
              <a:gd name="T16" fmla="*/ 6121400 w 3856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56"/>
              <a:gd name="T28" fmla="*/ 0 h 192"/>
              <a:gd name="T29" fmla="*/ 3856 w 3856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56" h="192">
                <a:moveTo>
                  <a:pt x="0" y="136"/>
                </a:moveTo>
                <a:lnTo>
                  <a:pt x="488" y="128"/>
                </a:lnTo>
                <a:lnTo>
                  <a:pt x="976" y="120"/>
                </a:lnTo>
                <a:lnTo>
                  <a:pt x="1464" y="192"/>
                </a:lnTo>
                <a:lnTo>
                  <a:pt x="1928" y="192"/>
                </a:lnTo>
                <a:lnTo>
                  <a:pt x="2416" y="128"/>
                </a:lnTo>
                <a:lnTo>
                  <a:pt x="2904" y="48"/>
                </a:lnTo>
                <a:lnTo>
                  <a:pt x="3376" y="64"/>
                </a:lnTo>
                <a:lnTo>
                  <a:pt x="3856" y="0"/>
                </a:lnTo>
              </a:path>
            </a:pathLst>
          </a:custGeom>
          <a:noFill/>
          <a:ln w="57150" cmpd="sng">
            <a:solidFill>
              <a:schemeClr val="accent5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grpSp>
        <p:nvGrpSpPr>
          <p:cNvPr id="118805" name="Group 21"/>
          <p:cNvGrpSpPr>
            <a:grpSpLocks/>
          </p:cNvGrpSpPr>
          <p:nvPr/>
        </p:nvGrpSpPr>
        <p:grpSpPr bwMode="auto">
          <a:xfrm>
            <a:off x="538164" y="952501"/>
            <a:ext cx="7805738" cy="3695701"/>
            <a:chOff x="339" y="800"/>
            <a:chExt cx="4917" cy="3104"/>
          </a:xfrm>
        </p:grpSpPr>
        <p:sp>
          <p:nvSpPr>
            <p:cNvPr id="113679" name="Rectangle 7"/>
            <p:cNvSpPr>
              <a:spLocks noChangeArrowheads="1"/>
            </p:cNvSpPr>
            <p:nvPr/>
          </p:nvSpPr>
          <p:spPr bwMode="auto">
            <a:xfrm>
              <a:off x="731" y="800"/>
              <a:ext cx="385" cy="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225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200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175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150  –</a:t>
              </a:r>
            </a:p>
          </p:txBody>
        </p:sp>
        <p:sp>
          <p:nvSpPr>
            <p:cNvPr id="113680" name="Freeform 8"/>
            <p:cNvSpPr>
              <a:spLocks/>
            </p:cNvSpPr>
            <p:nvPr/>
          </p:nvSpPr>
          <p:spPr bwMode="auto">
            <a:xfrm>
              <a:off x="968" y="1057"/>
              <a:ext cx="4288" cy="2295"/>
            </a:xfrm>
            <a:custGeom>
              <a:avLst/>
              <a:gdLst>
                <a:gd name="T0" fmla="*/ 0 w 4288"/>
                <a:gd name="T1" fmla="*/ 0 h 2128"/>
                <a:gd name="T2" fmla="*/ 0 w 4288"/>
                <a:gd name="T3" fmla="*/ 2128 h 2128"/>
                <a:gd name="T4" fmla="*/ 4288 w 4288"/>
                <a:gd name="T5" fmla="*/ 2128 h 2128"/>
                <a:gd name="T6" fmla="*/ 0 60000 65536"/>
                <a:gd name="T7" fmla="*/ 0 60000 65536"/>
                <a:gd name="T8" fmla="*/ 0 60000 65536"/>
                <a:gd name="T9" fmla="*/ 0 w 4288"/>
                <a:gd name="T10" fmla="*/ 0 h 2128"/>
                <a:gd name="T11" fmla="*/ 4288 w 4288"/>
                <a:gd name="T12" fmla="*/ 2128 h 21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88" h="2128">
                  <a:moveTo>
                    <a:pt x="0" y="0"/>
                  </a:moveTo>
                  <a:lnTo>
                    <a:pt x="0" y="2128"/>
                  </a:lnTo>
                  <a:lnTo>
                    <a:pt x="4288" y="212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  <p:sp>
          <p:nvSpPr>
            <p:cNvPr id="113681" name="Rectangle 9"/>
            <p:cNvSpPr>
              <a:spLocks noChangeArrowheads="1"/>
            </p:cNvSpPr>
            <p:nvPr/>
          </p:nvSpPr>
          <p:spPr bwMode="auto">
            <a:xfrm>
              <a:off x="1022" y="3105"/>
              <a:ext cx="411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1	2	3	4	5	6	7	8	9</a:t>
              </a:r>
            </a:p>
          </p:txBody>
        </p:sp>
        <p:sp>
          <p:nvSpPr>
            <p:cNvPr id="113682" name="Rectangle 10"/>
            <p:cNvSpPr>
              <a:spLocks noChangeArrowheads="1"/>
            </p:cNvSpPr>
            <p:nvPr/>
          </p:nvSpPr>
          <p:spPr bwMode="auto">
            <a:xfrm>
              <a:off x="2734" y="3671"/>
              <a:ext cx="87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smtClean="0">
                  <a:latin typeface="Arial" pitchFamily="34" charset="0"/>
                </a:rPr>
                <a:t>Triwulan (Kuartal)</a:t>
              </a:r>
              <a:endParaRPr lang="en-US" altLang="en-US" sz="1200">
                <a:latin typeface="Arial" pitchFamily="34" charset="0"/>
              </a:endParaRPr>
            </a:p>
          </p:txBody>
        </p:sp>
        <p:sp>
          <p:nvSpPr>
            <p:cNvPr id="113683" name="Rectangle 11"/>
            <p:cNvSpPr>
              <a:spLocks noChangeArrowheads="1"/>
            </p:cNvSpPr>
            <p:nvPr/>
          </p:nvSpPr>
          <p:spPr bwMode="auto">
            <a:xfrm rot="16200000">
              <a:off x="19" y="2228"/>
              <a:ext cx="81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smtClean="0">
                  <a:latin typeface="Arial" pitchFamily="34" charset="0"/>
                </a:rPr>
                <a:t>Permintaan</a:t>
              </a:r>
              <a:endParaRPr lang="en-US" altLang="en-US" sz="1200">
                <a:latin typeface="Arial" pitchFamily="34" charset="0"/>
              </a:endParaRPr>
            </a:p>
          </p:txBody>
        </p:sp>
      </p:grpSp>
      <p:grpSp>
        <p:nvGrpSpPr>
          <p:cNvPr id="118796" name="Group 12"/>
          <p:cNvGrpSpPr>
            <a:grpSpLocks/>
          </p:cNvGrpSpPr>
          <p:nvPr/>
        </p:nvGrpSpPr>
        <p:grpSpPr bwMode="auto">
          <a:xfrm>
            <a:off x="6270628" y="3190876"/>
            <a:ext cx="550863" cy="516732"/>
            <a:chOff x="3950" y="2680"/>
            <a:chExt cx="347" cy="434"/>
          </a:xfrm>
        </p:grpSpPr>
        <p:sp>
          <p:nvSpPr>
            <p:cNvPr id="113677" name="Rectangle 13"/>
            <p:cNvSpPr>
              <a:spLocks noChangeArrowheads="1"/>
            </p:cNvSpPr>
            <p:nvPr/>
          </p:nvSpPr>
          <p:spPr bwMode="auto">
            <a:xfrm>
              <a:off x="3950" y="289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.1</a:t>
              </a:r>
            </a:p>
          </p:txBody>
        </p:sp>
        <p:sp>
          <p:nvSpPr>
            <p:cNvPr id="113678" name="Line 14"/>
            <p:cNvSpPr>
              <a:spLocks noChangeShapeType="1"/>
            </p:cNvSpPr>
            <p:nvPr/>
          </p:nvSpPr>
          <p:spPr bwMode="auto">
            <a:xfrm>
              <a:off x="4064" y="2680"/>
              <a:ext cx="128" cy="2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799" name="Group 15"/>
          <p:cNvGrpSpPr>
            <a:grpSpLocks/>
          </p:cNvGrpSpPr>
          <p:nvPr/>
        </p:nvGrpSpPr>
        <p:grpSpPr bwMode="auto">
          <a:xfrm>
            <a:off x="3451225" y="1912144"/>
            <a:ext cx="1428750" cy="926306"/>
            <a:chOff x="2174" y="1606"/>
            <a:chExt cx="900" cy="778"/>
          </a:xfrm>
        </p:grpSpPr>
        <p:sp>
          <p:nvSpPr>
            <p:cNvPr id="113675" name="Rectangle 16"/>
            <p:cNvSpPr>
              <a:spLocks noChangeArrowheads="1"/>
            </p:cNvSpPr>
            <p:nvPr/>
          </p:nvSpPr>
          <p:spPr bwMode="auto">
            <a:xfrm>
              <a:off x="2174" y="1606"/>
              <a:ext cx="90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 smtClean="0">
                  <a:latin typeface="Arial" pitchFamily="34" charset="0"/>
                </a:rPr>
                <a:t>Permintaan Aktual</a:t>
              </a:r>
              <a:endParaRPr lang="en-US" altLang="en-US" sz="1100">
                <a:latin typeface="Arial" pitchFamily="34" charset="0"/>
              </a:endParaRPr>
            </a:p>
          </p:txBody>
        </p:sp>
        <p:sp>
          <p:nvSpPr>
            <p:cNvPr id="113676" name="Line 17"/>
            <p:cNvSpPr>
              <a:spLocks noChangeShapeType="1"/>
            </p:cNvSpPr>
            <p:nvPr/>
          </p:nvSpPr>
          <p:spPr bwMode="auto">
            <a:xfrm flipH="1" flipV="1">
              <a:off x="2640" y="2064"/>
              <a:ext cx="296" cy="32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802" name="Group 18"/>
          <p:cNvGrpSpPr>
            <a:grpSpLocks/>
          </p:cNvGrpSpPr>
          <p:nvPr/>
        </p:nvGrpSpPr>
        <p:grpSpPr bwMode="auto">
          <a:xfrm>
            <a:off x="6651627" y="1921669"/>
            <a:ext cx="550863" cy="735806"/>
            <a:chOff x="4190" y="1614"/>
            <a:chExt cx="347" cy="618"/>
          </a:xfrm>
        </p:grpSpPr>
        <p:sp>
          <p:nvSpPr>
            <p:cNvPr id="113673" name="Rectangle 19"/>
            <p:cNvSpPr>
              <a:spLocks noChangeArrowheads="1"/>
            </p:cNvSpPr>
            <p:nvPr/>
          </p:nvSpPr>
          <p:spPr bwMode="auto">
            <a:xfrm>
              <a:off x="4190" y="161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.5</a:t>
              </a:r>
            </a:p>
          </p:txBody>
        </p:sp>
        <p:sp>
          <p:nvSpPr>
            <p:cNvPr id="113674" name="Line 20"/>
            <p:cNvSpPr>
              <a:spLocks noChangeShapeType="1"/>
            </p:cNvSpPr>
            <p:nvPr/>
          </p:nvSpPr>
          <p:spPr bwMode="auto">
            <a:xfrm flipV="1">
              <a:off x="4416" y="1856"/>
              <a:ext cx="40" cy="37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flip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1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1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animBg="1"/>
      <p:bldP spid="11878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Dampak Perbedaan </a:t>
            </a:r>
            <a:r>
              <a:rPr lang="en-US" alt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787" name="Freeform 3"/>
          <p:cNvSpPr>
            <a:spLocks/>
          </p:cNvSpPr>
          <p:nvPr/>
        </p:nvSpPr>
        <p:spPr bwMode="auto">
          <a:xfrm>
            <a:off x="1917700" y="2276475"/>
            <a:ext cx="5359400" cy="1428750"/>
          </a:xfrm>
          <a:custGeom>
            <a:avLst/>
            <a:gdLst>
              <a:gd name="T0" fmla="*/ 0 w 3376"/>
              <a:gd name="T1" fmla="*/ 1016000 h 1200"/>
              <a:gd name="T2" fmla="*/ 762000 w 3376"/>
              <a:gd name="T3" fmla="*/ 1524000 h 1200"/>
              <a:gd name="T4" fmla="*/ 1536700 w 3376"/>
              <a:gd name="T5" fmla="*/ 1905000 h 1200"/>
              <a:gd name="T6" fmla="*/ 2298700 w 3376"/>
              <a:gd name="T7" fmla="*/ 1231900 h 1200"/>
              <a:gd name="T8" fmla="*/ 3060700 w 3376"/>
              <a:gd name="T9" fmla="*/ 647700 h 1200"/>
              <a:gd name="T10" fmla="*/ 3822700 w 3376"/>
              <a:gd name="T11" fmla="*/ 0 h 1200"/>
              <a:gd name="T12" fmla="*/ 4597400 w 3376"/>
              <a:gd name="T13" fmla="*/ 1003300 h 1200"/>
              <a:gd name="T14" fmla="*/ 5359400 w 3376"/>
              <a:gd name="T15" fmla="*/ 939800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76"/>
              <a:gd name="T25" fmla="*/ 0 h 1200"/>
              <a:gd name="T26" fmla="*/ 3376 w 3376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76" h="1200">
                <a:moveTo>
                  <a:pt x="0" y="640"/>
                </a:moveTo>
                <a:lnTo>
                  <a:pt x="480" y="960"/>
                </a:lnTo>
                <a:lnTo>
                  <a:pt x="968" y="1200"/>
                </a:lnTo>
                <a:lnTo>
                  <a:pt x="1448" y="776"/>
                </a:lnTo>
                <a:lnTo>
                  <a:pt x="1928" y="408"/>
                </a:lnTo>
                <a:lnTo>
                  <a:pt x="2408" y="0"/>
                </a:lnTo>
                <a:lnTo>
                  <a:pt x="2896" y="632"/>
                </a:lnTo>
                <a:lnTo>
                  <a:pt x="3376" y="592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18788" name="Freeform 4"/>
          <p:cNvSpPr>
            <a:spLocks/>
          </p:cNvSpPr>
          <p:nvPr/>
        </p:nvSpPr>
        <p:spPr bwMode="auto">
          <a:xfrm>
            <a:off x="1917700" y="2619375"/>
            <a:ext cx="6108700" cy="866775"/>
          </a:xfrm>
          <a:custGeom>
            <a:avLst/>
            <a:gdLst>
              <a:gd name="T0" fmla="*/ 0 w 3848"/>
              <a:gd name="T1" fmla="*/ 488 h 728"/>
              <a:gd name="T2" fmla="*/ 488 w 3848"/>
              <a:gd name="T3" fmla="*/ 416 h 728"/>
              <a:gd name="T4" fmla="*/ 960 w 3848"/>
              <a:gd name="T5" fmla="*/ 552 h 728"/>
              <a:gd name="T6" fmla="*/ 1456 w 3848"/>
              <a:gd name="T7" fmla="*/ 728 h 728"/>
              <a:gd name="T8" fmla="*/ 1928 w 3848"/>
              <a:gd name="T9" fmla="*/ 600 h 728"/>
              <a:gd name="T10" fmla="*/ 2400 w 3848"/>
              <a:gd name="T11" fmla="*/ 360 h 728"/>
              <a:gd name="T12" fmla="*/ 2888 w 3848"/>
              <a:gd name="T13" fmla="*/ 0 h 728"/>
              <a:gd name="T14" fmla="*/ 3368 w 3848"/>
              <a:gd name="T15" fmla="*/ 168 h 728"/>
              <a:gd name="T16" fmla="*/ 3848 w 3848"/>
              <a:gd name="T17" fmla="*/ 240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48" h="728">
                <a:moveTo>
                  <a:pt x="0" y="488"/>
                </a:moveTo>
                <a:lnTo>
                  <a:pt x="488" y="416"/>
                </a:lnTo>
                <a:lnTo>
                  <a:pt x="960" y="552"/>
                </a:lnTo>
                <a:lnTo>
                  <a:pt x="1456" y="728"/>
                </a:lnTo>
                <a:lnTo>
                  <a:pt x="1928" y="600"/>
                </a:lnTo>
                <a:lnTo>
                  <a:pt x="2400" y="360"/>
                </a:lnTo>
                <a:lnTo>
                  <a:pt x="2888" y="0"/>
                </a:lnTo>
                <a:lnTo>
                  <a:pt x="3368" y="168"/>
                </a:lnTo>
                <a:lnTo>
                  <a:pt x="3848" y="240"/>
                </a:ln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/>
              <a:cs typeface="Arial"/>
            </a:endParaRPr>
          </a:p>
        </p:txBody>
      </p:sp>
      <p:sp>
        <p:nvSpPr>
          <p:cNvPr id="118789" name="Freeform 5"/>
          <p:cNvSpPr>
            <a:spLocks/>
          </p:cNvSpPr>
          <p:nvPr/>
        </p:nvSpPr>
        <p:spPr bwMode="auto">
          <a:xfrm>
            <a:off x="1917700" y="3048000"/>
            <a:ext cx="6121400" cy="228600"/>
          </a:xfrm>
          <a:custGeom>
            <a:avLst/>
            <a:gdLst>
              <a:gd name="T0" fmla="*/ 0 w 3856"/>
              <a:gd name="T1" fmla="*/ 215900 h 192"/>
              <a:gd name="T2" fmla="*/ 774700 w 3856"/>
              <a:gd name="T3" fmla="*/ 203200 h 192"/>
              <a:gd name="T4" fmla="*/ 1549400 w 3856"/>
              <a:gd name="T5" fmla="*/ 190500 h 192"/>
              <a:gd name="T6" fmla="*/ 2324100 w 3856"/>
              <a:gd name="T7" fmla="*/ 304800 h 192"/>
              <a:gd name="T8" fmla="*/ 3060700 w 3856"/>
              <a:gd name="T9" fmla="*/ 304800 h 192"/>
              <a:gd name="T10" fmla="*/ 3835401 w 3856"/>
              <a:gd name="T11" fmla="*/ 203200 h 192"/>
              <a:gd name="T12" fmla="*/ 4610100 w 3856"/>
              <a:gd name="T13" fmla="*/ 76200 h 192"/>
              <a:gd name="T14" fmla="*/ 5359400 w 3856"/>
              <a:gd name="T15" fmla="*/ 101600 h 192"/>
              <a:gd name="T16" fmla="*/ 6121400 w 3856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56"/>
              <a:gd name="T28" fmla="*/ 0 h 192"/>
              <a:gd name="T29" fmla="*/ 3856 w 3856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56" h="192">
                <a:moveTo>
                  <a:pt x="0" y="136"/>
                </a:moveTo>
                <a:lnTo>
                  <a:pt x="488" y="128"/>
                </a:lnTo>
                <a:lnTo>
                  <a:pt x="976" y="120"/>
                </a:lnTo>
                <a:lnTo>
                  <a:pt x="1464" y="192"/>
                </a:lnTo>
                <a:lnTo>
                  <a:pt x="1928" y="192"/>
                </a:lnTo>
                <a:lnTo>
                  <a:pt x="2416" y="128"/>
                </a:lnTo>
                <a:lnTo>
                  <a:pt x="2904" y="48"/>
                </a:lnTo>
                <a:lnTo>
                  <a:pt x="3376" y="64"/>
                </a:lnTo>
                <a:lnTo>
                  <a:pt x="3856" y="0"/>
                </a:lnTo>
              </a:path>
            </a:pathLst>
          </a:custGeom>
          <a:noFill/>
          <a:ln w="57150" cmpd="sng">
            <a:solidFill>
              <a:schemeClr val="accent5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grpSp>
        <p:nvGrpSpPr>
          <p:cNvPr id="118805" name="Group 21"/>
          <p:cNvGrpSpPr>
            <a:grpSpLocks/>
          </p:cNvGrpSpPr>
          <p:nvPr/>
        </p:nvGrpSpPr>
        <p:grpSpPr bwMode="auto">
          <a:xfrm>
            <a:off x="538164" y="952501"/>
            <a:ext cx="7805738" cy="3695701"/>
            <a:chOff x="339" y="800"/>
            <a:chExt cx="4917" cy="3104"/>
          </a:xfrm>
        </p:grpSpPr>
        <p:sp>
          <p:nvSpPr>
            <p:cNvPr id="113679" name="Rectangle 7"/>
            <p:cNvSpPr>
              <a:spLocks noChangeArrowheads="1"/>
            </p:cNvSpPr>
            <p:nvPr/>
          </p:nvSpPr>
          <p:spPr bwMode="auto">
            <a:xfrm>
              <a:off x="731" y="800"/>
              <a:ext cx="385" cy="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225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200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175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150  –</a:t>
              </a:r>
            </a:p>
          </p:txBody>
        </p:sp>
        <p:sp>
          <p:nvSpPr>
            <p:cNvPr id="113680" name="Freeform 8"/>
            <p:cNvSpPr>
              <a:spLocks/>
            </p:cNvSpPr>
            <p:nvPr/>
          </p:nvSpPr>
          <p:spPr bwMode="auto">
            <a:xfrm>
              <a:off x="968" y="1057"/>
              <a:ext cx="4288" cy="2295"/>
            </a:xfrm>
            <a:custGeom>
              <a:avLst/>
              <a:gdLst>
                <a:gd name="T0" fmla="*/ 0 w 4288"/>
                <a:gd name="T1" fmla="*/ 0 h 2128"/>
                <a:gd name="T2" fmla="*/ 0 w 4288"/>
                <a:gd name="T3" fmla="*/ 2128 h 2128"/>
                <a:gd name="T4" fmla="*/ 4288 w 4288"/>
                <a:gd name="T5" fmla="*/ 2128 h 2128"/>
                <a:gd name="T6" fmla="*/ 0 60000 65536"/>
                <a:gd name="T7" fmla="*/ 0 60000 65536"/>
                <a:gd name="T8" fmla="*/ 0 60000 65536"/>
                <a:gd name="T9" fmla="*/ 0 w 4288"/>
                <a:gd name="T10" fmla="*/ 0 h 2128"/>
                <a:gd name="T11" fmla="*/ 4288 w 4288"/>
                <a:gd name="T12" fmla="*/ 2128 h 21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88" h="2128">
                  <a:moveTo>
                    <a:pt x="0" y="0"/>
                  </a:moveTo>
                  <a:lnTo>
                    <a:pt x="0" y="2128"/>
                  </a:lnTo>
                  <a:lnTo>
                    <a:pt x="4288" y="212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  <p:sp>
          <p:nvSpPr>
            <p:cNvPr id="113681" name="Rectangle 9"/>
            <p:cNvSpPr>
              <a:spLocks noChangeArrowheads="1"/>
            </p:cNvSpPr>
            <p:nvPr/>
          </p:nvSpPr>
          <p:spPr bwMode="auto">
            <a:xfrm>
              <a:off x="1022" y="3105"/>
              <a:ext cx="411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1	2	3	4	5	6	7	8	9</a:t>
              </a:r>
            </a:p>
          </p:txBody>
        </p:sp>
        <p:sp>
          <p:nvSpPr>
            <p:cNvPr id="113682" name="Rectangle 10"/>
            <p:cNvSpPr>
              <a:spLocks noChangeArrowheads="1"/>
            </p:cNvSpPr>
            <p:nvPr/>
          </p:nvSpPr>
          <p:spPr bwMode="auto">
            <a:xfrm>
              <a:off x="2734" y="3671"/>
              <a:ext cx="87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smtClean="0">
                  <a:latin typeface="Arial" pitchFamily="34" charset="0"/>
                </a:rPr>
                <a:t>Triwulan (Kuartal)</a:t>
              </a:r>
              <a:endParaRPr lang="en-US" altLang="en-US" sz="1200">
                <a:latin typeface="Arial" pitchFamily="34" charset="0"/>
              </a:endParaRPr>
            </a:p>
          </p:txBody>
        </p:sp>
        <p:sp>
          <p:nvSpPr>
            <p:cNvPr id="113683" name="Rectangle 11"/>
            <p:cNvSpPr>
              <a:spLocks noChangeArrowheads="1"/>
            </p:cNvSpPr>
            <p:nvPr/>
          </p:nvSpPr>
          <p:spPr bwMode="auto">
            <a:xfrm rot="16200000">
              <a:off x="19" y="2228"/>
              <a:ext cx="81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smtClean="0">
                  <a:latin typeface="Arial" pitchFamily="34" charset="0"/>
                </a:rPr>
                <a:t>Permintaan</a:t>
              </a:r>
              <a:endParaRPr lang="en-US" altLang="en-US" sz="1200">
                <a:latin typeface="Arial" pitchFamily="34" charset="0"/>
              </a:endParaRPr>
            </a:p>
          </p:txBody>
        </p:sp>
      </p:grpSp>
      <p:grpSp>
        <p:nvGrpSpPr>
          <p:cNvPr id="118796" name="Group 12"/>
          <p:cNvGrpSpPr>
            <a:grpSpLocks/>
          </p:cNvGrpSpPr>
          <p:nvPr/>
        </p:nvGrpSpPr>
        <p:grpSpPr bwMode="auto">
          <a:xfrm>
            <a:off x="6270628" y="3190876"/>
            <a:ext cx="550863" cy="516732"/>
            <a:chOff x="3950" y="2680"/>
            <a:chExt cx="347" cy="434"/>
          </a:xfrm>
        </p:grpSpPr>
        <p:sp>
          <p:nvSpPr>
            <p:cNvPr id="113677" name="Rectangle 13"/>
            <p:cNvSpPr>
              <a:spLocks noChangeArrowheads="1"/>
            </p:cNvSpPr>
            <p:nvPr/>
          </p:nvSpPr>
          <p:spPr bwMode="auto">
            <a:xfrm>
              <a:off x="3950" y="289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.1</a:t>
              </a:r>
            </a:p>
          </p:txBody>
        </p:sp>
        <p:sp>
          <p:nvSpPr>
            <p:cNvPr id="113678" name="Line 14"/>
            <p:cNvSpPr>
              <a:spLocks noChangeShapeType="1"/>
            </p:cNvSpPr>
            <p:nvPr/>
          </p:nvSpPr>
          <p:spPr bwMode="auto">
            <a:xfrm>
              <a:off x="4064" y="2680"/>
              <a:ext cx="128" cy="2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799" name="Group 15"/>
          <p:cNvGrpSpPr>
            <a:grpSpLocks/>
          </p:cNvGrpSpPr>
          <p:nvPr/>
        </p:nvGrpSpPr>
        <p:grpSpPr bwMode="auto">
          <a:xfrm>
            <a:off x="3451225" y="1912144"/>
            <a:ext cx="1428750" cy="926306"/>
            <a:chOff x="2174" y="1606"/>
            <a:chExt cx="900" cy="778"/>
          </a:xfrm>
        </p:grpSpPr>
        <p:sp>
          <p:nvSpPr>
            <p:cNvPr id="113675" name="Rectangle 16"/>
            <p:cNvSpPr>
              <a:spLocks noChangeArrowheads="1"/>
            </p:cNvSpPr>
            <p:nvPr/>
          </p:nvSpPr>
          <p:spPr bwMode="auto">
            <a:xfrm>
              <a:off x="2174" y="1606"/>
              <a:ext cx="90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 smtClean="0">
                  <a:latin typeface="Arial" pitchFamily="34" charset="0"/>
                </a:rPr>
                <a:t>Permintaan Aktual</a:t>
              </a:r>
              <a:endParaRPr lang="en-US" altLang="en-US" sz="1100">
                <a:latin typeface="Arial" pitchFamily="34" charset="0"/>
              </a:endParaRPr>
            </a:p>
          </p:txBody>
        </p:sp>
        <p:sp>
          <p:nvSpPr>
            <p:cNvPr id="113676" name="Line 17"/>
            <p:cNvSpPr>
              <a:spLocks noChangeShapeType="1"/>
            </p:cNvSpPr>
            <p:nvPr/>
          </p:nvSpPr>
          <p:spPr bwMode="auto">
            <a:xfrm flipH="1" flipV="1">
              <a:off x="2640" y="2064"/>
              <a:ext cx="296" cy="32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802" name="Group 18"/>
          <p:cNvGrpSpPr>
            <a:grpSpLocks/>
          </p:cNvGrpSpPr>
          <p:nvPr/>
        </p:nvGrpSpPr>
        <p:grpSpPr bwMode="auto">
          <a:xfrm>
            <a:off x="6651627" y="1921669"/>
            <a:ext cx="550863" cy="735806"/>
            <a:chOff x="4190" y="1614"/>
            <a:chExt cx="347" cy="618"/>
          </a:xfrm>
        </p:grpSpPr>
        <p:sp>
          <p:nvSpPr>
            <p:cNvPr id="113673" name="Rectangle 19"/>
            <p:cNvSpPr>
              <a:spLocks noChangeArrowheads="1"/>
            </p:cNvSpPr>
            <p:nvPr/>
          </p:nvSpPr>
          <p:spPr bwMode="auto">
            <a:xfrm>
              <a:off x="4190" y="161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.5</a:t>
              </a:r>
            </a:p>
          </p:txBody>
        </p:sp>
        <p:sp>
          <p:nvSpPr>
            <p:cNvPr id="113674" name="Line 20"/>
            <p:cNvSpPr>
              <a:spLocks noChangeShapeType="1"/>
            </p:cNvSpPr>
            <p:nvPr/>
          </p:nvSpPr>
          <p:spPr bwMode="auto">
            <a:xfrm flipV="1">
              <a:off x="4416" y="1856"/>
              <a:ext cx="40" cy="37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21" name="Group 24"/>
          <p:cNvGrpSpPr>
            <a:grpSpLocks/>
          </p:cNvGrpSpPr>
          <p:nvPr/>
        </p:nvGrpSpPr>
        <p:grpSpPr bwMode="auto">
          <a:xfrm>
            <a:off x="1251747" y="1107281"/>
            <a:ext cx="5543550" cy="2759870"/>
            <a:chOff x="274" y="1399"/>
            <a:chExt cx="3492" cy="2318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74" y="1399"/>
              <a:ext cx="3492" cy="226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436" y="1716"/>
              <a:ext cx="3135" cy="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F0922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Memilih nilai </a:t>
              </a:r>
              <a:r>
                <a:rPr lang="en-US" altLang="en-US" sz="2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</a:t>
              </a:r>
              <a:r>
                <a:rPr lang="en-US" altLang="en-US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 </a:t>
              </a:r>
              <a:r>
                <a:rPr lang="en-US" altLang="en-US" sz="2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tinggi </a:t>
              </a:r>
              <a:r>
                <a:rPr lang="en-US" altLang="en-US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ketika rata-rata yang mendasarinya </a:t>
              </a:r>
              <a:r>
                <a:rPr lang="en-US" altLang="en-US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cenderung </a:t>
              </a:r>
              <a:r>
                <a:rPr lang="en-US" altLang="en-US" sz="2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berubah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F0922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Memilih nilai </a:t>
              </a:r>
              <a:r>
                <a:rPr lang="en-US" altLang="en-US" sz="2400" i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</a:t>
              </a:r>
              <a:r>
                <a:rPr lang="en-US" altLang="en-US" sz="2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 jika rata-rata yang mendasari stabil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F0922"/>
                </a:buClr>
                <a:buSzPct val="60000"/>
                <a:buFont typeface="Courier New" panose="02070309020205020404" pitchFamily="49" charset="0"/>
                <a:buChar char="o"/>
              </a:pPr>
              <a:endPara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  <a:sym typeface="Symbol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790046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Impact of Different 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787" name="Freeform 3"/>
          <p:cNvSpPr>
            <a:spLocks/>
          </p:cNvSpPr>
          <p:nvPr/>
        </p:nvSpPr>
        <p:spPr bwMode="auto">
          <a:xfrm>
            <a:off x="1917700" y="2276475"/>
            <a:ext cx="5359400" cy="1428750"/>
          </a:xfrm>
          <a:custGeom>
            <a:avLst/>
            <a:gdLst>
              <a:gd name="T0" fmla="*/ 0 w 3376"/>
              <a:gd name="T1" fmla="*/ 1016000 h 1200"/>
              <a:gd name="T2" fmla="*/ 762000 w 3376"/>
              <a:gd name="T3" fmla="*/ 1524000 h 1200"/>
              <a:gd name="T4" fmla="*/ 1536700 w 3376"/>
              <a:gd name="T5" fmla="*/ 1905000 h 1200"/>
              <a:gd name="T6" fmla="*/ 2298700 w 3376"/>
              <a:gd name="T7" fmla="*/ 1231900 h 1200"/>
              <a:gd name="T8" fmla="*/ 3060700 w 3376"/>
              <a:gd name="T9" fmla="*/ 647700 h 1200"/>
              <a:gd name="T10" fmla="*/ 3822700 w 3376"/>
              <a:gd name="T11" fmla="*/ 0 h 1200"/>
              <a:gd name="T12" fmla="*/ 4597400 w 3376"/>
              <a:gd name="T13" fmla="*/ 1003300 h 1200"/>
              <a:gd name="T14" fmla="*/ 5359400 w 3376"/>
              <a:gd name="T15" fmla="*/ 939800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76"/>
              <a:gd name="T25" fmla="*/ 0 h 1200"/>
              <a:gd name="T26" fmla="*/ 3376 w 3376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76" h="1200">
                <a:moveTo>
                  <a:pt x="0" y="640"/>
                </a:moveTo>
                <a:lnTo>
                  <a:pt x="480" y="960"/>
                </a:lnTo>
                <a:lnTo>
                  <a:pt x="968" y="1200"/>
                </a:lnTo>
                <a:lnTo>
                  <a:pt x="1448" y="776"/>
                </a:lnTo>
                <a:lnTo>
                  <a:pt x="1928" y="408"/>
                </a:lnTo>
                <a:lnTo>
                  <a:pt x="2408" y="0"/>
                </a:lnTo>
                <a:lnTo>
                  <a:pt x="2896" y="632"/>
                </a:lnTo>
                <a:lnTo>
                  <a:pt x="3376" y="592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18788" name="Freeform 4"/>
          <p:cNvSpPr>
            <a:spLocks/>
          </p:cNvSpPr>
          <p:nvPr/>
        </p:nvSpPr>
        <p:spPr bwMode="auto">
          <a:xfrm>
            <a:off x="1917700" y="2619375"/>
            <a:ext cx="6108700" cy="866775"/>
          </a:xfrm>
          <a:custGeom>
            <a:avLst/>
            <a:gdLst>
              <a:gd name="T0" fmla="*/ 0 w 3848"/>
              <a:gd name="T1" fmla="*/ 488 h 728"/>
              <a:gd name="T2" fmla="*/ 488 w 3848"/>
              <a:gd name="T3" fmla="*/ 416 h 728"/>
              <a:gd name="T4" fmla="*/ 960 w 3848"/>
              <a:gd name="T5" fmla="*/ 552 h 728"/>
              <a:gd name="T6" fmla="*/ 1456 w 3848"/>
              <a:gd name="T7" fmla="*/ 728 h 728"/>
              <a:gd name="T8" fmla="*/ 1928 w 3848"/>
              <a:gd name="T9" fmla="*/ 600 h 728"/>
              <a:gd name="T10" fmla="*/ 2400 w 3848"/>
              <a:gd name="T11" fmla="*/ 360 h 728"/>
              <a:gd name="T12" fmla="*/ 2888 w 3848"/>
              <a:gd name="T13" fmla="*/ 0 h 728"/>
              <a:gd name="T14" fmla="*/ 3368 w 3848"/>
              <a:gd name="T15" fmla="*/ 168 h 728"/>
              <a:gd name="T16" fmla="*/ 3848 w 3848"/>
              <a:gd name="T17" fmla="*/ 240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48" h="728">
                <a:moveTo>
                  <a:pt x="0" y="488"/>
                </a:moveTo>
                <a:lnTo>
                  <a:pt x="488" y="416"/>
                </a:lnTo>
                <a:lnTo>
                  <a:pt x="960" y="552"/>
                </a:lnTo>
                <a:lnTo>
                  <a:pt x="1456" y="728"/>
                </a:lnTo>
                <a:lnTo>
                  <a:pt x="1928" y="600"/>
                </a:lnTo>
                <a:lnTo>
                  <a:pt x="2400" y="360"/>
                </a:lnTo>
                <a:lnTo>
                  <a:pt x="2888" y="0"/>
                </a:lnTo>
                <a:lnTo>
                  <a:pt x="3368" y="168"/>
                </a:lnTo>
                <a:lnTo>
                  <a:pt x="3848" y="240"/>
                </a:lnTo>
              </a:path>
            </a:pathLst>
          </a:custGeom>
          <a:noFill/>
          <a:ln w="57150" cmpd="sng">
            <a:solidFill>
              <a:schemeClr val="accent4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/>
              <a:cs typeface="Arial"/>
            </a:endParaRPr>
          </a:p>
        </p:txBody>
      </p:sp>
      <p:sp>
        <p:nvSpPr>
          <p:cNvPr id="118789" name="Freeform 5"/>
          <p:cNvSpPr>
            <a:spLocks/>
          </p:cNvSpPr>
          <p:nvPr/>
        </p:nvSpPr>
        <p:spPr bwMode="auto">
          <a:xfrm>
            <a:off x="1917700" y="3048000"/>
            <a:ext cx="6121400" cy="228600"/>
          </a:xfrm>
          <a:custGeom>
            <a:avLst/>
            <a:gdLst>
              <a:gd name="T0" fmla="*/ 0 w 3856"/>
              <a:gd name="T1" fmla="*/ 215900 h 192"/>
              <a:gd name="T2" fmla="*/ 774700 w 3856"/>
              <a:gd name="T3" fmla="*/ 203200 h 192"/>
              <a:gd name="T4" fmla="*/ 1549400 w 3856"/>
              <a:gd name="T5" fmla="*/ 190500 h 192"/>
              <a:gd name="T6" fmla="*/ 2324100 w 3856"/>
              <a:gd name="T7" fmla="*/ 304800 h 192"/>
              <a:gd name="T8" fmla="*/ 3060700 w 3856"/>
              <a:gd name="T9" fmla="*/ 304800 h 192"/>
              <a:gd name="T10" fmla="*/ 3835401 w 3856"/>
              <a:gd name="T11" fmla="*/ 203200 h 192"/>
              <a:gd name="T12" fmla="*/ 4610100 w 3856"/>
              <a:gd name="T13" fmla="*/ 76200 h 192"/>
              <a:gd name="T14" fmla="*/ 5359400 w 3856"/>
              <a:gd name="T15" fmla="*/ 101600 h 192"/>
              <a:gd name="T16" fmla="*/ 6121400 w 3856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56"/>
              <a:gd name="T28" fmla="*/ 0 h 192"/>
              <a:gd name="T29" fmla="*/ 3856 w 3856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56" h="192">
                <a:moveTo>
                  <a:pt x="0" y="136"/>
                </a:moveTo>
                <a:lnTo>
                  <a:pt x="488" y="128"/>
                </a:lnTo>
                <a:lnTo>
                  <a:pt x="976" y="120"/>
                </a:lnTo>
                <a:lnTo>
                  <a:pt x="1464" y="192"/>
                </a:lnTo>
                <a:lnTo>
                  <a:pt x="1928" y="192"/>
                </a:lnTo>
                <a:lnTo>
                  <a:pt x="2416" y="128"/>
                </a:lnTo>
                <a:lnTo>
                  <a:pt x="2904" y="48"/>
                </a:lnTo>
                <a:lnTo>
                  <a:pt x="3376" y="64"/>
                </a:lnTo>
                <a:lnTo>
                  <a:pt x="3856" y="0"/>
                </a:ln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grpSp>
        <p:nvGrpSpPr>
          <p:cNvPr id="118805" name="Group 21"/>
          <p:cNvGrpSpPr>
            <a:grpSpLocks/>
          </p:cNvGrpSpPr>
          <p:nvPr/>
        </p:nvGrpSpPr>
        <p:grpSpPr bwMode="auto">
          <a:xfrm>
            <a:off x="539751" y="952501"/>
            <a:ext cx="7804150" cy="3695701"/>
            <a:chOff x="340" y="800"/>
            <a:chExt cx="4916" cy="3104"/>
          </a:xfrm>
        </p:grpSpPr>
        <p:sp>
          <p:nvSpPr>
            <p:cNvPr id="113679" name="Rectangle 7"/>
            <p:cNvSpPr>
              <a:spLocks noChangeArrowheads="1"/>
            </p:cNvSpPr>
            <p:nvPr/>
          </p:nvSpPr>
          <p:spPr bwMode="auto">
            <a:xfrm>
              <a:off x="731" y="800"/>
              <a:ext cx="385" cy="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225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200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175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150  –</a:t>
              </a:r>
            </a:p>
          </p:txBody>
        </p:sp>
        <p:sp>
          <p:nvSpPr>
            <p:cNvPr id="113680" name="Freeform 8"/>
            <p:cNvSpPr>
              <a:spLocks/>
            </p:cNvSpPr>
            <p:nvPr/>
          </p:nvSpPr>
          <p:spPr bwMode="auto">
            <a:xfrm>
              <a:off x="968" y="1057"/>
              <a:ext cx="4288" cy="2295"/>
            </a:xfrm>
            <a:custGeom>
              <a:avLst/>
              <a:gdLst>
                <a:gd name="T0" fmla="*/ 0 w 4288"/>
                <a:gd name="T1" fmla="*/ 0 h 2128"/>
                <a:gd name="T2" fmla="*/ 0 w 4288"/>
                <a:gd name="T3" fmla="*/ 2128 h 2128"/>
                <a:gd name="T4" fmla="*/ 4288 w 4288"/>
                <a:gd name="T5" fmla="*/ 2128 h 2128"/>
                <a:gd name="T6" fmla="*/ 0 60000 65536"/>
                <a:gd name="T7" fmla="*/ 0 60000 65536"/>
                <a:gd name="T8" fmla="*/ 0 60000 65536"/>
                <a:gd name="T9" fmla="*/ 0 w 4288"/>
                <a:gd name="T10" fmla="*/ 0 h 2128"/>
                <a:gd name="T11" fmla="*/ 4288 w 4288"/>
                <a:gd name="T12" fmla="*/ 2128 h 21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88" h="2128">
                  <a:moveTo>
                    <a:pt x="0" y="0"/>
                  </a:moveTo>
                  <a:lnTo>
                    <a:pt x="0" y="2128"/>
                  </a:lnTo>
                  <a:lnTo>
                    <a:pt x="4288" y="212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  <p:sp>
          <p:nvSpPr>
            <p:cNvPr id="113681" name="Rectangle 9"/>
            <p:cNvSpPr>
              <a:spLocks noChangeArrowheads="1"/>
            </p:cNvSpPr>
            <p:nvPr/>
          </p:nvSpPr>
          <p:spPr bwMode="auto">
            <a:xfrm>
              <a:off x="1022" y="3105"/>
              <a:ext cx="411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1	2	3	4	5	6	7	8	9</a:t>
              </a:r>
            </a:p>
          </p:txBody>
        </p:sp>
        <p:sp>
          <p:nvSpPr>
            <p:cNvPr id="113682" name="Rectangle 10"/>
            <p:cNvSpPr>
              <a:spLocks noChangeArrowheads="1"/>
            </p:cNvSpPr>
            <p:nvPr/>
          </p:nvSpPr>
          <p:spPr bwMode="auto">
            <a:xfrm>
              <a:off x="2734" y="3671"/>
              <a:ext cx="4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Quarter</a:t>
              </a:r>
            </a:p>
          </p:txBody>
        </p:sp>
        <p:sp>
          <p:nvSpPr>
            <p:cNvPr id="113683" name="Rectangle 11"/>
            <p:cNvSpPr>
              <a:spLocks noChangeArrowheads="1"/>
            </p:cNvSpPr>
            <p:nvPr/>
          </p:nvSpPr>
          <p:spPr bwMode="auto">
            <a:xfrm rot="16200000">
              <a:off x="106" y="2228"/>
              <a:ext cx="6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Demand</a:t>
              </a:r>
            </a:p>
          </p:txBody>
        </p:sp>
      </p:grpSp>
      <p:grpSp>
        <p:nvGrpSpPr>
          <p:cNvPr id="118796" name="Group 12"/>
          <p:cNvGrpSpPr>
            <a:grpSpLocks/>
          </p:cNvGrpSpPr>
          <p:nvPr/>
        </p:nvGrpSpPr>
        <p:grpSpPr bwMode="auto">
          <a:xfrm>
            <a:off x="6270628" y="3190876"/>
            <a:ext cx="550863" cy="516732"/>
            <a:chOff x="3950" y="2680"/>
            <a:chExt cx="347" cy="434"/>
          </a:xfrm>
        </p:grpSpPr>
        <p:sp>
          <p:nvSpPr>
            <p:cNvPr id="113677" name="Rectangle 13"/>
            <p:cNvSpPr>
              <a:spLocks noChangeArrowheads="1"/>
            </p:cNvSpPr>
            <p:nvPr/>
          </p:nvSpPr>
          <p:spPr bwMode="auto">
            <a:xfrm>
              <a:off x="3950" y="289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.1</a:t>
              </a:r>
            </a:p>
          </p:txBody>
        </p:sp>
        <p:sp>
          <p:nvSpPr>
            <p:cNvPr id="113678" name="Line 14"/>
            <p:cNvSpPr>
              <a:spLocks noChangeShapeType="1"/>
            </p:cNvSpPr>
            <p:nvPr/>
          </p:nvSpPr>
          <p:spPr bwMode="auto">
            <a:xfrm>
              <a:off x="4064" y="2680"/>
              <a:ext cx="128" cy="2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799" name="Group 15"/>
          <p:cNvGrpSpPr>
            <a:grpSpLocks/>
          </p:cNvGrpSpPr>
          <p:nvPr/>
        </p:nvGrpSpPr>
        <p:grpSpPr bwMode="auto">
          <a:xfrm>
            <a:off x="3451225" y="1912144"/>
            <a:ext cx="1428750" cy="926306"/>
            <a:chOff x="2174" y="1606"/>
            <a:chExt cx="900" cy="778"/>
          </a:xfrm>
        </p:grpSpPr>
        <p:sp>
          <p:nvSpPr>
            <p:cNvPr id="113675" name="Rectangle 16"/>
            <p:cNvSpPr>
              <a:spLocks noChangeArrowheads="1"/>
            </p:cNvSpPr>
            <p:nvPr/>
          </p:nvSpPr>
          <p:spPr bwMode="auto">
            <a:xfrm>
              <a:off x="2174" y="1606"/>
              <a:ext cx="90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>
                  <a:latin typeface="Arial" pitchFamily="34" charset="0"/>
                </a:rPr>
                <a:t>Actual demand</a:t>
              </a:r>
            </a:p>
          </p:txBody>
        </p:sp>
        <p:sp>
          <p:nvSpPr>
            <p:cNvPr id="113676" name="Line 17"/>
            <p:cNvSpPr>
              <a:spLocks noChangeShapeType="1"/>
            </p:cNvSpPr>
            <p:nvPr/>
          </p:nvSpPr>
          <p:spPr bwMode="auto">
            <a:xfrm flipH="1" flipV="1">
              <a:off x="2640" y="2064"/>
              <a:ext cx="296" cy="32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802" name="Group 18"/>
          <p:cNvGrpSpPr>
            <a:grpSpLocks/>
          </p:cNvGrpSpPr>
          <p:nvPr/>
        </p:nvGrpSpPr>
        <p:grpSpPr bwMode="auto">
          <a:xfrm>
            <a:off x="6651627" y="1921669"/>
            <a:ext cx="550863" cy="735806"/>
            <a:chOff x="4190" y="1614"/>
            <a:chExt cx="347" cy="618"/>
          </a:xfrm>
        </p:grpSpPr>
        <p:sp>
          <p:nvSpPr>
            <p:cNvPr id="113673" name="Rectangle 19"/>
            <p:cNvSpPr>
              <a:spLocks noChangeArrowheads="1"/>
            </p:cNvSpPr>
            <p:nvPr/>
          </p:nvSpPr>
          <p:spPr bwMode="auto">
            <a:xfrm>
              <a:off x="4190" y="161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.5</a:t>
              </a:r>
            </a:p>
          </p:txBody>
        </p:sp>
        <p:sp>
          <p:nvSpPr>
            <p:cNvPr id="113674" name="Line 20"/>
            <p:cNvSpPr>
              <a:spLocks noChangeShapeType="1"/>
            </p:cNvSpPr>
            <p:nvPr/>
          </p:nvSpPr>
          <p:spPr bwMode="auto">
            <a:xfrm flipV="1">
              <a:off x="4416" y="1856"/>
              <a:ext cx="40" cy="37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22" name="Group 24"/>
          <p:cNvGrpSpPr>
            <a:grpSpLocks/>
          </p:cNvGrpSpPr>
          <p:nvPr/>
        </p:nvGrpSpPr>
        <p:grpSpPr bwMode="auto">
          <a:xfrm>
            <a:off x="1251747" y="1107281"/>
            <a:ext cx="5543550" cy="2700338"/>
            <a:chOff x="274" y="1399"/>
            <a:chExt cx="3492" cy="2268"/>
          </a:xfrm>
        </p:grpSpPr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74" y="1399"/>
              <a:ext cx="3492" cy="226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436" y="1716"/>
              <a:ext cx="3135" cy="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F0922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Chose high values of </a:t>
              </a:r>
              <a:r>
                <a:rPr lang="en-US" altLang="en-US" sz="2400" b="1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</a:t>
              </a: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 when underlying average is likely to change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F0922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Choose low values of </a:t>
              </a:r>
              <a:r>
                <a:rPr lang="en-US" altLang="en-US" sz="2400" b="1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</a:t>
              </a: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 when underlying average is stable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98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429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Memilih </a:t>
            </a:r>
            <a:r>
              <a:rPr lang="en-US" altLang="en-US" i="1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endParaRPr lang="en-US" altLang="en-US" i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954087" y="1154358"/>
            <a:ext cx="7235825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Tujuannya adalah untuk mencari ramalan yang paling akurat tidak peduli tekniknya</a:t>
            </a: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954089" y="2516981"/>
            <a:ext cx="7235825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Kita </a:t>
            </a:r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biasanya </a:t>
            </a:r>
            <a:r>
              <a:rPr lang="en-US" altLang="en-US" sz="24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melakukannya </a:t>
            </a:r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dengan memilih model yang memberi kita </a:t>
            </a:r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kesalahan </a:t>
            </a:r>
            <a:r>
              <a:rPr lang="en-US" altLang="en-US" sz="24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ramalan terendah</a:t>
            </a:r>
            <a:endParaRPr lang="en-US" altLang="en-US" sz="2400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954088" y="3526631"/>
            <a:ext cx="74190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Kesalahan Ramalan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=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Permintaan aktual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Nilai ramalan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=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4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  <p:bldP spid="120836" grpId="0" autoUpdateAnimBg="0"/>
      <p:bldP spid="120837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429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Choosing </a:t>
            </a:r>
            <a:r>
              <a:rPr lang="en-US" altLang="en-US" i="1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endParaRPr lang="en-US" altLang="en-US" i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954089" y="1288256"/>
            <a:ext cx="7235825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objective is to obtain the most accurate forecast no matter the technique</a:t>
            </a: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954089" y="2516981"/>
            <a:ext cx="72358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generally do this by selecting the model that gives us the lowest forecast error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954088" y="3526631"/>
            <a:ext cx="645625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Forecast error	= Actual demand – Forecast value</a:t>
            </a:r>
          </a:p>
          <a:p>
            <a:pPr>
              <a:lnSpc>
                <a:spcPct val="15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=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4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19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  <p:bldP spid="120836" grpId="0" autoUpdateAnimBg="0"/>
      <p:bldP spid="120837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3293" y="1504950"/>
            <a:ext cx="7749358" cy="1711200"/>
          </a:xfrm>
        </p:spPr>
        <p:txBody>
          <a:bodyPr>
            <a:noAutofit/>
          </a:bodyPr>
          <a:lstStyle/>
          <a:p>
            <a:pPr algn="ctr"/>
            <a:r>
              <a:rPr lang="en-US" sz="4400" smtClean="0"/>
              <a:t>Pengukuran kesalahan yang umum digunakan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01144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84024"/>
            <a:ext cx="7772400" cy="733425"/>
          </a:xfrm>
        </p:spPr>
        <p:txBody>
          <a:bodyPr>
            <a:normAutofit/>
          </a:bodyPr>
          <a:lstStyle/>
          <a:p>
            <a:r>
              <a:rPr lang="en-US" altLang="en-US" sz="36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Ukuran umum tingkat kesalahan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960106" y="1853720"/>
            <a:ext cx="7043916" cy="165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Absolute Deviation (MAD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Square Error (MSE)</a:t>
            </a: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Absolute Percent Error (MAPE)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uiExpand="1" build="p"/>
      <p:bldP spid="122884" grpId="1" uiExpand="1" build="allAtOnce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67293" y="2466753"/>
            <a:ext cx="5263116" cy="139286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3856"/>
            <a:ext cx="7772400" cy="733425"/>
          </a:xfrm>
        </p:spPr>
        <p:txBody>
          <a:bodyPr/>
          <a:lstStyle/>
          <a:p>
            <a:r>
              <a:rPr lang="en-US" altLang="en-US" sz="28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Ukuran umum tingkat kesalahan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1374776" y="1385888"/>
            <a:ext cx="71352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32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1) </a:t>
            </a: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Absolute Deviation (MAD)</a:t>
            </a:r>
          </a:p>
        </p:txBody>
      </p:sp>
      <p:graphicFrame>
        <p:nvGraphicFramePr>
          <p:cNvPr id="4" name="Objec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529854"/>
              </p:ext>
            </p:extLst>
          </p:nvPr>
        </p:nvGraphicFramePr>
        <p:xfrm>
          <a:off x="2175688" y="2790825"/>
          <a:ext cx="3771900" cy="930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8" name="Equation" r:id="rId3" imgW="3757680" imgH="849960" progId="Equation.3">
                  <p:embed/>
                </p:oleObj>
              </mc:Choice>
              <mc:Fallback>
                <p:oleObj name="Equation" r:id="rId3" imgW="3757680" imgH="849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688" y="2790825"/>
                        <a:ext cx="3771900" cy="930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95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Menghitung MAD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254652"/>
              </p:ext>
            </p:extLst>
          </p:nvPr>
        </p:nvGraphicFramePr>
        <p:xfrm>
          <a:off x="457200" y="1047751"/>
          <a:ext cx="7848600" cy="307446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82700"/>
                <a:gridCol w="1397000"/>
                <a:gridCol w="3352800"/>
                <a:gridCol w="1816100"/>
              </a:tblGrid>
              <a:tr h="54863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QUARTER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ACTUAL TONNAGE</a:t>
                      </a:r>
                      <a:r>
                        <a:rPr lang="en-US" sz="1100" b="0" baseline="0" dirty="0" smtClean="0">
                          <a:solidFill>
                            <a:srgbClr val="000000"/>
                          </a:solidFill>
                        </a:rPr>
                        <a:t> UNLOADED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FORECAST </a:t>
                      </a:r>
                      <a:r>
                        <a:rPr lang="en-US" sz="1100" b="0" smtClean="0">
                          <a:solidFill>
                            <a:srgbClr val="000000"/>
                          </a:solidFill>
                        </a:rPr>
                        <a:t>WITH </a:t>
                      </a:r>
                      <a:r>
                        <a:rPr lang="en-US" sz="1400" b="0" i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</a:t>
                      </a:r>
                      <a:r>
                        <a:rPr lang="en-US" sz="1100" b="0" i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 </a:t>
                      </a:r>
                      <a:r>
                        <a:rPr lang="en-US" sz="1100" b="0" smtClean="0">
                          <a:solidFill>
                            <a:srgbClr val="000000"/>
                          </a:solidFill>
                        </a:rPr>
                        <a:t>= </a:t>
                      </a:r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.10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FORECAST WITH </a:t>
                      </a:r>
                    </a:p>
                    <a:p>
                      <a:pPr algn="ctr"/>
                      <a:r>
                        <a:rPr lang="en-US" sz="1400" b="0" i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</a:t>
                      </a:r>
                      <a:r>
                        <a:rPr lang="en-US" sz="1100" b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= .50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180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168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175.50 = 175.00 + .10(180 – 175)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177.50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159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174.75 = 175.50 + .10(168 – 175.50)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172.75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173.18 = 174.75 + .10(159 – 174.75)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165.88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190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173.36 = 173.18 + .10(175 – 173.18)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170.44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205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175.02 = 173.36 + .10(190 – 173.36)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180.22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180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178.02 = 175.02 + .10(205 – 175.02)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192.61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182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178.22 = 178.02 + .10(180 – 178.02)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186.30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178.59 = 178.22 + .10(182 – 178.22)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184.15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/>
          <p:cNvSpPr>
            <a:spLocks noGrp="1"/>
          </p:cNvSpPr>
          <p:nvPr>
            <p:ph type="title"/>
          </p:nvPr>
        </p:nvSpPr>
        <p:spPr>
          <a:xfrm>
            <a:off x="513292" y="111522"/>
            <a:ext cx="8173508" cy="11303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Menghitung MAD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602445"/>
              </p:ext>
            </p:extLst>
          </p:nvPr>
        </p:nvGraphicFramePr>
        <p:xfrm>
          <a:off x="513292" y="1061068"/>
          <a:ext cx="7421033" cy="3607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2797"/>
                <a:gridCol w="1868734"/>
                <a:gridCol w="1778892"/>
                <a:gridCol w="720484"/>
                <a:gridCol w="925440"/>
                <a:gridCol w="294686"/>
              </a:tblGrid>
              <a:tr h="548631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Kuartal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Sebenarnya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Peramalan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Deviasi Absolut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5.00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168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175.50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7.50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174.75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15.75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173.18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1.82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173.36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16.64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29.98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1.98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178.22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3.78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 gridSpan="2">
                  <a:txBody>
                    <a:bodyPr/>
                    <a:lstStyle/>
                    <a:p>
                      <a:pPr algn="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Jumlah dari deviasi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absolut: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82.45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78093">
                <a:tc rowSpan="2" gridSpan="2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MAD = 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Σ|Deviasi|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82.45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10.31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 gridSpan="2" vMerge="1"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1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endParaRPr lang="en-US" sz="1100" b="1" i="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35347" y="2503065"/>
            <a:ext cx="5465135" cy="19351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3856"/>
            <a:ext cx="7772400" cy="733425"/>
          </a:xfrm>
        </p:spPr>
        <p:txBody>
          <a:bodyPr/>
          <a:lstStyle/>
          <a:p>
            <a:r>
              <a:rPr lang="en-US" altLang="en-US" sz="24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Ukuran umum tingkat kesalahan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1868488" y="1510904"/>
            <a:ext cx="564930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32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2) </a:t>
            </a: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Mean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Squared Error (MSE)</a:t>
            </a:r>
          </a:p>
        </p:txBody>
      </p:sp>
      <p:graphicFrame>
        <p:nvGraphicFramePr>
          <p:cNvPr id="5" name="Object 1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523409"/>
              </p:ext>
            </p:extLst>
          </p:nvPr>
        </p:nvGraphicFramePr>
        <p:xfrm>
          <a:off x="2104845" y="2743200"/>
          <a:ext cx="4315049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6" name="Equation" r:id="rId3" imgW="2184120" imgH="444240" progId="Equation.3">
                  <p:embed/>
                </p:oleObj>
              </mc:Choice>
              <mc:Fallback>
                <p:oleObj name="Equation" r:id="rId3" imgW="2184120" imgH="444240" progId="Equation.3">
                  <p:embed/>
                  <p:pic>
                    <p:nvPicPr>
                      <p:cNvPr id="0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4845" y="2743200"/>
                        <a:ext cx="4315049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939" y="3920064"/>
            <a:ext cx="8229600" cy="9283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9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Menghitung MSE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36957"/>
              </p:ext>
            </p:extLst>
          </p:nvPr>
        </p:nvGraphicFramePr>
        <p:xfrm>
          <a:off x="435939" y="1202808"/>
          <a:ext cx="8229600" cy="2674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587500"/>
                <a:gridCol w="1714500"/>
                <a:gridCol w="762000"/>
                <a:gridCol w="1993900"/>
                <a:gridCol w="800100"/>
              </a:tblGrid>
              <a:tr h="54869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/>
                          <a:cs typeface="Arial"/>
                        </a:rPr>
                        <a:t>QUARTER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AKTUAL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PERAMALAN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KESALAHAN KUADRAT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5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= 25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168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175.50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(–7.5)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56,25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174.75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1200"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(–15.75)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248,06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173.18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(1.82)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3,31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173.36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(16.64)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276,89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(29.98)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898,80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(1.98)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3,92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178.22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(3.78)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14,29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tabLst>
                          <a:tab pos="3403600" algn="r"/>
                          <a:tab pos="3492500" algn="l"/>
                        </a:tabLst>
                      </a:pPr>
                      <a:r>
                        <a:rPr lang="en-US" sz="1100" b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	Jumlah kesalahan kuadrat</a:t>
                      </a: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= 1.526,52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043101"/>
              </p:ext>
            </p:extLst>
          </p:nvPr>
        </p:nvGraphicFramePr>
        <p:xfrm>
          <a:off x="3681413" y="4132054"/>
          <a:ext cx="3599281" cy="575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2" name="Equation" r:id="rId3" imgW="2806560" imgH="444240" progId="Equation.3">
                  <p:embed/>
                </p:oleObj>
              </mc:Choice>
              <mc:Fallback>
                <p:oleObj name="Equation" r:id="rId3" imgW="2806560" imgH="444240" progId="Equation.3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413" y="4132054"/>
                        <a:ext cx="3599281" cy="575058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73888" y="2446199"/>
            <a:ext cx="6719777" cy="18599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3856"/>
            <a:ext cx="7772400" cy="733425"/>
          </a:xfrm>
        </p:spPr>
        <p:txBody>
          <a:bodyPr/>
          <a:lstStyle/>
          <a:p>
            <a:r>
              <a:rPr lang="en-US" altLang="en-US" sz="24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Ukuran umum tingkat kesalahan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903288" y="1738313"/>
            <a:ext cx="74733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3) </a:t>
            </a: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Mean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Absolute Percent Error (MAPE)</a:t>
            </a:r>
          </a:p>
        </p:txBody>
      </p:sp>
      <p:graphicFrame>
        <p:nvGraphicFramePr>
          <p:cNvPr id="2" name="Objec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808199"/>
              </p:ext>
            </p:extLst>
          </p:nvPr>
        </p:nvGraphicFramePr>
        <p:xfrm>
          <a:off x="1807535" y="2857500"/>
          <a:ext cx="499730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" name="Equation" r:id="rId3" imgW="5732280" imgH="1215720" progId="Equation.3">
                  <p:embed/>
                </p:oleObj>
              </mc:Choice>
              <mc:Fallback>
                <p:oleObj name="Equation" r:id="rId3" imgW="5732280" imgH="1215720" progId="Equation.3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7535" y="2857500"/>
                        <a:ext cx="4997302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903767"/>
            <a:ext cx="8686800" cy="3891517"/>
          </a:xfrm>
          <a:prstGeom prst="roundRect">
            <a:avLst>
              <a:gd name="adj" fmla="val 437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Menghitung MAPE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819083"/>
              </p:ext>
            </p:extLst>
          </p:nvPr>
        </p:nvGraphicFramePr>
        <p:xfrm>
          <a:off x="457200" y="1085850"/>
          <a:ext cx="8229600" cy="2674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587500"/>
                <a:gridCol w="1714500"/>
                <a:gridCol w="508000"/>
                <a:gridCol w="2463800"/>
                <a:gridCol w="584200"/>
              </a:tblGrid>
              <a:tr h="548690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KUARTAL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AKTUAL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PERAMALAN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PERSEN KESALAHAN AKTUAL = </a:t>
                      </a:r>
                      <a:endParaRPr lang="en-US" sz="1100" b="1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100(|KESALAHAN|/AKTUAL)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175.00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100(5/180)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2.78%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168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175.50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100(7.5/168)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4.46%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174.75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711200"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100(15.75/159)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9.90%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175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173.18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100(1.82/175)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1.05%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173.36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100(16.64/190)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8.76%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205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175.02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100(29.98/205)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14.62%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178.02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100(1.98/180)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1.10%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182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178.22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100(3.78/182)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2.08%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94100" algn="r"/>
                          <a:tab pos="3683000" algn="l"/>
                        </a:tabLst>
                        <a:defRPr/>
                      </a:pPr>
                      <a:r>
                        <a:rPr lang="en-US" sz="110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Jumlah % kesalahan absolut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44.75%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tabLst>
                          <a:tab pos="3594100" algn="r"/>
                          <a:tab pos="3683000" algn="l"/>
                        </a:tabLst>
                      </a:pP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875438"/>
              </p:ext>
            </p:extLst>
          </p:nvPr>
        </p:nvGraphicFramePr>
        <p:xfrm>
          <a:off x="3798888" y="4141788"/>
          <a:ext cx="3973512" cy="48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4" name="Equation" r:id="rId3" imgW="3543120" imgH="431640" progId="Equation.3">
                  <p:embed/>
                </p:oleObj>
              </mc:Choice>
              <mc:Fallback>
                <p:oleObj name="Equation" r:id="rId3" imgW="3543120" imgH="431640" progId="Equation.3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888" y="4141788"/>
                        <a:ext cx="3973512" cy="4819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3293" y="1504950"/>
            <a:ext cx="5040342" cy="1711200"/>
          </a:xfrm>
        </p:spPr>
        <p:txBody>
          <a:bodyPr>
            <a:normAutofit/>
          </a:bodyPr>
          <a:lstStyle/>
          <a:p>
            <a:r>
              <a:rPr lang="en-US" sz="3200" smtClean="0"/>
              <a:t>Perbandingan kesalahan peramalan</a:t>
            </a:r>
            <a:endParaRPr lang="en-US" sz="320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MAD </a:t>
            </a:r>
            <a:r>
              <a:rPr lang="en-US" sz="4000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vs </a:t>
            </a:r>
            <a:r>
              <a:rPr lang="en-US" sz="4000" b="1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MSE </a:t>
            </a:r>
            <a:r>
              <a:rPr lang="en-US" sz="4000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vs </a:t>
            </a:r>
            <a:r>
              <a:rPr lang="en-US" sz="4000" b="1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MAPE</a:t>
            </a:r>
            <a:endParaRPr lang="en-US" sz="4000" b="1">
              <a:solidFill>
                <a:srgbClr val="FFFF00"/>
              </a:solidFill>
              <a:effectLst>
                <a:outerShdw blurRad="139700" dist="76200" dir="2700000" algn="tl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284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Perbandingan Kesalahan Peramalan </a:t>
            </a:r>
            <a:endParaRPr lang="en-US" dirty="0"/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</a:t>
              </a:r>
              <a:r>
                <a:rPr lang="en-US" altLang="en-US" sz="1200" smtClean="0">
                  <a:latin typeface="Arial" pitchFamily="34" charset="0"/>
                </a:rPr>
                <a:t>Kuartal</a:t>
              </a:r>
              <a:r>
                <a:rPr lang="en-US" altLang="en-US" sz="1200">
                  <a:latin typeface="Arial" pitchFamily="34" charset="0"/>
                </a:rPr>
                <a:t>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>
                  <a:solidFill>
                    <a:srgbClr val="FFFF00"/>
                  </a:solidFill>
                  <a:latin typeface="Arial" pitchFamily="34" charset="0"/>
                </a:rPr>
                <a:t>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59099" y="790575"/>
            <a:ext cx="5313363" cy="29337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1139826" y="1039416"/>
            <a:ext cx="3775075" cy="825103"/>
            <a:chOff x="718" y="1473"/>
            <a:chExt cx="2378" cy="693"/>
          </a:xfrm>
        </p:grpSpPr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718" y="1713"/>
              <a:ext cx="61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MAD =</a:t>
              </a: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1768" y="1473"/>
              <a:ext cx="1089" cy="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25000"/>
                </a:lnSpc>
              </a:pP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∑ |deviations|</a:t>
              </a:r>
            </a:p>
            <a:p>
              <a:pPr algn="ctr">
                <a:lnSpc>
                  <a:spcPct val="125000"/>
                </a:lnSpc>
              </a:pP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1600" y="1898"/>
              <a:ext cx="14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5"/>
          <p:cNvGrpSpPr>
            <a:grpSpLocks/>
          </p:cNvGrpSpPr>
          <p:nvPr/>
        </p:nvGrpSpPr>
        <p:grpSpPr bwMode="auto">
          <a:xfrm>
            <a:off x="1038226" y="1896668"/>
            <a:ext cx="3676650" cy="775097"/>
            <a:chOff x="830" y="1977"/>
            <a:chExt cx="2316" cy="651"/>
          </a:xfrm>
        </p:grpSpPr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766" y="2292"/>
              <a:ext cx="13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82.45/8 = 10.31</a:t>
              </a: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830" y="197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.10</a:t>
              </a:r>
            </a:p>
          </p:txBody>
        </p:sp>
      </p:grpSp>
      <p:grpSp>
        <p:nvGrpSpPr>
          <p:cNvPr id="21" name="Group 18"/>
          <p:cNvGrpSpPr>
            <a:grpSpLocks/>
          </p:cNvGrpSpPr>
          <p:nvPr/>
        </p:nvGrpSpPr>
        <p:grpSpPr bwMode="auto">
          <a:xfrm>
            <a:off x="1038226" y="2742011"/>
            <a:ext cx="3663950" cy="773906"/>
            <a:chOff x="830" y="2687"/>
            <a:chExt cx="2308" cy="650"/>
          </a:xfrm>
        </p:grpSpPr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1758" y="3001"/>
              <a:ext cx="13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98.62/8 = 12.33</a:t>
              </a: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830" y="268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.50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5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59099" y="790575"/>
            <a:ext cx="5313363" cy="29337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1038225" y="1896668"/>
            <a:ext cx="3705225" cy="775097"/>
            <a:chOff x="654" y="1593"/>
            <a:chExt cx="2334" cy="651"/>
          </a:xfrm>
        </p:grpSpPr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1294" y="1908"/>
              <a:ext cx="169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1,526.54/8 = 190.82</a:t>
              </a:r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654" y="1593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.10</a:t>
              </a:r>
            </a:p>
          </p:txBody>
        </p:sp>
      </p:grpSp>
      <p:grpSp>
        <p:nvGrpSpPr>
          <p:cNvPr id="27" name="Group 14"/>
          <p:cNvGrpSpPr>
            <a:grpSpLocks/>
          </p:cNvGrpSpPr>
          <p:nvPr/>
        </p:nvGrpSpPr>
        <p:grpSpPr bwMode="auto">
          <a:xfrm>
            <a:off x="1038225" y="2742011"/>
            <a:ext cx="3692525" cy="773906"/>
            <a:chOff x="654" y="2303"/>
            <a:chExt cx="2326" cy="650"/>
          </a:xfrm>
        </p:grpSpPr>
        <p:sp>
          <p:nvSpPr>
            <p:cNvPr id="28" name="Rectangle 15"/>
            <p:cNvSpPr>
              <a:spLocks noChangeArrowheads="1"/>
            </p:cNvSpPr>
            <p:nvPr/>
          </p:nvSpPr>
          <p:spPr bwMode="auto">
            <a:xfrm>
              <a:off x="1286" y="2617"/>
              <a:ext cx="169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1,561.91/8 = 195.24</a:t>
              </a: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654" y="2303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.50</a:t>
              </a:r>
            </a:p>
          </p:txBody>
        </p:sp>
      </p:grpSp>
      <p:grpSp>
        <p:nvGrpSpPr>
          <p:cNvPr id="30" name="Group 17"/>
          <p:cNvGrpSpPr>
            <a:grpSpLocks/>
          </p:cNvGrpSpPr>
          <p:nvPr/>
        </p:nvGrpSpPr>
        <p:grpSpPr bwMode="auto">
          <a:xfrm>
            <a:off x="684214" y="1001314"/>
            <a:ext cx="4778375" cy="862012"/>
            <a:chOff x="830" y="3377"/>
            <a:chExt cx="3010" cy="724"/>
          </a:xfrm>
        </p:grpSpPr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830" y="3617"/>
              <a:ext cx="605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MSE =</a:t>
              </a:r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1974" y="3377"/>
              <a:ext cx="1482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25000"/>
                </a:lnSpc>
              </a:pP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∑ (forecast errors)</a:t>
              </a:r>
              <a:r>
                <a:rPr lang="en-US" altLang="en-US" sz="2000" baseline="30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2</a:t>
              </a:r>
              <a:endPara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pPr algn="ctr">
                <a:lnSpc>
                  <a:spcPct val="125000"/>
                </a:lnSpc>
              </a:pP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33" name="Line 20"/>
            <p:cNvSpPr>
              <a:spLocks noChangeShapeType="1"/>
            </p:cNvSpPr>
            <p:nvPr/>
          </p:nvSpPr>
          <p:spPr bwMode="auto">
            <a:xfrm>
              <a:off x="1712" y="3784"/>
              <a:ext cx="21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06409" y="4264492"/>
            <a:ext cx="4687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MSE              190.31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195.33</a:t>
            </a:r>
            <a:endParaRPr lang="en-US" sz="14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8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4" grpId="0"/>
      <p:bldP spid="3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59099" y="790575"/>
            <a:ext cx="5384501" cy="29337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1279525" y="1896668"/>
            <a:ext cx="3760788" cy="775097"/>
            <a:chOff x="830" y="1977"/>
            <a:chExt cx="2369" cy="651"/>
          </a:xfrm>
        </p:grpSpPr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1766" y="2292"/>
              <a:ext cx="1433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44.75/8 = 5.59%</a:t>
              </a:r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830" y="197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.10</a:t>
              </a:r>
            </a:p>
          </p:txBody>
        </p:sp>
      </p:grpSp>
      <p:grpSp>
        <p:nvGrpSpPr>
          <p:cNvPr id="27" name="Group 14"/>
          <p:cNvGrpSpPr>
            <a:grpSpLocks/>
          </p:cNvGrpSpPr>
          <p:nvPr/>
        </p:nvGrpSpPr>
        <p:grpSpPr bwMode="auto">
          <a:xfrm>
            <a:off x="1279525" y="2742011"/>
            <a:ext cx="3748088" cy="773906"/>
            <a:chOff x="830" y="2687"/>
            <a:chExt cx="2361" cy="650"/>
          </a:xfrm>
        </p:grpSpPr>
        <p:sp>
          <p:nvSpPr>
            <p:cNvPr id="28" name="Rectangle 15"/>
            <p:cNvSpPr>
              <a:spLocks noChangeArrowheads="1"/>
            </p:cNvSpPr>
            <p:nvPr/>
          </p:nvSpPr>
          <p:spPr bwMode="auto">
            <a:xfrm>
              <a:off x="1758" y="3001"/>
              <a:ext cx="1433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54.05/8 = 6.76%</a:t>
              </a: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830" y="268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.50</a:t>
              </a:r>
            </a:p>
          </p:txBody>
        </p:sp>
      </p:grpSp>
      <p:grpSp>
        <p:nvGrpSpPr>
          <p:cNvPr id="30" name="Group 17"/>
          <p:cNvGrpSpPr>
            <a:grpSpLocks/>
          </p:cNvGrpSpPr>
          <p:nvPr/>
        </p:nvGrpSpPr>
        <p:grpSpPr bwMode="auto">
          <a:xfrm>
            <a:off x="660401" y="564361"/>
            <a:ext cx="4503738" cy="1426371"/>
            <a:chOff x="416" y="474"/>
            <a:chExt cx="2837" cy="1198"/>
          </a:xfrm>
        </p:grpSpPr>
        <p:grpSp>
          <p:nvGrpSpPr>
            <p:cNvPr id="31" name="Group 18"/>
            <p:cNvGrpSpPr>
              <a:grpSpLocks/>
            </p:cNvGrpSpPr>
            <p:nvPr/>
          </p:nvGrpSpPr>
          <p:grpSpPr bwMode="auto">
            <a:xfrm>
              <a:off x="416" y="1105"/>
              <a:ext cx="2837" cy="336"/>
              <a:chOff x="416" y="1105"/>
              <a:chExt cx="2837" cy="336"/>
            </a:xfrm>
          </p:grpSpPr>
          <p:sp>
            <p:nvSpPr>
              <p:cNvPr id="35" name="Rectangle 19"/>
              <p:cNvSpPr>
                <a:spLocks noChangeArrowheads="1"/>
              </p:cNvSpPr>
              <p:nvPr/>
            </p:nvSpPr>
            <p:spPr bwMode="auto">
              <a:xfrm>
                <a:off x="416" y="1105"/>
                <a:ext cx="713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MAPE =</a:t>
                </a:r>
              </a:p>
            </p:txBody>
          </p:sp>
          <p:sp>
            <p:nvSpPr>
              <p:cNvPr id="36" name="Line 20"/>
              <p:cNvSpPr>
                <a:spLocks noChangeShapeType="1"/>
              </p:cNvSpPr>
              <p:nvPr/>
            </p:nvSpPr>
            <p:spPr bwMode="auto">
              <a:xfrm>
                <a:off x="1410" y="1371"/>
                <a:ext cx="184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2" name="Group 21"/>
            <p:cNvGrpSpPr>
              <a:grpSpLocks/>
            </p:cNvGrpSpPr>
            <p:nvPr/>
          </p:nvGrpSpPr>
          <p:grpSpPr bwMode="auto">
            <a:xfrm>
              <a:off x="1369" y="474"/>
              <a:ext cx="1816" cy="1198"/>
              <a:chOff x="1369" y="474"/>
              <a:chExt cx="1816" cy="1198"/>
            </a:xfrm>
          </p:grpSpPr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1381" y="664"/>
                <a:ext cx="1804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en-US" sz="28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∑</a:t>
                </a:r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100|deviation</a:t>
                </a:r>
                <a:r>
                  <a:rPr lang="en-US" altLang="en-US" sz="2000" i="1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i</a:t>
                </a:r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|/actual</a:t>
                </a:r>
                <a:r>
                  <a:rPr lang="en-US" altLang="en-US" sz="2000" i="1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i</a:t>
                </a:r>
                <a:endPara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en-US" sz="20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1369" y="474"/>
                <a:ext cx="332" cy="9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250000"/>
                  </a:lnSpc>
                </a:pP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n</a:t>
                </a:r>
              </a:p>
              <a:p>
                <a:pPr algn="ctr">
                  <a:lnSpc>
                    <a:spcPct val="250000"/>
                  </a:lnSpc>
                </a:pP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i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= 1</a:t>
                </a: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06409" y="4264492"/>
            <a:ext cx="4687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MSE              190.31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195.33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99314" y="4459424"/>
            <a:ext cx="4790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MAPE               5.59%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6.76%</a:t>
            </a:r>
            <a:endParaRPr lang="en-US" sz="14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7" grpId="0"/>
      <p:bldP spid="38" grpId="0"/>
      <p:bldP spid="3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06409" y="4264492"/>
            <a:ext cx="4687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MSE              190.31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195.33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09947" y="4459424"/>
            <a:ext cx="4790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MAPE               5.59%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6.76%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40" name="Oval 10"/>
          <p:cNvSpPr>
            <a:spLocks noChangeArrowheads="1"/>
          </p:cNvSpPr>
          <p:nvPr/>
        </p:nvSpPr>
        <p:spPr bwMode="auto">
          <a:xfrm>
            <a:off x="4391247" y="3721395"/>
            <a:ext cx="1188720" cy="1197216"/>
          </a:xfrm>
          <a:prstGeom prst="ellipse">
            <a:avLst/>
          </a:prstGeom>
          <a:noFill/>
          <a:ln w="101600">
            <a:solidFill>
              <a:srgbClr val="BF09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 sz="14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reezing" dir="t"/>
            </a:scene3d>
            <a:sp3d extrusionH="57150" prstMaterial="dkEdge">
              <a:bevelT w="50800" h="38100" prst="riblet"/>
            </a:sp3d>
          </a:bodyPr>
          <a:lstStyle/>
          <a:p>
            <a:r>
              <a:rPr lang="en-US" sz="4400" i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Exponential smoothing WITH TREND ADJUSTMENT</a:t>
            </a:r>
            <a:endParaRPr lang="en-US" sz="4400" i="1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291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mph" presetSubtype="2" accel="17000" decel="36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42300" cy="9810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</a:t>
            </a: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977901" y="1619250"/>
            <a:ext cx="72120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When a trend is present, exponential smoothing must be modified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332664"/>
              </p:ext>
            </p:extLst>
          </p:nvPr>
        </p:nvGraphicFramePr>
        <p:xfrm>
          <a:off x="457200" y="2717006"/>
          <a:ext cx="8153400" cy="169146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473201"/>
                <a:gridCol w="2133600"/>
                <a:gridCol w="4546599"/>
              </a:tblGrid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DEMAND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(F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MONTHS 1 – 5</a:t>
                      </a: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(given)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100 + .4(100 – 100)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100 + .4(200 – 100)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140 + .4(300 – 140)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204 + .4(400 – 204)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85132" y="2496742"/>
            <a:ext cx="4742562" cy="954880"/>
          </a:xfrm>
          <a:prstGeom prst="roundRect">
            <a:avLst>
              <a:gd name="adj" fmla="val 2793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42300" cy="9810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z="24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Exponential Smoothing with Trend Adjustment</a:t>
            </a:r>
          </a:p>
        </p:txBody>
      </p:sp>
      <p:grpSp>
        <p:nvGrpSpPr>
          <p:cNvPr id="130052" name="Group 4"/>
          <p:cNvGrpSpPr>
            <a:grpSpLocks/>
          </p:cNvGrpSpPr>
          <p:nvPr/>
        </p:nvGrpSpPr>
        <p:grpSpPr bwMode="auto">
          <a:xfrm>
            <a:off x="608013" y="1619252"/>
            <a:ext cx="7777165" cy="878681"/>
            <a:chOff x="255" y="2160"/>
            <a:chExt cx="4899" cy="738"/>
          </a:xfrm>
        </p:grpSpPr>
        <p:sp>
          <p:nvSpPr>
            <p:cNvPr id="137222" name="Rectangle 5"/>
            <p:cNvSpPr>
              <a:spLocks noChangeArrowheads="1"/>
            </p:cNvSpPr>
            <p:nvPr/>
          </p:nvSpPr>
          <p:spPr bwMode="auto">
            <a:xfrm>
              <a:off x="255" y="2160"/>
              <a:ext cx="1519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Forecast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including  (</a:t>
              </a:r>
              <a:r>
                <a:rPr lang="en-US" altLang="en-US" sz="2000" i="1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FIT</a:t>
              </a:r>
              <a:r>
                <a:rPr lang="en-US" altLang="en-US" sz="2000" i="1" baseline="-25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= </a:t>
              </a:r>
              <a:endParaRPr lang="en-US" altLang="en-US" sz="20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trend</a:t>
              </a:r>
            </a:p>
          </p:txBody>
        </p:sp>
        <p:sp>
          <p:nvSpPr>
            <p:cNvPr id="137223" name="Rectangle 6"/>
            <p:cNvSpPr>
              <a:spLocks noChangeArrowheads="1"/>
            </p:cNvSpPr>
            <p:nvPr/>
          </p:nvSpPr>
          <p:spPr bwMode="auto">
            <a:xfrm>
              <a:off x="1841" y="2161"/>
              <a:ext cx="3313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Exponentially	Exponentially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smoothed       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(</a:t>
              </a:r>
              <a:r>
                <a:rPr lang="en-US" altLang="en-US" sz="2000" i="1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000" i="1" baseline="-25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  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+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smoothed             (</a:t>
              </a:r>
              <a:r>
                <a:rPr lang="en-US" altLang="en-US" sz="2000" i="1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 i="1" baseline="-25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forecast	trend</a:t>
              </a:r>
            </a:p>
          </p:txBody>
        </p:sp>
      </p:grp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71714" y="2505076"/>
            <a:ext cx="36711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+ (1 -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63814" y="2961085"/>
            <a:ext cx="31742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+ (1 -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16014" y="3451622"/>
            <a:ext cx="582242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where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exponentially smoothed forecast average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exponentially smoothed trend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actual demand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smoothing constant for average (0 ≤ 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≤ 1)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smoothing constant for trend (0 ≤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≤ 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utoUpdateAnimBg="0"/>
      <p:bldP spid="8" grpId="0" autoUpdateAnimBg="0"/>
      <p:bldP spid="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42300" cy="9810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</a:t>
            </a: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950913" y="1710929"/>
            <a:ext cx="6457217" cy="165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Step 1: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Compute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8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Step 2: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Compute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8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Step 3: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forecast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FIT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8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3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132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132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66753" y="3961230"/>
            <a:ext cx="4327452" cy="99946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313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548924"/>
              </p:ext>
            </p:extLst>
          </p:nvPr>
        </p:nvGraphicFramePr>
        <p:xfrm>
          <a:off x="463550" y="1685926"/>
          <a:ext cx="8216900" cy="1874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79551"/>
                <a:gridCol w="2628899"/>
                <a:gridCol w="1485899"/>
                <a:gridCol w="2622551"/>
              </a:tblGrid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 (t)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DEMAND (A</a:t>
                      </a:r>
                      <a:r>
                        <a:rPr lang="en-US" sz="16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 (t)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DEMAND (A</a:t>
                      </a:r>
                      <a:r>
                        <a:rPr lang="en-US" sz="16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33700" y="4266490"/>
            <a:ext cx="3288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a</a:t>
            </a:r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= .2                  </a:t>
            </a:r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b</a:t>
            </a:r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= .4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796898"/>
              </p:ext>
            </p:extLst>
          </p:nvPr>
        </p:nvGraphicFramePr>
        <p:xfrm>
          <a:off x="463550" y="1438275"/>
          <a:ext cx="8216900" cy="316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TABLE 4.1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Forecast with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- .2 and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= .4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ACTUAL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FORECAST AVERAGE,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FORECAST INCLUDING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FIT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13.00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—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959100" y="2828925"/>
            <a:ext cx="5765800" cy="1933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662364" y="3289697"/>
            <a:ext cx="35702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a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+ (1 –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)(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+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(.2)(12) + (1 – .2)(11 + 2)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2.4 + (.8)(13) = 2.4 + 10.4 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12.8 units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238501" y="2887266"/>
            <a:ext cx="30531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Step 1: Average for Month 2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37001" y="2447926"/>
            <a:ext cx="6319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12.80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483100" y="2343150"/>
            <a:ext cx="2336800" cy="1452562"/>
            <a:chOff x="4483100" y="3124399"/>
            <a:chExt cx="2336800" cy="1936540"/>
          </a:xfrm>
        </p:grpSpPr>
        <p:sp>
          <p:nvSpPr>
            <p:cNvPr id="9" name="Freeform 8"/>
            <p:cNvSpPr/>
            <p:nvPr/>
          </p:nvSpPr>
          <p:spPr>
            <a:xfrm>
              <a:off x="4483100" y="3124399"/>
              <a:ext cx="1808545" cy="1936540"/>
            </a:xfrm>
            <a:custGeom>
              <a:avLst/>
              <a:gdLst>
                <a:gd name="connsiteX0" fmla="*/ 0 w 1841500"/>
                <a:gd name="connsiteY0" fmla="*/ 45164 h 1785064"/>
                <a:gd name="connsiteX1" fmla="*/ 952500 w 1841500"/>
                <a:gd name="connsiteY1" fmla="*/ 222964 h 1785064"/>
                <a:gd name="connsiteX2" fmla="*/ 1841500 w 1841500"/>
                <a:gd name="connsiteY2" fmla="*/ 1785064 h 1785064"/>
                <a:gd name="connsiteX0" fmla="*/ 0 w 1841500"/>
                <a:gd name="connsiteY0" fmla="*/ 12501 h 1752401"/>
                <a:gd name="connsiteX1" fmla="*/ 952500 w 1841500"/>
                <a:gd name="connsiteY1" fmla="*/ 380801 h 1752401"/>
                <a:gd name="connsiteX2" fmla="*/ 1841500 w 1841500"/>
                <a:gd name="connsiteY2" fmla="*/ 1752401 h 17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0" h="1752401">
                  <a:moveTo>
                    <a:pt x="0" y="12501"/>
                  </a:moveTo>
                  <a:cubicBezTo>
                    <a:pt x="322791" y="-43591"/>
                    <a:pt x="645583" y="90818"/>
                    <a:pt x="952500" y="380801"/>
                  </a:cubicBezTo>
                  <a:cubicBezTo>
                    <a:pt x="1259417" y="670784"/>
                    <a:pt x="1841500" y="1752401"/>
                    <a:pt x="1841500" y="1752401"/>
                  </a:cubicBezTo>
                </a:path>
              </a:pathLst>
            </a:custGeom>
            <a:ln w="57150" cmpd="sng"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905500" y="3154558"/>
              <a:ext cx="914400" cy="1906381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cxnSp>
        <p:nvCxnSpPr>
          <p:cNvPr id="12" name="Straight Arrow Connector 11"/>
          <p:cNvCxnSpPr>
            <a:endCxn id="3" idx="2"/>
          </p:cNvCxnSpPr>
          <p:nvPr/>
        </p:nvCxnSpPr>
        <p:spPr>
          <a:xfrm flipH="1" flipV="1">
            <a:off x="4252953" y="2755703"/>
            <a:ext cx="509547" cy="1635324"/>
          </a:xfrm>
          <a:prstGeom prst="straightConnector1">
            <a:avLst/>
          </a:prstGeom>
          <a:ln w="57150" cmpd="sng">
            <a:solidFill>
              <a:schemeClr val="tx2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  <p:bldP spid="6" grpId="0" autoUpdateAnimBg="0"/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147284"/>
              </p:ext>
            </p:extLst>
          </p:nvPr>
        </p:nvGraphicFramePr>
        <p:xfrm>
          <a:off x="463550" y="1438275"/>
          <a:ext cx="8216900" cy="316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TABLE 4.1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Forecast with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- .2 and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= .4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ACTUAL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FORECAST AVERAGE,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FORECAST INCLUDING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FIT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13.00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12.80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—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5488" name="Rectangle 7"/>
          <p:cNvSpPr>
            <a:spLocks noChangeArrowheads="1"/>
          </p:cNvSpPr>
          <p:nvPr/>
        </p:nvSpPr>
        <p:spPr bwMode="auto">
          <a:xfrm>
            <a:off x="2959100" y="2828925"/>
            <a:ext cx="5765800" cy="1933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865563" y="3423048"/>
            <a:ext cx="3488968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b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(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-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 + (1 -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b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(.4)(12.8 - 11) + (1 - .4)(2)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.72 + 1.2 = 1.92 units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441701" y="3020616"/>
            <a:ext cx="2800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Step 2: Trend for Month 2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575300" y="2447926"/>
            <a:ext cx="5325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1.92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83100" y="2343150"/>
            <a:ext cx="2608264" cy="1457325"/>
            <a:chOff x="4483100" y="3124399"/>
            <a:chExt cx="2608264" cy="1942901"/>
          </a:xfrm>
        </p:grpSpPr>
        <p:sp>
          <p:nvSpPr>
            <p:cNvPr id="9" name="Freeform 8"/>
            <p:cNvSpPr/>
            <p:nvPr/>
          </p:nvSpPr>
          <p:spPr>
            <a:xfrm>
              <a:off x="4483100" y="3124399"/>
              <a:ext cx="1358900" cy="1942901"/>
            </a:xfrm>
            <a:custGeom>
              <a:avLst/>
              <a:gdLst>
                <a:gd name="connsiteX0" fmla="*/ 0 w 1841500"/>
                <a:gd name="connsiteY0" fmla="*/ 45164 h 1785064"/>
                <a:gd name="connsiteX1" fmla="*/ 952500 w 1841500"/>
                <a:gd name="connsiteY1" fmla="*/ 222964 h 1785064"/>
                <a:gd name="connsiteX2" fmla="*/ 1841500 w 1841500"/>
                <a:gd name="connsiteY2" fmla="*/ 1785064 h 1785064"/>
                <a:gd name="connsiteX0" fmla="*/ 0 w 1841500"/>
                <a:gd name="connsiteY0" fmla="*/ 12501 h 1752401"/>
                <a:gd name="connsiteX1" fmla="*/ 952500 w 1841500"/>
                <a:gd name="connsiteY1" fmla="*/ 380801 h 1752401"/>
                <a:gd name="connsiteX2" fmla="*/ 1841500 w 1841500"/>
                <a:gd name="connsiteY2" fmla="*/ 1752401 h 17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0" h="1752401">
                  <a:moveTo>
                    <a:pt x="0" y="12501"/>
                  </a:moveTo>
                  <a:cubicBezTo>
                    <a:pt x="322791" y="-43591"/>
                    <a:pt x="645583" y="90818"/>
                    <a:pt x="952500" y="380801"/>
                  </a:cubicBezTo>
                  <a:cubicBezTo>
                    <a:pt x="1259417" y="670784"/>
                    <a:pt x="1841500" y="1752401"/>
                    <a:pt x="1841500" y="1752401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905500" y="3154559"/>
              <a:ext cx="1185864" cy="1912741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635500" y="3459327"/>
              <a:ext cx="641350" cy="1607973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8" name="Freeform 7"/>
          <p:cNvSpPr/>
          <p:nvPr/>
        </p:nvSpPr>
        <p:spPr>
          <a:xfrm>
            <a:off x="5972175" y="2644082"/>
            <a:ext cx="627857" cy="1582340"/>
          </a:xfrm>
          <a:custGeom>
            <a:avLst/>
            <a:gdLst>
              <a:gd name="connsiteX0" fmla="*/ 12700 w 368318"/>
              <a:gd name="connsiteY0" fmla="*/ 1638300 h 1638300"/>
              <a:gd name="connsiteX1" fmla="*/ 368300 w 368318"/>
              <a:gd name="connsiteY1" fmla="*/ 825500 h 1638300"/>
              <a:gd name="connsiteX2" fmla="*/ 0 w 368318"/>
              <a:gd name="connsiteY2" fmla="*/ 0 h 1638300"/>
              <a:gd name="connsiteX0" fmla="*/ 261891 w 401218"/>
              <a:gd name="connsiteY0" fmla="*/ 1609230 h 1609230"/>
              <a:gd name="connsiteX1" fmla="*/ 368300 w 401218"/>
              <a:gd name="connsiteY1" fmla="*/ 825500 h 1609230"/>
              <a:gd name="connsiteX2" fmla="*/ 0 w 401218"/>
              <a:gd name="connsiteY2" fmla="*/ 0 h 1609230"/>
              <a:gd name="connsiteX0" fmla="*/ 261891 w 401218"/>
              <a:gd name="connsiteY0" fmla="*/ 1609230 h 1609230"/>
              <a:gd name="connsiteX1" fmla="*/ 368300 w 401218"/>
              <a:gd name="connsiteY1" fmla="*/ 825500 h 1609230"/>
              <a:gd name="connsiteX2" fmla="*/ 0 w 401218"/>
              <a:gd name="connsiteY2" fmla="*/ 0 h 1609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218" h="1609230">
                <a:moveTo>
                  <a:pt x="261891" y="1609230"/>
                </a:moveTo>
                <a:cubicBezTo>
                  <a:pt x="440749" y="1223077"/>
                  <a:pt x="411949" y="1093705"/>
                  <a:pt x="368300" y="825500"/>
                </a:cubicBezTo>
                <a:cubicBezTo>
                  <a:pt x="324652" y="557295"/>
                  <a:pt x="0" y="0"/>
                  <a:pt x="0" y="0"/>
                </a:cubicBezTo>
              </a:path>
            </a:pathLst>
          </a:custGeom>
          <a:ln w="57150" cmpd="sng">
            <a:solidFill>
              <a:srgbClr val="FFFF00"/>
            </a:solidFill>
            <a:tailEnd type="triangl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104057"/>
              </p:ext>
            </p:extLst>
          </p:nvPr>
        </p:nvGraphicFramePr>
        <p:xfrm>
          <a:off x="463550" y="1438275"/>
          <a:ext cx="8216900" cy="316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TABLE 4.1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Forecast with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- .2 and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= .4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ACTUAL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FORECAST AVERAGE,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FORECAST INCLUDING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FIT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13.00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12.80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1.92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—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7536" name="Rectangle 7"/>
          <p:cNvSpPr>
            <a:spLocks noChangeArrowheads="1"/>
          </p:cNvSpPr>
          <p:nvPr/>
        </p:nvSpPr>
        <p:spPr bwMode="auto">
          <a:xfrm>
            <a:off x="2959100" y="2828925"/>
            <a:ext cx="5765800" cy="1933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335463" y="3442098"/>
            <a:ext cx="2313454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+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12.8 + 1.92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14.72 units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327400" y="3058716"/>
            <a:ext cx="35830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Step 3: Calculate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for Month 2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564064" y="2556273"/>
            <a:ext cx="1941511" cy="1320403"/>
            <a:chOff x="4564063" y="3409017"/>
            <a:chExt cx="1941510" cy="17598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7"/>
            <p:cNvSpPr/>
            <p:nvPr/>
          </p:nvSpPr>
          <p:spPr>
            <a:xfrm>
              <a:off x="4564063" y="3409017"/>
              <a:ext cx="1112836" cy="1759883"/>
            </a:xfrm>
            <a:custGeom>
              <a:avLst/>
              <a:gdLst>
                <a:gd name="connsiteX0" fmla="*/ 0 w 1841500"/>
                <a:gd name="connsiteY0" fmla="*/ 45164 h 1785064"/>
                <a:gd name="connsiteX1" fmla="*/ 952500 w 1841500"/>
                <a:gd name="connsiteY1" fmla="*/ 222964 h 1785064"/>
                <a:gd name="connsiteX2" fmla="*/ 1841500 w 1841500"/>
                <a:gd name="connsiteY2" fmla="*/ 1785064 h 1785064"/>
                <a:gd name="connsiteX0" fmla="*/ 0 w 1841500"/>
                <a:gd name="connsiteY0" fmla="*/ 12501 h 1752401"/>
                <a:gd name="connsiteX1" fmla="*/ 952500 w 1841500"/>
                <a:gd name="connsiteY1" fmla="*/ 380801 h 1752401"/>
                <a:gd name="connsiteX2" fmla="*/ 1841500 w 1841500"/>
                <a:gd name="connsiteY2" fmla="*/ 1752401 h 17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0" h="1752401">
                  <a:moveTo>
                    <a:pt x="0" y="12501"/>
                  </a:moveTo>
                  <a:cubicBezTo>
                    <a:pt x="322791" y="-43591"/>
                    <a:pt x="645583" y="90818"/>
                    <a:pt x="952500" y="380801"/>
                  </a:cubicBezTo>
                  <a:cubicBezTo>
                    <a:pt x="1259417" y="670784"/>
                    <a:pt x="1841500" y="1752401"/>
                    <a:pt x="1841500" y="1752401"/>
                  </a:cubicBezTo>
                </a:path>
              </a:pathLst>
            </a:custGeom>
            <a:ln w="57150" cmpd="sng"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5981698" y="3464955"/>
              <a:ext cx="523875" cy="1703945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>
            <a:off x="5981699" y="2752131"/>
            <a:ext cx="1762125" cy="1486494"/>
          </a:xfrm>
          <a:custGeom>
            <a:avLst/>
            <a:gdLst>
              <a:gd name="connsiteX0" fmla="*/ 12700 w 368318"/>
              <a:gd name="connsiteY0" fmla="*/ 1638300 h 1638300"/>
              <a:gd name="connsiteX1" fmla="*/ 368300 w 368318"/>
              <a:gd name="connsiteY1" fmla="*/ 825500 h 1638300"/>
              <a:gd name="connsiteX2" fmla="*/ 0 w 368318"/>
              <a:gd name="connsiteY2" fmla="*/ 0 h 1638300"/>
              <a:gd name="connsiteX0" fmla="*/ 0 w 1284015"/>
              <a:gd name="connsiteY0" fmla="*/ 1435100 h 1435100"/>
              <a:gd name="connsiteX1" fmla="*/ 1257300 w 1284015"/>
              <a:gd name="connsiteY1" fmla="*/ 825500 h 1435100"/>
              <a:gd name="connsiteX2" fmla="*/ 889000 w 1284015"/>
              <a:gd name="connsiteY2" fmla="*/ 0 h 1435100"/>
              <a:gd name="connsiteX0" fmla="*/ 0 w 1026617"/>
              <a:gd name="connsiteY0" fmla="*/ 1435100 h 1435100"/>
              <a:gd name="connsiteX1" fmla="*/ 977900 w 1026617"/>
              <a:gd name="connsiteY1" fmla="*/ 1028700 h 1435100"/>
              <a:gd name="connsiteX2" fmla="*/ 889000 w 1026617"/>
              <a:gd name="connsiteY2" fmla="*/ 0 h 1435100"/>
              <a:gd name="connsiteX0" fmla="*/ 0 w 1219200"/>
              <a:gd name="connsiteY0" fmla="*/ 1879600 h 1879600"/>
              <a:gd name="connsiteX1" fmla="*/ 977900 w 1219200"/>
              <a:gd name="connsiteY1" fmla="*/ 1473200 h 1879600"/>
              <a:gd name="connsiteX2" fmla="*/ 1219200 w 1219200"/>
              <a:gd name="connsiteY2" fmla="*/ 0 h 1879600"/>
              <a:gd name="connsiteX0" fmla="*/ 0 w 1219200"/>
              <a:gd name="connsiteY0" fmla="*/ 1879600 h 1879600"/>
              <a:gd name="connsiteX1" fmla="*/ 977900 w 1219200"/>
              <a:gd name="connsiteY1" fmla="*/ 1473200 h 1879600"/>
              <a:gd name="connsiteX2" fmla="*/ 1219200 w 1219200"/>
              <a:gd name="connsiteY2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" h="1879600">
                <a:moveTo>
                  <a:pt x="0" y="1879600"/>
                </a:moveTo>
                <a:cubicBezTo>
                  <a:pt x="432858" y="1749425"/>
                  <a:pt x="774700" y="1786467"/>
                  <a:pt x="977900" y="1473200"/>
                </a:cubicBezTo>
                <a:cubicBezTo>
                  <a:pt x="1181100" y="1159933"/>
                  <a:pt x="1219200" y="0"/>
                  <a:pt x="1219200" y="0"/>
                </a:cubicBezTo>
              </a:path>
            </a:pathLst>
          </a:custGeom>
          <a:ln w="57150" cmpd="sng">
            <a:solidFill>
              <a:srgbClr val="FFFF00"/>
            </a:solidFill>
            <a:tailEnd type="triangl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339013" y="2444354"/>
            <a:ext cx="6319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14.72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639087"/>
              </p:ext>
            </p:extLst>
          </p:nvPr>
        </p:nvGraphicFramePr>
        <p:xfrm>
          <a:off x="463550" y="1438275"/>
          <a:ext cx="8216900" cy="3375769"/>
        </p:xfrm>
        <a:graphic>
          <a:graphicData uri="http://schemas.openxmlformats.org/drawingml/2006/table">
            <a:tbl>
              <a:tblPr bandRow="1">
                <a:tableStyleId>{D113A9D2-9D6B-4929-AA2D-F23B5EE8CBE7}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TABLE 4.1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600" dirty="0" smtClean="0"/>
                        <a:t>Forecast with a - .2 and b = .4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ACTUAL DEMAND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SMOOTHED FORECAST AVERAGE, F</a:t>
                      </a:r>
                      <a:r>
                        <a:rPr lang="en-US" sz="1100" b="1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en-US" sz="11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SMOOTHED TREND, T</a:t>
                      </a:r>
                      <a:r>
                        <a:rPr lang="en-US" sz="1100" b="1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en-US" sz="11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 INCLUDING TREND, FIT</a:t>
                      </a:r>
                      <a:r>
                        <a:rPr lang="en-US" sz="1100" b="1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13.00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12.80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1.92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14.72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15.18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2.10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17.28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17.82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20.14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19.91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2.23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22.14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22.51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24.89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24.11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2.07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26.18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27.14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2.45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29.59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29.28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31.60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—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32.48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2.68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35.16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7710792" y="1304925"/>
            <a:ext cx="10294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4.3</a:t>
            </a:r>
          </a:p>
        </p:txBody>
      </p:sp>
      <p:grpSp>
        <p:nvGrpSpPr>
          <p:cNvPr id="144388" name="Group 4"/>
          <p:cNvGrpSpPr>
            <a:grpSpLocks/>
          </p:cNvGrpSpPr>
          <p:nvPr/>
        </p:nvGrpSpPr>
        <p:grpSpPr bwMode="auto">
          <a:xfrm>
            <a:off x="1012826" y="1381125"/>
            <a:ext cx="6619875" cy="3517106"/>
            <a:chOff x="366" y="1152"/>
            <a:chExt cx="4170" cy="2954"/>
          </a:xfrm>
        </p:grpSpPr>
        <p:sp>
          <p:nvSpPr>
            <p:cNvPr id="151564" name="Freeform 5"/>
            <p:cNvSpPr>
              <a:spLocks/>
            </p:cNvSpPr>
            <p:nvPr/>
          </p:nvSpPr>
          <p:spPr bwMode="auto">
            <a:xfrm>
              <a:off x="920" y="1192"/>
              <a:ext cx="3616" cy="2488"/>
            </a:xfrm>
            <a:custGeom>
              <a:avLst/>
              <a:gdLst>
                <a:gd name="T0" fmla="*/ 0 w 3616"/>
                <a:gd name="T1" fmla="*/ 0 h 2488"/>
                <a:gd name="T2" fmla="*/ 0 w 3616"/>
                <a:gd name="T3" fmla="*/ 2488 h 2488"/>
                <a:gd name="T4" fmla="*/ 3616 w 3616"/>
                <a:gd name="T5" fmla="*/ 2488 h 2488"/>
                <a:gd name="T6" fmla="*/ 0 60000 65536"/>
                <a:gd name="T7" fmla="*/ 0 60000 65536"/>
                <a:gd name="T8" fmla="*/ 0 60000 65536"/>
                <a:gd name="T9" fmla="*/ 0 w 3616"/>
                <a:gd name="T10" fmla="*/ 0 h 2488"/>
                <a:gd name="T11" fmla="*/ 3616 w 3616"/>
                <a:gd name="T12" fmla="*/ 2488 h 2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16" h="2488">
                  <a:moveTo>
                    <a:pt x="0" y="0"/>
                  </a:moveTo>
                  <a:lnTo>
                    <a:pt x="0" y="2488"/>
                  </a:lnTo>
                  <a:lnTo>
                    <a:pt x="3616" y="248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51565" name="Rectangle 6"/>
            <p:cNvSpPr>
              <a:spLocks noChangeArrowheads="1"/>
            </p:cNvSpPr>
            <p:nvPr/>
          </p:nvSpPr>
          <p:spPr bwMode="auto">
            <a:xfrm>
              <a:off x="926" y="3453"/>
              <a:ext cx="3217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400">
                  <a:latin typeface="Arial" pitchFamily="34" charset="0"/>
                </a:rPr>
                <a:t>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400">
                  <a:latin typeface="Arial" pitchFamily="34" charset="0"/>
                </a:rPr>
                <a:t>	1	2	3	4	5	6	7	8	9</a:t>
              </a:r>
            </a:p>
          </p:txBody>
        </p:sp>
        <p:sp>
          <p:nvSpPr>
            <p:cNvPr id="151566" name="Rectangle 7"/>
            <p:cNvSpPr>
              <a:spLocks noChangeArrowheads="1"/>
            </p:cNvSpPr>
            <p:nvPr/>
          </p:nvSpPr>
          <p:spPr bwMode="auto">
            <a:xfrm>
              <a:off x="2102" y="3847"/>
              <a:ext cx="838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Time (months)</a:t>
              </a:r>
            </a:p>
          </p:txBody>
        </p:sp>
        <p:sp>
          <p:nvSpPr>
            <p:cNvPr id="151567" name="Rectangle 8"/>
            <p:cNvSpPr>
              <a:spLocks noChangeArrowheads="1"/>
            </p:cNvSpPr>
            <p:nvPr/>
          </p:nvSpPr>
          <p:spPr bwMode="auto">
            <a:xfrm rot="16200000">
              <a:off x="-166" y="2275"/>
              <a:ext cx="125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Product demand</a:t>
              </a:r>
            </a:p>
          </p:txBody>
        </p:sp>
        <p:sp>
          <p:nvSpPr>
            <p:cNvPr id="151568" name="Rectangle 9"/>
            <p:cNvSpPr>
              <a:spLocks noChangeArrowheads="1"/>
            </p:cNvSpPr>
            <p:nvPr/>
          </p:nvSpPr>
          <p:spPr bwMode="auto">
            <a:xfrm>
              <a:off x="699" y="1152"/>
              <a:ext cx="367" cy="2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40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35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30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25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20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15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10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0  –</a:t>
              </a:r>
            </a:p>
          </p:txBody>
        </p:sp>
      </p:grpSp>
      <p:sp>
        <p:nvSpPr>
          <p:cNvPr id="144394" name="Freeform 10"/>
          <p:cNvSpPr>
            <a:spLocks/>
          </p:cNvSpPr>
          <p:nvPr/>
        </p:nvSpPr>
        <p:spPr bwMode="auto">
          <a:xfrm>
            <a:off x="2846388" y="1877616"/>
            <a:ext cx="4633912" cy="1356122"/>
          </a:xfrm>
          <a:custGeom>
            <a:avLst/>
            <a:gdLst>
              <a:gd name="T0" fmla="*/ 0 w 2527"/>
              <a:gd name="T1" fmla="*/ 1299 h 1299"/>
              <a:gd name="T2" fmla="*/ 311 w 2527"/>
              <a:gd name="T3" fmla="*/ 1043 h 1299"/>
              <a:gd name="T4" fmla="*/ 604 w 2527"/>
              <a:gd name="T5" fmla="*/ 869 h 1299"/>
              <a:gd name="T6" fmla="*/ 936 w 2527"/>
              <a:gd name="T7" fmla="*/ 832 h 1299"/>
              <a:gd name="T8" fmla="*/ 1264 w 2527"/>
              <a:gd name="T9" fmla="*/ 651 h 1299"/>
              <a:gd name="T10" fmla="*/ 1577 w 2527"/>
              <a:gd name="T11" fmla="*/ 571 h 1299"/>
              <a:gd name="T12" fmla="*/ 1885 w 2527"/>
              <a:gd name="T13" fmla="*/ 416 h 1299"/>
              <a:gd name="T14" fmla="*/ 2209 w 2527"/>
              <a:gd name="T15" fmla="*/ 235 h 1299"/>
              <a:gd name="T16" fmla="*/ 2527 w 2527"/>
              <a:gd name="T17" fmla="*/ 0 h 1299"/>
              <a:gd name="connsiteX0" fmla="*/ 0 w 9778"/>
              <a:gd name="connsiteY0" fmla="*/ 10216 h 10216"/>
              <a:gd name="connsiteX1" fmla="*/ 1009 w 9778"/>
              <a:gd name="connsiteY1" fmla="*/ 8029 h 10216"/>
              <a:gd name="connsiteX2" fmla="*/ 2168 w 9778"/>
              <a:gd name="connsiteY2" fmla="*/ 6690 h 10216"/>
              <a:gd name="connsiteX3" fmla="*/ 3482 w 9778"/>
              <a:gd name="connsiteY3" fmla="*/ 6405 h 10216"/>
              <a:gd name="connsiteX4" fmla="*/ 4780 w 9778"/>
              <a:gd name="connsiteY4" fmla="*/ 5012 h 10216"/>
              <a:gd name="connsiteX5" fmla="*/ 6019 w 9778"/>
              <a:gd name="connsiteY5" fmla="*/ 4396 h 10216"/>
              <a:gd name="connsiteX6" fmla="*/ 7237 w 9778"/>
              <a:gd name="connsiteY6" fmla="*/ 3202 h 10216"/>
              <a:gd name="connsiteX7" fmla="*/ 8520 w 9778"/>
              <a:gd name="connsiteY7" fmla="*/ 1809 h 10216"/>
              <a:gd name="connsiteX8" fmla="*/ 9778 w 9778"/>
              <a:gd name="connsiteY8" fmla="*/ 0 h 10216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217 w 10000"/>
              <a:gd name="connsiteY2" fmla="*/ 6549 h 10000"/>
              <a:gd name="connsiteX3" fmla="*/ 3561 w 10000"/>
              <a:gd name="connsiteY3" fmla="*/ 6270 h 10000"/>
              <a:gd name="connsiteX4" fmla="*/ 4889 w 10000"/>
              <a:gd name="connsiteY4" fmla="*/ 4906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3561 w 10000"/>
              <a:gd name="connsiteY3" fmla="*/ 6270 h 10000"/>
              <a:gd name="connsiteX4" fmla="*/ 4889 w 10000"/>
              <a:gd name="connsiteY4" fmla="*/ 4906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4889 w 10000"/>
              <a:gd name="connsiteY4" fmla="*/ 4906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5844 w 10000"/>
              <a:gd name="connsiteY4" fmla="*/ 5539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5844 w 10000"/>
              <a:gd name="connsiteY4" fmla="*/ 5539 h 10000"/>
              <a:gd name="connsiteX5" fmla="*/ 7273 w 10000"/>
              <a:gd name="connsiteY5" fmla="*/ 4936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5844 w 10000"/>
              <a:gd name="connsiteY4" fmla="*/ 5539 h 10000"/>
              <a:gd name="connsiteX5" fmla="*/ 7273 w 10000"/>
              <a:gd name="connsiteY5" fmla="*/ 4936 h 10000"/>
              <a:gd name="connsiteX6" fmla="*/ 8745 w 10000"/>
              <a:gd name="connsiteY6" fmla="*/ 3677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1814"/>
              <a:gd name="connsiteY0" fmla="*/ 8583 h 8583"/>
              <a:gd name="connsiteX1" fmla="*/ 1534 w 11814"/>
              <a:gd name="connsiteY1" fmla="*/ 6623 h 8583"/>
              <a:gd name="connsiteX2" fmla="*/ 2962 w 11814"/>
              <a:gd name="connsiteY2" fmla="*/ 5675 h 8583"/>
              <a:gd name="connsiteX3" fmla="*/ 4435 w 11814"/>
              <a:gd name="connsiteY3" fmla="*/ 5215 h 8583"/>
              <a:gd name="connsiteX4" fmla="*/ 5844 w 11814"/>
              <a:gd name="connsiteY4" fmla="*/ 4122 h 8583"/>
              <a:gd name="connsiteX5" fmla="*/ 7273 w 11814"/>
              <a:gd name="connsiteY5" fmla="*/ 3519 h 8583"/>
              <a:gd name="connsiteX6" fmla="*/ 8745 w 11814"/>
              <a:gd name="connsiteY6" fmla="*/ 2260 h 8583"/>
              <a:gd name="connsiteX7" fmla="*/ 10202 w 11814"/>
              <a:gd name="connsiteY7" fmla="*/ 1138 h 8583"/>
              <a:gd name="connsiteX8" fmla="*/ 11813 w 11814"/>
              <a:gd name="connsiteY8" fmla="*/ 0 h 8583"/>
              <a:gd name="connsiteX0" fmla="*/ 0 w 9999"/>
              <a:gd name="connsiteY0" fmla="*/ 10000 h 10000"/>
              <a:gd name="connsiteX1" fmla="*/ 1298 w 9999"/>
              <a:gd name="connsiteY1" fmla="*/ 7716 h 10000"/>
              <a:gd name="connsiteX2" fmla="*/ 2507 w 9999"/>
              <a:gd name="connsiteY2" fmla="*/ 6612 h 10000"/>
              <a:gd name="connsiteX3" fmla="*/ 3754 w 9999"/>
              <a:gd name="connsiteY3" fmla="*/ 6076 h 10000"/>
              <a:gd name="connsiteX4" fmla="*/ 4947 w 9999"/>
              <a:gd name="connsiteY4" fmla="*/ 4803 h 10000"/>
              <a:gd name="connsiteX5" fmla="*/ 6156 w 9999"/>
              <a:gd name="connsiteY5" fmla="*/ 4100 h 10000"/>
              <a:gd name="connsiteX6" fmla="*/ 7402 w 9999"/>
              <a:gd name="connsiteY6" fmla="*/ 2633 h 10000"/>
              <a:gd name="connsiteX7" fmla="*/ 8636 w 9999"/>
              <a:gd name="connsiteY7" fmla="*/ 1326 h 10000"/>
              <a:gd name="connsiteX8" fmla="*/ 9999 w 9999"/>
              <a:gd name="connsiteY8" fmla="*/ 0 h 10000"/>
              <a:gd name="connsiteX0" fmla="*/ 0 w 10000"/>
              <a:gd name="connsiteY0" fmla="*/ 10000 h 10000"/>
              <a:gd name="connsiteX1" fmla="*/ 1298 w 10000"/>
              <a:gd name="connsiteY1" fmla="*/ 7716 h 10000"/>
              <a:gd name="connsiteX2" fmla="*/ 2507 w 10000"/>
              <a:gd name="connsiteY2" fmla="*/ 6612 h 10000"/>
              <a:gd name="connsiteX3" fmla="*/ 3754 w 10000"/>
              <a:gd name="connsiteY3" fmla="*/ 6076 h 10000"/>
              <a:gd name="connsiteX4" fmla="*/ 4947 w 10000"/>
              <a:gd name="connsiteY4" fmla="*/ 4803 h 10000"/>
              <a:gd name="connsiteX5" fmla="*/ 6157 w 10000"/>
              <a:gd name="connsiteY5" fmla="*/ 4100 h 10000"/>
              <a:gd name="connsiteX6" fmla="*/ 7403 w 10000"/>
              <a:gd name="connsiteY6" fmla="*/ 2633 h 10000"/>
              <a:gd name="connsiteX7" fmla="*/ 8637 w 10000"/>
              <a:gd name="connsiteY7" fmla="*/ 1326 h 10000"/>
              <a:gd name="connsiteX8" fmla="*/ 10000 w 10000"/>
              <a:gd name="connsiteY8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298" y="7716"/>
                </a:lnTo>
                <a:lnTo>
                  <a:pt x="2507" y="6612"/>
                </a:lnTo>
                <a:lnTo>
                  <a:pt x="3754" y="6076"/>
                </a:lnTo>
                <a:lnTo>
                  <a:pt x="4947" y="4803"/>
                </a:lnTo>
                <a:lnTo>
                  <a:pt x="6157" y="4100"/>
                </a:lnTo>
                <a:cubicBezTo>
                  <a:pt x="6564" y="3576"/>
                  <a:pt x="6997" y="3157"/>
                  <a:pt x="7403" y="2633"/>
                </a:cubicBezTo>
                <a:cubicBezTo>
                  <a:pt x="7819" y="2174"/>
                  <a:pt x="8372" y="1644"/>
                  <a:pt x="8637" y="1326"/>
                </a:cubicBezTo>
                <a:cubicBezTo>
                  <a:pt x="9293" y="684"/>
                  <a:pt x="9372" y="642"/>
                  <a:pt x="10000" y="0"/>
                </a:cubicBezTo>
              </a:path>
            </a:pathLst>
          </a:custGeom>
          <a:noFill/>
          <a:ln w="101600" cmpd="sng">
            <a:solidFill>
              <a:srgbClr val="FFC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144395" name="Freeform 11"/>
          <p:cNvSpPr>
            <a:spLocks/>
          </p:cNvSpPr>
          <p:nvPr/>
        </p:nvSpPr>
        <p:spPr bwMode="auto">
          <a:xfrm>
            <a:off x="2247900" y="1879997"/>
            <a:ext cx="4591050" cy="1514475"/>
          </a:xfrm>
          <a:custGeom>
            <a:avLst/>
            <a:gdLst>
              <a:gd name="T0" fmla="*/ 0 w 10000"/>
              <a:gd name="T1" fmla="*/ 2019198 h 10000"/>
              <a:gd name="T2" fmla="*/ 617496 w 10000"/>
              <a:gd name="T3" fmla="*/ 1558821 h 10000"/>
              <a:gd name="T4" fmla="*/ 1158781 w 10000"/>
              <a:gd name="T5" fmla="*/ 1311065 h 10000"/>
              <a:gd name="T6" fmla="*/ 1752403 w 10000"/>
              <a:gd name="T7" fmla="*/ 1430400 h 10000"/>
              <a:gd name="T8" fmla="*/ 2312511 w 10000"/>
              <a:gd name="T9" fmla="*/ 999907 h 10000"/>
              <a:gd name="T10" fmla="*/ 2875833 w 10000"/>
              <a:gd name="T11" fmla="*/ 1241403 h 10000"/>
              <a:gd name="T12" fmla="*/ 3448796 w 10000"/>
              <a:gd name="T13" fmla="*/ 412724 h 10000"/>
              <a:gd name="T14" fmla="*/ 4039664 w 10000"/>
              <a:gd name="T15" fmla="*/ 650586 h 10000"/>
              <a:gd name="T16" fmla="*/ 4591049 w 10000"/>
              <a:gd name="T17" fmla="*/ 0 h 1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000" h="10000">
                <a:moveTo>
                  <a:pt x="0" y="10000"/>
                </a:moveTo>
                <a:lnTo>
                  <a:pt x="1345" y="7720"/>
                </a:lnTo>
                <a:lnTo>
                  <a:pt x="2524" y="6493"/>
                </a:lnTo>
                <a:lnTo>
                  <a:pt x="3817" y="7084"/>
                </a:lnTo>
                <a:cubicBezTo>
                  <a:pt x="4205" y="6458"/>
                  <a:pt x="4579" y="5925"/>
                  <a:pt x="5037" y="4952"/>
                </a:cubicBezTo>
                <a:lnTo>
                  <a:pt x="6264" y="6148"/>
                </a:lnTo>
                <a:lnTo>
                  <a:pt x="7512" y="2044"/>
                </a:lnTo>
                <a:lnTo>
                  <a:pt x="8799" y="3222"/>
                </a:lnTo>
                <a:lnTo>
                  <a:pt x="10000" y="0"/>
                </a:lnTo>
              </a:path>
            </a:pathLst>
          </a:custGeom>
          <a:noFill/>
          <a:ln w="1016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144396" name="Group 12"/>
          <p:cNvGrpSpPr>
            <a:grpSpLocks/>
          </p:cNvGrpSpPr>
          <p:nvPr/>
        </p:nvGrpSpPr>
        <p:grpSpPr bwMode="auto">
          <a:xfrm>
            <a:off x="2333625" y="1770460"/>
            <a:ext cx="1922463" cy="1058465"/>
            <a:chOff x="1198" y="1479"/>
            <a:chExt cx="1211" cy="889"/>
          </a:xfrm>
        </p:grpSpPr>
        <p:sp>
          <p:nvSpPr>
            <p:cNvPr id="151562" name="Rectangle 13"/>
            <p:cNvSpPr>
              <a:spLocks noChangeArrowheads="1"/>
            </p:cNvSpPr>
            <p:nvPr/>
          </p:nvSpPr>
          <p:spPr bwMode="auto">
            <a:xfrm>
              <a:off x="1198" y="1479"/>
              <a:ext cx="1211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Actual demand (</a:t>
              </a:r>
              <a:r>
                <a:rPr lang="en-US" altLang="en-US" sz="1600" i="1">
                  <a:latin typeface="Arial" pitchFamily="34" charset="0"/>
                </a:rPr>
                <a:t>A</a:t>
              </a:r>
              <a:r>
                <a:rPr lang="en-US" altLang="en-US" sz="1600" i="1" baseline="-25000">
                  <a:latin typeface="Arial" pitchFamily="34" charset="0"/>
                </a:rPr>
                <a:t>t</a:t>
              </a:r>
              <a:r>
                <a:rPr lang="en-US" altLang="en-US" sz="1600">
                  <a:latin typeface="Arial" pitchFamily="34" charset="0"/>
                </a:rPr>
                <a:t>)</a:t>
              </a:r>
            </a:p>
          </p:txBody>
        </p:sp>
        <p:sp>
          <p:nvSpPr>
            <p:cNvPr id="151563" name="Line 14"/>
            <p:cNvSpPr>
              <a:spLocks noChangeShapeType="1"/>
            </p:cNvSpPr>
            <p:nvPr/>
          </p:nvSpPr>
          <p:spPr bwMode="auto">
            <a:xfrm>
              <a:off x="1536" y="1752"/>
              <a:ext cx="24" cy="6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144399" name="Group 15"/>
          <p:cNvGrpSpPr>
            <a:grpSpLocks/>
          </p:cNvGrpSpPr>
          <p:nvPr/>
        </p:nvGrpSpPr>
        <p:grpSpPr bwMode="auto">
          <a:xfrm>
            <a:off x="4352924" y="2447924"/>
            <a:ext cx="2914650" cy="1421607"/>
            <a:chOff x="2470" y="2048"/>
            <a:chExt cx="1836" cy="1194"/>
          </a:xfrm>
        </p:grpSpPr>
        <p:sp>
          <p:nvSpPr>
            <p:cNvPr id="151560" name="Rectangle 16"/>
            <p:cNvSpPr>
              <a:spLocks noChangeArrowheads="1"/>
            </p:cNvSpPr>
            <p:nvPr/>
          </p:nvSpPr>
          <p:spPr bwMode="auto">
            <a:xfrm>
              <a:off x="2470" y="2751"/>
              <a:ext cx="1836" cy="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Forecast including trend (</a:t>
              </a:r>
              <a:r>
                <a:rPr lang="en-US" altLang="en-US" sz="1600" i="1">
                  <a:latin typeface="Arial" pitchFamily="34" charset="0"/>
                </a:rPr>
                <a:t>FIT</a:t>
              </a:r>
              <a:r>
                <a:rPr lang="en-US" altLang="en-US" sz="1600" i="1" baseline="-25000">
                  <a:latin typeface="Arial" pitchFamily="34" charset="0"/>
                </a:rPr>
                <a:t>t</a:t>
              </a:r>
              <a:r>
                <a:rPr lang="en-US" altLang="en-US" sz="1600">
                  <a:latin typeface="Arial" pitchFamily="34" charset="0"/>
                </a:rPr>
                <a:t>)</a:t>
              </a:r>
            </a:p>
            <a:p>
              <a:r>
                <a:rPr lang="en-US" altLang="en-US" sz="1600">
                  <a:latin typeface="Arial" pitchFamily="34" charset="0"/>
                </a:rPr>
                <a:t>with </a:t>
              </a:r>
              <a:r>
                <a:rPr lang="en-US" altLang="en-US" sz="1600" i="1">
                  <a:latin typeface="Arial" pitchFamily="34" charset="0"/>
                  <a:sym typeface="Symbol" pitchFamily="18" charset="2"/>
                </a:rPr>
                <a:t></a:t>
              </a:r>
              <a:r>
                <a:rPr lang="en-US" altLang="en-US" sz="1600">
                  <a:latin typeface="Arial" pitchFamily="34" charset="0"/>
                  <a:sym typeface="Symbol" pitchFamily="18" charset="2"/>
                </a:rPr>
                <a:t> = .2 and </a:t>
              </a:r>
              <a:r>
                <a:rPr lang="en-US" altLang="en-US" sz="1600" i="1">
                  <a:latin typeface="Arial" pitchFamily="34" charset="0"/>
                  <a:sym typeface="Symbol" pitchFamily="18" charset="2"/>
                </a:rPr>
                <a:t></a:t>
              </a:r>
              <a:r>
                <a:rPr lang="en-US" altLang="en-US" sz="1600">
                  <a:latin typeface="Arial" pitchFamily="34" charset="0"/>
                  <a:sym typeface="Symbol" pitchFamily="18" charset="2"/>
                </a:rPr>
                <a:t> = .4</a:t>
              </a:r>
            </a:p>
          </p:txBody>
        </p:sp>
        <p:sp>
          <p:nvSpPr>
            <p:cNvPr id="151561" name="Line 17"/>
            <p:cNvSpPr>
              <a:spLocks noChangeShapeType="1"/>
            </p:cNvSpPr>
            <p:nvPr/>
          </p:nvSpPr>
          <p:spPr bwMode="auto">
            <a:xfrm flipH="1" flipV="1">
              <a:off x="3392" y="2048"/>
              <a:ext cx="0" cy="6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860425" indent="-860425"/>
            <a:r>
              <a:rPr lang="en-US" sz="4800" smtClean="0">
                <a:ln w="34925" cmpd="sng"/>
                <a:solidFill>
                  <a:srgbClr val="FFFF00"/>
                </a:solidFill>
                <a:effectLst>
                  <a:outerShdw blurRad="101600" dist="114300" dir="2700000" algn="tl" rotWithShape="0">
                    <a:prstClr val="black">
                      <a:alpha val="79000"/>
                    </a:prstClr>
                  </a:outerShdw>
                </a:effectLst>
              </a:rPr>
              <a:t>4. 	Proyeksi tren</a:t>
            </a:r>
            <a:endParaRPr lang="en-US" sz="4800">
              <a:ln w="34925" cmpd="sng"/>
              <a:solidFill>
                <a:srgbClr val="FFFF00"/>
              </a:solidFill>
              <a:effectLst>
                <a:outerShdw blurRad="101600" dist="114300" dir="2700000" algn="tl" rotWithShape="0">
                  <a:prstClr val="black">
                    <a:alpha val="79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850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Proyeksi tren</a:t>
            </a: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768349" y="896227"/>
            <a:ext cx="74866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Menyesuaikan garis tren ke titik-titik data historis untuk memproyeksikan jangka menengah dan jangka panjang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748880" y="2124025"/>
            <a:ext cx="74787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Tren garis lurus dapat diperleh dengan teknik kuadrat terkecil</a:t>
            </a:r>
          </a:p>
        </p:txBody>
      </p:sp>
      <p:grpSp>
        <p:nvGrpSpPr>
          <p:cNvPr id="146437" name="Group 5"/>
          <p:cNvGrpSpPr>
            <a:grpSpLocks/>
          </p:cNvGrpSpPr>
          <p:nvPr/>
        </p:nvGrpSpPr>
        <p:grpSpPr bwMode="auto">
          <a:xfrm>
            <a:off x="3668713" y="2753917"/>
            <a:ext cx="1677987" cy="598884"/>
            <a:chOff x="2311" y="2617"/>
            <a:chExt cx="1057" cy="503"/>
          </a:xfrm>
        </p:grpSpPr>
        <p:sp>
          <p:nvSpPr>
            <p:cNvPr id="153608" name="Rectangle 6"/>
            <p:cNvSpPr>
              <a:spLocks noChangeArrowheads="1"/>
            </p:cNvSpPr>
            <p:nvPr/>
          </p:nvSpPr>
          <p:spPr bwMode="auto">
            <a:xfrm>
              <a:off x="2311" y="2681"/>
              <a:ext cx="1057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2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</a:t>
              </a:r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 sz="2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+ </a:t>
              </a:r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bx</a:t>
              </a:r>
            </a:p>
          </p:txBody>
        </p:sp>
        <p:sp>
          <p:nvSpPr>
            <p:cNvPr id="153609" name="Rectangle 7"/>
            <p:cNvSpPr>
              <a:spLocks noChangeArrowheads="1"/>
            </p:cNvSpPr>
            <p:nvPr/>
          </p:nvSpPr>
          <p:spPr bwMode="auto">
            <a:xfrm>
              <a:off x="2334" y="2617"/>
              <a:ext cx="20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^</a:t>
              </a:r>
            </a:p>
          </p:txBody>
        </p:sp>
      </p:grpSp>
      <p:grpSp>
        <p:nvGrpSpPr>
          <p:cNvPr id="146440" name="Group 8"/>
          <p:cNvGrpSpPr>
            <a:grpSpLocks/>
          </p:cNvGrpSpPr>
          <p:nvPr/>
        </p:nvGrpSpPr>
        <p:grpSpPr bwMode="auto">
          <a:xfrm>
            <a:off x="949326" y="3323036"/>
            <a:ext cx="7243763" cy="1527572"/>
            <a:chOff x="598" y="2959"/>
            <a:chExt cx="4563" cy="1283"/>
          </a:xfrm>
        </p:grpSpPr>
        <p:sp>
          <p:nvSpPr>
            <p:cNvPr id="146441" name="Rectangle 9"/>
            <p:cNvSpPr>
              <a:spLocks noChangeArrowheads="1"/>
            </p:cNvSpPr>
            <p:nvPr/>
          </p:nvSpPr>
          <p:spPr bwMode="auto">
            <a:xfrm>
              <a:off x="598" y="3001"/>
              <a:ext cx="4563" cy="124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marL="1701800" indent="-17018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di mana 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y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nilai yg dihitung dari variabel yang diprediksi (variabel terikat)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  <a:p>
              <a:pPr marL="1816100" indent="-18161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a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intersep sumbu </a:t>
              </a:r>
              <a:r>
                <a:rPr lang="en-US" i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y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  <a:p>
              <a:pPr marL="1816100" indent="-18161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b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kemiringan garis regresi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  <a:p>
              <a:pPr marL="1816100" indent="-18161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x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variabel bebas (periode waktu)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53607" name="Rectangle 10"/>
            <p:cNvSpPr>
              <a:spLocks noChangeArrowheads="1"/>
            </p:cNvSpPr>
            <p:nvPr/>
          </p:nvSpPr>
          <p:spPr bwMode="auto">
            <a:xfrm>
              <a:off x="1382" y="2959"/>
              <a:ext cx="177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^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autoUpdateAnimBg="0"/>
      <p:bldP spid="146436" grpId="0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5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9575"/>
            <a:ext cx="7772400" cy="70485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Least Squares Method</a:t>
            </a:r>
          </a:p>
        </p:txBody>
      </p:sp>
      <p:sp>
        <p:nvSpPr>
          <p:cNvPr id="148483" name="Line 3"/>
          <p:cNvSpPr>
            <a:spLocks noChangeShapeType="1"/>
          </p:cNvSpPr>
          <p:nvPr/>
        </p:nvSpPr>
        <p:spPr bwMode="auto">
          <a:xfrm flipV="1">
            <a:off x="1762125" y="1476374"/>
            <a:ext cx="5459413" cy="2573187"/>
          </a:xfrm>
          <a:prstGeom prst="line">
            <a:avLst/>
          </a:prstGeom>
          <a:noFill/>
          <a:ln w="101600">
            <a:solidFill>
              <a:srgbClr val="25589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8488" name="Group 8"/>
          <p:cNvGrpSpPr>
            <a:grpSpLocks/>
          </p:cNvGrpSpPr>
          <p:nvPr/>
        </p:nvGrpSpPr>
        <p:grpSpPr bwMode="auto">
          <a:xfrm>
            <a:off x="2193924" y="1430536"/>
            <a:ext cx="4411663" cy="2708672"/>
            <a:chOff x="1076" y="1326"/>
            <a:chExt cx="2779" cy="2275"/>
          </a:xfrm>
        </p:grpSpPr>
        <p:sp>
          <p:nvSpPr>
            <p:cNvPr id="148489" name="AutoShape 9"/>
            <p:cNvSpPr>
              <a:spLocks noChangeArrowheads="1"/>
            </p:cNvSpPr>
            <p:nvPr/>
          </p:nvSpPr>
          <p:spPr bwMode="auto">
            <a:xfrm>
              <a:off x="3687" y="1326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0" name="AutoShape 10"/>
            <p:cNvSpPr>
              <a:spLocks noChangeArrowheads="1"/>
            </p:cNvSpPr>
            <p:nvPr/>
          </p:nvSpPr>
          <p:spPr bwMode="auto">
            <a:xfrm>
              <a:off x="1076" y="2766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1" name="AutoShape 11"/>
            <p:cNvSpPr>
              <a:spLocks noChangeArrowheads="1"/>
            </p:cNvSpPr>
            <p:nvPr/>
          </p:nvSpPr>
          <p:spPr bwMode="auto">
            <a:xfrm>
              <a:off x="1523" y="3441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2" name="AutoShape 12"/>
            <p:cNvSpPr>
              <a:spLocks noChangeArrowheads="1"/>
            </p:cNvSpPr>
            <p:nvPr/>
          </p:nvSpPr>
          <p:spPr bwMode="auto">
            <a:xfrm>
              <a:off x="1971" y="1948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3" name="AutoShape 13"/>
            <p:cNvSpPr>
              <a:spLocks noChangeArrowheads="1"/>
            </p:cNvSpPr>
            <p:nvPr/>
          </p:nvSpPr>
          <p:spPr bwMode="auto">
            <a:xfrm>
              <a:off x="2389" y="2989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4" name="AutoShape 14"/>
            <p:cNvSpPr>
              <a:spLocks noChangeArrowheads="1"/>
            </p:cNvSpPr>
            <p:nvPr/>
          </p:nvSpPr>
          <p:spPr bwMode="auto">
            <a:xfrm>
              <a:off x="2795" y="1777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5" name="AutoShape 15"/>
            <p:cNvSpPr>
              <a:spLocks noChangeArrowheads="1"/>
            </p:cNvSpPr>
            <p:nvPr/>
          </p:nvSpPr>
          <p:spPr bwMode="auto">
            <a:xfrm>
              <a:off x="3250" y="2233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sp>
        <p:nvSpPr>
          <p:cNvPr id="148496" name="Rectangle 16"/>
          <p:cNvSpPr>
            <a:spLocks noChangeArrowheads="1"/>
          </p:cNvSpPr>
          <p:nvPr/>
        </p:nvSpPr>
        <p:spPr bwMode="auto">
          <a:xfrm>
            <a:off x="7570048" y="234359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4.4</a:t>
            </a:r>
          </a:p>
        </p:txBody>
      </p:sp>
      <p:grpSp>
        <p:nvGrpSpPr>
          <p:cNvPr id="148497" name="Group 17"/>
          <p:cNvGrpSpPr>
            <a:grpSpLocks/>
          </p:cNvGrpSpPr>
          <p:nvPr/>
        </p:nvGrpSpPr>
        <p:grpSpPr bwMode="auto">
          <a:xfrm>
            <a:off x="1470030" y="1565672"/>
            <a:ext cx="5241928" cy="2483644"/>
            <a:chOff x="926" y="1467"/>
            <a:chExt cx="3302" cy="2086"/>
          </a:xfrm>
        </p:grpSpPr>
        <p:grpSp>
          <p:nvGrpSpPr>
            <p:cNvPr id="155669" name="Group 18"/>
            <p:cNvGrpSpPr>
              <a:grpSpLocks/>
            </p:cNvGrpSpPr>
            <p:nvPr/>
          </p:nvGrpSpPr>
          <p:grpSpPr bwMode="auto">
            <a:xfrm>
              <a:off x="926" y="2920"/>
              <a:ext cx="538" cy="392"/>
              <a:chOff x="822" y="2888"/>
              <a:chExt cx="538" cy="392"/>
            </a:xfrm>
          </p:grpSpPr>
          <p:sp>
            <p:nvSpPr>
              <p:cNvPr id="155688" name="Text Box 19"/>
              <p:cNvSpPr txBox="1">
                <a:spLocks noChangeArrowheads="1"/>
              </p:cNvSpPr>
              <p:nvPr/>
            </p:nvSpPr>
            <p:spPr bwMode="auto">
              <a:xfrm>
                <a:off x="822" y="2900"/>
                <a:ext cx="5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1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  <a:p>
                <a:pPr algn="ctr"/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(error)</a:t>
                </a:r>
              </a:p>
            </p:txBody>
          </p:sp>
          <p:sp>
            <p:nvSpPr>
              <p:cNvPr id="155689" name="AutoShape 20"/>
              <p:cNvSpPr>
                <a:spLocks/>
              </p:cNvSpPr>
              <p:nvPr/>
            </p:nvSpPr>
            <p:spPr bwMode="auto">
              <a:xfrm>
                <a:off x="1264" y="2888"/>
                <a:ext cx="96" cy="392"/>
              </a:xfrm>
              <a:prstGeom prst="leftBrace">
                <a:avLst>
                  <a:gd name="adj1" fmla="val 34028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0" name="Group 21"/>
            <p:cNvGrpSpPr>
              <a:grpSpLocks/>
            </p:cNvGrpSpPr>
            <p:nvPr/>
          </p:nvGrpSpPr>
          <p:grpSpPr bwMode="auto">
            <a:xfrm>
              <a:off x="2635" y="1927"/>
              <a:ext cx="560" cy="291"/>
              <a:chOff x="2531" y="1895"/>
              <a:chExt cx="560" cy="291"/>
            </a:xfrm>
          </p:grpSpPr>
          <p:sp>
            <p:nvSpPr>
              <p:cNvPr id="155686" name="Text Box 22"/>
              <p:cNvSpPr txBox="1">
                <a:spLocks noChangeArrowheads="1"/>
              </p:cNvSpPr>
              <p:nvPr/>
            </p:nvSpPr>
            <p:spPr bwMode="auto">
              <a:xfrm>
                <a:off x="2531" y="1917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5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7" name="AutoShape 23"/>
              <p:cNvSpPr>
                <a:spLocks/>
              </p:cNvSpPr>
              <p:nvPr/>
            </p:nvSpPr>
            <p:spPr bwMode="auto">
              <a:xfrm>
                <a:off x="2995" y="1895"/>
                <a:ext cx="96" cy="291"/>
              </a:xfrm>
              <a:prstGeom prst="leftBrace">
                <a:avLst>
                  <a:gd name="adj1" fmla="val 25260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1" name="Group 24"/>
            <p:cNvGrpSpPr>
              <a:grpSpLocks/>
            </p:cNvGrpSpPr>
            <p:nvPr/>
          </p:nvGrpSpPr>
          <p:grpSpPr bwMode="auto">
            <a:xfrm>
              <a:off x="3497" y="1467"/>
              <a:ext cx="580" cy="231"/>
              <a:chOff x="3393" y="1435"/>
              <a:chExt cx="580" cy="231"/>
            </a:xfrm>
          </p:grpSpPr>
          <p:sp>
            <p:nvSpPr>
              <p:cNvPr id="155684" name="Text Box 25"/>
              <p:cNvSpPr txBox="1">
                <a:spLocks noChangeArrowheads="1"/>
              </p:cNvSpPr>
              <p:nvPr/>
            </p:nvSpPr>
            <p:spPr bwMode="auto">
              <a:xfrm>
                <a:off x="3393" y="1439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7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5" name="AutoShape 26"/>
              <p:cNvSpPr>
                <a:spLocks/>
              </p:cNvSpPr>
              <p:nvPr/>
            </p:nvSpPr>
            <p:spPr bwMode="auto">
              <a:xfrm>
                <a:off x="3877" y="1435"/>
                <a:ext cx="96" cy="203"/>
              </a:xfrm>
              <a:prstGeom prst="leftBrace">
                <a:avLst>
                  <a:gd name="adj1" fmla="val 17622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2" name="Group 27"/>
            <p:cNvGrpSpPr>
              <a:grpSpLocks/>
            </p:cNvGrpSpPr>
            <p:nvPr/>
          </p:nvGrpSpPr>
          <p:grpSpPr bwMode="auto">
            <a:xfrm>
              <a:off x="1914" y="3041"/>
              <a:ext cx="672" cy="512"/>
              <a:chOff x="1810" y="3009"/>
              <a:chExt cx="672" cy="512"/>
            </a:xfrm>
          </p:grpSpPr>
          <p:sp>
            <p:nvSpPr>
              <p:cNvPr id="155682" name="Text Box 28"/>
              <p:cNvSpPr txBox="1">
                <a:spLocks noChangeArrowheads="1"/>
              </p:cNvSpPr>
              <p:nvPr/>
            </p:nvSpPr>
            <p:spPr bwMode="auto">
              <a:xfrm>
                <a:off x="1950" y="3159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2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3" name="AutoShape 29"/>
              <p:cNvSpPr>
                <a:spLocks/>
              </p:cNvSpPr>
              <p:nvPr/>
            </p:nvSpPr>
            <p:spPr bwMode="auto">
              <a:xfrm flipH="1">
                <a:off x="1810" y="3009"/>
                <a:ext cx="96" cy="512"/>
              </a:xfrm>
              <a:prstGeom prst="leftBrace">
                <a:avLst>
                  <a:gd name="adj1" fmla="val 44444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3" name="Group 30"/>
            <p:cNvGrpSpPr>
              <a:grpSpLocks/>
            </p:cNvGrpSpPr>
            <p:nvPr/>
          </p:nvGrpSpPr>
          <p:grpSpPr bwMode="auto">
            <a:xfrm>
              <a:off x="3631" y="1964"/>
              <a:ext cx="597" cy="376"/>
              <a:chOff x="3527" y="1932"/>
              <a:chExt cx="597" cy="376"/>
            </a:xfrm>
          </p:grpSpPr>
          <p:sp>
            <p:nvSpPr>
              <p:cNvPr id="155680" name="Text Box 31"/>
              <p:cNvSpPr txBox="1">
                <a:spLocks noChangeArrowheads="1"/>
              </p:cNvSpPr>
              <p:nvPr/>
            </p:nvSpPr>
            <p:spPr bwMode="auto">
              <a:xfrm>
                <a:off x="3592" y="2023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6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1" name="AutoShape 32"/>
              <p:cNvSpPr>
                <a:spLocks/>
              </p:cNvSpPr>
              <p:nvPr/>
            </p:nvSpPr>
            <p:spPr bwMode="auto">
              <a:xfrm flipH="1">
                <a:off x="3527" y="1932"/>
                <a:ext cx="96" cy="376"/>
              </a:xfrm>
              <a:prstGeom prst="leftBrace">
                <a:avLst>
                  <a:gd name="adj1" fmla="val 32639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4" name="Group 33"/>
            <p:cNvGrpSpPr>
              <a:grpSpLocks/>
            </p:cNvGrpSpPr>
            <p:nvPr/>
          </p:nvGrpSpPr>
          <p:grpSpPr bwMode="auto">
            <a:xfrm>
              <a:off x="2779" y="2522"/>
              <a:ext cx="614" cy="542"/>
              <a:chOff x="2675" y="2490"/>
              <a:chExt cx="614" cy="542"/>
            </a:xfrm>
          </p:grpSpPr>
          <p:sp>
            <p:nvSpPr>
              <p:cNvPr id="155678" name="Text Box 34"/>
              <p:cNvSpPr txBox="1">
                <a:spLocks noChangeArrowheads="1"/>
              </p:cNvSpPr>
              <p:nvPr/>
            </p:nvSpPr>
            <p:spPr bwMode="auto">
              <a:xfrm>
                <a:off x="2757" y="2659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4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79" name="AutoShape 35"/>
              <p:cNvSpPr>
                <a:spLocks/>
              </p:cNvSpPr>
              <p:nvPr/>
            </p:nvSpPr>
            <p:spPr bwMode="auto">
              <a:xfrm flipH="1">
                <a:off x="2675" y="2490"/>
                <a:ext cx="96" cy="542"/>
              </a:xfrm>
              <a:prstGeom prst="leftBrace">
                <a:avLst>
                  <a:gd name="adj1" fmla="val 47049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5" name="Group 36"/>
            <p:cNvGrpSpPr>
              <a:grpSpLocks/>
            </p:cNvGrpSpPr>
            <p:nvPr/>
          </p:nvGrpSpPr>
          <p:grpSpPr bwMode="auto">
            <a:xfrm>
              <a:off x="1827" y="2096"/>
              <a:ext cx="532" cy="680"/>
              <a:chOff x="1723" y="2064"/>
              <a:chExt cx="532" cy="680"/>
            </a:xfrm>
          </p:grpSpPr>
          <p:sp>
            <p:nvSpPr>
              <p:cNvPr id="155676" name="Text Box 37"/>
              <p:cNvSpPr txBox="1">
                <a:spLocks noChangeArrowheads="1"/>
              </p:cNvSpPr>
              <p:nvPr/>
            </p:nvSpPr>
            <p:spPr bwMode="auto">
              <a:xfrm>
                <a:off x="1723" y="2186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3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77" name="AutoShape 38"/>
              <p:cNvSpPr>
                <a:spLocks/>
              </p:cNvSpPr>
              <p:nvPr/>
            </p:nvSpPr>
            <p:spPr bwMode="auto">
              <a:xfrm>
                <a:off x="2145" y="2064"/>
                <a:ext cx="96" cy="680"/>
              </a:xfrm>
              <a:prstGeom prst="leftBrace">
                <a:avLst>
                  <a:gd name="adj1" fmla="val 59028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</p:grpSp>
      <p:grpSp>
        <p:nvGrpSpPr>
          <p:cNvPr id="148519" name="Group 39"/>
          <p:cNvGrpSpPr>
            <a:grpSpLocks/>
          </p:cNvGrpSpPr>
          <p:nvPr/>
        </p:nvGrpSpPr>
        <p:grpSpPr bwMode="auto">
          <a:xfrm>
            <a:off x="1762125" y="1408511"/>
            <a:ext cx="1985962" cy="866180"/>
            <a:chOff x="1006" y="1303"/>
            <a:chExt cx="1235" cy="799"/>
          </a:xfrm>
        </p:grpSpPr>
        <p:sp>
          <p:nvSpPr>
            <p:cNvPr id="155667" name="Rectangle 40"/>
            <p:cNvSpPr>
              <a:spLocks noChangeArrowheads="1"/>
            </p:cNvSpPr>
            <p:nvPr/>
          </p:nvSpPr>
          <p:spPr bwMode="auto">
            <a:xfrm>
              <a:off x="1006" y="1303"/>
              <a:ext cx="107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Actual observation </a:t>
              </a:r>
              <a:b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</a:b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</a:t>
              </a:r>
              <a:r>
                <a:rPr lang="en-US" altLang="en-US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-value)</a:t>
              </a:r>
            </a:p>
          </p:txBody>
        </p:sp>
        <p:sp>
          <p:nvSpPr>
            <p:cNvPr id="155668" name="Line 41"/>
            <p:cNvSpPr>
              <a:spLocks noChangeShapeType="1"/>
            </p:cNvSpPr>
            <p:nvPr/>
          </p:nvSpPr>
          <p:spPr bwMode="auto">
            <a:xfrm>
              <a:off x="1544" y="1552"/>
              <a:ext cx="697" cy="550"/>
            </a:xfrm>
            <a:prstGeom prst="line">
              <a:avLst/>
            </a:prstGeom>
            <a:noFill/>
            <a:ln w="57150">
              <a:solidFill>
                <a:srgbClr val="D3332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8522" name="Group 42"/>
          <p:cNvGrpSpPr>
            <a:grpSpLocks/>
          </p:cNvGrpSpPr>
          <p:nvPr/>
        </p:nvGrpSpPr>
        <p:grpSpPr bwMode="auto">
          <a:xfrm>
            <a:off x="4051299" y="3124204"/>
            <a:ext cx="2870200" cy="754857"/>
            <a:chOff x="2448" y="2744"/>
            <a:chExt cx="1808" cy="634"/>
          </a:xfrm>
        </p:grpSpPr>
        <p:grpSp>
          <p:nvGrpSpPr>
            <p:cNvPr id="155663" name="Group 43"/>
            <p:cNvGrpSpPr>
              <a:grpSpLocks/>
            </p:cNvGrpSpPr>
            <p:nvPr/>
          </p:nvGrpSpPr>
          <p:grpSpPr bwMode="auto">
            <a:xfrm>
              <a:off x="3110" y="3082"/>
              <a:ext cx="1146" cy="296"/>
              <a:chOff x="3094" y="3154"/>
              <a:chExt cx="1146" cy="296"/>
            </a:xfrm>
          </p:grpSpPr>
          <p:sp>
            <p:nvSpPr>
              <p:cNvPr id="155665" name="Rectangle 44"/>
              <p:cNvSpPr>
                <a:spLocks noChangeArrowheads="1"/>
              </p:cNvSpPr>
              <p:nvPr/>
            </p:nvSpPr>
            <p:spPr bwMode="auto">
              <a:xfrm>
                <a:off x="3094" y="3191"/>
                <a:ext cx="1146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Trend line, </a:t>
                </a: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= </a:t>
                </a: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+ </a:t>
                </a: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bx</a:t>
                </a:r>
              </a:p>
            </p:txBody>
          </p:sp>
          <p:sp>
            <p:nvSpPr>
              <p:cNvPr id="155666" name="Rectangle 45"/>
              <p:cNvSpPr>
                <a:spLocks noChangeArrowheads="1"/>
              </p:cNvSpPr>
              <p:nvPr/>
            </p:nvSpPr>
            <p:spPr bwMode="auto">
              <a:xfrm>
                <a:off x="3662" y="3154"/>
                <a:ext cx="16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^</a:t>
                </a:r>
              </a:p>
            </p:txBody>
          </p:sp>
        </p:grpSp>
        <p:sp>
          <p:nvSpPr>
            <p:cNvPr id="155664" name="Line 46"/>
            <p:cNvSpPr>
              <a:spLocks noChangeShapeType="1"/>
            </p:cNvSpPr>
            <p:nvPr/>
          </p:nvSpPr>
          <p:spPr bwMode="auto">
            <a:xfrm flipH="1" flipV="1">
              <a:off x="2448" y="2744"/>
              <a:ext cx="688" cy="48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73150" y="1172766"/>
            <a:ext cx="6737349" cy="3551635"/>
            <a:chOff x="1073150" y="1563692"/>
            <a:chExt cx="6737350" cy="4735515"/>
          </a:xfrm>
        </p:grpSpPr>
        <p:grpSp>
          <p:nvGrpSpPr>
            <p:cNvPr id="155658" name="Group 4"/>
            <p:cNvGrpSpPr>
              <a:grpSpLocks/>
            </p:cNvGrpSpPr>
            <p:nvPr/>
          </p:nvGrpSpPr>
          <p:grpSpPr bwMode="auto">
            <a:xfrm>
              <a:off x="1073150" y="1563692"/>
              <a:ext cx="6737350" cy="4735515"/>
              <a:chOff x="572" y="1105"/>
              <a:chExt cx="4244" cy="2983"/>
            </a:xfrm>
          </p:grpSpPr>
          <p:sp>
            <p:nvSpPr>
              <p:cNvPr id="155660" name="Text Box 5"/>
              <p:cNvSpPr txBox="1">
                <a:spLocks noChangeArrowheads="1"/>
              </p:cNvSpPr>
              <p:nvPr/>
            </p:nvSpPr>
            <p:spPr bwMode="auto">
              <a:xfrm>
                <a:off x="2363" y="3848"/>
                <a:ext cx="634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Time period</a:t>
                </a:r>
              </a:p>
            </p:txBody>
          </p:sp>
          <p:sp>
            <p:nvSpPr>
              <p:cNvPr id="155661" name="Text Box 6"/>
              <p:cNvSpPr txBox="1">
                <a:spLocks noChangeArrowheads="1"/>
              </p:cNvSpPr>
              <p:nvPr/>
            </p:nvSpPr>
            <p:spPr bwMode="auto">
              <a:xfrm rot="16200000">
                <a:off x="-566" y="2243"/>
                <a:ext cx="2455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Values of Dependent Variable (</a:t>
                </a:r>
                <a:r>
                  <a:rPr lang="en-US" altLang="en-US" sz="12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MS PGothic" pitchFamily="34" charset="-128"/>
                    <a:cs typeface="Times New Roman" pitchFamily="18" charset="0"/>
                  </a:rPr>
                  <a:t>y</a:t>
                </a: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-values)</a:t>
                </a:r>
              </a:p>
            </p:txBody>
          </p:sp>
          <p:sp>
            <p:nvSpPr>
              <p:cNvPr id="155662" name="Freeform 7"/>
              <p:cNvSpPr>
                <a:spLocks/>
              </p:cNvSpPr>
              <p:nvPr/>
            </p:nvSpPr>
            <p:spPr bwMode="auto">
              <a:xfrm>
                <a:off x="864" y="1144"/>
                <a:ext cx="3952" cy="2552"/>
              </a:xfrm>
              <a:custGeom>
                <a:avLst/>
                <a:gdLst>
                  <a:gd name="T0" fmla="*/ 0 w 3728"/>
                  <a:gd name="T1" fmla="*/ 0 h 2552"/>
                  <a:gd name="T2" fmla="*/ 0 w 3728"/>
                  <a:gd name="T3" fmla="*/ 2552 h 2552"/>
                  <a:gd name="T4" fmla="*/ 3952 w 3728"/>
                  <a:gd name="T5" fmla="*/ 2552 h 2552"/>
                  <a:gd name="T6" fmla="*/ 0 60000 65536"/>
                  <a:gd name="T7" fmla="*/ 0 60000 65536"/>
                  <a:gd name="T8" fmla="*/ 0 60000 65536"/>
                  <a:gd name="T9" fmla="*/ 0 w 3728"/>
                  <a:gd name="T10" fmla="*/ 0 h 2552"/>
                  <a:gd name="T11" fmla="*/ 3728 w 3728"/>
                  <a:gd name="T12" fmla="*/ 2552 h 25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28" h="2552">
                    <a:moveTo>
                      <a:pt x="0" y="0"/>
                    </a:moveTo>
                    <a:lnTo>
                      <a:pt x="0" y="2552"/>
                    </a:lnTo>
                    <a:lnTo>
                      <a:pt x="3728" y="2552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55659" name="TextBox 1"/>
            <p:cNvSpPr txBox="1">
              <a:spLocks noChangeArrowheads="1"/>
            </p:cNvSpPr>
            <p:nvPr/>
          </p:nvSpPr>
          <p:spPr bwMode="auto">
            <a:xfrm>
              <a:off x="1536700" y="5399421"/>
              <a:ext cx="5902326" cy="718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600"/>
                </a:spcAft>
                <a:tabLst>
                  <a:tab pos="627063" algn="ctr"/>
                  <a:tab pos="1371600" algn="ctr"/>
                  <a:tab pos="2116138" algn="ctr"/>
                  <a:tab pos="2743200" algn="ctr"/>
                  <a:tab pos="3370263" algn="ctr"/>
                  <a:tab pos="4114800" algn="ctr"/>
                  <a:tab pos="4859338" algn="ctr"/>
                </a:tabLs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|	|	|	|	|	|	|</a:t>
              </a:r>
            </a:p>
            <a:p>
              <a:pPr>
                <a:spcAft>
                  <a:spcPts val="600"/>
                </a:spcAft>
                <a:tabLst>
                  <a:tab pos="627063" algn="ctr"/>
                  <a:tab pos="1371600" algn="ctr"/>
                  <a:tab pos="2116138" algn="ctr"/>
                  <a:tab pos="2743200" algn="ctr"/>
                  <a:tab pos="3370263" algn="ctr"/>
                  <a:tab pos="4114800" algn="ctr"/>
                  <a:tab pos="4859338" algn="ctr"/>
                </a:tabLs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1	2	3	4	5	6	7</a:t>
              </a:r>
            </a:p>
          </p:txBody>
        </p:sp>
      </p:grp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4501364" y="759772"/>
            <a:ext cx="4421188" cy="717725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198000" tIns="190800" rIns="198000" bIns="19080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Least squares method minimizes the sum of the squared errors (deviations)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4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4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animBg="1"/>
      <p:bldP spid="148496" grpId="0" autoUpdateAnimBg="0"/>
      <p:bldP spid="49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4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9575"/>
            <a:ext cx="7772400" cy="704850"/>
          </a:xfrm>
        </p:spPr>
        <p:txBody>
          <a:bodyPr/>
          <a:lstStyle/>
          <a:p>
            <a:r>
              <a:rPr lang="en-US" altLang="en-US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Least Squares Method</a:t>
            </a:r>
          </a:p>
        </p:txBody>
      </p:sp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600076" y="1268016"/>
            <a:ext cx="76242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Equations to calculate the regression variables</a:t>
            </a:r>
          </a:p>
        </p:txBody>
      </p:sp>
      <p:graphicFrame>
        <p:nvGraphicFramePr>
          <p:cNvPr id="2" name="Object 2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043992"/>
              </p:ext>
            </p:extLst>
          </p:nvPr>
        </p:nvGraphicFramePr>
        <p:xfrm>
          <a:off x="3466923" y="1933396"/>
          <a:ext cx="2062609" cy="595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" name="Equation" r:id="rId4" imgW="1590840" imgH="429480" progId="Equation.3">
                  <p:embed/>
                </p:oleObj>
              </mc:Choice>
              <mc:Fallback>
                <p:oleObj name="Equation" r:id="rId4" imgW="1590840" imgH="429480" progId="Equation.3">
                  <p:embed/>
                  <p:pic>
                    <p:nvPicPr>
                      <p:cNvPr id="0" name="Object 2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6923" y="1933396"/>
                        <a:ext cx="2062609" cy="5959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793787"/>
              </p:ext>
            </p:extLst>
          </p:nvPr>
        </p:nvGraphicFramePr>
        <p:xfrm>
          <a:off x="3445591" y="2441275"/>
          <a:ext cx="3283014" cy="129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90" name="Equation" r:id="rId6" imgW="990360" imgH="482400" progId="Equation.3">
                  <p:embed/>
                </p:oleObj>
              </mc:Choice>
              <mc:Fallback>
                <p:oleObj name="Equation" r:id="rId6" imgW="990360" imgH="482400" progId="Equation.3">
                  <p:embed/>
                  <p:pic>
                    <p:nvPicPr>
                      <p:cNvPr id="0" name="Object 2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5591" y="2441275"/>
                        <a:ext cx="3283014" cy="129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654120"/>
              </p:ext>
            </p:extLst>
          </p:nvPr>
        </p:nvGraphicFramePr>
        <p:xfrm>
          <a:off x="3692106" y="4086225"/>
          <a:ext cx="1675541" cy="428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91" name="Equation" r:id="rId8" imgW="1636560" imgH="420480" progId="Equation.3">
                  <p:embed/>
                </p:oleObj>
              </mc:Choice>
              <mc:Fallback>
                <p:oleObj name="Equation" r:id="rId8" imgW="1636560" imgH="420480" progId="Equation.3">
                  <p:embed/>
                  <p:pic>
                    <p:nvPicPr>
                      <p:cNvPr id="0" name="Object 2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2106" y="4086225"/>
                        <a:ext cx="1675541" cy="4289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/>
          <p:nvPr/>
        </p:nvSpPr>
        <p:spPr>
          <a:xfrm>
            <a:off x="600076" y="3260785"/>
            <a:ext cx="1522022" cy="9489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19 Maret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autoUpdateAnimBg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941838"/>
              </p:ext>
            </p:extLst>
          </p:nvPr>
        </p:nvGraphicFramePr>
        <p:xfrm>
          <a:off x="685800" y="1628776"/>
          <a:ext cx="7772400" cy="1546678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1371600"/>
                <a:gridCol w="2514600"/>
                <a:gridCol w="1384300"/>
                <a:gridCol w="2501900"/>
              </a:tblGrid>
              <a:tr h="4343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 </a:t>
                      </a:r>
                    </a:p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DEMAND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 </a:t>
                      </a:r>
                    </a:p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DEMAND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74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79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142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09823" y="4093535"/>
            <a:ext cx="459326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221582"/>
              </p:ext>
            </p:extLst>
          </p:nvPr>
        </p:nvGraphicFramePr>
        <p:xfrm>
          <a:off x="685800" y="1028700"/>
          <a:ext cx="7772403" cy="275069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15900"/>
                <a:gridCol w="901700"/>
                <a:gridCol w="292100"/>
                <a:gridCol w="914400"/>
                <a:gridCol w="1168400"/>
                <a:gridCol w="977900"/>
                <a:gridCol w="228600"/>
                <a:gridCol w="1092200"/>
                <a:gridCol w="228600"/>
                <a:gridCol w="292100"/>
                <a:gridCol w="1219200"/>
                <a:gridCol w="241303"/>
              </a:tblGrid>
              <a:tr h="38860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(x)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</a:t>
                      </a:r>
                    </a:p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 (y)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400" b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aseline="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i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158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240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142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marL="0" marR="0" indent="0" algn="l" defTabSz="3428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r"/>
                        </a:tabLst>
                        <a:defRPr/>
                      </a:pPr>
                      <a:r>
                        <a:rPr lang="en-US" sz="14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 gridSpan="3"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 = 28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879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Σy = 692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0795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 140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3462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  Σxy = 3,063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803791"/>
              </p:ext>
            </p:extLst>
          </p:nvPr>
        </p:nvGraphicFramePr>
        <p:xfrm>
          <a:off x="1960821" y="4229155"/>
          <a:ext cx="38020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0" name="Equation" r:id="rId4" imgW="4635360" imgH="712800" progId="Equation.3">
                  <p:embed/>
                </p:oleObj>
              </mc:Choice>
              <mc:Fallback>
                <p:oleObj name="Equation" r:id="rId4" imgW="4635360" imgH="712800" progId="Equation.3">
                  <p:embed/>
                  <p:pic>
                    <p:nvPicPr>
                      <p:cNvPr id="0" name="Object 2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821" y="4229155"/>
                        <a:ext cx="3802025" cy="5429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612438"/>
              </p:ext>
            </p:extLst>
          </p:nvPr>
        </p:nvGraphicFramePr>
        <p:xfrm>
          <a:off x="685800" y="1028700"/>
          <a:ext cx="7772403" cy="275069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15900"/>
                <a:gridCol w="901700"/>
                <a:gridCol w="292100"/>
                <a:gridCol w="914400"/>
                <a:gridCol w="1168400"/>
                <a:gridCol w="977900"/>
                <a:gridCol w="228600"/>
                <a:gridCol w="1092200"/>
                <a:gridCol w="228600"/>
                <a:gridCol w="292100"/>
                <a:gridCol w="1219200"/>
                <a:gridCol w="241303"/>
              </a:tblGrid>
              <a:tr h="38860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(x)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</a:t>
                      </a:r>
                    </a:p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 (y)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400" b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aseline="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i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158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240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142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marL="0" marR="0" indent="0" algn="l" defTabSz="3428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r"/>
                        </a:tabLst>
                        <a:defRPr/>
                      </a:pPr>
                      <a:r>
                        <a:rPr lang="en-US" sz="14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 gridSpan="3"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 = 28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879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Σy = 692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0795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 140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3462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  Σxy = 3,063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509823" y="4093535"/>
            <a:ext cx="459326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graphicFrame>
        <p:nvGraphicFramePr>
          <p:cNvPr id="3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060514"/>
              </p:ext>
            </p:extLst>
          </p:nvPr>
        </p:nvGraphicFramePr>
        <p:xfrm>
          <a:off x="1960821" y="4229155"/>
          <a:ext cx="38020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42" name="Equation" r:id="rId4" imgW="4635360" imgH="712800" progId="Equation.3">
                  <p:embed/>
                </p:oleObj>
              </mc:Choice>
              <mc:Fallback>
                <p:oleObj name="Equation" r:id="rId4" imgW="4635360" imgH="71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821" y="4229155"/>
                        <a:ext cx="3802025" cy="5429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130300" y="876300"/>
            <a:ext cx="7327900" cy="2371725"/>
            <a:chOff x="1130303" y="1168400"/>
            <a:chExt cx="7327900" cy="3162300"/>
          </a:xfrm>
        </p:grpSpPr>
        <p:sp>
          <p:nvSpPr>
            <p:cNvPr id="7" name="Rectangle 6"/>
            <p:cNvSpPr/>
            <p:nvPr/>
          </p:nvSpPr>
          <p:spPr>
            <a:xfrm>
              <a:off x="1130303" y="1168400"/>
              <a:ext cx="7327900" cy="31623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8" name="Object 9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2028632"/>
                </p:ext>
              </p:extLst>
            </p:nvPr>
          </p:nvGraphicFramePr>
          <p:xfrm>
            <a:off x="1911353" y="1539875"/>
            <a:ext cx="484571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443" name="Equation" r:id="rId6" imgW="5668560" imgH="905040" progId="Equation.3">
                    <p:embed/>
                  </p:oleObj>
                </mc:Choice>
                <mc:Fallback>
                  <p:oleObj name="Equation" r:id="rId6" imgW="5668560" imgH="905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1353" y="1539875"/>
                          <a:ext cx="4845710" cy="914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9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8167824"/>
                </p:ext>
              </p:extLst>
            </p:nvPr>
          </p:nvGraphicFramePr>
          <p:xfrm>
            <a:off x="1911353" y="2755900"/>
            <a:ext cx="3195039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444" name="Equation" r:id="rId8" imgW="3912840" imgH="429480" progId="Equation.3">
                    <p:embed/>
                  </p:oleObj>
                </mc:Choice>
                <mc:Fallback>
                  <p:oleObj name="Equation" r:id="rId8" imgW="3912840" imgH="429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1353" y="2755900"/>
                          <a:ext cx="3195039" cy="444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0966458"/>
                </p:ext>
              </p:extLst>
            </p:nvPr>
          </p:nvGraphicFramePr>
          <p:xfrm>
            <a:off x="3281363" y="3543300"/>
            <a:ext cx="2703804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445" name="Equation" r:id="rId10" imgW="2870640" imgH="292320" progId="Equation.3">
                    <p:embed/>
                  </p:oleObj>
                </mc:Choice>
                <mc:Fallback>
                  <p:oleObj name="Equation" r:id="rId10" imgW="2870640" imgH="292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1363" y="3543300"/>
                          <a:ext cx="2703804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01800" y="3486150"/>
            <a:ext cx="6527800" cy="1085850"/>
            <a:chOff x="3111500" y="-1346200"/>
            <a:chExt cx="6527800" cy="1447800"/>
          </a:xfrm>
        </p:grpSpPr>
        <p:sp>
          <p:nvSpPr>
            <p:cNvPr id="12" name="Rectangle 11"/>
            <p:cNvSpPr/>
            <p:nvPr/>
          </p:nvSpPr>
          <p:spPr>
            <a:xfrm>
              <a:off x="3111500" y="-1346200"/>
              <a:ext cx="6527800" cy="14478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3599665" y="-976243"/>
              <a:ext cx="5442516" cy="943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Demand in year 8	= 56.70 + 10.54(8)</a:t>
              </a:r>
            </a:p>
            <a:p>
              <a:r>
                <a:rPr lang="en-US" altLang="en-US" sz="200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= 141.02, or 141 megawatts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28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"/>
            <a:ext cx="9143999" cy="51435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z="200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sp>
        <p:nvSpPr>
          <p:cNvPr id="158723" name="Freeform 3"/>
          <p:cNvSpPr>
            <a:spLocks/>
          </p:cNvSpPr>
          <p:nvPr/>
        </p:nvSpPr>
        <p:spPr bwMode="auto">
          <a:xfrm>
            <a:off x="1828800" y="1924050"/>
            <a:ext cx="4584700" cy="1628775"/>
          </a:xfrm>
          <a:custGeom>
            <a:avLst/>
            <a:gdLst>
              <a:gd name="T0" fmla="*/ 0 w 2888"/>
              <a:gd name="T1" fmla="*/ 2171700 h 1368"/>
              <a:gd name="T2" fmla="*/ 762000 w 2888"/>
              <a:gd name="T3" fmla="*/ 2032000 h 1368"/>
              <a:gd name="T4" fmla="*/ 1524000 w 2888"/>
              <a:gd name="T5" fmla="*/ 1981200 h 1368"/>
              <a:gd name="T6" fmla="*/ 2298700 w 2888"/>
              <a:gd name="T7" fmla="*/ 1663700 h 1368"/>
              <a:gd name="T8" fmla="*/ 3060700 w 2888"/>
              <a:gd name="T9" fmla="*/ 1193800 h 1368"/>
              <a:gd name="T10" fmla="*/ 3822700 w 2888"/>
              <a:gd name="T11" fmla="*/ 0 h 1368"/>
              <a:gd name="T12" fmla="*/ 4584700 w 2888"/>
              <a:gd name="T13" fmla="*/ 647700 h 13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88"/>
              <a:gd name="T22" fmla="*/ 0 h 1368"/>
              <a:gd name="T23" fmla="*/ 2888 w 2888"/>
              <a:gd name="T24" fmla="*/ 1368 h 13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88" h="1368">
                <a:moveTo>
                  <a:pt x="0" y="1368"/>
                </a:moveTo>
                <a:lnTo>
                  <a:pt x="480" y="1280"/>
                </a:lnTo>
                <a:lnTo>
                  <a:pt x="960" y="1248"/>
                </a:lnTo>
                <a:lnTo>
                  <a:pt x="1448" y="1048"/>
                </a:lnTo>
                <a:lnTo>
                  <a:pt x="1928" y="752"/>
                </a:lnTo>
                <a:lnTo>
                  <a:pt x="2408" y="0"/>
                </a:lnTo>
                <a:lnTo>
                  <a:pt x="2888" y="408"/>
                </a:lnTo>
              </a:path>
            </a:pathLst>
          </a:custGeom>
          <a:noFill/>
          <a:ln w="101600">
            <a:solidFill>
              <a:srgbClr val="175097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8724" name="Group 4"/>
          <p:cNvGrpSpPr>
            <a:grpSpLocks/>
          </p:cNvGrpSpPr>
          <p:nvPr/>
        </p:nvGrpSpPr>
        <p:grpSpPr bwMode="auto">
          <a:xfrm>
            <a:off x="1409700" y="1583532"/>
            <a:ext cx="6597651" cy="2407443"/>
            <a:chOff x="888" y="1394"/>
            <a:chExt cx="4156" cy="2022"/>
          </a:xfrm>
        </p:grpSpPr>
        <p:grpSp>
          <p:nvGrpSpPr>
            <p:cNvPr id="168978" name="Group 6"/>
            <p:cNvGrpSpPr>
              <a:grpSpLocks/>
            </p:cNvGrpSpPr>
            <p:nvPr/>
          </p:nvGrpSpPr>
          <p:grpSpPr bwMode="auto">
            <a:xfrm>
              <a:off x="4456" y="1394"/>
              <a:ext cx="588" cy="378"/>
              <a:chOff x="4456" y="1394"/>
              <a:chExt cx="588" cy="378"/>
            </a:xfrm>
          </p:grpSpPr>
          <p:sp>
            <p:nvSpPr>
              <p:cNvPr id="168980" name="Oval 8"/>
              <p:cNvSpPr>
                <a:spLocks noChangeArrowheads="1"/>
              </p:cNvSpPr>
              <p:nvPr/>
            </p:nvSpPr>
            <p:spPr bwMode="auto">
              <a:xfrm>
                <a:off x="4929" y="1394"/>
                <a:ext cx="115" cy="154"/>
              </a:xfrm>
              <a:prstGeom prst="ellipse">
                <a:avLst/>
              </a:prstGeom>
              <a:solidFill>
                <a:srgbClr val="3D9A3A"/>
              </a:solidFill>
              <a:ln w="9525">
                <a:solidFill>
                  <a:srgbClr val="3D9A3A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8979" name="Oval 7"/>
              <p:cNvSpPr>
                <a:spLocks noChangeArrowheads="1"/>
              </p:cNvSpPr>
              <p:nvPr/>
            </p:nvSpPr>
            <p:spPr bwMode="auto">
              <a:xfrm>
                <a:off x="4456" y="1618"/>
                <a:ext cx="115" cy="154"/>
              </a:xfrm>
              <a:prstGeom prst="ellipse">
                <a:avLst/>
              </a:prstGeom>
              <a:solidFill>
                <a:srgbClr val="3D9A3A"/>
              </a:solidFill>
              <a:ln w="9525">
                <a:solidFill>
                  <a:srgbClr val="3D9A3A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168977" name="Line 5"/>
            <p:cNvSpPr>
              <a:spLocks noChangeShapeType="1"/>
            </p:cNvSpPr>
            <p:nvPr/>
          </p:nvSpPr>
          <p:spPr bwMode="auto">
            <a:xfrm flipH="1">
              <a:off x="888" y="1474"/>
              <a:ext cx="4104" cy="1942"/>
            </a:xfrm>
            <a:prstGeom prst="line">
              <a:avLst/>
            </a:prstGeom>
            <a:noFill/>
            <a:ln w="101600">
              <a:solidFill>
                <a:srgbClr val="3D9A3A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8729" name="Group 9"/>
          <p:cNvGrpSpPr>
            <a:grpSpLocks/>
          </p:cNvGrpSpPr>
          <p:nvPr/>
        </p:nvGrpSpPr>
        <p:grpSpPr bwMode="auto">
          <a:xfrm>
            <a:off x="455614" y="1240631"/>
            <a:ext cx="7977187" cy="3629025"/>
            <a:chOff x="287" y="1106"/>
            <a:chExt cx="5025" cy="3048"/>
          </a:xfrm>
        </p:grpSpPr>
        <p:grpSp>
          <p:nvGrpSpPr>
            <p:cNvPr id="168971" name="Group 10"/>
            <p:cNvGrpSpPr>
              <a:grpSpLocks/>
            </p:cNvGrpSpPr>
            <p:nvPr/>
          </p:nvGrpSpPr>
          <p:grpSpPr bwMode="auto">
            <a:xfrm>
              <a:off x="587" y="1106"/>
              <a:ext cx="4725" cy="2884"/>
              <a:chOff x="587" y="1106"/>
              <a:chExt cx="4725" cy="2884"/>
            </a:xfrm>
          </p:grpSpPr>
          <p:sp>
            <p:nvSpPr>
              <p:cNvPr id="168974" name="Freeform 11"/>
              <p:cNvSpPr>
                <a:spLocks/>
              </p:cNvSpPr>
              <p:nvPr/>
            </p:nvSpPr>
            <p:spPr bwMode="auto">
              <a:xfrm>
                <a:off x="880" y="1112"/>
                <a:ext cx="4432" cy="2632"/>
              </a:xfrm>
              <a:custGeom>
                <a:avLst/>
                <a:gdLst>
                  <a:gd name="T0" fmla="*/ 0 w 2912"/>
                  <a:gd name="T1" fmla="*/ 0 h 2632"/>
                  <a:gd name="T2" fmla="*/ 0 w 2912"/>
                  <a:gd name="T3" fmla="*/ 2632 h 2632"/>
                  <a:gd name="T4" fmla="*/ 4432 w 2912"/>
                  <a:gd name="T5" fmla="*/ 2632 h 2632"/>
                  <a:gd name="T6" fmla="*/ 0 60000 65536"/>
                  <a:gd name="T7" fmla="*/ 0 60000 65536"/>
                  <a:gd name="T8" fmla="*/ 0 60000 65536"/>
                  <a:gd name="T9" fmla="*/ 0 w 2912"/>
                  <a:gd name="T10" fmla="*/ 0 h 2632"/>
                  <a:gd name="T11" fmla="*/ 2912 w 2912"/>
                  <a:gd name="T12" fmla="*/ 2632 h 26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12" h="2632">
                    <a:moveTo>
                      <a:pt x="0" y="0"/>
                    </a:moveTo>
                    <a:lnTo>
                      <a:pt x="0" y="2632"/>
                    </a:lnTo>
                    <a:lnTo>
                      <a:pt x="2912" y="2632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8975" name="Rectangle 12"/>
              <p:cNvSpPr>
                <a:spLocks noChangeArrowheads="1"/>
              </p:cNvSpPr>
              <p:nvPr/>
            </p:nvSpPr>
            <p:spPr bwMode="auto">
              <a:xfrm>
                <a:off x="910" y="3551"/>
                <a:ext cx="4211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</a:t>
                </a:r>
              </a:p>
              <a:p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1	2	3	4	5	6	7	8	9</a:t>
                </a:r>
              </a:p>
            </p:txBody>
          </p:sp>
          <p:sp>
            <p:nvSpPr>
              <p:cNvPr id="168976" name="Rectangle 13"/>
              <p:cNvSpPr>
                <a:spLocks noChangeArrowheads="1"/>
              </p:cNvSpPr>
              <p:nvPr/>
            </p:nvSpPr>
            <p:spPr bwMode="auto">
              <a:xfrm>
                <a:off x="587" y="1106"/>
                <a:ext cx="429" cy="2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160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150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140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130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120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110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80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70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60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50  –</a:t>
                </a:r>
              </a:p>
            </p:txBody>
          </p:sp>
        </p:grpSp>
        <p:sp>
          <p:nvSpPr>
            <p:cNvPr id="168972" name="Rectangle 14"/>
            <p:cNvSpPr>
              <a:spLocks noChangeArrowheads="1"/>
            </p:cNvSpPr>
            <p:nvPr/>
          </p:nvSpPr>
          <p:spPr bwMode="auto">
            <a:xfrm>
              <a:off x="2856" y="3895"/>
              <a:ext cx="34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Year</a:t>
              </a:r>
            </a:p>
          </p:txBody>
        </p:sp>
        <p:sp>
          <p:nvSpPr>
            <p:cNvPr id="168973" name="Rectangle 15"/>
            <p:cNvSpPr>
              <a:spLocks noChangeArrowheads="1"/>
            </p:cNvSpPr>
            <p:nvPr/>
          </p:nvSpPr>
          <p:spPr bwMode="auto">
            <a:xfrm rot="16200000">
              <a:off x="-634" y="2299"/>
              <a:ext cx="203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Power demand (megawatts)</a:t>
              </a:r>
            </a:p>
          </p:txBody>
        </p:sp>
      </p:grpSp>
      <p:grpSp>
        <p:nvGrpSpPr>
          <p:cNvPr id="158736" name="Group 16"/>
          <p:cNvGrpSpPr>
            <a:grpSpLocks/>
          </p:cNvGrpSpPr>
          <p:nvPr/>
        </p:nvGrpSpPr>
        <p:grpSpPr bwMode="auto">
          <a:xfrm>
            <a:off x="4533900" y="1064419"/>
            <a:ext cx="2794000" cy="735806"/>
            <a:chOff x="2856" y="958"/>
            <a:chExt cx="1760" cy="618"/>
          </a:xfrm>
        </p:grpSpPr>
        <p:grpSp>
          <p:nvGrpSpPr>
            <p:cNvPr id="168967" name="Group 17"/>
            <p:cNvGrpSpPr>
              <a:grpSpLocks/>
            </p:cNvGrpSpPr>
            <p:nvPr/>
          </p:nvGrpSpPr>
          <p:grpSpPr bwMode="auto">
            <a:xfrm>
              <a:off x="2856" y="958"/>
              <a:ext cx="1175" cy="556"/>
              <a:chOff x="1912" y="1086"/>
              <a:chExt cx="1175" cy="556"/>
            </a:xfrm>
          </p:grpSpPr>
          <p:sp>
            <p:nvSpPr>
              <p:cNvPr id="168969" name="Rectangle 18"/>
              <p:cNvSpPr>
                <a:spLocks noChangeArrowheads="1"/>
              </p:cNvSpPr>
              <p:nvPr/>
            </p:nvSpPr>
            <p:spPr bwMode="auto">
              <a:xfrm>
                <a:off x="1912" y="1086"/>
                <a:ext cx="1175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altLang="en-US" sz="16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Trend line,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1600" i="1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en-US" sz="16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= 56.70 + 10.54</a:t>
                </a:r>
                <a:r>
                  <a:rPr lang="en-US" altLang="en-US" sz="1600" i="1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p:txBody>
          </p:sp>
          <p:sp>
            <p:nvSpPr>
              <p:cNvPr id="168970" name="Rectangle 19"/>
              <p:cNvSpPr>
                <a:spLocks noChangeArrowheads="1"/>
              </p:cNvSpPr>
              <p:nvPr/>
            </p:nvSpPr>
            <p:spPr bwMode="auto">
              <a:xfrm>
                <a:off x="1926" y="1295"/>
                <a:ext cx="16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^</a:t>
                </a:r>
              </a:p>
            </p:txBody>
          </p:sp>
        </p:grpSp>
        <p:sp>
          <p:nvSpPr>
            <p:cNvPr id="168968" name="Line 20"/>
            <p:cNvSpPr>
              <a:spLocks noChangeShapeType="1"/>
            </p:cNvSpPr>
            <p:nvPr/>
          </p:nvSpPr>
          <p:spPr bwMode="auto">
            <a:xfrm>
              <a:off x="4288" y="1380"/>
              <a:ext cx="328" cy="1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7440614" y="4561285"/>
            <a:ext cx="8755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4.5</a:t>
            </a:r>
          </a:p>
        </p:txBody>
      </p:sp>
      <p:sp>
        <p:nvSpPr>
          <p:cNvPr id="23" name="Oval 8"/>
          <p:cNvSpPr>
            <a:spLocks noChangeArrowheads="1"/>
          </p:cNvSpPr>
          <p:nvPr/>
        </p:nvSpPr>
        <p:spPr bwMode="auto">
          <a:xfrm>
            <a:off x="7836431" y="1591550"/>
            <a:ext cx="182563" cy="183356"/>
          </a:xfrm>
          <a:prstGeom prst="ellipse">
            <a:avLst/>
          </a:prstGeom>
          <a:solidFill>
            <a:srgbClr val="3D9A3A"/>
          </a:solidFill>
          <a:ln w="9525">
            <a:solidFill>
              <a:srgbClr val="3D9A3A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 sz="140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4" name="Oval 8"/>
          <p:cNvSpPr>
            <a:spLocks noChangeArrowheads="1"/>
          </p:cNvSpPr>
          <p:nvPr/>
        </p:nvSpPr>
        <p:spPr bwMode="auto">
          <a:xfrm>
            <a:off x="7090667" y="1847503"/>
            <a:ext cx="182563" cy="183356"/>
          </a:xfrm>
          <a:prstGeom prst="ellipse">
            <a:avLst/>
          </a:prstGeom>
          <a:solidFill>
            <a:srgbClr val="3D9A3A"/>
          </a:solidFill>
          <a:ln w="9525">
            <a:solidFill>
              <a:srgbClr val="3D9A3A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 sz="140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animBg="1"/>
      <p:bldP spid="21" grpId="0" autoUpdateAnimBg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Requirements</a:t>
            </a:r>
          </a:p>
        </p:txBody>
      </p:sp>
      <p:sp>
        <p:nvSpPr>
          <p:cNvPr id="171010" name="Content Placeholder 2"/>
          <p:cNvSpPr>
            <a:spLocks noGrp="1"/>
          </p:cNvSpPr>
          <p:nvPr>
            <p:ph idx="1"/>
          </p:nvPr>
        </p:nvSpPr>
        <p:spPr>
          <a:xfrm>
            <a:off x="889000" y="1533525"/>
            <a:ext cx="7493000" cy="2724150"/>
          </a:xfrm>
        </p:spPr>
        <p:txBody>
          <a:bodyPr>
            <a:normAutofit/>
          </a:bodyPr>
          <a:lstStyle/>
          <a:p>
            <a:pPr marL="533400" indent="-533400">
              <a:buClr>
                <a:srgbClr val="FFFF00"/>
              </a:buClr>
              <a:buSzPct val="100000"/>
              <a:buFont typeface="Times" pitchFamily="18" charset="0"/>
              <a:buAutoNum type="arabicPeriod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Kita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selalu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menempatkan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data untuk memastikan hubungan linear</a:t>
            </a:r>
          </a:p>
          <a:p>
            <a:pPr marL="533400" indent="-533400">
              <a:buClr>
                <a:srgbClr val="FFFF00"/>
              </a:buClr>
              <a:buSzPct val="100000"/>
              <a:buFont typeface="Times" pitchFamily="18" charset="0"/>
              <a:buAutoNum type="arabicPeriod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Kita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tidak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memprediksi periode waktu jauh melampaui database</a:t>
            </a:r>
          </a:p>
          <a:p>
            <a:pPr marL="533400" indent="-533400">
              <a:buClr>
                <a:srgbClr val="FFFF00"/>
              </a:buClr>
              <a:buSzPct val="100000"/>
              <a:buFont typeface="Times" pitchFamily="18" charset="0"/>
              <a:buAutoNum type="arabicPeriod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Deviasi sekitar garis kuadrat terkecil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diasumsikan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acak</a:t>
            </a:r>
            <a:endParaRPr lang="en-US" altLang="en-US" sz="2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nowmobile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8" y="2990850"/>
            <a:ext cx="3446462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jetski 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3514725" cy="175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667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Variations In Data</a:t>
            </a:r>
          </a:p>
        </p:txBody>
      </p:sp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685801" y="1999060"/>
            <a:ext cx="3489325" cy="241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effectLst>
                  <a:outerShdw blurRad="88900" dist="88900" dir="2700000" algn="tl" rotWithShape="0">
                    <a:prstClr val="black">
                      <a:alpha val="86000"/>
                    </a:prstClr>
                  </a:outerShdw>
                </a:effectLst>
                <a:latin typeface="Arial" pitchFamily="34" charset="0"/>
              </a:rPr>
              <a:t>Model musiman multiplikatif dapat menyesuaikan data tren untuk variasi musiman dalam permintaan</a:t>
            </a:r>
            <a:endParaRPr lang="en-US" altLang="en-US" sz="2800">
              <a:effectLst>
                <a:outerShdw blurRad="88900" dist="88900" dir="2700000" algn="tl" rotWithShape="0">
                  <a:prstClr val="black">
                    <a:alpha val="86000"/>
                  </a:prst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667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Variations In Data</a:t>
            </a:r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777053" y="2078301"/>
            <a:ext cx="7326312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Temukan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permintaan historis rata-rata untuk setiap bulan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Hitung rata-rata permintaan selama semua bulan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Hitung indeks musiman untuk setiap bulan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Perkirakan total permintaan tahun depan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Bagilah perkiraan total permintaan ini dengan jumlah bulan, lalu kalikan dengan indeks musiman untuk bulan ituFind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average historical demand for each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month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64868" name="Text Box 4"/>
          <p:cNvSpPr txBox="1">
            <a:spLocks noChangeArrowheads="1"/>
          </p:cNvSpPr>
          <p:nvPr/>
        </p:nvSpPr>
        <p:spPr bwMode="auto">
          <a:xfrm>
            <a:off x="685800" y="986820"/>
            <a:ext cx="710776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Langkah-langkah dalam proses untuk musim bulanan :</a:t>
            </a:r>
            <a:endParaRPr lang="en-US" altLang="en-US" sz="2800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/>
      <p:bldP spid="16486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137483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DEMAND</a:t>
                      </a:r>
                      <a:endParaRPr lang="en-US" sz="1100" b="1" dirty="0" smtClean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843844" y="1724025"/>
            <a:ext cx="420307" cy="296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90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85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100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123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115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105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100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90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825175" y="4598327"/>
            <a:ext cx="3484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Total average annual demand =    1,128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623500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</a:t>
                      </a:r>
                      <a:endParaRPr lang="en-US" sz="11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average annual demand =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1,128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  <p:grpSp>
        <p:nvGrpSpPr>
          <p:cNvPr id="11503" name="Group 9"/>
          <p:cNvGrpSpPr>
            <a:grpSpLocks/>
          </p:cNvGrpSpPr>
          <p:nvPr/>
        </p:nvGrpSpPr>
        <p:grpSpPr bwMode="auto">
          <a:xfrm>
            <a:off x="1016000" y="2133600"/>
            <a:ext cx="4076700" cy="1133475"/>
            <a:chOff x="342900" y="3092450"/>
            <a:chExt cx="4076700" cy="1511300"/>
          </a:xfrm>
        </p:grpSpPr>
        <p:sp>
          <p:nvSpPr>
            <p:cNvPr id="6" name="Rectangle 5"/>
            <p:cNvSpPr/>
            <p:nvPr/>
          </p:nvSpPr>
          <p:spPr>
            <a:xfrm>
              <a:off x="342900" y="3092450"/>
              <a:ext cx="4076700" cy="1511300"/>
            </a:xfrm>
            <a:prstGeom prst="rect">
              <a:avLst/>
            </a:prstGeom>
            <a:solidFill>
              <a:schemeClr val="accent4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aphicFrame>
          <p:nvGraphicFramePr>
            <p:cNvPr id="11347" name="Object 83"/>
            <p:cNvGraphicFramePr>
              <a:graphicFrameLocks noChangeAspect="1"/>
            </p:cNvGraphicFramePr>
            <p:nvPr/>
          </p:nvGraphicFramePr>
          <p:xfrm>
            <a:off x="1866900" y="3524250"/>
            <a:ext cx="2082800" cy="647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42" name="Equation" r:id="rId3" imgW="2075400" imgH="639720" progId="Equation.3">
                    <p:embed/>
                  </p:oleObj>
                </mc:Choice>
                <mc:Fallback>
                  <p:oleObj name="Equation" r:id="rId3" imgW="2075400" imgH="639720" progId="Equation.3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6900" y="3524250"/>
                          <a:ext cx="2082800" cy="64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505" name="TextBox 8"/>
            <p:cNvSpPr txBox="1">
              <a:spLocks noChangeArrowheads="1"/>
            </p:cNvSpPr>
            <p:nvPr/>
          </p:nvSpPr>
          <p:spPr bwMode="auto">
            <a:xfrm>
              <a:off x="431801" y="3232693"/>
              <a:ext cx="1536700" cy="1231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Average monthly demand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690534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</a:t>
                      </a:r>
                      <a:endParaRPr lang="en-US" sz="11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average annual demand =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1,128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  <p:grpSp>
        <p:nvGrpSpPr>
          <p:cNvPr id="12527" name="Group 6"/>
          <p:cNvGrpSpPr>
            <a:grpSpLocks/>
          </p:cNvGrpSpPr>
          <p:nvPr/>
        </p:nvGrpSpPr>
        <p:grpSpPr bwMode="auto">
          <a:xfrm>
            <a:off x="279400" y="2600325"/>
            <a:ext cx="6940797" cy="1057275"/>
            <a:chOff x="279400" y="-762000"/>
            <a:chExt cx="7264400" cy="1409700"/>
          </a:xfrm>
        </p:grpSpPr>
        <p:sp>
          <p:nvSpPr>
            <p:cNvPr id="5" name="Rectangle 4"/>
            <p:cNvSpPr/>
            <p:nvPr/>
          </p:nvSpPr>
          <p:spPr>
            <a:xfrm>
              <a:off x="279400" y="-762000"/>
              <a:ext cx="7264400" cy="1409700"/>
            </a:xfrm>
            <a:prstGeom prst="rect">
              <a:avLst/>
            </a:prstGeom>
            <a:solidFill>
              <a:schemeClr val="accent4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12530" name="Group 5"/>
            <p:cNvGrpSpPr>
              <a:grpSpLocks/>
            </p:cNvGrpSpPr>
            <p:nvPr/>
          </p:nvGrpSpPr>
          <p:grpSpPr bwMode="auto">
            <a:xfrm>
              <a:off x="641350" y="-411093"/>
              <a:ext cx="6388100" cy="943847"/>
              <a:chOff x="469900" y="-411093"/>
              <a:chExt cx="6388100" cy="943847"/>
            </a:xfrm>
          </p:grpSpPr>
          <p:sp>
            <p:nvSpPr>
              <p:cNvPr id="12531" name="TextBox 2"/>
              <p:cNvSpPr txBox="1">
                <a:spLocks noChangeArrowheads="1"/>
              </p:cNvSpPr>
              <p:nvPr/>
            </p:nvSpPr>
            <p:spPr bwMode="auto">
              <a:xfrm>
                <a:off x="469900" y="-411093"/>
                <a:ext cx="1371600" cy="943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>
                    <a:latin typeface="Arial" pitchFamily="34" charset="0"/>
                  </a:rPr>
                  <a:t>Seasonal index</a:t>
                </a:r>
              </a:p>
            </p:txBody>
          </p:sp>
          <p:graphicFrame>
            <p:nvGraphicFramePr>
              <p:cNvPr id="12371" name="Object 83"/>
              <p:cNvGraphicFramePr>
                <a:graphicFrameLocks noChangeAspect="1"/>
              </p:cNvGraphicFramePr>
              <p:nvPr/>
            </p:nvGraphicFramePr>
            <p:xfrm>
              <a:off x="1828800" y="-406400"/>
              <a:ext cx="5029200" cy="698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667" name="Equation" r:id="rId3" imgW="5019120" imgH="685440" progId="Equation.3">
                      <p:embed/>
                    </p:oleObj>
                  </mc:Choice>
                  <mc:Fallback>
                    <p:oleObj name="Equation" r:id="rId3" imgW="5019120" imgH="685440" progId="Equation.3">
                      <p:embed/>
                      <p:pic>
                        <p:nvPicPr>
                          <p:cNvPr id="0" name="Object 8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8800" y="-406400"/>
                            <a:ext cx="5029200" cy="698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2528" name="TextBox 8"/>
          <p:cNvSpPr txBox="1">
            <a:spLocks noChangeArrowheads="1"/>
          </p:cNvSpPr>
          <p:nvPr/>
        </p:nvSpPr>
        <p:spPr bwMode="auto">
          <a:xfrm>
            <a:off x="7353300" y="1781176"/>
            <a:ext cx="13019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.957( = 90/94)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28863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.957( = 90/94)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.904( =  85/94)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1.064( = 100/94)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1.309( = 123/94)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1.223( = 115/94)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1.117( = 105/94)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1.064( = 100/94)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.957( = 90/94)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average annual demand =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1,128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8614" y="1076326"/>
            <a:ext cx="8120419" cy="39596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801767"/>
              </p:ext>
            </p:extLst>
          </p:nvPr>
        </p:nvGraphicFramePr>
        <p:xfrm>
          <a:off x="977900" y="1562100"/>
          <a:ext cx="7188200" cy="33077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/>
                <a:gridCol w="311150"/>
                <a:gridCol w="660400"/>
                <a:gridCol w="1625600"/>
                <a:gridCol w="1028700"/>
                <a:gridCol w="304800"/>
                <a:gridCol w="673100"/>
                <a:gridCol w="1612900"/>
              </a:tblGrid>
              <a:tr h="29011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MONTH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DEMAND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MONTH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DEMAND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Jan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.957 = 96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July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1.117 = 112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Feb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 =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Aug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1.064 = 106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Mar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.904 = 90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Sept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.957 = 96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Apr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1.064 = 106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Oct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</a:t>
                      </a:r>
                      <a:r>
                        <a:rPr lang="en-US" sz="1200" b="1" baseline="0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=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May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1.309 = 131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Nov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 =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June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1.223 = 122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Dec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 =</a:t>
                      </a:r>
                      <a:r>
                        <a:rPr lang="en-US" sz="1200" b="1" baseline="0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77900" y="1076326"/>
            <a:ext cx="40525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latin typeface="Arial" pitchFamily="34" charset="0"/>
              </a:rPr>
              <a:t>Seasonal forecast for Year 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83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pSp>
        <p:nvGrpSpPr>
          <p:cNvPr id="171011" name="Group 3"/>
          <p:cNvGrpSpPr>
            <a:grpSpLocks/>
          </p:cNvGrpSpPr>
          <p:nvPr/>
        </p:nvGrpSpPr>
        <p:grpSpPr bwMode="auto">
          <a:xfrm>
            <a:off x="944563" y="1260872"/>
            <a:ext cx="6891338" cy="3532584"/>
            <a:chOff x="595" y="1139"/>
            <a:chExt cx="4341" cy="2967"/>
          </a:xfrm>
        </p:grpSpPr>
        <p:grpSp>
          <p:nvGrpSpPr>
            <p:cNvPr id="183309" name="Group 4"/>
            <p:cNvGrpSpPr>
              <a:grpSpLocks/>
            </p:cNvGrpSpPr>
            <p:nvPr/>
          </p:nvGrpSpPr>
          <p:grpSpPr bwMode="auto">
            <a:xfrm>
              <a:off x="909" y="1139"/>
              <a:ext cx="4027" cy="2755"/>
              <a:chOff x="1117" y="1155"/>
              <a:chExt cx="4027" cy="2755"/>
            </a:xfrm>
          </p:grpSpPr>
          <p:sp>
            <p:nvSpPr>
              <p:cNvPr id="183312" name="Rectangle 5"/>
              <p:cNvSpPr>
                <a:spLocks noChangeArrowheads="1"/>
              </p:cNvSpPr>
              <p:nvPr/>
            </p:nvSpPr>
            <p:spPr bwMode="auto">
              <a:xfrm>
                <a:off x="1117" y="1155"/>
                <a:ext cx="429" cy="2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140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130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120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110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100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90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80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70  –</a:t>
                </a:r>
              </a:p>
            </p:txBody>
          </p:sp>
          <p:sp>
            <p:nvSpPr>
              <p:cNvPr id="183313" name="Freeform 6"/>
              <p:cNvSpPr>
                <a:spLocks/>
              </p:cNvSpPr>
              <p:nvPr/>
            </p:nvSpPr>
            <p:spPr bwMode="auto">
              <a:xfrm>
                <a:off x="1400" y="1168"/>
                <a:ext cx="3744" cy="2488"/>
              </a:xfrm>
              <a:custGeom>
                <a:avLst/>
                <a:gdLst>
                  <a:gd name="T0" fmla="*/ 0 w 3528"/>
                  <a:gd name="T1" fmla="*/ 0 h 2488"/>
                  <a:gd name="T2" fmla="*/ 0 w 3528"/>
                  <a:gd name="T3" fmla="*/ 2488 h 2488"/>
                  <a:gd name="T4" fmla="*/ 3744 w 3528"/>
                  <a:gd name="T5" fmla="*/ 2488 h 2488"/>
                  <a:gd name="T6" fmla="*/ 0 60000 65536"/>
                  <a:gd name="T7" fmla="*/ 0 60000 65536"/>
                  <a:gd name="T8" fmla="*/ 0 60000 65536"/>
                  <a:gd name="T9" fmla="*/ 0 w 3528"/>
                  <a:gd name="T10" fmla="*/ 0 h 2488"/>
                  <a:gd name="T11" fmla="*/ 3528 w 3528"/>
                  <a:gd name="T12" fmla="*/ 2488 h 24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28" h="2488">
                    <a:moveTo>
                      <a:pt x="0" y="0"/>
                    </a:moveTo>
                    <a:lnTo>
                      <a:pt x="0" y="2488"/>
                    </a:lnTo>
                    <a:lnTo>
                      <a:pt x="3528" y="2488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</a:endParaRPr>
              </a:p>
            </p:txBody>
          </p:sp>
          <p:sp>
            <p:nvSpPr>
              <p:cNvPr id="183314" name="Rectangle 7"/>
              <p:cNvSpPr>
                <a:spLocks noChangeArrowheads="1"/>
              </p:cNvSpPr>
              <p:nvPr/>
            </p:nvSpPr>
            <p:spPr bwMode="auto">
              <a:xfrm>
                <a:off x="1422" y="3434"/>
                <a:ext cx="3607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115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115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	J	F	M	A	M	J	J	A	S	O	N	D</a:t>
                </a:r>
              </a:p>
            </p:txBody>
          </p:sp>
        </p:grpSp>
        <p:sp>
          <p:nvSpPr>
            <p:cNvPr id="183310" name="Rectangle 8"/>
            <p:cNvSpPr>
              <a:spLocks noChangeArrowheads="1"/>
            </p:cNvSpPr>
            <p:nvPr/>
          </p:nvSpPr>
          <p:spPr bwMode="auto">
            <a:xfrm>
              <a:off x="2830" y="3847"/>
              <a:ext cx="363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Time</a:t>
              </a:r>
            </a:p>
          </p:txBody>
        </p:sp>
        <p:sp>
          <p:nvSpPr>
            <p:cNvPr id="183311" name="Rectangle 9"/>
            <p:cNvSpPr>
              <a:spLocks noChangeArrowheads="1"/>
            </p:cNvSpPr>
            <p:nvPr/>
          </p:nvSpPr>
          <p:spPr bwMode="auto">
            <a:xfrm rot="16200000">
              <a:off x="330" y="2290"/>
              <a:ext cx="72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Demand</a:t>
              </a:r>
            </a:p>
          </p:txBody>
        </p:sp>
      </p:grpSp>
      <p:sp>
        <p:nvSpPr>
          <p:cNvPr id="171018" name="Freeform 10"/>
          <p:cNvSpPr>
            <a:spLocks/>
          </p:cNvSpPr>
          <p:nvPr/>
        </p:nvSpPr>
        <p:spPr bwMode="auto">
          <a:xfrm>
            <a:off x="2217738" y="2533650"/>
            <a:ext cx="5224462" cy="1434704"/>
          </a:xfrm>
          <a:custGeom>
            <a:avLst/>
            <a:gdLst>
              <a:gd name="T0" fmla="*/ 0 w 3291"/>
              <a:gd name="T1" fmla="*/ 1465263 h 1205"/>
              <a:gd name="T2" fmla="*/ 474663 w 3291"/>
              <a:gd name="T3" fmla="*/ 1912938 h 1205"/>
              <a:gd name="T4" fmla="*/ 949325 w 3291"/>
              <a:gd name="T5" fmla="*/ 1465263 h 1205"/>
              <a:gd name="T6" fmla="*/ 1431925 w 3291"/>
              <a:gd name="T7" fmla="*/ 1016000 h 1205"/>
              <a:gd name="T8" fmla="*/ 1914525 w 3291"/>
              <a:gd name="T9" fmla="*/ 0 h 1205"/>
              <a:gd name="T10" fmla="*/ 2387600 w 3291"/>
              <a:gd name="T11" fmla="*/ 144463 h 1205"/>
              <a:gd name="T12" fmla="*/ 2862262 w 3291"/>
              <a:gd name="T13" fmla="*/ 592138 h 1205"/>
              <a:gd name="T14" fmla="*/ 3336925 w 3291"/>
              <a:gd name="T15" fmla="*/ 1100138 h 1205"/>
              <a:gd name="T16" fmla="*/ 3802063 w 3291"/>
              <a:gd name="T17" fmla="*/ 1252538 h 1205"/>
              <a:gd name="T18" fmla="*/ 4284662 w 3291"/>
              <a:gd name="T19" fmla="*/ 1592263 h 1205"/>
              <a:gd name="T20" fmla="*/ 4749800 w 3291"/>
              <a:gd name="T21" fmla="*/ 1693863 h 1205"/>
              <a:gd name="T22" fmla="*/ 5224462 w 3291"/>
              <a:gd name="T23" fmla="*/ 1389063 h 120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91"/>
              <a:gd name="T37" fmla="*/ 0 h 1205"/>
              <a:gd name="T38" fmla="*/ 3291 w 3291"/>
              <a:gd name="T39" fmla="*/ 1205 h 120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91" h="1205">
                <a:moveTo>
                  <a:pt x="0" y="923"/>
                </a:moveTo>
                <a:lnTo>
                  <a:pt x="299" y="1205"/>
                </a:lnTo>
                <a:lnTo>
                  <a:pt x="598" y="923"/>
                </a:lnTo>
                <a:lnTo>
                  <a:pt x="902" y="640"/>
                </a:lnTo>
                <a:lnTo>
                  <a:pt x="1206" y="0"/>
                </a:lnTo>
                <a:lnTo>
                  <a:pt x="1504" y="91"/>
                </a:lnTo>
                <a:lnTo>
                  <a:pt x="1803" y="373"/>
                </a:lnTo>
                <a:lnTo>
                  <a:pt x="2102" y="693"/>
                </a:lnTo>
                <a:lnTo>
                  <a:pt x="2395" y="789"/>
                </a:lnTo>
                <a:lnTo>
                  <a:pt x="2699" y="1003"/>
                </a:lnTo>
                <a:lnTo>
                  <a:pt x="2992" y="1067"/>
                </a:lnTo>
                <a:lnTo>
                  <a:pt x="3291" y="875"/>
                </a:lnTo>
              </a:path>
            </a:pathLst>
          </a:custGeom>
          <a:noFill/>
          <a:ln w="76200" cmpd="sng">
            <a:solidFill>
              <a:srgbClr val="3D9A3A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71019" name="Freeform 11"/>
          <p:cNvSpPr>
            <a:spLocks/>
          </p:cNvSpPr>
          <p:nvPr/>
        </p:nvSpPr>
        <p:spPr bwMode="auto">
          <a:xfrm>
            <a:off x="2217738" y="2146697"/>
            <a:ext cx="5224462" cy="1543050"/>
          </a:xfrm>
          <a:custGeom>
            <a:avLst/>
            <a:gdLst>
              <a:gd name="T0" fmla="*/ 0 w 3291"/>
              <a:gd name="T1" fmla="*/ 1760538 h 1296"/>
              <a:gd name="T2" fmla="*/ 482600 w 3291"/>
              <a:gd name="T3" fmla="*/ 1760538 h 1296"/>
              <a:gd name="T4" fmla="*/ 957263 w 3291"/>
              <a:gd name="T5" fmla="*/ 1404937 h 1296"/>
              <a:gd name="T6" fmla="*/ 1422400 w 3291"/>
              <a:gd name="T7" fmla="*/ 1311275 h 1296"/>
              <a:gd name="T8" fmla="*/ 1914525 w 3291"/>
              <a:gd name="T9" fmla="*/ 0 h 1296"/>
              <a:gd name="T10" fmla="*/ 2387600 w 3291"/>
              <a:gd name="T11" fmla="*/ 439738 h 1296"/>
              <a:gd name="T12" fmla="*/ 2862262 w 3291"/>
              <a:gd name="T13" fmla="*/ 1023938 h 1296"/>
              <a:gd name="T14" fmla="*/ 3336925 w 3291"/>
              <a:gd name="T15" fmla="*/ 1023938 h 1296"/>
              <a:gd name="T16" fmla="*/ 3810000 w 3291"/>
              <a:gd name="T17" fmla="*/ 1539875 h 1296"/>
              <a:gd name="T18" fmla="*/ 4284662 w 3291"/>
              <a:gd name="T19" fmla="*/ 2057400 h 1296"/>
              <a:gd name="T20" fmla="*/ 4749800 w 3291"/>
              <a:gd name="T21" fmla="*/ 1912938 h 1296"/>
              <a:gd name="T22" fmla="*/ 5224462 w 3291"/>
              <a:gd name="T23" fmla="*/ 2047875 h 129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91"/>
              <a:gd name="T37" fmla="*/ 0 h 1296"/>
              <a:gd name="T38" fmla="*/ 3291 w 3291"/>
              <a:gd name="T39" fmla="*/ 1296 h 129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91" h="1296">
                <a:moveTo>
                  <a:pt x="0" y="1109"/>
                </a:moveTo>
                <a:lnTo>
                  <a:pt x="304" y="1109"/>
                </a:lnTo>
                <a:lnTo>
                  <a:pt x="603" y="885"/>
                </a:lnTo>
                <a:lnTo>
                  <a:pt x="896" y="826"/>
                </a:lnTo>
                <a:lnTo>
                  <a:pt x="1206" y="0"/>
                </a:lnTo>
                <a:lnTo>
                  <a:pt x="1504" y="277"/>
                </a:lnTo>
                <a:lnTo>
                  <a:pt x="1803" y="645"/>
                </a:lnTo>
                <a:lnTo>
                  <a:pt x="2102" y="645"/>
                </a:lnTo>
                <a:lnTo>
                  <a:pt x="2400" y="970"/>
                </a:lnTo>
                <a:lnTo>
                  <a:pt x="2699" y="1296"/>
                </a:lnTo>
                <a:lnTo>
                  <a:pt x="2992" y="1205"/>
                </a:lnTo>
                <a:lnTo>
                  <a:pt x="3291" y="1290"/>
                </a:lnTo>
              </a:path>
            </a:pathLst>
          </a:custGeom>
          <a:noFill/>
          <a:ln w="76200" cmpd="sng">
            <a:solidFill>
              <a:srgbClr val="24BDB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71020" name="Freeform 12"/>
          <p:cNvSpPr>
            <a:spLocks/>
          </p:cNvSpPr>
          <p:nvPr/>
        </p:nvSpPr>
        <p:spPr bwMode="auto">
          <a:xfrm>
            <a:off x="2227263" y="1943100"/>
            <a:ext cx="5214937" cy="1695450"/>
          </a:xfrm>
          <a:custGeom>
            <a:avLst/>
            <a:gdLst>
              <a:gd name="T0" fmla="*/ 0 w 3285"/>
              <a:gd name="T1" fmla="*/ 1150937 h 1424"/>
              <a:gd name="T2" fmla="*/ 473075 w 3285"/>
              <a:gd name="T3" fmla="*/ 2049463 h 1424"/>
              <a:gd name="T4" fmla="*/ 947738 w 3285"/>
              <a:gd name="T5" fmla="*/ 2166938 h 1424"/>
              <a:gd name="T6" fmla="*/ 1422400 w 3285"/>
              <a:gd name="T7" fmla="*/ 711200 h 1424"/>
              <a:gd name="T8" fmla="*/ 1905000 w 3285"/>
              <a:gd name="T9" fmla="*/ 0 h 1424"/>
              <a:gd name="T10" fmla="*/ 2378075 w 3285"/>
              <a:gd name="T11" fmla="*/ 500063 h 1424"/>
              <a:gd name="T12" fmla="*/ 2852737 w 3285"/>
              <a:gd name="T13" fmla="*/ 779462 h 1424"/>
              <a:gd name="T14" fmla="*/ 3327400 w 3285"/>
              <a:gd name="T15" fmla="*/ 931863 h 1424"/>
              <a:gd name="T16" fmla="*/ 3800475 w 3285"/>
              <a:gd name="T17" fmla="*/ 1592262 h 1424"/>
              <a:gd name="T18" fmla="*/ 4267200 w 3285"/>
              <a:gd name="T19" fmla="*/ 2032000 h 1424"/>
              <a:gd name="T20" fmla="*/ 4740275 w 3285"/>
              <a:gd name="T21" fmla="*/ 2116138 h 1424"/>
              <a:gd name="T22" fmla="*/ 5214937 w 3285"/>
              <a:gd name="T23" fmla="*/ 2260600 h 14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85"/>
              <a:gd name="T37" fmla="*/ 0 h 1424"/>
              <a:gd name="T38" fmla="*/ 3285 w 3285"/>
              <a:gd name="T39" fmla="*/ 1424 h 142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85" h="1424">
                <a:moveTo>
                  <a:pt x="0" y="725"/>
                </a:moveTo>
                <a:lnTo>
                  <a:pt x="298" y="1291"/>
                </a:lnTo>
                <a:lnTo>
                  <a:pt x="597" y="1365"/>
                </a:lnTo>
                <a:lnTo>
                  <a:pt x="896" y="448"/>
                </a:lnTo>
                <a:lnTo>
                  <a:pt x="1200" y="0"/>
                </a:lnTo>
                <a:lnTo>
                  <a:pt x="1498" y="315"/>
                </a:lnTo>
                <a:lnTo>
                  <a:pt x="1797" y="491"/>
                </a:lnTo>
                <a:lnTo>
                  <a:pt x="2096" y="587"/>
                </a:lnTo>
                <a:lnTo>
                  <a:pt x="2394" y="1003"/>
                </a:lnTo>
                <a:lnTo>
                  <a:pt x="2688" y="1280"/>
                </a:lnTo>
                <a:lnTo>
                  <a:pt x="2986" y="1333"/>
                </a:lnTo>
                <a:lnTo>
                  <a:pt x="3285" y="1424"/>
                </a:lnTo>
              </a:path>
            </a:pathLst>
          </a:custGeom>
          <a:noFill/>
          <a:ln w="76200" cmpd="sng">
            <a:solidFill>
              <a:srgbClr val="175097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71021" name="Freeform 13"/>
          <p:cNvSpPr>
            <a:spLocks/>
          </p:cNvSpPr>
          <p:nvPr/>
        </p:nvSpPr>
        <p:spPr bwMode="auto">
          <a:xfrm>
            <a:off x="2227263" y="1937148"/>
            <a:ext cx="5214937" cy="1529953"/>
          </a:xfrm>
          <a:custGeom>
            <a:avLst/>
            <a:gdLst>
              <a:gd name="T0" fmla="*/ 0 w 3285"/>
              <a:gd name="T1" fmla="*/ 1549399 h 1285"/>
              <a:gd name="T2" fmla="*/ 465138 w 3285"/>
              <a:gd name="T3" fmla="*/ 2039937 h 1285"/>
              <a:gd name="T4" fmla="*/ 947738 w 3285"/>
              <a:gd name="T5" fmla="*/ 1819275 h 1285"/>
              <a:gd name="T6" fmla="*/ 1422400 w 3285"/>
              <a:gd name="T7" fmla="*/ 1108075 h 1285"/>
              <a:gd name="T8" fmla="*/ 1905000 w 3285"/>
              <a:gd name="T9" fmla="*/ 0 h 1285"/>
              <a:gd name="T10" fmla="*/ 2378075 w 3285"/>
              <a:gd name="T11" fmla="*/ 431800 h 1285"/>
              <a:gd name="T12" fmla="*/ 2852737 w 3285"/>
              <a:gd name="T13" fmla="*/ 854075 h 1285"/>
              <a:gd name="T14" fmla="*/ 3327400 w 3285"/>
              <a:gd name="T15" fmla="*/ 1108075 h 1285"/>
              <a:gd name="T16" fmla="*/ 3800475 w 3285"/>
              <a:gd name="T17" fmla="*/ 1557337 h 1285"/>
              <a:gd name="T18" fmla="*/ 4267200 w 3285"/>
              <a:gd name="T19" fmla="*/ 2039937 h 1285"/>
              <a:gd name="T20" fmla="*/ 4740275 w 3285"/>
              <a:gd name="T21" fmla="*/ 2039937 h 1285"/>
              <a:gd name="T22" fmla="*/ 5214937 w 3285"/>
              <a:gd name="T23" fmla="*/ 2039937 h 128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85"/>
              <a:gd name="T37" fmla="*/ 0 h 1285"/>
              <a:gd name="T38" fmla="*/ 3285 w 3285"/>
              <a:gd name="T39" fmla="*/ 1285 h 128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85" h="1285">
                <a:moveTo>
                  <a:pt x="0" y="976"/>
                </a:moveTo>
                <a:lnTo>
                  <a:pt x="293" y="1285"/>
                </a:lnTo>
                <a:lnTo>
                  <a:pt x="597" y="1146"/>
                </a:lnTo>
                <a:lnTo>
                  <a:pt x="896" y="698"/>
                </a:lnTo>
                <a:lnTo>
                  <a:pt x="1200" y="0"/>
                </a:lnTo>
                <a:lnTo>
                  <a:pt x="1498" y="272"/>
                </a:lnTo>
                <a:lnTo>
                  <a:pt x="1797" y="538"/>
                </a:lnTo>
                <a:lnTo>
                  <a:pt x="2096" y="698"/>
                </a:lnTo>
                <a:lnTo>
                  <a:pt x="2394" y="981"/>
                </a:lnTo>
                <a:lnTo>
                  <a:pt x="2688" y="1285"/>
                </a:lnTo>
                <a:lnTo>
                  <a:pt x="2986" y="1285"/>
                </a:lnTo>
                <a:lnTo>
                  <a:pt x="3285" y="1285"/>
                </a:lnTo>
              </a:path>
            </a:pathLst>
          </a:custGeom>
          <a:noFill/>
          <a:ln w="76200" cmpd="sng">
            <a:solidFill>
              <a:srgbClr val="FFC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grpSp>
        <p:nvGrpSpPr>
          <p:cNvPr id="171022" name="Group 14"/>
          <p:cNvGrpSpPr>
            <a:grpSpLocks/>
          </p:cNvGrpSpPr>
          <p:nvPr/>
        </p:nvGrpSpPr>
        <p:grpSpPr bwMode="auto">
          <a:xfrm>
            <a:off x="5486402" y="1134666"/>
            <a:ext cx="2343151" cy="1293019"/>
            <a:chOff x="3656" y="1033"/>
            <a:chExt cx="1476" cy="1086"/>
          </a:xfrm>
        </p:grpSpPr>
        <p:sp>
          <p:nvSpPr>
            <p:cNvPr id="183304" name="Line 15"/>
            <p:cNvSpPr>
              <a:spLocks noChangeShapeType="1"/>
            </p:cNvSpPr>
            <p:nvPr/>
          </p:nvSpPr>
          <p:spPr bwMode="auto">
            <a:xfrm>
              <a:off x="3656" y="1432"/>
              <a:ext cx="416" cy="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5" name="Line 16"/>
            <p:cNvSpPr>
              <a:spLocks noChangeShapeType="1"/>
            </p:cNvSpPr>
            <p:nvPr/>
          </p:nvSpPr>
          <p:spPr bwMode="auto">
            <a:xfrm>
              <a:off x="3656" y="1912"/>
              <a:ext cx="416" cy="0"/>
            </a:xfrm>
            <a:prstGeom prst="line">
              <a:avLst/>
            </a:prstGeom>
            <a:noFill/>
            <a:ln w="76200">
              <a:solidFill>
                <a:srgbClr val="3D9A3A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6" name="Line 17"/>
            <p:cNvSpPr>
              <a:spLocks noChangeShapeType="1"/>
            </p:cNvSpPr>
            <p:nvPr/>
          </p:nvSpPr>
          <p:spPr bwMode="auto">
            <a:xfrm>
              <a:off x="3656" y="1672"/>
              <a:ext cx="416" cy="0"/>
            </a:xfrm>
            <a:prstGeom prst="line">
              <a:avLst/>
            </a:prstGeom>
            <a:noFill/>
            <a:ln w="76200">
              <a:solidFill>
                <a:srgbClr val="24BDB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7" name="Line 18"/>
            <p:cNvSpPr>
              <a:spLocks noChangeShapeType="1"/>
            </p:cNvSpPr>
            <p:nvPr/>
          </p:nvSpPr>
          <p:spPr bwMode="auto">
            <a:xfrm>
              <a:off x="3656" y="1192"/>
              <a:ext cx="416" cy="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8" name="Rectangle 19"/>
            <p:cNvSpPr>
              <a:spLocks noChangeArrowheads="1"/>
            </p:cNvSpPr>
            <p:nvPr/>
          </p:nvSpPr>
          <p:spPr bwMode="auto">
            <a:xfrm>
              <a:off x="4086" y="1033"/>
              <a:ext cx="1046" cy="1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4 Forecast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3 Demand 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2  Demand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1 Demand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8" grpId="0" animBg="1"/>
      <p:bldP spid="171019" grpId="0" animBg="1"/>
      <p:bldP spid="171020" grpId="0" animBg="1"/>
      <p:bldP spid="171021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21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>
            <a:normAutofit/>
          </a:bodyPr>
          <a:lstStyle/>
          <a:p>
            <a:r>
              <a:rPr lang="en-US" altLang="en-US" sz="28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pSp>
        <p:nvGrpSpPr>
          <p:cNvPr id="172035" name="Group 3"/>
          <p:cNvGrpSpPr>
            <a:grpSpLocks/>
          </p:cNvGrpSpPr>
          <p:nvPr/>
        </p:nvGrpSpPr>
        <p:grpSpPr bwMode="auto">
          <a:xfrm>
            <a:off x="460375" y="1457325"/>
            <a:ext cx="8201025" cy="3248025"/>
            <a:chOff x="290" y="1224"/>
            <a:chExt cx="5166" cy="2728"/>
          </a:xfrm>
        </p:grpSpPr>
        <p:grpSp>
          <p:nvGrpSpPr>
            <p:cNvPr id="184352" name="Group 4"/>
            <p:cNvGrpSpPr>
              <a:grpSpLocks/>
            </p:cNvGrpSpPr>
            <p:nvPr/>
          </p:nvGrpSpPr>
          <p:grpSpPr bwMode="auto">
            <a:xfrm>
              <a:off x="560" y="1224"/>
              <a:ext cx="4896" cy="2470"/>
              <a:chOff x="496" y="1424"/>
              <a:chExt cx="4896" cy="2470"/>
            </a:xfrm>
          </p:grpSpPr>
          <p:sp>
            <p:nvSpPr>
              <p:cNvPr id="184355" name="Rectangle 5"/>
              <p:cNvSpPr>
                <a:spLocks noChangeArrowheads="1"/>
              </p:cNvSpPr>
              <p:nvPr/>
            </p:nvSpPr>
            <p:spPr bwMode="auto">
              <a:xfrm>
                <a:off x="496" y="1646"/>
                <a:ext cx="462" cy="1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10,000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9,800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9,600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9,400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9,000 –</a:t>
                </a:r>
              </a:p>
            </p:txBody>
          </p:sp>
          <p:sp>
            <p:nvSpPr>
              <p:cNvPr id="184356" name="Freeform 6"/>
              <p:cNvSpPr>
                <a:spLocks/>
              </p:cNvSpPr>
              <p:nvPr/>
            </p:nvSpPr>
            <p:spPr bwMode="auto">
              <a:xfrm>
                <a:off x="848" y="1424"/>
                <a:ext cx="4544" cy="2136"/>
              </a:xfrm>
              <a:custGeom>
                <a:avLst/>
                <a:gdLst>
                  <a:gd name="T0" fmla="*/ 0 w 4544"/>
                  <a:gd name="T1" fmla="*/ 0 h 2136"/>
                  <a:gd name="T2" fmla="*/ 0 w 4544"/>
                  <a:gd name="T3" fmla="*/ 2136 h 2136"/>
                  <a:gd name="T4" fmla="*/ 4544 w 4544"/>
                  <a:gd name="T5" fmla="*/ 2136 h 2136"/>
                  <a:gd name="T6" fmla="*/ 0 60000 65536"/>
                  <a:gd name="T7" fmla="*/ 0 60000 65536"/>
                  <a:gd name="T8" fmla="*/ 0 60000 65536"/>
                  <a:gd name="T9" fmla="*/ 0 w 4544"/>
                  <a:gd name="T10" fmla="*/ 0 h 2136"/>
                  <a:gd name="T11" fmla="*/ 4544 w 4544"/>
                  <a:gd name="T12" fmla="*/ 2136 h 2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4" h="2136">
                    <a:moveTo>
                      <a:pt x="0" y="0"/>
                    </a:moveTo>
                    <a:lnTo>
                      <a:pt x="0" y="2136"/>
                    </a:lnTo>
                    <a:lnTo>
                      <a:pt x="4544" y="2136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4357" name="Rectangle 7"/>
              <p:cNvSpPr>
                <a:spLocks noChangeArrowheads="1"/>
              </p:cNvSpPr>
              <p:nvPr/>
            </p:nvSpPr>
            <p:spPr bwMode="auto">
              <a:xfrm>
                <a:off x="920" y="3367"/>
                <a:ext cx="4387" cy="5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ct val="20000"/>
                  </a:spcAft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Jan	Feb	Mar	Apr	May	June	July	Aug	Sept	Oct	Nov	Dec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67	68	69	70	71	72	73	74	75	76	77	78</a:t>
                </a:r>
              </a:p>
            </p:txBody>
          </p:sp>
        </p:grpSp>
        <p:sp>
          <p:nvSpPr>
            <p:cNvPr id="184353" name="Rectangle 8"/>
            <p:cNvSpPr>
              <a:spLocks noChangeArrowheads="1"/>
            </p:cNvSpPr>
            <p:nvPr/>
          </p:nvSpPr>
          <p:spPr bwMode="auto">
            <a:xfrm>
              <a:off x="2934" y="3719"/>
              <a:ext cx="3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Month</a:t>
              </a:r>
            </a:p>
          </p:txBody>
        </p:sp>
        <p:sp>
          <p:nvSpPr>
            <p:cNvPr id="184354" name="Rectangle 9"/>
            <p:cNvSpPr>
              <a:spLocks noChangeArrowheads="1"/>
            </p:cNvSpPr>
            <p:nvPr/>
          </p:nvSpPr>
          <p:spPr bwMode="auto">
            <a:xfrm rot="16200000">
              <a:off x="-113" y="2287"/>
              <a:ext cx="97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Inpatient Days</a:t>
              </a:r>
            </a:p>
          </p:txBody>
        </p:sp>
      </p:grpSp>
      <p:grpSp>
        <p:nvGrpSpPr>
          <p:cNvPr id="172042" name="Group 10"/>
          <p:cNvGrpSpPr>
            <a:grpSpLocks/>
          </p:cNvGrpSpPr>
          <p:nvPr/>
        </p:nvGrpSpPr>
        <p:grpSpPr bwMode="auto">
          <a:xfrm>
            <a:off x="1584325" y="2306241"/>
            <a:ext cx="6810375" cy="982265"/>
            <a:chOff x="998" y="1937"/>
            <a:chExt cx="4290" cy="825"/>
          </a:xfrm>
        </p:grpSpPr>
        <p:grpSp>
          <p:nvGrpSpPr>
            <p:cNvPr id="184326" name="Group 11"/>
            <p:cNvGrpSpPr>
              <a:grpSpLocks/>
            </p:cNvGrpSpPr>
            <p:nvPr/>
          </p:nvGrpSpPr>
          <p:grpSpPr bwMode="auto">
            <a:xfrm>
              <a:off x="1184" y="2132"/>
              <a:ext cx="4040" cy="444"/>
              <a:chOff x="1120" y="2332"/>
              <a:chExt cx="4040" cy="444"/>
            </a:xfrm>
          </p:grpSpPr>
          <p:sp>
            <p:nvSpPr>
              <p:cNvPr id="184339" name="Line 12"/>
              <p:cNvSpPr>
                <a:spLocks noChangeShapeType="1"/>
              </p:cNvSpPr>
              <p:nvPr/>
            </p:nvSpPr>
            <p:spPr bwMode="auto">
              <a:xfrm flipV="1">
                <a:off x="1160" y="2376"/>
                <a:ext cx="3960" cy="364"/>
              </a:xfrm>
              <a:prstGeom prst="line">
                <a:avLst/>
              </a:prstGeom>
              <a:noFill/>
              <a:ln w="5715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4340" name="Oval 13"/>
              <p:cNvSpPr>
                <a:spLocks noChangeArrowheads="1"/>
              </p:cNvSpPr>
              <p:nvPr/>
            </p:nvSpPr>
            <p:spPr bwMode="auto">
              <a:xfrm>
                <a:off x="1120" y="2696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1" name="Oval 14"/>
              <p:cNvSpPr>
                <a:spLocks noChangeArrowheads="1"/>
              </p:cNvSpPr>
              <p:nvPr/>
            </p:nvSpPr>
            <p:spPr bwMode="auto">
              <a:xfrm>
                <a:off x="1480" y="2664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2" name="Oval 15"/>
              <p:cNvSpPr>
                <a:spLocks noChangeArrowheads="1"/>
              </p:cNvSpPr>
              <p:nvPr/>
            </p:nvSpPr>
            <p:spPr bwMode="auto">
              <a:xfrm>
                <a:off x="1840" y="26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3" name="Oval 16"/>
              <p:cNvSpPr>
                <a:spLocks noChangeArrowheads="1"/>
              </p:cNvSpPr>
              <p:nvPr/>
            </p:nvSpPr>
            <p:spPr bwMode="auto">
              <a:xfrm>
                <a:off x="3280" y="2500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4" name="Oval 17"/>
              <p:cNvSpPr>
                <a:spLocks noChangeArrowheads="1"/>
              </p:cNvSpPr>
              <p:nvPr/>
            </p:nvSpPr>
            <p:spPr bwMode="auto">
              <a:xfrm>
                <a:off x="4720" y="2364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5" name="Oval 18"/>
              <p:cNvSpPr>
                <a:spLocks noChangeArrowheads="1"/>
              </p:cNvSpPr>
              <p:nvPr/>
            </p:nvSpPr>
            <p:spPr bwMode="auto">
              <a:xfrm>
                <a:off x="4360" y="2400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6" name="Oval 19"/>
              <p:cNvSpPr>
                <a:spLocks noChangeArrowheads="1"/>
              </p:cNvSpPr>
              <p:nvPr/>
            </p:nvSpPr>
            <p:spPr bwMode="auto">
              <a:xfrm>
                <a:off x="3640" y="2464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7" name="Oval 20"/>
              <p:cNvSpPr>
                <a:spLocks noChangeArrowheads="1"/>
              </p:cNvSpPr>
              <p:nvPr/>
            </p:nvSpPr>
            <p:spPr bwMode="auto">
              <a:xfrm>
                <a:off x="5080" y="23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8" name="Oval 21"/>
              <p:cNvSpPr>
                <a:spLocks noChangeArrowheads="1"/>
              </p:cNvSpPr>
              <p:nvPr/>
            </p:nvSpPr>
            <p:spPr bwMode="auto">
              <a:xfrm>
                <a:off x="2200" y="2596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9" name="Oval 22"/>
              <p:cNvSpPr>
                <a:spLocks noChangeArrowheads="1"/>
              </p:cNvSpPr>
              <p:nvPr/>
            </p:nvSpPr>
            <p:spPr bwMode="auto">
              <a:xfrm>
                <a:off x="2560" y="2568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50" name="Oval 23"/>
              <p:cNvSpPr>
                <a:spLocks noChangeArrowheads="1"/>
              </p:cNvSpPr>
              <p:nvPr/>
            </p:nvSpPr>
            <p:spPr bwMode="auto">
              <a:xfrm>
                <a:off x="2920" y="25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51" name="Oval 24"/>
              <p:cNvSpPr>
                <a:spLocks noChangeArrowheads="1"/>
              </p:cNvSpPr>
              <p:nvPr/>
            </p:nvSpPr>
            <p:spPr bwMode="auto">
              <a:xfrm>
                <a:off x="4000" y="24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184327" name="Rectangle 25"/>
            <p:cNvSpPr>
              <a:spLocks noChangeArrowheads="1"/>
            </p:cNvSpPr>
            <p:nvPr/>
          </p:nvSpPr>
          <p:spPr bwMode="auto">
            <a:xfrm>
              <a:off x="998" y="2273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9530</a:t>
              </a:r>
            </a:p>
          </p:txBody>
        </p:sp>
        <p:sp>
          <p:nvSpPr>
            <p:cNvPr id="184328" name="Rectangle 26"/>
            <p:cNvSpPr>
              <a:spLocks noChangeArrowheads="1"/>
            </p:cNvSpPr>
            <p:nvPr/>
          </p:nvSpPr>
          <p:spPr bwMode="auto">
            <a:xfrm>
              <a:off x="1366" y="2529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9551</a:t>
              </a:r>
            </a:p>
          </p:txBody>
        </p:sp>
        <p:sp>
          <p:nvSpPr>
            <p:cNvPr id="184329" name="Rectangle 27"/>
            <p:cNvSpPr>
              <a:spLocks noChangeArrowheads="1"/>
            </p:cNvSpPr>
            <p:nvPr/>
          </p:nvSpPr>
          <p:spPr bwMode="auto">
            <a:xfrm>
              <a:off x="1726" y="220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9573</a:t>
              </a:r>
            </a:p>
          </p:txBody>
        </p:sp>
        <p:sp>
          <p:nvSpPr>
            <p:cNvPr id="184330" name="Rectangle 28"/>
            <p:cNvSpPr>
              <a:spLocks noChangeArrowheads="1"/>
            </p:cNvSpPr>
            <p:nvPr/>
          </p:nvSpPr>
          <p:spPr bwMode="auto">
            <a:xfrm>
              <a:off x="2086" y="2465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9594</a:t>
              </a:r>
            </a:p>
          </p:txBody>
        </p:sp>
        <p:sp>
          <p:nvSpPr>
            <p:cNvPr id="184331" name="Rectangle 29"/>
            <p:cNvSpPr>
              <a:spLocks noChangeArrowheads="1"/>
            </p:cNvSpPr>
            <p:nvPr/>
          </p:nvSpPr>
          <p:spPr bwMode="auto">
            <a:xfrm>
              <a:off x="2444" y="214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9616</a:t>
              </a:r>
            </a:p>
          </p:txBody>
        </p:sp>
        <p:sp>
          <p:nvSpPr>
            <p:cNvPr id="184332" name="Rectangle 30"/>
            <p:cNvSpPr>
              <a:spLocks noChangeArrowheads="1"/>
            </p:cNvSpPr>
            <p:nvPr/>
          </p:nvSpPr>
          <p:spPr bwMode="auto">
            <a:xfrm>
              <a:off x="2800" y="2401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9637</a:t>
              </a:r>
            </a:p>
          </p:txBody>
        </p:sp>
        <p:sp>
          <p:nvSpPr>
            <p:cNvPr id="184333" name="Rectangle 31"/>
            <p:cNvSpPr>
              <a:spLocks noChangeArrowheads="1"/>
            </p:cNvSpPr>
            <p:nvPr/>
          </p:nvSpPr>
          <p:spPr bwMode="auto">
            <a:xfrm>
              <a:off x="3166" y="208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9659</a:t>
              </a:r>
            </a:p>
          </p:txBody>
        </p:sp>
        <p:sp>
          <p:nvSpPr>
            <p:cNvPr id="184334" name="Rectangle 32"/>
            <p:cNvSpPr>
              <a:spLocks noChangeArrowheads="1"/>
            </p:cNvSpPr>
            <p:nvPr/>
          </p:nvSpPr>
          <p:spPr bwMode="auto">
            <a:xfrm>
              <a:off x="3518" y="2327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9680</a:t>
              </a:r>
            </a:p>
          </p:txBody>
        </p:sp>
        <p:sp>
          <p:nvSpPr>
            <p:cNvPr id="184335" name="Rectangle 33"/>
            <p:cNvSpPr>
              <a:spLocks noChangeArrowheads="1"/>
            </p:cNvSpPr>
            <p:nvPr/>
          </p:nvSpPr>
          <p:spPr bwMode="auto">
            <a:xfrm>
              <a:off x="3878" y="2012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9702</a:t>
              </a:r>
            </a:p>
          </p:txBody>
        </p:sp>
        <p:sp>
          <p:nvSpPr>
            <p:cNvPr id="184336" name="Rectangle 34"/>
            <p:cNvSpPr>
              <a:spLocks noChangeArrowheads="1"/>
            </p:cNvSpPr>
            <p:nvPr/>
          </p:nvSpPr>
          <p:spPr bwMode="auto">
            <a:xfrm>
              <a:off x="4238" y="2271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9724</a:t>
              </a:r>
            </a:p>
          </p:txBody>
        </p:sp>
        <p:sp>
          <p:nvSpPr>
            <p:cNvPr id="184337" name="Rectangle 35"/>
            <p:cNvSpPr>
              <a:spLocks noChangeArrowheads="1"/>
            </p:cNvSpPr>
            <p:nvPr/>
          </p:nvSpPr>
          <p:spPr bwMode="auto">
            <a:xfrm>
              <a:off x="4606" y="1937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9745</a:t>
              </a:r>
            </a:p>
          </p:txBody>
        </p:sp>
        <p:sp>
          <p:nvSpPr>
            <p:cNvPr id="184338" name="Rectangle 36"/>
            <p:cNvSpPr>
              <a:spLocks noChangeArrowheads="1"/>
            </p:cNvSpPr>
            <p:nvPr/>
          </p:nvSpPr>
          <p:spPr bwMode="auto">
            <a:xfrm>
              <a:off x="4958" y="220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9766</a:t>
              </a:r>
            </a:p>
          </p:txBody>
        </p:sp>
      </p:grpSp>
      <p:sp>
        <p:nvSpPr>
          <p:cNvPr id="172069" name="Rectangle 37"/>
          <p:cNvSpPr>
            <a:spLocks noChangeArrowheads="1"/>
          </p:cNvSpPr>
          <p:nvPr/>
        </p:nvSpPr>
        <p:spPr bwMode="auto">
          <a:xfrm>
            <a:off x="7307168" y="265510"/>
            <a:ext cx="1394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4.6</a:t>
            </a:r>
          </a:p>
        </p:txBody>
      </p:sp>
      <p:sp>
        <p:nvSpPr>
          <p:cNvPr id="172070" name="Rectangle 38"/>
          <p:cNvSpPr>
            <a:spLocks noChangeArrowheads="1"/>
          </p:cNvSpPr>
          <p:nvPr/>
        </p:nvSpPr>
        <p:spPr bwMode="auto">
          <a:xfrm>
            <a:off x="3679825" y="1115617"/>
            <a:ext cx="9467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Trend Data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70" grpId="0" autoUpdateAnimBg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662619"/>
              </p:ext>
            </p:extLst>
          </p:nvPr>
        </p:nvGraphicFramePr>
        <p:xfrm>
          <a:off x="498475" y="1091819"/>
          <a:ext cx="8145463" cy="327546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309409"/>
                <a:gridCol w="2668773"/>
                <a:gridCol w="1469965"/>
                <a:gridCol w="2697316"/>
              </a:tblGrid>
              <a:tr h="409433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Seasonality Indices for Adult Inpatient Days at San Diego Hospital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SEASONALITY INDEX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SEASONALITY INDEX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January 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1.03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February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August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March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1.02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September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April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October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1.00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November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0.96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December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0.98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6369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z="24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pSp>
        <p:nvGrpSpPr>
          <p:cNvPr id="173059" name="Group 3"/>
          <p:cNvGrpSpPr>
            <a:grpSpLocks/>
          </p:cNvGrpSpPr>
          <p:nvPr/>
        </p:nvGrpSpPr>
        <p:grpSpPr bwMode="auto">
          <a:xfrm>
            <a:off x="582614" y="1457325"/>
            <a:ext cx="8078788" cy="3248025"/>
            <a:chOff x="367" y="1224"/>
            <a:chExt cx="5089" cy="2728"/>
          </a:xfrm>
        </p:grpSpPr>
        <p:grpSp>
          <p:nvGrpSpPr>
            <p:cNvPr id="186387" name="Group 4"/>
            <p:cNvGrpSpPr>
              <a:grpSpLocks/>
            </p:cNvGrpSpPr>
            <p:nvPr/>
          </p:nvGrpSpPr>
          <p:grpSpPr bwMode="auto">
            <a:xfrm>
              <a:off x="630" y="1224"/>
              <a:ext cx="4826" cy="2470"/>
              <a:chOff x="630" y="1224"/>
              <a:chExt cx="4826" cy="2470"/>
            </a:xfrm>
          </p:grpSpPr>
          <p:sp>
            <p:nvSpPr>
              <p:cNvPr id="186390" name="Rectangle 5"/>
              <p:cNvSpPr>
                <a:spLocks noChangeArrowheads="1"/>
              </p:cNvSpPr>
              <p:nvPr/>
            </p:nvSpPr>
            <p:spPr bwMode="auto">
              <a:xfrm>
                <a:off x="630" y="1275"/>
                <a:ext cx="385" cy="2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1.06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1.04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1.02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1.00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0.98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0.96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0.94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0.92 –</a:t>
                </a:r>
              </a:p>
            </p:txBody>
          </p:sp>
          <p:sp>
            <p:nvSpPr>
              <p:cNvPr id="186391" name="Freeform 6"/>
              <p:cNvSpPr>
                <a:spLocks/>
              </p:cNvSpPr>
              <p:nvPr/>
            </p:nvSpPr>
            <p:spPr bwMode="auto">
              <a:xfrm>
                <a:off x="912" y="1224"/>
                <a:ext cx="4544" cy="2136"/>
              </a:xfrm>
              <a:custGeom>
                <a:avLst/>
                <a:gdLst>
                  <a:gd name="T0" fmla="*/ 0 w 4544"/>
                  <a:gd name="T1" fmla="*/ 0 h 2136"/>
                  <a:gd name="T2" fmla="*/ 0 w 4544"/>
                  <a:gd name="T3" fmla="*/ 2136 h 2136"/>
                  <a:gd name="T4" fmla="*/ 4544 w 4544"/>
                  <a:gd name="T5" fmla="*/ 2136 h 2136"/>
                  <a:gd name="T6" fmla="*/ 0 60000 65536"/>
                  <a:gd name="T7" fmla="*/ 0 60000 65536"/>
                  <a:gd name="T8" fmla="*/ 0 60000 65536"/>
                  <a:gd name="T9" fmla="*/ 0 w 4544"/>
                  <a:gd name="T10" fmla="*/ 0 h 2136"/>
                  <a:gd name="T11" fmla="*/ 4544 w 4544"/>
                  <a:gd name="T12" fmla="*/ 2136 h 2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4" h="2136">
                    <a:moveTo>
                      <a:pt x="0" y="0"/>
                    </a:moveTo>
                    <a:lnTo>
                      <a:pt x="0" y="2136"/>
                    </a:lnTo>
                    <a:lnTo>
                      <a:pt x="4544" y="2136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6392" name="Rectangle 7"/>
              <p:cNvSpPr>
                <a:spLocks noChangeArrowheads="1"/>
              </p:cNvSpPr>
              <p:nvPr/>
            </p:nvSpPr>
            <p:spPr bwMode="auto">
              <a:xfrm>
                <a:off x="984" y="3167"/>
                <a:ext cx="4387" cy="5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ct val="20000"/>
                  </a:spcAft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Jan	Feb	Mar	Apr	May	June	July	Aug	Sept	Oct	Nov	Dec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67	68	69	70	71	72	73	74	75	76	77	78</a:t>
                </a:r>
              </a:p>
            </p:txBody>
          </p:sp>
        </p:grpSp>
        <p:sp>
          <p:nvSpPr>
            <p:cNvPr id="186388" name="Rectangle 8"/>
            <p:cNvSpPr>
              <a:spLocks noChangeArrowheads="1"/>
            </p:cNvSpPr>
            <p:nvPr/>
          </p:nvSpPr>
          <p:spPr bwMode="auto">
            <a:xfrm>
              <a:off x="2934" y="3719"/>
              <a:ext cx="3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Month</a:t>
              </a:r>
            </a:p>
          </p:txBody>
        </p:sp>
        <p:sp>
          <p:nvSpPr>
            <p:cNvPr id="186389" name="Rectangle 9"/>
            <p:cNvSpPr>
              <a:spLocks noChangeArrowheads="1"/>
            </p:cNvSpPr>
            <p:nvPr/>
          </p:nvSpPr>
          <p:spPr bwMode="auto">
            <a:xfrm rot="16200000">
              <a:off x="-305" y="2278"/>
              <a:ext cx="151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Index for Inpatient Days</a:t>
              </a:r>
            </a:p>
          </p:txBody>
        </p:sp>
      </p:grpSp>
      <p:grpSp>
        <p:nvGrpSpPr>
          <p:cNvPr id="173066" name="Group 10"/>
          <p:cNvGrpSpPr>
            <a:grpSpLocks/>
          </p:cNvGrpSpPr>
          <p:nvPr/>
        </p:nvGrpSpPr>
        <p:grpSpPr bwMode="auto">
          <a:xfrm>
            <a:off x="1635125" y="1770460"/>
            <a:ext cx="6718300" cy="1887140"/>
            <a:chOff x="1030" y="1487"/>
            <a:chExt cx="4232" cy="15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6374" name="Freeform 11"/>
            <p:cNvSpPr>
              <a:spLocks/>
            </p:cNvSpPr>
            <p:nvPr/>
          </p:nvSpPr>
          <p:spPr bwMode="auto">
            <a:xfrm>
              <a:off x="1224" y="1744"/>
              <a:ext cx="3960" cy="1072"/>
            </a:xfrm>
            <a:custGeom>
              <a:avLst/>
              <a:gdLst>
                <a:gd name="T0" fmla="*/ 0 w 3960"/>
                <a:gd name="T1" fmla="*/ 0 h 1072"/>
                <a:gd name="T2" fmla="*/ 360 w 3960"/>
                <a:gd name="T3" fmla="*/ 936 h 1072"/>
                <a:gd name="T4" fmla="*/ 720 w 3960"/>
                <a:gd name="T5" fmla="*/ 264 h 1072"/>
                <a:gd name="T6" fmla="*/ 1080 w 3960"/>
                <a:gd name="T7" fmla="*/ 400 h 1072"/>
                <a:gd name="T8" fmla="*/ 1440 w 3960"/>
                <a:gd name="T9" fmla="*/ 672 h 1072"/>
                <a:gd name="T10" fmla="*/ 1800 w 3960"/>
                <a:gd name="T11" fmla="*/ 672 h 1072"/>
                <a:gd name="T12" fmla="*/ 2160 w 3960"/>
                <a:gd name="T13" fmla="*/ 128 h 1072"/>
                <a:gd name="T14" fmla="*/ 2520 w 3960"/>
                <a:gd name="T15" fmla="*/ 0 h 1072"/>
                <a:gd name="T16" fmla="*/ 2880 w 3960"/>
                <a:gd name="T17" fmla="*/ 928 h 1072"/>
                <a:gd name="T18" fmla="*/ 3240 w 3960"/>
                <a:gd name="T19" fmla="*/ 536 h 1072"/>
                <a:gd name="T20" fmla="*/ 3600 w 3960"/>
                <a:gd name="T21" fmla="*/ 1072 h 1072"/>
                <a:gd name="T22" fmla="*/ 3960 w 3960"/>
                <a:gd name="T23" fmla="*/ 800 h 10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60"/>
                <a:gd name="T37" fmla="*/ 0 h 1072"/>
                <a:gd name="T38" fmla="*/ 3960 w 3960"/>
                <a:gd name="T39" fmla="*/ 1072 h 10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60" h="1072">
                  <a:moveTo>
                    <a:pt x="0" y="0"/>
                  </a:moveTo>
                  <a:lnTo>
                    <a:pt x="360" y="936"/>
                  </a:lnTo>
                  <a:lnTo>
                    <a:pt x="720" y="264"/>
                  </a:lnTo>
                  <a:lnTo>
                    <a:pt x="1080" y="400"/>
                  </a:lnTo>
                  <a:lnTo>
                    <a:pt x="1440" y="672"/>
                  </a:lnTo>
                  <a:lnTo>
                    <a:pt x="1800" y="672"/>
                  </a:lnTo>
                  <a:lnTo>
                    <a:pt x="2160" y="128"/>
                  </a:lnTo>
                  <a:lnTo>
                    <a:pt x="2520" y="0"/>
                  </a:lnTo>
                  <a:lnTo>
                    <a:pt x="2880" y="928"/>
                  </a:lnTo>
                  <a:lnTo>
                    <a:pt x="3240" y="536"/>
                  </a:lnTo>
                  <a:lnTo>
                    <a:pt x="3600" y="1072"/>
                  </a:lnTo>
                  <a:lnTo>
                    <a:pt x="3960" y="800"/>
                  </a:lnTo>
                </a:path>
              </a:pathLst>
            </a:custGeom>
            <a:noFill/>
            <a:ln w="57150" cmpd="sng">
              <a:solidFill>
                <a:srgbClr val="24BD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6375" name="Rectangle 12"/>
            <p:cNvSpPr>
              <a:spLocks noChangeArrowheads="1"/>
            </p:cNvSpPr>
            <p:nvPr/>
          </p:nvSpPr>
          <p:spPr bwMode="auto">
            <a:xfrm>
              <a:off x="1030" y="1503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1.04</a:t>
              </a:r>
            </a:p>
          </p:txBody>
        </p:sp>
        <p:sp>
          <p:nvSpPr>
            <p:cNvPr id="186376" name="Rectangle 13"/>
            <p:cNvSpPr>
              <a:spLocks noChangeArrowheads="1"/>
            </p:cNvSpPr>
            <p:nvPr/>
          </p:nvSpPr>
          <p:spPr bwMode="auto">
            <a:xfrm>
              <a:off x="1742" y="1743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1.02</a:t>
              </a:r>
            </a:p>
          </p:txBody>
        </p:sp>
        <p:sp>
          <p:nvSpPr>
            <p:cNvPr id="186377" name="Rectangle 14"/>
            <p:cNvSpPr>
              <a:spLocks noChangeArrowheads="1"/>
            </p:cNvSpPr>
            <p:nvPr/>
          </p:nvSpPr>
          <p:spPr bwMode="auto">
            <a:xfrm>
              <a:off x="2118" y="1879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1.01</a:t>
              </a:r>
            </a:p>
          </p:txBody>
        </p:sp>
        <p:sp>
          <p:nvSpPr>
            <p:cNvPr id="186378" name="Rectangle 15"/>
            <p:cNvSpPr>
              <a:spLocks noChangeArrowheads="1"/>
            </p:cNvSpPr>
            <p:nvPr/>
          </p:nvSpPr>
          <p:spPr bwMode="auto">
            <a:xfrm>
              <a:off x="2478" y="2111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0.99</a:t>
              </a:r>
            </a:p>
          </p:txBody>
        </p:sp>
        <p:sp>
          <p:nvSpPr>
            <p:cNvPr id="186379" name="Rectangle 16"/>
            <p:cNvSpPr>
              <a:spLocks noChangeArrowheads="1"/>
            </p:cNvSpPr>
            <p:nvPr/>
          </p:nvSpPr>
          <p:spPr bwMode="auto">
            <a:xfrm>
              <a:off x="3166" y="1607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1.03</a:t>
              </a:r>
            </a:p>
          </p:txBody>
        </p:sp>
        <p:sp>
          <p:nvSpPr>
            <p:cNvPr id="186380" name="Rectangle 17"/>
            <p:cNvSpPr>
              <a:spLocks noChangeArrowheads="1"/>
            </p:cNvSpPr>
            <p:nvPr/>
          </p:nvSpPr>
          <p:spPr bwMode="auto">
            <a:xfrm>
              <a:off x="3534" y="1487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1.04</a:t>
              </a:r>
            </a:p>
          </p:txBody>
        </p:sp>
        <p:sp>
          <p:nvSpPr>
            <p:cNvPr id="186381" name="Rectangle 18"/>
            <p:cNvSpPr>
              <a:spLocks noChangeArrowheads="1"/>
            </p:cNvSpPr>
            <p:nvPr/>
          </p:nvSpPr>
          <p:spPr bwMode="auto">
            <a:xfrm>
              <a:off x="4262" y="2023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1.00</a:t>
              </a:r>
            </a:p>
          </p:txBody>
        </p:sp>
        <p:sp>
          <p:nvSpPr>
            <p:cNvPr id="186382" name="Rectangle 19"/>
            <p:cNvSpPr>
              <a:spLocks noChangeArrowheads="1"/>
            </p:cNvSpPr>
            <p:nvPr/>
          </p:nvSpPr>
          <p:spPr bwMode="auto">
            <a:xfrm>
              <a:off x="4958" y="2295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0.98</a:t>
              </a:r>
            </a:p>
          </p:txBody>
        </p:sp>
        <p:sp>
          <p:nvSpPr>
            <p:cNvPr id="186383" name="Rectangle 20"/>
            <p:cNvSpPr>
              <a:spLocks noChangeArrowheads="1"/>
            </p:cNvSpPr>
            <p:nvPr/>
          </p:nvSpPr>
          <p:spPr bwMode="auto">
            <a:xfrm>
              <a:off x="1374" y="2711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0.97</a:t>
              </a:r>
            </a:p>
          </p:txBody>
        </p:sp>
        <p:sp>
          <p:nvSpPr>
            <p:cNvPr id="186384" name="Rectangle 21"/>
            <p:cNvSpPr>
              <a:spLocks noChangeArrowheads="1"/>
            </p:cNvSpPr>
            <p:nvPr/>
          </p:nvSpPr>
          <p:spPr bwMode="auto">
            <a:xfrm>
              <a:off x="2822" y="2439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0.99</a:t>
              </a:r>
            </a:p>
          </p:txBody>
        </p:sp>
        <p:sp>
          <p:nvSpPr>
            <p:cNvPr id="186385" name="Rectangle 22"/>
            <p:cNvSpPr>
              <a:spLocks noChangeArrowheads="1"/>
            </p:cNvSpPr>
            <p:nvPr/>
          </p:nvSpPr>
          <p:spPr bwMode="auto">
            <a:xfrm>
              <a:off x="3902" y="2687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0.97</a:t>
              </a:r>
            </a:p>
          </p:txBody>
        </p:sp>
        <p:sp>
          <p:nvSpPr>
            <p:cNvPr id="186386" name="Rectangle 23"/>
            <p:cNvSpPr>
              <a:spLocks noChangeArrowheads="1"/>
            </p:cNvSpPr>
            <p:nvPr/>
          </p:nvSpPr>
          <p:spPr bwMode="auto">
            <a:xfrm>
              <a:off x="4622" y="2839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0.96</a:t>
              </a:r>
            </a:p>
          </p:txBody>
        </p:sp>
      </p:grpSp>
      <p:sp>
        <p:nvSpPr>
          <p:cNvPr id="173080" name="Rectangle 24"/>
          <p:cNvSpPr>
            <a:spLocks noChangeArrowheads="1"/>
          </p:cNvSpPr>
          <p:nvPr/>
        </p:nvSpPr>
        <p:spPr bwMode="auto">
          <a:xfrm>
            <a:off x="7560169" y="419581"/>
            <a:ext cx="13388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4.7</a:t>
            </a:r>
          </a:p>
        </p:txBody>
      </p:sp>
      <p:sp>
        <p:nvSpPr>
          <p:cNvPr id="173081" name="Rectangle 25"/>
          <p:cNvSpPr>
            <a:spLocks noChangeArrowheads="1"/>
          </p:cNvSpPr>
          <p:nvPr/>
        </p:nvSpPr>
        <p:spPr bwMode="auto">
          <a:xfrm>
            <a:off x="3248025" y="1115617"/>
            <a:ext cx="13516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Seasonal Indices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80" grpId="0" autoUpdateAnimBg="0"/>
      <p:bldP spid="173081" grpId="0" autoUpdateAnimBg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034600"/>
              </p:ext>
            </p:extLst>
          </p:nvPr>
        </p:nvGraphicFramePr>
        <p:xfrm>
          <a:off x="498478" y="1064524"/>
          <a:ext cx="8145460" cy="3411940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783594"/>
                <a:gridCol w="1060311"/>
                <a:gridCol w="1060311"/>
                <a:gridCol w="1060311"/>
                <a:gridCol w="1060311"/>
                <a:gridCol w="1060311"/>
                <a:gridCol w="1060311"/>
              </a:tblGrid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Period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67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68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69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72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86451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 with Trend &amp; Seasonality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9,911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9,265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9,164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9,691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9,520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9,542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Period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73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74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76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77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6451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 with Trend &amp; Seasonality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9,949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10,068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9,411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9,724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9,355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9,572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8417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z="18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pSp>
        <p:nvGrpSpPr>
          <p:cNvPr id="174083" name="Group 3"/>
          <p:cNvGrpSpPr>
            <a:grpSpLocks/>
          </p:cNvGrpSpPr>
          <p:nvPr/>
        </p:nvGrpSpPr>
        <p:grpSpPr bwMode="auto">
          <a:xfrm>
            <a:off x="461963" y="1457325"/>
            <a:ext cx="8199437" cy="3248025"/>
            <a:chOff x="291" y="1224"/>
            <a:chExt cx="5165" cy="2728"/>
          </a:xfrm>
        </p:grpSpPr>
        <p:grpSp>
          <p:nvGrpSpPr>
            <p:cNvPr id="188435" name="Group 4"/>
            <p:cNvGrpSpPr>
              <a:grpSpLocks/>
            </p:cNvGrpSpPr>
            <p:nvPr/>
          </p:nvGrpSpPr>
          <p:grpSpPr bwMode="auto">
            <a:xfrm>
              <a:off x="523" y="1224"/>
              <a:ext cx="4933" cy="2470"/>
              <a:chOff x="459" y="1424"/>
              <a:chExt cx="4933" cy="2470"/>
            </a:xfrm>
          </p:grpSpPr>
          <p:sp>
            <p:nvSpPr>
              <p:cNvPr id="188438" name="Rectangle 5"/>
              <p:cNvSpPr>
                <a:spLocks noChangeArrowheads="1"/>
              </p:cNvSpPr>
              <p:nvPr/>
            </p:nvSpPr>
            <p:spPr bwMode="auto">
              <a:xfrm>
                <a:off x="459" y="1456"/>
                <a:ext cx="492" cy="2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10,000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9,800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9,600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9,400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9,000 –</a:t>
                </a:r>
              </a:p>
            </p:txBody>
          </p:sp>
          <p:sp>
            <p:nvSpPr>
              <p:cNvPr id="188440" name="Rectangle 7"/>
              <p:cNvSpPr>
                <a:spLocks noChangeArrowheads="1"/>
              </p:cNvSpPr>
              <p:nvPr/>
            </p:nvSpPr>
            <p:spPr bwMode="auto">
              <a:xfrm>
                <a:off x="920" y="3367"/>
                <a:ext cx="4387" cy="5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ct val="20000"/>
                  </a:spcAft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Jan	Feb	Mar	Apr	May	June	July	Aug	Sept	Oct	Nov	Dec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67	68	69	70	71	72	73	74	75	76	77	78</a:t>
                </a:r>
              </a:p>
            </p:txBody>
          </p:sp>
          <p:sp>
            <p:nvSpPr>
              <p:cNvPr id="188439" name="Freeform 6"/>
              <p:cNvSpPr>
                <a:spLocks/>
              </p:cNvSpPr>
              <p:nvPr/>
            </p:nvSpPr>
            <p:spPr bwMode="auto">
              <a:xfrm>
                <a:off x="848" y="1424"/>
                <a:ext cx="4544" cy="2136"/>
              </a:xfrm>
              <a:custGeom>
                <a:avLst/>
                <a:gdLst>
                  <a:gd name="T0" fmla="*/ 0 w 4544"/>
                  <a:gd name="T1" fmla="*/ 0 h 2136"/>
                  <a:gd name="T2" fmla="*/ 0 w 4544"/>
                  <a:gd name="T3" fmla="*/ 2136 h 2136"/>
                  <a:gd name="T4" fmla="*/ 4544 w 4544"/>
                  <a:gd name="T5" fmla="*/ 2136 h 2136"/>
                  <a:gd name="T6" fmla="*/ 0 60000 65536"/>
                  <a:gd name="T7" fmla="*/ 0 60000 65536"/>
                  <a:gd name="T8" fmla="*/ 0 60000 65536"/>
                  <a:gd name="T9" fmla="*/ 0 w 4544"/>
                  <a:gd name="T10" fmla="*/ 0 h 2136"/>
                  <a:gd name="T11" fmla="*/ 4544 w 4544"/>
                  <a:gd name="T12" fmla="*/ 2136 h 2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4" h="2136">
                    <a:moveTo>
                      <a:pt x="0" y="0"/>
                    </a:moveTo>
                    <a:lnTo>
                      <a:pt x="0" y="2136"/>
                    </a:lnTo>
                    <a:lnTo>
                      <a:pt x="4544" y="2136"/>
                    </a:lnTo>
                  </a:path>
                </a:pathLst>
              </a:custGeom>
              <a:noFill/>
              <a:ln w="38100">
                <a:solidFill>
                  <a:srgbClr val="FFC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88436" name="Rectangle 8"/>
            <p:cNvSpPr>
              <a:spLocks noChangeArrowheads="1"/>
            </p:cNvSpPr>
            <p:nvPr/>
          </p:nvSpPr>
          <p:spPr bwMode="auto">
            <a:xfrm>
              <a:off x="2934" y="3719"/>
              <a:ext cx="3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Month</a:t>
              </a:r>
            </a:p>
          </p:txBody>
        </p:sp>
        <p:sp>
          <p:nvSpPr>
            <p:cNvPr id="188437" name="Rectangle 9"/>
            <p:cNvSpPr>
              <a:spLocks noChangeArrowheads="1"/>
            </p:cNvSpPr>
            <p:nvPr/>
          </p:nvSpPr>
          <p:spPr bwMode="auto">
            <a:xfrm rot="16200000">
              <a:off x="-112" y="2286"/>
              <a:ext cx="97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Inpatient Days</a:t>
              </a:r>
            </a:p>
          </p:txBody>
        </p:sp>
      </p:grpSp>
      <p:sp>
        <p:nvSpPr>
          <p:cNvPr id="174090" name="Rectangle 10"/>
          <p:cNvSpPr>
            <a:spLocks noChangeArrowheads="1"/>
          </p:cNvSpPr>
          <p:nvPr/>
        </p:nvSpPr>
        <p:spPr bwMode="auto">
          <a:xfrm>
            <a:off x="7437438" y="392285"/>
            <a:ext cx="1394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4.8</a:t>
            </a:r>
          </a:p>
        </p:txBody>
      </p:sp>
      <p:grpSp>
        <p:nvGrpSpPr>
          <p:cNvPr id="174091" name="Group 11"/>
          <p:cNvGrpSpPr>
            <a:grpSpLocks/>
          </p:cNvGrpSpPr>
          <p:nvPr/>
        </p:nvGrpSpPr>
        <p:grpSpPr bwMode="auto">
          <a:xfrm>
            <a:off x="1609725" y="1725216"/>
            <a:ext cx="6772275" cy="1953815"/>
            <a:chOff x="1014" y="1449"/>
            <a:chExt cx="4266" cy="1641"/>
          </a:xfrm>
        </p:grpSpPr>
        <p:sp>
          <p:nvSpPr>
            <p:cNvPr id="188422" name="Rectangle 12"/>
            <p:cNvSpPr>
              <a:spLocks noChangeArrowheads="1"/>
            </p:cNvSpPr>
            <p:nvPr/>
          </p:nvSpPr>
          <p:spPr bwMode="auto">
            <a:xfrm>
              <a:off x="1014" y="1697"/>
              <a:ext cx="32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9911</a:t>
              </a:r>
            </a:p>
          </p:txBody>
        </p:sp>
        <p:sp>
          <p:nvSpPr>
            <p:cNvPr id="188423" name="Rectangle 13"/>
            <p:cNvSpPr>
              <a:spLocks noChangeArrowheads="1"/>
            </p:cNvSpPr>
            <p:nvPr/>
          </p:nvSpPr>
          <p:spPr bwMode="auto">
            <a:xfrm>
              <a:off x="1614" y="2857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9265</a:t>
              </a:r>
            </a:p>
          </p:txBody>
        </p:sp>
        <p:sp>
          <p:nvSpPr>
            <p:cNvPr id="188424" name="Rectangle 14"/>
            <p:cNvSpPr>
              <a:spLocks noChangeArrowheads="1"/>
            </p:cNvSpPr>
            <p:nvPr/>
          </p:nvSpPr>
          <p:spPr bwMode="auto">
            <a:xfrm>
              <a:off x="1726" y="192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9764</a:t>
              </a:r>
            </a:p>
          </p:txBody>
        </p:sp>
        <p:sp>
          <p:nvSpPr>
            <p:cNvPr id="188425" name="Rectangle 15"/>
            <p:cNvSpPr>
              <a:spLocks noChangeArrowheads="1"/>
            </p:cNvSpPr>
            <p:nvPr/>
          </p:nvSpPr>
          <p:spPr bwMode="auto">
            <a:xfrm>
              <a:off x="2438" y="2553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9520</a:t>
              </a:r>
            </a:p>
          </p:txBody>
        </p:sp>
        <p:sp>
          <p:nvSpPr>
            <p:cNvPr id="188426" name="Rectangle 16"/>
            <p:cNvSpPr>
              <a:spLocks noChangeArrowheads="1"/>
            </p:cNvSpPr>
            <p:nvPr/>
          </p:nvSpPr>
          <p:spPr bwMode="auto">
            <a:xfrm>
              <a:off x="2172" y="204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9691</a:t>
              </a:r>
            </a:p>
          </p:txBody>
        </p:sp>
        <p:sp>
          <p:nvSpPr>
            <p:cNvPr id="188427" name="Rectangle 17"/>
            <p:cNvSpPr>
              <a:spLocks noChangeArrowheads="1"/>
            </p:cNvSpPr>
            <p:nvPr/>
          </p:nvSpPr>
          <p:spPr bwMode="auto">
            <a:xfrm>
              <a:off x="3888" y="2721"/>
              <a:ext cx="32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9411</a:t>
              </a:r>
            </a:p>
          </p:txBody>
        </p:sp>
        <p:sp>
          <p:nvSpPr>
            <p:cNvPr id="188428" name="Rectangle 18"/>
            <p:cNvSpPr>
              <a:spLocks noChangeArrowheads="1"/>
            </p:cNvSpPr>
            <p:nvPr/>
          </p:nvSpPr>
          <p:spPr bwMode="auto">
            <a:xfrm>
              <a:off x="3054" y="1628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9949</a:t>
              </a:r>
            </a:p>
          </p:txBody>
        </p:sp>
        <p:sp>
          <p:nvSpPr>
            <p:cNvPr id="188429" name="Rectangle 19"/>
            <p:cNvSpPr>
              <a:spLocks noChangeArrowheads="1"/>
            </p:cNvSpPr>
            <p:nvPr/>
          </p:nvSpPr>
          <p:spPr bwMode="auto">
            <a:xfrm>
              <a:off x="4246" y="1959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9724</a:t>
              </a:r>
            </a:p>
          </p:txBody>
        </p:sp>
        <p:sp>
          <p:nvSpPr>
            <p:cNvPr id="188430" name="Rectangle 20"/>
            <p:cNvSpPr>
              <a:spLocks noChangeArrowheads="1"/>
            </p:cNvSpPr>
            <p:nvPr/>
          </p:nvSpPr>
          <p:spPr bwMode="auto">
            <a:xfrm>
              <a:off x="2806" y="252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9542</a:t>
              </a:r>
            </a:p>
          </p:txBody>
        </p:sp>
        <p:sp>
          <p:nvSpPr>
            <p:cNvPr id="188431" name="Rectangle 21"/>
            <p:cNvSpPr>
              <a:spLocks noChangeArrowheads="1"/>
            </p:cNvSpPr>
            <p:nvPr/>
          </p:nvSpPr>
          <p:spPr bwMode="auto">
            <a:xfrm>
              <a:off x="4614" y="2823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9355</a:t>
              </a:r>
            </a:p>
          </p:txBody>
        </p:sp>
        <p:sp>
          <p:nvSpPr>
            <p:cNvPr id="188432" name="Rectangle 22"/>
            <p:cNvSpPr>
              <a:spLocks noChangeArrowheads="1"/>
            </p:cNvSpPr>
            <p:nvPr/>
          </p:nvSpPr>
          <p:spPr bwMode="auto">
            <a:xfrm>
              <a:off x="3478" y="1449"/>
              <a:ext cx="3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10068</a:t>
              </a:r>
            </a:p>
          </p:txBody>
        </p:sp>
        <p:sp>
          <p:nvSpPr>
            <p:cNvPr id="188433" name="Rectangle 23"/>
            <p:cNvSpPr>
              <a:spLocks noChangeArrowheads="1"/>
            </p:cNvSpPr>
            <p:nvPr/>
          </p:nvSpPr>
          <p:spPr bwMode="auto">
            <a:xfrm>
              <a:off x="4950" y="222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9572</a:t>
              </a:r>
            </a:p>
          </p:txBody>
        </p:sp>
        <p:sp>
          <p:nvSpPr>
            <p:cNvPr id="188434" name="Freeform 24"/>
            <p:cNvSpPr>
              <a:spLocks/>
            </p:cNvSpPr>
            <p:nvPr/>
          </p:nvSpPr>
          <p:spPr bwMode="auto">
            <a:xfrm>
              <a:off x="1220" y="1707"/>
              <a:ext cx="3969" cy="1249"/>
            </a:xfrm>
            <a:custGeom>
              <a:avLst/>
              <a:gdLst>
                <a:gd name="T0" fmla="*/ 0 w 3969"/>
                <a:gd name="T1" fmla="*/ 217 h 1249"/>
                <a:gd name="T2" fmla="*/ 364 w 3969"/>
                <a:gd name="T3" fmla="*/ 1249 h 1249"/>
                <a:gd name="T4" fmla="*/ 724 w 3969"/>
                <a:gd name="T5" fmla="*/ 469 h 1249"/>
                <a:gd name="T6" fmla="*/ 1088 w 3969"/>
                <a:gd name="T7" fmla="*/ 585 h 1249"/>
                <a:gd name="T8" fmla="*/ 1444 w 3969"/>
                <a:gd name="T9" fmla="*/ 825 h 1249"/>
                <a:gd name="T10" fmla="*/ 1804 w 3969"/>
                <a:gd name="T11" fmla="*/ 801 h 1249"/>
                <a:gd name="T12" fmla="*/ 2168 w 3969"/>
                <a:gd name="T13" fmla="*/ 161 h 1249"/>
                <a:gd name="T14" fmla="*/ 2524 w 3969"/>
                <a:gd name="T15" fmla="*/ 0 h 1249"/>
                <a:gd name="T16" fmla="*/ 2887 w 3969"/>
                <a:gd name="T17" fmla="*/ 1002 h 1249"/>
                <a:gd name="T18" fmla="*/ 3244 w 3969"/>
                <a:gd name="T19" fmla="*/ 506 h 1249"/>
                <a:gd name="T20" fmla="*/ 3612 w 3969"/>
                <a:gd name="T21" fmla="*/ 1104 h 1249"/>
                <a:gd name="T22" fmla="*/ 3969 w 3969"/>
                <a:gd name="T23" fmla="*/ 768 h 1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69"/>
                <a:gd name="T37" fmla="*/ 0 h 1249"/>
                <a:gd name="T38" fmla="*/ 3969 w 3969"/>
                <a:gd name="T39" fmla="*/ 1249 h 1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69" h="1249">
                  <a:moveTo>
                    <a:pt x="0" y="217"/>
                  </a:moveTo>
                  <a:lnTo>
                    <a:pt x="364" y="1249"/>
                  </a:lnTo>
                  <a:lnTo>
                    <a:pt x="724" y="469"/>
                  </a:lnTo>
                  <a:lnTo>
                    <a:pt x="1088" y="585"/>
                  </a:lnTo>
                  <a:lnTo>
                    <a:pt x="1444" y="825"/>
                  </a:lnTo>
                  <a:lnTo>
                    <a:pt x="1804" y="801"/>
                  </a:lnTo>
                  <a:lnTo>
                    <a:pt x="2168" y="161"/>
                  </a:lnTo>
                  <a:lnTo>
                    <a:pt x="2524" y="0"/>
                  </a:lnTo>
                  <a:lnTo>
                    <a:pt x="2887" y="1002"/>
                  </a:lnTo>
                  <a:lnTo>
                    <a:pt x="3244" y="506"/>
                  </a:lnTo>
                  <a:lnTo>
                    <a:pt x="3612" y="1104"/>
                  </a:lnTo>
                  <a:lnTo>
                    <a:pt x="3969" y="768"/>
                  </a:lnTo>
                </a:path>
              </a:pathLst>
            </a:custGeom>
            <a:noFill/>
            <a:ln w="57150" cmpd="sng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1571626" y="1115617"/>
            <a:ext cx="2938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Combined Trend and Seasonal Forecast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0" grpId="0" autoUpdateAnimBg="0"/>
      <p:bldP spid="174105" grpId="0" autoUpdateAnimBg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Adjusting Trend Data</a:t>
            </a:r>
          </a:p>
        </p:txBody>
      </p:sp>
      <p:graphicFrame>
        <p:nvGraphicFramePr>
          <p:cNvPr id="4" name="Objec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713002"/>
              </p:ext>
            </p:extLst>
          </p:nvPr>
        </p:nvGraphicFramePr>
        <p:xfrm>
          <a:off x="2266950" y="1543050"/>
          <a:ext cx="4610100" cy="55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8" name="Equation" r:id="rId3" imgW="4598640" imgH="548280" progId="Equation.3">
                  <p:embed/>
                </p:oleObj>
              </mc:Choice>
              <mc:Fallback>
                <p:oleObj name="Equation" r:id="rId3" imgW="4598640" imgH="548280" progId="Equation.3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543050"/>
                        <a:ext cx="4610100" cy="5587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12228" y="2362839"/>
            <a:ext cx="7471347" cy="2367315"/>
            <a:chOff x="448640" y="3150168"/>
            <a:chExt cx="9273530" cy="3205730"/>
          </a:xfrm>
        </p:grpSpPr>
        <p:graphicFrame>
          <p:nvGraphicFramePr>
            <p:cNvPr id="14463" name="Object 1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6721798"/>
                </p:ext>
              </p:extLst>
            </p:nvPr>
          </p:nvGraphicFramePr>
          <p:xfrm>
            <a:off x="3097601" y="3342779"/>
            <a:ext cx="6624569" cy="2848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39" name="Equation" r:id="rId5" imgW="5156280" imgH="2212560" progId="Equation.3">
                    <p:embed/>
                  </p:oleObj>
                </mc:Choice>
                <mc:Fallback>
                  <p:oleObj name="Equation" r:id="rId5" imgW="5156280" imgH="2212560" progId="Equation.3">
                    <p:embed/>
                    <p:pic>
                      <p:nvPicPr>
                        <p:cNvPr id="0" name="Object 1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7601" y="3342779"/>
                          <a:ext cx="6624569" cy="28483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466" name="TextBox 5"/>
            <p:cNvSpPr txBox="1">
              <a:spLocks noChangeArrowheads="1"/>
            </p:cNvSpPr>
            <p:nvPr/>
          </p:nvSpPr>
          <p:spPr bwMode="auto">
            <a:xfrm>
              <a:off x="448640" y="3150168"/>
              <a:ext cx="2393331" cy="3205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I:</a:t>
              </a:r>
            </a:p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II:</a:t>
              </a:r>
            </a:p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III:</a:t>
              </a:r>
            </a:p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IV: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reezing" dir="t"/>
            </a:scene3d>
            <a:sp3d extrusionH="57150" prstMaterial="powder">
              <a:bevelT w="57150" h="57150"/>
            </a:sp3d>
          </a:bodyPr>
          <a:lstStyle/>
          <a:p>
            <a:r>
              <a:rPr lang="en-US" sz="6600" cap="none" smtClean="0">
                <a:solidFill>
                  <a:srgbClr val="FFFF00"/>
                </a:solidFill>
              </a:rPr>
              <a:t>MODEL ASOSIATIF</a:t>
            </a:r>
            <a:endParaRPr lang="en-US" sz="6600" cap="none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77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Associative Forecasting</a:t>
            </a: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606425" y="1382316"/>
            <a:ext cx="7931150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Digunakan ketika perubahan dalam satu atau lebih variabel independen dapat digunakan untuk memprediksi perubahan dalam variabel dependen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1520825" y="2620566"/>
            <a:ext cx="605948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Teknik yang paling umum adalah analisis regresi linier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1012825" y="3601641"/>
            <a:ext cx="708183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nb-NO" altLang="en-U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Kita </a:t>
            </a:r>
            <a:r>
              <a:rPr lang="nb-NO" alt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menerapkan teknik ini seperti </a:t>
            </a:r>
            <a:r>
              <a:rPr lang="nb-NO" alt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yang </a:t>
            </a:r>
            <a:r>
              <a:rPr lang="nb-NO" altLang="en-U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kita </a:t>
            </a:r>
            <a:r>
              <a:rPr lang="nb-NO" alt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lakukan dalam contoh time-series</a:t>
            </a:r>
            <a:endParaRPr lang="en-US" alt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autoUpdateAnimBg="0"/>
      <p:bldP spid="175108" grpId="0" autoUpdateAnimBg="0"/>
      <p:bldP spid="175109" grpId="0" autoUpdateAnimBg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5281"/>
            <a:ext cx="7772400" cy="69532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Peramalan asosiatif</a:t>
            </a:r>
          </a:p>
        </p:txBody>
      </p:sp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828675" y="1115616"/>
            <a:ext cx="760095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Hasil peramalan didasarkan pada variabel prediktor menggunakan teknik kuadrat terkecil</a:t>
            </a:r>
          </a:p>
          <a:p>
            <a:pPr>
              <a:lnSpc>
                <a:spcPct val="90000"/>
              </a:lnSpc>
            </a:pP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176132" name="Group 4"/>
          <p:cNvGrpSpPr>
            <a:grpSpLocks/>
          </p:cNvGrpSpPr>
          <p:nvPr/>
        </p:nvGrpSpPr>
        <p:grpSpPr bwMode="auto">
          <a:xfrm>
            <a:off x="3668714" y="2144317"/>
            <a:ext cx="1677988" cy="560784"/>
            <a:chOff x="2311" y="2649"/>
            <a:chExt cx="1057" cy="471"/>
          </a:xfrm>
        </p:grpSpPr>
        <p:sp>
          <p:nvSpPr>
            <p:cNvPr id="192519" name="Rectangle 5"/>
            <p:cNvSpPr>
              <a:spLocks noChangeArrowheads="1"/>
            </p:cNvSpPr>
            <p:nvPr/>
          </p:nvSpPr>
          <p:spPr bwMode="auto">
            <a:xfrm>
              <a:off x="2311" y="2681"/>
              <a:ext cx="1057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i="1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2800">
                  <a:latin typeface="Arial" pitchFamily="34" charset="0"/>
                </a:rPr>
                <a:t> = </a:t>
              </a:r>
              <a:r>
                <a:rPr lang="en-US" altLang="en-US" sz="28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 sz="2800">
                  <a:latin typeface="Arial" pitchFamily="34" charset="0"/>
                </a:rPr>
                <a:t> + </a:t>
              </a:r>
              <a:r>
                <a:rPr lang="en-US" altLang="en-US" sz="2800" i="1">
                  <a:latin typeface="Times New Roman" pitchFamily="18" charset="0"/>
                  <a:cs typeface="Times New Roman" pitchFamily="18" charset="0"/>
                </a:rPr>
                <a:t>bx</a:t>
              </a:r>
            </a:p>
          </p:txBody>
        </p:sp>
        <p:sp>
          <p:nvSpPr>
            <p:cNvPr id="192520" name="Rectangle 6"/>
            <p:cNvSpPr>
              <a:spLocks noChangeArrowheads="1"/>
            </p:cNvSpPr>
            <p:nvPr/>
          </p:nvSpPr>
          <p:spPr bwMode="auto">
            <a:xfrm>
              <a:off x="2342" y="2649"/>
              <a:ext cx="18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^</a:t>
              </a:r>
            </a:p>
          </p:txBody>
        </p:sp>
      </p:grpSp>
      <p:grpSp>
        <p:nvGrpSpPr>
          <p:cNvPr id="176135" name="Group 7"/>
          <p:cNvGrpSpPr>
            <a:grpSpLocks/>
          </p:cNvGrpSpPr>
          <p:nvPr/>
        </p:nvGrpSpPr>
        <p:grpSpPr bwMode="auto">
          <a:xfrm>
            <a:off x="949326" y="2771774"/>
            <a:ext cx="7243763" cy="1315641"/>
            <a:chOff x="598" y="2951"/>
            <a:chExt cx="4563" cy="1105"/>
          </a:xfrm>
        </p:grpSpPr>
        <p:sp>
          <p:nvSpPr>
            <p:cNvPr id="192517" name="Rectangle 8"/>
            <p:cNvSpPr>
              <a:spLocks noChangeArrowheads="1"/>
            </p:cNvSpPr>
            <p:nvPr/>
          </p:nvSpPr>
          <p:spPr bwMode="auto">
            <a:xfrm>
              <a:off x="598" y="3001"/>
              <a:ext cx="4563" cy="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800225" indent="-1800225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 mana  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nilai variabel terikat (yang diramalkan)</a:t>
              </a:r>
              <a:endParaRPr lang="en-US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 	</a:t>
              </a:r>
              <a:r>
                <a:rPr lang="en-US" altLang="en-US" smtClean="0">
                  <a:latin typeface="Times New Roman" pitchFamily="18" charset="0"/>
                  <a:cs typeface="Times New Roman" pitchFamily="18" charset="0"/>
                </a:rPr>
                <a:t>intersep sumbu </a:t>
              </a:r>
              <a:r>
                <a:rPr lang="en-US" altLang="en-US" i="1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 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kemiringan garis regresi</a:t>
              </a:r>
              <a:endParaRPr lang="en-US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 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variabel bebas (prediktor)</a:t>
              </a:r>
              <a:endParaRPr lang="en-US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518" name="Rectangle 9"/>
            <p:cNvSpPr>
              <a:spLocks noChangeArrowheads="1"/>
            </p:cNvSpPr>
            <p:nvPr/>
          </p:nvSpPr>
          <p:spPr bwMode="auto">
            <a:xfrm>
              <a:off x="1382" y="2951"/>
              <a:ext cx="177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^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autoUpdateAnimBg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324013"/>
              </p:ext>
            </p:extLst>
          </p:nvPr>
        </p:nvGraphicFramePr>
        <p:xfrm>
          <a:off x="354840" y="1214652"/>
          <a:ext cx="8352432" cy="1927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8108"/>
                <a:gridCol w="2088108"/>
                <a:gridCol w="2088108"/>
                <a:gridCol w="2088108"/>
              </a:tblGrid>
              <a:tr h="6287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NODEL’S SALES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MILLIONS),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AREA PAYROLL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BILLIONS),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NODEL’S SALES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MILLIONS),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AREA PAYROLL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BILLIONS),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29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329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329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3.5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944743" y="2390237"/>
            <a:ext cx="5121307" cy="2636536"/>
            <a:chOff x="3684587" y="3477860"/>
            <a:chExt cx="5180013" cy="2830999"/>
          </a:xfrm>
        </p:grpSpPr>
        <p:sp>
          <p:nvSpPr>
            <p:cNvPr id="18" name="Rectangle 17"/>
            <p:cNvSpPr/>
            <p:nvPr/>
          </p:nvSpPr>
          <p:spPr>
            <a:xfrm>
              <a:off x="3684587" y="3477860"/>
              <a:ext cx="5180013" cy="275202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4591" name="Freeform 14"/>
            <p:cNvSpPr>
              <a:spLocks/>
            </p:cNvSpPr>
            <p:nvPr/>
          </p:nvSpPr>
          <p:spPr bwMode="auto">
            <a:xfrm>
              <a:off x="4868863" y="3619498"/>
              <a:ext cx="3589338" cy="2120901"/>
            </a:xfrm>
            <a:custGeom>
              <a:avLst/>
              <a:gdLst>
                <a:gd name="T0" fmla="*/ 0 w 2264"/>
                <a:gd name="T1" fmla="*/ 0 h 1736"/>
                <a:gd name="T2" fmla="*/ 0 w 2264"/>
                <a:gd name="T3" fmla="*/ 2120901 h 1736"/>
                <a:gd name="T4" fmla="*/ 3589338 w 2264"/>
                <a:gd name="T5" fmla="*/ 2120901 h 1736"/>
                <a:gd name="T6" fmla="*/ 0 60000 65536"/>
                <a:gd name="T7" fmla="*/ 0 60000 65536"/>
                <a:gd name="T8" fmla="*/ 0 60000 65536"/>
                <a:gd name="T9" fmla="*/ 0 w 2264"/>
                <a:gd name="T10" fmla="*/ 0 h 1736"/>
                <a:gd name="T11" fmla="*/ 2264 w 2264"/>
                <a:gd name="T12" fmla="*/ 1736 h 17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4" h="1736">
                  <a:moveTo>
                    <a:pt x="0" y="0"/>
                  </a:moveTo>
                  <a:lnTo>
                    <a:pt x="0" y="1736"/>
                  </a:lnTo>
                  <a:lnTo>
                    <a:pt x="2264" y="17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92" name="Rectangle 15"/>
            <p:cNvSpPr>
              <a:spLocks noChangeArrowheads="1"/>
            </p:cNvSpPr>
            <p:nvPr/>
          </p:nvSpPr>
          <p:spPr bwMode="auto">
            <a:xfrm>
              <a:off x="4456396" y="3590174"/>
              <a:ext cx="575979" cy="2518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4.0  –</a:t>
              </a:r>
            </a:p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3.0  –</a:t>
              </a:r>
            </a:p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2.0  –</a:t>
              </a:r>
            </a:p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  –</a:t>
              </a:r>
            </a:p>
            <a:p>
              <a:pPr algn="r">
                <a:lnSpc>
                  <a:spcPct val="244000"/>
                </a:lnSpc>
              </a:pPr>
              <a:endPara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4593" name="Rectangle 16"/>
            <p:cNvSpPr>
              <a:spLocks noChangeArrowheads="1"/>
            </p:cNvSpPr>
            <p:nvPr/>
          </p:nvSpPr>
          <p:spPr bwMode="auto">
            <a:xfrm>
              <a:off x="4351343" y="5511653"/>
              <a:ext cx="4380429" cy="578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</a:t>
              </a:r>
              <a:r>
                <a:rPr lang="en-US" altLang="en-US" sz="1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|	|	|	|	|	|	|</a:t>
              </a:r>
            </a:p>
            <a:p>
              <a:pPr>
                <a:spcAft>
                  <a:spcPts val="600"/>
                </a:spcAf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0	1	2	3	4	5	6	7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6191248" y="4381253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6638924" y="4601942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5181598" y="4825806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5300661" y="4825806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5727698" y="4825806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7981949" y="4162154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4600" name="TextBox 27"/>
            <p:cNvSpPr txBox="1">
              <a:spLocks noChangeArrowheads="1"/>
            </p:cNvSpPr>
            <p:nvPr/>
          </p:nvSpPr>
          <p:spPr bwMode="auto">
            <a:xfrm>
              <a:off x="5504893" y="5978381"/>
              <a:ext cx="2219992" cy="330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Area payroll (in $ billions)</a:t>
              </a:r>
            </a:p>
          </p:txBody>
        </p:sp>
        <p:sp>
          <p:nvSpPr>
            <p:cNvPr id="194601" name="TextBox 28"/>
            <p:cNvSpPr txBox="1">
              <a:spLocks noChangeArrowheads="1"/>
            </p:cNvSpPr>
            <p:nvPr/>
          </p:nvSpPr>
          <p:spPr bwMode="auto">
            <a:xfrm rot="16200000">
              <a:off x="3542225" y="4449213"/>
              <a:ext cx="1339397" cy="529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Nodel’s sales</a:t>
              </a:r>
            </a:p>
            <a:p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(in$ millions)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485984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PAYROLL,</a:t>
                      </a:r>
                      <a:r>
                        <a:rPr lang="en-US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Σx</a:t>
                      </a:r>
                      <a:r>
                        <a:rPr lang="en-US" sz="1200" baseline="0" dirty="0" smtClean="0">
                          <a:effectLst/>
                        </a:rPr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Σx</a:t>
                      </a:r>
                      <a:r>
                        <a:rPr lang="en-US" sz="1200" baseline="30000" dirty="0" smtClean="0">
                          <a:effectLst/>
                        </a:rPr>
                        <a:t>2</a:t>
                      </a:r>
                      <a:r>
                        <a:rPr lang="en-US" sz="1200" baseline="0" dirty="0" smtClean="0">
                          <a:effectLst/>
                        </a:rPr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Σxy</a:t>
                      </a:r>
                      <a:r>
                        <a:rPr lang="en-US" sz="1200" baseline="0" dirty="0" smtClean="0">
                          <a:effectLst/>
                        </a:rPr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6" name="Object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575878"/>
              </p:ext>
            </p:extLst>
          </p:nvPr>
        </p:nvGraphicFramePr>
        <p:xfrm>
          <a:off x="2559050" y="3529012"/>
          <a:ext cx="344834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29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Object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44834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19088"/>
              </p:ext>
            </p:extLst>
          </p:nvPr>
        </p:nvGraphicFramePr>
        <p:xfrm>
          <a:off x="939800" y="4119563"/>
          <a:ext cx="634350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30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Object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6343502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833722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PAYROLL,</a:t>
                      </a:r>
                      <a:r>
                        <a:rPr lang="en-US" sz="1200" baseline="0" dirty="0" smtClean="0"/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</a:t>
                      </a:r>
                      <a:r>
                        <a:rPr lang="en-US" sz="1200" baseline="30000" dirty="0" smtClean="0"/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30000" dirty="0" smtClean="0"/>
                        <a:t>2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Σxy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593235"/>
              </p:ext>
            </p:extLst>
          </p:nvPr>
        </p:nvGraphicFramePr>
        <p:xfrm>
          <a:off x="2559050" y="3529012"/>
          <a:ext cx="3186994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5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186994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901327"/>
              </p:ext>
            </p:extLst>
          </p:nvPr>
        </p:nvGraphicFramePr>
        <p:xfrm>
          <a:off x="939800" y="4119563"/>
          <a:ext cx="5551311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6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5551311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150418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PAYROLL,</a:t>
                      </a:r>
                      <a:r>
                        <a:rPr lang="en-US" sz="1200" baseline="0" dirty="0" smtClean="0"/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</a:t>
                      </a:r>
                      <a:r>
                        <a:rPr lang="en-US" sz="1200" baseline="30000" dirty="0" smtClean="0"/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30000" dirty="0" smtClean="0"/>
                        <a:t>2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Σxy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122858"/>
              </p:ext>
            </p:extLst>
          </p:nvPr>
        </p:nvGraphicFramePr>
        <p:xfrm>
          <a:off x="2559050" y="3529012"/>
          <a:ext cx="3186994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76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186994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154921"/>
              </p:ext>
            </p:extLst>
          </p:nvPr>
        </p:nvGraphicFramePr>
        <p:xfrm>
          <a:off x="939800" y="4119563"/>
          <a:ext cx="5551311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77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5551311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160" name="Group 9"/>
          <p:cNvGrpSpPr>
            <a:grpSpLocks/>
          </p:cNvGrpSpPr>
          <p:nvPr/>
        </p:nvGrpSpPr>
        <p:grpSpPr bwMode="auto">
          <a:xfrm>
            <a:off x="3281996" y="1668925"/>
            <a:ext cx="4928096" cy="1733878"/>
            <a:chOff x="685800" y="2667000"/>
            <a:chExt cx="4813300" cy="1587500"/>
          </a:xfrm>
        </p:grpSpPr>
        <p:sp>
          <p:nvSpPr>
            <p:cNvPr id="9" name="Rectangle 8"/>
            <p:cNvSpPr/>
            <p:nvPr/>
          </p:nvSpPr>
          <p:spPr>
            <a:xfrm>
              <a:off x="685800" y="2667000"/>
              <a:ext cx="4813300" cy="15875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44044" name="Object 12"/>
            <p:cNvGraphicFramePr>
              <a:graphicFrameLocks noChangeAspect="1"/>
            </p:cNvGraphicFramePr>
            <p:nvPr/>
          </p:nvGraphicFramePr>
          <p:xfrm>
            <a:off x="1403350" y="3060700"/>
            <a:ext cx="3378200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78" name="Equation" r:id="rId7" imgW="3364560" imgH="786240" progId="Equation.3">
                    <p:embed/>
                  </p:oleObj>
                </mc:Choice>
                <mc:Fallback>
                  <p:oleObj name="Equation" r:id="rId7" imgW="3364560" imgH="786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350" y="3060700"/>
                          <a:ext cx="3378200" cy="800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3635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153129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PAYROLL,</a:t>
                      </a:r>
                      <a:r>
                        <a:rPr lang="en-US" sz="1200" baseline="0" dirty="0" smtClean="0"/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</a:t>
                      </a:r>
                      <a:r>
                        <a:rPr lang="en-US" sz="1200" baseline="30000" dirty="0" smtClean="0"/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30000" dirty="0" smtClean="0"/>
                        <a:t>2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Σxy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45205"/>
              </p:ext>
            </p:extLst>
          </p:nvPr>
        </p:nvGraphicFramePr>
        <p:xfrm>
          <a:off x="2559050" y="3529012"/>
          <a:ext cx="3186994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03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186994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6705826"/>
              </p:ext>
            </p:extLst>
          </p:nvPr>
        </p:nvGraphicFramePr>
        <p:xfrm>
          <a:off x="939800" y="4119563"/>
          <a:ext cx="5551311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04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5551311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160" name="Group 9"/>
          <p:cNvGrpSpPr>
            <a:grpSpLocks/>
          </p:cNvGrpSpPr>
          <p:nvPr/>
        </p:nvGrpSpPr>
        <p:grpSpPr bwMode="auto">
          <a:xfrm>
            <a:off x="3281996" y="1668925"/>
            <a:ext cx="4928096" cy="1733878"/>
            <a:chOff x="685800" y="2667000"/>
            <a:chExt cx="4813300" cy="1587500"/>
          </a:xfrm>
        </p:grpSpPr>
        <p:sp>
          <p:nvSpPr>
            <p:cNvPr id="9" name="Rectangle 8"/>
            <p:cNvSpPr/>
            <p:nvPr/>
          </p:nvSpPr>
          <p:spPr>
            <a:xfrm>
              <a:off x="685800" y="2667000"/>
              <a:ext cx="4813300" cy="15875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44044" name="Object 12"/>
            <p:cNvGraphicFramePr>
              <a:graphicFrameLocks noChangeAspect="1"/>
            </p:cNvGraphicFramePr>
            <p:nvPr/>
          </p:nvGraphicFramePr>
          <p:xfrm>
            <a:off x="1403350" y="3060700"/>
            <a:ext cx="3378200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405" name="Equation" r:id="rId7" imgW="3364560" imgH="786240" progId="Equation.3">
                    <p:embed/>
                  </p:oleObj>
                </mc:Choice>
                <mc:Fallback>
                  <p:oleObj name="Equation" r:id="rId7" imgW="3364560" imgH="786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350" y="3060700"/>
                          <a:ext cx="3378200" cy="800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624014" y="1323975"/>
            <a:ext cx="5908675" cy="2790825"/>
            <a:chOff x="2844800" y="2578100"/>
            <a:chExt cx="5908675" cy="3721100"/>
          </a:xfrm>
        </p:grpSpPr>
        <p:sp>
          <p:nvSpPr>
            <p:cNvPr id="12" name="Rectangle 11"/>
            <p:cNvSpPr/>
            <p:nvPr/>
          </p:nvSpPr>
          <p:spPr>
            <a:xfrm>
              <a:off x="2844800" y="2578100"/>
              <a:ext cx="5908675" cy="37211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4079874" y="3048000"/>
              <a:ext cx="4225925" cy="2501900"/>
            </a:xfrm>
            <a:custGeom>
              <a:avLst/>
              <a:gdLst>
                <a:gd name="T0" fmla="*/ 0 w 2264"/>
                <a:gd name="T1" fmla="*/ 0 h 1736"/>
                <a:gd name="T2" fmla="*/ 0 w 2264"/>
                <a:gd name="T3" fmla="*/ 2501900 h 1736"/>
                <a:gd name="T4" fmla="*/ 4225925 w 2264"/>
                <a:gd name="T5" fmla="*/ 2501900 h 1736"/>
                <a:gd name="T6" fmla="*/ 0 60000 65536"/>
                <a:gd name="T7" fmla="*/ 0 60000 65536"/>
                <a:gd name="T8" fmla="*/ 0 60000 65536"/>
                <a:gd name="T9" fmla="*/ 0 w 2264"/>
                <a:gd name="T10" fmla="*/ 0 h 1736"/>
                <a:gd name="T11" fmla="*/ 2264 w 2264"/>
                <a:gd name="T12" fmla="*/ 1736 h 17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4" h="1736">
                  <a:moveTo>
                    <a:pt x="0" y="0"/>
                  </a:moveTo>
                  <a:lnTo>
                    <a:pt x="0" y="1736"/>
                  </a:lnTo>
                  <a:lnTo>
                    <a:pt x="2264" y="17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3707463" y="2984500"/>
              <a:ext cx="569451" cy="27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4.0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3.0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2.0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1.0  –</a:t>
              </a:r>
            </a:p>
            <a:p>
              <a:pPr algn="r">
                <a:lnSpc>
                  <a:spcPct val="220000"/>
                </a:lnSpc>
              </a:pPr>
              <a:endParaRPr lang="en-US" altLang="en-US" sz="1200">
                <a:latin typeface="Arial" pitchFamily="34" charset="0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658670" y="5334712"/>
              <a:ext cx="4380429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Arial" pitchFamily="34" charset="0"/>
                </a:rPr>
                <a:t>		|	|	|	|	|	|	|</a:t>
              </a:r>
            </a:p>
            <a:p>
              <a:r>
                <a:rPr lang="en-US" altLang="en-US" sz="1200">
                  <a:latin typeface="Arial" pitchFamily="34" charset="0"/>
                </a:rPr>
                <a:t>	0	1	2	3	4	5	6	7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646737" y="3898900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6207125" y="41576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4443412" y="44497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4578350" y="44497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5111750" y="44497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7842250" y="3632200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4962984" y="5782476"/>
              <a:ext cx="19046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Area payroll (in $ billions)</a:t>
              </a: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 rot="16200000">
              <a:off x="2396432" y="3976935"/>
              <a:ext cx="186350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Nodel’s sales</a:t>
              </a:r>
            </a:p>
            <a:p>
              <a:r>
                <a:rPr lang="en-US" altLang="en-US" sz="1600">
                  <a:latin typeface="Arial" pitchFamily="34" charset="0"/>
                </a:rPr>
                <a:t>(in$ millions)</a:t>
              </a:r>
            </a:p>
          </p:txBody>
        </p:sp>
      </p:grpSp>
      <p:cxnSp>
        <p:nvCxnSpPr>
          <p:cNvPr id="24" name="Straight Connector 23"/>
          <p:cNvCxnSpPr/>
          <p:nvPr/>
        </p:nvCxnSpPr>
        <p:spPr>
          <a:xfrm flipV="1">
            <a:off x="2941093" y="1972101"/>
            <a:ext cx="4296416" cy="887105"/>
          </a:xfrm>
          <a:prstGeom prst="line">
            <a:avLst/>
          </a:prstGeom>
          <a:ln w="57150" cmpd="sng">
            <a:solidFill>
              <a:srgbClr val="00B0F0">
                <a:alpha val="78039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42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sp>
        <p:nvSpPr>
          <p:cNvPr id="180247" name="Rectangle 23"/>
          <p:cNvSpPr>
            <a:spLocks noChangeArrowheads="1"/>
          </p:cNvSpPr>
          <p:nvPr/>
        </p:nvSpPr>
        <p:spPr bwMode="auto">
          <a:xfrm>
            <a:off x="1266826" y="1822847"/>
            <a:ext cx="6594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If payroll next year is estimated to be $6 billion, then:</a:t>
            </a:r>
          </a:p>
        </p:txBody>
      </p:sp>
      <p:sp>
        <p:nvSpPr>
          <p:cNvPr id="180248" name="Rectangle 24"/>
          <p:cNvSpPr>
            <a:spLocks noChangeArrowheads="1"/>
          </p:cNvSpPr>
          <p:nvPr/>
        </p:nvSpPr>
        <p:spPr bwMode="auto">
          <a:xfrm>
            <a:off x="1758951" y="2943225"/>
            <a:ext cx="54938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Sales (in $ millions)	= 1.75 + .25(6)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	= 1.75 + 1.5 = 3.25</a:t>
            </a:r>
          </a:p>
          <a:p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Sales	= $3,250,000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8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47" grpId="0" autoUpdateAnimBg="0"/>
      <p:bldP spid="180248" grpId="0" autoUpdateAnimBg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sp>
        <p:nvSpPr>
          <p:cNvPr id="202754" name="Rectangle 23"/>
          <p:cNvSpPr>
            <a:spLocks noChangeArrowheads="1"/>
          </p:cNvSpPr>
          <p:nvPr/>
        </p:nvSpPr>
        <p:spPr bwMode="auto">
          <a:xfrm>
            <a:off x="1266826" y="1822847"/>
            <a:ext cx="6594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latin typeface="Arial" pitchFamily="34" charset="0"/>
              </a:rPr>
              <a:t>If payroll next year is estimated to be $6 billion, then:</a:t>
            </a:r>
          </a:p>
        </p:txBody>
      </p:sp>
      <p:sp>
        <p:nvSpPr>
          <p:cNvPr id="202755" name="Rectangle 24"/>
          <p:cNvSpPr>
            <a:spLocks noChangeArrowheads="1"/>
          </p:cNvSpPr>
          <p:nvPr/>
        </p:nvSpPr>
        <p:spPr bwMode="auto">
          <a:xfrm>
            <a:off x="1758951" y="2943225"/>
            <a:ext cx="54938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latin typeface="Arial" pitchFamily="34" charset="0"/>
              </a:rPr>
              <a:t>	Sales (in$ millions)	= 1.75 + .25(6)</a:t>
            </a:r>
          </a:p>
          <a:p>
            <a:r>
              <a:rPr lang="en-US" altLang="en-US" sz="2400">
                <a:latin typeface="Arial" pitchFamily="34" charset="0"/>
              </a:rPr>
              <a:t>		= 1.75 + 1.5 = 3.25</a:t>
            </a:r>
          </a:p>
          <a:p>
            <a:endParaRPr lang="en-US" altLang="en-US" sz="2400">
              <a:latin typeface="Arial" pitchFamily="34" charset="0"/>
            </a:endParaRPr>
          </a:p>
          <a:p>
            <a:r>
              <a:rPr lang="en-US" altLang="en-US" sz="2400">
                <a:latin typeface="Arial" pitchFamily="34" charset="0"/>
              </a:rPr>
              <a:t>	Sales	= $3,250,000</a:t>
            </a:r>
          </a:p>
        </p:txBody>
      </p:sp>
      <p:grpSp>
        <p:nvGrpSpPr>
          <p:cNvPr id="202756" name="Group 4"/>
          <p:cNvGrpSpPr>
            <a:grpSpLocks/>
          </p:cNvGrpSpPr>
          <p:nvPr/>
        </p:nvGrpSpPr>
        <p:grpSpPr bwMode="auto">
          <a:xfrm>
            <a:off x="1674814" y="1476375"/>
            <a:ext cx="5908675" cy="2790825"/>
            <a:chOff x="2844800" y="2578100"/>
            <a:chExt cx="5908675" cy="3721100"/>
          </a:xfrm>
        </p:grpSpPr>
        <p:sp>
          <p:nvSpPr>
            <p:cNvPr id="6" name="Rectangle 5"/>
            <p:cNvSpPr/>
            <p:nvPr/>
          </p:nvSpPr>
          <p:spPr>
            <a:xfrm>
              <a:off x="2844800" y="2578100"/>
              <a:ext cx="5908675" cy="37211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sp>
          <p:nvSpPr>
            <p:cNvPr id="202761" name="Freeform 14"/>
            <p:cNvSpPr>
              <a:spLocks/>
            </p:cNvSpPr>
            <p:nvPr/>
          </p:nvSpPr>
          <p:spPr bwMode="auto">
            <a:xfrm>
              <a:off x="4079874" y="3048000"/>
              <a:ext cx="4225925" cy="2501900"/>
            </a:xfrm>
            <a:custGeom>
              <a:avLst/>
              <a:gdLst>
                <a:gd name="T0" fmla="*/ 0 w 2264"/>
                <a:gd name="T1" fmla="*/ 0 h 1736"/>
                <a:gd name="T2" fmla="*/ 0 w 2264"/>
                <a:gd name="T3" fmla="*/ 2501900 h 1736"/>
                <a:gd name="T4" fmla="*/ 4225925 w 2264"/>
                <a:gd name="T5" fmla="*/ 2501900 h 1736"/>
                <a:gd name="T6" fmla="*/ 0 60000 65536"/>
                <a:gd name="T7" fmla="*/ 0 60000 65536"/>
                <a:gd name="T8" fmla="*/ 0 60000 65536"/>
                <a:gd name="T9" fmla="*/ 0 w 2264"/>
                <a:gd name="T10" fmla="*/ 0 h 1736"/>
                <a:gd name="T11" fmla="*/ 2264 w 2264"/>
                <a:gd name="T12" fmla="*/ 1736 h 17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4" h="1736">
                  <a:moveTo>
                    <a:pt x="0" y="0"/>
                  </a:moveTo>
                  <a:lnTo>
                    <a:pt x="0" y="1736"/>
                  </a:lnTo>
                  <a:lnTo>
                    <a:pt x="2264" y="17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2" name="Rectangle 15"/>
            <p:cNvSpPr>
              <a:spLocks noChangeArrowheads="1"/>
            </p:cNvSpPr>
            <p:nvPr/>
          </p:nvSpPr>
          <p:spPr bwMode="auto">
            <a:xfrm>
              <a:off x="3707463" y="2984500"/>
              <a:ext cx="569451" cy="27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4.0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3.0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2.0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1.0  –</a:t>
              </a:r>
            </a:p>
            <a:p>
              <a:pPr algn="r">
                <a:lnSpc>
                  <a:spcPct val="220000"/>
                </a:lnSpc>
              </a:pPr>
              <a:endParaRPr lang="en-US" altLang="en-US" sz="1200">
                <a:latin typeface="Arial" pitchFamily="34" charset="0"/>
              </a:endParaRPr>
            </a:p>
          </p:txBody>
        </p:sp>
        <p:sp>
          <p:nvSpPr>
            <p:cNvPr id="202763" name="Rectangle 16"/>
            <p:cNvSpPr>
              <a:spLocks noChangeArrowheads="1"/>
            </p:cNvSpPr>
            <p:nvPr/>
          </p:nvSpPr>
          <p:spPr bwMode="auto">
            <a:xfrm>
              <a:off x="3658670" y="5334712"/>
              <a:ext cx="4380429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Arial" pitchFamily="34" charset="0"/>
                </a:rPr>
                <a:t>		|	|	|	|	|	|	|</a:t>
              </a:r>
            </a:p>
            <a:p>
              <a:r>
                <a:rPr lang="en-US" altLang="en-US" sz="1200">
                  <a:latin typeface="Arial" pitchFamily="34" charset="0"/>
                </a:rPr>
                <a:t>	0	1	2	3	4	5	6	7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5646737" y="3898900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6207125" y="41576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4443412" y="44497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4578350" y="44497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5111750" y="44497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7842250" y="3632200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2770" name="TextBox 15"/>
            <p:cNvSpPr txBox="1">
              <a:spLocks noChangeArrowheads="1"/>
            </p:cNvSpPr>
            <p:nvPr/>
          </p:nvSpPr>
          <p:spPr bwMode="auto">
            <a:xfrm>
              <a:off x="4962984" y="5782476"/>
              <a:ext cx="2484976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Area payroll (in $ billions)</a:t>
              </a:r>
            </a:p>
          </p:txBody>
        </p:sp>
        <p:sp>
          <p:nvSpPr>
            <p:cNvPr id="202771" name="TextBox 16"/>
            <p:cNvSpPr txBox="1">
              <a:spLocks noChangeArrowheads="1"/>
            </p:cNvSpPr>
            <p:nvPr/>
          </p:nvSpPr>
          <p:spPr bwMode="auto">
            <a:xfrm rot="16200000">
              <a:off x="2599907" y="4038488"/>
              <a:ext cx="14565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Nodel’s sales</a:t>
              </a:r>
            </a:p>
            <a:p>
              <a:r>
                <a:rPr lang="en-US" altLang="en-US" sz="1200">
                  <a:latin typeface="Arial" pitchFamily="34" charset="0"/>
                </a:rPr>
                <a:t>(in$ millions)</a:t>
              </a:r>
            </a:p>
          </p:txBody>
        </p:sp>
      </p:grpSp>
      <p:cxnSp>
        <p:nvCxnSpPr>
          <p:cNvPr id="18" name="Straight Connector 17"/>
          <p:cNvCxnSpPr/>
          <p:nvPr/>
        </p:nvCxnSpPr>
        <p:spPr>
          <a:xfrm flipV="1">
            <a:off x="2921000" y="2130725"/>
            <a:ext cx="4381500" cy="907751"/>
          </a:xfrm>
          <a:prstGeom prst="line">
            <a:avLst/>
          </a:prstGeom>
          <a:ln w="57150" cmpd="sng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2921000" y="2390775"/>
            <a:ext cx="3240088" cy="1295400"/>
          </a:xfrm>
          <a:custGeom>
            <a:avLst/>
            <a:gdLst>
              <a:gd name="connsiteX0" fmla="*/ 3263900 w 3263900"/>
              <a:gd name="connsiteY0" fmla="*/ 1739900 h 1739900"/>
              <a:gd name="connsiteX1" fmla="*/ 3251200 w 3263900"/>
              <a:gd name="connsiteY1" fmla="*/ 0 h 1739900"/>
              <a:gd name="connsiteX2" fmla="*/ 0 w 3263900"/>
              <a:gd name="connsiteY2" fmla="*/ 0 h 1739900"/>
              <a:gd name="connsiteX0" fmla="*/ 3251200 w 3251200"/>
              <a:gd name="connsiteY0" fmla="*/ 1739900 h 1739900"/>
              <a:gd name="connsiteX1" fmla="*/ 3238500 w 3251200"/>
              <a:gd name="connsiteY1" fmla="*/ 0 h 1739900"/>
              <a:gd name="connsiteX2" fmla="*/ 0 w 3251200"/>
              <a:gd name="connsiteY2" fmla="*/ 25400 h 1739900"/>
              <a:gd name="connsiteX0" fmla="*/ 3238500 w 3239721"/>
              <a:gd name="connsiteY0" fmla="*/ 1727200 h 1727200"/>
              <a:gd name="connsiteX1" fmla="*/ 3238500 w 3239721"/>
              <a:gd name="connsiteY1" fmla="*/ 0 h 1727200"/>
              <a:gd name="connsiteX2" fmla="*/ 0 w 3239721"/>
              <a:gd name="connsiteY2" fmla="*/ 254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9721" h="1727200">
                <a:moveTo>
                  <a:pt x="3238500" y="1727200"/>
                </a:moveTo>
                <a:cubicBezTo>
                  <a:pt x="3234267" y="1147233"/>
                  <a:pt x="3242733" y="579967"/>
                  <a:pt x="3238500" y="0"/>
                </a:cubicBezTo>
                <a:lnTo>
                  <a:pt x="0" y="25400"/>
                </a:lnTo>
              </a:path>
            </a:pathLst>
          </a:custGeom>
          <a:ln w="57150" cmpd="sng">
            <a:solidFill>
              <a:schemeClr val="accent1"/>
            </a:solidFill>
            <a:prstDash val="dash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2759" name="TextBox 2"/>
          <p:cNvSpPr txBox="1">
            <a:spLocks noChangeArrowheads="1"/>
          </p:cNvSpPr>
          <p:nvPr/>
        </p:nvSpPr>
        <p:spPr bwMode="auto">
          <a:xfrm>
            <a:off x="2458042" y="2218403"/>
            <a:ext cx="4828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latin typeface="Arial" pitchFamily="34" charset="0"/>
              </a:rPr>
              <a:t>3.25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669926" y="1220391"/>
            <a:ext cx="7548563" cy="296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 forecast is just a point estimate of a future value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This point is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actually the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mean of a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probability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distribution</a:t>
            </a:r>
          </a:p>
        </p:txBody>
      </p:sp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494521" y="4579560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4.9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505201" y="1843088"/>
            <a:ext cx="5171868" cy="2731294"/>
            <a:chOff x="3505200" y="2458051"/>
            <a:chExt cx="5172321" cy="3640384"/>
          </a:xfrm>
        </p:grpSpPr>
        <p:grpSp>
          <p:nvGrpSpPr>
            <p:cNvPr id="45064" name="Group 2"/>
            <p:cNvGrpSpPr>
              <a:grpSpLocks/>
            </p:cNvGrpSpPr>
            <p:nvPr/>
          </p:nvGrpSpPr>
          <p:grpSpPr bwMode="auto">
            <a:xfrm>
              <a:off x="3505200" y="2458051"/>
              <a:ext cx="5055047" cy="3640384"/>
              <a:chOff x="3505200" y="2458051"/>
              <a:chExt cx="5055047" cy="3640384"/>
            </a:xfrm>
          </p:grpSpPr>
          <p:grpSp>
            <p:nvGrpSpPr>
              <p:cNvPr id="45068" name="Group 1"/>
              <p:cNvGrpSpPr>
                <a:grpSpLocks/>
              </p:cNvGrpSpPr>
              <p:nvPr/>
            </p:nvGrpSpPr>
            <p:grpSpPr bwMode="auto">
              <a:xfrm>
                <a:off x="3505200" y="2458051"/>
                <a:ext cx="5055047" cy="3640384"/>
                <a:chOff x="3505200" y="2458051"/>
                <a:chExt cx="5055047" cy="3640384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3505200" y="2458051"/>
                  <a:ext cx="5055047" cy="3640384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5076" name="Freeform 14"/>
                <p:cNvSpPr>
                  <a:spLocks/>
                </p:cNvSpPr>
                <p:nvPr/>
              </p:nvSpPr>
              <p:spPr bwMode="auto">
                <a:xfrm>
                  <a:off x="4561749" y="2917758"/>
                  <a:ext cx="3615085" cy="2447630"/>
                </a:xfrm>
                <a:custGeom>
                  <a:avLst/>
                  <a:gdLst>
                    <a:gd name="T0" fmla="*/ 0 w 2264"/>
                    <a:gd name="T1" fmla="*/ 0 h 1736"/>
                    <a:gd name="T2" fmla="*/ 0 w 2264"/>
                    <a:gd name="T3" fmla="*/ 2447630 h 1736"/>
                    <a:gd name="T4" fmla="*/ 3615085 w 2264"/>
                    <a:gd name="T5" fmla="*/ 2447630 h 1736"/>
                    <a:gd name="T6" fmla="*/ 0 60000 65536"/>
                    <a:gd name="T7" fmla="*/ 0 60000 65536"/>
                    <a:gd name="T8" fmla="*/ 0 60000 65536"/>
                    <a:gd name="T9" fmla="*/ 0 w 2264"/>
                    <a:gd name="T10" fmla="*/ 0 h 1736"/>
                    <a:gd name="T11" fmla="*/ 2264 w 2264"/>
                    <a:gd name="T12" fmla="*/ 1736 h 17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264" h="1736">
                      <a:moveTo>
                        <a:pt x="0" y="0"/>
                      </a:moveTo>
                      <a:lnTo>
                        <a:pt x="0" y="1736"/>
                      </a:lnTo>
                      <a:lnTo>
                        <a:pt x="2264" y="1736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077" name="Rectangle 15"/>
                <p:cNvSpPr>
                  <a:spLocks noChangeArrowheads="1"/>
                </p:cNvSpPr>
                <p:nvPr/>
              </p:nvSpPr>
              <p:spPr bwMode="auto">
                <a:xfrm>
                  <a:off x="4219873" y="3084236"/>
                  <a:ext cx="535835" cy="2604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4.0  –</a:t>
                  </a:r>
                </a:p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3.0  –</a:t>
                  </a:r>
                </a:p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2.0  –</a:t>
                  </a:r>
                </a:p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1.0  –</a:t>
                  </a:r>
                </a:p>
                <a:p>
                  <a:pPr algn="r">
                    <a:lnSpc>
                      <a:spcPct val="220000"/>
                    </a:lnSpc>
                  </a:pPr>
                  <a:endPara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endParaRPr>
                </a:p>
              </p:txBody>
            </p:sp>
            <p:sp>
              <p:nvSpPr>
                <p:cNvPr id="45078" name="Rectangle 16"/>
                <p:cNvSpPr>
                  <a:spLocks noChangeArrowheads="1"/>
                </p:cNvSpPr>
                <p:nvPr/>
              </p:nvSpPr>
              <p:spPr bwMode="auto">
                <a:xfrm>
                  <a:off x="4201428" y="5154868"/>
                  <a:ext cx="3747256" cy="574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		|	|	|	|	|	|	|</a:t>
                  </a:r>
                </a:p>
                <a:p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	0	1	2	3	4	5	6	7</a:t>
                  </a:r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5902537" y="3749800"/>
                  <a:ext cx="65094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6382004" y="4002120"/>
                  <a:ext cx="65094" cy="7458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4872159" y="4289351"/>
                  <a:ext cx="65093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988056" y="4289351"/>
                  <a:ext cx="65094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5445297" y="4289351"/>
                  <a:ext cx="65094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7780716" y="3489546"/>
                  <a:ext cx="65093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45085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89802" y="5684196"/>
                  <a:ext cx="2504025" cy="3486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Area payroll (in $ billions)</a:t>
                  </a:r>
                </a:p>
              </p:txBody>
            </p:sp>
            <p:sp>
              <p:nvSpPr>
                <p:cNvPr id="45086" name="TextBox 4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209401" y="4087627"/>
                  <a:ext cx="1367819" cy="430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Nodel’s sales</a:t>
                  </a:r>
                </a:p>
                <a:p>
                  <a:pPr algn="ctr"/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(in$ millions)</a:t>
                  </a:r>
                </a:p>
              </p:txBody>
            </p:sp>
          </p:grpSp>
          <p:cxnSp>
            <p:nvCxnSpPr>
              <p:cNvPr id="43" name="Straight Connector 42"/>
              <p:cNvCxnSpPr/>
              <p:nvPr/>
            </p:nvCxnSpPr>
            <p:spPr>
              <a:xfrm flipV="1">
                <a:off x="4602876" y="3335824"/>
                <a:ext cx="3574750" cy="1236850"/>
              </a:xfrm>
              <a:prstGeom prst="line">
                <a:avLst/>
              </a:prstGeom>
              <a:ln w="571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Freeform 43"/>
              <p:cNvSpPr/>
              <p:nvPr/>
            </p:nvSpPr>
            <p:spPr>
              <a:xfrm>
                <a:off x="4537166" y="3711714"/>
                <a:ext cx="2702164" cy="1655153"/>
              </a:xfrm>
              <a:custGeom>
                <a:avLst/>
                <a:gdLst>
                  <a:gd name="connsiteX0" fmla="*/ 3263900 w 3263900"/>
                  <a:gd name="connsiteY0" fmla="*/ 1739900 h 1739900"/>
                  <a:gd name="connsiteX1" fmla="*/ 3251200 w 3263900"/>
                  <a:gd name="connsiteY1" fmla="*/ 0 h 1739900"/>
                  <a:gd name="connsiteX2" fmla="*/ 0 w 3263900"/>
                  <a:gd name="connsiteY2" fmla="*/ 0 h 1739900"/>
                  <a:gd name="connsiteX0" fmla="*/ 3251200 w 3251200"/>
                  <a:gd name="connsiteY0" fmla="*/ 1739900 h 1739900"/>
                  <a:gd name="connsiteX1" fmla="*/ 3238500 w 3251200"/>
                  <a:gd name="connsiteY1" fmla="*/ 0 h 1739900"/>
                  <a:gd name="connsiteX2" fmla="*/ 0 w 3251200"/>
                  <a:gd name="connsiteY2" fmla="*/ 25400 h 1739900"/>
                  <a:gd name="connsiteX0" fmla="*/ 3238500 w 3239721"/>
                  <a:gd name="connsiteY0" fmla="*/ 1727200 h 1727200"/>
                  <a:gd name="connsiteX1" fmla="*/ 3238500 w 3239721"/>
                  <a:gd name="connsiteY1" fmla="*/ 0 h 1727200"/>
                  <a:gd name="connsiteX2" fmla="*/ 0 w 3239721"/>
                  <a:gd name="connsiteY2" fmla="*/ 2540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9721" h="1727200">
                    <a:moveTo>
                      <a:pt x="3238500" y="1727200"/>
                    </a:moveTo>
                    <a:cubicBezTo>
                      <a:pt x="3234267" y="1147233"/>
                      <a:pt x="3242733" y="579967"/>
                      <a:pt x="3238500" y="0"/>
                    </a:cubicBezTo>
                    <a:lnTo>
                      <a:pt x="0" y="25400"/>
                    </a:lnTo>
                  </a:path>
                </a:pathLst>
              </a:custGeom>
              <a:ln w="57150" cmpd="sng">
                <a:solidFill>
                  <a:schemeClr val="accent1"/>
                </a:solidFill>
                <a:prstDash val="dash"/>
                <a:tailEnd type="triangle" w="med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5071" name="TextBox 44"/>
              <p:cNvSpPr txBox="1">
                <a:spLocks noChangeArrowheads="1"/>
              </p:cNvSpPr>
              <p:nvPr/>
            </p:nvSpPr>
            <p:spPr bwMode="auto">
              <a:xfrm>
                <a:off x="4144055" y="3558211"/>
                <a:ext cx="458821" cy="348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3.25</a:t>
                </a:r>
              </a:p>
            </p:txBody>
          </p:sp>
          <p:sp>
            <p:nvSpPr>
              <p:cNvPr id="45072" name="Oval 24"/>
              <p:cNvSpPr>
                <a:spLocks noChangeArrowheads="1"/>
              </p:cNvSpPr>
              <p:nvPr/>
            </p:nvSpPr>
            <p:spPr bwMode="auto">
              <a:xfrm>
                <a:off x="7192431" y="3662364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5073" name="Line 26"/>
              <p:cNvSpPr>
                <a:spLocks noChangeShapeType="1"/>
              </p:cNvSpPr>
              <p:nvPr/>
            </p:nvSpPr>
            <p:spPr bwMode="auto">
              <a:xfrm>
                <a:off x="7239000" y="2906713"/>
                <a:ext cx="0" cy="159067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74" name="Freeform 27"/>
              <p:cNvSpPr>
                <a:spLocks/>
              </p:cNvSpPr>
              <p:nvPr/>
            </p:nvSpPr>
            <p:spPr bwMode="auto">
              <a:xfrm rot="-5400000">
                <a:off x="6432550" y="3536950"/>
                <a:ext cx="1231900" cy="368300"/>
              </a:xfrm>
              <a:custGeom>
                <a:avLst/>
                <a:gdLst>
                  <a:gd name="T0" fmla="*/ 0 w 888"/>
                  <a:gd name="T1" fmla="*/ 358292 h 368"/>
                  <a:gd name="T2" fmla="*/ 163698 w 888"/>
                  <a:gd name="T3" fmla="*/ 336274 h 368"/>
                  <a:gd name="T4" fmla="*/ 371790 w 888"/>
                  <a:gd name="T5" fmla="*/ 168137 h 368"/>
                  <a:gd name="T6" fmla="*/ 457801 w 888"/>
                  <a:gd name="T7" fmla="*/ 70057 h 368"/>
                  <a:gd name="T8" fmla="*/ 618725 w 888"/>
                  <a:gd name="T9" fmla="*/ 0 h 368"/>
                  <a:gd name="T10" fmla="*/ 768550 w 888"/>
                  <a:gd name="T11" fmla="*/ 70057 h 368"/>
                  <a:gd name="T12" fmla="*/ 862885 w 888"/>
                  <a:gd name="T13" fmla="*/ 168137 h 368"/>
                  <a:gd name="T14" fmla="*/ 1018260 w 888"/>
                  <a:gd name="T15" fmla="*/ 336274 h 368"/>
                  <a:gd name="T16" fmla="*/ 1231900 w 888"/>
                  <a:gd name="T17" fmla="*/ 360293 h 3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8"/>
                  <a:gd name="T28" fmla="*/ 0 h 368"/>
                  <a:gd name="T29" fmla="*/ 888 w 888"/>
                  <a:gd name="T30" fmla="*/ 368 h 3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8" h="368">
                    <a:moveTo>
                      <a:pt x="0" y="358"/>
                    </a:moveTo>
                    <a:cubicBezTo>
                      <a:pt x="19" y="354"/>
                      <a:pt x="72" y="362"/>
                      <a:pt x="118" y="336"/>
                    </a:cubicBezTo>
                    <a:cubicBezTo>
                      <a:pt x="164" y="310"/>
                      <a:pt x="230" y="228"/>
                      <a:pt x="268" y="168"/>
                    </a:cubicBezTo>
                    <a:cubicBezTo>
                      <a:pt x="306" y="108"/>
                      <a:pt x="286" y="138"/>
                      <a:pt x="330" y="70"/>
                    </a:cubicBezTo>
                    <a:cubicBezTo>
                      <a:pt x="374" y="2"/>
                      <a:pt x="412" y="0"/>
                      <a:pt x="446" y="0"/>
                    </a:cubicBezTo>
                    <a:cubicBezTo>
                      <a:pt x="483" y="0"/>
                      <a:pt x="526" y="30"/>
                      <a:pt x="554" y="70"/>
                    </a:cubicBezTo>
                    <a:cubicBezTo>
                      <a:pt x="582" y="110"/>
                      <a:pt x="590" y="118"/>
                      <a:pt x="622" y="168"/>
                    </a:cubicBezTo>
                    <a:cubicBezTo>
                      <a:pt x="654" y="218"/>
                      <a:pt x="690" y="304"/>
                      <a:pt x="734" y="336"/>
                    </a:cubicBezTo>
                    <a:cubicBezTo>
                      <a:pt x="778" y="368"/>
                      <a:pt x="856" y="355"/>
                      <a:pt x="888" y="360"/>
                    </a:cubicBezTo>
                  </a:path>
                </a:pathLst>
              </a:custGeom>
              <a:noFill/>
              <a:ln w="57150" cmpd="sng">
                <a:solidFill>
                  <a:srgbClr val="25589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5065" name="Group 5"/>
            <p:cNvGrpSpPr>
              <a:grpSpLocks/>
            </p:cNvGrpSpPr>
            <p:nvPr/>
          </p:nvGrpSpPr>
          <p:grpSpPr bwMode="auto">
            <a:xfrm>
              <a:off x="7208719" y="3937967"/>
              <a:ext cx="1468802" cy="634705"/>
              <a:chOff x="7208719" y="3937967"/>
              <a:chExt cx="1468802" cy="634705"/>
            </a:xfrm>
          </p:grpSpPr>
          <p:sp>
            <p:nvSpPr>
              <p:cNvPr id="45067" name="TextBox 3"/>
              <p:cNvSpPr txBox="1">
                <a:spLocks noChangeArrowheads="1"/>
              </p:cNvSpPr>
              <p:nvPr/>
            </p:nvSpPr>
            <p:spPr bwMode="auto">
              <a:xfrm>
                <a:off x="7208719" y="3937967"/>
                <a:ext cx="1468802" cy="410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Regression line,</a:t>
                </a:r>
              </a:p>
            </p:txBody>
          </p:sp>
          <p:graphicFrame>
            <p:nvGraphicFramePr>
              <p:cNvPr id="45059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09428533"/>
                  </p:ext>
                </p:extLst>
              </p:nvPr>
            </p:nvGraphicFramePr>
            <p:xfrm>
              <a:off x="7293475" y="4331372"/>
              <a:ext cx="1193800" cy="241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5224" name="Equation" r:id="rId3" imgW="1179360" imgH="228240" progId="Equation.3">
                      <p:embed/>
                    </p:oleObj>
                  </mc:Choice>
                  <mc:Fallback>
                    <p:oleObj name="Equation" r:id="rId3" imgW="1179360" imgH="228240" progId="Equation.3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93475" y="4331372"/>
                            <a:ext cx="1193800" cy="241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8" name="Straight Arrow Connector 7"/>
            <p:cNvCxnSpPr/>
            <p:nvPr/>
          </p:nvCxnSpPr>
          <p:spPr>
            <a:xfrm flipV="1">
              <a:off x="7813261" y="3557784"/>
              <a:ext cx="135745" cy="518919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autoUpdateAnimBg="0"/>
      <p:bldP spid="181252" grpId="0" autoUpdateAnimBg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1101725" y="2839641"/>
            <a:ext cx="694213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16100" indent="-18161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000">
                <a:latin typeface="Arial" pitchFamily="34" charset="0"/>
              </a:rPr>
              <a:t>where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000">
                <a:latin typeface="Arial" pitchFamily="34" charset="0"/>
              </a:rPr>
              <a:t>	=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000">
                <a:latin typeface="Arial" pitchFamily="34" charset="0"/>
              </a:rPr>
              <a:t>-value of each data point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000">
                <a:latin typeface="Arial" pitchFamily="34" charset="0"/>
              </a:rPr>
              <a:t>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000">
                <a:latin typeface="Arial" pitchFamily="34" charset="0"/>
              </a:rPr>
              <a:t>	=	computed value of the dependent variable, from the regression equation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000">
                <a:latin typeface="Arial" pitchFamily="34" charset="0"/>
              </a:rPr>
              <a:t>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2000">
                <a:latin typeface="Arial" pitchFamily="34" charset="0"/>
              </a:rPr>
              <a:t>	=	number of data points</a:t>
            </a:r>
          </a:p>
        </p:txBody>
      </p:sp>
      <p:graphicFrame>
        <p:nvGraphicFramePr>
          <p:cNvPr id="2" name="Object 57"/>
          <p:cNvGraphicFramePr>
            <a:graphicFrameLocks noChangeAspect="1"/>
          </p:cNvGraphicFramePr>
          <p:nvPr/>
        </p:nvGraphicFramePr>
        <p:xfrm>
          <a:off x="3149600" y="1543050"/>
          <a:ext cx="28448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52" name="Equation" r:id="rId3" imgW="2834280" imgH="1078560" progId="Equation.3">
                  <p:embed/>
                </p:oleObj>
              </mc:Choice>
              <mc:Fallback>
                <p:oleObj name="Equation" r:id="rId3" imgW="2834280" imgH="107856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9600" y="1543050"/>
                        <a:ext cx="28448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8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autoUpdateAnimBg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784226" y="1372792"/>
            <a:ext cx="64293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latin typeface="Arial" pitchFamily="34" charset="0"/>
              </a:rPr>
              <a:t>Computationally, this equation is considerably easier to use</a:t>
            </a: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1455739" y="3496866"/>
            <a:ext cx="62309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latin typeface="Arial" pitchFamily="34" charset="0"/>
              </a:rPr>
              <a:t>We use the standard error to set up prediction intervals around the point estimate</a:t>
            </a:r>
          </a:p>
        </p:txBody>
      </p:sp>
      <p:graphicFrame>
        <p:nvGraphicFramePr>
          <p:cNvPr id="2" name="Object 55"/>
          <p:cNvGraphicFramePr>
            <a:graphicFrameLocks noChangeAspect="1"/>
          </p:cNvGraphicFramePr>
          <p:nvPr/>
        </p:nvGraphicFramePr>
        <p:xfrm>
          <a:off x="2432050" y="2371725"/>
          <a:ext cx="42799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5" name="Equation" r:id="rId3" imgW="4269600" imgH="1078560" progId="Equation.3">
                  <p:embed/>
                </p:oleObj>
              </mc:Choice>
              <mc:Fallback>
                <p:oleObj name="Equation" r:id="rId3" imgW="4269600" imgH="107856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371725"/>
                        <a:ext cx="42799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autoUpdateAnimBg="0"/>
      <p:bldP spid="183300" grpId="0" autoUpdateAnimBg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4359" name="Rectangle 39"/>
          <p:cNvSpPr>
            <a:spLocks noChangeArrowheads="1"/>
          </p:cNvSpPr>
          <p:nvPr/>
        </p:nvSpPr>
        <p:spPr bwMode="auto">
          <a:xfrm>
            <a:off x="479426" y="3219450"/>
            <a:ext cx="2911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The standard error of the estimate is $306,000 in sales</a:t>
            </a:r>
          </a:p>
        </p:txBody>
      </p:sp>
      <p:graphicFrame>
        <p:nvGraphicFramePr>
          <p:cNvPr id="41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588123"/>
              </p:ext>
            </p:extLst>
          </p:nvPr>
        </p:nvGraphicFramePr>
        <p:xfrm>
          <a:off x="374650" y="1254919"/>
          <a:ext cx="6692899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7" name="Equation" r:id="rId3" imgW="7826040" imgH="1919880" progId="Equation.3">
                  <p:embed/>
                </p:oleObj>
              </mc:Choice>
              <mc:Fallback>
                <p:oleObj name="Equation" r:id="rId3" imgW="7826040" imgH="191988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1254919"/>
                        <a:ext cx="6692899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708400" y="2052638"/>
            <a:ext cx="5054600" cy="2731294"/>
            <a:chOff x="3708400" y="2737451"/>
            <a:chExt cx="5054600" cy="3640385"/>
          </a:xfrm>
        </p:grpSpPr>
        <p:grpSp>
          <p:nvGrpSpPr>
            <p:cNvPr id="21562" name="Group 41"/>
            <p:cNvGrpSpPr>
              <a:grpSpLocks/>
            </p:cNvGrpSpPr>
            <p:nvPr/>
          </p:nvGrpSpPr>
          <p:grpSpPr bwMode="auto">
            <a:xfrm>
              <a:off x="3708400" y="2737451"/>
              <a:ext cx="5054600" cy="3640385"/>
              <a:chOff x="3505200" y="2458051"/>
              <a:chExt cx="5054600" cy="3640385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3505200" y="2458051"/>
                <a:ext cx="5054600" cy="3640385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21570" name="Freeform 14"/>
              <p:cNvSpPr>
                <a:spLocks/>
              </p:cNvSpPr>
              <p:nvPr/>
            </p:nvSpPr>
            <p:spPr bwMode="auto">
              <a:xfrm>
                <a:off x="4561749" y="2917758"/>
                <a:ext cx="3615085" cy="2447630"/>
              </a:xfrm>
              <a:custGeom>
                <a:avLst/>
                <a:gdLst>
                  <a:gd name="T0" fmla="*/ 0 w 2264"/>
                  <a:gd name="T1" fmla="*/ 0 h 1736"/>
                  <a:gd name="T2" fmla="*/ 0 w 2264"/>
                  <a:gd name="T3" fmla="*/ 2447630 h 1736"/>
                  <a:gd name="T4" fmla="*/ 3615085 w 2264"/>
                  <a:gd name="T5" fmla="*/ 2447630 h 1736"/>
                  <a:gd name="T6" fmla="*/ 0 60000 65536"/>
                  <a:gd name="T7" fmla="*/ 0 60000 65536"/>
                  <a:gd name="T8" fmla="*/ 0 60000 65536"/>
                  <a:gd name="T9" fmla="*/ 0 w 2264"/>
                  <a:gd name="T10" fmla="*/ 0 h 1736"/>
                  <a:gd name="T11" fmla="*/ 2264 w 2264"/>
                  <a:gd name="T12" fmla="*/ 1736 h 17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64" h="1736">
                    <a:moveTo>
                      <a:pt x="0" y="0"/>
                    </a:moveTo>
                    <a:lnTo>
                      <a:pt x="0" y="1736"/>
                    </a:lnTo>
                    <a:lnTo>
                      <a:pt x="2264" y="1736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71" name="Rectangle 15"/>
              <p:cNvSpPr>
                <a:spLocks noChangeArrowheads="1"/>
              </p:cNvSpPr>
              <p:nvPr/>
            </p:nvSpPr>
            <p:spPr bwMode="auto">
              <a:xfrm>
                <a:off x="4219920" y="3084236"/>
                <a:ext cx="535788" cy="25236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4.0  –</a:t>
                </a:r>
              </a:p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3.0  –</a:t>
                </a:r>
              </a:p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2.0  –</a:t>
                </a:r>
              </a:p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1.0  –</a:t>
                </a:r>
              </a:p>
              <a:p>
                <a:pPr algn="r">
                  <a:lnSpc>
                    <a:spcPct val="220000"/>
                  </a:lnSpc>
                </a:pPr>
                <a:endParaRPr lang="en-US" altLang="en-US" sz="1100">
                  <a:latin typeface="Arial" pitchFamily="34" charset="0"/>
                </a:endParaRPr>
              </a:p>
            </p:txBody>
          </p:sp>
          <p:sp>
            <p:nvSpPr>
              <p:cNvPr id="21572" name="Rectangle 16"/>
              <p:cNvSpPr>
                <a:spLocks noChangeArrowheads="1"/>
              </p:cNvSpPr>
              <p:nvPr/>
            </p:nvSpPr>
            <p:spPr bwMode="auto">
              <a:xfrm>
                <a:off x="4201428" y="5154867"/>
                <a:ext cx="3747256" cy="5743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latin typeface="Arial" pitchFamily="34" charset="0"/>
                  </a:rPr>
                  <a:t>		|	|	|	|	|	|	|</a:t>
                </a:r>
              </a:p>
              <a:p>
                <a:r>
                  <a:rPr lang="en-US" altLang="en-US" sz="1100">
                    <a:latin typeface="Arial" pitchFamily="34" charset="0"/>
                  </a:rPr>
                  <a:t>	0	1	2	3	4	5	6	7</a:t>
                </a: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5902325" y="3749800"/>
                <a:ext cx="65088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6381750" y="4002120"/>
                <a:ext cx="65088" cy="74585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872038" y="4289351"/>
                <a:ext cx="65087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987925" y="4289351"/>
                <a:ext cx="65088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5445125" y="4289351"/>
                <a:ext cx="65088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7780338" y="3489546"/>
                <a:ext cx="65087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21579" name="TextBox 52"/>
              <p:cNvSpPr txBox="1">
                <a:spLocks noChangeArrowheads="1"/>
              </p:cNvSpPr>
              <p:nvPr/>
            </p:nvSpPr>
            <p:spPr bwMode="auto">
              <a:xfrm>
                <a:off x="4989802" y="5684197"/>
                <a:ext cx="2504025" cy="369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>
                    <a:latin typeface="Arial" pitchFamily="34" charset="0"/>
                  </a:rPr>
                  <a:t>Area payroll (in $ billions)</a:t>
                </a:r>
              </a:p>
            </p:txBody>
          </p:sp>
          <p:sp>
            <p:nvSpPr>
              <p:cNvPr id="21580" name="TextBox 53"/>
              <p:cNvSpPr txBox="1">
                <a:spLocks noChangeArrowheads="1"/>
              </p:cNvSpPr>
              <p:nvPr/>
            </p:nvSpPr>
            <p:spPr bwMode="auto">
              <a:xfrm rot="16200000">
                <a:off x="3165303" y="4072256"/>
                <a:ext cx="14560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>
                    <a:latin typeface="Arial" pitchFamily="34" charset="0"/>
                  </a:rPr>
                  <a:t>Nodel’s sales</a:t>
                </a:r>
              </a:p>
              <a:p>
                <a:pPr algn="ctr"/>
                <a:r>
                  <a:rPr lang="en-US" altLang="en-US" sz="1200">
                    <a:latin typeface="Arial" pitchFamily="34" charset="0"/>
                  </a:rPr>
                  <a:t>(in$ millions)</a:t>
                </a:r>
              </a:p>
            </p:txBody>
          </p:sp>
        </p:grpSp>
        <p:cxnSp>
          <p:nvCxnSpPr>
            <p:cNvPr id="55" name="Straight Connector 54"/>
            <p:cNvCxnSpPr/>
            <p:nvPr/>
          </p:nvCxnSpPr>
          <p:spPr>
            <a:xfrm flipV="1">
              <a:off x="4788772" y="3592410"/>
              <a:ext cx="3669428" cy="1295702"/>
            </a:xfrm>
            <a:prstGeom prst="line">
              <a:avLst/>
            </a:prstGeom>
            <a:ln w="571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55"/>
            <p:cNvSpPr/>
            <p:nvPr/>
          </p:nvSpPr>
          <p:spPr>
            <a:xfrm>
              <a:off x="4740275" y="3991114"/>
              <a:ext cx="2701925" cy="1655153"/>
            </a:xfrm>
            <a:custGeom>
              <a:avLst/>
              <a:gdLst>
                <a:gd name="connsiteX0" fmla="*/ 3263900 w 3263900"/>
                <a:gd name="connsiteY0" fmla="*/ 1739900 h 1739900"/>
                <a:gd name="connsiteX1" fmla="*/ 3251200 w 3263900"/>
                <a:gd name="connsiteY1" fmla="*/ 0 h 1739900"/>
                <a:gd name="connsiteX2" fmla="*/ 0 w 3263900"/>
                <a:gd name="connsiteY2" fmla="*/ 0 h 1739900"/>
                <a:gd name="connsiteX0" fmla="*/ 3251200 w 3251200"/>
                <a:gd name="connsiteY0" fmla="*/ 1739900 h 1739900"/>
                <a:gd name="connsiteX1" fmla="*/ 3238500 w 3251200"/>
                <a:gd name="connsiteY1" fmla="*/ 0 h 1739900"/>
                <a:gd name="connsiteX2" fmla="*/ 0 w 3251200"/>
                <a:gd name="connsiteY2" fmla="*/ 25400 h 1739900"/>
                <a:gd name="connsiteX0" fmla="*/ 3238500 w 3239721"/>
                <a:gd name="connsiteY0" fmla="*/ 1727200 h 1727200"/>
                <a:gd name="connsiteX1" fmla="*/ 3238500 w 3239721"/>
                <a:gd name="connsiteY1" fmla="*/ 0 h 1727200"/>
                <a:gd name="connsiteX2" fmla="*/ 0 w 3239721"/>
                <a:gd name="connsiteY2" fmla="*/ 2540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9721" h="1727200">
                  <a:moveTo>
                    <a:pt x="3238500" y="1727200"/>
                  </a:moveTo>
                  <a:cubicBezTo>
                    <a:pt x="3234267" y="1147233"/>
                    <a:pt x="3242733" y="579967"/>
                    <a:pt x="3238500" y="0"/>
                  </a:cubicBezTo>
                  <a:lnTo>
                    <a:pt x="0" y="25400"/>
                  </a:lnTo>
                </a:path>
              </a:pathLst>
            </a:custGeom>
            <a:ln w="57150" cmpd="sng">
              <a:solidFill>
                <a:schemeClr val="accent1"/>
              </a:solidFill>
              <a:prstDash val="dash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565" name="TextBox 56"/>
            <p:cNvSpPr txBox="1">
              <a:spLocks noChangeArrowheads="1"/>
            </p:cNvSpPr>
            <p:nvPr/>
          </p:nvSpPr>
          <p:spPr bwMode="auto">
            <a:xfrm>
              <a:off x="4329992" y="3837611"/>
              <a:ext cx="458780" cy="348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Arial" pitchFamily="34" charset="0"/>
                </a:rPr>
                <a:t>3.25</a:t>
              </a:r>
            </a:p>
          </p:txBody>
        </p:sp>
        <p:sp>
          <p:nvSpPr>
            <p:cNvPr id="21566" name="Oval 24"/>
            <p:cNvSpPr>
              <a:spLocks noChangeArrowheads="1"/>
            </p:cNvSpPr>
            <p:nvPr/>
          </p:nvSpPr>
          <p:spPr bwMode="auto">
            <a:xfrm>
              <a:off x="7395631" y="3941764"/>
              <a:ext cx="76200" cy="7620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rgbClr val="255898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567" name="Line 26"/>
            <p:cNvSpPr>
              <a:spLocks noChangeShapeType="1"/>
            </p:cNvSpPr>
            <p:nvPr/>
          </p:nvSpPr>
          <p:spPr bwMode="auto">
            <a:xfrm>
              <a:off x="7442200" y="3186113"/>
              <a:ext cx="0" cy="15906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8" name="Freeform 27"/>
            <p:cNvSpPr>
              <a:spLocks/>
            </p:cNvSpPr>
            <p:nvPr/>
          </p:nvSpPr>
          <p:spPr bwMode="auto">
            <a:xfrm rot="-5400000">
              <a:off x="6635750" y="3816350"/>
              <a:ext cx="1231900" cy="368300"/>
            </a:xfrm>
            <a:custGeom>
              <a:avLst/>
              <a:gdLst>
                <a:gd name="T0" fmla="*/ 0 w 888"/>
                <a:gd name="T1" fmla="*/ 358292 h 368"/>
                <a:gd name="T2" fmla="*/ 163698 w 888"/>
                <a:gd name="T3" fmla="*/ 336274 h 368"/>
                <a:gd name="T4" fmla="*/ 371790 w 888"/>
                <a:gd name="T5" fmla="*/ 168137 h 368"/>
                <a:gd name="T6" fmla="*/ 457801 w 888"/>
                <a:gd name="T7" fmla="*/ 70057 h 368"/>
                <a:gd name="T8" fmla="*/ 618725 w 888"/>
                <a:gd name="T9" fmla="*/ 0 h 368"/>
                <a:gd name="T10" fmla="*/ 768550 w 888"/>
                <a:gd name="T11" fmla="*/ 70057 h 368"/>
                <a:gd name="T12" fmla="*/ 862885 w 888"/>
                <a:gd name="T13" fmla="*/ 168137 h 368"/>
                <a:gd name="T14" fmla="*/ 1018260 w 888"/>
                <a:gd name="T15" fmla="*/ 336274 h 368"/>
                <a:gd name="T16" fmla="*/ 1231900 w 888"/>
                <a:gd name="T17" fmla="*/ 360293 h 3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8"/>
                <a:gd name="T28" fmla="*/ 0 h 368"/>
                <a:gd name="T29" fmla="*/ 888 w 888"/>
                <a:gd name="T30" fmla="*/ 368 h 3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8" h="368">
                  <a:moveTo>
                    <a:pt x="0" y="358"/>
                  </a:moveTo>
                  <a:cubicBezTo>
                    <a:pt x="19" y="354"/>
                    <a:pt x="72" y="362"/>
                    <a:pt x="118" y="336"/>
                  </a:cubicBezTo>
                  <a:cubicBezTo>
                    <a:pt x="164" y="310"/>
                    <a:pt x="230" y="228"/>
                    <a:pt x="268" y="168"/>
                  </a:cubicBezTo>
                  <a:cubicBezTo>
                    <a:pt x="306" y="108"/>
                    <a:pt x="286" y="138"/>
                    <a:pt x="330" y="70"/>
                  </a:cubicBezTo>
                  <a:cubicBezTo>
                    <a:pt x="374" y="2"/>
                    <a:pt x="412" y="0"/>
                    <a:pt x="446" y="0"/>
                  </a:cubicBezTo>
                  <a:cubicBezTo>
                    <a:pt x="483" y="0"/>
                    <a:pt x="526" y="30"/>
                    <a:pt x="554" y="70"/>
                  </a:cubicBezTo>
                  <a:cubicBezTo>
                    <a:pt x="582" y="110"/>
                    <a:pt x="590" y="118"/>
                    <a:pt x="622" y="168"/>
                  </a:cubicBezTo>
                  <a:cubicBezTo>
                    <a:pt x="654" y="218"/>
                    <a:pt x="690" y="304"/>
                    <a:pt x="734" y="336"/>
                  </a:cubicBezTo>
                  <a:cubicBezTo>
                    <a:pt x="778" y="368"/>
                    <a:pt x="856" y="355"/>
                    <a:pt x="888" y="360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9" grpId="0" autoUpdateAnimBg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52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Correlation</a:t>
            </a:r>
          </a:p>
        </p:txBody>
      </p:sp>
      <p:sp>
        <p:nvSpPr>
          <p:cNvPr id="185346" name="Rectangle 2"/>
          <p:cNvSpPr>
            <a:spLocks noGrp="1" noChangeArrowheads="1"/>
          </p:cNvSpPr>
          <p:nvPr>
            <p:ph idx="1"/>
          </p:nvPr>
        </p:nvSpPr>
        <p:spPr>
          <a:xfrm>
            <a:off x="755650" y="1266825"/>
            <a:ext cx="7708900" cy="2971800"/>
          </a:xfrm>
        </p:spPr>
        <p:txBody>
          <a:bodyPr lIns="90475" tIns="44444" rIns="90475" bIns="44444"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How strong is the linear relationship between the variables?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does not necessarily imply causality!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Coefficient of correlation,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measures degree of association</a:t>
            </a:r>
          </a:p>
          <a:p>
            <a:pPr marL="1168400" lvl="1" indent="-4572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Values range from -1 to +1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 animBg="1" autoUpdateAnimBg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85800" y="1244906"/>
            <a:ext cx="7772400" cy="2280492"/>
          </a:xfrm>
          <a:prstGeom prst="roundRect">
            <a:avLst>
              <a:gd name="adj" fmla="val 8938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Coefficient</a:t>
            </a:r>
          </a:p>
        </p:txBody>
      </p:sp>
      <p:graphicFrame>
        <p:nvGraphicFramePr>
          <p:cNvPr id="2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831213"/>
              </p:ext>
            </p:extLst>
          </p:nvPr>
        </p:nvGraphicFramePr>
        <p:xfrm>
          <a:off x="1808296" y="1860760"/>
          <a:ext cx="5527408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8" name="Equation" r:id="rId4" imgW="6591960" imgH="1782720" progId="Equation.3">
                  <p:embed/>
                </p:oleObj>
              </mc:Choice>
              <mc:Fallback>
                <p:oleObj name="Equation" r:id="rId4" imgW="6591960" imgH="178272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296" y="1860760"/>
                        <a:ext cx="5527408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Coefficient</a:t>
            </a:r>
          </a:p>
        </p:txBody>
      </p:sp>
      <p:grpSp>
        <p:nvGrpSpPr>
          <p:cNvPr id="187405" name="Group 187404"/>
          <p:cNvGrpSpPr>
            <a:grpSpLocks/>
          </p:cNvGrpSpPr>
          <p:nvPr/>
        </p:nvGrpSpPr>
        <p:grpSpPr bwMode="auto">
          <a:xfrm>
            <a:off x="1296988" y="1256110"/>
            <a:ext cx="1477962" cy="1225060"/>
            <a:chOff x="1296268" y="1674570"/>
            <a:chExt cx="1478684" cy="1633332"/>
          </a:xfrm>
        </p:grpSpPr>
        <p:sp>
          <p:nvSpPr>
            <p:cNvPr id="13" name="Freeform 12"/>
            <p:cNvSpPr/>
            <p:nvPr/>
          </p:nvSpPr>
          <p:spPr>
            <a:xfrm>
              <a:off x="1520214" y="1676157"/>
              <a:ext cx="1014909" cy="1028648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558333" y="1815850"/>
              <a:ext cx="727430" cy="850857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1612334" y="1884109"/>
              <a:ext cx="81003" cy="79371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1744162" y="2039677"/>
              <a:ext cx="81002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875988" y="2196831"/>
              <a:ext cx="79414" cy="8095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2006227" y="2353986"/>
              <a:ext cx="81003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138054" y="2511140"/>
              <a:ext cx="81002" cy="79371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74" name="TextBox 187395"/>
            <p:cNvSpPr txBox="1">
              <a:spLocks noChangeArrowheads="1"/>
            </p:cNvSpPr>
            <p:nvPr/>
          </p:nvSpPr>
          <p:spPr bwMode="auto">
            <a:xfrm>
              <a:off x="1296268" y="1674570"/>
              <a:ext cx="261738" cy="369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75" name="TextBox 187396"/>
            <p:cNvSpPr txBox="1">
              <a:spLocks noChangeArrowheads="1"/>
            </p:cNvSpPr>
            <p:nvPr/>
          </p:nvSpPr>
          <p:spPr bwMode="auto">
            <a:xfrm>
              <a:off x="2257239" y="2637369"/>
              <a:ext cx="261738" cy="369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76" name="TextBox 187397"/>
            <p:cNvSpPr txBox="1">
              <a:spLocks noChangeArrowheads="1"/>
            </p:cNvSpPr>
            <p:nvPr/>
          </p:nvSpPr>
          <p:spPr bwMode="auto">
            <a:xfrm>
              <a:off x="1432986" y="2815484"/>
              <a:ext cx="1341966" cy="492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(a)	Perfect negative correlation</a:t>
              </a:r>
            </a:p>
          </p:txBody>
        </p:sp>
      </p:grpSp>
      <p:grpSp>
        <p:nvGrpSpPr>
          <p:cNvPr id="187407" name="Group 187406"/>
          <p:cNvGrpSpPr>
            <a:grpSpLocks/>
          </p:cNvGrpSpPr>
          <p:nvPr/>
        </p:nvGrpSpPr>
        <p:grpSpPr bwMode="auto">
          <a:xfrm>
            <a:off x="4016376" y="2840832"/>
            <a:ext cx="1477963" cy="1085819"/>
            <a:chOff x="4016181" y="3787043"/>
            <a:chExt cx="1478684" cy="1448942"/>
          </a:xfrm>
        </p:grpSpPr>
        <p:sp>
          <p:nvSpPr>
            <p:cNvPr id="31" name="Oval 30"/>
            <p:cNvSpPr/>
            <p:nvPr/>
          </p:nvSpPr>
          <p:spPr>
            <a:xfrm>
              <a:off x="4487899" y="4548078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4284600" y="4516302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4711845" y="4235084"/>
              <a:ext cx="81002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4919910" y="4260505"/>
              <a:ext cx="79414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5088267" y="4260505"/>
              <a:ext cx="81001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4883379" y="4427329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4319542" y="4316113"/>
              <a:ext cx="81001" cy="79440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4446604" y="4133401"/>
              <a:ext cx="81001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4630844" y="4316113"/>
              <a:ext cx="81001" cy="79440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4646726" y="4548078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4837319" y="4068261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5088267" y="4557611"/>
              <a:ext cx="81001" cy="79440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4254422" y="4343122"/>
              <a:ext cx="935494" cy="0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Freeform 71"/>
            <p:cNvSpPr/>
            <p:nvPr/>
          </p:nvSpPr>
          <p:spPr>
            <a:xfrm>
              <a:off x="4240128" y="3788632"/>
              <a:ext cx="1014907" cy="1029541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64" name="TextBox 72"/>
            <p:cNvSpPr txBox="1">
              <a:spLocks noChangeArrowheads="1"/>
            </p:cNvSpPr>
            <p:nvPr/>
          </p:nvSpPr>
          <p:spPr bwMode="auto">
            <a:xfrm>
              <a:off x="4016181" y="3787043"/>
              <a:ext cx="261738" cy="3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65" name="TextBox 73"/>
            <p:cNvSpPr txBox="1">
              <a:spLocks noChangeArrowheads="1"/>
            </p:cNvSpPr>
            <p:nvPr/>
          </p:nvSpPr>
          <p:spPr bwMode="auto">
            <a:xfrm>
              <a:off x="4977152" y="4749842"/>
              <a:ext cx="261738" cy="3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66" name="TextBox 74"/>
            <p:cNvSpPr txBox="1">
              <a:spLocks noChangeArrowheads="1"/>
            </p:cNvSpPr>
            <p:nvPr/>
          </p:nvSpPr>
          <p:spPr bwMode="auto">
            <a:xfrm>
              <a:off x="4152899" y="4927957"/>
              <a:ext cx="1341966" cy="30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(c)	No correlation</a:t>
              </a:r>
            </a:p>
          </p:txBody>
        </p:sp>
      </p:grpSp>
      <p:grpSp>
        <p:nvGrpSpPr>
          <p:cNvPr id="187408" name="Group 187407"/>
          <p:cNvGrpSpPr>
            <a:grpSpLocks/>
          </p:cNvGrpSpPr>
          <p:nvPr/>
        </p:nvGrpSpPr>
        <p:grpSpPr bwMode="auto">
          <a:xfrm>
            <a:off x="5348288" y="2227660"/>
            <a:ext cx="1593850" cy="1086806"/>
            <a:chOff x="5348275" y="2969969"/>
            <a:chExt cx="1594392" cy="1448586"/>
          </a:xfrm>
        </p:grpSpPr>
        <p:sp>
          <p:nvSpPr>
            <p:cNvPr id="37" name="Oval 36"/>
            <p:cNvSpPr/>
            <p:nvPr/>
          </p:nvSpPr>
          <p:spPr>
            <a:xfrm>
              <a:off x="5719876" y="3492080"/>
              <a:ext cx="79402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710348" y="3596819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5678587" y="3806299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6243929" y="3349253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5913617" y="3717429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078773" y="3612689"/>
              <a:ext cx="80990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5811983" y="3580950"/>
              <a:ext cx="80990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5986667" y="3492080"/>
              <a:ext cx="79402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5913617" y="3388928"/>
              <a:ext cx="80990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6101006" y="3388928"/>
              <a:ext cx="80990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6061304" y="3268318"/>
              <a:ext cx="79402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59" name="Straight Connector 58"/>
            <p:cNvCxnSpPr/>
            <p:nvPr/>
          </p:nvCxnSpPr>
          <p:spPr>
            <a:xfrm flipH="1">
              <a:off x="5592833" y="3115970"/>
              <a:ext cx="943296" cy="769677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6293158" y="3166753"/>
              <a:ext cx="80991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5572188" y="2971555"/>
              <a:ext cx="1016345" cy="1028353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47" name="TextBox 80"/>
            <p:cNvSpPr txBox="1">
              <a:spLocks noChangeArrowheads="1"/>
            </p:cNvSpPr>
            <p:nvPr/>
          </p:nvSpPr>
          <p:spPr bwMode="auto">
            <a:xfrm>
              <a:off x="5348275" y="2969969"/>
              <a:ext cx="261699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48" name="TextBox 81"/>
            <p:cNvSpPr txBox="1">
              <a:spLocks noChangeArrowheads="1"/>
            </p:cNvSpPr>
            <p:nvPr/>
          </p:nvSpPr>
          <p:spPr bwMode="auto">
            <a:xfrm>
              <a:off x="6309246" y="3932768"/>
              <a:ext cx="261699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49" name="TextBox 82"/>
            <p:cNvSpPr txBox="1">
              <a:spLocks noChangeArrowheads="1"/>
            </p:cNvSpPr>
            <p:nvPr/>
          </p:nvSpPr>
          <p:spPr bwMode="auto">
            <a:xfrm>
              <a:off x="5396093" y="4110883"/>
              <a:ext cx="1546574" cy="307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(d)	Positive correlation</a:t>
              </a:r>
            </a:p>
          </p:txBody>
        </p:sp>
      </p:grpSp>
      <p:grpSp>
        <p:nvGrpSpPr>
          <p:cNvPr id="187409" name="Group 187408"/>
          <p:cNvGrpSpPr>
            <a:grpSpLocks/>
          </p:cNvGrpSpPr>
          <p:nvPr/>
        </p:nvGrpSpPr>
        <p:grpSpPr bwMode="auto">
          <a:xfrm>
            <a:off x="6532563" y="1252538"/>
            <a:ext cx="1479550" cy="1225061"/>
            <a:chOff x="6532901" y="1670651"/>
            <a:chExt cx="1478684" cy="1633332"/>
          </a:xfrm>
        </p:grpSpPr>
        <p:sp>
          <p:nvSpPr>
            <p:cNvPr id="54" name="Oval 53"/>
            <p:cNvSpPr/>
            <p:nvPr/>
          </p:nvSpPr>
          <p:spPr>
            <a:xfrm>
              <a:off x="6951756" y="2421501"/>
              <a:ext cx="79329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7167529" y="2210374"/>
              <a:ext cx="80915" cy="79371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6" name="Oval 55"/>
            <p:cNvSpPr/>
            <p:nvPr/>
          </p:nvSpPr>
          <p:spPr>
            <a:xfrm>
              <a:off x="7384889" y="1997659"/>
              <a:ext cx="79329" cy="8095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7" name="Oval 56"/>
            <p:cNvSpPr/>
            <p:nvPr/>
          </p:nvSpPr>
          <p:spPr>
            <a:xfrm>
              <a:off x="7600663" y="1786533"/>
              <a:ext cx="80916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58" name="Straight Connector 57"/>
            <p:cNvCxnSpPr/>
            <p:nvPr/>
          </p:nvCxnSpPr>
          <p:spPr>
            <a:xfrm flipH="1">
              <a:off x="6764540" y="1753197"/>
              <a:ext cx="956702" cy="942927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 83"/>
            <p:cNvSpPr/>
            <p:nvPr/>
          </p:nvSpPr>
          <p:spPr>
            <a:xfrm>
              <a:off x="6756607" y="1672239"/>
              <a:ext cx="1015405" cy="1028648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30" name="TextBox 84"/>
            <p:cNvSpPr txBox="1">
              <a:spLocks noChangeArrowheads="1"/>
            </p:cNvSpPr>
            <p:nvPr/>
          </p:nvSpPr>
          <p:spPr bwMode="auto">
            <a:xfrm>
              <a:off x="6532901" y="1670651"/>
              <a:ext cx="261457" cy="36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31" name="TextBox 85"/>
            <p:cNvSpPr txBox="1">
              <a:spLocks noChangeArrowheads="1"/>
            </p:cNvSpPr>
            <p:nvPr/>
          </p:nvSpPr>
          <p:spPr bwMode="auto">
            <a:xfrm>
              <a:off x="7493872" y="2633450"/>
              <a:ext cx="261457" cy="36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32" name="TextBox 86"/>
            <p:cNvSpPr txBox="1">
              <a:spLocks noChangeArrowheads="1"/>
            </p:cNvSpPr>
            <p:nvPr/>
          </p:nvSpPr>
          <p:spPr bwMode="auto">
            <a:xfrm>
              <a:off x="6669619" y="2811565"/>
              <a:ext cx="1341966" cy="492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(e)	Perfect positive correlation</a:t>
              </a:r>
            </a:p>
          </p:txBody>
        </p:sp>
      </p:grpSp>
      <p:grpSp>
        <p:nvGrpSpPr>
          <p:cNvPr id="187406" name="Group 187405"/>
          <p:cNvGrpSpPr>
            <a:grpSpLocks/>
          </p:cNvGrpSpPr>
          <p:nvPr/>
        </p:nvGrpSpPr>
        <p:grpSpPr bwMode="auto">
          <a:xfrm>
            <a:off x="2543175" y="2214563"/>
            <a:ext cx="1544638" cy="1086806"/>
            <a:chOff x="2543366" y="2952781"/>
            <a:chExt cx="1543913" cy="1448586"/>
          </a:xfrm>
        </p:grpSpPr>
        <p:sp>
          <p:nvSpPr>
            <p:cNvPr id="22" name="Oval 21"/>
            <p:cNvSpPr/>
            <p:nvPr/>
          </p:nvSpPr>
          <p:spPr>
            <a:xfrm>
              <a:off x="2944815" y="3017847"/>
              <a:ext cx="79338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3105077" y="3227326"/>
              <a:ext cx="80925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3257406" y="3347936"/>
              <a:ext cx="80925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373239" y="3532023"/>
              <a:ext cx="80924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3539848" y="3500284"/>
              <a:ext cx="79338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2921014" y="3268587"/>
              <a:ext cx="80925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3377999" y="3676437"/>
              <a:ext cx="80925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3065409" y="3428870"/>
              <a:ext cx="79338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3105077" y="3749437"/>
              <a:ext cx="80925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2862304" y="3059108"/>
              <a:ext cx="642635" cy="771265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Freeform 87"/>
            <p:cNvSpPr/>
            <p:nvPr/>
          </p:nvSpPr>
          <p:spPr>
            <a:xfrm>
              <a:off x="2782966" y="2954368"/>
              <a:ext cx="1015523" cy="1028353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21" name="TextBox 88"/>
            <p:cNvSpPr txBox="1">
              <a:spLocks noChangeArrowheads="1"/>
            </p:cNvSpPr>
            <p:nvPr/>
          </p:nvSpPr>
          <p:spPr bwMode="auto">
            <a:xfrm>
              <a:off x="2559049" y="2952781"/>
              <a:ext cx="261487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22" name="TextBox 89"/>
            <p:cNvSpPr txBox="1">
              <a:spLocks noChangeArrowheads="1"/>
            </p:cNvSpPr>
            <p:nvPr/>
          </p:nvSpPr>
          <p:spPr bwMode="auto">
            <a:xfrm>
              <a:off x="3520020" y="3915580"/>
              <a:ext cx="261487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23" name="TextBox 90"/>
            <p:cNvSpPr txBox="1">
              <a:spLocks noChangeArrowheads="1"/>
            </p:cNvSpPr>
            <p:nvPr/>
          </p:nvSpPr>
          <p:spPr bwMode="auto">
            <a:xfrm>
              <a:off x="2543366" y="4093695"/>
              <a:ext cx="1543913" cy="307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(b)	Negative correlation</a:t>
              </a:r>
            </a:p>
          </p:txBody>
        </p:sp>
      </p:grpSp>
      <p:grpSp>
        <p:nvGrpSpPr>
          <p:cNvPr id="187410" name="Group 187409"/>
          <p:cNvGrpSpPr>
            <a:grpSpLocks/>
          </p:cNvGrpSpPr>
          <p:nvPr/>
        </p:nvGrpSpPr>
        <p:grpSpPr bwMode="auto">
          <a:xfrm>
            <a:off x="1485900" y="2390775"/>
            <a:ext cx="6413500" cy="2609289"/>
            <a:chOff x="1485896" y="3187700"/>
            <a:chExt cx="6413494" cy="3479052"/>
          </a:xfrm>
        </p:grpSpPr>
        <p:sp>
          <p:nvSpPr>
            <p:cNvPr id="187404" name="Rectangle 187403"/>
            <p:cNvSpPr/>
            <p:nvPr/>
          </p:nvSpPr>
          <p:spPr>
            <a:xfrm flipH="1">
              <a:off x="1930396" y="5715000"/>
              <a:ext cx="5422895" cy="16986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" name="Freeform 3"/>
            <p:cNvSpPr/>
            <p:nvPr/>
          </p:nvSpPr>
          <p:spPr>
            <a:xfrm>
              <a:off x="1930396" y="3187700"/>
              <a:ext cx="5410195" cy="2527300"/>
            </a:xfrm>
            <a:custGeom>
              <a:avLst/>
              <a:gdLst>
                <a:gd name="connsiteX0" fmla="*/ 0 w 5410200"/>
                <a:gd name="connsiteY0" fmla="*/ 0 h 2527300"/>
                <a:gd name="connsiteX1" fmla="*/ 12700 w 5410200"/>
                <a:gd name="connsiteY1" fmla="*/ 2527300 h 2527300"/>
                <a:gd name="connsiteX2" fmla="*/ 5397500 w 5410200"/>
                <a:gd name="connsiteY2" fmla="*/ 2514600 h 2527300"/>
                <a:gd name="connsiteX3" fmla="*/ 5410200 w 5410200"/>
                <a:gd name="connsiteY3" fmla="*/ 25400 h 252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0200" h="2527300">
                  <a:moveTo>
                    <a:pt x="0" y="0"/>
                  </a:moveTo>
                  <a:cubicBezTo>
                    <a:pt x="4233" y="842433"/>
                    <a:pt x="8467" y="1684867"/>
                    <a:pt x="12700" y="2527300"/>
                  </a:cubicBezTo>
                  <a:lnTo>
                    <a:pt x="5397500" y="2514600"/>
                  </a:lnTo>
                  <a:cubicBezTo>
                    <a:pt x="5401733" y="1684867"/>
                    <a:pt x="5405967" y="855133"/>
                    <a:pt x="5410200" y="254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289294" y="4597400"/>
              <a:ext cx="0" cy="74930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986455" y="4597400"/>
              <a:ext cx="0" cy="74930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635493" y="5346700"/>
              <a:ext cx="0" cy="37465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7102" name="TextBox 187398"/>
            <p:cNvSpPr txBox="1">
              <a:spLocks noChangeArrowheads="1"/>
            </p:cNvSpPr>
            <p:nvPr/>
          </p:nvSpPr>
          <p:spPr bwMode="auto">
            <a:xfrm>
              <a:off x="6806387" y="5353051"/>
              <a:ext cx="4988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High</a:t>
              </a:r>
            </a:p>
          </p:txBody>
        </p:sp>
        <p:sp>
          <p:nvSpPr>
            <p:cNvPr id="217103" name="TextBox 187399"/>
            <p:cNvSpPr txBox="1">
              <a:spLocks noChangeArrowheads="1"/>
            </p:cNvSpPr>
            <p:nvPr/>
          </p:nvSpPr>
          <p:spPr bwMode="auto">
            <a:xfrm>
              <a:off x="5611282" y="5353051"/>
              <a:ext cx="8322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Moderate</a:t>
              </a:r>
            </a:p>
          </p:txBody>
        </p:sp>
        <p:sp>
          <p:nvSpPr>
            <p:cNvPr id="217104" name="TextBox 187400"/>
            <p:cNvSpPr txBox="1">
              <a:spLocks noChangeArrowheads="1"/>
            </p:cNvSpPr>
            <p:nvPr/>
          </p:nvSpPr>
          <p:spPr bwMode="auto">
            <a:xfrm>
              <a:off x="4742146" y="5353051"/>
              <a:ext cx="465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Low</a:t>
              </a:r>
            </a:p>
          </p:txBody>
        </p:sp>
        <p:sp>
          <p:nvSpPr>
            <p:cNvPr id="217105" name="TextBox 187401"/>
            <p:cNvSpPr txBox="1">
              <a:spLocks noChangeArrowheads="1"/>
            </p:cNvSpPr>
            <p:nvPr/>
          </p:nvSpPr>
          <p:spPr bwMode="auto">
            <a:xfrm>
              <a:off x="3492034" y="6297420"/>
              <a:ext cx="2150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Correlation coefficient values</a:t>
              </a:r>
            </a:p>
          </p:txBody>
        </p:sp>
        <p:sp>
          <p:nvSpPr>
            <p:cNvPr id="217106" name="TextBox 97"/>
            <p:cNvSpPr txBox="1">
              <a:spLocks noChangeArrowheads="1"/>
            </p:cNvSpPr>
            <p:nvPr/>
          </p:nvSpPr>
          <p:spPr bwMode="auto">
            <a:xfrm>
              <a:off x="1974849" y="5353050"/>
              <a:ext cx="4988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High</a:t>
              </a:r>
            </a:p>
          </p:txBody>
        </p:sp>
        <p:sp>
          <p:nvSpPr>
            <p:cNvPr id="217107" name="TextBox 98"/>
            <p:cNvSpPr txBox="1">
              <a:spLocks noChangeArrowheads="1"/>
            </p:cNvSpPr>
            <p:nvPr/>
          </p:nvSpPr>
          <p:spPr bwMode="auto">
            <a:xfrm>
              <a:off x="2915465" y="5353050"/>
              <a:ext cx="8322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Moderate</a:t>
              </a:r>
            </a:p>
          </p:txBody>
        </p:sp>
        <p:sp>
          <p:nvSpPr>
            <p:cNvPr id="217108" name="TextBox 99"/>
            <p:cNvSpPr txBox="1">
              <a:spLocks noChangeArrowheads="1"/>
            </p:cNvSpPr>
            <p:nvPr/>
          </p:nvSpPr>
          <p:spPr bwMode="auto">
            <a:xfrm>
              <a:off x="4119844" y="5353050"/>
              <a:ext cx="465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Low</a:t>
              </a:r>
            </a:p>
          </p:txBody>
        </p:sp>
        <p:sp>
          <p:nvSpPr>
            <p:cNvPr id="217109" name="TextBox 187402"/>
            <p:cNvSpPr txBox="1">
              <a:spLocks noChangeArrowheads="1"/>
            </p:cNvSpPr>
            <p:nvPr/>
          </p:nvSpPr>
          <p:spPr bwMode="auto">
            <a:xfrm>
              <a:off x="1485896" y="5522050"/>
              <a:ext cx="6413494" cy="7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1200"/>
                </a:spcAft>
              </a:pPr>
              <a:r>
                <a:rPr lang="en-US" altLang="en-US" sz="1000">
                  <a:latin typeface="Arial" pitchFamily="34" charset="0"/>
                </a:rPr>
                <a:t>	|	|	|	|	|		|	|	|	|</a:t>
              </a:r>
            </a:p>
            <a:p>
              <a:pPr>
                <a:spcAft>
                  <a:spcPts val="1200"/>
                </a:spcAft>
              </a:pPr>
              <a:r>
                <a:rPr lang="en-US" altLang="en-US" sz="1200">
                  <a:latin typeface="Arial" pitchFamily="34" charset="0"/>
                </a:rPr>
                <a:t>	–1.0	–0.8	–0.6	–0.4	–0.2	0	0.2	0.4	0.6	0.8	1.0	</a:t>
              </a:r>
            </a:p>
          </p:txBody>
        </p:sp>
      </p:grpSp>
      <p:sp>
        <p:nvSpPr>
          <p:cNvPr id="187411" name="TextBox 187410"/>
          <p:cNvSpPr txBox="1">
            <a:spLocks noChangeArrowheads="1"/>
          </p:cNvSpPr>
          <p:nvPr/>
        </p:nvSpPr>
        <p:spPr bwMode="auto">
          <a:xfrm>
            <a:off x="3214688" y="1114425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600">
                <a:latin typeface="Arial" pitchFamily="34" charset="0"/>
              </a:rPr>
              <a:t>Figure </a:t>
            </a:r>
            <a:r>
              <a:rPr lang="en-US" altLang="en-US" sz="1600">
                <a:solidFill>
                  <a:schemeClr val="tx2"/>
                </a:solidFill>
                <a:latin typeface="Arial" pitchFamily="34" charset="0"/>
              </a:rPr>
              <a:t>4.10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8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187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18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1000"/>
                                        <p:tgtEl>
                                          <p:spTgt spid="18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18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11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863306" y="3096883"/>
            <a:ext cx="5607169" cy="163039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Coefficient</a:t>
            </a:r>
          </a:p>
        </p:txBody>
      </p:sp>
      <p:graphicFrame>
        <p:nvGraphicFramePr>
          <p:cNvPr id="2" name="Object 95"/>
          <p:cNvGraphicFramePr>
            <a:graphicFrameLocks noChangeAspect="1"/>
          </p:cNvGraphicFramePr>
          <p:nvPr/>
        </p:nvGraphicFramePr>
        <p:xfrm>
          <a:off x="2279650" y="3186113"/>
          <a:ext cx="45847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2" name="Equation" r:id="rId4" imgW="4571280" imgH="886680" progId="Equation.3">
                  <p:embed/>
                </p:oleObj>
              </mc:Choice>
              <mc:Fallback>
                <p:oleObj name="Equation" r:id="rId4" imgW="4571280" imgH="886680" progId="Equation.3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3186113"/>
                        <a:ext cx="45847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612937"/>
              </p:ext>
            </p:extLst>
          </p:nvPr>
        </p:nvGraphicFramePr>
        <p:xfrm>
          <a:off x="939800" y="1123950"/>
          <a:ext cx="7277100" cy="1889760"/>
        </p:xfrm>
        <a:graphic>
          <a:graphicData uri="http://schemas.openxmlformats.org/drawingml/2006/table">
            <a:tbl>
              <a:tblPr firstRow="1" lastRow="1" bandRow="1">
                <a:tableStyleId>{3C2FFA5D-87B4-456A-9821-1D502468CF0F}</a:tableStyleId>
              </a:tblPr>
              <a:tblGrid>
                <a:gridCol w="546100"/>
                <a:gridCol w="609600"/>
                <a:gridCol w="208280"/>
                <a:gridCol w="591820"/>
                <a:gridCol w="406400"/>
                <a:gridCol w="208280"/>
                <a:gridCol w="718820"/>
                <a:gridCol w="457200"/>
                <a:gridCol w="266700"/>
                <a:gridCol w="762000"/>
                <a:gridCol w="596900"/>
                <a:gridCol w="215900"/>
                <a:gridCol w="800100"/>
                <a:gridCol w="673100"/>
                <a:gridCol w="215900"/>
              </a:tblGrid>
              <a:tr h="22860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endParaRPr lang="en-US" sz="1100" b="1" i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en-US" sz="1100" b="1" i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100" b="1" i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6.25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49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12.25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rgbClr val="FFFF00"/>
                          </a:solidFill>
                        </a:rPr>
                        <a:t>Σy =</a:t>
                      </a:r>
                      <a:endParaRPr lang="en-US" sz="1100" dirty="0">
                        <a:solidFill>
                          <a:srgbClr val="FFFF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Σx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Σx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Σxy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51.5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Σy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39.5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3" name="Object 96"/>
          <p:cNvGraphicFramePr>
            <a:graphicFrameLocks noChangeAspect="1"/>
          </p:cNvGraphicFramePr>
          <p:nvPr/>
        </p:nvGraphicFramePr>
        <p:xfrm>
          <a:off x="2590800" y="4019550"/>
          <a:ext cx="39624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3" name="Equation" r:id="rId6" imgW="3949560" imgH="749520" progId="Equation.3">
                  <p:embed/>
                </p:oleObj>
              </mc:Choice>
              <mc:Fallback>
                <p:oleObj name="Equation" r:id="rId6" imgW="3949560" imgH="749520" progId="Equation.3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019550"/>
                        <a:ext cx="39624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52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Correlation</a:t>
            </a:r>
          </a:p>
        </p:txBody>
      </p:sp>
      <p:sp>
        <p:nvSpPr>
          <p:cNvPr id="191490" name="Rectangle 2"/>
          <p:cNvSpPr>
            <a:spLocks noGrp="1" noChangeArrowheads="1"/>
          </p:cNvSpPr>
          <p:nvPr>
            <p:ph idx="1"/>
          </p:nvPr>
        </p:nvSpPr>
        <p:spPr>
          <a:xfrm>
            <a:off x="819150" y="1200150"/>
            <a:ext cx="7505700" cy="2162175"/>
          </a:xfrm>
        </p:spPr>
        <p:txBody>
          <a:bodyPr lIns="90475" tIns="44444" rIns="90475" bIns="44444"/>
          <a:lstStyle/>
          <a:p>
            <a:pPr defTabSz="836613"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Coefficient of Determination,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measures the percent of change in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predicted by the change in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marL="1168400" lvl="1" indent="-457200" defTabSz="836613"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Values range from 0 to 1</a:t>
            </a:r>
          </a:p>
          <a:p>
            <a:pPr marL="1168400" lvl="1" indent="-457200" defTabSz="836613"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Easy to interpret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1175569" y="3280173"/>
            <a:ext cx="68563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For the Nodel Construction example:</a:t>
            </a:r>
          </a:p>
          <a:p>
            <a:pPr algn="ctr"/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= .901</a:t>
            </a:r>
          </a:p>
          <a:p>
            <a:pPr algn="ctr"/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= .81</a:t>
            </a:r>
            <a:endParaRPr lang="en-US" altLang="en-US" sz="32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91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91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build="p" autoUpdateAnimBg="0" advAuto="1000"/>
      <p:bldP spid="191492" grpId="0" autoUpdateAnimBg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45488" y="3235393"/>
            <a:ext cx="3062177" cy="90850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3822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Multiple-Regression </a:t>
            </a:r>
            <a:r>
              <a:rPr lang="en-US" dirty="0"/>
              <a:t>Analysis</a:t>
            </a:r>
          </a:p>
        </p:txBody>
      </p:sp>
      <p:sp>
        <p:nvSpPr>
          <p:cNvPr id="193539" name="Rectangle 3"/>
          <p:cNvSpPr>
            <a:spLocks noChangeArrowheads="1"/>
          </p:cNvSpPr>
          <p:nvPr/>
        </p:nvSpPr>
        <p:spPr bwMode="auto">
          <a:xfrm>
            <a:off x="581026" y="1591866"/>
            <a:ext cx="7980363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Jika lebih dari satu variabel independen akan digunakan dalam model, regresi linier dapat diperluas ke regresi ganda untuk mengakomodasi beberapa variabel independen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93543" name="Rectangle 7"/>
          <p:cNvSpPr>
            <a:spLocks noChangeArrowheads="1"/>
          </p:cNvSpPr>
          <p:nvPr/>
        </p:nvSpPr>
        <p:spPr bwMode="auto">
          <a:xfrm>
            <a:off x="1277939" y="4143901"/>
            <a:ext cx="658653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Secara komputasi, ini cukup kompleks dan umumnya dilakukan di komputer</a:t>
            </a:r>
            <a:endParaRPr lang="en-US" alt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31840"/>
              </p:ext>
            </p:extLst>
          </p:nvPr>
        </p:nvGraphicFramePr>
        <p:xfrm>
          <a:off x="3044456" y="3512178"/>
          <a:ext cx="199537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64" name="Equation" r:id="rId3" imgW="2422800" imgH="484560" progId="Equation.3">
                  <p:embed/>
                </p:oleObj>
              </mc:Choice>
              <mc:Fallback>
                <p:oleObj name="Equation" r:id="rId3" imgW="2422800" imgH="48456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456" y="3512178"/>
                        <a:ext cx="1995377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93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3539" grpId="0" autoUpdateAnimBg="0"/>
      <p:bldP spid="193543" grpId="0" autoUpdateAnimBg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147777" y="2225172"/>
            <a:ext cx="4423144" cy="64304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3822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Multiple-Regression </a:t>
            </a:r>
            <a:r>
              <a:rPr lang="en-US" dirty="0"/>
              <a:t>Analysis</a:t>
            </a:r>
          </a:p>
        </p:txBody>
      </p:sp>
      <p:sp>
        <p:nvSpPr>
          <p:cNvPr id="194566" name="Rectangle 6"/>
          <p:cNvSpPr>
            <a:spLocks noChangeArrowheads="1"/>
          </p:cNvSpPr>
          <p:nvPr/>
        </p:nvSpPr>
        <p:spPr bwMode="auto">
          <a:xfrm>
            <a:off x="781051" y="1381340"/>
            <a:ext cx="738663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Dalam contoh Nodel, termasuk suku bunga dalam model memberikan persamaan baru: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94567" name="Rectangle 7"/>
          <p:cNvSpPr>
            <a:spLocks noChangeArrowheads="1"/>
          </p:cNvSpPr>
          <p:nvPr/>
        </p:nvSpPr>
        <p:spPr bwMode="auto">
          <a:xfrm>
            <a:off x="781051" y="2868217"/>
            <a:ext cx="75803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Koefisien korelasi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meningkat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sebesar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 = .96 menunjukkan model ini melakukan pekerjaan yang lebih baik dalam memprediksi perubahan dalam penjualan konstruksi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94568" name="Rectangle 8"/>
          <p:cNvSpPr>
            <a:spLocks noChangeArrowheads="1"/>
          </p:cNvSpPr>
          <p:nvPr/>
        </p:nvSpPr>
        <p:spPr bwMode="auto">
          <a:xfrm>
            <a:off x="1908176" y="3912376"/>
            <a:ext cx="5341527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Sales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= 1.80 + .30(6) - 5.0(.12) = 3.00</a:t>
            </a:r>
          </a:p>
          <a:p>
            <a:pPr>
              <a:spcAft>
                <a:spcPts val="600"/>
              </a:spcAft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Sales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= $3,000,000</a:t>
            </a:r>
          </a:p>
        </p:txBody>
      </p:sp>
      <p:graphicFrame>
        <p:nvGraphicFramePr>
          <p:cNvPr id="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384777"/>
              </p:ext>
            </p:extLst>
          </p:nvPr>
        </p:nvGraphicFramePr>
        <p:xfrm>
          <a:off x="2784992" y="2335341"/>
          <a:ext cx="33401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9" name="Equation" r:id="rId3" imgW="3327840" imgH="484560" progId="Equation.3">
                  <p:embed/>
                </p:oleObj>
              </mc:Choice>
              <mc:Fallback>
                <p:oleObj name="Equation" r:id="rId3" imgW="3327840" imgH="48456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992" y="2335341"/>
                        <a:ext cx="33401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4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9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4566" grpId="0" autoUpdateAnimBg="0"/>
      <p:bldP spid="194567" grpId="0" autoUpdateAnimBg="0"/>
      <p:bldP spid="194568" grpId="0" autoUpdateAnimBg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Monitoring and Controlling Forecasts</a:t>
            </a:r>
          </a:p>
        </p:txBody>
      </p:sp>
      <p:sp>
        <p:nvSpPr>
          <p:cNvPr id="195586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2200275"/>
            <a:ext cx="7772400" cy="2409825"/>
          </a:xfrm>
        </p:spPr>
        <p:txBody>
          <a:bodyPr lIns="90475" tIns="44444" rIns="90475" bIns="44444">
            <a:normAutofit fontScale="85000" lnSpcReduction="20000"/>
          </a:bodyPr>
          <a:lstStyle/>
          <a:p>
            <a:pPr marL="444500" indent="-444500">
              <a:buClr>
                <a:srgbClr val="BF0922"/>
              </a:buClr>
              <a:buSzPct val="60000"/>
            </a:pPr>
            <a:r>
              <a:rPr lang="en-US" altLang="en-US" sz="2800">
                <a:latin typeface="Arial" pitchFamily="34" charset="0"/>
                <a:cs typeface="Arial" pitchFamily="34" charset="0"/>
              </a:rPr>
              <a:t>Mengukur seberapa baik ramalan memprediksi nilai </a:t>
            </a:r>
            <a:r>
              <a:rPr lang="en-US" altLang="en-US" sz="2800">
                <a:latin typeface="Arial" pitchFamily="34" charset="0"/>
                <a:cs typeface="Arial" pitchFamily="34" charset="0"/>
              </a:rPr>
              <a:t>yang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sebenarnya</a:t>
            </a:r>
          </a:p>
          <a:p>
            <a:pPr marL="444500" indent="-444500">
              <a:buClr>
                <a:srgbClr val="BF0922"/>
              </a:buClr>
              <a:buSzPct val="60000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Ratio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of cumulative forecast errors to mean absolute deviation (MAD)</a:t>
            </a:r>
          </a:p>
          <a:p>
            <a:pPr marL="1168400" lvl="1" indent="-455613">
              <a:buClr>
                <a:srgbClr val="BF0922"/>
              </a:buClr>
              <a:buSzPct val="60000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Sinyal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pelacakan yang baik memiliki nilai yang rendah</a:t>
            </a:r>
          </a:p>
          <a:p>
            <a:pPr marL="1168400" lvl="1" indent="-455613">
              <a:buClr>
                <a:srgbClr val="BF0922"/>
              </a:buClr>
              <a:buSzPct val="60000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Jika perkiraan terus-menerus tinggi atau rendah, ramalan memiliki kesalahan bias</a:t>
            </a: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708026" y="1583531"/>
            <a:ext cx="32125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32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Tracking Signal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195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 build="p" autoUpdateAnimBg="0" advAuto="1000"/>
      <p:bldP spid="195588" grpId="0" autoUpdateAnimBg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Monitoring and Controlling Forecasts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317751" y="1785936"/>
            <a:ext cx="4519613" cy="907941"/>
            <a:chOff x="1619250" y="2482851"/>
            <a:chExt cx="4519038" cy="1210442"/>
          </a:xfrm>
        </p:grpSpPr>
        <p:sp>
          <p:nvSpPr>
            <p:cNvPr id="26674" name="Rectangle 4"/>
            <p:cNvSpPr>
              <a:spLocks noChangeArrowheads="1"/>
            </p:cNvSpPr>
            <p:nvPr/>
          </p:nvSpPr>
          <p:spPr bwMode="auto">
            <a:xfrm>
              <a:off x="1619250" y="2525714"/>
              <a:ext cx="1733550" cy="1009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Tracking signal</a:t>
              </a:r>
            </a:p>
          </p:txBody>
        </p:sp>
        <p:sp>
          <p:nvSpPr>
            <p:cNvPr id="26675" name="Rectangle 5"/>
            <p:cNvSpPr>
              <a:spLocks noChangeArrowheads="1"/>
            </p:cNvSpPr>
            <p:nvPr/>
          </p:nvSpPr>
          <p:spPr bwMode="auto">
            <a:xfrm>
              <a:off x="3613939" y="2482851"/>
              <a:ext cx="2462221" cy="1210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Cumulative error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MAD</a:t>
              </a:r>
            </a:p>
          </p:txBody>
        </p:sp>
        <p:sp>
          <p:nvSpPr>
            <p:cNvPr id="26676" name="Rectangle 6"/>
            <p:cNvSpPr>
              <a:spLocks noChangeArrowheads="1"/>
            </p:cNvSpPr>
            <p:nvPr/>
          </p:nvSpPr>
          <p:spPr bwMode="auto">
            <a:xfrm>
              <a:off x="3057525" y="2695576"/>
              <a:ext cx="364156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</a:t>
              </a:r>
            </a:p>
          </p:txBody>
        </p:sp>
        <p:sp>
          <p:nvSpPr>
            <p:cNvPr id="26677" name="Line 7"/>
            <p:cNvSpPr>
              <a:spLocks noChangeShapeType="1"/>
            </p:cNvSpPr>
            <p:nvPr/>
          </p:nvSpPr>
          <p:spPr bwMode="auto">
            <a:xfrm>
              <a:off x="3590925" y="3051085"/>
              <a:ext cx="254736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4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439660"/>
              </p:ext>
            </p:extLst>
          </p:nvPr>
        </p:nvGraphicFramePr>
        <p:xfrm>
          <a:off x="1569283" y="3333750"/>
          <a:ext cx="6437314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4" name="Equation" r:id="rId4" imgW="8328960" imgH="1343880" progId="Equation.3">
                  <p:embed/>
                </p:oleObj>
              </mc:Choice>
              <mc:Fallback>
                <p:oleObj name="Equation" r:id="rId4" imgW="8328960" imgH="134388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9283" y="3333750"/>
                        <a:ext cx="6437314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34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Tracking Signal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4989" y="1446610"/>
            <a:ext cx="8177212" cy="3064670"/>
            <a:chOff x="534988" y="1928813"/>
            <a:chExt cx="8177212" cy="4086225"/>
          </a:xfrm>
        </p:grpSpPr>
        <p:grpSp>
          <p:nvGrpSpPr>
            <p:cNvPr id="233476" name="Group 3"/>
            <p:cNvGrpSpPr>
              <a:grpSpLocks/>
            </p:cNvGrpSpPr>
            <p:nvPr/>
          </p:nvGrpSpPr>
          <p:grpSpPr bwMode="auto">
            <a:xfrm>
              <a:off x="1716088" y="2386013"/>
              <a:ext cx="5862638" cy="1965325"/>
              <a:chOff x="1225" y="1503"/>
              <a:chExt cx="3693" cy="1238"/>
            </a:xfrm>
          </p:grpSpPr>
          <p:sp>
            <p:nvSpPr>
              <p:cNvPr id="233496" name="Freeform 4"/>
              <p:cNvSpPr>
                <a:spLocks/>
              </p:cNvSpPr>
              <p:nvPr/>
            </p:nvSpPr>
            <p:spPr bwMode="auto">
              <a:xfrm>
                <a:off x="1225" y="1819"/>
                <a:ext cx="3218" cy="922"/>
              </a:xfrm>
              <a:custGeom>
                <a:avLst/>
                <a:gdLst>
                  <a:gd name="T0" fmla="*/ 0 w 2688"/>
                  <a:gd name="T1" fmla="*/ 705 h 741"/>
                  <a:gd name="T2" fmla="*/ 66 w 2688"/>
                  <a:gd name="T3" fmla="*/ 689 h 741"/>
                  <a:gd name="T4" fmla="*/ 104 w 2688"/>
                  <a:gd name="T5" fmla="*/ 650 h 741"/>
                  <a:gd name="T6" fmla="*/ 169 w 2688"/>
                  <a:gd name="T7" fmla="*/ 641 h 741"/>
                  <a:gd name="T8" fmla="*/ 214 w 2688"/>
                  <a:gd name="T9" fmla="*/ 701 h 741"/>
                  <a:gd name="T10" fmla="*/ 242 w 2688"/>
                  <a:gd name="T11" fmla="*/ 745 h 741"/>
                  <a:gd name="T12" fmla="*/ 265 w 2688"/>
                  <a:gd name="T13" fmla="*/ 769 h 741"/>
                  <a:gd name="T14" fmla="*/ 291 w 2688"/>
                  <a:gd name="T15" fmla="*/ 765 h 741"/>
                  <a:gd name="T16" fmla="*/ 338 w 2688"/>
                  <a:gd name="T17" fmla="*/ 793 h 741"/>
                  <a:gd name="T18" fmla="*/ 376 w 2688"/>
                  <a:gd name="T19" fmla="*/ 796 h 741"/>
                  <a:gd name="T20" fmla="*/ 402 w 2688"/>
                  <a:gd name="T21" fmla="*/ 776 h 741"/>
                  <a:gd name="T22" fmla="*/ 425 w 2688"/>
                  <a:gd name="T23" fmla="*/ 780 h 741"/>
                  <a:gd name="T24" fmla="*/ 475 w 2688"/>
                  <a:gd name="T25" fmla="*/ 829 h 741"/>
                  <a:gd name="T26" fmla="*/ 504 w 2688"/>
                  <a:gd name="T27" fmla="*/ 829 h 741"/>
                  <a:gd name="T28" fmla="*/ 540 w 2688"/>
                  <a:gd name="T29" fmla="*/ 809 h 741"/>
                  <a:gd name="T30" fmla="*/ 567 w 2688"/>
                  <a:gd name="T31" fmla="*/ 836 h 741"/>
                  <a:gd name="T32" fmla="*/ 602 w 2688"/>
                  <a:gd name="T33" fmla="*/ 836 h 741"/>
                  <a:gd name="T34" fmla="*/ 621 w 2688"/>
                  <a:gd name="T35" fmla="*/ 809 h 741"/>
                  <a:gd name="T36" fmla="*/ 702 w 2688"/>
                  <a:gd name="T37" fmla="*/ 820 h 741"/>
                  <a:gd name="T38" fmla="*/ 717 w 2688"/>
                  <a:gd name="T39" fmla="*/ 769 h 741"/>
                  <a:gd name="T40" fmla="*/ 763 w 2688"/>
                  <a:gd name="T41" fmla="*/ 701 h 741"/>
                  <a:gd name="T42" fmla="*/ 855 w 2688"/>
                  <a:gd name="T43" fmla="*/ 610 h 741"/>
                  <a:gd name="T44" fmla="*/ 1019 w 2688"/>
                  <a:gd name="T45" fmla="*/ 391 h 741"/>
                  <a:gd name="T46" fmla="*/ 1119 w 2688"/>
                  <a:gd name="T47" fmla="*/ 422 h 741"/>
                  <a:gd name="T48" fmla="*/ 1134 w 2688"/>
                  <a:gd name="T49" fmla="*/ 514 h 741"/>
                  <a:gd name="T50" fmla="*/ 1229 w 2688"/>
                  <a:gd name="T51" fmla="*/ 661 h 741"/>
                  <a:gd name="T52" fmla="*/ 1264 w 2688"/>
                  <a:gd name="T53" fmla="*/ 773 h 741"/>
                  <a:gd name="T54" fmla="*/ 1295 w 2688"/>
                  <a:gd name="T55" fmla="*/ 832 h 741"/>
                  <a:gd name="T56" fmla="*/ 1349 w 2688"/>
                  <a:gd name="T57" fmla="*/ 888 h 741"/>
                  <a:gd name="T58" fmla="*/ 1402 w 2688"/>
                  <a:gd name="T59" fmla="*/ 865 h 741"/>
                  <a:gd name="T60" fmla="*/ 1502 w 2688"/>
                  <a:gd name="T61" fmla="*/ 796 h 741"/>
                  <a:gd name="T62" fmla="*/ 1555 w 2688"/>
                  <a:gd name="T63" fmla="*/ 755 h 741"/>
                  <a:gd name="T64" fmla="*/ 1593 w 2688"/>
                  <a:gd name="T65" fmla="*/ 659 h 741"/>
                  <a:gd name="T66" fmla="*/ 1621 w 2688"/>
                  <a:gd name="T67" fmla="*/ 611 h 741"/>
                  <a:gd name="T68" fmla="*/ 1689 w 2688"/>
                  <a:gd name="T69" fmla="*/ 551 h 741"/>
                  <a:gd name="T70" fmla="*/ 1745 w 2688"/>
                  <a:gd name="T71" fmla="*/ 561 h 741"/>
                  <a:gd name="T72" fmla="*/ 1793 w 2688"/>
                  <a:gd name="T73" fmla="*/ 620 h 741"/>
                  <a:gd name="T74" fmla="*/ 1842 w 2688"/>
                  <a:gd name="T75" fmla="*/ 623 h 741"/>
                  <a:gd name="T76" fmla="*/ 1870 w 2688"/>
                  <a:gd name="T77" fmla="*/ 591 h 741"/>
                  <a:gd name="T78" fmla="*/ 1919 w 2688"/>
                  <a:gd name="T79" fmla="*/ 587 h 741"/>
                  <a:gd name="T80" fmla="*/ 1935 w 2688"/>
                  <a:gd name="T81" fmla="*/ 620 h 741"/>
                  <a:gd name="T82" fmla="*/ 1973 w 2688"/>
                  <a:gd name="T83" fmla="*/ 620 h 741"/>
                  <a:gd name="T84" fmla="*/ 2008 w 2688"/>
                  <a:gd name="T85" fmla="*/ 623 h 741"/>
                  <a:gd name="T86" fmla="*/ 2046 w 2688"/>
                  <a:gd name="T87" fmla="*/ 587 h 741"/>
                  <a:gd name="T88" fmla="*/ 2126 w 2688"/>
                  <a:gd name="T89" fmla="*/ 584 h 741"/>
                  <a:gd name="T90" fmla="*/ 2205 w 2688"/>
                  <a:gd name="T91" fmla="*/ 696 h 741"/>
                  <a:gd name="T92" fmla="*/ 2279 w 2688"/>
                  <a:gd name="T93" fmla="*/ 862 h 741"/>
                  <a:gd name="T94" fmla="*/ 2387 w 2688"/>
                  <a:gd name="T95" fmla="*/ 918 h 741"/>
                  <a:gd name="T96" fmla="*/ 2429 w 2688"/>
                  <a:gd name="T97" fmla="*/ 882 h 741"/>
                  <a:gd name="T98" fmla="*/ 2479 w 2688"/>
                  <a:gd name="T99" fmla="*/ 795 h 741"/>
                  <a:gd name="T100" fmla="*/ 2548 w 2688"/>
                  <a:gd name="T101" fmla="*/ 699 h 741"/>
                  <a:gd name="T102" fmla="*/ 2636 w 2688"/>
                  <a:gd name="T103" fmla="*/ 607 h 741"/>
                  <a:gd name="T104" fmla="*/ 2701 w 2688"/>
                  <a:gd name="T105" fmla="*/ 600 h 741"/>
                  <a:gd name="T106" fmla="*/ 2751 w 2688"/>
                  <a:gd name="T107" fmla="*/ 576 h 741"/>
                  <a:gd name="T108" fmla="*/ 2800 w 2688"/>
                  <a:gd name="T109" fmla="*/ 477 h 741"/>
                  <a:gd name="T110" fmla="*/ 2912 w 2688"/>
                  <a:gd name="T111" fmla="*/ 381 h 741"/>
                  <a:gd name="T112" fmla="*/ 2969 w 2688"/>
                  <a:gd name="T113" fmla="*/ 289 h 741"/>
                  <a:gd name="T114" fmla="*/ 2992 w 2688"/>
                  <a:gd name="T115" fmla="*/ 202 h 741"/>
                  <a:gd name="T116" fmla="*/ 3122 w 2688"/>
                  <a:gd name="T117" fmla="*/ 34 h 741"/>
                  <a:gd name="T118" fmla="*/ 3218 w 2688"/>
                  <a:gd name="T119" fmla="*/ 2 h 74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688"/>
                  <a:gd name="T181" fmla="*/ 0 h 741"/>
                  <a:gd name="T182" fmla="*/ 2688 w 2688"/>
                  <a:gd name="T183" fmla="*/ 741 h 74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688" h="741">
                    <a:moveTo>
                      <a:pt x="0" y="567"/>
                    </a:moveTo>
                    <a:cubicBezTo>
                      <a:pt x="9" y="565"/>
                      <a:pt x="41" y="561"/>
                      <a:pt x="55" y="554"/>
                    </a:cubicBezTo>
                    <a:cubicBezTo>
                      <a:pt x="69" y="547"/>
                      <a:pt x="73" y="529"/>
                      <a:pt x="87" y="522"/>
                    </a:cubicBezTo>
                    <a:cubicBezTo>
                      <a:pt x="101" y="515"/>
                      <a:pt x="126" y="508"/>
                      <a:pt x="141" y="515"/>
                    </a:cubicBezTo>
                    <a:cubicBezTo>
                      <a:pt x="156" y="522"/>
                      <a:pt x="169" y="549"/>
                      <a:pt x="179" y="563"/>
                    </a:cubicBezTo>
                    <a:cubicBezTo>
                      <a:pt x="189" y="577"/>
                      <a:pt x="195" y="590"/>
                      <a:pt x="202" y="599"/>
                    </a:cubicBezTo>
                    <a:cubicBezTo>
                      <a:pt x="209" y="608"/>
                      <a:pt x="214" y="615"/>
                      <a:pt x="221" y="618"/>
                    </a:cubicBezTo>
                    <a:cubicBezTo>
                      <a:pt x="228" y="621"/>
                      <a:pt x="233" y="612"/>
                      <a:pt x="243" y="615"/>
                    </a:cubicBezTo>
                    <a:cubicBezTo>
                      <a:pt x="253" y="618"/>
                      <a:pt x="270" y="633"/>
                      <a:pt x="282" y="637"/>
                    </a:cubicBezTo>
                    <a:cubicBezTo>
                      <a:pt x="294" y="641"/>
                      <a:pt x="305" y="642"/>
                      <a:pt x="314" y="640"/>
                    </a:cubicBezTo>
                    <a:cubicBezTo>
                      <a:pt x="323" y="638"/>
                      <a:pt x="329" y="626"/>
                      <a:pt x="336" y="624"/>
                    </a:cubicBezTo>
                    <a:cubicBezTo>
                      <a:pt x="343" y="622"/>
                      <a:pt x="345" y="620"/>
                      <a:pt x="355" y="627"/>
                    </a:cubicBezTo>
                    <a:cubicBezTo>
                      <a:pt x="365" y="634"/>
                      <a:pt x="386" y="659"/>
                      <a:pt x="397" y="666"/>
                    </a:cubicBezTo>
                    <a:cubicBezTo>
                      <a:pt x="408" y="673"/>
                      <a:pt x="412" y="669"/>
                      <a:pt x="421" y="666"/>
                    </a:cubicBezTo>
                    <a:cubicBezTo>
                      <a:pt x="430" y="663"/>
                      <a:pt x="442" y="649"/>
                      <a:pt x="451" y="650"/>
                    </a:cubicBezTo>
                    <a:cubicBezTo>
                      <a:pt x="460" y="651"/>
                      <a:pt x="465" y="668"/>
                      <a:pt x="474" y="672"/>
                    </a:cubicBezTo>
                    <a:cubicBezTo>
                      <a:pt x="483" y="676"/>
                      <a:pt x="496" y="676"/>
                      <a:pt x="503" y="672"/>
                    </a:cubicBezTo>
                    <a:cubicBezTo>
                      <a:pt x="510" y="668"/>
                      <a:pt x="505" y="652"/>
                      <a:pt x="519" y="650"/>
                    </a:cubicBezTo>
                    <a:cubicBezTo>
                      <a:pt x="533" y="648"/>
                      <a:pt x="573" y="664"/>
                      <a:pt x="586" y="659"/>
                    </a:cubicBezTo>
                    <a:cubicBezTo>
                      <a:pt x="599" y="654"/>
                      <a:pt x="591" y="634"/>
                      <a:pt x="599" y="618"/>
                    </a:cubicBezTo>
                    <a:cubicBezTo>
                      <a:pt x="607" y="602"/>
                      <a:pt x="618" y="584"/>
                      <a:pt x="637" y="563"/>
                    </a:cubicBezTo>
                    <a:cubicBezTo>
                      <a:pt x="656" y="542"/>
                      <a:pt x="678" y="531"/>
                      <a:pt x="714" y="490"/>
                    </a:cubicBezTo>
                    <a:cubicBezTo>
                      <a:pt x="750" y="449"/>
                      <a:pt x="814" y="339"/>
                      <a:pt x="851" y="314"/>
                    </a:cubicBezTo>
                    <a:cubicBezTo>
                      <a:pt x="888" y="289"/>
                      <a:pt x="919" y="322"/>
                      <a:pt x="935" y="339"/>
                    </a:cubicBezTo>
                    <a:cubicBezTo>
                      <a:pt x="951" y="356"/>
                      <a:pt x="932" y="381"/>
                      <a:pt x="947" y="413"/>
                    </a:cubicBezTo>
                    <a:cubicBezTo>
                      <a:pt x="962" y="445"/>
                      <a:pt x="1009" y="496"/>
                      <a:pt x="1027" y="531"/>
                    </a:cubicBezTo>
                    <a:cubicBezTo>
                      <a:pt x="1045" y="566"/>
                      <a:pt x="1047" y="598"/>
                      <a:pt x="1056" y="621"/>
                    </a:cubicBezTo>
                    <a:cubicBezTo>
                      <a:pt x="1065" y="644"/>
                      <a:pt x="1070" y="654"/>
                      <a:pt x="1082" y="669"/>
                    </a:cubicBezTo>
                    <a:cubicBezTo>
                      <a:pt x="1094" y="684"/>
                      <a:pt x="1112" y="710"/>
                      <a:pt x="1127" y="714"/>
                    </a:cubicBezTo>
                    <a:cubicBezTo>
                      <a:pt x="1142" y="718"/>
                      <a:pt x="1150" y="707"/>
                      <a:pt x="1171" y="695"/>
                    </a:cubicBezTo>
                    <a:cubicBezTo>
                      <a:pt x="1192" y="683"/>
                      <a:pt x="1234" y="655"/>
                      <a:pt x="1255" y="640"/>
                    </a:cubicBezTo>
                    <a:cubicBezTo>
                      <a:pt x="1276" y="625"/>
                      <a:pt x="1286" y="625"/>
                      <a:pt x="1299" y="607"/>
                    </a:cubicBezTo>
                    <a:cubicBezTo>
                      <a:pt x="1312" y="589"/>
                      <a:pt x="1322" y="549"/>
                      <a:pt x="1331" y="530"/>
                    </a:cubicBezTo>
                    <a:cubicBezTo>
                      <a:pt x="1340" y="511"/>
                      <a:pt x="1341" y="505"/>
                      <a:pt x="1354" y="491"/>
                    </a:cubicBezTo>
                    <a:cubicBezTo>
                      <a:pt x="1367" y="477"/>
                      <a:pt x="1394" y="450"/>
                      <a:pt x="1411" y="443"/>
                    </a:cubicBezTo>
                    <a:cubicBezTo>
                      <a:pt x="1428" y="436"/>
                      <a:pt x="1444" y="442"/>
                      <a:pt x="1458" y="451"/>
                    </a:cubicBezTo>
                    <a:cubicBezTo>
                      <a:pt x="1472" y="460"/>
                      <a:pt x="1485" y="490"/>
                      <a:pt x="1498" y="498"/>
                    </a:cubicBezTo>
                    <a:cubicBezTo>
                      <a:pt x="1511" y="506"/>
                      <a:pt x="1528" y="505"/>
                      <a:pt x="1539" y="501"/>
                    </a:cubicBezTo>
                    <a:cubicBezTo>
                      <a:pt x="1550" y="497"/>
                      <a:pt x="1551" y="480"/>
                      <a:pt x="1562" y="475"/>
                    </a:cubicBezTo>
                    <a:cubicBezTo>
                      <a:pt x="1573" y="470"/>
                      <a:pt x="1594" y="468"/>
                      <a:pt x="1603" y="472"/>
                    </a:cubicBezTo>
                    <a:cubicBezTo>
                      <a:pt x="1612" y="476"/>
                      <a:pt x="1609" y="494"/>
                      <a:pt x="1616" y="498"/>
                    </a:cubicBezTo>
                    <a:cubicBezTo>
                      <a:pt x="1623" y="502"/>
                      <a:pt x="1638" y="498"/>
                      <a:pt x="1648" y="498"/>
                    </a:cubicBezTo>
                    <a:cubicBezTo>
                      <a:pt x="1658" y="498"/>
                      <a:pt x="1667" y="505"/>
                      <a:pt x="1677" y="501"/>
                    </a:cubicBezTo>
                    <a:cubicBezTo>
                      <a:pt x="1687" y="497"/>
                      <a:pt x="1693" y="477"/>
                      <a:pt x="1709" y="472"/>
                    </a:cubicBezTo>
                    <a:cubicBezTo>
                      <a:pt x="1725" y="467"/>
                      <a:pt x="1754" y="455"/>
                      <a:pt x="1776" y="469"/>
                    </a:cubicBezTo>
                    <a:cubicBezTo>
                      <a:pt x="1798" y="483"/>
                      <a:pt x="1821" y="522"/>
                      <a:pt x="1842" y="559"/>
                    </a:cubicBezTo>
                    <a:cubicBezTo>
                      <a:pt x="1863" y="596"/>
                      <a:pt x="1879" y="663"/>
                      <a:pt x="1904" y="693"/>
                    </a:cubicBezTo>
                    <a:cubicBezTo>
                      <a:pt x="1929" y="723"/>
                      <a:pt x="1973" y="735"/>
                      <a:pt x="1994" y="738"/>
                    </a:cubicBezTo>
                    <a:cubicBezTo>
                      <a:pt x="2015" y="741"/>
                      <a:pt x="2016" y="725"/>
                      <a:pt x="2029" y="709"/>
                    </a:cubicBezTo>
                    <a:cubicBezTo>
                      <a:pt x="2042" y="693"/>
                      <a:pt x="2055" y="663"/>
                      <a:pt x="2071" y="639"/>
                    </a:cubicBezTo>
                    <a:cubicBezTo>
                      <a:pt x="2087" y="615"/>
                      <a:pt x="2106" y="587"/>
                      <a:pt x="2128" y="562"/>
                    </a:cubicBezTo>
                    <a:cubicBezTo>
                      <a:pt x="2150" y="537"/>
                      <a:pt x="2181" y="501"/>
                      <a:pt x="2202" y="488"/>
                    </a:cubicBezTo>
                    <a:cubicBezTo>
                      <a:pt x="2223" y="475"/>
                      <a:pt x="2240" y="486"/>
                      <a:pt x="2256" y="482"/>
                    </a:cubicBezTo>
                    <a:cubicBezTo>
                      <a:pt x="2272" y="478"/>
                      <a:pt x="2284" y="480"/>
                      <a:pt x="2298" y="463"/>
                    </a:cubicBezTo>
                    <a:cubicBezTo>
                      <a:pt x="2312" y="446"/>
                      <a:pt x="2317" y="409"/>
                      <a:pt x="2339" y="383"/>
                    </a:cubicBezTo>
                    <a:cubicBezTo>
                      <a:pt x="2361" y="357"/>
                      <a:pt x="2408" y="331"/>
                      <a:pt x="2432" y="306"/>
                    </a:cubicBezTo>
                    <a:cubicBezTo>
                      <a:pt x="2456" y="281"/>
                      <a:pt x="2469" y="256"/>
                      <a:pt x="2480" y="232"/>
                    </a:cubicBezTo>
                    <a:cubicBezTo>
                      <a:pt x="2491" y="208"/>
                      <a:pt x="2478" y="196"/>
                      <a:pt x="2499" y="162"/>
                    </a:cubicBezTo>
                    <a:cubicBezTo>
                      <a:pt x="2520" y="128"/>
                      <a:pt x="2577" y="54"/>
                      <a:pt x="2608" y="27"/>
                    </a:cubicBezTo>
                    <a:cubicBezTo>
                      <a:pt x="2639" y="0"/>
                      <a:pt x="2671" y="7"/>
                      <a:pt x="2688" y="2"/>
                    </a:cubicBezTo>
                  </a:path>
                </a:pathLst>
              </a:custGeom>
              <a:noFill/>
              <a:ln w="57150" cmpd="sng">
                <a:solidFill>
                  <a:srgbClr val="24BDB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97" name="Rectangle 5"/>
              <p:cNvSpPr>
                <a:spLocks noChangeArrowheads="1"/>
              </p:cNvSpPr>
              <p:nvPr/>
            </p:nvSpPr>
            <p:spPr bwMode="auto">
              <a:xfrm>
                <a:off x="3830" y="1503"/>
                <a:ext cx="1088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Tracking signal</a:t>
                </a:r>
              </a:p>
            </p:txBody>
          </p:sp>
        </p:grpSp>
        <p:grpSp>
          <p:nvGrpSpPr>
            <p:cNvPr id="233477" name="Group 6"/>
            <p:cNvGrpSpPr>
              <a:grpSpLocks/>
            </p:cNvGrpSpPr>
            <p:nvPr/>
          </p:nvGrpSpPr>
          <p:grpSpPr bwMode="auto">
            <a:xfrm>
              <a:off x="534988" y="2513013"/>
              <a:ext cx="7148512" cy="3502025"/>
              <a:chOff x="481" y="1583"/>
              <a:chExt cx="4503" cy="2206"/>
            </a:xfrm>
          </p:grpSpPr>
          <p:sp>
            <p:nvSpPr>
              <p:cNvPr id="233487" name="Freeform 7"/>
              <p:cNvSpPr>
                <a:spLocks/>
              </p:cNvSpPr>
              <p:nvPr/>
            </p:nvSpPr>
            <p:spPr bwMode="auto">
              <a:xfrm>
                <a:off x="1152" y="1600"/>
                <a:ext cx="3832" cy="1824"/>
              </a:xfrm>
              <a:custGeom>
                <a:avLst/>
                <a:gdLst>
                  <a:gd name="T0" fmla="*/ 0 w 3832"/>
                  <a:gd name="T1" fmla="*/ 0 h 1824"/>
                  <a:gd name="T2" fmla="*/ 16 w 3832"/>
                  <a:gd name="T3" fmla="*/ 1824 h 1824"/>
                  <a:gd name="T4" fmla="*/ 3832 w 3832"/>
                  <a:gd name="T5" fmla="*/ 1824 h 1824"/>
                  <a:gd name="T6" fmla="*/ 0 60000 65536"/>
                  <a:gd name="T7" fmla="*/ 0 60000 65536"/>
                  <a:gd name="T8" fmla="*/ 0 60000 65536"/>
                  <a:gd name="T9" fmla="*/ 0 w 3832"/>
                  <a:gd name="T10" fmla="*/ 0 h 1824"/>
                  <a:gd name="T11" fmla="*/ 3832 w 3832"/>
                  <a:gd name="T12" fmla="*/ 1824 h 18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32" h="1824">
                    <a:moveTo>
                      <a:pt x="0" y="0"/>
                    </a:moveTo>
                    <a:cubicBezTo>
                      <a:pt x="5" y="608"/>
                      <a:pt x="10" y="1216"/>
                      <a:pt x="16" y="1824"/>
                    </a:cubicBezTo>
                    <a:lnTo>
                      <a:pt x="3832" y="1824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233488" name="Group 8"/>
              <p:cNvGrpSpPr>
                <a:grpSpLocks/>
              </p:cNvGrpSpPr>
              <p:nvPr/>
            </p:nvGrpSpPr>
            <p:grpSpPr bwMode="auto">
              <a:xfrm>
                <a:off x="1160" y="1976"/>
                <a:ext cx="3384" cy="1080"/>
                <a:chOff x="1160" y="1976"/>
                <a:chExt cx="3120" cy="1080"/>
              </a:xfrm>
            </p:grpSpPr>
            <p:sp>
              <p:nvSpPr>
                <p:cNvPr id="233493" name="Line 9"/>
                <p:cNvSpPr>
                  <a:spLocks noChangeShapeType="1"/>
                </p:cNvSpPr>
                <p:nvPr/>
              </p:nvSpPr>
              <p:spPr bwMode="auto">
                <a:xfrm>
                  <a:off x="1160" y="1976"/>
                  <a:ext cx="31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3494" name="Line 10"/>
                <p:cNvSpPr>
                  <a:spLocks noChangeShapeType="1"/>
                </p:cNvSpPr>
                <p:nvPr/>
              </p:nvSpPr>
              <p:spPr bwMode="auto">
                <a:xfrm>
                  <a:off x="1160" y="2516"/>
                  <a:ext cx="31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3495" name="Line 11"/>
                <p:cNvSpPr>
                  <a:spLocks noChangeShapeType="1"/>
                </p:cNvSpPr>
                <p:nvPr/>
              </p:nvSpPr>
              <p:spPr bwMode="auto">
                <a:xfrm>
                  <a:off x="1160" y="3056"/>
                  <a:ext cx="31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33489" name="Rectangle 12"/>
              <p:cNvSpPr>
                <a:spLocks noChangeArrowheads="1"/>
              </p:cNvSpPr>
              <p:nvPr/>
            </p:nvSpPr>
            <p:spPr bwMode="auto">
              <a:xfrm>
                <a:off x="481" y="1583"/>
                <a:ext cx="633" cy="1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27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+</a:t>
                </a:r>
              </a:p>
              <a:p>
                <a:pPr algn="r">
                  <a:lnSpc>
                    <a:spcPct val="27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 MADs</a:t>
                </a:r>
              </a:p>
              <a:p>
                <a:pPr algn="r">
                  <a:lnSpc>
                    <a:spcPct val="27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–</a:t>
                </a:r>
              </a:p>
            </p:txBody>
          </p:sp>
          <p:sp>
            <p:nvSpPr>
              <p:cNvPr id="233490" name="Rectangle 13"/>
              <p:cNvSpPr>
                <a:spLocks noChangeArrowheads="1"/>
              </p:cNvSpPr>
              <p:nvPr/>
            </p:nvSpPr>
            <p:spPr bwMode="auto">
              <a:xfrm>
                <a:off x="1342" y="1711"/>
                <a:ext cx="1288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Upper control limit</a:t>
                </a:r>
              </a:p>
            </p:txBody>
          </p:sp>
          <p:sp>
            <p:nvSpPr>
              <p:cNvPr id="233491" name="Rectangle 14"/>
              <p:cNvSpPr>
                <a:spLocks noChangeArrowheads="1"/>
              </p:cNvSpPr>
              <p:nvPr/>
            </p:nvSpPr>
            <p:spPr bwMode="auto">
              <a:xfrm>
                <a:off x="1333" y="3055"/>
                <a:ext cx="1288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Lower control limit</a:t>
                </a:r>
              </a:p>
            </p:txBody>
          </p:sp>
          <p:sp>
            <p:nvSpPr>
              <p:cNvPr id="233492" name="Rectangle 15"/>
              <p:cNvSpPr>
                <a:spLocks noChangeArrowheads="1"/>
              </p:cNvSpPr>
              <p:nvPr/>
            </p:nvSpPr>
            <p:spPr bwMode="auto">
              <a:xfrm>
                <a:off x="2766" y="3479"/>
                <a:ext cx="434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Time</a:t>
                </a:r>
              </a:p>
            </p:txBody>
          </p:sp>
        </p:grpSp>
        <p:grpSp>
          <p:nvGrpSpPr>
            <p:cNvPr id="233478" name="Group 16"/>
            <p:cNvGrpSpPr>
              <a:grpSpLocks/>
            </p:cNvGrpSpPr>
            <p:nvPr/>
          </p:nvGrpSpPr>
          <p:grpSpPr bwMode="auto">
            <a:xfrm>
              <a:off x="2765425" y="1928813"/>
              <a:ext cx="3673475" cy="1042987"/>
              <a:chOff x="1886" y="1215"/>
              <a:chExt cx="2314" cy="657"/>
            </a:xfrm>
          </p:grpSpPr>
          <p:sp>
            <p:nvSpPr>
              <p:cNvPr id="233485" name="Rectangle 17"/>
              <p:cNvSpPr>
                <a:spLocks noChangeArrowheads="1"/>
              </p:cNvSpPr>
              <p:nvPr/>
            </p:nvSpPr>
            <p:spPr bwMode="auto">
              <a:xfrm>
                <a:off x="1886" y="1215"/>
                <a:ext cx="1522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Signal exceeding limit</a:t>
                </a:r>
              </a:p>
            </p:txBody>
          </p:sp>
          <p:sp>
            <p:nvSpPr>
              <p:cNvPr id="233486" name="Line 18"/>
              <p:cNvSpPr>
                <a:spLocks noChangeShapeType="1"/>
              </p:cNvSpPr>
              <p:nvPr/>
            </p:nvSpPr>
            <p:spPr bwMode="auto">
              <a:xfrm>
                <a:off x="2880" y="1440"/>
                <a:ext cx="1320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33479" name="Group 19"/>
            <p:cNvGrpSpPr>
              <a:grpSpLocks/>
            </p:cNvGrpSpPr>
            <p:nvPr/>
          </p:nvGrpSpPr>
          <p:grpSpPr bwMode="auto">
            <a:xfrm>
              <a:off x="7045325" y="3136900"/>
              <a:ext cx="1666875" cy="1714500"/>
              <a:chOff x="4582" y="1976"/>
              <a:chExt cx="1050" cy="1080"/>
            </a:xfrm>
          </p:grpSpPr>
          <p:sp>
            <p:nvSpPr>
              <p:cNvPr id="233480" name="Rectangle 20"/>
              <p:cNvSpPr>
                <a:spLocks noChangeArrowheads="1"/>
              </p:cNvSpPr>
              <p:nvPr/>
            </p:nvSpPr>
            <p:spPr bwMode="auto">
              <a:xfrm>
                <a:off x="4582" y="2311"/>
                <a:ext cx="1050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Acceptable range</a:t>
                </a:r>
              </a:p>
            </p:txBody>
          </p:sp>
          <p:sp>
            <p:nvSpPr>
              <p:cNvPr id="233481" name="Line 21"/>
              <p:cNvSpPr>
                <a:spLocks noChangeShapeType="1"/>
              </p:cNvSpPr>
              <p:nvPr/>
            </p:nvSpPr>
            <p:spPr bwMode="auto">
              <a:xfrm>
                <a:off x="4688" y="1976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82" name="Line 22"/>
              <p:cNvSpPr>
                <a:spLocks noChangeShapeType="1"/>
              </p:cNvSpPr>
              <p:nvPr/>
            </p:nvSpPr>
            <p:spPr bwMode="auto">
              <a:xfrm>
                <a:off x="4688" y="3056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83" name="Line 23"/>
              <p:cNvSpPr>
                <a:spLocks noChangeShapeType="1"/>
              </p:cNvSpPr>
              <p:nvPr/>
            </p:nvSpPr>
            <p:spPr bwMode="auto">
              <a:xfrm>
                <a:off x="4880" y="1992"/>
                <a:ext cx="0" cy="3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84" name="Line 24"/>
              <p:cNvSpPr>
                <a:spLocks noChangeShapeType="1"/>
              </p:cNvSpPr>
              <p:nvPr/>
            </p:nvSpPr>
            <p:spPr bwMode="auto">
              <a:xfrm flipV="1">
                <a:off x="4880" y="2696"/>
                <a:ext cx="0" cy="3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962903" y="486933"/>
            <a:ext cx="1590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4.11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06400" y="3445576"/>
            <a:ext cx="8356600" cy="1589561"/>
          </a:xfrm>
          <a:prstGeom prst="roundRect">
            <a:avLst>
              <a:gd name="adj" fmla="val 11437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239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Tracking Signal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947404"/>
              </p:ext>
            </p:extLst>
          </p:nvPr>
        </p:nvGraphicFramePr>
        <p:xfrm>
          <a:off x="406400" y="1154906"/>
          <a:ext cx="8343900" cy="2149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800"/>
                <a:gridCol w="876300"/>
                <a:gridCol w="1066800"/>
                <a:gridCol w="762000"/>
                <a:gridCol w="838200"/>
                <a:gridCol w="1079500"/>
                <a:gridCol w="1041400"/>
                <a:gridCol w="635000"/>
                <a:gridCol w="1485900"/>
              </a:tblGrid>
              <a:tr h="480113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QTR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ACTUAL DEMAND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FORECAST DEMAND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CUM 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ABSOLUTE FORECAST 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CUM</a:t>
                      </a:r>
                      <a:r>
                        <a:rPr lang="en-US" sz="9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ABS FORECAST 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MAD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TRACKING SIGNAL (CUM ERROR/MAD)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90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–10/10 = –1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95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–15/7.5 = –2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0/10 = 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10/10 = –1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11.0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+5/11 = +0.5</a:t>
                      </a: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+30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+35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14.2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+35/14.2 = +2.5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37871" y="3509963"/>
            <a:ext cx="6871029" cy="561975"/>
            <a:chOff x="407617" y="4641850"/>
            <a:chExt cx="7301283" cy="749300"/>
          </a:xfrm>
        </p:grpSpPr>
        <p:sp>
          <p:nvSpPr>
            <p:cNvPr id="27813" name="TextBox 2"/>
            <p:cNvSpPr txBox="1">
              <a:spLocks noChangeArrowheads="1"/>
            </p:cNvSpPr>
            <p:nvPr/>
          </p:nvSpPr>
          <p:spPr bwMode="auto">
            <a:xfrm>
              <a:off x="407617" y="4740567"/>
              <a:ext cx="2800767" cy="533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Arial" pitchFamily="34" charset="0"/>
                </a:rPr>
                <a:t>At the end of quarter 6,</a:t>
              </a:r>
            </a:p>
          </p:txBody>
        </p:sp>
        <p:graphicFrame>
          <p:nvGraphicFramePr>
            <p:cNvPr id="27726" name="Object 78"/>
            <p:cNvGraphicFramePr>
              <a:graphicFrameLocks noChangeAspect="1"/>
            </p:cNvGraphicFramePr>
            <p:nvPr/>
          </p:nvGraphicFramePr>
          <p:xfrm>
            <a:off x="3340100" y="4641850"/>
            <a:ext cx="43688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087" name="Equation" r:id="rId4" imgW="4361040" imgH="740520" progId="Equation.3">
                    <p:embed/>
                  </p:oleObj>
                </mc:Choice>
                <mc:Fallback>
                  <p:oleObj name="Equation" r:id="rId4" imgW="4361040" imgH="740520" progId="Equation.3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0100" y="4641850"/>
                          <a:ext cx="4368800" cy="749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416499"/>
              </p:ext>
            </p:extLst>
          </p:nvPr>
        </p:nvGraphicFramePr>
        <p:xfrm>
          <a:off x="2517569" y="4176713"/>
          <a:ext cx="519133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88" name="Equation" r:id="rId6" imgW="6262560" imgH="658080" progId="Equation.3">
                  <p:embed/>
                </p:oleObj>
              </mc:Choice>
              <mc:Fallback>
                <p:oleObj name="Equation" r:id="rId6" imgW="6262560" imgH="658080" progId="Equation.3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569" y="4176713"/>
                        <a:ext cx="519133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302500" y="1111982"/>
            <a:ext cx="1460500" cy="2215753"/>
          </a:xfrm>
          <a:prstGeom prst="roundRect">
            <a:avLst/>
          </a:prstGeom>
          <a:noFill/>
          <a:ln w="7620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Adaptive Smoothing</a:t>
            </a:r>
          </a:p>
        </p:txBody>
      </p:sp>
      <p:sp>
        <p:nvSpPr>
          <p:cNvPr id="205827" name="Rectangle 3"/>
          <p:cNvSpPr>
            <a:spLocks noChangeArrowheads="1"/>
          </p:cNvSpPr>
          <p:nvPr/>
        </p:nvSpPr>
        <p:spPr bwMode="auto">
          <a:xfrm>
            <a:off x="808039" y="1334692"/>
            <a:ext cx="7615237" cy="257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Anda dapat menggunakan komputer untuk terus memantau kesalahan perkiraan dan menyesuaikan nilai koefisien a dan b yang digunakan dalam pemulusan eksponensial untuk terus meminimalkan kesalahan perkiraan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Teknik ini disebut smoothing adaptif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autoUpdateAnimBg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23900"/>
          </a:xfrm>
        </p:spPr>
        <p:txBody>
          <a:bodyPr/>
          <a:lstStyle/>
          <a:p>
            <a:r>
              <a:rPr lang="en-US" altLang="en-US" smtClean="0">
                <a:latin typeface="+mn-lt"/>
                <a:cs typeface="Arial" pitchFamily="34" charset="0"/>
              </a:rPr>
              <a:t>Focus Forecasting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642939" y="1020366"/>
            <a:ext cx="7858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Dikembangkan di American Hardware Supply, berdasarkan dua prinsip: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1181100" y="1790700"/>
            <a:ext cx="683260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Model peramalan yang canggih tidak selalu lebih baik daripada model sederhana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Tidak ada teknik tunggal yang harus digunakan untuk semua produk atau layanan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6853" name="Rectangle 5"/>
          <p:cNvSpPr>
            <a:spLocks noChangeArrowheads="1"/>
          </p:cNvSpPr>
          <p:nvPr/>
        </p:nvSpPr>
        <p:spPr bwMode="auto">
          <a:xfrm>
            <a:off x="666689" y="3125392"/>
            <a:ext cx="791527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Menggunakan data historis untuk menguji beberapa model perkiraan untuk masing-masing item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Model peramalan dengan kesalahan terendah digunakan untuk meramalkan permintaan berikutnya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autoUpdateAnimBg="0"/>
      <p:bldP spid="206852" grpId="0" autoUpdateAnimBg="0"/>
      <p:bldP spid="206853" grpId="0" autoUpdateAnimBg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9810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Forecasting in the Service Sector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1590675"/>
            <a:ext cx="7429500" cy="2533650"/>
          </a:xfrm>
        </p:spPr>
        <p:txBody>
          <a:bodyPr>
            <a:normAutofit/>
          </a:bodyPr>
          <a:lstStyle/>
          <a:p>
            <a:pP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Menyajikan </a:t>
            </a:r>
            <a:r>
              <a:rPr lang="en-US" altLang="en-US" sz="2000">
                <a:cs typeface="Arial" pitchFamily="34" charset="0"/>
              </a:rPr>
              <a:t>tantangan yang tidak biasa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 smtClean="0">
                <a:cs typeface="Arial" pitchFamily="34" charset="0"/>
              </a:rPr>
              <a:t>Kebutuhan khusus untuk catatan jangka pendek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 smtClean="0">
                <a:cs typeface="Arial" pitchFamily="34" charset="0"/>
              </a:rPr>
              <a:t>Kebutuhan </a:t>
            </a:r>
            <a:r>
              <a:rPr lang="en-US" altLang="en-US" sz="1600">
                <a:cs typeface="Arial" pitchFamily="34" charset="0"/>
              </a:rPr>
              <a:t>sangat berbeda sebagai fungsi industri dan produk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>
                <a:cs typeface="Arial" pitchFamily="34" charset="0"/>
              </a:rPr>
              <a:t>Liburan dan acara kalender lainnya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>
                <a:cs typeface="Arial" pitchFamily="34" charset="0"/>
              </a:rPr>
              <a:t>Peristiwa yang tidak biasa</a:t>
            </a:r>
            <a:endParaRPr lang="en-US" altLang="en-US" sz="160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autoUpdateAnimBg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9922" name="Group 2"/>
          <p:cNvGrpSpPr>
            <a:grpSpLocks/>
          </p:cNvGrpSpPr>
          <p:nvPr/>
        </p:nvGrpSpPr>
        <p:grpSpPr bwMode="auto">
          <a:xfrm>
            <a:off x="1712914" y="1656160"/>
            <a:ext cx="6473825" cy="2325290"/>
            <a:chOff x="1095" y="1591"/>
            <a:chExt cx="4078" cy="20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2700" name="Rectangle 3"/>
            <p:cNvSpPr>
              <a:spLocks noChangeArrowheads="1"/>
            </p:cNvSpPr>
            <p:nvPr/>
          </p:nvSpPr>
          <p:spPr bwMode="auto">
            <a:xfrm>
              <a:off x="1095" y="2475"/>
              <a:ext cx="243" cy="1117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1" name="Rectangle 4"/>
            <p:cNvSpPr>
              <a:spLocks noChangeArrowheads="1"/>
            </p:cNvSpPr>
            <p:nvPr/>
          </p:nvSpPr>
          <p:spPr bwMode="auto">
            <a:xfrm>
              <a:off x="1442" y="1591"/>
              <a:ext cx="249" cy="2001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2" name="Rectangle 5"/>
            <p:cNvSpPr>
              <a:spLocks noChangeArrowheads="1"/>
            </p:cNvSpPr>
            <p:nvPr/>
          </p:nvSpPr>
          <p:spPr bwMode="auto">
            <a:xfrm>
              <a:off x="1793" y="2364"/>
              <a:ext cx="248" cy="1228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3" name="Rectangle 6"/>
            <p:cNvSpPr>
              <a:spLocks noChangeArrowheads="1"/>
            </p:cNvSpPr>
            <p:nvPr/>
          </p:nvSpPr>
          <p:spPr bwMode="auto">
            <a:xfrm>
              <a:off x="2140" y="2806"/>
              <a:ext cx="253" cy="786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4" name="Rectangle 7"/>
            <p:cNvSpPr>
              <a:spLocks noChangeArrowheads="1"/>
            </p:cNvSpPr>
            <p:nvPr/>
          </p:nvSpPr>
          <p:spPr bwMode="auto">
            <a:xfrm>
              <a:off x="2488" y="3028"/>
              <a:ext cx="258" cy="564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5" name="Rectangle 8"/>
            <p:cNvSpPr>
              <a:spLocks noChangeArrowheads="1"/>
            </p:cNvSpPr>
            <p:nvPr/>
          </p:nvSpPr>
          <p:spPr bwMode="auto">
            <a:xfrm>
              <a:off x="2838" y="2917"/>
              <a:ext cx="243" cy="675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6" name="Rectangle 9"/>
            <p:cNvSpPr>
              <a:spLocks noChangeArrowheads="1"/>
            </p:cNvSpPr>
            <p:nvPr/>
          </p:nvSpPr>
          <p:spPr bwMode="auto">
            <a:xfrm>
              <a:off x="3185" y="2475"/>
              <a:ext cx="248" cy="1117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7" name="Rectangle 10"/>
            <p:cNvSpPr>
              <a:spLocks noChangeArrowheads="1"/>
            </p:cNvSpPr>
            <p:nvPr/>
          </p:nvSpPr>
          <p:spPr bwMode="auto">
            <a:xfrm>
              <a:off x="3533" y="2364"/>
              <a:ext cx="250" cy="1228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8" name="Rectangle 11"/>
            <p:cNvSpPr>
              <a:spLocks noChangeArrowheads="1"/>
            </p:cNvSpPr>
            <p:nvPr/>
          </p:nvSpPr>
          <p:spPr bwMode="auto">
            <a:xfrm>
              <a:off x="3883" y="2697"/>
              <a:ext cx="253" cy="895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9" name="Rectangle 12"/>
            <p:cNvSpPr>
              <a:spLocks noChangeArrowheads="1"/>
            </p:cNvSpPr>
            <p:nvPr/>
          </p:nvSpPr>
          <p:spPr bwMode="auto">
            <a:xfrm>
              <a:off x="4230" y="3028"/>
              <a:ext cx="256" cy="564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10" name="Rectangle 13"/>
            <p:cNvSpPr>
              <a:spLocks noChangeArrowheads="1"/>
            </p:cNvSpPr>
            <p:nvPr/>
          </p:nvSpPr>
          <p:spPr bwMode="auto">
            <a:xfrm>
              <a:off x="4578" y="3139"/>
              <a:ext cx="245" cy="453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11" name="Rectangle 14"/>
            <p:cNvSpPr>
              <a:spLocks noChangeArrowheads="1"/>
            </p:cNvSpPr>
            <p:nvPr/>
          </p:nvSpPr>
          <p:spPr bwMode="auto">
            <a:xfrm>
              <a:off x="4928" y="3250"/>
              <a:ext cx="245" cy="342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209935" name="Rectangle 15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9144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Fast Food Restaurant Forecast</a:t>
            </a:r>
          </a:p>
        </p:txBody>
      </p:sp>
      <p:grpSp>
        <p:nvGrpSpPr>
          <p:cNvPr id="209936" name="Group 16"/>
          <p:cNvGrpSpPr>
            <a:grpSpLocks/>
          </p:cNvGrpSpPr>
          <p:nvPr/>
        </p:nvGrpSpPr>
        <p:grpSpPr bwMode="auto">
          <a:xfrm>
            <a:off x="439738" y="865585"/>
            <a:ext cx="8097837" cy="4024312"/>
            <a:chOff x="277" y="823"/>
            <a:chExt cx="5101" cy="3380"/>
          </a:xfrm>
        </p:grpSpPr>
        <p:sp>
          <p:nvSpPr>
            <p:cNvPr id="242693" name="Rectangle 17"/>
            <p:cNvSpPr>
              <a:spLocks noChangeArrowheads="1"/>
            </p:cNvSpPr>
            <p:nvPr/>
          </p:nvSpPr>
          <p:spPr bwMode="auto">
            <a:xfrm>
              <a:off x="585" y="823"/>
              <a:ext cx="519" cy="2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20%  –</a:t>
              </a:r>
            </a:p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15%  –</a:t>
              </a:r>
            </a:p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10%  –</a:t>
              </a:r>
            </a:p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5%  –</a:t>
              </a:r>
            </a:p>
          </p:txBody>
        </p:sp>
        <p:sp>
          <p:nvSpPr>
            <p:cNvPr id="242694" name="Freeform 18"/>
            <p:cNvSpPr>
              <a:spLocks/>
            </p:cNvSpPr>
            <p:nvPr/>
          </p:nvSpPr>
          <p:spPr bwMode="auto">
            <a:xfrm>
              <a:off x="960" y="1040"/>
              <a:ext cx="4376" cy="2400"/>
            </a:xfrm>
            <a:custGeom>
              <a:avLst/>
              <a:gdLst>
                <a:gd name="T0" fmla="*/ 0 w 4376"/>
                <a:gd name="T1" fmla="*/ 0 h 2304"/>
                <a:gd name="T2" fmla="*/ 0 w 4376"/>
                <a:gd name="T3" fmla="*/ 2400 h 2304"/>
                <a:gd name="T4" fmla="*/ 4376 w 4376"/>
                <a:gd name="T5" fmla="*/ 2400 h 2304"/>
                <a:gd name="T6" fmla="*/ 0 60000 65536"/>
                <a:gd name="T7" fmla="*/ 0 60000 65536"/>
                <a:gd name="T8" fmla="*/ 0 60000 65536"/>
                <a:gd name="T9" fmla="*/ 0 w 4376"/>
                <a:gd name="T10" fmla="*/ 0 h 2304"/>
                <a:gd name="T11" fmla="*/ 4376 w 4376"/>
                <a:gd name="T12" fmla="*/ 2304 h 2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76" h="2304">
                  <a:moveTo>
                    <a:pt x="0" y="0"/>
                  </a:moveTo>
                  <a:lnTo>
                    <a:pt x="0" y="2304"/>
                  </a:lnTo>
                  <a:lnTo>
                    <a:pt x="4376" y="230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2695" name="Rectangle 19"/>
            <p:cNvSpPr>
              <a:spLocks noChangeArrowheads="1"/>
            </p:cNvSpPr>
            <p:nvPr/>
          </p:nvSpPr>
          <p:spPr bwMode="auto">
            <a:xfrm>
              <a:off x="950" y="3447"/>
              <a:ext cx="4428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11-12		1-2		3-4		5-6		7-8		9-10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12-1		2-3		4-5		6-7		8-9		10-11</a:t>
              </a:r>
            </a:p>
          </p:txBody>
        </p:sp>
        <p:sp>
          <p:nvSpPr>
            <p:cNvPr id="242696" name="Rectangle 20"/>
            <p:cNvSpPr>
              <a:spLocks noChangeArrowheads="1"/>
            </p:cNvSpPr>
            <p:nvPr/>
          </p:nvSpPr>
          <p:spPr bwMode="auto">
            <a:xfrm>
              <a:off x="1094" y="3719"/>
              <a:ext cx="79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(Lunchtime)</a:t>
              </a:r>
            </a:p>
          </p:txBody>
        </p:sp>
        <p:sp>
          <p:nvSpPr>
            <p:cNvPr id="242697" name="Rectangle 21"/>
            <p:cNvSpPr>
              <a:spLocks noChangeArrowheads="1"/>
            </p:cNvSpPr>
            <p:nvPr/>
          </p:nvSpPr>
          <p:spPr bwMode="auto">
            <a:xfrm>
              <a:off x="3174" y="3719"/>
              <a:ext cx="827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(Dinnertime)</a:t>
              </a:r>
            </a:p>
          </p:txBody>
        </p:sp>
        <p:sp>
          <p:nvSpPr>
            <p:cNvPr id="242698" name="Rectangle 22"/>
            <p:cNvSpPr>
              <a:spLocks noChangeArrowheads="1"/>
            </p:cNvSpPr>
            <p:nvPr/>
          </p:nvSpPr>
          <p:spPr bwMode="auto">
            <a:xfrm>
              <a:off x="2550" y="3919"/>
              <a:ext cx="785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Hour of day</a:t>
              </a:r>
            </a:p>
          </p:txBody>
        </p:sp>
        <p:sp>
          <p:nvSpPr>
            <p:cNvPr id="242699" name="Rectangle 23"/>
            <p:cNvSpPr>
              <a:spLocks noChangeArrowheads="1"/>
            </p:cNvSpPr>
            <p:nvPr/>
          </p:nvSpPr>
          <p:spPr bwMode="auto">
            <a:xfrm rot="16200000">
              <a:off x="-1026" y="2152"/>
              <a:ext cx="282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Percentage of sales by hour of day</a:t>
              </a:r>
            </a:p>
          </p:txBody>
        </p:sp>
      </p:grpSp>
      <p:sp>
        <p:nvSpPr>
          <p:cNvPr id="209944" name="Rectangle 24"/>
          <p:cNvSpPr>
            <a:spLocks noChangeArrowheads="1"/>
          </p:cNvSpPr>
          <p:nvPr/>
        </p:nvSpPr>
        <p:spPr bwMode="auto">
          <a:xfrm>
            <a:off x="7096127" y="403920"/>
            <a:ext cx="17427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9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44" grpId="0" autoUpdateAnimBg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47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0279"/>
            <a:ext cx="7772400" cy="675084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FedEx Call Center Forecast</a:t>
            </a:r>
          </a:p>
        </p:txBody>
      </p:sp>
      <p:grpSp>
        <p:nvGrpSpPr>
          <p:cNvPr id="211972" name="Group 4"/>
          <p:cNvGrpSpPr>
            <a:grpSpLocks/>
          </p:cNvGrpSpPr>
          <p:nvPr/>
        </p:nvGrpSpPr>
        <p:grpSpPr bwMode="auto">
          <a:xfrm>
            <a:off x="1522413" y="1716882"/>
            <a:ext cx="6496050" cy="2294335"/>
            <a:chOff x="959" y="1586"/>
            <a:chExt cx="4092" cy="19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4761" name="Rectangle 5"/>
            <p:cNvSpPr>
              <a:spLocks noChangeArrowheads="1"/>
            </p:cNvSpPr>
            <p:nvPr/>
          </p:nvSpPr>
          <p:spPr bwMode="auto">
            <a:xfrm>
              <a:off x="959" y="3476"/>
              <a:ext cx="115" cy="37"/>
            </a:xfrm>
            <a:prstGeom prst="rect">
              <a:avLst/>
            </a:prstGeom>
            <a:solidFill>
              <a:srgbClr val="F7964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4762" name="Rectangle 6"/>
            <p:cNvSpPr>
              <a:spLocks noChangeArrowheads="1"/>
            </p:cNvSpPr>
            <p:nvPr/>
          </p:nvSpPr>
          <p:spPr bwMode="auto">
            <a:xfrm>
              <a:off x="1131" y="3473"/>
              <a:ext cx="115" cy="40"/>
            </a:xfrm>
            <a:prstGeom prst="rect">
              <a:avLst/>
            </a:prstGeom>
            <a:solidFill>
              <a:srgbClr val="F7964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11975" name="Rectangle 7"/>
            <p:cNvSpPr>
              <a:spLocks noChangeArrowheads="1"/>
            </p:cNvSpPr>
            <p:nvPr/>
          </p:nvSpPr>
          <p:spPr bwMode="auto">
            <a:xfrm>
              <a:off x="1304" y="3476"/>
              <a:ext cx="115" cy="3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6" name="Rectangle 8"/>
            <p:cNvSpPr>
              <a:spLocks noChangeArrowheads="1"/>
            </p:cNvSpPr>
            <p:nvPr/>
          </p:nvSpPr>
          <p:spPr bwMode="auto">
            <a:xfrm>
              <a:off x="1477" y="3470"/>
              <a:ext cx="115" cy="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7" name="Rectangle 9"/>
            <p:cNvSpPr>
              <a:spLocks noChangeArrowheads="1"/>
            </p:cNvSpPr>
            <p:nvPr/>
          </p:nvSpPr>
          <p:spPr bwMode="auto">
            <a:xfrm>
              <a:off x="1650" y="3470"/>
              <a:ext cx="115" cy="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8" name="Rectangle 10"/>
            <p:cNvSpPr>
              <a:spLocks noChangeArrowheads="1"/>
            </p:cNvSpPr>
            <p:nvPr/>
          </p:nvSpPr>
          <p:spPr bwMode="auto">
            <a:xfrm>
              <a:off x="1823" y="3455"/>
              <a:ext cx="115" cy="58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9" name="Rectangle 11"/>
            <p:cNvSpPr>
              <a:spLocks noChangeArrowheads="1"/>
            </p:cNvSpPr>
            <p:nvPr/>
          </p:nvSpPr>
          <p:spPr bwMode="auto">
            <a:xfrm>
              <a:off x="1996" y="3323"/>
              <a:ext cx="115" cy="190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0" name="Rectangle 12"/>
            <p:cNvSpPr>
              <a:spLocks noChangeArrowheads="1"/>
            </p:cNvSpPr>
            <p:nvPr/>
          </p:nvSpPr>
          <p:spPr bwMode="auto">
            <a:xfrm>
              <a:off x="2169" y="2924"/>
              <a:ext cx="115" cy="58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1" name="Rectangle 13"/>
            <p:cNvSpPr>
              <a:spLocks noChangeArrowheads="1"/>
            </p:cNvSpPr>
            <p:nvPr/>
          </p:nvSpPr>
          <p:spPr bwMode="auto">
            <a:xfrm>
              <a:off x="2342" y="2372"/>
              <a:ext cx="115" cy="114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2" name="Rectangle 14"/>
            <p:cNvSpPr>
              <a:spLocks noChangeArrowheads="1"/>
            </p:cNvSpPr>
            <p:nvPr/>
          </p:nvSpPr>
          <p:spPr bwMode="auto">
            <a:xfrm>
              <a:off x="2515" y="2114"/>
              <a:ext cx="115" cy="139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3" name="Rectangle 15"/>
            <p:cNvSpPr>
              <a:spLocks noChangeArrowheads="1"/>
            </p:cNvSpPr>
            <p:nvPr/>
          </p:nvSpPr>
          <p:spPr bwMode="auto">
            <a:xfrm>
              <a:off x="2688" y="1931"/>
              <a:ext cx="115" cy="1582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4" name="Rectangle 16"/>
            <p:cNvSpPr>
              <a:spLocks noChangeArrowheads="1"/>
            </p:cNvSpPr>
            <p:nvPr/>
          </p:nvSpPr>
          <p:spPr bwMode="auto">
            <a:xfrm>
              <a:off x="2861" y="2018"/>
              <a:ext cx="115" cy="1495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5" name="Rectangle 17"/>
            <p:cNvSpPr>
              <a:spLocks noChangeArrowheads="1"/>
            </p:cNvSpPr>
            <p:nvPr/>
          </p:nvSpPr>
          <p:spPr bwMode="auto">
            <a:xfrm>
              <a:off x="3033" y="1847"/>
              <a:ext cx="115" cy="166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6" name="Rectangle 18"/>
            <p:cNvSpPr>
              <a:spLocks noChangeArrowheads="1"/>
            </p:cNvSpPr>
            <p:nvPr/>
          </p:nvSpPr>
          <p:spPr bwMode="auto">
            <a:xfrm>
              <a:off x="3206" y="1592"/>
              <a:ext cx="115" cy="192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7" name="Rectangle 19"/>
            <p:cNvSpPr>
              <a:spLocks noChangeArrowheads="1"/>
            </p:cNvSpPr>
            <p:nvPr/>
          </p:nvSpPr>
          <p:spPr bwMode="auto">
            <a:xfrm>
              <a:off x="3379" y="1586"/>
              <a:ext cx="115" cy="192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8" name="Rectangle 20"/>
            <p:cNvSpPr>
              <a:spLocks noChangeArrowheads="1"/>
            </p:cNvSpPr>
            <p:nvPr/>
          </p:nvSpPr>
          <p:spPr bwMode="auto">
            <a:xfrm>
              <a:off x="3552" y="1670"/>
              <a:ext cx="115" cy="18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9" name="Rectangle 21"/>
            <p:cNvSpPr>
              <a:spLocks noChangeArrowheads="1"/>
            </p:cNvSpPr>
            <p:nvPr/>
          </p:nvSpPr>
          <p:spPr bwMode="auto">
            <a:xfrm>
              <a:off x="3725" y="2012"/>
              <a:ext cx="115" cy="150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0" name="Rectangle 22"/>
            <p:cNvSpPr>
              <a:spLocks noChangeArrowheads="1"/>
            </p:cNvSpPr>
            <p:nvPr/>
          </p:nvSpPr>
          <p:spPr bwMode="auto">
            <a:xfrm>
              <a:off x="3898" y="2546"/>
              <a:ext cx="115" cy="96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1" name="Rectangle 23"/>
            <p:cNvSpPr>
              <a:spLocks noChangeArrowheads="1"/>
            </p:cNvSpPr>
            <p:nvPr/>
          </p:nvSpPr>
          <p:spPr bwMode="auto">
            <a:xfrm>
              <a:off x="4071" y="2894"/>
              <a:ext cx="115" cy="61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2" name="Rectangle 24"/>
            <p:cNvSpPr>
              <a:spLocks noChangeArrowheads="1"/>
            </p:cNvSpPr>
            <p:nvPr/>
          </p:nvSpPr>
          <p:spPr bwMode="auto">
            <a:xfrm>
              <a:off x="4244" y="3062"/>
              <a:ext cx="115" cy="45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3" name="Rectangle 25"/>
            <p:cNvSpPr>
              <a:spLocks noChangeArrowheads="1"/>
            </p:cNvSpPr>
            <p:nvPr/>
          </p:nvSpPr>
          <p:spPr bwMode="auto">
            <a:xfrm>
              <a:off x="4417" y="3257"/>
              <a:ext cx="115" cy="25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4" name="Rectangle 26"/>
            <p:cNvSpPr>
              <a:spLocks noChangeArrowheads="1"/>
            </p:cNvSpPr>
            <p:nvPr/>
          </p:nvSpPr>
          <p:spPr bwMode="auto">
            <a:xfrm>
              <a:off x="4590" y="3341"/>
              <a:ext cx="115" cy="172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5" name="Rectangle 27"/>
            <p:cNvSpPr>
              <a:spLocks noChangeArrowheads="1"/>
            </p:cNvSpPr>
            <p:nvPr/>
          </p:nvSpPr>
          <p:spPr bwMode="auto">
            <a:xfrm>
              <a:off x="4763" y="3422"/>
              <a:ext cx="115" cy="9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6" name="Rectangle 28"/>
            <p:cNvSpPr>
              <a:spLocks noChangeArrowheads="1"/>
            </p:cNvSpPr>
            <p:nvPr/>
          </p:nvSpPr>
          <p:spPr bwMode="auto">
            <a:xfrm>
              <a:off x="4936" y="3467"/>
              <a:ext cx="115" cy="4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grpSp>
        <p:nvGrpSpPr>
          <p:cNvPr id="211997" name="Group 29"/>
          <p:cNvGrpSpPr>
            <a:grpSpLocks/>
          </p:cNvGrpSpPr>
          <p:nvPr/>
        </p:nvGrpSpPr>
        <p:grpSpPr bwMode="auto">
          <a:xfrm>
            <a:off x="869952" y="1075139"/>
            <a:ext cx="7486651" cy="3657601"/>
            <a:chOff x="548" y="1047"/>
            <a:chExt cx="4716" cy="3072"/>
          </a:xfrm>
        </p:grpSpPr>
        <p:sp>
          <p:nvSpPr>
            <p:cNvPr id="244741" name="Rectangle 30"/>
            <p:cNvSpPr>
              <a:spLocks noChangeArrowheads="1"/>
            </p:cNvSpPr>
            <p:nvPr/>
          </p:nvSpPr>
          <p:spPr bwMode="auto">
            <a:xfrm>
              <a:off x="548" y="1047"/>
              <a:ext cx="468" cy="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12%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10%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8%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6%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4%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2%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0% –</a:t>
              </a:r>
            </a:p>
            <a:p>
              <a:pPr algn="r">
                <a:lnSpc>
                  <a:spcPct val="203000"/>
                </a:lnSpc>
              </a:pPr>
              <a:endParaRPr lang="en-US" altLang="en-US" sz="140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4742" name="Rectangle 31"/>
            <p:cNvSpPr>
              <a:spLocks noChangeArrowheads="1"/>
            </p:cNvSpPr>
            <p:nvPr/>
          </p:nvSpPr>
          <p:spPr bwMode="auto">
            <a:xfrm>
              <a:off x="2542" y="3809"/>
              <a:ext cx="86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Hour of day</a:t>
              </a:r>
            </a:p>
          </p:txBody>
        </p:sp>
        <p:sp>
          <p:nvSpPr>
            <p:cNvPr id="244743" name="Freeform 32"/>
            <p:cNvSpPr>
              <a:spLocks/>
            </p:cNvSpPr>
            <p:nvPr/>
          </p:nvSpPr>
          <p:spPr bwMode="auto">
            <a:xfrm>
              <a:off x="979" y="3691"/>
              <a:ext cx="2003" cy="110"/>
            </a:xfrm>
            <a:custGeom>
              <a:avLst/>
              <a:gdLst>
                <a:gd name="T0" fmla="*/ 0 w 1975"/>
                <a:gd name="T1" fmla="*/ 0 h 110"/>
                <a:gd name="T2" fmla="*/ 0 w 1975"/>
                <a:gd name="T3" fmla="*/ 110 h 110"/>
                <a:gd name="T4" fmla="*/ 2003 w 1975"/>
                <a:gd name="T5" fmla="*/ 110 h 110"/>
                <a:gd name="T6" fmla="*/ 2003 w 1975"/>
                <a:gd name="T7" fmla="*/ 9 h 1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5"/>
                <a:gd name="T13" fmla="*/ 0 h 110"/>
                <a:gd name="T14" fmla="*/ 1975 w 1975"/>
                <a:gd name="T15" fmla="*/ 110 h 1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5" h="110">
                  <a:moveTo>
                    <a:pt x="0" y="0"/>
                  </a:moveTo>
                  <a:lnTo>
                    <a:pt x="0" y="110"/>
                  </a:lnTo>
                  <a:lnTo>
                    <a:pt x="1975" y="110"/>
                  </a:lnTo>
                  <a:lnTo>
                    <a:pt x="1975" y="9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</a:endParaRPr>
            </a:p>
          </p:txBody>
        </p:sp>
        <p:sp>
          <p:nvSpPr>
            <p:cNvPr id="244744" name="Rectangle 33"/>
            <p:cNvSpPr>
              <a:spLocks noChangeArrowheads="1"/>
            </p:cNvSpPr>
            <p:nvPr/>
          </p:nvSpPr>
          <p:spPr bwMode="auto">
            <a:xfrm>
              <a:off x="1736" y="3678"/>
              <a:ext cx="383" cy="2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A.M.</a:t>
              </a:r>
            </a:p>
          </p:txBody>
        </p:sp>
        <p:sp>
          <p:nvSpPr>
            <p:cNvPr id="244745" name="Freeform 34"/>
            <p:cNvSpPr>
              <a:spLocks/>
            </p:cNvSpPr>
            <p:nvPr/>
          </p:nvSpPr>
          <p:spPr bwMode="auto">
            <a:xfrm>
              <a:off x="3032" y="3692"/>
              <a:ext cx="1900" cy="110"/>
            </a:xfrm>
            <a:custGeom>
              <a:avLst/>
              <a:gdLst>
                <a:gd name="T0" fmla="*/ 0 w 1975"/>
                <a:gd name="T1" fmla="*/ 0 h 110"/>
                <a:gd name="T2" fmla="*/ 0 w 1975"/>
                <a:gd name="T3" fmla="*/ 110 h 110"/>
                <a:gd name="T4" fmla="*/ 1900 w 1975"/>
                <a:gd name="T5" fmla="*/ 110 h 110"/>
                <a:gd name="T6" fmla="*/ 1900 w 1975"/>
                <a:gd name="T7" fmla="*/ 9 h 1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5"/>
                <a:gd name="T13" fmla="*/ 0 h 110"/>
                <a:gd name="T14" fmla="*/ 1975 w 1975"/>
                <a:gd name="T15" fmla="*/ 110 h 1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5" h="110">
                  <a:moveTo>
                    <a:pt x="0" y="0"/>
                  </a:moveTo>
                  <a:lnTo>
                    <a:pt x="0" y="110"/>
                  </a:lnTo>
                  <a:lnTo>
                    <a:pt x="1975" y="110"/>
                  </a:lnTo>
                  <a:lnTo>
                    <a:pt x="1975" y="9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</a:endParaRPr>
            </a:p>
          </p:txBody>
        </p:sp>
        <p:sp>
          <p:nvSpPr>
            <p:cNvPr id="244746" name="Rectangle 35"/>
            <p:cNvSpPr>
              <a:spLocks noChangeArrowheads="1"/>
            </p:cNvSpPr>
            <p:nvPr/>
          </p:nvSpPr>
          <p:spPr bwMode="auto">
            <a:xfrm>
              <a:off x="3878" y="3678"/>
              <a:ext cx="366" cy="2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P.M.</a:t>
              </a:r>
            </a:p>
          </p:txBody>
        </p:sp>
        <p:sp>
          <p:nvSpPr>
            <p:cNvPr id="244747" name="Freeform 36"/>
            <p:cNvSpPr>
              <a:spLocks/>
            </p:cNvSpPr>
            <p:nvPr/>
          </p:nvSpPr>
          <p:spPr bwMode="auto">
            <a:xfrm>
              <a:off x="888" y="1112"/>
              <a:ext cx="4376" cy="2400"/>
            </a:xfrm>
            <a:custGeom>
              <a:avLst/>
              <a:gdLst>
                <a:gd name="T0" fmla="*/ 0 w 4376"/>
                <a:gd name="T1" fmla="*/ 0 h 2304"/>
                <a:gd name="T2" fmla="*/ 0 w 4376"/>
                <a:gd name="T3" fmla="*/ 2400 h 2304"/>
                <a:gd name="T4" fmla="*/ 4376 w 4376"/>
                <a:gd name="T5" fmla="*/ 2400 h 2304"/>
                <a:gd name="T6" fmla="*/ 0 60000 65536"/>
                <a:gd name="T7" fmla="*/ 0 60000 65536"/>
                <a:gd name="T8" fmla="*/ 0 60000 65536"/>
                <a:gd name="T9" fmla="*/ 0 w 4376"/>
                <a:gd name="T10" fmla="*/ 0 h 2304"/>
                <a:gd name="T11" fmla="*/ 4376 w 4376"/>
                <a:gd name="T12" fmla="*/ 2304 h 2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76" h="2304">
                  <a:moveTo>
                    <a:pt x="0" y="0"/>
                  </a:moveTo>
                  <a:lnTo>
                    <a:pt x="0" y="2304"/>
                  </a:lnTo>
                  <a:lnTo>
                    <a:pt x="4376" y="230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</a:endParaRPr>
            </a:p>
          </p:txBody>
        </p:sp>
        <p:grpSp>
          <p:nvGrpSpPr>
            <p:cNvPr id="244748" name="Group 37"/>
            <p:cNvGrpSpPr>
              <a:grpSpLocks/>
            </p:cNvGrpSpPr>
            <p:nvPr/>
          </p:nvGrpSpPr>
          <p:grpSpPr bwMode="auto">
            <a:xfrm>
              <a:off x="1085" y="3504"/>
              <a:ext cx="4024" cy="284"/>
              <a:chOff x="1085" y="3513"/>
              <a:chExt cx="4024" cy="284"/>
            </a:xfrm>
          </p:grpSpPr>
          <p:sp>
            <p:nvSpPr>
              <p:cNvPr id="244749" name="Text Box 38"/>
              <p:cNvSpPr txBox="1">
                <a:spLocks noChangeArrowheads="1"/>
              </p:cNvSpPr>
              <p:nvPr/>
            </p:nvSpPr>
            <p:spPr bwMode="auto">
              <a:xfrm>
                <a:off x="1085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2</a:t>
                </a:r>
              </a:p>
            </p:txBody>
          </p:sp>
          <p:sp>
            <p:nvSpPr>
              <p:cNvPr id="244750" name="Text Box 39"/>
              <p:cNvSpPr txBox="1">
                <a:spLocks noChangeArrowheads="1"/>
              </p:cNvSpPr>
              <p:nvPr/>
            </p:nvSpPr>
            <p:spPr bwMode="auto">
              <a:xfrm>
                <a:off x="1424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4</a:t>
                </a:r>
              </a:p>
            </p:txBody>
          </p:sp>
          <p:sp>
            <p:nvSpPr>
              <p:cNvPr id="244751" name="Text Box 40"/>
              <p:cNvSpPr txBox="1">
                <a:spLocks noChangeArrowheads="1"/>
              </p:cNvSpPr>
              <p:nvPr/>
            </p:nvSpPr>
            <p:spPr bwMode="auto">
              <a:xfrm>
                <a:off x="1764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244752" name="Text Box 41"/>
              <p:cNvSpPr txBox="1">
                <a:spLocks noChangeArrowheads="1"/>
              </p:cNvSpPr>
              <p:nvPr/>
            </p:nvSpPr>
            <p:spPr bwMode="auto">
              <a:xfrm>
                <a:off x="2114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8</a:t>
                </a:r>
              </a:p>
            </p:txBody>
          </p:sp>
          <p:sp>
            <p:nvSpPr>
              <p:cNvPr id="244753" name="Text Box 42"/>
              <p:cNvSpPr txBox="1">
                <a:spLocks noChangeArrowheads="1"/>
              </p:cNvSpPr>
              <p:nvPr/>
            </p:nvSpPr>
            <p:spPr bwMode="auto">
              <a:xfrm>
                <a:off x="2438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10</a:t>
                </a:r>
              </a:p>
            </p:txBody>
          </p:sp>
          <p:sp>
            <p:nvSpPr>
              <p:cNvPr id="244754" name="Text Box 43"/>
              <p:cNvSpPr txBox="1">
                <a:spLocks noChangeArrowheads="1"/>
              </p:cNvSpPr>
              <p:nvPr/>
            </p:nvSpPr>
            <p:spPr bwMode="auto">
              <a:xfrm>
                <a:off x="2783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12</a:t>
                </a:r>
              </a:p>
            </p:txBody>
          </p:sp>
          <p:sp>
            <p:nvSpPr>
              <p:cNvPr id="244755" name="Text Box 44"/>
              <p:cNvSpPr txBox="1">
                <a:spLocks noChangeArrowheads="1"/>
              </p:cNvSpPr>
              <p:nvPr/>
            </p:nvSpPr>
            <p:spPr bwMode="auto">
              <a:xfrm>
                <a:off x="3151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2</a:t>
                </a:r>
              </a:p>
            </p:txBody>
          </p:sp>
          <p:sp>
            <p:nvSpPr>
              <p:cNvPr id="244756" name="Text Box 45"/>
              <p:cNvSpPr txBox="1">
                <a:spLocks noChangeArrowheads="1"/>
              </p:cNvSpPr>
              <p:nvPr/>
            </p:nvSpPr>
            <p:spPr bwMode="auto">
              <a:xfrm>
                <a:off x="3490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4</a:t>
                </a:r>
              </a:p>
            </p:txBody>
          </p:sp>
          <p:sp>
            <p:nvSpPr>
              <p:cNvPr id="244757" name="Text Box 46"/>
              <p:cNvSpPr txBox="1">
                <a:spLocks noChangeArrowheads="1"/>
              </p:cNvSpPr>
              <p:nvPr/>
            </p:nvSpPr>
            <p:spPr bwMode="auto">
              <a:xfrm>
                <a:off x="3830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244758" name="Text Box 47"/>
              <p:cNvSpPr txBox="1">
                <a:spLocks noChangeArrowheads="1"/>
              </p:cNvSpPr>
              <p:nvPr/>
            </p:nvSpPr>
            <p:spPr bwMode="auto">
              <a:xfrm>
                <a:off x="4180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8</a:t>
                </a:r>
              </a:p>
            </p:txBody>
          </p:sp>
          <p:sp>
            <p:nvSpPr>
              <p:cNvPr id="244759" name="Text Box 48"/>
              <p:cNvSpPr txBox="1">
                <a:spLocks noChangeArrowheads="1"/>
              </p:cNvSpPr>
              <p:nvPr/>
            </p:nvSpPr>
            <p:spPr bwMode="auto">
              <a:xfrm>
                <a:off x="4504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10</a:t>
                </a:r>
              </a:p>
            </p:txBody>
          </p:sp>
          <p:sp>
            <p:nvSpPr>
              <p:cNvPr id="244760" name="Text Box 49"/>
              <p:cNvSpPr txBox="1">
                <a:spLocks noChangeArrowheads="1"/>
              </p:cNvSpPr>
              <p:nvPr/>
            </p:nvSpPr>
            <p:spPr bwMode="auto">
              <a:xfrm>
                <a:off x="4849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12</a:t>
                </a:r>
              </a:p>
            </p:txBody>
          </p:sp>
        </p:grpSp>
      </p:grp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6776432" y="589828"/>
            <a:ext cx="18085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rgbClr val="FFFF00"/>
                </a:solidFill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rPr>
              <a:t>Figure 4.12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1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1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utoUpdateAnimBg="0"/>
    </p:bldLst>
  </p:timing>
</p:sld>
</file>

<file path=ppt/theme/theme1.xml><?xml version="1.0" encoding="utf-8"?>
<a:theme xmlns:a="http://schemas.openxmlformats.org/drawingml/2006/main" name="Theme1">
  <a:themeElements>
    <a:clrScheme name="Custom 2">
      <a:dk1>
        <a:srgbClr val="00B05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0070C0"/>
      </a:accent5>
      <a:accent6>
        <a:srgbClr val="426480"/>
      </a:accent6>
      <a:hlink>
        <a:srgbClr val="F9211B"/>
      </a:hlink>
      <a:folHlink>
        <a:srgbClr val="991111"/>
      </a:folHlink>
    </a:clrScheme>
    <a:fontScheme name="Slice HD-RC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5" id="{49DA9CE1-BA6E-4E87-8DCD-C03725F9A8D8}" vid="{28F87709-7C07-42A4-9369-0920C1515D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5110</TotalTime>
  <Words>5617</Words>
  <Application>Microsoft Office PowerPoint</Application>
  <PresentationFormat>On-screen Show (16:9)</PresentationFormat>
  <Paragraphs>2386</Paragraphs>
  <Slides>137</Slides>
  <Notes>74</Notes>
  <HiddenSlides>10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137</vt:i4>
      </vt:variant>
    </vt:vector>
  </HeadingPairs>
  <TitlesOfParts>
    <vt:vector size="151" baseType="lpstr">
      <vt:lpstr>MS PGothic</vt:lpstr>
      <vt:lpstr>Arial</vt:lpstr>
      <vt:lpstr>Calibri</vt:lpstr>
      <vt:lpstr>Cambria Math</vt:lpstr>
      <vt:lpstr>Century Gothic</vt:lpstr>
      <vt:lpstr>Courier New</vt:lpstr>
      <vt:lpstr>Lucida Grande</vt:lpstr>
      <vt:lpstr>Symbol</vt:lpstr>
      <vt:lpstr>Times</vt:lpstr>
      <vt:lpstr>Times New Roman</vt:lpstr>
      <vt:lpstr>Trebuchet MS</vt:lpstr>
      <vt:lpstr>Wingdings</vt:lpstr>
      <vt:lpstr>Theme1</vt:lpstr>
      <vt:lpstr>Equation</vt:lpstr>
      <vt:lpstr>PowerPoint Presentation</vt:lpstr>
      <vt:lpstr>Apa itu peramalan?</vt:lpstr>
      <vt:lpstr>Time Horizons (Horison Waktu)</vt:lpstr>
      <vt:lpstr>Perbedaan horison waktu</vt:lpstr>
      <vt:lpstr>Pengaruh Product Life Cycle</vt:lpstr>
      <vt:lpstr>Product Life Cycle</vt:lpstr>
      <vt:lpstr>Product Life Cycle</vt:lpstr>
      <vt:lpstr>Jenis Peramalan</vt:lpstr>
      <vt:lpstr>Pentingnya Peramalan</vt:lpstr>
      <vt:lpstr>Tahapan Peramalan</vt:lpstr>
      <vt:lpstr>Seven Steps in Forecasting</vt:lpstr>
      <vt:lpstr>Seven Steps in Forecasting</vt:lpstr>
      <vt:lpstr>The Realities!</vt:lpstr>
      <vt:lpstr>Pendekatan Peramalan</vt:lpstr>
      <vt:lpstr>Pendekatan Peramalan</vt:lpstr>
      <vt:lpstr>Metode Kualitatif</vt:lpstr>
      <vt:lpstr>Metode Kualitatif</vt:lpstr>
      <vt:lpstr>Jury of Executive Opinion</vt:lpstr>
      <vt:lpstr>PowerPoint Presentation</vt:lpstr>
      <vt:lpstr>Sales Force Composite</vt:lpstr>
      <vt:lpstr>Market Survey</vt:lpstr>
      <vt:lpstr>PowerPoint Presentation</vt:lpstr>
      <vt:lpstr>Sekilas Pendekatan Kuantitatif</vt:lpstr>
      <vt:lpstr>TIME SERIES MODEL</vt:lpstr>
      <vt:lpstr>Peramalan Time-Series</vt:lpstr>
      <vt:lpstr>Peramalan Time-Series</vt:lpstr>
      <vt:lpstr>Komponen Time-Series</vt:lpstr>
      <vt:lpstr>Komponen Permintaan</vt:lpstr>
      <vt:lpstr>Komponen Trend (Kecenderungan)</vt:lpstr>
      <vt:lpstr>Komponen Musiman</vt:lpstr>
      <vt:lpstr>Komponen Siklus (Cyclical)</vt:lpstr>
      <vt:lpstr>Komponen Acak (Random)</vt:lpstr>
      <vt:lpstr>1. NAIVE APPROACH</vt:lpstr>
      <vt:lpstr>Naive Approach (Pendekatan Naif)</vt:lpstr>
      <vt:lpstr>2.  Metode rata-rata bergerak</vt:lpstr>
      <vt:lpstr>Moving Average Method</vt:lpstr>
      <vt:lpstr>CONTOH RATA-RATA BERGERAK</vt:lpstr>
      <vt:lpstr>Weighted Moving average</vt:lpstr>
      <vt:lpstr>Rata-rata bergerak tertimbang</vt:lpstr>
      <vt:lpstr>Weighted Moving Average</vt:lpstr>
      <vt:lpstr>Weighted Moving Average</vt:lpstr>
      <vt:lpstr>Potensi Masalah dengan Moving Average</vt:lpstr>
      <vt:lpstr>Grafik Moving Averages</vt:lpstr>
      <vt:lpstr>3.  Exponential smoothing</vt:lpstr>
      <vt:lpstr>Exponential Smoothing</vt:lpstr>
      <vt:lpstr>Exponential Smoothing</vt:lpstr>
      <vt:lpstr>Contoh Exponential Smoothing</vt:lpstr>
      <vt:lpstr>Contoh Exponential Smoothing</vt:lpstr>
      <vt:lpstr>Contoh Exponential Smoothing</vt:lpstr>
      <vt:lpstr>Exponential Smoothing Example</vt:lpstr>
      <vt:lpstr>Exponential Smoothing Example</vt:lpstr>
      <vt:lpstr>Exponential Smoothing Example</vt:lpstr>
      <vt:lpstr>Exponential Smoothing Example</vt:lpstr>
      <vt:lpstr>Effect Smoothing Constants</vt:lpstr>
      <vt:lpstr>Dampak Perbedaan </vt:lpstr>
      <vt:lpstr>Dampak Perbedaan </vt:lpstr>
      <vt:lpstr>Impact of Different </vt:lpstr>
      <vt:lpstr>Memilih </vt:lpstr>
      <vt:lpstr>Choosing </vt:lpstr>
      <vt:lpstr>Pengukuran kesalahan yang umum digunakan</vt:lpstr>
      <vt:lpstr>Ukuran umum tingkat kesalahan</vt:lpstr>
      <vt:lpstr>Ukuran umum tingkat kesalahan</vt:lpstr>
      <vt:lpstr>Menghitung MAD</vt:lpstr>
      <vt:lpstr>Menghitung MAD</vt:lpstr>
      <vt:lpstr>Ukuran umum tingkat kesalahan</vt:lpstr>
      <vt:lpstr>Menghitung MSE</vt:lpstr>
      <vt:lpstr>Ukuran umum tingkat kesalahan</vt:lpstr>
      <vt:lpstr>Menghitung MAPE</vt:lpstr>
      <vt:lpstr>Perbandingan kesalahan peramalan</vt:lpstr>
      <vt:lpstr>Perbandingan Kesalahan Peramalan </vt:lpstr>
      <vt:lpstr>Comparison of Forecast Error </vt:lpstr>
      <vt:lpstr>Comparison of Forecast Error </vt:lpstr>
      <vt:lpstr>Comparison of Forecast Error </vt:lpstr>
      <vt:lpstr>Comparison of Forecast Error </vt:lpstr>
      <vt:lpstr>Exponential smoothing WITH TREND ADJUSTMENT</vt:lpstr>
      <vt:lpstr>Exponential Smoothing with Trend Adjustment</vt:lpstr>
      <vt:lpstr>Exponential Smoothing with Trend Adjustment</vt:lpstr>
      <vt:lpstr>Exponential Smoothing with Trend Adjustment</vt:lpstr>
      <vt:lpstr>Exponential Smoothing with Trend Adjustment Example</vt:lpstr>
      <vt:lpstr>Exponential Smoothing with Trend Adjustment Example</vt:lpstr>
      <vt:lpstr>Exponential Smoothing with Trend Adjustment Example</vt:lpstr>
      <vt:lpstr>Exponential Smoothing with Trend Adjustment Example</vt:lpstr>
      <vt:lpstr>Exponential Smoothing with Trend Adjustment Example</vt:lpstr>
      <vt:lpstr>Exponential Smoothing with Trend Adjustment Example</vt:lpstr>
      <vt:lpstr>4.  Proyeksi tren</vt:lpstr>
      <vt:lpstr>Proyeksi tren</vt:lpstr>
      <vt:lpstr>Least Squares Method</vt:lpstr>
      <vt:lpstr>Least Squares Method</vt:lpstr>
      <vt:lpstr>Least Squares Example</vt:lpstr>
      <vt:lpstr>Least Squares Example</vt:lpstr>
      <vt:lpstr>Least Squares Example</vt:lpstr>
      <vt:lpstr>Least Squares Example</vt:lpstr>
      <vt:lpstr>Least Squares Requirements</vt:lpstr>
      <vt:lpstr>Seasonal Variations In Data</vt:lpstr>
      <vt:lpstr>Seasonal Variations In Data</vt:lpstr>
      <vt:lpstr>Seasonal Index Example</vt:lpstr>
      <vt:lpstr>Seasonal Index Example</vt:lpstr>
      <vt:lpstr>Seasonal Index Example</vt:lpstr>
      <vt:lpstr>Seasonal Index Example</vt:lpstr>
      <vt:lpstr>Seasonal Index Example</vt:lpstr>
      <vt:lpstr>Seasonal Index Example</vt:lpstr>
      <vt:lpstr>San Diego Hospital</vt:lpstr>
      <vt:lpstr>San Diego Hospital</vt:lpstr>
      <vt:lpstr>San Diego Hospital</vt:lpstr>
      <vt:lpstr>San Diego Hospital</vt:lpstr>
      <vt:lpstr>San Diego Hospital</vt:lpstr>
      <vt:lpstr>Adjusting Trend Data</vt:lpstr>
      <vt:lpstr>MODEL ASOSIATIF</vt:lpstr>
      <vt:lpstr>Associative Forecasting</vt:lpstr>
      <vt:lpstr>Peramalan asosiatif</vt:lpstr>
      <vt:lpstr>Associative Forecasting Example</vt:lpstr>
      <vt:lpstr>Associative Forecasting Example</vt:lpstr>
      <vt:lpstr>Associative Forecasting Example</vt:lpstr>
      <vt:lpstr>Associative Forecasting Example</vt:lpstr>
      <vt:lpstr>Associative Forecasting Example</vt:lpstr>
      <vt:lpstr>Associative Forecasting Example</vt:lpstr>
      <vt:lpstr>Associative Forecasting Example</vt:lpstr>
      <vt:lpstr>Standard Error of the Estimate</vt:lpstr>
      <vt:lpstr>Standard Error of the Estimate</vt:lpstr>
      <vt:lpstr>Standard Error of the Estimate</vt:lpstr>
      <vt:lpstr>Standard Error of the Estimate</vt:lpstr>
      <vt:lpstr>Correlation</vt:lpstr>
      <vt:lpstr>Correlation Coefficient</vt:lpstr>
      <vt:lpstr>Correlation Coefficient</vt:lpstr>
      <vt:lpstr>Correlation Coefficient</vt:lpstr>
      <vt:lpstr>Correlation</vt:lpstr>
      <vt:lpstr>Multiple-Regression Analysis</vt:lpstr>
      <vt:lpstr>Multiple-Regression Analysis</vt:lpstr>
      <vt:lpstr>Monitoring and Controlling Forecasts</vt:lpstr>
      <vt:lpstr>Monitoring and Controlling Forecasts</vt:lpstr>
      <vt:lpstr>Tracking Signal</vt:lpstr>
      <vt:lpstr>Tracking Signal Example</vt:lpstr>
      <vt:lpstr>Adaptive Smoothing</vt:lpstr>
      <vt:lpstr>Focus Forecasting</vt:lpstr>
      <vt:lpstr>Forecasting in the Service Sector</vt:lpstr>
      <vt:lpstr>Fast Food Restaurant Forecast</vt:lpstr>
      <vt:lpstr>FedEx Call Center Forecast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4 - Forecasting</dc:subject>
  <dc:creator>Jeff Heyl</dc:creator>
  <cp:lastModifiedBy>Jaryono Angga Widagdo</cp:lastModifiedBy>
  <cp:revision>475</cp:revision>
  <dcterms:created xsi:type="dcterms:W3CDTF">2012-09-28T10:33:31Z</dcterms:created>
  <dcterms:modified xsi:type="dcterms:W3CDTF">2018-08-29T18:41:14Z</dcterms:modified>
</cp:coreProperties>
</file>