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47"/>
  </p:notesMasterIdLst>
  <p:sldIdLst>
    <p:sldId id="336" r:id="rId2"/>
    <p:sldId id="528" r:id="rId3"/>
    <p:sldId id="613" r:id="rId4"/>
    <p:sldId id="530" r:id="rId5"/>
    <p:sldId id="614" r:id="rId6"/>
    <p:sldId id="532" r:id="rId7"/>
    <p:sldId id="622" r:id="rId8"/>
    <p:sldId id="623" r:id="rId9"/>
    <p:sldId id="626" r:id="rId10"/>
    <p:sldId id="617" r:id="rId11"/>
    <p:sldId id="649" r:id="rId12"/>
    <p:sldId id="627" r:id="rId13"/>
    <p:sldId id="624" r:id="rId14"/>
    <p:sldId id="628" r:id="rId15"/>
    <p:sldId id="618" r:id="rId16"/>
    <p:sldId id="616" r:id="rId17"/>
    <p:sldId id="620" r:id="rId18"/>
    <p:sldId id="632" r:id="rId19"/>
    <p:sldId id="533" r:id="rId20"/>
    <p:sldId id="615" r:id="rId21"/>
    <p:sldId id="657" r:id="rId22"/>
    <p:sldId id="658" r:id="rId23"/>
    <p:sldId id="535" r:id="rId24"/>
    <p:sldId id="536" r:id="rId25"/>
    <p:sldId id="659" r:id="rId26"/>
    <p:sldId id="537" r:id="rId27"/>
    <p:sldId id="660" r:id="rId28"/>
    <p:sldId id="633" r:id="rId29"/>
    <p:sldId id="634" r:id="rId30"/>
    <p:sldId id="635" r:id="rId31"/>
    <p:sldId id="636" r:id="rId32"/>
    <p:sldId id="637" r:id="rId33"/>
    <p:sldId id="638" r:id="rId34"/>
    <p:sldId id="639" r:id="rId35"/>
    <p:sldId id="640" r:id="rId36"/>
    <p:sldId id="641" r:id="rId37"/>
    <p:sldId id="642" r:id="rId38"/>
    <p:sldId id="538" r:id="rId39"/>
    <p:sldId id="661" r:id="rId40"/>
    <p:sldId id="539" r:id="rId41"/>
    <p:sldId id="540" r:id="rId42"/>
    <p:sldId id="541" r:id="rId43"/>
    <p:sldId id="542" r:id="rId44"/>
    <p:sldId id="543" r:id="rId45"/>
    <p:sldId id="545" r:id="rId46"/>
    <p:sldId id="662" r:id="rId47"/>
    <p:sldId id="643" r:id="rId48"/>
    <p:sldId id="546" r:id="rId49"/>
    <p:sldId id="663" r:id="rId50"/>
    <p:sldId id="547" r:id="rId51"/>
    <p:sldId id="644" r:id="rId52"/>
    <p:sldId id="548" r:id="rId53"/>
    <p:sldId id="664" r:id="rId54"/>
    <p:sldId id="645" r:id="rId55"/>
    <p:sldId id="665" r:id="rId56"/>
    <p:sldId id="549" r:id="rId57"/>
    <p:sldId id="550" r:id="rId58"/>
    <p:sldId id="551" r:id="rId59"/>
    <p:sldId id="552" r:id="rId60"/>
    <p:sldId id="553" r:id="rId61"/>
    <p:sldId id="554" r:id="rId62"/>
    <p:sldId id="555" r:id="rId63"/>
    <p:sldId id="556" r:id="rId64"/>
    <p:sldId id="557" r:id="rId65"/>
    <p:sldId id="558" r:id="rId66"/>
    <p:sldId id="559" r:id="rId67"/>
    <p:sldId id="560" r:id="rId68"/>
    <p:sldId id="561" r:id="rId69"/>
    <p:sldId id="562" r:id="rId70"/>
    <p:sldId id="563" r:id="rId71"/>
    <p:sldId id="654" r:id="rId72"/>
    <p:sldId id="564" r:id="rId73"/>
    <p:sldId id="565" r:id="rId74"/>
    <p:sldId id="566" r:id="rId75"/>
    <p:sldId id="567" r:id="rId76"/>
    <p:sldId id="655" r:id="rId77"/>
    <p:sldId id="568" r:id="rId78"/>
    <p:sldId id="656" r:id="rId79"/>
    <p:sldId id="569" r:id="rId80"/>
    <p:sldId id="570" r:id="rId81"/>
    <p:sldId id="571" r:id="rId82"/>
    <p:sldId id="668" r:id="rId83"/>
    <p:sldId id="653" r:id="rId84"/>
    <p:sldId id="572" r:id="rId85"/>
    <p:sldId id="573" r:id="rId86"/>
    <p:sldId id="574" r:id="rId87"/>
    <p:sldId id="575" r:id="rId88"/>
    <p:sldId id="576" r:id="rId89"/>
    <p:sldId id="577" r:id="rId90"/>
    <p:sldId id="669" r:id="rId91"/>
    <p:sldId id="578" r:id="rId92"/>
    <p:sldId id="670" r:id="rId93"/>
    <p:sldId id="579" r:id="rId94"/>
    <p:sldId id="671" r:id="rId95"/>
    <p:sldId id="580" r:id="rId96"/>
    <p:sldId id="672" r:id="rId97"/>
    <p:sldId id="581" r:id="rId98"/>
    <p:sldId id="582" r:id="rId99"/>
    <p:sldId id="583" r:id="rId100"/>
    <p:sldId id="584" r:id="rId101"/>
    <p:sldId id="673" r:id="rId102"/>
    <p:sldId id="585" r:id="rId103"/>
    <p:sldId id="586" r:id="rId104"/>
    <p:sldId id="674" r:id="rId105"/>
    <p:sldId id="587" r:id="rId106"/>
    <p:sldId id="675" r:id="rId107"/>
    <p:sldId id="588" r:id="rId108"/>
    <p:sldId id="589" r:id="rId109"/>
    <p:sldId id="590" r:id="rId110"/>
    <p:sldId id="591" r:id="rId111"/>
    <p:sldId id="592" r:id="rId112"/>
    <p:sldId id="593" r:id="rId113"/>
    <p:sldId id="676" r:id="rId114"/>
    <p:sldId id="594" r:id="rId115"/>
    <p:sldId id="677" r:id="rId116"/>
    <p:sldId id="650" r:id="rId117"/>
    <p:sldId id="595" r:id="rId118"/>
    <p:sldId id="678" r:id="rId119"/>
    <p:sldId id="596" r:id="rId120"/>
    <p:sldId id="597" r:id="rId121"/>
    <p:sldId id="598" r:id="rId122"/>
    <p:sldId id="679" r:id="rId123"/>
    <p:sldId id="680" r:id="rId124"/>
    <p:sldId id="599" r:id="rId125"/>
    <p:sldId id="682" r:id="rId126"/>
    <p:sldId id="683" r:id="rId127"/>
    <p:sldId id="681" r:id="rId128"/>
    <p:sldId id="600" r:id="rId129"/>
    <p:sldId id="601" r:id="rId130"/>
    <p:sldId id="602" r:id="rId131"/>
    <p:sldId id="684" r:id="rId132"/>
    <p:sldId id="603" r:id="rId133"/>
    <p:sldId id="685" r:id="rId134"/>
    <p:sldId id="604" r:id="rId135"/>
    <p:sldId id="687" r:id="rId136"/>
    <p:sldId id="686" r:id="rId137"/>
    <p:sldId id="605" r:id="rId138"/>
    <p:sldId id="606" r:id="rId139"/>
    <p:sldId id="688" r:id="rId140"/>
    <p:sldId id="689" r:id="rId141"/>
    <p:sldId id="610" r:id="rId142"/>
    <p:sldId id="690" r:id="rId143"/>
    <p:sldId id="611" r:id="rId144"/>
    <p:sldId id="691" r:id="rId145"/>
    <p:sldId id="646" r:id="rId146"/>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FE7"/>
    <a:srgbClr val="FFFBDD"/>
    <a:srgbClr val="FFF8D1"/>
    <a:srgbClr val="ECECE4"/>
    <a:srgbClr val="FBFFD1"/>
    <a:srgbClr val="F8F8F8"/>
    <a:srgbClr val="FFFF00"/>
    <a:srgbClr val="388B21"/>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54" autoAdjust="0"/>
    <p:restoredTop sz="93606" autoAdjust="0"/>
  </p:normalViewPr>
  <p:slideViewPr>
    <p:cSldViewPr>
      <p:cViewPr>
        <p:scale>
          <a:sx n="66" d="100"/>
          <a:sy n="66" d="100"/>
        </p:scale>
        <p:origin x="192" y="6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8/31/2018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3480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3</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572100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B41EFE8-EEA3-4029-84A5-CDD21295ED71}" type="slidenum">
              <a:rPr lang="en-AU" altLang="en-US"/>
              <a:pPr fontAlgn="base">
                <a:spcBef>
                  <a:spcPct val="0"/>
                </a:spcBef>
                <a:spcAft>
                  <a:spcPct val="0"/>
                </a:spcAft>
              </a:pPr>
              <a:t>4</a:t>
            </a:fld>
            <a:endParaRPr lang="en-AU" altLang="en-US"/>
          </a:p>
        </p:txBody>
      </p:sp>
      <p:sp>
        <p:nvSpPr>
          <p:cNvPr id="21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74601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B41EFE8-EEA3-4029-84A5-CDD21295ED71}" type="slidenum">
              <a:rPr lang="en-AU" altLang="en-US"/>
              <a:pPr fontAlgn="base">
                <a:spcBef>
                  <a:spcPct val="0"/>
                </a:spcBef>
                <a:spcAft>
                  <a:spcPct val="0"/>
                </a:spcAft>
              </a:pPr>
              <a:t>5</a:t>
            </a:fld>
            <a:endParaRPr lang="en-AU" altLang="en-US"/>
          </a:p>
        </p:txBody>
      </p:sp>
      <p:sp>
        <p:nvSpPr>
          <p:cNvPr id="21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43430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E165F30-4163-41BE-B7FF-43DC43AE6117}" type="slidenum">
              <a:rPr lang="en-AU" altLang="en-US"/>
              <a:pPr fontAlgn="base">
                <a:spcBef>
                  <a:spcPct val="0"/>
                </a:spcBef>
                <a:spcAft>
                  <a:spcPct val="0"/>
                </a:spcAft>
              </a:pPr>
              <a:t>6</a:t>
            </a:fld>
            <a:endParaRPr lang="en-AU" altLang="en-US"/>
          </a:p>
        </p:txBody>
      </p:sp>
      <p:sp>
        <p:nvSpPr>
          <p:cNvPr id="256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2876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AA567A6-0019-4494-96A7-5E30852DBBB6}" type="slidenum">
              <a:rPr lang="en-AU" altLang="en-US"/>
              <a:pPr fontAlgn="base">
                <a:spcBef>
                  <a:spcPct val="0"/>
                </a:spcBef>
                <a:spcAft>
                  <a:spcPct val="0"/>
                </a:spcAft>
              </a:pPr>
              <a:t>19</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589584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AA567A6-0019-4494-96A7-5E30852DBBB6}" type="slidenum">
              <a:rPr lang="en-AU" altLang="en-US"/>
              <a:pPr fontAlgn="base">
                <a:spcBef>
                  <a:spcPct val="0"/>
                </a:spcBef>
                <a:spcAft>
                  <a:spcPct val="0"/>
                </a:spcAft>
              </a:pPr>
              <a:t>20</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64425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AA567A6-0019-4494-96A7-5E30852DBBB6}" type="slidenum">
              <a:rPr lang="en-AU" altLang="en-US"/>
              <a:pPr fontAlgn="base">
                <a:spcBef>
                  <a:spcPct val="0"/>
                </a:spcBef>
                <a:spcAft>
                  <a:spcPct val="0"/>
                </a:spcAft>
              </a:pPr>
              <a:t>21</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12255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AA567A6-0019-4494-96A7-5E30852DBBB6}" type="slidenum">
              <a:rPr lang="en-AU" altLang="en-US"/>
              <a:pPr fontAlgn="base">
                <a:spcBef>
                  <a:spcPct val="0"/>
                </a:spcBef>
                <a:spcAft>
                  <a:spcPct val="0"/>
                </a:spcAft>
              </a:pPr>
              <a:t>22</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50581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F70E880-E2FE-471B-8493-878BA4203DBD}" type="slidenum">
              <a:rPr lang="en-AU" altLang="en-US"/>
              <a:pPr fontAlgn="base">
                <a:spcBef>
                  <a:spcPct val="0"/>
                </a:spcBef>
                <a:spcAft>
                  <a:spcPct val="0"/>
                </a:spcAft>
              </a:pPr>
              <a:t>23</a:t>
            </a:fld>
            <a:endParaRPr lang="en-AU" altLang="en-US"/>
          </a:p>
        </p:txBody>
      </p:sp>
      <p:sp>
        <p:nvSpPr>
          <p:cNvPr id="31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57588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F009C7C-4B6E-4DCD-9A3F-EA9D9385107C}" type="slidenum">
              <a:rPr lang="en-AU" altLang="en-US"/>
              <a:pPr fontAlgn="base">
                <a:spcBef>
                  <a:spcPct val="0"/>
                </a:spcBef>
                <a:spcAft>
                  <a:spcPct val="0"/>
                </a:spcAft>
              </a:pPr>
              <a:t>24</a:t>
            </a:fld>
            <a:endParaRPr lang="en-AU" altLang="en-US"/>
          </a:p>
        </p:txBody>
      </p:sp>
      <p:sp>
        <p:nvSpPr>
          <p:cNvPr id="33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19373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F009C7C-4B6E-4DCD-9A3F-EA9D9385107C}" type="slidenum">
              <a:rPr lang="en-AU" altLang="en-US"/>
              <a:pPr fontAlgn="base">
                <a:spcBef>
                  <a:spcPct val="0"/>
                </a:spcBef>
                <a:spcAft>
                  <a:spcPct val="0"/>
                </a:spcAft>
              </a:pPr>
              <a:t>25</a:t>
            </a:fld>
            <a:endParaRPr lang="en-AU" altLang="en-US"/>
          </a:p>
        </p:txBody>
      </p:sp>
      <p:sp>
        <p:nvSpPr>
          <p:cNvPr id="33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2530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09F036F-67D9-440F-97EF-F7423CF04F68}" type="slidenum">
              <a:rPr lang="en-AU" altLang="en-US"/>
              <a:pPr fontAlgn="base">
                <a:spcBef>
                  <a:spcPct val="0"/>
                </a:spcBef>
                <a:spcAft>
                  <a:spcPct val="0"/>
                </a:spcAft>
              </a:pPr>
              <a:t>26</a:t>
            </a:fld>
            <a:endParaRPr lang="en-AU" altLang="en-US"/>
          </a:p>
        </p:txBody>
      </p:sp>
      <p:sp>
        <p:nvSpPr>
          <p:cNvPr id="358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531765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09F036F-67D9-440F-97EF-F7423CF04F68}" type="slidenum">
              <a:rPr lang="en-AU" altLang="en-US"/>
              <a:pPr fontAlgn="base">
                <a:spcBef>
                  <a:spcPct val="0"/>
                </a:spcBef>
                <a:spcAft>
                  <a:spcPct val="0"/>
                </a:spcAft>
              </a:pPr>
              <a:t>27</a:t>
            </a:fld>
            <a:endParaRPr lang="en-AU" altLang="en-US"/>
          </a:p>
        </p:txBody>
      </p:sp>
      <p:sp>
        <p:nvSpPr>
          <p:cNvPr id="358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775964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E345D31-A17C-4E91-AE1F-89A7EF25E350}" type="slidenum">
              <a:rPr lang="en-AU" altLang="en-US"/>
              <a:pPr fontAlgn="base">
                <a:spcBef>
                  <a:spcPct val="0"/>
                </a:spcBef>
                <a:spcAft>
                  <a:spcPct val="0"/>
                </a:spcAft>
              </a:pPr>
              <a:t>38</a:t>
            </a:fld>
            <a:endParaRPr lang="en-AU" altLang="en-US"/>
          </a:p>
        </p:txBody>
      </p:sp>
      <p:sp>
        <p:nvSpPr>
          <p:cNvPr id="378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61125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E345D31-A17C-4E91-AE1F-89A7EF25E350}" type="slidenum">
              <a:rPr lang="en-AU" altLang="en-US"/>
              <a:pPr fontAlgn="base">
                <a:spcBef>
                  <a:spcPct val="0"/>
                </a:spcBef>
                <a:spcAft>
                  <a:spcPct val="0"/>
                </a:spcAft>
              </a:pPr>
              <a:t>39</a:t>
            </a:fld>
            <a:endParaRPr lang="en-AU" altLang="en-US"/>
          </a:p>
        </p:txBody>
      </p:sp>
      <p:sp>
        <p:nvSpPr>
          <p:cNvPr id="378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77068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A12EF24-9E4C-4B7C-989E-4A9F9A5C5F8E}" type="slidenum">
              <a:rPr lang="en-AU" altLang="en-US"/>
              <a:pPr fontAlgn="base">
                <a:spcBef>
                  <a:spcPct val="0"/>
                </a:spcBef>
                <a:spcAft>
                  <a:spcPct val="0"/>
                </a:spcAft>
              </a:pPr>
              <a:t>40</a:t>
            </a:fld>
            <a:endParaRPr lang="en-AU" altLang="en-US"/>
          </a:p>
        </p:txBody>
      </p:sp>
      <p:sp>
        <p:nvSpPr>
          <p:cNvPr id="399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18391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D9A795B-F7F4-4DE0-A4BC-1BECCD67C381}" type="slidenum">
              <a:rPr lang="en-AU" altLang="en-US"/>
              <a:pPr fontAlgn="base">
                <a:spcBef>
                  <a:spcPct val="0"/>
                </a:spcBef>
                <a:spcAft>
                  <a:spcPct val="0"/>
                </a:spcAft>
              </a:pPr>
              <a:t>41</a:t>
            </a:fld>
            <a:endParaRPr lang="en-AU" altLang="en-US"/>
          </a:p>
        </p:txBody>
      </p:sp>
      <p:sp>
        <p:nvSpPr>
          <p:cNvPr id="419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76903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4B0169D-1993-4ECE-81CD-88346E4A52E3}" type="slidenum">
              <a:rPr lang="en-AU" altLang="en-US"/>
              <a:pPr fontAlgn="base">
                <a:spcBef>
                  <a:spcPct val="0"/>
                </a:spcBef>
                <a:spcAft>
                  <a:spcPct val="0"/>
                </a:spcAft>
              </a:pPr>
              <a:t>42</a:t>
            </a:fld>
            <a:endParaRPr lang="en-AU" altLang="en-US"/>
          </a:p>
        </p:txBody>
      </p:sp>
      <p:sp>
        <p:nvSpPr>
          <p:cNvPr id="440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98908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B737172-1302-43BD-93B0-4291C613759F}" type="slidenum">
              <a:rPr lang="en-AU" altLang="en-US"/>
              <a:pPr fontAlgn="base">
                <a:spcBef>
                  <a:spcPct val="0"/>
                </a:spcBef>
                <a:spcAft>
                  <a:spcPct val="0"/>
                </a:spcAft>
              </a:pPr>
              <a:t>43</a:t>
            </a:fld>
            <a:endParaRPr lang="en-AU" altLang="en-US"/>
          </a:p>
        </p:txBody>
      </p:sp>
      <p:sp>
        <p:nvSpPr>
          <p:cNvPr id="460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32117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A9B91B-8B13-4AC0-8602-E2898BB94922}" type="slidenum">
              <a:rPr lang="en-AU" altLang="en-US"/>
              <a:pPr fontAlgn="base">
                <a:spcBef>
                  <a:spcPct val="0"/>
                </a:spcBef>
                <a:spcAft>
                  <a:spcPct val="0"/>
                </a:spcAft>
              </a:pPr>
              <a:t>44</a:t>
            </a:fld>
            <a:endParaRPr lang="en-AU" altLang="en-US"/>
          </a:p>
        </p:txBody>
      </p:sp>
      <p:sp>
        <p:nvSpPr>
          <p:cNvPr id="481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90472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2393ACC-0259-4E17-BC04-021443453C46}" type="slidenum">
              <a:rPr lang="en-AU" altLang="en-US"/>
              <a:pPr fontAlgn="base">
                <a:spcBef>
                  <a:spcPct val="0"/>
                </a:spcBef>
                <a:spcAft>
                  <a:spcPct val="0"/>
                </a:spcAft>
              </a:pPr>
              <a:t>45</a:t>
            </a:fld>
            <a:endParaRPr lang="en-AU" altLang="en-US"/>
          </a:p>
        </p:txBody>
      </p:sp>
      <p:sp>
        <p:nvSpPr>
          <p:cNvPr id="522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97864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2393ACC-0259-4E17-BC04-021443453C46}" type="slidenum">
              <a:rPr lang="en-AU" altLang="en-US"/>
              <a:pPr fontAlgn="base">
                <a:spcBef>
                  <a:spcPct val="0"/>
                </a:spcBef>
                <a:spcAft>
                  <a:spcPct val="0"/>
                </a:spcAft>
              </a:pPr>
              <a:t>46</a:t>
            </a:fld>
            <a:endParaRPr lang="en-AU" altLang="en-US"/>
          </a:p>
        </p:txBody>
      </p:sp>
      <p:sp>
        <p:nvSpPr>
          <p:cNvPr id="522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43243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612E857-D9C4-436A-91EB-3870C9DE56D1}" type="slidenum">
              <a:rPr lang="en-AU" altLang="en-US"/>
              <a:pPr fontAlgn="base">
                <a:spcBef>
                  <a:spcPct val="0"/>
                </a:spcBef>
                <a:spcAft>
                  <a:spcPct val="0"/>
                </a:spcAft>
              </a:pPr>
              <a:t>48</a:t>
            </a:fld>
            <a:endParaRPr lang="en-AU" altLang="en-US"/>
          </a:p>
        </p:txBody>
      </p:sp>
      <p:sp>
        <p:nvSpPr>
          <p:cNvPr id="54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38118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612E857-D9C4-436A-91EB-3870C9DE56D1}" type="slidenum">
              <a:rPr lang="en-AU" altLang="en-US"/>
              <a:pPr fontAlgn="base">
                <a:spcBef>
                  <a:spcPct val="0"/>
                </a:spcBef>
                <a:spcAft>
                  <a:spcPct val="0"/>
                </a:spcAft>
              </a:pPr>
              <a:t>49</a:t>
            </a:fld>
            <a:endParaRPr lang="en-AU" altLang="en-US"/>
          </a:p>
        </p:txBody>
      </p:sp>
      <p:sp>
        <p:nvSpPr>
          <p:cNvPr id="54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70289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F093CD-D8F3-47FC-9D85-796A0389346D}" type="slidenum">
              <a:rPr lang="en-AU" altLang="en-US"/>
              <a:pPr fontAlgn="base">
                <a:spcBef>
                  <a:spcPct val="0"/>
                </a:spcBef>
                <a:spcAft>
                  <a:spcPct val="0"/>
                </a:spcAft>
              </a:pPr>
              <a:t>50</a:t>
            </a:fld>
            <a:endParaRPr lang="en-AU" altLang="en-US"/>
          </a:p>
        </p:txBody>
      </p:sp>
      <p:sp>
        <p:nvSpPr>
          <p:cNvPr id="563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4664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144A66-D633-47D6-8B34-3C83699FD133}" type="slidenum">
              <a:rPr lang="en-AU" altLang="en-US"/>
              <a:pPr fontAlgn="base">
                <a:spcBef>
                  <a:spcPct val="0"/>
                </a:spcBef>
                <a:spcAft>
                  <a:spcPct val="0"/>
                </a:spcAft>
              </a:pPr>
              <a:t>52</a:t>
            </a:fld>
            <a:endParaRPr lang="en-AU" altLang="en-US"/>
          </a:p>
        </p:txBody>
      </p:sp>
      <p:sp>
        <p:nvSpPr>
          <p:cNvPr id="583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1090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144A66-D633-47D6-8B34-3C83699FD133}" type="slidenum">
              <a:rPr lang="en-AU" altLang="en-US"/>
              <a:pPr fontAlgn="base">
                <a:spcBef>
                  <a:spcPct val="0"/>
                </a:spcBef>
                <a:spcAft>
                  <a:spcPct val="0"/>
                </a:spcAft>
              </a:pPr>
              <a:t>53</a:t>
            </a:fld>
            <a:endParaRPr lang="en-AU" altLang="en-US"/>
          </a:p>
        </p:txBody>
      </p:sp>
      <p:sp>
        <p:nvSpPr>
          <p:cNvPr id="583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405726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8C0F7FA-C442-4FF2-BC71-116AF32701AB}" type="slidenum">
              <a:rPr lang="en-AU" altLang="en-US"/>
              <a:pPr fontAlgn="base">
                <a:spcBef>
                  <a:spcPct val="0"/>
                </a:spcBef>
                <a:spcAft>
                  <a:spcPct val="0"/>
                </a:spcAft>
              </a:pPr>
              <a:t>56</a:t>
            </a:fld>
            <a:endParaRPr lang="en-AU" altLang="en-US"/>
          </a:p>
        </p:txBody>
      </p:sp>
      <p:sp>
        <p:nvSpPr>
          <p:cNvPr id="60418" name="Rectangle 2"/>
          <p:cNvSpPr>
            <a:spLocks noChangeArrowheads="1"/>
          </p:cNvSpPr>
          <p:nvPr/>
        </p:nvSpPr>
        <p:spPr bwMode="auto">
          <a:xfrm>
            <a:off x="3884613" y="4763"/>
            <a:ext cx="297338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60419" name="Rectangle 3"/>
          <p:cNvSpPr>
            <a:spLocks noChangeArrowheads="1"/>
          </p:cNvSpPr>
          <p:nvPr/>
        </p:nvSpPr>
        <p:spPr bwMode="auto">
          <a:xfrm>
            <a:off x="3884613" y="8709025"/>
            <a:ext cx="297338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r"/>
            <a:r>
              <a:rPr lang="en-AU" altLang="en-US" sz="1000" i="1">
                <a:latin typeface="Times New Roman" pitchFamily="18" charset="0"/>
              </a:rPr>
              <a:t>1</a:t>
            </a:r>
          </a:p>
        </p:txBody>
      </p:sp>
      <p:sp>
        <p:nvSpPr>
          <p:cNvPr id="60420" name="Rectangle 4"/>
          <p:cNvSpPr>
            <a:spLocks noChangeArrowheads="1"/>
          </p:cNvSpPr>
          <p:nvPr/>
        </p:nvSpPr>
        <p:spPr bwMode="auto">
          <a:xfrm>
            <a:off x="-1588" y="8709025"/>
            <a:ext cx="2971801"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60421" name="Rectangle 5"/>
          <p:cNvSpPr>
            <a:spLocks noChangeArrowheads="1"/>
          </p:cNvSpPr>
          <p:nvPr/>
        </p:nvSpPr>
        <p:spPr bwMode="auto">
          <a:xfrm>
            <a:off x="-1588" y="4763"/>
            <a:ext cx="2971801"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60422" name="Rectangle 6"/>
          <p:cNvSpPr>
            <a:spLocks noGrp="1" noRot="1" noChangeAspect="1" noChangeArrowheads="1" noTextEdit="1"/>
          </p:cNvSpPr>
          <p:nvPr>
            <p:ph type="sldImg"/>
          </p:nvPr>
        </p:nvSpPr>
        <p:spPr bwMode="auto">
          <a:xfrm>
            <a:off x="384175" y="687388"/>
            <a:ext cx="6089650" cy="342582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0423" name="Rectangle 7"/>
          <p:cNvSpPr>
            <a:spLocks noGrp="1" noChangeArrowheads="1"/>
          </p:cNvSpPr>
          <p:nvPr>
            <p:ph type="body" idx="1"/>
          </p:nvPr>
        </p:nvSpPr>
        <p:spPr bwMode="auto">
          <a:xfrm>
            <a:off x="912813" y="4356100"/>
            <a:ext cx="5029200" cy="4067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65337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9D47DD-4F42-41F4-B2DD-00B913ACC441}" type="slidenum">
              <a:rPr lang="en-AU" altLang="en-US"/>
              <a:pPr fontAlgn="base">
                <a:spcBef>
                  <a:spcPct val="0"/>
                </a:spcBef>
                <a:spcAft>
                  <a:spcPct val="0"/>
                </a:spcAft>
              </a:pPr>
              <a:t>57</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26265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D417520-AF14-43B7-96D8-0B68C7ED1D26}" type="slidenum">
              <a:rPr lang="en-AU" altLang="en-US"/>
              <a:pPr fontAlgn="base">
                <a:spcBef>
                  <a:spcPct val="0"/>
                </a:spcBef>
                <a:spcAft>
                  <a:spcPct val="0"/>
                </a:spcAft>
              </a:pPr>
              <a:t>58</a:t>
            </a:fld>
            <a:endParaRPr lang="en-AU" altLang="en-US"/>
          </a:p>
        </p:txBody>
      </p:sp>
      <p:sp>
        <p:nvSpPr>
          <p:cNvPr id="64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11841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B44CC67-7366-4B65-85AB-C879E56ED09D}" type="slidenum">
              <a:rPr lang="en-AU" altLang="en-US"/>
              <a:pPr fontAlgn="base">
                <a:spcBef>
                  <a:spcPct val="0"/>
                </a:spcBef>
                <a:spcAft>
                  <a:spcPct val="0"/>
                </a:spcAft>
              </a:pPr>
              <a:t>59</a:t>
            </a:fld>
            <a:endParaRPr lang="en-AU" altLang="en-US"/>
          </a:p>
        </p:txBody>
      </p:sp>
      <p:sp>
        <p:nvSpPr>
          <p:cNvPr id="66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Tree>
    <p:extLst>
      <p:ext uri="{BB962C8B-B14F-4D97-AF65-F5344CB8AC3E}">
        <p14:creationId xmlns:p14="http://schemas.microsoft.com/office/powerpoint/2010/main" val="7467553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BEE79B1-09AB-4E1C-829E-1DF951F80DBB}" type="slidenum">
              <a:rPr lang="en-AU" altLang="en-US"/>
              <a:pPr fontAlgn="base">
                <a:spcBef>
                  <a:spcPct val="0"/>
                </a:spcBef>
                <a:spcAft>
                  <a:spcPct val="0"/>
                </a:spcAft>
              </a:pPr>
              <a:t>60</a:t>
            </a:fld>
            <a:endParaRPr lang="en-AU" altLang="en-US"/>
          </a:p>
        </p:txBody>
      </p:sp>
      <p:sp>
        <p:nvSpPr>
          <p:cNvPr id="68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07336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5ACA331-F3D5-428E-936A-40BDB3071048}" type="slidenum">
              <a:rPr lang="en-AU" altLang="en-US"/>
              <a:pPr fontAlgn="base">
                <a:spcBef>
                  <a:spcPct val="0"/>
                </a:spcBef>
                <a:spcAft>
                  <a:spcPct val="0"/>
                </a:spcAft>
              </a:pPr>
              <a:t>61</a:t>
            </a:fld>
            <a:endParaRPr lang="en-AU" altLang="en-US"/>
          </a:p>
        </p:txBody>
      </p:sp>
      <p:sp>
        <p:nvSpPr>
          <p:cNvPr id="706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64382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FC74AEA-62D3-469E-8668-D4D790217909}" type="slidenum">
              <a:rPr lang="en-AU" altLang="en-US"/>
              <a:pPr fontAlgn="base">
                <a:spcBef>
                  <a:spcPct val="0"/>
                </a:spcBef>
                <a:spcAft>
                  <a:spcPct val="0"/>
                </a:spcAft>
              </a:pPr>
              <a:t>62</a:t>
            </a:fld>
            <a:endParaRPr lang="en-AU" altLang="en-US"/>
          </a:p>
        </p:txBody>
      </p:sp>
      <p:sp>
        <p:nvSpPr>
          <p:cNvPr id="727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142182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B27CBAF-6FD2-4740-A725-4C177DDB7156}" type="slidenum">
              <a:rPr lang="en-AU" altLang="en-US"/>
              <a:pPr fontAlgn="base">
                <a:spcBef>
                  <a:spcPct val="0"/>
                </a:spcBef>
                <a:spcAft>
                  <a:spcPct val="0"/>
                </a:spcAft>
              </a:pPr>
              <a:t>63</a:t>
            </a:fld>
            <a:endParaRPr lang="en-AU" altLang="en-US"/>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695804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45117C0-DF98-4920-AC06-6669BC989F64}" type="slidenum">
              <a:rPr lang="en-AU" altLang="en-US"/>
              <a:pPr fontAlgn="base">
                <a:spcBef>
                  <a:spcPct val="0"/>
                </a:spcBef>
                <a:spcAft>
                  <a:spcPct val="0"/>
                </a:spcAft>
              </a:pPr>
              <a:t>64</a:t>
            </a:fld>
            <a:endParaRPr lang="en-AU" altLang="en-US"/>
          </a:p>
        </p:txBody>
      </p:sp>
      <p:sp>
        <p:nvSpPr>
          <p:cNvPr id="76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50468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2D3A1AC-0E40-4A1F-A05B-0805053C9DC5}" type="slidenum">
              <a:rPr lang="en-AU" altLang="en-US"/>
              <a:pPr fontAlgn="base">
                <a:spcBef>
                  <a:spcPct val="0"/>
                </a:spcBef>
                <a:spcAft>
                  <a:spcPct val="0"/>
                </a:spcAft>
              </a:pPr>
              <a:t>65</a:t>
            </a:fld>
            <a:endParaRPr lang="en-AU" altLang="en-US"/>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200707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9EFAB8D-AC8C-450C-B557-AB61E533A66A}" type="slidenum">
              <a:rPr lang="en-AU" altLang="en-US"/>
              <a:pPr fontAlgn="base">
                <a:spcBef>
                  <a:spcPct val="0"/>
                </a:spcBef>
                <a:spcAft>
                  <a:spcPct val="0"/>
                </a:spcAft>
              </a:pPr>
              <a:t>66</a:t>
            </a:fld>
            <a:endParaRPr lang="en-AU" altLang="en-US"/>
          </a:p>
        </p:txBody>
      </p:sp>
      <p:sp>
        <p:nvSpPr>
          <p:cNvPr id="80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133294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52B1E7E-229C-4A2D-A1FB-E9D28A2468E4}" type="slidenum">
              <a:rPr lang="en-AU" altLang="en-US"/>
              <a:pPr fontAlgn="base">
                <a:spcBef>
                  <a:spcPct val="0"/>
                </a:spcBef>
                <a:spcAft>
                  <a:spcPct val="0"/>
                </a:spcAft>
              </a:pPr>
              <a:t>67</a:t>
            </a:fld>
            <a:endParaRPr lang="en-AU" altLang="en-US"/>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17818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CB06686-E66D-4D1D-9F0C-6BB934CAB7D5}" type="slidenum">
              <a:rPr lang="en-AU" altLang="en-US"/>
              <a:pPr fontAlgn="base">
                <a:spcBef>
                  <a:spcPct val="0"/>
                </a:spcBef>
                <a:spcAft>
                  <a:spcPct val="0"/>
                </a:spcAft>
              </a:pPr>
              <a:t>68</a:t>
            </a:fld>
            <a:endParaRPr lang="en-AU" altLang="en-US"/>
          </a:p>
        </p:txBody>
      </p:sp>
      <p:sp>
        <p:nvSpPr>
          <p:cNvPr id="84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5651088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028753F-104C-4A23-9938-067C6F5CEEEC}" type="slidenum">
              <a:rPr lang="en-AU" altLang="en-US"/>
              <a:pPr fontAlgn="base">
                <a:spcBef>
                  <a:spcPct val="0"/>
                </a:spcBef>
                <a:spcAft>
                  <a:spcPct val="0"/>
                </a:spcAft>
              </a:pPr>
              <a:t>69</a:t>
            </a:fld>
            <a:endParaRPr lang="en-AU" altLang="en-US"/>
          </a:p>
        </p:txBody>
      </p:sp>
      <p:sp>
        <p:nvSpPr>
          <p:cNvPr id="87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542942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E2BC56B-BC20-4049-B113-961392C50EA5}" type="slidenum">
              <a:rPr lang="en-AU" altLang="en-US"/>
              <a:pPr fontAlgn="base">
                <a:spcBef>
                  <a:spcPct val="0"/>
                </a:spcBef>
                <a:spcAft>
                  <a:spcPct val="0"/>
                </a:spcAft>
              </a:pPr>
              <a:t>70</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727019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7BF6AF2-229F-4F4C-A827-00F775B2C296}" type="slidenum">
              <a:rPr lang="en-AU" altLang="en-US"/>
              <a:pPr fontAlgn="base">
                <a:spcBef>
                  <a:spcPct val="0"/>
                </a:spcBef>
                <a:spcAft>
                  <a:spcPct val="0"/>
                </a:spcAft>
              </a:pPr>
              <a:t>72</a:t>
            </a:fld>
            <a:endParaRPr lang="en-AU" altLang="en-US"/>
          </a:p>
        </p:txBody>
      </p:sp>
      <p:sp>
        <p:nvSpPr>
          <p:cNvPr id="911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765923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F5EDC17-6B92-4590-9C9E-545D89D2A453}" type="slidenum">
              <a:rPr lang="en-AU" altLang="en-US"/>
              <a:pPr fontAlgn="base">
                <a:spcBef>
                  <a:spcPct val="0"/>
                </a:spcBef>
                <a:spcAft>
                  <a:spcPct val="0"/>
                </a:spcAft>
              </a:pPr>
              <a:t>73</a:t>
            </a:fld>
            <a:endParaRPr lang="en-AU" altLang="en-US"/>
          </a:p>
        </p:txBody>
      </p:sp>
      <p:sp>
        <p:nvSpPr>
          <p:cNvPr id="93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53219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1B7227B-D44A-47FC-A05F-9EAC3EADFC44}" type="slidenum">
              <a:rPr lang="en-AU" altLang="en-US"/>
              <a:pPr fontAlgn="base">
                <a:spcBef>
                  <a:spcPct val="0"/>
                </a:spcBef>
                <a:spcAft>
                  <a:spcPct val="0"/>
                </a:spcAft>
              </a:pPr>
              <a:t>74</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990166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DB58D0-C0EA-46FE-9A8C-1F283F2FCE2A}" type="slidenum">
              <a:rPr lang="en-AU" altLang="en-US"/>
              <a:pPr fontAlgn="base">
                <a:spcBef>
                  <a:spcPct val="0"/>
                </a:spcBef>
                <a:spcAft>
                  <a:spcPct val="0"/>
                </a:spcAft>
              </a:pPr>
              <a:t>75</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332442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DB58D0-C0EA-46FE-9A8C-1F283F2FCE2A}" type="slidenum">
              <a:rPr lang="en-AU" altLang="en-US"/>
              <a:pPr fontAlgn="base">
                <a:spcBef>
                  <a:spcPct val="0"/>
                </a:spcBef>
                <a:spcAft>
                  <a:spcPct val="0"/>
                </a:spcAft>
              </a:pPr>
              <a:t>76</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609856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EFDD7C3-7CFB-40CF-A82F-171856108BF3}" type="slidenum">
              <a:rPr lang="en-AU" altLang="en-US"/>
              <a:pPr fontAlgn="base">
                <a:spcBef>
                  <a:spcPct val="0"/>
                </a:spcBef>
                <a:spcAft>
                  <a:spcPct val="0"/>
                </a:spcAft>
              </a:pPr>
              <a:t>77</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140836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EFDD7C3-7CFB-40CF-A82F-171856108BF3}" type="slidenum">
              <a:rPr lang="en-AU" altLang="en-US"/>
              <a:pPr fontAlgn="base">
                <a:spcBef>
                  <a:spcPct val="0"/>
                </a:spcBef>
                <a:spcAft>
                  <a:spcPct val="0"/>
                </a:spcAft>
              </a:pPr>
              <a:t>78</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584923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778BDC3-5E43-4F05-9BE3-39F10B1EC244}" type="slidenum">
              <a:rPr lang="en-AU" altLang="en-US"/>
              <a:pPr fontAlgn="base">
                <a:spcBef>
                  <a:spcPct val="0"/>
                </a:spcBef>
                <a:spcAft>
                  <a:spcPct val="0"/>
                </a:spcAft>
              </a:pPr>
              <a:t>79</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665922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DC5FD1B-13A6-420E-A078-FB2BD2CAAA3A}" type="slidenum">
              <a:rPr lang="en-AU" altLang="en-US"/>
              <a:pPr fontAlgn="base">
                <a:spcBef>
                  <a:spcPct val="0"/>
                </a:spcBef>
                <a:spcAft>
                  <a:spcPct val="0"/>
                </a:spcAft>
              </a:pPr>
              <a:t>80</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200806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A12FFA3-523B-4FE9-8222-06CB489B69E8}" type="slidenum">
              <a:rPr lang="en-AU" altLang="en-US"/>
              <a:pPr fontAlgn="base">
                <a:spcBef>
                  <a:spcPct val="0"/>
                </a:spcBef>
                <a:spcAft>
                  <a:spcPct val="0"/>
                </a:spcAft>
              </a:pPr>
              <a:t>81</a:t>
            </a:fld>
            <a:endParaRPr lang="en-AU" altLang="en-US"/>
          </a:p>
        </p:txBody>
      </p:sp>
      <p:sp>
        <p:nvSpPr>
          <p:cNvPr id="1054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622354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A12FFA3-523B-4FE9-8222-06CB489B69E8}" type="slidenum">
              <a:rPr lang="en-AU" altLang="en-US"/>
              <a:pPr fontAlgn="base">
                <a:spcBef>
                  <a:spcPct val="0"/>
                </a:spcBef>
                <a:spcAft>
                  <a:spcPct val="0"/>
                </a:spcAft>
              </a:pPr>
              <a:t>82</a:t>
            </a:fld>
            <a:endParaRPr lang="en-AU" altLang="en-US"/>
          </a:p>
        </p:txBody>
      </p:sp>
      <p:sp>
        <p:nvSpPr>
          <p:cNvPr id="1054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954835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04D64B6-A530-4A7D-862B-046B33BE76F7}" type="slidenum">
              <a:rPr lang="en-AU" altLang="en-US"/>
              <a:pPr fontAlgn="base">
                <a:spcBef>
                  <a:spcPct val="0"/>
                </a:spcBef>
                <a:spcAft>
                  <a:spcPct val="0"/>
                </a:spcAft>
              </a:pPr>
              <a:t>84</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89796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EEB7383-1E4C-4C73-8302-2FA54D866A1A}" type="slidenum">
              <a:rPr lang="en-AU" altLang="en-US"/>
              <a:pPr fontAlgn="base">
                <a:spcBef>
                  <a:spcPct val="0"/>
                </a:spcBef>
                <a:spcAft>
                  <a:spcPct val="0"/>
                </a:spcAft>
              </a:pPr>
              <a:t>85</a:t>
            </a:fld>
            <a:endParaRPr lang="en-AU" altLang="en-US"/>
          </a:p>
        </p:txBody>
      </p:sp>
      <p:sp>
        <p:nvSpPr>
          <p:cNvPr id="1095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047005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AB613A4-7408-47B8-BFC0-16CCF4DA0B8C}" type="slidenum">
              <a:rPr lang="en-AU" altLang="en-US"/>
              <a:pPr fontAlgn="base">
                <a:spcBef>
                  <a:spcPct val="0"/>
                </a:spcBef>
                <a:spcAft>
                  <a:spcPct val="0"/>
                </a:spcAft>
              </a:pPr>
              <a:t>86</a:t>
            </a:fld>
            <a:endParaRPr lang="en-AU" altLang="en-US"/>
          </a:p>
        </p:txBody>
      </p:sp>
      <p:sp>
        <p:nvSpPr>
          <p:cNvPr id="1116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28535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0755BAF-5F02-4F50-96A0-956BF938FA9D}" type="slidenum">
              <a:rPr lang="en-AU" altLang="en-US"/>
              <a:pPr fontAlgn="base">
                <a:spcBef>
                  <a:spcPct val="0"/>
                </a:spcBef>
                <a:spcAft>
                  <a:spcPct val="0"/>
                </a:spcAft>
              </a:pPr>
              <a:t>87</a:t>
            </a:fld>
            <a:endParaRPr lang="en-AU" altLang="en-US"/>
          </a:p>
        </p:txBody>
      </p:sp>
      <p:sp>
        <p:nvSpPr>
          <p:cNvPr id="1136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5155141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251D6C6-859D-4656-80FF-5DD447431563}" type="slidenum">
              <a:rPr lang="en-AU" altLang="en-US"/>
              <a:pPr fontAlgn="base">
                <a:spcBef>
                  <a:spcPct val="0"/>
                </a:spcBef>
                <a:spcAft>
                  <a:spcPct val="0"/>
                </a:spcAft>
              </a:pPr>
              <a:t>88</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215060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564048-7B56-44B7-9713-8630FD22EF83}" type="slidenum">
              <a:rPr lang="en-AU" altLang="en-US"/>
              <a:pPr fontAlgn="base">
                <a:spcBef>
                  <a:spcPct val="0"/>
                </a:spcBef>
                <a:spcAft>
                  <a:spcPct val="0"/>
                </a:spcAft>
              </a:pPr>
              <a:t>89</a:t>
            </a:fld>
            <a:endParaRPr lang="en-AU" altLang="en-US"/>
          </a:p>
        </p:txBody>
      </p:sp>
      <p:sp>
        <p:nvSpPr>
          <p:cNvPr id="1177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642168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251D6C6-859D-4656-80FF-5DD447431563}" type="slidenum">
              <a:rPr lang="en-AU" altLang="en-US"/>
              <a:pPr fontAlgn="base">
                <a:spcBef>
                  <a:spcPct val="0"/>
                </a:spcBef>
                <a:spcAft>
                  <a:spcPct val="0"/>
                </a:spcAft>
              </a:pPr>
              <a:t>90</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287601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4DD94F-59F6-4DE3-9584-34DFC4D4EA21}" type="slidenum">
              <a:rPr lang="en-AU" altLang="en-US"/>
              <a:pPr fontAlgn="base">
                <a:spcBef>
                  <a:spcPct val="0"/>
                </a:spcBef>
                <a:spcAft>
                  <a:spcPct val="0"/>
                </a:spcAft>
              </a:pPr>
              <a:t>91</a:t>
            </a:fld>
            <a:endParaRPr lang="en-AU" altLang="en-US"/>
          </a:p>
        </p:txBody>
      </p:sp>
      <p:sp>
        <p:nvSpPr>
          <p:cNvPr id="1198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91113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4DD94F-59F6-4DE3-9584-34DFC4D4EA21}" type="slidenum">
              <a:rPr lang="en-AU" altLang="en-US"/>
              <a:pPr fontAlgn="base">
                <a:spcBef>
                  <a:spcPct val="0"/>
                </a:spcBef>
                <a:spcAft>
                  <a:spcPct val="0"/>
                </a:spcAft>
              </a:pPr>
              <a:t>92</a:t>
            </a:fld>
            <a:endParaRPr lang="en-AU" altLang="en-US"/>
          </a:p>
        </p:txBody>
      </p:sp>
      <p:sp>
        <p:nvSpPr>
          <p:cNvPr id="1198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560133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B4D694A-244F-4B2E-B7F8-7712320DFF78}" type="slidenum">
              <a:rPr lang="en-AU" altLang="en-US"/>
              <a:pPr fontAlgn="base">
                <a:spcBef>
                  <a:spcPct val="0"/>
                </a:spcBef>
                <a:spcAft>
                  <a:spcPct val="0"/>
                </a:spcAft>
              </a:pPr>
              <a:t>93</a:t>
            </a:fld>
            <a:endParaRPr lang="en-AU" altLang="en-US"/>
          </a:p>
        </p:txBody>
      </p:sp>
      <p:sp>
        <p:nvSpPr>
          <p:cNvPr id="1218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51642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B4D694A-244F-4B2E-B7F8-7712320DFF78}" type="slidenum">
              <a:rPr lang="en-AU" altLang="en-US"/>
              <a:pPr fontAlgn="base">
                <a:spcBef>
                  <a:spcPct val="0"/>
                </a:spcBef>
                <a:spcAft>
                  <a:spcPct val="0"/>
                </a:spcAft>
              </a:pPr>
              <a:t>94</a:t>
            </a:fld>
            <a:endParaRPr lang="en-AU" altLang="en-US"/>
          </a:p>
        </p:txBody>
      </p:sp>
      <p:sp>
        <p:nvSpPr>
          <p:cNvPr id="1218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255480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8EDAD69-3815-489E-A2C4-B5190FD1CCB0}" type="slidenum">
              <a:rPr lang="en-AU" altLang="en-US"/>
              <a:pPr fontAlgn="base">
                <a:spcBef>
                  <a:spcPct val="0"/>
                </a:spcBef>
                <a:spcAft>
                  <a:spcPct val="0"/>
                </a:spcAft>
              </a:pPr>
              <a:t>95</a:t>
            </a:fld>
            <a:endParaRPr lang="en-AU" altLang="en-US"/>
          </a:p>
        </p:txBody>
      </p:sp>
      <p:sp>
        <p:nvSpPr>
          <p:cNvPr id="1239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779847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8EDAD69-3815-489E-A2C4-B5190FD1CCB0}" type="slidenum">
              <a:rPr lang="en-AU" altLang="en-US"/>
              <a:pPr fontAlgn="base">
                <a:spcBef>
                  <a:spcPct val="0"/>
                </a:spcBef>
                <a:spcAft>
                  <a:spcPct val="0"/>
                </a:spcAft>
              </a:pPr>
              <a:t>96</a:t>
            </a:fld>
            <a:endParaRPr lang="en-AU" altLang="en-US"/>
          </a:p>
        </p:txBody>
      </p:sp>
      <p:sp>
        <p:nvSpPr>
          <p:cNvPr id="1239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371606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E7E69E7-FFF5-4379-9E1C-CF5F292D3D73}" type="slidenum">
              <a:rPr lang="en-AU" altLang="en-US"/>
              <a:pPr fontAlgn="base">
                <a:spcBef>
                  <a:spcPct val="0"/>
                </a:spcBef>
                <a:spcAft>
                  <a:spcPct val="0"/>
                </a:spcAft>
              </a:pPr>
              <a:t>97</a:t>
            </a:fld>
            <a:endParaRPr lang="en-AU" altLang="en-US"/>
          </a:p>
        </p:txBody>
      </p:sp>
      <p:sp>
        <p:nvSpPr>
          <p:cNvPr id="1259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589310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DD45262-9032-45A5-A978-899C20B7CEFE}" type="slidenum">
              <a:rPr lang="en-AU" altLang="en-US"/>
              <a:pPr fontAlgn="base">
                <a:spcBef>
                  <a:spcPct val="0"/>
                </a:spcBef>
                <a:spcAft>
                  <a:spcPct val="0"/>
                </a:spcAft>
              </a:pPr>
              <a:t>98</a:t>
            </a:fld>
            <a:endParaRPr lang="en-AU" altLang="en-US"/>
          </a:p>
        </p:txBody>
      </p:sp>
      <p:sp>
        <p:nvSpPr>
          <p:cNvPr id="1280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645179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935CD03-BDF4-44AA-80EC-EEDE0CA07B0A}" type="slidenum">
              <a:rPr lang="en-AU" altLang="en-US"/>
              <a:pPr fontAlgn="base">
                <a:spcBef>
                  <a:spcPct val="0"/>
                </a:spcBef>
                <a:spcAft>
                  <a:spcPct val="0"/>
                </a:spcAft>
              </a:pPr>
              <a:t>99</a:t>
            </a:fld>
            <a:endParaRPr lang="en-AU" altLang="en-US"/>
          </a:p>
        </p:txBody>
      </p:sp>
      <p:sp>
        <p:nvSpPr>
          <p:cNvPr id="1300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745964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02251D-9368-412A-BA20-FE9551F0C8B4}" type="slidenum">
              <a:rPr lang="en-AU" altLang="en-US"/>
              <a:pPr fontAlgn="base">
                <a:spcBef>
                  <a:spcPct val="0"/>
                </a:spcBef>
                <a:spcAft>
                  <a:spcPct val="0"/>
                </a:spcAft>
              </a:pPr>
              <a:t>100</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677383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02251D-9368-412A-BA20-FE9551F0C8B4}" type="slidenum">
              <a:rPr lang="en-AU" altLang="en-US"/>
              <a:pPr fontAlgn="base">
                <a:spcBef>
                  <a:spcPct val="0"/>
                </a:spcBef>
                <a:spcAft>
                  <a:spcPct val="0"/>
                </a:spcAft>
              </a:pPr>
              <a:t>101</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921845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DDFFDE1-92FF-4F83-884F-F8895C55BE4E}" type="slidenum">
              <a:rPr lang="en-AU" altLang="en-US"/>
              <a:pPr fontAlgn="base">
                <a:spcBef>
                  <a:spcPct val="0"/>
                </a:spcBef>
                <a:spcAft>
                  <a:spcPct val="0"/>
                </a:spcAft>
              </a:pPr>
              <a:t>102</a:t>
            </a:fld>
            <a:endParaRPr lang="en-AU" altLang="en-US"/>
          </a:p>
        </p:txBody>
      </p:sp>
      <p:sp>
        <p:nvSpPr>
          <p:cNvPr id="1341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362024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85A5AF-722D-4B96-9452-C6E85EE2AE51}" type="slidenum">
              <a:rPr lang="en-AU" altLang="en-US"/>
              <a:pPr fontAlgn="base">
                <a:spcBef>
                  <a:spcPct val="0"/>
                </a:spcBef>
                <a:spcAft>
                  <a:spcPct val="0"/>
                </a:spcAft>
              </a:pPr>
              <a:t>103</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683166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85A5AF-722D-4B96-9452-C6E85EE2AE51}" type="slidenum">
              <a:rPr lang="en-AU" altLang="en-US"/>
              <a:pPr fontAlgn="base">
                <a:spcBef>
                  <a:spcPct val="0"/>
                </a:spcBef>
                <a:spcAft>
                  <a:spcPct val="0"/>
                </a:spcAft>
              </a:pPr>
              <a:t>104</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945314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4CCBD34-E7A3-4367-BCDE-8A7341981BF0}" type="slidenum">
              <a:rPr lang="en-AU" altLang="en-US"/>
              <a:pPr fontAlgn="base">
                <a:spcBef>
                  <a:spcPct val="0"/>
                </a:spcBef>
                <a:spcAft>
                  <a:spcPct val="0"/>
                </a:spcAft>
              </a:pPr>
              <a:t>105</a:t>
            </a:fld>
            <a:endParaRPr lang="en-AU" altLang="en-US"/>
          </a:p>
        </p:txBody>
      </p:sp>
      <p:sp>
        <p:nvSpPr>
          <p:cNvPr id="1382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22995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4CCBD34-E7A3-4367-BCDE-8A7341981BF0}" type="slidenum">
              <a:rPr lang="en-AU" altLang="en-US"/>
              <a:pPr fontAlgn="base">
                <a:spcBef>
                  <a:spcPct val="0"/>
                </a:spcBef>
                <a:spcAft>
                  <a:spcPct val="0"/>
                </a:spcAft>
              </a:pPr>
              <a:t>106</a:t>
            </a:fld>
            <a:endParaRPr lang="en-AU" altLang="en-US"/>
          </a:p>
        </p:txBody>
      </p:sp>
      <p:sp>
        <p:nvSpPr>
          <p:cNvPr id="1382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907084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CD5D168-35D6-4288-9FA5-4F29A42F0A5B}" type="slidenum">
              <a:rPr lang="en-AU" altLang="en-US"/>
              <a:pPr fontAlgn="base">
                <a:spcBef>
                  <a:spcPct val="0"/>
                </a:spcBef>
                <a:spcAft>
                  <a:spcPct val="0"/>
                </a:spcAft>
              </a:pPr>
              <a:t>107</a:t>
            </a:fld>
            <a:endParaRPr lang="en-AU" altLang="en-US"/>
          </a:p>
        </p:txBody>
      </p:sp>
      <p:sp>
        <p:nvSpPr>
          <p:cNvPr id="1402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8600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513E774-E5E5-44BD-95F4-0491B7FAB5C5}" type="slidenum">
              <a:rPr lang="en-AU" altLang="en-US"/>
              <a:pPr fontAlgn="base">
                <a:spcBef>
                  <a:spcPct val="0"/>
                </a:spcBef>
                <a:spcAft>
                  <a:spcPct val="0"/>
                </a:spcAft>
              </a:pPr>
              <a:t>108</a:t>
            </a:fld>
            <a:endParaRPr lang="en-AU" altLang="en-US"/>
          </a:p>
        </p:txBody>
      </p:sp>
      <p:sp>
        <p:nvSpPr>
          <p:cNvPr id="1423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Sebuah poka-yoke adalah mekanisme dalam proses lean manufacturing yang membantu menghindari kesalahan (poka) operator peralatan (yokeru)</a:t>
            </a:r>
            <a:endParaRPr lang="en-US" altLang="en-US" smtClean="0"/>
          </a:p>
        </p:txBody>
      </p:sp>
    </p:spTree>
    <p:extLst>
      <p:ext uri="{BB962C8B-B14F-4D97-AF65-F5344CB8AC3E}">
        <p14:creationId xmlns:p14="http://schemas.microsoft.com/office/powerpoint/2010/main" val="4818028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A8F4BD8-C220-4A6B-A8FE-C56C82F3A890}" type="slidenum">
              <a:rPr lang="en-AU" altLang="en-US"/>
              <a:pPr fontAlgn="base">
                <a:spcBef>
                  <a:spcPct val="0"/>
                </a:spcBef>
                <a:spcAft>
                  <a:spcPct val="0"/>
                </a:spcAft>
              </a:pPr>
              <a:t>109</a:t>
            </a:fld>
            <a:endParaRPr lang="en-AU" altLang="en-US"/>
          </a:p>
        </p:txBody>
      </p:sp>
      <p:sp>
        <p:nvSpPr>
          <p:cNvPr id="1443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487644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E1660F3-5764-4F44-B4E7-147F7AF6E35A}" type="slidenum">
              <a:rPr lang="en-AU" altLang="en-US"/>
              <a:pPr fontAlgn="base">
                <a:spcBef>
                  <a:spcPct val="0"/>
                </a:spcBef>
                <a:spcAft>
                  <a:spcPct val="0"/>
                </a:spcAft>
              </a:pPr>
              <a:t>110</a:t>
            </a:fld>
            <a:endParaRPr lang="en-AU" altLang="en-US"/>
          </a:p>
        </p:txBody>
      </p:sp>
      <p:sp>
        <p:nvSpPr>
          <p:cNvPr id="1464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707722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F81AE6C-5A93-4451-B7A8-929927AC10E6}" type="slidenum">
              <a:rPr lang="en-AU" altLang="en-US"/>
              <a:pPr fontAlgn="base">
                <a:spcBef>
                  <a:spcPct val="0"/>
                </a:spcBef>
                <a:spcAft>
                  <a:spcPct val="0"/>
                </a:spcAft>
              </a:pPr>
              <a:t>111</a:t>
            </a:fld>
            <a:endParaRPr lang="en-AU" altLang="en-US"/>
          </a:p>
        </p:txBody>
      </p:sp>
      <p:sp>
        <p:nvSpPr>
          <p:cNvPr id="1484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892178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75DFAF0-0F3C-46FC-8629-641B6574AA24}" type="slidenum">
              <a:rPr lang="en-AU" altLang="en-US"/>
              <a:pPr fontAlgn="base">
                <a:spcBef>
                  <a:spcPct val="0"/>
                </a:spcBef>
                <a:spcAft>
                  <a:spcPct val="0"/>
                </a:spcAft>
              </a:pPr>
              <a:t>112</a:t>
            </a:fld>
            <a:endParaRPr lang="en-AU" altLang="en-US"/>
          </a:p>
        </p:txBody>
      </p:sp>
      <p:sp>
        <p:nvSpPr>
          <p:cNvPr id="1505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532140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75DFAF0-0F3C-46FC-8629-641B6574AA24}" type="slidenum">
              <a:rPr lang="en-AU" altLang="en-US"/>
              <a:pPr fontAlgn="base">
                <a:spcBef>
                  <a:spcPct val="0"/>
                </a:spcBef>
                <a:spcAft>
                  <a:spcPct val="0"/>
                </a:spcAft>
              </a:pPr>
              <a:t>113</a:t>
            </a:fld>
            <a:endParaRPr lang="en-AU" altLang="en-US"/>
          </a:p>
        </p:txBody>
      </p:sp>
      <p:sp>
        <p:nvSpPr>
          <p:cNvPr id="1505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545493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EC0763-A502-4C1C-89B7-694083AD1163}" type="slidenum">
              <a:rPr lang="en-AU" altLang="en-US"/>
              <a:pPr fontAlgn="base">
                <a:spcBef>
                  <a:spcPct val="0"/>
                </a:spcBef>
                <a:spcAft>
                  <a:spcPct val="0"/>
                </a:spcAft>
              </a:pPr>
              <a:t>114</a:t>
            </a:fld>
            <a:endParaRPr lang="en-AU" altLang="en-US"/>
          </a:p>
        </p:txBody>
      </p:sp>
      <p:sp>
        <p:nvSpPr>
          <p:cNvPr id="152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z="1200" b="0" i="0" kern="1200" smtClean="0">
                <a:solidFill>
                  <a:schemeClr val="tx1"/>
                </a:solidFill>
                <a:effectLst/>
                <a:latin typeface="+mn-lt"/>
                <a:ea typeface="+mn-ea"/>
                <a:cs typeface="+mn-cs"/>
              </a:rPr>
              <a:t>Design for manufacture and assembly (</a:t>
            </a:r>
            <a:r>
              <a:rPr lang="en-US" sz="1200" b="1" i="0" kern="1200" smtClean="0">
                <a:solidFill>
                  <a:schemeClr val="tx1"/>
                </a:solidFill>
                <a:effectLst/>
                <a:latin typeface="+mn-lt"/>
                <a:ea typeface="+mn-ea"/>
                <a:cs typeface="+mn-cs"/>
              </a:rPr>
              <a:t>DFMA</a:t>
            </a:r>
            <a:r>
              <a:rPr lang="en-US" sz="1200" b="0" i="0" kern="1200" smtClean="0">
                <a:solidFill>
                  <a:schemeClr val="tx1"/>
                </a:solidFill>
                <a:effectLst/>
                <a:latin typeface="+mn-lt"/>
                <a:ea typeface="+mn-ea"/>
                <a:cs typeface="+mn-cs"/>
              </a:rPr>
              <a:t>) adalah pendekatan yang digunakan untuk merancang produk yang berkualitas maksimum dan berbiaya minimum.</a:t>
            </a:r>
            <a:r>
              <a:rPr lang="en-US" sz="1200" b="1" i="0" kern="1200" smtClean="0">
                <a:solidFill>
                  <a:schemeClr val="tx1"/>
                </a:solidFill>
                <a:effectLst/>
                <a:latin typeface="+mn-lt"/>
                <a:ea typeface="+mn-ea"/>
                <a:cs typeface="+mn-cs"/>
              </a:rPr>
              <a:t>DFMA</a:t>
            </a:r>
            <a:r>
              <a:rPr lang="en-US" sz="1200" b="0" i="0" kern="1200" smtClean="0">
                <a:solidFill>
                  <a:schemeClr val="tx1"/>
                </a:solidFill>
                <a:effectLst/>
                <a:latin typeface="+mn-lt"/>
                <a:ea typeface="+mn-ea"/>
                <a:cs typeface="+mn-cs"/>
              </a:rPr>
              <a:t> adalah metode yang menekankan pada perkembangan desain ke arah bentuk yang paling sederhana tanpa meninggalkan keinginan pasar.</a:t>
            </a:r>
            <a:endParaRPr lang="en-US" altLang="en-US" smtClean="0"/>
          </a:p>
        </p:txBody>
      </p:sp>
    </p:spTree>
    <p:extLst>
      <p:ext uri="{BB962C8B-B14F-4D97-AF65-F5344CB8AC3E}">
        <p14:creationId xmlns:p14="http://schemas.microsoft.com/office/powerpoint/2010/main" val="4555019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EC0763-A502-4C1C-89B7-694083AD1163}" type="slidenum">
              <a:rPr lang="en-AU" altLang="en-US"/>
              <a:pPr fontAlgn="base">
                <a:spcBef>
                  <a:spcPct val="0"/>
                </a:spcBef>
                <a:spcAft>
                  <a:spcPct val="0"/>
                </a:spcAft>
              </a:pPr>
              <a:t>115</a:t>
            </a:fld>
            <a:endParaRPr lang="en-AU" altLang="en-US"/>
          </a:p>
        </p:txBody>
      </p:sp>
      <p:sp>
        <p:nvSpPr>
          <p:cNvPr id="152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2252608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85536BC-4FD7-4A17-892A-BE9B571E0FCD}" type="slidenum">
              <a:rPr lang="en-AU" altLang="en-US"/>
              <a:pPr fontAlgn="base">
                <a:spcBef>
                  <a:spcPct val="0"/>
                </a:spcBef>
                <a:spcAft>
                  <a:spcPct val="0"/>
                </a:spcAft>
              </a:pPr>
              <a:t>117</a:t>
            </a:fld>
            <a:endParaRPr lang="en-AU" altLang="en-US"/>
          </a:p>
        </p:txBody>
      </p:sp>
      <p:sp>
        <p:nvSpPr>
          <p:cNvPr id="1546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626348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85536BC-4FD7-4A17-892A-BE9B571E0FCD}" type="slidenum">
              <a:rPr lang="en-AU" altLang="en-US"/>
              <a:pPr fontAlgn="base">
                <a:spcBef>
                  <a:spcPct val="0"/>
                </a:spcBef>
                <a:spcAft>
                  <a:spcPct val="0"/>
                </a:spcAft>
              </a:pPr>
              <a:t>118</a:t>
            </a:fld>
            <a:endParaRPr lang="en-AU" altLang="en-US"/>
          </a:p>
        </p:txBody>
      </p:sp>
      <p:sp>
        <p:nvSpPr>
          <p:cNvPr id="1546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596643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2B9B91E-487A-4870-9403-F82E2F8FFC3E}" type="slidenum">
              <a:rPr lang="en-AU" altLang="en-US"/>
              <a:pPr fontAlgn="base">
                <a:spcBef>
                  <a:spcPct val="0"/>
                </a:spcBef>
                <a:spcAft>
                  <a:spcPct val="0"/>
                </a:spcAft>
              </a:pPr>
              <a:t>130</a:t>
            </a:fld>
            <a:endParaRPr lang="en-AU" altLang="en-US"/>
          </a:p>
        </p:txBody>
      </p:sp>
      <p:sp>
        <p:nvSpPr>
          <p:cNvPr id="162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17465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2B9B91E-487A-4870-9403-F82E2F8FFC3E}" type="slidenum">
              <a:rPr lang="en-AU" altLang="en-US"/>
              <a:pPr fontAlgn="base">
                <a:spcBef>
                  <a:spcPct val="0"/>
                </a:spcBef>
                <a:spcAft>
                  <a:spcPct val="0"/>
                </a:spcAft>
              </a:pPr>
              <a:t>131</a:t>
            </a:fld>
            <a:endParaRPr lang="en-AU" altLang="en-US"/>
          </a:p>
        </p:txBody>
      </p:sp>
      <p:sp>
        <p:nvSpPr>
          <p:cNvPr id="162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311126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93C4A10-5E3D-4A0A-B0FE-CA8B3D38EAE5}" type="slidenum">
              <a:rPr lang="en-AU" altLang="en-US"/>
              <a:pPr fontAlgn="base">
                <a:spcBef>
                  <a:spcPct val="0"/>
                </a:spcBef>
                <a:spcAft>
                  <a:spcPct val="0"/>
                </a:spcAft>
              </a:pPr>
              <a:t>132</a:t>
            </a:fld>
            <a:endParaRPr lang="en-AU" altLang="en-US"/>
          </a:p>
        </p:txBody>
      </p:sp>
      <p:sp>
        <p:nvSpPr>
          <p:cNvPr id="164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3250459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93C4A10-5E3D-4A0A-B0FE-CA8B3D38EAE5}" type="slidenum">
              <a:rPr lang="en-AU" altLang="en-US"/>
              <a:pPr fontAlgn="base">
                <a:spcBef>
                  <a:spcPct val="0"/>
                </a:spcBef>
                <a:spcAft>
                  <a:spcPct val="0"/>
                </a:spcAft>
              </a:pPr>
              <a:t>133</a:t>
            </a:fld>
            <a:endParaRPr lang="en-AU" altLang="en-US"/>
          </a:p>
        </p:txBody>
      </p:sp>
      <p:sp>
        <p:nvSpPr>
          <p:cNvPr id="164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63484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26400B0-D989-4836-AE62-8EBD6DF1C05F}" type="slidenum">
              <a:rPr lang="en-AU" altLang="en-US"/>
              <a:pPr fontAlgn="base">
                <a:spcBef>
                  <a:spcPct val="0"/>
                </a:spcBef>
                <a:spcAft>
                  <a:spcPct val="0"/>
                </a:spcAft>
              </a:pPr>
              <a:t>134</a:t>
            </a:fld>
            <a:endParaRPr lang="en-AU" altLang="en-US"/>
          </a:p>
        </p:txBody>
      </p:sp>
      <p:sp>
        <p:nvSpPr>
          <p:cNvPr id="166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677147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26400B0-D989-4836-AE62-8EBD6DF1C05F}" type="slidenum">
              <a:rPr lang="en-AU" altLang="en-US"/>
              <a:pPr fontAlgn="base">
                <a:spcBef>
                  <a:spcPct val="0"/>
                </a:spcBef>
                <a:spcAft>
                  <a:spcPct val="0"/>
                </a:spcAft>
              </a:pPr>
              <a:t>135</a:t>
            </a:fld>
            <a:endParaRPr lang="en-AU" altLang="en-US"/>
          </a:p>
        </p:txBody>
      </p:sp>
      <p:sp>
        <p:nvSpPr>
          <p:cNvPr id="166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789296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26400B0-D989-4836-AE62-8EBD6DF1C05F}" type="slidenum">
              <a:rPr lang="en-AU" altLang="en-US"/>
              <a:pPr fontAlgn="base">
                <a:spcBef>
                  <a:spcPct val="0"/>
                </a:spcBef>
                <a:spcAft>
                  <a:spcPct val="0"/>
                </a:spcAft>
              </a:pPr>
              <a:t>136</a:t>
            </a:fld>
            <a:endParaRPr lang="en-AU" altLang="en-US"/>
          </a:p>
        </p:txBody>
      </p:sp>
      <p:sp>
        <p:nvSpPr>
          <p:cNvPr id="166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9552174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BDA68E7-8062-4CB6-9754-925775156A7E}" type="slidenum">
              <a:rPr lang="en-AU" altLang="en-US"/>
              <a:pPr fontAlgn="base">
                <a:spcBef>
                  <a:spcPct val="0"/>
                </a:spcBef>
                <a:spcAft>
                  <a:spcPct val="0"/>
                </a:spcAft>
              </a:pPr>
              <a:t>137</a:t>
            </a:fld>
            <a:endParaRPr lang="en-AU" altLang="en-US"/>
          </a:p>
        </p:txBody>
      </p:sp>
      <p:sp>
        <p:nvSpPr>
          <p:cNvPr id="1689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216050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6D20147-115B-42E7-B154-BE6B351B2630}" type="slidenum">
              <a:rPr lang="en-AU" altLang="en-US"/>
              <a:pPr fontAlgn="base">
                <a:spcBef>
                  <a:spcPct val="0"/>
                </a:spcBef>
                <a:spcAft>
                  <a:spcPct val="0"/>
                </a:spcAft>
              </a:pPr>
              <a:t>138</a:t>
            </a:fld>
            <a:endParaRPr lang="en-AU" altLang="en-US"/>
          </a:p>
        </p:txBody>
      </p:sp>
      <p:sp>
        <p:nvSpPr>
          <p:cNvPr id="171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762656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6D20147-115B-42E7-B154-BE6B351B2630}" type="slidenum">
              <a:rPr lang="en-AU" altLang="en-US"/>
              <a:pPr fontAlgn="base">
                <a:spcBef>
                  <a:spcPct val="0"/>
                </a:spcBef>
                <a:spcAft>
                  <a:spcPct val="0"/>
                </a:spcAft>
              </a:pPr>
              <a:t>139</a:t>
            </a:fld>
            <a:endParaRPr lang="en-AU" altLang="en-US"/>
          </a:p>
        </p:txBody>
      </p:sp>
      <p:sp>
        <p:nvSpPr>
          <p:cNvPr id="171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239776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6D20147-115B-42E7-B154-BE6B351B2630}" type="slidenum">
              <a:rPr lang="en-AU" altLang="en-US"/>
              <a:pPr fontAlgn="base">
                <a:spcBef>
                  <a:spcPct val="0"/>
                </a:spcBef>
                <a:spcAft>
                  <a:spcPct val="0"/>
                </a:spcAft>
              </a:pPr>
              <a:t>140</a:t>
            </a:fld>
            <a:endParaRPr lang="en-AU" altLang="en-US"/>
          </a:p>
        </p:txBody>
      </p:sp>
      <p:sp>
        <p:nvSpPr>
          <p:cNvPr id="171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1689089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1ABADE7-B166-45AC-B8D6-81D0CCF5C9FC}" type="slidenum">
              <a:rPr lang="en-AU" altLang="en-US"/>
              <a:pPr fontAlgn="base">
                <a:spcBef>
                  <a:spcPct val="0"/>
                </a:spcBef>
                <a:spcAft>
                  <a:spcPct val="0"/>
                </a:spcAft>
              </a:pPr>
              <a:t>141</a:t>
            </a:fld>
            <a:endParaRPr lang="en-AU" altLang="en-US"/>
          </a:p>
        </p:txBody>
      </p:sp>
      <p:sp>
        <p:nvSpPr>
          <p:cNvPr id="179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89348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1ABADE7-B166-45AC-B8D6-81D0CCF5C9FC}" type="slidenum">
              <a:rPr lang="en-AU" altLang="en-US"/>
              <a:pPr fontAlgn="base">
                <a:spcBef>
                  <a:spcPct val="0"/>
                </a:spcBef>
                <a:spcAft>
                  <a:spcPct val="0"/>
                </a:spcAft>
              </a:pPr>
              <a:t>142</a:t>
            </a:fld>
            <a:endParaRPr lang="en-AU" altLang="en-US"/>
          </a:p>
        </p:txBody>
      </p:sp>
      <p:sp>
        <p:nvSpPr>
          <p:cNvPr id="179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911747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50E00CD-0AAD-477D-8FC9-0F7890EA1851}" type="slidenum">
              <a:rPr lang="en-AU" altLang="en-US"/>
              <a:pPr fontAlgn="base">
                <a:spcBef>
                  <a:spcPct val="0"/>
                </a:spcBef>
                <a:spcAft>
                  <a:spcPct val="0"/>
                </a:spcAft>
              </a:pPr>
              <a:t>143</a:t>
            </a:fld>
            <a:endParaRPr lang="en-AU" altLang="en-US"/>
          </a:p>
        </p:txBody>
      </p:sp>
      <p:sp>
        <p:nvSpPr>
          <p:cNvPr id="181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146953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50E00CD-0AAD-477D-8FC9-0F7890EA1851}" type="slidenum">
              <a:rPr lang="en-AU" altLang="en-US"/>
              <a:pPr fontAlgn="base">
                <a:spcBef>
                  <a:spcPct val="0"/>
                </a:spcBef>
                <a:spcAft>
                  <a:spcPct val="0"/>
                </a:spcAft>
              </a:pPr>
              <a:t>144</a:t>
            </a:fld>
            <a:endParaRPr lang="en-AU" altLang="en-US"/>
          </a:p>
        </p:txBody>
      </p:sp>
      <p:sp>
        <p:nvSpPr>
          <p:cNvPr id="181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08454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3200" b="0">
                <a:ln>
                  <a:noFill/>
                </a:ln>
                <a:solidFill>
                  <a:schemeClr val="tx1"/>
                </a:solidFill>
              </a:defRPr>
            </a:lvl1pPr>
            <a:lvl2pPr marL="735013" indent="-214313">
              <a:defRPr sz="2800" b="0">
                <a:ln>
                  <a:noFill/>
                </a:ln>
                <a:solidFill>
                  <a:schemeClr val="tx1"/>
                </a:solidFill>
              </a:defRPr>
            </a:lvl2pPr>
            <a:lvl3pPr marL="1023938" indent="-214313">
              <a:defRPr sz="2800" b="0">
                <a:ln>
                  <a:noFill/>
                </a:ln>
                <a:solidFill>
                  <a:schemeClr val="tx1"/>
                </a:solidFill>
              </a:defRPr>
            </a:lvl3pPr>
            <a:lvl4pPr marL="1198563" indent="-128588">
              <a:defRPr sz="2000" b="0">
                <a:ln>
                  <a:noFill/>
                </a:ln>
                <a:solidFill>
                  <a:schemeClr val="tx1"/>
                </a:solidFill>
              </a:defRPr>
            </a:lvl4pPr>
            <a:lvl5pPr>
              <a:defRPr sz="20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ormAutofit/>
          </a:bodyPr>
          <a:lstStyle>
            <a:lvl1pPr>
              <a:defRPr sz="5400" b="1" cap="none" spc="0">
                <a:ln>
                  <a:noFill/>
                </a:ln>
                <a:solidFill>
                  <a:srgbClr val="00B0F0"/>
                </a:solidFill>
                <a:effectLst>
                  <a:outerShdw blurRad="76200" dist="88900" dir="2700000" algn="tl" rotWithShape="0">
                    <a:prstClr val="black">
                      <a:alpha val="71000"/>
                    </a:prstClr>
                  </a:outerShdw>
                </a:effectLst>
                <a:latin typeface="Gill Sans MT" panose="020B0502020104020203"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type="txAndClipArt">
  <p:cSld name="Title, Text and Clip Art">
    <p:spTree>
      <p:nvGrpSpPr>
        <p:cNvPr id="1" name=""/>
        <p:cNvGrpSpPr/>
        <p:nvPr/>
      </p:nvGrpSpPr>
      <p:grpSpPr>
        <a:xfrm>
          <a:off x="0" y="0"/>
          <a:ext cx="0" cy="0"/>
          <a:chOff x="0" y="0"/>
          <a:chExt cx="0" cy="0"/>
        </a:xfrm>
      </p:grpSpPr>
      <p:sp>
        <p:nvSpPr>
          <p:cNvPr id="5" name="TextBox 4"/>
          <p:cNvSpPr txBox="1"/>
          <p:nvPr userDrawn="1"/>
        </p:nvSpPr>
        <p:spPr>
          <a:xfrm>
            <a:off x="10634135" y="6384926"/>
            <a:ext cx="793380" cy="369332"/>
          </a:xfrm>
          <a:prstGeom prst="rect">
            <a:avLst/>
          </a:prstGeom>
          <a:noFill/>
        </p:spPr>
        <p:txBody>
          <a:bodyPr wrap="none" lIns="121917" tIns="60958" rIns="121917" bIns="60958">
            <a:spAutoFit/>
          </a:bodyPr>
          <a:lstStyle/>
          <a:p>
            <a:pPr fontAlgn="auto">
              <a:spcBef>
                <a:spcPts val="0"/>
              </a:spcBef>
              <a:spcAft>
                <a:spcPts val="0"/>
              </a:spcAft>
              <a:defRPr/>
            </a:pPr>
            <a:r>
              <a:rPr lang="en-US" sz="1600" dirty="0">
                <a:solidFill>
                  <a:srgbClr val="A6A6A6"/>
                </a:solidFill>
                <a:latin typeface="Arial"/>
                <a:cs typeface="Arial"/>
              </a:rPr>
              <a:t>5 - </a:t>
            </a:r>
            <a:fld id="{1A9A1C5A-DBEC-401D-A05F-BD17E107C7BD}" type="slidenum">
              <a:rPr lang="en-US" sz="1600">
                <a:solidFill>
                  <a:srgbClr val="A6A6A6"/>
                </a:solidFill>
                <a:latin typeface="Arial"/>
                <a:cs typeface="Arial"/>
              </a:rPr>
              <a:pPr fontAlgn="auto">
                <a:spcBef>
                  <a:spcPts val="0"/>
                </a:spcBef>
                <a:spcAft>
                  <a:spcPts val="0"/>
                </a:spcAft>
                <a:defRPr/>
              </a:pPr>
              <a:t>‹#›</a:t>
            </a:fld>
            <a:endParaRPr lang="en-US" sz="1600" dirty="0">
              <a:solidFill>
                <a:srgbClr val="A6A6A6"/>
              </a:solidFill>
              <a:latin typeface="Arial"/>
              <a:cs typeface="Arial"/>
            </a:endParaRPr>
          </a:p>
        </p:txBody>
      </p:sp>
      <p:sp>
        <p:nvSpPr>
          <p:cNvPr id="2" name="Title 1"/>
          <p:cNvSpPr>
            <a:spLocks noGrp="1"/>
          </p:cNvSpPr>
          <p:nvPr>
            <p:ph type="title"/>
          </p:nvPr>
        </p:nvSpPr>
        <p:spPr>
          <a:xfrm>
            <a:off x="914400" y="434975"/>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177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917700"/>
            <a:ext cx="5080000" cy="4114800"/>
          </a:xfrm>
        </p:spPr>
        <p:txBody>
          <a:bodyPr rtlCol="0">
            <a:normAutofit/>
          </a:bodyPr>
          <a:lstStyle/>
          <a:p>
            <a:pPr lvl="0"/>
            <a:endParaRPr lang="en-US" noProof="0" dirty="0"/>
          </a:p>
        </p:txBody>
      </p:sp>
    </p:spTree>
    <p:extLst>
      <p:ext uri="{BB962C8B-B14F-4D97-AF65-F5344CB8AC3E}">
        <p14:creationId xmlns:p14="http://schemas.microsoft.com/office/powerpoint/2010/main" val="2147457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nodePh="1">
                                  <p:stCondLst>
                                    <p:cond delay="1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9050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2667001"/>
            <a:ext cx="9905999" cy="3733799"/>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32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houldice.com/the-shouldice-repair.aspx"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shouldice.com/types-of-hernia.aspx" TargetMode="External"/><Relationship Id="rId2" Type="http://schemas.openxmlformats.org/officeDocument/2006/relationships/hyperlink" Target="http://www.shouldice.com/what-to-expect.aspx" TargetMode="External"/><Relationship Id="rId1" Type="http://schemas.openxmlformats.org/officeDocument/2006/relationships/slideLayout" Target="../slideLayouts/slideLayout2.xml"/><Relationship Id="rId4" Type="http://schemas.openxmlformats.org/officeDocument/2006/relationships/hyperlink" Target="http://www.shouldice.com/health-care-pros.aspx"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9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98936" y="1250732"/>
            <a:ext cx="45588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Subtitle 11"/>
          <p:cNvSpPr>
            <a:spLocks noGrp="1"/>
          </p:cNvSpPr>
          <p:nvPr>
            <p:ph type="subTitle" idx="1"/>
          </p:nvPr>
        </p:nvSpPr>
        <p:spPr>
          <a:xfrm>
            <a:off x="1600200" y="1447800"/>
            <a:ext cx="8142823" cy="121008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Bab 05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Title 10"/>
          <p:cNvSpPr>
            <a:spLocks noGrp="1"/>
          </p:cNvSpPr>
          <p:nvPr>
            <p:ph type="ctrTitle"/>
          </p:nvPr>
        </p:nvSpPr>
        <p:spPr>
          <a:xfrm>
            <a:off x="990600" y="3276600"/>
            <a:ext cx="8676223" cy="1600200"/>
          </a:xfrm>
          <a:scene3d>
            <a:camera prst="orthographicFront"/>
            <a:lightRig rig="flat" dir="t">
              <a:rot lat="0" lon="0" rev="3000000"/>
            </a:lightRig>
          </a:scene3d>
          <a:sp3d prstMaterial="dkEdge">
            <a:bevelT/>
          </a:sp3d>
        </p:spPr>
        <p:txBody>
          <a:bodyPr anchor="t">
            <a:noAutofit/>
            <a:scene3d>
              <a:camera prst="orthographicFront"/>
              <a:lightRig rig="threePt" dir="t">
                <a:rot lat="0" lon="0" rev="3000000"/>
              </a:lightRig>
            </a:scene3d>
            <a:sp3d extrusionH="57150" prstMaterial="flat">
              <a:bevelT w="107950" h="88900"/>
              <a:contourClr>
                <a:schemeClr val="bg1">
                  <a:lumMod val="65000"/>
                </a:schemeClr>
              </a:contourClr>
            </a:sp3d>
          </a:bodyPr>
          <a:lstStyle/>
          <a:p>
            <a:pPr algn="l"/>
            <a:r>
              <a:rPr lang="en-US" sz="8000" b="1"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Desain Barang dan Jasa</a:t>
            </a:r>
            <a:br>
              <a:rPr lang="en-US" sz="8000" b="1"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br>
            <a:endParaRPr lang="id-ID" sz="8000" b="1" cap="none" dirty="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endParaRPr>
          </a:p>
        </p:txBody>
      </p:sp>
      <p:sp>
        <p:nvSpPr>
          <p:cNvPr id="3" name="Oval 2">
            <a:hlinkClick r:id="rId2" action="ppaction://hlinksldjump"/>
          </p:cNvPr>
          <p:cNvSpPr/>
          <p:nvPr/>
        </p:nvSpPr>
        <p:spPr>
          <a:xfrm>
            <a:off x="9282545" y="3491345"/>
            <a:ext cx="1371600" cy="1371600"/>
          </a:xfrm>
          <a:prstGeom prst="ellipse">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Oval 3"/>
          <p:cNvSpPr/>
          <p:nvPr/>
        </p:nvSpPr>
        <p:spPr>
          <a:xfrm>
            <a:off x="9759835" y="3941618"/>
            <a:ext cx="167640" cy="152400"/>
          </a:xfrm>
          <a:prstGeom prst="ellipse">
            <a:avLst/>
          </a:prstGeom>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9752908" y="4197927"/>
            <a:ext cx="167640" cy="152400"/>
          </a:xfrm>
          <a:prstGeom prst="ellipse">
            <a:avLst/>
          </a:prstGeom>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0030690" y="3934691"/>
            <a:ext cx="152400" cy="152400"/>
          </a:xfrm>
          <a:prstGeom prst="ellipse">
            <a:avLst/>
          </a:prstGeom>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023763" y="4191000"/>
            <a:ext cx="152400" cy="152400"/>
          </a:xfrm>
          <a:prstGeom prst="ellipse">
            <a:avLst/>
          </a:prstGeom>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0" fill="hold"/>
                                        <p:tgtEl>
                                          <p:spTgt spid="11"/>
                                        </p:tgtEl>
                                        <p:attrNameLst>
                                          <p:attrName>ppt_w</p:attrName>
                                        </p:attrNameLst>
                                      </p:cBhvr>
                                      <p:tavLst>
                                        <p:tav tm="0">
                                          <p:val>
                                            <p:strVal val="4*#ppt_w"/>
                                          </p:val>
                                        </p:tav>
                                        <p:tav tm="100000">
                                          <p:val>
                                            <p:strVal val="#ppt_w"/>
                                          </p:val>
                                        </p:tav>
                                      </p:tavLst>
                                    </p:anim>
                                    <p:anim calcmode="lin" valueType="num">
                                      <p:cBhvr>
                                        <p:cTn id="8" dur="40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066800" y="2057400"/>
            <a:ext cx="8305799" cy="347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marL="457200" indent="-457200">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Global Company Profile:  </a:t>
            </a:r>
            <a:r>
              <a:rPr lang="en-US" altLang="en-US" sz="2800" b="1">
                <a:solidFill>
                  <a:srgbClr val="FFFF00"/>
                </a:solidFill>
                <a:latin typeface="Arial" pitchFamily="34" charset="0"/>
              </a:rPr>
              <a:t>Regal </a:t>
            </a:r>
            <a:r>
              <a:rPr lang="en-US" altLang="en-US" sz="2800" b="1" smtClean="0">
                <a:solidFill>
                  <a:srgbClr val="FFFF00"/>
                </a:solidFill>
                <a:latin typeface="Arial" pitchFamily="34" charset="0"/>
              </a:rPr>
              <a:t>Marine</a:t>
            </a:r>
            <a:endParaRPr lang="en-US" altLang="en-US" sz="2800" b="1">
              <a:solidFill>
                <a:srgbClr val="FFFF00"/>
              </a:solidFill>
              <a:latin typeface="Arial" pitchFamily="34" charset="0"/>
            </a:endParaRPr>
          </a:p>
          <a:p>
            <a:pPr marL="457200" indent="-457200">
              <a:spcBef>
                <a:spcPts val="600"/>
              </a:spcBef>
              <a:spcAft>
                <a:spcPts val="600"/>
              </a:spcAft>
              <a:buClr>
                <a:schemeClr val="tx1"/>
              </a:buClr>
              <a:buSzPct val="60000"/>
              <a:buFont typeface="Wingdings" panose="05000000000000000000" pitchFamily="2" charset="2"/>
              <a:buChar char="v"/>
            </a:pPr>
            <a:r>
              <a:rPr lang="en-US" altLang="en-US" sz="2800" smtClean="0">
                <a:effectLst>
                  <a:outerShdw blurRad="38100" dist="38100" dir="2700000" algn="tl">
                    <a:srgbClr val="000000">
                      <a:alpha val="43137"/>
                    </a:srgbClr>
                  </a:outerShdw>
                </a:effectLst>
                <a:latin typeface="Arial" pitchFamily="34" charset="0"/>
              </a:rPr>
              <a:t>Goods </a:t>
            </a:r>
            <a:r>
              <a:rPr lang="en-US" altLang="en-US" sz="2800">
                <a:effectLst>
                  <a:outerShdw blurRad="38100" dist="38100" dir="2700000" algn="tl">
                    <a:srgbClr val="000000">
                      <a:alpha val="43137"/>
                    </a:srgbClr>
                  </a:outerShdw>
                </a:effectLst>
                <a:latin typeface="Arial" pitchFamily="34" charset="0"/>
              </a:rPr>
              <a:t>and Services Selection</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Generating New Products</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Product Development</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Issues for Product Design</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Product Development Continuum</a:t>
            </a:r>
          </a:p>
        </p:txBody>
      </p:sp>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latin typeface="Arial" pitchFamily="34" charset="0"/>
                <a:cs typeface="Arial" pitchFamily="34" charset="0"/>
              </a:rPr>
              <a:t>Outline</a:t>
            </a:r>
          </a:p>
        </p:txBody>
      </p:sp>
      <p:grpSp>
        <p:nvGrpSpPr>
          <p:cNvPr id="5" name="Group 4"/>
          <p:cNvGrpSpPr/>
          <p:nvPr/>
        </p:nvGrpSpPr>
        <p:grpSpPr>
          <a:xfrm>
            <a:off x="3429000" y="320040"/>
            <a:ext cx="1463040" cy="1463040"/>
            <a:chOff x="3429000" y="320040"/>
            <a:chExt cx="1463040" cy="1463040"/>
          </a:xfrm>
        </p:grpSpPr>
        <p:sp>
          <p:nvSpPr>
            <p:cNvPr id="4" name="Rounded Rectangle 3"/>
            <p:cNvSpPr/>
            <p:nvPr/>
          </p:nvSpPr>
          <p:spPr>
            <a:xfrm>
              <a:off x="3429000" y="320040"/>
              <a:ext cx="1463040" cy="146304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Oval 2"/>
            <p:cNvSpPr/>
            <p:nvPr/>
          </p:nvSpPr>
          <p:spPr>
            <a:xfrm>
              <a:off x="3976640" y="791954"/>
              <a:ext cx="182880" cy="182880"/>
            </a:xfrm>
            <a:prstGeom prst="ellipse">
              <a:avLst/>
            </a:prstGeom>
            <a:scene3d>
              <a:camera prst="orthographicFront"/>
              <a:lightRig rig="threePt" dir="t">
                <a:rot lat="0" lon="0" rev="54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158207" y="1145839"/>
              <a:ext cx="182880" cy="182880"/>
            </a:xfrm>
            <a:prstGeom prst="ellipse">
              <a:avLst/>
            </a:prstGeom>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92719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latin typeface="Arial" pitchFamily="34" charset="0"/>
                <a:cs typeface="Arial" pitchFamily="34" charset="0"/>
              </a:rPr>
              <a:t>Outline</a:t>
            </a:r>
          </a:p>
        </p:txBody>
      </p:sp>
      <p:sp>
        <p:nvSpPr>
          <p:cNvPr id="2" name="TextBox 1"/>
          <p:cNvSpPr txBox="1">
            <a:spLocks noChangeArrowheads="1"/>
          </p:cNvSpPr>
          <p:nvPr/>
        </p:nvSpPr>
        <p:spPr bwMode="auto">
          <a:xfrm>
            <a:off x="1066800" y="2057400"/>
            <a:ext cx="9982200" cy="289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Defining a Product</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Documents for Production</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Service Design</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Application of Decision Trees to Product Design</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Transition to Production</a:t>
            </a:r>
          </a:p>
        </p:txBody>
      </p:sp>
      <p:grpSp>
        <p:nvGrpSpPr>
          <p:cNvPr id="4" name="Group 3"/>
          <p:cNvGrpSpPr/>
          <p:nvPr/>
        </p:nvGrpSpPr>
        <p:grpSpPr>
          <a:xfrm>
            <a:off x="3429000" y="320040"/>
            <a:ext cx="1463040" cy="1463040"/>
            <a:chOff x="3429000" y="320040"/>
            <a:chExt cx="1463040" cy="1463040"/>
          </a:xfrm>
        </p:grpSpPr>
        <p:sp>
          <p:nvSpPr>
            <p:cNvPr id="5" name="Rounded Rectangle 4"/>
            <p:cNvSpPr/>
            <p:nvPr/>
          </p:nvSpPr>
          <p:spPr>
            <a:xfrm>
              <a:off x="3429000" y="320040"/>
              <a:ext cx="1463040" cy="146304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Oval 5"/>
            <p:cNvSpPr/>
            <p:nvPr/>
          </p:nvSpPr>
          <p:spPr>
            <a:xfrm>
              <a:off x="3976640" y="791954"/>
              <a:ext cx="182880" cy="182880"/>
            </a:xfrm>
            <a:prstGeom prst="ellipse">
              <a:avLst/>
            </a:prstGeom>
            <a:scene3d>
              <a:camera prst="orthographicFront"/>
              <a:lightRig rig="threePt" dir="t">
                <a:rot lat="0" lon="0" rev="42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158207" y="1145839"/>
              <a:ext cx="182880" cy="182880"/>
            </a:xfrm>
            <a:prstGeom prst="ellipse">
              <a:avLst/>
            </a:prstGeom>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331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anim calcmode="lin" valueType="num">
                                      <p:cBhvr>
                                        <p:cTn id="8" dur="1750" fill="hold"/>
                                        <p:tgtEl>
                                          <p:spTgt spid="2"/>
                                        </p:tgtEl>
                                        <p:attrNameLst>
                                          <p:attrName>ppt_x</p:attrName>
                                        </p:attrNameLst>
                                      </p:cBhvr>
                                      <p:tavLst>
                                        <p:tav tm="0">
                                          <p:val>
                                            <p:strVal val="#ppt_x"/>
                                          </p:val>
                                        </p:tav>
                                        <p:tav tm="100000">
                                          <p:val>
                                            <p:strVal val="#ppt_x"/>
                                          </p:val>
                                        </p:tav>
                                      </p:tavLst>
                                    </p:anim>
                                    <p:anim calcmode="lin" valueType="num">
                                      <p:cBhvr>
                                        <p:cTn id="9" dur="1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914400" y="533400"/>
            <a:ext cx="10363200" cy="762000"/>
          </a:xfrm>
        </p:spPr>
        <p:txBody>
          <a:bodyPr/>
          <a:lstStyle/>
          <a:p>
            <a:r>
              <a:rPr lang="en-US" altLang="en-US" smtClean="0">
                <a:latin typeface="Arial" pitchFamily="34" charset="0"/>
                <a:cs typeface="Arial" pitchFamily="34" charset="0"/>
              </a:rPr>
              <a:t>Learning Objectives</a:t>
            </a:r>
          </a:p>
        </p:txBody>
      </p:sp>
      <p:sp>
        <p:nvSpPr>
          <p:cNvPr id="26627" name="Rectangle 3"/>
          <p:cNvSpPr>
            <a:spLocks noChangeArrowheads="1"/>
          </p:cNvSpPr>
          <p:nvPr/>
        </p:nvSpPr>
        <p:spPr bwMode="auto">
          <a:xfrm>
            <a:off x="777987" y="3028886"/>
            <a:ext cx="10255249" cy="267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Define </a:t>
            </a:r>
            <a:r>
              <a:rPr lang="en-US" altLang="en-US" sz="2800" b="1">
                <a:effectLst>
                  <a:outerShdw blurRad="38100" dist="38100" dir="2700000" algn="tl">
                    <a:srgbClr val="000000">
                      <a:alpha val="43137"/>
                    </a:srgbClr>
                  </a:outerShdw>
                </a:effectLst>
                <a:latin typeface="+mn-lt"/>
              </a:rPr>
              <a:t>product life cycle</a:t>
            </a:r>
          </a:p>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Describe a </a:t>
            </a:r>
            <a:r>
              <a:rPr lang="en-US" altLang="en-US" sz="2800" b="1">
                <a:effectLst>
                  <a:outerShdw blurRad="38100" dist="38100" dir="2700000" algn="tl">
                    <a:srgbClr val="000000">
                      <a:alpha val="43137"/>
                    </a:srgbClr>
                  </a:outerShdw>
                </a:effectLst>
                <a:latin typeface="+mn-lt"/>
              </a:rPr>
              <a:t>product development system</a:t>
            </a:r>
          </a:p>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Build a </a:t>
            </a:r>
            <a:r>
              <a:rPr lang="en-US" altLang="en-US" sz="2800" b="1">
                <a:effectLst>
                  <a:outerShdw blurRad="38100" dist="38100" dir="2700000" algn="tl">
                    <a:srgbClr val="000000">
                      <a:alpha val="43137"/>
                    </a:srgbClr>
                  </a:outerShdw>
                </a:effectLst>
                <a:latin typeface="+mn-lt"/>
              </a:rPr>
              <a:t>house of quality</a:t>
            </a:r>
          </a:p>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Explain how </a:t>
            </a:r>
            <a:r>
              <a:rPr lang="en-US" altLang="en-US" sz="2800" b="1">
                <a:effectLst>
                  <a:outerShdw blurRad="38100" dist="38100" dir="2700000" algn="tl">
                    <a:srgbClr val="000000">
                      <a:alpha val="43137"/>
                    </a:srgbClr>
                  </a:outerShdw>
                </a:effectLst>
                <a:latin typeface="+mn-lt"/>
              </a:rPr>
              <a:t>time-based competition </a:t>
            </a:r>
            <a:r>
              <a:rPr lang="en-US" altLang="en-US" sz="2800">
                <a:effectLst>
                  <a:outerShdw blurRad="38100" dist="38100" dir="2700000" algn="tl">
                    <a:srgbClr val="000000">
                      <a:alpha val="43137"/>
                    </a:srgbClr>
                  </a:outerShdw>
                </a:effectLst>
                <a:latin typeface="+mn-lt"/>
              </a:rPr>
              <a:t>is implemented by OM</a:t>
            </a:r>
          </a:p>
        </p:txBody>
      </p:sp>
      <p:sp>
        <p:nvSpPr>
          <p:cNvPr id="26628" name="Rectangle 4"/>
          <p:cNvSpPr>
            <a:spLocks noChangeArrowheads="1"/>
          </p:cNvSpPr>
          <p:nvPr/>
        </p:nvSpPr>
        <p:spPr bwMode="auto">
          <a:xfrm>
            <a:off x="777987" y="1491222"/>
            <a:ext cx="10604500" cy="130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43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When you complete this chapter you should be able to :</a:t>
            </a:r>
          </a:p>
        </p:txBody>
      </p:sp>
    </p:spTree>
    <p:extLst>
      <p:ext uri="{BB962C8B-B14F-4D97-AF65-F5344CB8AC3E}">
        <p14:creationId xmlns:p14="http://schemas.microsoft.com/office/powerpoint/2010/main" val="27483382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26628"/>
                                        </p:tgtEl>
                                        <p:attrNameLst>
                                          <p:attrName>style.visibility</p:attrName>
                                        </p:attrNameLst>
                                      </p:cBhvr>
                                      <p:to>
                                        <p:strVal val="visible"/>
                                      </p:to>
                                    </p:set>
                                    <p:animEffect transition="in" filter="fade">
                                      <p:cBhvr>
                                        <p:cTn id="7" dur="1000"/>
                                        <p:tgtEl>
                                          <p:spTgt spid="26628"/>
                                        </p:tgtEl>
                                      </p:cBhvr>
                                    </p:animEffect>
                                    <p:anim calcmode="lin" valueType="num">
                                      <p:cBhvr>
                                        <p:cTn id="8" dur="1000" fill="hold"/>
                                        <p:tgtEl>
                                          <p:spTgt spid="26628"/>
                                        </p:tgtEl>
                                        <p:attrNameLst>
                                          <p:attrName>ppt_x</p:attrName>
                                        </p:attrNameLst>
                                      </p:cBhvr>
                                      <p:tavLst>
                                        <p:tav tm="0">
                                          <p:val>
                                            <p:strVal val="#ppt_x"/>
                                          </p:val>
                                        </p:tav>
                                        <p:tav tm="100000">
                                          <p:val>
                                            <p:strVal val="#ppt_x"/>
                                          </p:val>
                                        </p:tav>
                                      </p:tavLst>
                                    </p:anim>
                                    <p:anim calcmode="lin" valueType="num">
                                      <p:cBhvr>
                                        <p:cTn id="9" dur="1000" fill="hold"/>
                                        <p:tgtEl>
                                          <p:spTgt spid="2662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 presetClass="entr" presetSubtype="4" fill="hold" grpId="1" nodeType="afterEffect">
                                  <p:stCondLst>
                                    <p:cond delay="0"/>
                                  </p:stCondLst>
                                  <p:childTnLst>
                                    <p:set>
                                      <p:cBhvr>
                                        <p:cTn id="12" dur="1" fill="hold">
                                          <p:stCondLst>
                                            <p:cond delay="0"/>
                                          </p:stCondLst>
                                        </p:cTn>
                                        <p:tgtEl>
                                          <p:spTgt spid="26627"/>
                                        </p:tgtEl>
                                        <p:attrNameLst>
                                          <p:attrName>style.visibility</p:attrName>
                                        </p:attrNameLst>
                                      </p:cBhvr>
                                      <p:to>
                                        <p:strVal val="visible"/>
                                      </p:to>
                                    </p:set>
                                    <p:anim calcmode="lin" valueType="num">
                                      <p:cBhvr additive="base">
                                        <p:cTn id="13" dur="1250" fill="hold"/>
                                        <p:tgtEl>
                                          <p:spTgt spid="26627"/>
                                        </p:tgtEl>
                                        <p:attrNameLst>
                                          <p:attrName>ppt_x</p:attrName>
                                        </p:attrNameLst>
                                      </p:cBhvr>
                                      <p:tavLst>
                                        <p:tav tm="0">
                                          <p:val>
                                            <p:strVal val="#ppt_x"/>
                                          </p:val>
                                        </p:tav>
                                        <p:tav tm="100000">
                                          <p:val>
                                            <p:strVal val="#ppt_x"/>
                                          </p:val>
                                        </p:tav>
                                      </p:tavLst>
                                    </p:anim>
                                    <p:anim calcmode="lin" valueType="num">
                                      <p:cBhvr additive="base">
                                        <p:cTn id="14" dur="1250" fill="hold"/>
                                        <p:tgtEl>
                                          <p:spTgt spid="266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1" fill="hold" grpId="0" nodeType="clickEffect">
                                  <p:stCondLst>
                                    <p:cond delay="0"/>
                                  </p:stCondLst>
                                  <p:childTnLst>
                                    <p:anim calcmode="lin" valueType="num">
                                      <p:cBhvr additive="base">
                                        <p:cTn id="18" dur="1250"/>
                                        <p:tgtEl>
                                          <p:spTgt spid="26627"/>
                                        </p:tgtEl>
                                        <p:attrNameLst>
                                          <p:attrName>ppt_x</p:attrName>
                                        </p:attrNameLst>
                                      </p:cBhvr>
                                      <p:tavLst>
                                        <p:tav tm="0">
                                          <p:val>
                                            <p:strVal val="ppt_x"/>
                                          </p:val>
                                        </p:tav>
                                        <p:tav tm="100000">
                                          <p:val>
                                            <p:strVal val="ppt_x"/>
                                          </p:val>
                                        </p:tav>
                                      </p:tavLst>
                                    </p:anim>
                                    <p:anim calcmode="lin" valueType="num">
                                      <p:cBhvr additive="base">
                                        <p:cTn id="19" dur="1250"/>
                                        <p:tgtEl>
                                          <p:spTgt spid="26627"/>
                                        </p:tgtEl>
                                        <p:attrNameLst>
                                          <p:attrName>ppt_y</p:attrName>
                                        </p:attrNameLst>
                                      </p:cBhvr>
                                      <p:tavLst>
                                        <p:tav tm="0">
                                          <p:val>
                                            <p:strVal val="ppt_y"/>
                                          </p:val>
                                        </p:tav>
                                        <p:tav tm="100000">
                                          <p:val>
                                            <p:strVal val="0-ppt_h/2"/>
                                          </p:val>
                                        </p:tav>
                                      </p:tavLst>
                                    </p:anim>
                                    <p:set>
                                      <p:cBhvr>
                                        <p:cTn id="20" dur="1" fill="hold">
                                          <p:stCondLst>
                                            <p:cond delay="1249"/>
                                          </p:stCondLst>
                                        </p:cTn>
                                        <p:tgtEl>
                                          <p:spTgt spid="266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7" grpId="1"/>
      <p:bldP spid="2662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914400" y="533400"/>
            <a:ext cx="10363200" cy="762000"/>
          </a:xfrm>
        </p:spPr>
        <p:txBody>
          <a:bodyPr/>
          <a:lstStyle/>
          <a:p>
            <a:r>
              <a:rPr lang="en-US" altLang="en-US" smtClean="0">
                <a:latin typeface="Arial" pitchFamily="34" charset="0"/>
                <a:cs typeface="Arial" pitchFamily="34" charset="0"/>
              </a:rPr>
              <a:t>Learning Objectives</a:t>
            </a:r>
          </a:p>
        </p:txBody>
      </p:sp>
      <p:sp>
        <p:nvSpPr>
          <p:cNvPr id="26627" name="Rectangle 3"/>
          <p:cNvSpPr>
            <a:spLocks noChangeArrowheads="1"/>
          </p:cNvSpPr>
          <p:nvPr/>
        </p:nvSpPr>
        <p:spPr bwMode="auto">
          <a:xfrm>
            <a:off x="777987" y="3028886"/>
            <a:ext cx="10255249" cy="365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693738" indent="-693738">
              <a:lnSpc>
                <a:spcPct val="90000"/>
              </a:lnSpc>
              <a:spcAft>
                <a:spcPts val="1600"/>
              </a:spcAft>
              <a:buClr>
                <a:schemeClr val="tx2"/>
              </a:buClr>
              <a:buFont typeface="+mj-lt"/>
              <a:buAutoNum type="arabicPeriod" startAt="5"/>
            </a:pPr>
            <a:r>
              <a:rPr lang="en-US" altLang="en-US" sz="2800" smtClean="0">
                <a:effectLst>
                  <a:outerShdw blurRad="38100" dist="38100" dir="2700000" algn="tl">
                    <a:srgbClr val="000000">
                      <a:alpha val="43137"/>
                    </a:srgbClr>
                  </a:outerShdw>
                </a:effectLst>
                <a:latin typeface="+mn-lt"/>
              </a:rPr>
              <a:t>Describe </a:t>
            </a:r>
            <a:r>
              <a:rPr lang="en-US" altLang="en-US" sz="2800" b="1">
                <a:effectLst>
                  <a:outerShdw blurRad="38100" dist="38100" dir="2700000" algn="tl">
                    <a:srgbClr val="000000">
                      <a:alpha val="43137"/>
                    </a:srgbClr>
                  </a:outerShdw>
                </a:effectLst>
                <a:latin typeface="+mn-lt"/>
              </a:rPr>
              <a:t>how products and services </a:t>
            </a:r>
            <a:r>
              <a:rPr lang="en-US" altLang="en-US" sz="2800">
                <a:effectLst>
                  <a:outerShdw blurRad="38100" dist="38100" dir="2700000" algn="tl">
                    <a:srgbClr val="000000">
                      <a:alpha val="43137"/>
                    </a:srgbClr>
                  </a:outerShdw>
                </a:effectLst>
                <a:latin typeface="+mn-lt"/>
              </a:rPr>
              <a:t>are defined by OM</a:t>
            </a:r>
          </a:p>
          <a:p>
            <a:pPr marL="693738" indent="-693738">
              <a:lnSpc>
                <a:spcPct val="90000"/>
              </a:lnSpc>
              <a:spcAft>
                <a:spcPts val="1600"/>
              </a:spcAft>
              <a:buClr>
                <a:schemeClr val="tx2"/>
              </a:buClr>
              <a:buFont typeface="+mj-lt"/>
              <a:buAutoNum type="arabicPeriod" startAt="5"/>
            </a:pPr>
            <a:r>
              <a:rPr lang="en-US" altLang="en-US" sz="2800">
                <a:effectLst>
                  <a:outerShdw blurRad="38100" dist="38100" dir="2700000" algn="tl">
                    <a:srgbClr val="000000">
                      <a:alpha val="43137"/>
                    </a:srgbClr>
                  </a:outerShdw>
                </a:effectLst>
                <a:latin typeface="+mn-lt"/>
              </a:rPr>
              <a:t>Describe the </a:t>
            </a:r>
            <a:r>
              <a:rPr lang="en-US" altLang="en-US" sz="2800" b="1">
                <a:effectLst>
                  <a:outerShdw blurRad="38100" dist="38100" dir="2700000" algn="tl">
                    <a:srgbClr val="000000">
                      <a:alpha val="43137"/>
                    </a:srgbClr>
                  </a:outerShdw>
                </a:effectLst>
                <a:latin typeface="+mn-lt"/>
              </a:rPr>
              <a:t>documents needed </a:t>
            </a:r>
            <a:r>
              <a:rPr lang="en-US" altLang="en-US" sz="2800">
                <a:effectLst>
                  <a:outerShdw blurRad="38100" dist="38100" dir="2700000" algn="tl">
                    <a:srgbClr val="000000">
                      <a:alpha val="43137"/>
                    </a:srgbClr>
                  </a:outerShdw>
                </a:effectLst>
                <a:latin typeface="+mn-lt"/>
              </a:rPr>
              <a:t>for production</a:t>
            </a:r>
          </a:p>
          <a:p>
            <a:pPr marL="693738" indent="-693738">
              <a:lnSpc>
                <a:spcPct val="90000"/>
              </a:lnSpc>
              <a:spcAft>
                <a:spcPts val="1600"/>
              </a:spcAft>
              <a:buClr>
                <a:schemeClr val="tx2"/>
              </a:buClr>
              <a:buFont typeface="+mj-lt"/>
              <a:buAutoNum type="arabicPeriod" startAt="5"/>
            </a:pPr>
            <a:r>
              <a:rPr lang="en-US" altLang="en-US" sz="2800">
                <a:effectLst>
                  <a:outerShdw blurRad="38100" dist="38100" dir="2700000" algn="tl">
                    <a:srgbClr val="000000">
                      <a:alpha val="43137"/>
                    </a:srgbClr>
                  </a:outerShdw>
                </a:effectLst>
                <a:latin typeface="+mn-lt"/>
              </a:rPr>
              <a:t>Explain</a:t>
            </a:r>
            <a:r>
              <a:rPr lang="en-US" altLang="en-US" sz="2800" b="1">
                <a:effectLst>
                  <a:outerShdw blurRad="38100" dist="38100" dir="2700000" algn="tl">
                    <a:srgbClr val="000000">
                      <a:alpha val="43137"/>
                    </a:srgbClr>
                  </a:outerShdw>
                </a:effectLst>
                <a:latin typeface="+mn-lt"/>
              </a:rPr>
              <a:t> </a:t>
            </a:r>
            <a:r>
              <a:rPr lang="en-US" altLang="en-US" sz="2800">
                <a:effectLst>
                  <a:outerShdw blurRad="38100" dist="38100" dir="2700000" algn="tl">
                    <a:srgbClr val="000000">
                      <a:alpha val="43137"/>
                    </a:srgbClr>
                  </a:outerShdw>
                </a:effectLst>
                <a:latin typeface="+mn-lt"/>
              </a:rPr>
              <a:t>how the </a:t>
            </a:r>
            <a:r>
              <a:rPr lang="en-US" altLang="en-US" sz="2800" b="1">
                <a:effectLst>
                  <a:outerShdw blurRad="38100" dist="38100" dir="2700000" algn="tl">
                    <a:srgbClr val="000000">
                      <a:alpha val="43137"/>
                    </a:srgbClr>
                  </a:outerShdw>
                </a:effectLst>
                <a:latin typeface="+mn-lt"/>
              </a:rPr>
              <a:t>customer participates </a:t>
            </a:r>
            <a:r>
              <a:rPr lang="en-US" altLang="en-US" sz="2800">
                <a:effectLst>
                  <a:outerShdw blurRad="38100" dist="38100" dir="2700000" algn="tl">
                    <a:srgbClr val="000000">
                      <a:alpha val="43137"/>
                    </a:srgbClr>
                  </a:outerShdw>
                </a:effectLst>
                <a:latin typeface="+mn-lt"/>
              </a:rPr>
              <a:t>in the design and delivery of services</a:t>
            </a:r>
          </a:p>
          <a:p>
            <a:pPr marL="693738" indent="-693738">
              <a:lnSpc>
                <a:spcPct val="90000"/>
              </a:lnSpc>
              <a:spcAft>
                <a:spcPts val="1600"/>
              </a:spcAft>
              <a:buClr>
                <a:schemeClr val="tx2"/>
              </a:buClr>
              <a:buFont typeface="+mj-lt"/>
              <a:buAutoNum type="arabicPeriod" startAt="5"/>
            </a:pPr>
            <a:r>
              <a:rPr lang="en-US" altLang="en-US" sz="2800">
                <a:effectLst>
                  <a:outerShdw blurRad="38100" dist="38100" dir="2700000" algn="tl">
                    <a:srgbClr val="000000">
                      <a:alpha val="43137"/>
                    </a:srgbClr>
                  </a:outerShdw>
                </a:effectLst>
                <a:latin typeface="+mn-lt"/>
              </a:rPr>
              <a:t>Apply</a:t>
            </a:r>
            <a:r>
              <a:rPr lang="en-US" altLang="en-US" sz="2800" b="1">
                <a:effectLst>
                  <a:outerShdw blurRad="38100" dist="38100" dir="2700000" algn="tl">
                    <a:srgbClr val="000000">
                      <a:alpha val="43137"/>
                    </a:srgbClr>
                  </a:outerShdw>
                </a:effectLst>
                <a:latin typeface="+mn-lt"/>
              </a:rPr>
              <a:t> decision trees </a:t>
            </a:r>
            <a:r>
              <a:rPr lang="en-US" altLang="en-US" sz="2800">
                <a:effectLst>
                  <a:outerShdw blurRad="38100" dist="38100" dir="2700000" algn="tl">
                    <a:srgbClr val="000000">
                      <a:alpha val="43137"/>
                    </a:srgbClr>
                  </a:outerShdw>
                </a:effectLst>
                <a:latin typeface="+mn-lt"/>
              </a:rPr>
              <a:t>to product issues</a:t>
            </a:r>
          </a:p>
          <a:p>
            <a:pPr marL="693738" indent="-693738">
              <a:lnSpc>
                <a:spcPct val="90000"/>
              </a:lnSpc>
              <a:spcAft>
                <a:spcPts val="1600"/>
              </a:spcAft>
              <a:buClr>
                <a:schemeClr val="tx2"/>
              </a:buClr>
              <a:buFont typeface="Arial" pitchFamily="34" charset="0"/>
              <a:buAutoNum type="arabicPeriod" startAt="5"/>
            </a:pPr>
            <a:endParaRPr lang="en-US" altLang="en-US" sz="2800">
              <a:effectLst>
                <a:outerShdw blurRad="38100" dist="38100" dir="2700000" algn="tl">
                  <a:srgbClr val="000000">
                    <a:alpha val="43137"/>
                  </a:srgbClr>
                </a:outerShdw>
              </a:effectLst>
              <a:latin typeface="+mn-lt"/>
            </a:endParaRPr>
          </a:p>
        </p:txBody>
      </p:sp>
      <p:sp>
        <p:nvSpPr>
          <p:cNvPr id="26628" name="Rectangle 4"/>
          <p:cNvSpPr>
            <a:spLocks noChangeArrowheads="1"/>
          </p:cNvSpPr>
          <p:nvPr/>
        </p:nvSpPr>
        <p:spPr bwMode="auto">
          <a:xfrm>
            <a:off x="777987" y="1491222"/>
            <a:ext cx="10604500" cy="130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43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When you complete this chapter you should be able to :</a:t>
            </a:r>
          </a:p>
        </p:txBody>
      </p:sp>
    </p:spTree>
    <p:extLst>
      <p:ext uri="{BB962C8B-B14F-4D97-AF65-F5344CB8AC3E}">
        <p14:creationId xmlns:p14="http://schemas.microsoft.com/office/powerpoint/2010/main" val="408061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1500" fill="hold"/>
                                        <p:tgtEl>
                                          <p:spTgt spid="26627"/>
                                        </p:tgtEl>
                                        <p:attrNameLst>
                                          <p:attrName>ppt_x</p:attrName>
                                        </p:attrNameLst>
                                      </p:cBhvr>
                                      <p:tavLst>
                                        <p:tav tm="0">
                                          <p:val>
                                            <p:strVal val="#ppt_x"/>
                                          </p:val>
                                        </p:tav>
                                        <p:tav tm="100000">
                                          <p:val>
                                            <p:strVal val="#ppt_x"/>
                                          </p:val>
                                        </p:tav>
                                      </p:tavLst>
                                    </p:anim>
                                    <p:anim calcmode="lin" valueType="num">
                                      <p:cBhvr additive="base">
                                        <p:cTn id="8" dur="1500" fill="hold"/>
                                        <p:tgtEl>
                                          <p:spTgt spid="266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Rounded Rectangle 1"/>
          <p:cNvSpPr/>
          <p:nvPr/>
        </p:nvSpPr>
        <p:spPr>
          <a:xfrm>
            <a:off x="2362200" y="228600"/>
            <a:ext cx="7010400" cy="1676400"/>
          </a:xfrm>
          <a:prstGeom prst="roundRect">
            <a:avLst>
              <a:gd name="adj" fmla="val 50000"/>
            </a:avLst>
          </a:prstGeom>
          <a:solidFill>
            <a:srgbClr val="388B21"/>
          </a:solidFill>
          <a:effectLst>
            <a:outerShdw blurRad="50800" dist="38100" dir="2700000" algn="tl" rotWithShape="0">
              <a:prstClr val="black">
                <a:alpha val="40000"/>
              </a:prstClr>
            </a:outerShdw>
          </a:effectLst>
          <a:scene3d>
            <a:camera prst="orthographicFront"/>
            <a:lightRig rig="threePt" dir="t">
              <a:rot lat="0" lon="0" rev="600000"/>
            </a:lightRig>
          </a:scene3d>
          <a:sp3d prstMaterial="dkEdge">
            <a:bevelT w="698500" h="698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4" name="Rectangle 4"/>
          <p:cNvSpPr>
            <a:spLocks noGrp="1" noChangeArrowheads="1"/>
          </p:cNvSpPr>
          <p:nvPr>
            <p:ph type="body" idx="1"/>
          </p:nvPr>
        </p:nvSpPr>
        <p:spPr>
          <a:xfrm>
            <a:off x="1117602" y="2032000"/>
            <a:ext cx="9954684" cy="4114800"/>
          </a:xfrm>
        </p:spPr>
        <p:txBody>
          <a:bodyPr>
            <a:normAutofit lnSpcReduction="10000"/>
          </a:bodyPr>
          <a:lstStyle/>
          <a:p>
            <a:pPr>
              <a:buSzPct val="60000"/>
              <a:buFont typeface="Courier New" panose="02070309020205020404" pitchFamily="49" charset="0"/>
              <a:buChar char="o"/>
            </a:pPr>
            <a:r>
              <a:rPr lang="en-US" altLang="en-US" sz="2800">
                <a:latin typeface="Arial" pitchFamily="34" charset="0"/>
                <a:cs typeface="Arial" pitchFamily="34" charset="0"/>
              </a:rPr>
              <a:t>Visit: </a:t>
            </a:r>
            <a:r>
              <a:rPr lang="en-US" altLang="en-US" sz="2800" smtClean="0">
                <a:solidFill>
                  <a:srgbClr val="00B0F0"/>
                </a:solidFill>
                <a:latin typeface="Arial" pitchFamily="34" charset="0"/>
                <a:cs typeface="Arial" pitchFamily="34" charset="0"/>
              </a:rPr>
              <a:t>http</a:t>
            </a:r>
            <a:r>
              <a:rPr lang="en-US" altLang="en-US" sz="2800">
                <a:solidFill>
                  <a:srgbClr val="00B0F0"/>
                </a:solidFill>
                <a:latin typeface="Arial" pitchFamily="34" charset="0"/>
                <a:cs typeface="Arial" pitchFamily="34" charset="0"/>
              </a:rPr>
              <a:t>://</a:t>
            </a:r>
            <a:r>
              <a:rPr lang="en-US" altLang="en-US" sz="2800" smtClean="0">
                <a:solidFill>
                  <a:srgbClr val="00B0F0"/>
                </a:solidFill>
                <a:latin typeface="Arial" pitchFamily="34" charset="0"/>
                <a:cs typeface="Arial" pitchFamily="34" charset="0"/>
              </a:rPr>
              <a:t>www.regalmarine.com.au</a:t>
            </a:r>
            <a:endParaRPr lang="en-US" altLang="en-US" sz="2800">
              <a:solidFill>
                <a:srgbClr val="00B0F0"/>
              </a:solidFill>
              <a:latin typeface="Arial" pitchFamily="34" charset="0"/>
              <a:cs typeface="Arial" pitchFamily="34" charset="0"/>
            </a:endParaRPr>
          </a:p>
          <a:p>
            <a:pPr>
              <a:buSzPct val="60000"/>
              <a:buFont typeface="Courier New" panose="02070309020205020404" pitchFamily="49" charset="0"/>
              <a:buChar char="o"/>
            </a:pPr>
            <a:r>
              <a:rPr lang="en-US" altLang="en-US" sz="2800" smtClean="0">
                <a:latin typeface="Arial" pitchFamily="34" charset="0"/>
                <a:cs typeface="Arial" pitchFamily="34" charset="0"/>
              </a:rPr>
              <a:t>Global market</a:t>
            </a:r>
          </a:p>
          <a:p>
            <a:pPr>
              <a:buSzPct val="60000"/>
              <a:buFont typeface="Courier New" panose="02070309020205020404" pitchFamily="49" charset="0"/>
              <a:buChar char="o"/>
            </a:pPr>
            <a:r>
              <a:rPr lang="en-US" altLang="en-US" sz="2800" smtClean="0">
                <a:latin typeface="Arial" pitchFamily="34" charset="0"/>
                <a:cs typeface="Arial" pitchFamily="34" charset="0"/>
              </a:rPr>
              <a:t>3-dimensional CAD system</a:t>
            </a:r>
          </a:p>
          <a:p>
            <a:pPr marL="1557828" lvl="1" indent="-609585">
              <a:buSzPct val="60000"/>
              <a:buFont typeface="Courier New" panose="02070309020205020404" pitchFamily="49" charset="0"/>
              <a:buChar char="o"/>
            </a:pPr>
            <a:r>
              <a:rPr lang="en-US" altLang="en-US" sz="2400" smtClean="0">
                <a:latin typeface="Arial" pitchFamily="34" charset="0"/>
                <a:cs typeface="Arial" pitchFamily="34" charset="0"/>
              </a:rPr>
              <a:t>Reduced product development time</a:t>
            </a:r>
          </a:p>
          <a:p>
            <a:pPr marL="1557828" lvl="1" indent="-609585">
              <a:buSzPct val="60000"/>
              <a:buFont typeface="Courier New" panose="02070309020205020404" pitchFamily="49" charset="0"/>
              <a:buChar char="o"/>
            </a:pPr>
            <a:r>
              <a:rPr lang="en-US" altLang="en-US" sz="2400" smtClean="0">
                <a:latin typeface="Arial" pitchFamily="34" charset="0"/>
                <a:cs typeface="Arial" pitchFamily="34" charset="0"/>
              </a:rPr>
              <a:t>Reduced problems with tooling</a:t>
            </a:r>
          </a:p>
          <a:p>
            <a:pPr marL="1557828" lvl="1" indent="-609585">
              <a:buSzPct val="60000"/>
              <a:buFont typeface="Courier New" panose="02070309020205020404" pitchFamily="49" charset="0"/>
              <a:buChar char="o"/>
            </a:pPr>
            <a:r>
              <a:rPr lang="en-US" altLang="en-US" sz="2400" smtClean="0">
                <a:latin typeface="Arial" pitchFamily="34" charset="0"/>
                <a:cs typeface="Arial" pitchFamily="34" charset="0"/>
              </a:rPr>
              <a:t>Reduced problems in production</a:t>
            </a:r>
          </a:p>
          <a:p>
            <a:pPr>
              <a:buSzPct val="60000"/>
              <a:buFont typeface="Courier New" panose="02070309020205020404" pitchFamily="49" charset="0"/>
              <a:buChar char="o"/>
            </a:pPr>
            <a:r>
              <a:rPr lang="en-US" altLang="en-US" sz="2800" smtClean="0">
                <a:latin typeface="Arial" pitchFamily="34" charset="0"/>
                <a:cs typeface="Arial" pitchFamily="34" charset="0"/>
              </a:rPr>
              <a:t>Assembly line production</a:t>
            </a:r>
          </a:p>
          <a:p>
            <a:pPr>
              <a:buSzPct val="60000"/>
              <a:buFont typeface="Courier New" panose="02070309020205020404" pitchFamily="49" charset="0"/>
              <a:buChar char="o"/>
            </a:pPr>
            <a:r>
              <a:rPr lang="en-US" altLang="en-US" sz="2800" smtClean="0">
                <a:latin typeface="Arial" pitchFamily="34" charset="0"/>
                <a:cs typeface="Arial" pitchFamily="34" charset="0"/>
              </a:rPr>
              <a:t>JIT</a:t>
            </a:r>
          </a:p>
        </p:txBody>
      </p:sp>
      <p:sp>
        <p:nvSpPr>
          <p:cNvPr id="24580" name="Rectangle 3"/>
          <p:cNvSpPr>
            <a:spLocks noGrp="1" noChangeArrowheads="1"/>
          </p:cNvSpPr>
          <p:nvPr>
            <p:ph type="title"/>
          </p:nvPr>
        </p:nvSpPr>
        <p:spPr>
          <a:xfrm>
            <a:off x="914400" y="536575"/>
            <a:ext cx="10363200" cy="8382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en-US" sz="5400" spc="50"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rPr>
              <a:t>Regal Marine</a:t>
            </a:r>
          </a:p>
        </p:txBody>
      </p:sp>
    </p:spTree>
    <p:extLst>
      <p:ext uri="{BB962C8B-B14F-4D97-AF65-F5344CB8AC3E}">
        <p14:creationId xmlns:p14="http://schemas.microsoft.com/office/powerpoint/2010/main" val="15941109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0724"/>
                                        </p:tgtEl>
                                        <p:attrNameLst>
                                          <p:attrName>style.visibility</p:attrName>
                                        </p:attrNameLst>
                                      </p:cBhvr>
                                      <p:to>
                                        <p:strVal val="visible"/>
                                      </p:to>
                                    </p:set>
                                    <p:animEffect transition="in" filter="strips(downRight)">
                                      <p:cBhvr>
                                        <p:cTn id="7"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914938" y="1600200"/>
            <a:ext cx="8991601" cy="4508927"/>
          </a:xfrm>
          <a:prstGeom prst="rect">
            <a:avLst/>
          </a:prstGeom>
        </p:spPr>
        <p:txBody>
          <a:bodyPr wrap="square">
            <a:spAutoFit/>
          </a:bodyPr>
          <a:lstStyle/>
          <a:p>
            <a:pPr indent="576263" algn="just">
              <a:spcAft>
                <a:spcPts val="600"/>
              </a:spcAft>
            </a:pPr>
            <a:r>
              <a:rPr lang="en-US" sz="1600" smtClean="0"/>
              <a:t>Thirty years after its founding by potato farmer Paul Kuck, Regal Marine has become a powerful force on the waters of the world. The world's third-largest boat manufacturer (by global sales), Regal exports to 30 countries, including Russia and China. Almost one-third of its sales are overseas.</a:t>
            </a:r>
          </a:p>
          <a:p>
            <a:pPr indent="576263" algn="just">
              <a:spcAft>
                <a:spcPts val="600"/>
              </a:spcAft>
            </a:pPr>
            <a:r>
              <a:rPr lang="en-US" sz="1600" b="1" smtClean="0">
                <a:solidFill>
                  <a:srgbClr val="00B0F0"/>
                </a:solidFill>
              </a:rPr>
              <a:t>Product design</a:t>
            </a:r>
            <a:r>
              <a:rPr lang="en-US" sz="1600" smtClean="0">
                <a:solidFill>
                  <a:srgbClr val="00B0F0"/>
                </a:solidFill>
              </a:rPr>
              <a:t> </a:t>
            </a:r>
            <a:r>
              <a:rPr lang="en-US" sz="1600" smtClean="0"/>
              <a:t>is critical in the highly competitive pleasure boat business: "We keep in touch with our customers and we respond to the marketplace," says Kuck. "We're introducing six new models this year alone. I'd say we're definitely on the aggressive end of the spectrum."</a:t>
            </a:r>
          </a:p>
          <a:p>
            <a:pPr indent="576263" algn="just">
              <a:spcAft>
                <a:spcPts val="600"/>
              </a:spcAft>
            </a:pPr>
            <a:r>
              <a:rPr lang="en-US" sz="1600" smtClean="0"/>
              <a:t>With </a:t>
            </a:r>
            <a:r>
              <a:rPr lang="en-US" sz="1600"/>
              <a:t>changing consumer tastes, compounded by material changes and ever-improving marine engineering, the design function is under constant pressure. Added to these pressures is the constant issue of cost competitiveness combined with the need to provide good value for customers</a:t>
            </a:r>
            <a:r>
              <a:rPr lang="en-US" sz="1600" smtClean="0"/>
              <a:t>.</a:t>
            </a:r>
          </a:p>
          <a:p>
            <a:pPr indent="576263" algn="just">
              <a:spcAft>
                <a:spcPts val="600"/>
              </a:spcAft>
            </a:pPr>
            <a:r>
              <a:rPr lang="en-US" sz="1600" smtClean="0"/>
              <a:t>Consequently, Regal Marine is a frequent user of Computer-Aided Design (CAD). New designs come to life via Regal's three-dimensional CAD system, borrowed from automotive technology. Regal's naval architects' goal is to continue to reduce </a:t>
            </a:r>
            <a:r>
              <a:rPr lang="en-US" sz="1600" i="1" smtClean="0">
                <a:solidFill>
                  <a:srgbClr val="FFFF00"/>
                </a:solidFill>
              </a:rPr>
              <a:t>the time from concept to prototype to production</a:t>
            </a:r>
            <a:r>
              <a:rPr lang="en-US" sz="1600" smtClean="0"/>
              <a:t>. The sophisticated CAD system not only has </a:t>
            </a:r>
            <a:r>
              <a:rPr lang="en-US" sz="1600" i="1" smtClean="0">
                <a:solidFill>
                  <a:srgbClr val="00B0F0"/>
                </a:solidFill>
              </a:rPr>
              <a:t>reduced product development time</a:t>
            </a:r>
            <a:r>
              <a:rPr lang="en-US" sz="1600" smtClean="0"/>
              <a:t> but also has </a:t>
            </a:r>
            <a:r>
              <a:rPr lang="en-US" sz="1600" i="1" smtClean="0">
                <a:solidFill>
                  <a:srgbClr val="00B0F0"/>
                </a:solidFill>
              </a:rPr>
              <a:t>reduced problems with tooling </a:t>
            </a:r>
            <a:r>
              <a:rPr lang="en-US" sz="1600" smtClean="0"/>
              <a:t>and </a:t>
            </a:r>
            <a:r>
              <a:rPr lang="en-US" sz="1600" i="1" smtClean="0">
                <a:solidFill>
                  <a:srgbClr val="00B0F0"/>
                </a:solidFill>
              </a:rPr>
              <a:t>production</a:t>
            </a:r>
            <a:r>
              <a:rPr lang="en-US" sz="1600" smtClean="0"/>
              <a:t>, resulting in a </a:t>
            </a:r>
            <a:r>
              <a:rPr lang="en-US" sz="1600" i="1" smtClean="0">
                <a:solidFill>
                  <a:srgbClr val="00B0F0"/>
                </a:solidFill>
              </a:rPr>
              <a:t>superior product</a:t>
            </a:r>
            <a:r>
              <a:rPr lang="en-US" sz="1600" smtClean="0"/>
              <a:t>.</a:t>
            </a:r>
            <a:endParaRPr lang="en-US" sz="1600"/>
          </a:p>
        </p:txBody>
      </p:sp>
      <p:sp>
        <p:nvSpPr>
          <p:cNvPr id="3" name="Rounded Rectangle 2"/>
          <p:cNvSpPr/>
          <p:nvPr/>
        </p:nvSpPr>
        <p:spPr>
          <a:xfrm>
            <a:off x="2209800" y="228600"/>
            <a:ext cx="4200938" cy="1143000"/>
          </a:xfrm>
          <a:prstGeom prst="roundRect">
            <a:avLst>
              <a:gd name="adj" fmla="val 50000"/>
            </a:avLst>
          </a:prstGeom>
          <a:scene3d>
            <a:camera prst="orthographicFront"/>
            <a:lightRig rig="threePt" dir="t">
              <a:rot lat="0" lon="0" rev="0"/>
            </a:lightRig>
          </a:scene3d>
          <a:sp3d prstMaterial="dkEdge">
            <a:bevelT w="95250" h="9525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smtClean="0">
                <a:effectLst>
                  <a:outerShdw blurRad="38100" dist="38100" dir="2700000" algn="tl">
                    <a:srgbClr val="000000">
                      <a:alpha val="43137"/>
                    </a:srgbClr>
                  </a:outerShdw>
                </a:effectLst>
              </a:rPr>
              <a:t>ABOUT REGAL MARINE</a:t>
            </a:r>
            <a:endParaRPr lang="en-US" sz="2400"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36118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500"/>
                                        <p:tgtEl>
                                          <p:spTgt spid="2"/>
                                        </p:tgtEl>
                                      </p:cBhvr>
                                    </p:animEffect>
                                    <p:anim calcmode="lin" valueType="num">
                                      <p:cBhvr>
                                        <p:cTn id="7" dur="1500"/>
                                        <p:tgtEl>
                                          <p:spTgt spid="2"/>
                                        </p:tgtEl>
                                        <p:attrNameLst>
                                          <p:attrName>ppt_x</p:attrName>
                                        </p:attrNameLst>
                                      </p:cBhvr>
                                      <p:tavLst>
                                        <p:tav tm="0">
                                          <p:val>
                                            <p:strVal val="ppt_x"/>
                                          </p:val>
                                        </p:tav>
                                        <p:tav tm="100000">
                                          <p:val>
                                            <p:strVal val="ppt_x"/>
                                          </p:val>
                                        </p:tav>
                                      </p:tavLst>
                                    </p:anim>
                                    <p:anim calcmode="lin" valueType="num">
                                      <p:cBhvr>
                                        <p:cTn id="8" dur="1500"/>
                                        <p:tgtEl>
                                          <p:spTgt spid="2"/>
                                        </p:tgtEl>
                                        <p:attrNameLst>
                                          <p:attrName>ppt_y</p:attrName>
                                        </p:attrNameLst>
                                      </p:cBhvr>
                                      <p:tavLst>
                                        <p:tav tm="0">
                                          <p:val>
                                            <p:strVal val="ppt_y"/>
                                          </p:val>
                                        </p:tav>
                                        <p:tav tm="100000">
                                          <p:val>
                                            <p:strVal val="ppt_y-.1"/>
                                          </p:val>
                                        </p:tav>
                                      </p:tavLst>
                                    </p:anim>
                                    <p:set>
                                      <p:cBhvr>
                                        <p:cTn id="9" dur="1" fill="hold">
                                          <p:stCondLst>
                                            <p:cond delay="1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908314" y="1695033"/>
            <a:ext cx="9144000" cy="2800767"/>
          </a:xfrm>
          <a:prstGeom prst="rect">
            <a:avLst/>
          </a:prstGeom>
        </p:spPr>
        <p:txBody>
          <a:bodyPr wrap="square">
            <a:spAutoFit/>
          </a:bodyPr>
          <a:lstStyle/>
          <a:p>
            <a:pPr indent="576263" algn="just"/>
            <a:r>
              <a:rPr lang="en-US" sz="1600" smtClean="0"/>
              <a:t>All of Regal's products, from its $14,000 19-foot boat to the $500,000 44-foot Commodore Yacht, follow a similar production process. Hulls and decks are separately hand-produced by spraying preformed molds with three to five layers of a fiberglass laminate. The hulls and decks harden and are removed to become the lower and upper structure of the boat. As they move to the assembly line, they are joined and components added at each workstation.</a:t>
            </a:r>
          </a:p>
          <a:p>
            <a:pPr indent="576263" algn="just"/>
            <a:r>
              <a:rPr lang="en-US" sz="1600" smtClean="0"/>
              <a:t>Wooden </a:t>
            </a:r>
            <a:r>
              <a:rPr lang="en-US" sz="1600"/>
              <a:t>components, precut in-house by computer-driven routers, are delivered on a just-in­time basis for installation at one station. Engines—one of the few purchased components—are installed at another. Racks of electrical wiring harnesses, engineered and rigged in-house, are then installed. An in-house upholstery department delivers customized seats, beds, dashboards, or other cushioned components. Finally, chrome fixtures are put in place, and the boat is sent to Regal's test tank for watertight, gauge, and system inspection</a:t>
            </a:r>
            <a:r>
              <a:rPr lang="en-US" sz="1600" smtClean="0"/>
              <a:t>.</a:t>
            </a:r>
          </a:p>
        </p:txBody>
      </p:sp>
      <p:sp>
        <p:nvSpPr>
          <p:cNvPr id="3" name="Rounded Rectangle 2"/>
          <p:cNvSpPr/>
          <p:nvPr/>
        </p:nvSpPr>
        <p:spPr>
          <a:xfrm>
            <a:off x="2209800" y="228600"/>
            <a:ext cx="4200938" cy="1143000"/>
          </a:xfrm>
          <a:prstGeom prst="roundRect">
            <a:avLst>
              <a:gd name="adj" fmla="val 50000"/>
            </a:avLst>
          </a:prstGeom>
          <a:scene3d>
            <a:camera prst="orthographicFront"/>
            <a:lightRig rig="threePt" dir="t">
              <a:rot lat="0" lon="0" rev="0"/>
            </a:lightRig>
          </a:scene3d>
          <a:sp3d prstMaterial="dkEdge">
            <a:bevelT w="95250" h="9525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smtClean="0">
                <a:effectLst>
                  <a:outerShdw blurRad="38100" dist="38100" dir="2700000" algn="tl">
                    <a:srgbClr val="000000">
                      <a:alpha val="43137"/>
                    </a:srgbClr>
                  </a:outerShdw>
                </a:effectLst>
              </a:rPr>
              <a:t>ABOUT REGAL MARINE</a:t>
            </a:r>
            <a:endParaRPr lang="en-US" sz="2400"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5988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brain-images.cdn.dixons.com/8/1/11261918/l_11261918.jpg"/>
          <p:cNvPicPr>
            <a:picLocks noChangeAspect="1" noChangeArrowheads="1"/>
          </p:cNvPicPr>
          <p:nvPr/>
        </p:nvPicPr>
        <p:blipFill rotWithShape="1">
          <a:blip r:embed="rId2">
            <a:extLst>
              <a:ext uri="{28A0092B-C50C-407E-A947-70E740481C1C}">
                <a14:useLocalDpi xmlns:a14="http://schemas.microsoft.com/office/drawing/2010/main" val="0"/>
              </a:ext>
            </a:extLst>
          </a:blip>
          <a:srcRect l="13957" r="13158"/>
          <a:stretch/>
        </p:blipFill>
        <p:spPr bwMode="auto">
          <a:xfrm>
            <a:off x="6057900" y="38099"/>
            <a:ext cx="5600700" cy="68133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hixxysoft.com/Images/TurboCAD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098"/>
            <a:ext cx="5029200" cy="6772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6977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16166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527070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7937"/>
            <a:ext cx="12192000" cy="685006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AutoShape 2" descr="Image result for Regal Marine 3d CAD us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Regal Marine 3d CAD us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Regal Marine 3d CAD us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descr="http://imt.boatwizard.com/images/1/30/18/463018_0_020920051052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050"/>
            <a:ext cx="9169400" cy="687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9236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p:cNvSpPr/>
          <p:nvPr/>
        </p:nvSpPr>
        <p:spPr>
          <a:xfrm>
            <a:off x="0" y="7937"/>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AutoShape 2" descr="Image result for Commodore yach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Commodore yacht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www.boattest.com/images-gallery/photos/absolute_45fly_running3_2014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7867"/>
            <a:ext cx="12192000" cy="626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03199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122" name="Picture 2" descr="http://assets.bizjournals.com/story_image/552071*750.jpg?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1036995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8967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975011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egalboats.com/wp-content/themes/regal-boats-1.0/images/innovations/2100RX_surf_02-1000x6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 y="0"/>
            <a:ext cx="10291265" cy="687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765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regalboats.com/wp-content/themes/regal-boats-1.0/images/innovations/27FasDeck_insets_12_027-1000x667.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028185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regalboats.com/wp-content/themes/regal-boats-1.0/images/innovations/2100RX_surf_06-1000x6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8100"/>
            <a:ext cx="10210800" cy="6882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81687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smtClean="0"/>
              <a:t>5.1 Goods and services selection</a:t>
            </a:r>
            <a:endParaRPr lang="en-US" sz="4800"/>
          </a:p>
        </p:txBody>
      </p:sp>
    </p:spTree>
    <p:extLst>
      <p:ext uri="{BB962C8B-B14F-4D97-AF65-F5344CB8AC3E}">
        <p14:creationId xmlns:p14="http://schemas.microsoft.com/office/powerpoint/2010/main" val="42751607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447801"/>
            <a:ext cx="10092267" cy="4914900"/>
          </a:xfrm>
        </p:spPr>
        <p:txBody>
          <a:bodyPr>
            <a:normAutofit/>
          </a:bodyPr>
          <a:lstStyle/>
          <a:p>
            <a:pPr>
              <a:buClr>
                <a:srgbClr val="BF0922"/>
              </a:buClr>
              <a:buSzPct val="60000"/>
              <a:buFont typeface="Wingdings" panose="05000000000000000000" pitchFamily="2" charset="2"/>
              <a:buChar char="v"/>
            </a:pPr>
            <a:r>
              <a:rPr lang="en-US" altLang="en-US" sz="2800">
                <a:cs typeface="Arial" pitchFamily="34" charset="0"/>
              </a:rPr>
              <a:t>Organisasi ada untuk menyediakan </a:t>
            </a:r>
            <a:r>
              <a:rPr lang="en-US" altLang="en-US" sz="2800" b="1">
                <a:cs typeface="Arial" pitchFamily="34" charset="0"/>
              </a:rPr>
              <a:t>barang </a:t>
            </a:r>
            <a:r>
              <a:rPr lang="en-US" altLang="en-US" sz="2800">
                <a:cs typeface="Arial" pitchFamily="34" charset="0"/>
              </a:rPr>
              <a:t>atau </a:t>
            </a:r>
            <a:r>
              <a:rPr lang="en-US" altLang="en-US" sz="2800" b="1">
                <a:cs typeface="Arial" pitchFamily="34" charset="0"/>
              </a:rPr>
              <a:t>jasa</a:t>
            </a:r>
            <a:r>
              <a:rPr lang="en-US" altLang="en-US" sz="2800">
                <a:cs typeface="Arial" pitchFamily="34" charset="0"/>
              </a:rPr>
              <a:t> kepada masyarakat</a:t>
            </a:r>
          </a:p>
          <a:p>
            <a:pPr>
              <a:buClr>
                <a:srgbClr val="BF0922"/>
              </a:buClr>
              <a:buSzPct val="60000"/>
              <a:buFont typeface="Wingdings" panose="05000000000000000000" pitchFamily="2" charset="2"/>
              <a:buChar char="v"/>
            </a:pPr>
            <a:r>
              <a:rPr lang="en-US" altLang="en-US" sz="2800" b="1">
                <a:cs typeface="Arial" pitchFamily="34" charset="0"/>
              </a:rPr>
              <a:t>Produk hebat </a:t>
            </a:r>
            <a:r>
              <a:rPr lang="en-US" altLang="en-US" sz="2800">
                <a:cs typeface="Arial" pitchFamily="34" charset="0"/>
              </a:rPr>
              <a:t>adalah kunci kesuksesan</a:t>
            </a:r>
          </a:p>
          <a:p>
            <a:pPr>
              <a:buClr>
                <a:srgbClr val="BF0922"/>
              </a:buClr>
              <a:buSzPct val="60000"/>
              <a:buFont typeface="Wingdings" panose="05000000000000000000" pitchFamily="2" charset="2"/>
              <a:buChar char="v"/>
            </a:pPr>
            <a:r>
              <a:rPr lang="en-US" altLang="en-US" sz="2800">
                <a:cs typeface="Arial" pitchFamily="34" charset="0"/>
              </a:rPr>
              <a:t>Organisasi top biasanya </a:t>
            </a:r>
            <a:r>
              <a:rPr lang="en-US" altLang="en-US" sz="2800" b="1">
                <a:cs typeface="Arial" pitchFamily="34" charset="0"/>
              </a:rPr>
              <a:t>fokus pada produk inti</a:t>
            </a:r>
          </a:p>
          <a:p>
            <a:pPr>
              <a:buClr>
                <a:srgbClr val="BF0922"/>
              </a:buClr>
              <a:buSzPct val="60000"/>
              <a:buFont typeface="Wingdings" panose="05000000000000000000" pitchFamily="2" charset="2"/>
              <a:buChar char="v"/>
            </a:pPr>
            <a:r>
              <a:rPr lang="en-US" altLang="en-US" sz="2800">
                <a:cs typeface="Arial" pitchFamily="34" charset="0"/>
              </a:rPr>
              <a:t>Pelanggan </a:t>
            </a:r>
            <a:r>
              <a:rPr lang="en-US" altLang="en-US" sz="2800" b="1">
                <a:cs typeface="Arial" pitchFamily="34" charset="0"/>
              </a:rPr>
              <a:t>membeli kepuasan</a:t>
            </a:r>
            <a:r>
              <a:rPr lang="en-US" altLang="en-US" sz="2800">
                <a:cs typeface="Arial" pitchFamily="34" charset="0"/>
              </a:rPr>
              <a:t>, bukan hanya </a:t>
            </a:r>
            <a:r>
              <a:rPr lang="en-US" altLang="en-US" sz="2800" smtClean="0">
                <a:cs typeface="Arial" pitchFamily="34" charset="0"/>
              </a:rPr>
              <a:t>barang </a:t>
            </a:r>
            <a:r>
              <a:rPr lang="en-US" altLang="en-US" sz="2800">
                <a:cs typeface="Arial" pitchFamily="34" charset="0"/>
              </a:rPr>
              <a:t>fisik atau layanan tertentu</a:t>
            </a:r>
          </a:p>
          <a:p>
            <a:pPr>
              <a:buClr>
                <a:srgbClr val="BF0922"/>
              </a:buClr>
              <a:buSzPct val="60000"/>
              <a:buFont typeface="Wingdings" panose="05000000000000000000" pitchFamily="2" charset="2"/>
              <a:buChar char="v"/>
            </a:pPr>
            <a:r>
              <a:rPr lang="en-US" altLang="en-US" sz="2800">
                <a:cs typeface="Arial" pitchFamily="34" charset="0"/>
              </a:rPr>
              <a:t>Mendasari </a:t>
            </a:r>
            <a:r>
              <a:rPr lang="en-US" altLang="en-US" sz="2800" smtClean="0">
                <a:cs typeface="Arial" pitchFamily="34" charset="0"/>
              </a:rPr>
              <a:t>pada strategi </a:t>
            </a:r>
            <a:r>
              <a:rPr lang="en-US" altLang="en-US" sz="2800">
                <a:cs typeface="Arial" pitchFamily="34" charset="0"/>
              </a:rPr>
              <a:t>organisasi dengan implikasi di seluruh </a:t>
            </a:r>
            <a:r>
              <a:rPr lang="en-US" altLang="en-US" sz="2800" b="1">
                <a:cs typeface="Arial" pitchFamily="34" charset="0"/>
              </a:rPr>
              <a:t>fungsi </a:t>
            </a:r>
            <a:r>
              <a:rPr lang="en-US" altLang="en-US" sz="2800" b="1" smtClean="0">
                <a:cs typeface="Arial" pitchFamily="34" charset="0"/>
              </a:rPr>
              <a:t>operasi</a:t>
            </a:r>
            <a:endParaRPr lang="en-US" altLang="en-US" sz="2800" b="1">
              <a:cs typeface="Arial" pitchFamily="34" charset="0"/>
            </a:endParaRPr>
          </a:p>
        </p:txBody>
      </p:sp>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smtClean="0"/>
              <a:t>Pemilihan Barang dan Jasa</a:t>
            </a:r>
            <a:endParaRPr lang="en-US" dirty="0"/>
          </a:p>
        </p:txBody>
      </p:sp>
    </p:spTree>
    <p:extLst>
      <p:ext uri="{BB962C8B-B14F-4D97-AF65-F5344CB8AC3E}">
        <p14:creationId xmlns:p14="http://schemas.microsoft.com/office/powerpoint/2010/main" val="22185215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1000"/>
                                        <p:tgtEl>
                                          <p:spTgt spid="32770"/>
                                        </p:tgtEl>
                                      </p:cBhvr>
                                    </p:animEffect>
                                    <p:anim calcmode="lin" valueType="num">
                                      <p:cBhvr>
                                        <p:cTn id="8" dur="1000" fill="hold"/>
                                        <p:tgtEl>
                                          <p:spTgt spid="32770"/>
                                        </p:tgtEl>
                                        <p:attrNameLst>
                                          <p:attrName>ppt_x</p:attrName>
                                        </p:attrNameLst>
                                      </p:cBhvr>
                                      <p:tavLst>
                                        <p:tav tm="0">
                                          <p:val>
                                            <p:strVal val="#ppt_x"/>
                                          </p:val>
                                        </p:tav>
                                        <p:tav tm="100000">
                                          <p:val>
                                            <p:strVal val="#ppt_x"/>
                                          </p:val>
                                        </p:tav>
                                      </p:tavLst>
                                    </p:anim>
                                    <p:anim calcmode="lin" valueType="num">
                                      <p:cBhvr>
                                        <p:cTn id="9" dur="1000" fill="hold"/>
                                        <p:tgtEl>
                                          <p:spTgt spid="327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32770"/>
                                        </p:tgtEl>
                                        <p:attrNameLst>
                                          <p:attrName>ppt_x</p:attrName>
                                        </p:attrNameLst>
                                      </p:cBhvr>
                                      <p:tavLst>
                                        <p:tav tm="0">
                                          <p:val>
                                            <p:strVal val="ppt_x"/>
                                          </p:val>
                                        </p:tav>
                                        <p:tav tm="100000">
                                          <p:val>
                                            <p:strVal val="ppt_x"/>
                                          </p:val>
                                        </p:tav>
                                      </p:tavLst>
                                    </p:anim>
                                    <p:anim calcmode="lin" valueType="num">
                                      <p:cBhvr additive="base">
                                        <p:cTn id="14" dur="2000"/>
                                        <p:tgtEl>
                                          <p:spTgt spid="32770"/>
                                        </p:tgtEl>
                                        <p:attrNameLst>
                                          <p:attrName>ppt_y</p:attrName>
                                        </p:attrNameLst>
                                      </p:cBhvr>
                                      <p:tavLst>
                                        <p:tav tm="0">
                                          <p:val>
                                            <p:strVal val="ppt_y"/>
                                          </p:val>
                                        </p:tav>
                                        <p:tav tm="100000">
                                          <p:val>
                                            <p:strVal val="0-ppt_h/2"/>
                                          </p:val>
                                        </p:tav>
                                      </p:tavLst>
                                    </p:anim>
                                    <p:set>
                                      <p:cBhvr>
                                        <p:cTn id="15" dur="1" fill="hold">
                                          <p:stCondLst>
                                            <p:cond delay="1999"/>
                                          </p:stCondLst>
                                        </p:cTn>
                                        <p:tgtEl>
                                          <p:spTgt spid="327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0" grpId="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447801"/>
            <a:ext cx="10092267" cy="4914900"/>
          </a:xfrm>
        </p:spPr>
        <p:txBody>
          <a:bodyPr>
            <a:normAutofit/>
          </a:bodyPr>
          <a:lstStyle/>
          <a:p>
            <a:pPr>
              <a:spcBef>
                <a:spcPts val="0"/>
              </a:spcBef>
              <a:buClr>
                <a:srgbClr val="BF0922"/>
              </a:buClr>
              <a:buSzPct val="60000"/>
              <a:buFont typeface="Wingdings" panose="05000000000000000000" pitchFamily="2" charset="2"/>
              <a:buChar char="v"/>
              <a:defRPr/>
            </a:pPr>
            <a:r>
              <a:rPr lang="en-US" sz="2800" b="1"/>
              <a:t>Barang</a:t>
            </a:r>
            <a:r>
              <a:rPr lang="en-US" sz="2800"/>
              <a:t> atau</a:t>
            </a:r>
            <a:r>
              <a:rPr lang="en-US" sz="2800" b="1"/>
              <a:t> jasa </a:t>
            </a:r>
            <a:r>
              <a:rPr lang="en-US" sz="2800"/>
              <a:t>adalah dasar bagi keberadaan organisasi</a:t>
            </a:r>
          </a:p>
          <a:p>
            <a:pPr>
              <a:spcBef>
                <a:spcPts val="0"/>
              </a:spcBef>
              <a:buClr>
                <a:srgbClr val="BF0922"/>
              </a:buClr>
              <a:buSzPct val="60000"/>
              <a:buFont typeface="Wingdings" panose="05000000000000000000" pitchFamily="2" charset="2"/>
              <a:buChar char="v"/>
              <a:defRPr/>
            </a:pPr>
            <a:r>
              <a:rPr lang="en-US" sz="2800"/>
              <a:t>Siklus hidup yang terbatas dan dapat diprediksi </a:t>
            </a:r>
            <a:r>
              <a:rPr lang="en-US" sz="2800" smtClean="0"/>
              <a:t>perlu </a:t>
            </a:r>
            <a:r>
              <a:rPr lang="en-US" sz="2800"/>
              <a:t>terus </a:t>
            </a:r>
            <a:r>
              <a:rPr lang="en-US" sz="2800" b="1"/>
              <a:t>mencari</a:t>
            </a:r>
            <a:r>
              <a:rPr lang="en-US" sz="2800"/>
              <a:t>, </a:t>
            </a:r>
            <a:r>
              <a:rPr lang="en-US" sz="2800" b="1"/>
              <a:t>merancang</a:t>
            </a:r>
            <a:r>
              <a:rPr lang="en-US" sz="2800"/>
              <a:t>, dan </a:t>
            </a:r>
            <a:r>
              <a:rPr lang="en-US" sz="2800" b="1"/>
              <a:t>mengembangkan </a:t>
            </a:r>
            <a:r>
              <a:rPr lang="en-US" sz="2800"/>
              <a:t>produk baru</a:t>
            </a:r>
          </a:p>
          <a:p>
            <a:pPr>
              <a:spcBef>
                <a:spcPts val="0"/>
              </a:spcBef>
              <a:buClr>
                <a:srgbClr val="BF0922"/>
              </a:buClr>
              <a:buSzPct val="60000"/>
              <a:buFont typeface="Wingdings" panose="05000000000000000000" pitchFamily="2" charset="2"/>
              <a:buChar char="v"/>
              <a:defRPr/>
            </a:pPr>
            <a:r>
              <a:rPr lang="en-US" sz="2800"/>
              <a:t>Produk baru </a:t>
            </a:r>
            <a:r>
              <a:rPr lang="en-US" sz="2800" b="1"/>
              <a:t>menghasilkan pendapatan besar</a:t>
            </a:r>
          </a:p>
          <a:p>
            <a:pPr marL="0" indent="0">
              <a:buClr>
                <a:srgbClr val="BF0922"/>
              </a:buClr>
              <a:buSzPct val="60000"/>
              <a:buNone/>
            </a:pPr>
            <a:endParaRPr lang="en-US" altLang="en-US" sz="2800">
              <a:latin typeface="Arial" pitchFamily="34" charset="0"/>
              <a:cs typeface="Arial" pitchFamily="34" charset="0"/>
            </a:endParaRPr>
          </a:p>
        </p:txBody>
      </p:sp>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a:t>Pemilihan Barang dan Jasa</a:t>
            </a:r>
            <a:endParaRPr lang="en-US" dirty="0"/>
          </a:p>
        </p:txBody>
      </p:sp>
    </p:spTree>
    <p:extLst>
      <p:ext uri="{BB962C8B-B14F-4D97-AF65-F5344CB8AC3E}">
        <p14:creationId xmlns:p14="http://schemas.microsoft.com/office/powerpoint/2010/main" val="28479097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1750" fill="hold"/>
                                        <p:tgtEl>
                                          <p:spTgt spid="32770"/>
                                        </p:tgtEl>
                                        <p:attrNameLst>
                                          <p:attrName>ppt_x</p:attrName>
                                        </p:attrNameLst>
                                      </p:cBhvr>
                                      <p:tavLst>
                                        <p:tav tm="0">
                                          <p:val>
                                            <p:strVal val="#ppt_x"/>
                                          </p:val>
                                        </p:tav>
                                        <p:tav tm="100000">
                                          <p:val>
                                            <p:strVal val="#ppt_x"/>
                                          </p:val>
                                        </p:tav>
                                      </p:tavLst>
                                    </p:anim>
                                    <p:anim calcmode="lin" valueType="num">
                                      <p:cBhvr additive="base">
                                        <p:cTn id="8" dur="1750" fill="hold"/>
                                        <p:tgtEl>
                                          <p:spTgt spid="327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grpId="1" nodeType="clickEffect">
                                  <p:stCondLst>
                                    <p:cond delay="0"/>
                                  </p:stCondLst>
                                  <p:childTnLst>
                                    <p:anim calcmode="lin" valueType="num">
                                      <p:cBhvr additive="base">
                                        <p:cTn id="12" dur="2000"/>
                                        <p:tgtEl>
                                          <p:spTgt spid="32770"/>
                                        </p:tgtEl>
                                        <p:attrNameLst>
                                          <p:attrName>ppt_x</p:attrName>
                                        </p:attrNameLst>
                                      </p:cBhvr>
                                      <p:tavLst>
                                        <p:tav tm="0">
                                          <p:val>
                                            <p:strVal val="ppt_x"/>
                                          </p:val>
                                        </p:tav>
                                        <p:tav tm="100000">
                                          <p:val>
                                            <p:strVal val="ppt_x"/>
                                          </p:val>
                                        </p:tav>
                                      </p:tavLst>
                                    </p:anim>
                                    <p:anim calcmode="lin" valueType="num">
                                      <p:cBhvr additive="base">
                                        <p:cTn id="13" dur="2000"/>
                                        <p:tgtEl>
                                          <p:spTgt spid="32770"/>
                                        </p:tgtEl>
                                        <p:attrNameLst>
                                          <p:attrName>ppt_y</p:attrName>
                                        </p:attrNameLst>
                                      </p:cBhvr>
                                      <p:tavLst>
                                        <p:tav tm="0">
                                          <p:val>
                                            <p:strVal val="ppt_y"/>
                                          </p:val>
                                        </p:tav>
                                        <p:tav tm="100000">
                                          <p:val>
                                            <p:strVal val="0-ppt_h/2"/>
                                          </p:val>
                                        </p:tav>
                                      </p:tavLst>
                                    </p:anim>
                                    <p:set>
                                      <p:cBhvr>
                                        <p:cTn id="14" dur="1" fill="hold">
                                          <p:stCondLst>
                                            <p:cond delay="1999"/>
                                          </p:stCondLst>
                                        </p:cTn>
                                        <p:tgtEl>
                                          <p:spTgt spid="327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0" grpId="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447801"/>
            <a:ext cx="10092267" cy="4914900"/>
          </a:xfrm>
        </p:spPr>
        <p:txBody>
          <a:bodyPr>
            <a:normAutofit/>
          </a:bodyPr>
          <a:lstStyle/>
          <a:p>
            <a:pPr>
              <a:buClr>
                <a:srgbClr val="BF0922"/>
              </a:buClr>
              <a:buSzPct val="60000"/>
              <a:buFont typeface="Wingdings" panose="05000000000000000000" pitchFamily="2" charset="2"/>
              <a:buChar char="v"/>
            </a:pPr>
            <a:r>
              <a:rPr lang="en-US" altLang="en-US" sz="2800">
                <a:cs typeface="Arial" pitchFamily="34" charset="0"/>
              </a:rPr>
              <a:t>Organizations exist to provide </a:t>
            </a:r>
            <a:r>
              <a:rPr lang="en-US" altLang="en-US" sz="2800" b="1">
                <a:cs typeface="Arial" pitchFamily="34" charset="0"/>
              </a:rPr>
              <a:t>goods</a:t>
            </a:r>
            <a:r>
              <a:rPr lang="en-US" altLang="en-US" sz="2800">
                <a:cs typeface="Arial" pitchFamily="34" charset="0"/>
              </a:rPr>
              <a:t> or </a:t>
            </a:r>
            <a:r>
              <a:rPr lang="en-US" altLang="en-US" sz="2800" b="1">
                <a:cs typeface="Arial" pitchFamily="34" charset="0"/>
              </a:rPr>
              <a:t>services</a:t>
            </a:r>
            <a:r>
              <a:rPr lang="en-US" altLang="en-US" sz="2800">
                <a:cs typeface="Arial" pitchFamily="34" charset="0"/>
              </a:rPr>
              <a:t> to society</a:t>
            </a:r>
          </a:p>
          <a:p>
            <a:pPr>
              <a:buClr>
                <a:srgbClr val="BF0922"/>
              </a:buClr>
              <a:buSzPct val="60000"/>
              <a:buFont typeface="Wingdings" panose="05000000000000000000" pitchFamily="2" charset="2"/>
              <a:buChar char="v"/>
            </a:pPr>
            <a:r>
              <a:rPr lang="en-US" altLang="en-US" sz="2800" b="1">
                <a:cs typeface="Arial" pitchFamily="34" charset="0"/>
              </a:rPr>
              <a:t>Great products </a:t>
            </a:r>
            <a:r>
              <a:rPr lang="en-US" altLang="en-US" sz="2800">
                <a:cs typeface="Arial" pitchFamily="34" charset="0"/>
              </a:rPr>
              <a:t>are the key to success</a:t>
            </a:r>
          </a:p>
          <a:p>
            <a:pPr>
              <a:buClr>
                <a:srgbClr val="BF0922"/>
              </a:buClr>
              <a:buSzPct val="60000"/>
              <a:buFont typeface="Wingdings" panose="05000000000000000000" pitchFamily="2" charset="2"/>
              <a:buChar char="v"/>
            </a:pPr>
            <a:r>
              <a:rPr lang="en-US" altLang="en-US" sz="2800">
                <a:cs typeface="Arial" pitchFamily="34" charset="0"/>
              </a:rPr>
              <a:t>Top organizations typically </a:t>
            </a:r>
            <a:r>
              <a:rPr lang="en-US" altLang="en-US" sz="2800" b="1">
                <a:cs typeface="Arial" pitchFamily="34" charset="0"/>
              </a:rPr>
              <a:t>focus on core products</a:t>
            </a:r>
          </a:p>
          <a:p>
            <a:pPr>
              <a:buClr>
                <a:srgbClr val="BF0922"/>
              </a:buClr>
              <a:buSzPct val="60000"/>
              <a:buFont typeface="Wingdings" panose="05000000000000000000" pitchFamily="2" charset="2"/>
              <a:buChar char="v"/>
            </a:pPr>
            <a:r>
              <a:rPr lang="en-US" altLang="en-US" sz="2800">
                <a:cs typeface="Arial" pitchFamily="34" charset="0"/>
              </a:rPr>
              <a:t>Customers </a:t>
            </a:r>
            <a:r>
              <a:rPr lang="en-US" altLang="en-US" sz="2800" b="1">
                <a:cs typeface="Arial" pitchFamily="34" charset="0"/>
              </a:rPr>
              <a:t>buy satisfaction</a:t>
            </a:r>
            <a:r>
              <a:rPr lang="en-US" altLang="en-US" sz="2800">
                <a:cs typeface="Arial" pitchFamily="34" charset="0"/>
              </a:rPr>
              <a:t>, not just a physical good or particular service</a:t>
            </a:r>
          </a:p>
          <a:p>
            <a:pPr>
              <a:buClr>
                <a:srgbClr val="BF0922"/>
              </a:buClr>
              <a:buSzPct val="60000"/>
              <a:buFont typeface="Wingdings" panose="05000000000000000000" pitchFamily="2" charset="2"/>
              <a:buChar char="v"/>
            </a:pPr>
            <a:r>
              <a:rPr lang="en-US" altLang="en-US" sz="2800">
                <a:cs typeface="Arial" pitchFamily="34" charset="0"/>
              </a:rPr>
              <a:t>Fundamental to an organization's strategy with implications throughout the </a:t>
            </a:r>
            <a:r>
              <a:rPr lang="en-US" altLang="en-US" sz="2800" b="1">
                <a:cs typeface="Arial" pitchFamily="34" charset="0"/>
              </a:rPr>
              <a:t>operations function</a:t>
            </a:r>
          </a:p>
        </p:txBody>
      </p:sp>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smtClean="0"/>
              <a:t>Pemilihan Barang dan Jasa</a:t>
            </a:r>
            <a:endParaRPr lang="en-US" dirty="0"/>
          </a:p>
        </p:txBody>
      </p:sp>
    </p:spTree>
    <p:extLst>
      <p:ext uri="{BB962C8B-B14F-4D97-AF65-F5344CB8AC3E}">
        <p14:creationId xmlns:p14="http://schemas.microsoft.com/office/powerpoint/2010/main" val="12904059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1000"/>
                                        <p:tgtEl>
                                          <p:spTgt spid="32770"/>
                                        </p:tgtEl>
                                      </p:cBhvr>
                                    </p:animEffect>
                                    <p:anim calcmode="lin" valueType="num">
                                      <p:cBhvr>
                                        <p:cTn id="8" dur="1000" fill="hold"/>
                                        <p:tgtEl>
                                          <p:spTgt spid="32770"/>
                                        </p:tgtEl>
                                        <p:attrNameLst>
                                          <p:attrName>ppt_x</p:attrName>
                                        </p:attrNameLst>
                                      </p:cBhvr>
                                      <p:tavLst>
                                        <p:tav tm="0">
                                          <p:val>
                                            <p:strVal val="#ppt_x"/>
                                          </p:val>
                                        </p:tav>
                                        <p:tav tm="100000">
                                          <p:val>
                                            <p:strVal val="#ppt_x"/>
                                          </p:val>
                                        </p:tav>
                                      </p:tavLst>
                                    </p:anim>
                                    <p:anim calcmode="lin" valueType="num">
                                      <p:cBhvr>
                                        <p:cTn id="9" dur="1000" fill="hold"/>
                                        <p:tgtEl>
                                          <p:spTgt spid="327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32770"/>
                                        </p:tgtEl>
                                        <p:attrNameLst>
                                          <p:attrName>ppt_x</p:attrName>
                                        </p:attrNameLst>
                                      </p:cBhvr>
                                      <p:tavLst>
                                        <p:tav tm="0">
                                          <p:val>
                                            <p:strVal val="ppt_x"/>
                                          </p:val>
                                        </p:tav>
                                        <p:tav tm="100000">
                                          <p:val>
                                            <p:strVal val="ppt_x"/>
                                          </p:val>
                                        </p:tav>
                                      </p:tavLst>
                                    </p:anim>
                                    <p:anim calcmode="lin" valueType="num">
                                      <p:cBhvr additive="base">
                                        <p:cTn id="14" dur="2000"/>
                                        <p:tgtEl>
                                          <p:spTgt spid="32770"/>
                                        </p:tgtEl>
                                        <p:attrNameLst>
                                          <p:attrName>ppt_y</p:attrName>
                                        </p:attrNameLst>
                                      </p:cBhvr>
                                      <p:tavLst>
                                        <p:tav tm="0">
                                          <p:val>
                                            <p:strVal val="ppt_y"/>
                                          </p:val>
                                        </p:tav>
                                        <p:tav tm="100000">
                                          <p:val>
                                            <p:strVal val="0-ppt_h/2"/>
                                          </p:val>
                                        </p:tav>
                                      </p:tavLst>
                                    </p:anim>
                                    <p:set>
                                      <p:cBhvr>
                                        <p:cTn id="15" dur="1" fill="hold">
                                          <p:stCondLst>
                                            <p:cond delay="1999"/>
                                          </p:stCondLst>
                                        </p:cTn>
                                        <p:tgtEl>
                                          <p:spTgt spid="327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0" grpId="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447801"/>
            <a:ext cx="10092267" cy="4914900"/>
          </a:xfrm>
        </p:spPr>
        <p:txBody>
          <a:bodyPr>
            <a:normAutofit/>
          </a:bodyPr>
          <a:lstStyle/>
          <a:p>
            <a:pPr>
              <a:spcBef>
                <a:spcPts val="0"/>
              </a:spcBef>
              <a:buClr>
                <a:srgbClr val="BF0922"/>
              </a:buClr>
              <a:buSzPct val="60000"/>
              <a:buFont typeface="Wingdings" panose="05000000000000000000" pitchFamily="2" charset="2"/>
              <a:buChar char="v"/>
              <a:defRPr/>
            </a:pPr>
            <a:r>
              <a:rPr lang="en-US" sz="2800" b="1" smtClean="0"/>
              <a:t>Goods</a:t>
            </a:r>
            <a:r>
              <a:rPr lang="en-US" sz="2800" smtClean="0"/>
              <a:t> </a:t>
            </a:r>
            <a:r>
              <a:rPr lang="en-US" sz="2800"/>
              <a:t>or </a:t>
            </a:r>
            <a:r>
              <a:rPr lang="en-US" sz="2800" b="1"/>
              <a:t>services</a:t>
            </a:r>
            <a:r>
              <a:rPr lang="en-US" sz="2800"/>
              <a:t> are the basis for an organization's existence</a:t>
            </a:r>
          </a:p>
          <a:p>
            <a:pPr>
              <a:spcBef>
                <a:spcPts val="0"/>
              </a:spcBef>
              <a:buClr>
                <a:srgbClr val="BF0922"/>
              </a:buClr>
              <a:buSzPct val="60000"/>
              <a:buFont typeface="Wingdings" panose="05000000000000000000" pitchFamily="2" charset="2"/>
              <a:buChar char="v"/>
              <a:defRPr/>
            </a:pPr>
            <a:r>
              <a:rPr lang="en-US" sz="2800"/>
              <a:t>Limited and predicable life cycles requires constantly </a:t>
            </a:r>
            <a:r>
              <a:rPr lang="en-US" sz="2800" b="1"/>
              <a:t>looking for</a:t>
            </a:r>
            <a:r>
              <a:rPr lang="en-US" sz="2800"/>
              <a:t>, </a:t>
            </a:r>
            <a:r>
              <a:rPr lang="en-US" sz="2800" b="1"/>
              <a:t>designing</a:t>
            </a:r>
            <a:r>
              <a:rPr lang="en-US" sz="2800"/>
              <a:t>, and </a:t>
            </a:r>
            <a:r>
              <a:rPr lang="en-US" sz="2800" b="1"/>
              <a:t>developing </a:t>
            </a:r>
            <a:r>
              <a:rPr lang="en-US" sz="2800"/>
              <a:t>new products</a:t>
            </a:r>
          </a:p>
          <a:p>
            <a:pPr>
              <a:spcBef>
                <a:spcPts val="0"/>
              </a:spcBef>
              <a:buClr>
                <a:srgbClr val="BF0922"/>
              </a:buClr>
              <a:buSzPct val="60000"/>
              <a:buFont typeface="Wingdings" panose="05000000000000000000" pitchFamily="2" charset="2"/>
              <a:buChar char="v"/>
              <a:defRPr/>
            </a:pPr>
            <a:r>
              <a:rPr lang="en-US" sz="2800"/>
              <a:t>New products </a:t>
            </a:r>
            <a:r>
              <a:rPr lang="en-US" sz="2800" b="1"/>
              <a:t>generate substantial revenue</a:t>
            </a:r>
          </a:p>
          <a:p>
            <a:pPr>
              <a:buClr>
                <a:srgbClr val="BF0922"/>
              </a:buClr>
              <a:buSzPct val="60000"/>
              <a:buFont typeface="Wingdings" panose="05000000000000000000" pitchFamily="2" charset="2"/>
              <a:buChar char="v"/>
            </a:pPr>
            <a:endParaRPr lang="en-US" altLang="en-US" sz="2800">
              <a:latin typeface="Arial" pitchFamily="34" charset="0"/>
              <a:cs typeface="Arial" pitchFamily="34" charset="0"/>
            </a:endParaRPr>
          </a:p>
        </p:txBody>
      </p:sp>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dirty="0" smtClean="0"/>
              <a:t>Goods and Services Selection</a:t>
            </a:r>
            <a:endParaRPr lang="en-US" dirty="0"/>
          </a:p>
        </p:txBody>
      </p:sp>
    </p:spTree>
    <p:extLst>
      <p:ext uri="{BB962C8B-B14F-4D97-AF65-F5344CB8AC3E}">
        <p14:creationId xmlns:p14="http://schemas.microsoft.com/office/powerpoint/2010/main" val="70813447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1750" fill="hold"/>
                                        <p:tgtEl>
                                          <p:spTgt spid="32770"/>
                                        </p:tgtEl>
                                        <p:attrNameLst>
                                          <p:attrName>ppt_x</p:attrName>
                                        </p:attrNameLst>
                                      </p:cBhvr>
                                      <p:tavLst>
                                        <p:tav tm="0">
                                          <p:val>
                                            <p:strVal val="#ppt_x"/>
                                          </p:val>
                                        </p:tav>
                                        <p:tav tm="100000">
                                          <p:val>
                                            <p:strVal val="#ppt_x"/>
                                          </p:val>
                                        </p:tav>
                                      </p:tavLst>
                                    </p:anim>
                                    <p:anim calcmode="lin" valueType="num">
                                      <p:cBhvr additive="base">
                                        <p:cTn id="8" dur="1750" fill="hold"/>
                                        <p:tgtEl>
                                          <p:spTgt spid="327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grpId="1" nodeType="clickEffect">
                                  <p:stCondLst>
                                    <p:cond delay="0"/>
                                  </p:stCondLst>
                                  <p:childTnLst>
                                    <p:anim calcmode="lin" valueType="num">
                                      <p:cBhvr additive="base">
                                        <p:cTn id="12" dur="2000"/>
                                        <p:tgtEl>
                                          <p:spTgt spid="32770"/>
                                        </p:tgtEl>
                                        <p:attrNameLst>
                                          <p:attrName>ppt_x</p:attrName>
                                        </p:attrNameLst>
                                      </p:cBhvr>
                                      <p:tavLst>
                                        <p:tav tm="0">
                                          <p:val>
                                            <p:strVal val="ppt_x"/>
                                          </p:val>
                                        </p:tav>
                                        <p:tav tm="100000">
                                          <p:val>
                                            <p:strVal val="ppt_x"/>
                                          </p:val>
                                        </p:tav>
                                      </p:tavLst>
                                    </p:anim>
                                    <p:anim calcmode="lin" valueType="num">
                                      <p:cBhvr additive="base">
                                        <p:cTn id="13" dur="2000"/>
                                        <p:tgtEl>
                                          <p:spTgt spid="32770"/>
                                        </p:tgtEl>
                                        <p:attrNameLst>
                                          <p:attrName>ppt_y</p:attrName>
                                        </p:attrNameLst>
                                      </p:cBhvr>
                                      <p:tavLst>
                                        <p:tav tm="0">
                                          <p:val>
                                            <p:strVal val="ppt_y"/>
                                          </p:val>
                                        </p:tav>
                                        <p:tav tm="100000">
                                          <p:val>
                                            <p:strVal val="0-ppt_h/2"/>
                                          </p:val>
                                        </p:tav>
                                      </p:tavLst>
                                    </p:anim>
                                    <p:set>
                                      <p:cBhvr>
                                        <p:cTn id="14" dur="1" fill="hold">
                                          <p:stCondLst>
                                            <p:cond delay="1999"/>
                                          </p:stCondLst>
                                        </p:cTn>
                                        <p:tgtEl>
                                          <p:spTgt spid="327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0" grpId="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a:t>Pemilihan Barang dan Jasa</a:t>
            </a:r>
            <a:endParaRPr lang="en-US" dirty="0"/>
          </a:p>
        </p:txBody>
      </p:sp>
      <p:sp>
        <p:nvSpPr>
          <p:cNvPr id="4" name="TextBox 3"/>
          <p:cNvSpPr txBox="1">
            <a:spLocks noChangeArrowheads="1"/>
          </p:cNvSpPr>
          <p:nvPr/>
        </p:nvSpPr>
        <p:spPr bwMode="auto">
          <a:xfrm>
            <a:off x="9906000" y="5844290"/>
            <a:ext cx="2181040"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solidFill>
                  <a:srgbClr val="FFFF00"/>
                </a:solidFill>
                <a:effectLst>
                  <a:outerShdw blurRad="38100" dist="38100" dir="2700000" algn="tl">
                    <a:srgbClr val="000000">
                      <a:alpha val="43137"/>
                    </a:srgbClr>
                  </a:outerShdw>
                </a:effectLst>
                <a:latin typeface="Arial" pitchFamily="34" charset="0"/>
              </a:rPr>
              <a:t>Figure 5.1</a:t>
            </a:r>
          </a:p>
        </p:txBody>
      </p:sp>
      <p:grpSp>
        <p:nvGrpSpPr>
          <p:cNvPr id="3" name="Group 2"/>
          <p:cNvGrpSpPr/>
          <p:nvPr/>
        </p:nvGrpSpPr>
        <p:grpSpPr>
          <a:xfrm>
            <a:off x="2371664" y="1079500"/>
            <a:ext cx="8693051" cy="4931483"/>
            <a:chOff x="2371664" y="1079500"/>
            <a:chExt cx="8693051" cy="4931483"/>
          </a:xfrm>
        </p:grpSpPr>
        <p:sp>
          <p:nvSpPr>
            <p:cNvPr id="14" name="TextBox 13"/>
            <p:cNvSpPr txBox="1">
              <a:spLocks noChangeArrowheads="1"/>
            </p:cNvSpPr>
            <p:nvPr/>
          </p:nvSpPr>
          <p:spPr bwMode="auto">
            <a:xfrm>
              <a:off x="6397464" y="2109987"/>
              <a:ext cx="4667251" cy="103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1600" smtClean="0">
                  <a:latin typeface="Arial" pitchFamily="34" charset="0"/>
                </a:rPr>
                <a:t>Semakin </a:t>
              </a:r>
              <a:r>
                <a:rPr lang="en-US" altLang="en-US" sz="1600">
                  <a:latin typeface="Arial" pitchFamily="34" charset="0"/>
                </a:rPr>
                <a:t>tinggi persentase penjualan </a:t>
              </a:r>
              <a:r>
                <a:rPr lang="en-US" altLang="en-US" sz="1600" smtClean="0">
                  <a:latin typeface="Arial" pitchFamily="34" charset="0"/>
                </a:rPr>
                <a:t>dalam </a:t>
              </a:r>
              <a:r>
                <a:rPr lang="en-US" altLang="en-US" sz="1600">
                  <a:latin typeface="Arial" pitchFamily="34" charset="0"/>
                </a:rPr>
                <a:t>5 tahun terakhir, semakin besar kemungkinan perusahaan untuk menjadi pemimpin.</a:t>
              </a:r>
            </a:p>
            <a:p>
              <a:pPr>
                <a:lnSpc>
                  <a:spcPct val="90000"/>
                </a:lnSpc>
              </a:pPr>
              <a:endParaRPr lang="en-US" altLang="en-US" sz="1600">
                <a:latin typeface="Arial" pitchFamily="34" charset="0"/>
              </a:endParaRPr>
            </a:p>
          </p:txBody>
        </p:sp>
        <p:grpSp>
          <p:nvGrpSpPr>
            <p:cNvPr id="2" name="Group 1"/>
            <p:cNvGrpSpPr>
              <a:grpSpLocks/>
            </p:cNvGrpSpPr>
            <p:nvPr/>
          </p:nvGrpSpPr>
          <p:grpSpPr bwMode="auto">
            <a:xfrm>
              <a:off x="2371664" y="1079500"/>
              <a:ext cx="4528873" cy="4931483"/>
              <a:chOff x="1779217" y="1079506"/>
              <a:chExt cx="3396459" cy="4932220"/>
            </a:xfrm>
          </p:grpSpPr>
          <p:sp>
            <p:nvSpPr>
              <p:cNvPr id="30725" name="TextBox 5"/>
              <p:cNvSpPr txBox="1">
                <a:spLocks noChangeArrowheads="1"/>
              </p:cNvSpPr>
              <p:nvPr/>
            </p:nvSpPr>
            <p:spPr bwMode="auto">
              <a:xfrm>
                <a:off x="2234692" y="1079506"/>
                <a:ext cx="574883" cy="439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85000"/>
                  </a:lnSpc>
                </a:pPr>
                <a:r>
                  <a:rPr lang="en-US" altLang="en-US" sz="1600">
                    <a:latin typeface="Arial" pitchFamily="34" charset="0"/>
                  </a:rPr>
                  <a:t>50% –</a:t>
                </a:r>
              </a:p>
              <a:p>
                <a:pPr algn="r">
                  <a:lnSpc>
                    <a:spcPct val="285000"/>
                  </a:lnSpc>
                </a:pPr>
                <a:r>
                  <a:rPr lang="en-US" altLang="en-US" sz="1600">
                    <a:latin typeface="Arial" pitchFamily="34" charset="0"/>
                  </a:rPr>
                  <a:t>40% –</a:t>
                </a:r>
              </a:p>
              <a:p>
                <a:pPr algn="r">
                  <a:lnSpc>
                    <a:spcPct val="285000"/>
                  </a:lnSpc>
                </a:pPr>
                <a:r>
                  <a:rPr lang="en-US" altLang="en-US" sz="1600">
                    <a:latin typeface="Arial" pitchFamily="34" charset="0"/>
                  </a:rPr>
                  <a:t>30% –</a:t>
                </a:r>
              </a:p>
              <a:p>
                <a:pPr algn="r">
                  <a:lnSpc>
                    <a:spcPct val="285000"/>
                  </a:lnSpc>
                </a:pPr>
                <a:r>
                  <a:rPr lang="en-US" altLang="en-US" sz="1600">
                    <a:latin typeface="Arial" pitchFamily="34" charset="0"/>
                  </a:rPr>
                  <a:t>20% –</a:t>
                </a:r>
              </a:p>
              <a:p>
                <a:pPr algn="r">
                  <a:lnSpc>
                    <a:spcPct val="285000"/>
                  </a:lnSpc>
                </a:pPr>
                <a:r>
                  <a:rPr lang="en-US" altLang="en-US" sz="1600">
                    <a:latin typeface="Arial" pitchFamily="34" charset="0"/>
                  </a:rPr>
                  <a:t>10% –</a:t>
                </a:r>
              </a:p>
              <a:p>
                <a:pPr algn="r">
                  <a:lnSpc>
                    <a:spcPct val="285000"/>
                  </a:lnSpc>
                </a:pPr>
                <a:r>
                  <a:rPr lang="en-US" altLang="en-US" sz="1600">
                    <a:latin typeface="Arial" pitchFamily="34" charset="0"/>
                  </a:rPr>
                  <a:t>0% –</a:t>
                </a:r>
              </a:p>
            </p:txBody>
          </p:sp>
          <p:grpSp>
            <p:nvGrpSpPr>
              <p:cNvPr id="30726" name="Group 14"/>
              <p:cNvGrpSpPr>
                <a:grpSpLocks/>
              </p:cNvGrpSpPr>
              <p:nvPr/>
            </p:nvGrpSpPr>
            <p:grpSpPr bwMode="auto">
              <a:xfrm>
                <a:off x="1779217" y="1600284"/>
                <a:ext cx="3396459" cy="4411442"/>
                <a:chOff x="1779217" y="1600284"/>
                <a:chExt cx="3396459" cy="4411442"/>
              </a:xfrm>
            </p:grpSpPr>
            <p:sp>
              <p:nvSpPr>
                <p:cNvPr id="30727" name="TextBox 6"/>
                <p:cNvSpPr txBox="1">
                  <a:spLocks noChangeArrowheads="1"/>
                </p:cNvSpPr>
                <p:nvPr/>
              </p:nvSpPr>
              <p:spPr bwMode="auto">
                <a:xfrm>
                  <a:off x="2650375" y="5136803"/>
                  <a:ext cx="804161"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Industry leader</a:t>
                  </a:r>
                </a:p>
              </p:txBody>
            </p:sp>
            <p:sp>
              <p:nvSpPr>
                <p:cNvPr id="30728" name="TextBox 7"/>
                <p:cNvSpPr txBox="1">
                  <a:spLocks noChangeArrowheads="1"/>
                </p:cNvSpPr>
                <p:nvPr/>
              </p:nvSpPr>
              <p:spPr bwMode="auto">
                <a:xfrm>
                  <a:off x="3384091" y="5136803"/>
                  <a:ext cx="549329"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Top third</a:t>
                  </a:r>
                </a:p>
              </p:txBody>
            </p:sp>
            <p:sp>
              <p:nvSpPr>
                <p:cNvPr id="30729" name="TextBox 8"/>
                <p:cNvSpPr txBox="1">
                  <a:spLocks noChangeArrowheads="1"/>
                </p:cNvSpPr>
                <p:nvPr/>
              </p:nvSpPr>
              <p:spPr bwMode="auto">
                <a:xfrm>
                  <a:off x="4010597" y="5136803"/>
                  <a:ext cx="458300"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Middle third</a:t>
                  </a:r>
                </a:p>
              </p:txBody>
            </p:sp>
            <p:sp>
              <p:nvSpPr>
                <p:cNvPr id="30730" name="TextBox 9"/>
                <p:cNvSpPr txBox="1">
                  <a:spLocks noChangeArrowheads="1"/>
                </p:cNvSpPr>
                <p:nvPr/>
              </p:nvSpPr>
              <p:spPr bwMode="auto">
                <a:xfrm>
                  <a:off x="4515825" y="5136803"/>
                  <a:ext cx="565136"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Bottom third</a:t>
                  </a:r>
                </a:p>
              </p:txBody>
            </p:sp>
            <p:sp>
              <p:nvSpPr>
                <p:cNvPr id="30731" name="TextBox 10"/>
                <p:cNvSpPr txBox="1">
                  <a:spLocks noChangeArrowheads="1"/>
                </p:cNvSpPr>
                <p:nvPr/>
              </p:nvSpPr>
              <p:spPr bwMode="auto">
                <a:xfrm>
                  <a:off x="2625605" y="5697747"/>
                  <a:ext cx="2550071" cy="313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600" b="1" smtClean="0">
                      <a:latin typeface="Arial" pitchFamily="34" charset="0"/>
                    </a:rPr>
                    <a:t>Posisi perusahaan di industrinya</a:t>
                  </a:r>
                  <a:endParaRPr lang="en-US" altLang="en-US" sz="1600" b="1">
                    <a:latin typeface="Arial" pitchFamily="34" charset="0"/>
                  </a:endParaRPr>
                </a:p>
              </p:txBody>
            </p:sp>
            <p:sp>
              <p:nvSpPr>
                <p:cNvPr id="30732" name="TextBox 11"/>
                <p:cNvSpPr txBox="1">
                  <a:spLocks noChangeArrowheads="1"/>
                </p:cNvSpPr>
                <p:nvPr/>
              </p:nvSpPr>
              <p:spPr bwMode="auto">
                <a:xfrm rot="16200000">
                  <a:off x="734259" y="3155106"/>
                  <a:ext cx="2491542" cy="4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600" b="1" smtClean="0">
                      <a:latin typeface="Arial" pitchFamily="34" charset="0"/>
                    </a:rPr>
                    <a:t>Persen Penjualan dari Produk Baru</a:t>
                  </a:r>
                  <a:endParaRPr lang="en-US" altLang="en-US" sz="1600" b="1">
                    <a:latin typeface="Arial" pitchFamily="34" charset="0"/>
                  </a:endParaRPr>
                </a:p>
              </p:txBody>
            </p:sp>
            <p:sp>
              <p:nvSpPr>
                <p:cNvPr id="13" name="Rectangle 12"/>
                <p:cNvSpPr/>
                <p:nvPr/>
              </p:nvSpPr>
              <p:spPr>
                <a:xfrm>
                  <a:off x="2919818" y="1670144"/>
                  <a:ext cx="338118" cy="342316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16" name="Rectangle 15"/>
                <p:cNvSpPr/>
                <p:nvPr/>
              </p:nvSpPr>
              <p:spPr>
                <a:xfrm>
                  <a:off x="3489697" y="2730753"/>
                  <a:ext cx="338119" cy="2362553"/>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17" name="Rectangle 16"/>
                <p:cNvSpPr/>
                <p:nvPr/>
              </p:nvSpPr>
              <p:spPr>
                <a:xfrm>
                  <a:off x="4070688" y="3213425"/>
                  <a:ext cx="338119" cy="187988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18" name="Rectangle 17"/>
                <p:cNvSpPr/>
                <p:nvPr/>
              </p:nvSpPr>
              <p:spPr>
                <a:xfrm>
                  <a:off x="4642156" y="4337543"/>
                  <a:ext cx="338119" cy="75576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5" name="Freeform 4"/>
                <p:cNvSpPr/>
                <p:nvPr/>
              </p:nvSpPr>
              <p:spPr>
                <a:xfrm>
                  <a:off x="2743615" y="1600284"/>
                  <a:ext cx="2349365" cy="3493022"/>
                </a:xfrm>
                <a:custGeom>
                  <a:avLst/>
                  <a:gdLst>
                    <a:gd name="connsiteX0" fmla="*/ 0 w 2349500"/>
                    <a:gd name="connsiteY0" fmla="*/ 0 h 3492500"/>
                    <a:gd name="connsiteX1" fmla="*/ 0 w 2349500"/>
                    <a:gd name="connsiteY1" fmla="*/ 3492500 h 3492500"/>
                    <a:gd name="connsiteX2" fmla="*/ 2349500 w 2349500"/>
                    <a:gd name="connsiteY2" fmla="*/ 3492500 h 3492500"/>
                  </a:gdLst>
                  <a:ahLst/>
                  <a:cxnLst>
                    <a:cxn ang="0">
                      <a:pos x="connsiteX0" y="connsiteY0"/>
                    </a:cxn>
                    <a:cxn ang="0">
                      <a:pos x="connsiteX1" y="connsiteY1"/>
                    </a:cxn>
                    <a:cxn ang="0">
                      <a:pos x="connsiteX2" y="connsiteY2"/>
                    </a:cxn>
                  </a:cxnLst>
                  <a:rect l="l" t="t" r="r" b="b"/>
                  <a:pathLst>
                    <a:path w="2349500" h="3492500">
                      <a:moveTo>
                        <a:pt x="0" y="0"/>
                      </a:moveTo>
                      <a:lnTo>
                        <a:pt x="0" y="3492500"/>
                      </a:lnTo>
                      <a:lnTo>
                        <a:pt x="2349500" y="34925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200" dirty="0"/>
                </a:p>
              </p:txBody>
            </p:sp>
          </p:grpSp>
        </p:grpSp>
      </p:grpSp>
    </p:spTree>
    <p:extLst>
      <p:ext uri="{BB962C8B-B14F-4D97-AF65-F5344CB8AC3E}">
        <p14:creationId xmlns:p14="http://schemas.microsoft.com/office/powerpoint/2010/main" val="107592889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750" fill="hold"/>
                                        <p:tgtEl>
                                          <p:spTgt spid="3"/>
                                        </p:tgtEl>
                                        <p:attrNameLst>
                                          <p:attrName>ppt_x</p:attrName>
                                        </p:attrNameLst>
                                      </p:cBhvr>
                                      <p:tavLst>
                                        <p:tav tm="0">
                                          <p:val>
                                            <p:strVal val="#ppt_x"/>
                                          </p:val>
                                        </p:tav>
                                        <p:tav tm="100000">
                                          <p:val>
                                            <p:strVal val="#ppt_x"/>
                                          </p:val>
                                        </p:tav>
                                      </p:tavLst>
                                    </p:anim>
                                    <p:anim calcmode="lin" valueType="num">
                                      <p:cBhvr additive="base">
                                        <p:cTn id="8" dur="1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955801"/>
            <a:ext cx="10092267" cy="2755900"/>
          </a:xfrm>
        </p:spPr>
        <p:txBody>
          <a:bodyPr>
            <a:normAutofit/>
          </a:bodyPr>
          <a:lstStyle/>
          <a:p>
            <a:pPr marL="0" indent="0">
              <a:buClr>
                <a:srgbClr val="BF0922"/>
              </a:buClr>
              <a:buNone/>
            </a:pPr>
            <a:r>
              <a:rPr lang="en-US" altLang="en-US" sz="4000" i="1" smtClean="0">
                <a:solidFill>
                  <a:schemeClr val="tx2"/>
                </a:solidFill>
                <a:effectLst>
                  <a:glow rad="38100">
                    <a:schemeClr val="bg1">
                      <a:lumMod val="50000"/>
                      <a:lumOff val="50000"/>
                      <a:alpha val="20000"/>
                    </a:schemeClr>
                  </a:glow>
                  <a:outerShdw blurRad="114300" dist="101600" dir="2700000" algn="tl" rotWithShape="0">
                    <a:prstClr val="black">
                      <a:alpha val="80000"/>
                    </a:prstClr>
                  </a:outerShdw>
                </a:effectLst>
                <a:latin typeface="Arial" pitchFamily="34" charset="0"/>
                <a:cs typeface="Arial" pitchFamily="34" charset="0"/>
              </a:rPr>
              <a:t>Tujuan </a:t>
            </a:r>
            <a:r>
              <a:rPr lang="en-US" altLang="en-US" sz="4000" i="1">
                <a:solidFill>
                  <a:schemeClr val="tx2"/>
                </a:solidFill>
                <a:effectLst>
                  <a:glow rad="38100">
                    <a:schemeClr val="bg1">
                      <a:lumMod val="50000"/>
                      <a:lumOff val="50000"/>
                      <a:alpha val="20000"/>
                    </a:schemeClr>
                  </a:glow>
                  <a:outerShdw blurRad="114300" dist="101600" dir="2700000" algn="tl" rotWithShape="0">
                    <a:prstClr val="black">
                      <a:alpha val="80000"/>
                    </a:prstClr>
                  </a:outerShdw>
                </a:effectLst>
                <a:latin typeface="Arial" pitchFamily="34" charset="0"/>
                <a:cs typeface="Arial" pitchFamily="34" charset="0"/>
              </a:rPr>
              <a:t>dari keputusan produk adalah untuk mengembangkan dan menerapkan strategi produk yang memenuhi tuntutan pasar dengan keunggulan kompetitif</a:t>
            </a:r>
            <a:endParaRPr lang="en-US" altLang="en-US" sz="4000" i="1" smtClean="0">
              <a:solidFill>
                <a:schemeClr val="tx2"/>
              </a:solidFill>
              <a:effectLst>
                <a:glow rad="38100">
                  <a:schemeClr val="bg1">
                    <a:lumMod val="50000"/>
                    <a:lumOff val="50000"/>
                    <a:alpha val="20000"/>
                  </a:schemeClr>
                </a:glow>
                <a:outerShdw blurRad="114300" dist="101600" dir="2700000" algn="tl" rotWithShape="0">
                  <a:prstClr val="black">
                    <a:alpha val="80000"/>
                  </a:prstClr>
                </a:outerShdw>
              </a:effectLst>
              <a:latin typeface="Arial" pitchFamily="34" charset="0"/>
              <a:cs typeface="Arial" pitchFamily="34" charset="0"/>
            </a:endParaRPr>
          </a:p>
        </p:txBody>
      </p:sp>
      <p:sp>
        <p:nvSpPr>
          <p:cNvPr id="2" name="Rectangle 3"/>
          <p:cNvSpPr>
            <a:spLocks noGrp="1" noChangeArrowheads="1"/>
          </p:cNvSpPr>
          <p:nvPr>
            <p:ph type="title"/>
          </p:nvPr>
        </p:nvSpPr>
        <p:spPr>
          <a:xfrm>
            <a:off x="914400" y="457200"/>
            <a:ext cx="10363200" cy="838200"/>
          </a:xfrm>
        </p:spPr>
        <p:txBody>
          <a:bodyPr/>
          <a:lstStyle/>
          <a:p>
            <a:r>
              <a:rPr lang="en-US" altLang="en-US" smtClean="0">
                <a:latin typeface="Arial" pitchFamily="34" charset="0"/>
                <a:cs typeface="Arial" pitchFamily="34" charset="0"/>
              </a:rPr>
              <a:t>Keputusan Produk</a:t>
            </a:r>
          </a:p>
        </p:txBody>
      </p:sp>
    </p:spTree>
    <p:extLst>
      <p:ext uri="{BB962C8B-B14F-4D97-AF65-F5344CB8AC3E}">
        <p14:creationId xmlns:p14="http://schemas.microsoft.com/office/powerpoint/2010/main" val="42144435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2770"/>
                                        </p:tgtEl>
                                        <p:attrNameLst>
                                          <p:attrName>style.visibility</p:attrName>
                                        </p:attrNameLst>
                                      </p:cBhvr>
                                      <p:to>
                                        <p:strVal val="visible"/>
                                      </p:to>
                                    </p:set>
                                    <p:animEffect transition="in" filter="strips(downRight)">
                                      <p:cBhvr>
                                        <p:cTn id="7" dur="10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955801"/>
            <a:ext cx="10092267" cy="2755900"/>
          </a:xfrm>
        </p:spPr>
        <p:txBody>
          <a:bodyPr>
            <a:normAutofit/>
          </a:bodyPr>
          <a:lstStyle/>
          <a:p>
            <a:pPr marL="0" indent="0">
              <a:buClr>
                <a:srgbClr val="BF0922"/>
              </a:buClr>
              <a:buNone/>
            </a:pPr>
            <a:r>
              <a:rPr lang="en-US" altLang="en-US" sz="4000" i="1" smtClean="0">
                <a:solidFill>
                  <a:schemeClr val="tx2"/>
                </a:solidFill>
                <a:effectLst>
                  <a:glow rad="38100">
                    <a:schemeClr val="bg1">
                      <a:lumMod val="50000"/>
                      <a:lumOff val="50000"/>
                      <a:alpha val="20000"/>
                    </a:schemeClr>
                  </a:glow>
                  <a:outerShdw blurRad="114300" dist="101600" dir="2700000" algn="tl" rotWithShape="0">
                    <a:prstClr val="black">
                      <a:alpha val="80000"/>
                    </a:prstClr>
                  </a:outerShdw>
                </a:effectLst>
                <a:latin typeface="Arial" pitchFamily="34" charset="0"/>
                <a:cs typeface="Arial" pitchFamily="34" charset="0"/>
              </a:rPr>
              <a:t>The objective of the product decision is to develop and implement a product strategy that meets the demands of the marketplace with a competitive advantage</a:t>
            </a:r>
          </a:p>
        </p:txBody>
      </p:sp>
      <p:sp>
        <p:nvSpPr>
          <p:cNvPr id="2" name="Rectangle 3"/>
          <p:cNvSpPr>
            <a:spLocks noGrp="1" noChangeArrowheads="1"/>
          </p:cNvSpPr>
          <p:nvPr>
            <p:ph type="title"/>
          </p:nvPr>
        </p:nvSpPr>
        <p:spPr>
          <a:xfrm>
            <a:off x="914400" y="457200"/>
            <a:ext cx="10363200" cy="838200"/>
          </a:xfrm>
        </p:spPr>
        <p:txBody>
          <a:bodyPr/>
          <a:lstStyle/>
          <a:p>
            <a:r>
              <a:rPr lang="en-US" altLang="en-US" smtClean="0">
                <a:latin typeface="Arial" pitchFamily="34" charset="0"/>
                <a:cs typeface="Arial" pitchFamily="34" charset="0"/>
              </a:rPr>
              <a:t>Keputusan Produk</a:t>
            </a:r>
          </a:p>
        </p:txBody>
      </p:sp>
    </p:spTree>
    <p:extLst>
      <p:ext uri="{BB962C8B-B14F-4D97-AF65-F5344CB8AC3E}">
        <p14:creationId xmlns:p14="http://schemas.microsoft.com/office/powerpoint/2010/main" val="26711425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2770"/>
                                        </p:tgtEl>
                                        <p:attrNameLst>
                                          <p:attrName>style.visibility</p:attrName>
                                        </p:attrNameLst>
                                      </p:cBhvr>
                                      <p:to>
                                        <p:strVal val="visible"/>
                                      </p:to>
                                    </p:set>
                                    <p:animEffect transition="in" filter="strips(downRight)">
                                      <p:cBhvr>
                                        <p:cTn id="7" dur="10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914400" y="434975"/>
            <a:ext cx="10363200" cy="914400"/>
          </a:xfrm>
        </p:spPr>
        <p:txBody>
          <a:bodyPr>
            <a:normAutofit/>
          </a:bodyPr>
          <a:lstStyle/>
          <a:p>
            <a:r>
              <a:rPr lang="en-US" altLang="en-US" smtClean="0">
                <a:latin typeface="Arial" pitchFamily="34" charset="0"/>
                <a:cs typeface="Arial" pitchFamily="34" charset="0"/>
              </a:rPr>
              <a:t>Opsi Strategi Produk</a:t>
            </a:r>
          </a:p>
        </p:txBody>
      </p:sp>
      <p:sp>
        <p:nvSpPr>
          <p:cNvPr id="34819" name="Rectangle 3"/>
          <p:cNvSpPr>
            <a:spLocks noChangeArrowheads="1"/>
          </p:cNvSpPr>
          <p:nvPr/>
        </p:nvSpPr>
        <p:spPr bwMode="auto">
          <a:xfrm>
            <a:off x="2133600" y="1600200"/>
            <a:ext cx="9744008" cy="397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99000"/>
              <a:buFont typeface="Wingdings" panose="05000000000000000000" pitchFamily="2" charset="2"/>
              <a:buChar char="v"/>
            </a:pPr>
            <a:r>
              <a:rPr lang="en-US" altLang="en-US" sz="3600" smtClean="0">
                <a:latin typeface="+mn-lt"/>
              </a:rPr>
              <a:t>Differentiation</a:t>
            </a:r>
            <a:endParaRPr lang="en-US" altLang="en-US" sz="3600">
              <a:latin typeface="+mn-lt"/>
            </a:endParaRP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Shouldice </a:t>
            </a:r>
            <a:r>
              <a:rPr lang="en-US" altLang="en-US" sz="3200" smtClean="0">
                <a:latin typeface="+mn-lt"/>
              </a:rPr>
              <a:t>Hospital  </a:t>
            </a:r>
            <a:r>
              <a:rPr lang="en-US" altLang="en-US" sz="2000" smtClean="0">
                <a:latin typeface="+mn-lt"/>
              </a:rPr>
              <a:t>http://www.shouldice.com</a:t>
            </a:r>
            <a:endParaRPr lang="en-US" altLang="en-US" sz="3600">
              <a:latin typeface="+mn-lt"/>
            </a:endParaRPr>
          </a:p>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Low cost</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Taco </a:t>
            </a:r>
            <a:r>
              <a:rPr lang="en-US" altLang="en-US" sz="3200" smtClean="0">
                <a:latin typeface="+mn-lt"/>
              </a:rPr>
              <a:t>Bell  </a:t>
            </a:r>
            <a:r>
              <a:rPr lang="en-US" altLang="en-US" sz="2000" smtClean="0">
                <a:latin typeface="+mn-lt"/>
              </a:rPr>
              <a:t>http://www.tacobell.com</a:t>
            </a:r>
            <a:endParaRPr lang="en-US" altLang="en-US" sz="3600">
              <a:latin typeface="+mn-lt"/>
            </a:endParaRPr>
          </a:p>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Rapid response</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Toyota  </a:t>
            </a:r>
            <a:r>
              <a:rPr lang="en-US" altLang="en-US" sz="1600">
                <a:latin typeface="+mn-lt"/>
              </a:rPr>
              <a:t>http://www.toyota-global.com/innovation/smart_mobility_society/</a:t>
            </a:r>
            <a:endParaRPr lang="en-US" altLang="en-US" sz="3600">
              <a:latin typeface="+mn-lt"/>
            </a:endParaRPr>
          </a:p>
        </p:txBody>
      </p:sp>
    </p:spTree>
    <p:extLst>
      <p:ext uri="{BB962C8B-B14F-4D97-AF65-F5344CB8AC3E}">
        <p14:creationId xmlns:p14="http://schemas.microsoft.com/office/powerpoint/2010/main" val="31800066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4819"/>
                                        </p:tgtEl>
                                        <p:attrNameLst>
                                          <p:attrName>style.visibility</p:attrName>
                                        </p:attrNameLst>
                                      </p:cBhvr>
                                      <p:to>
                                        <p:strVal val="visible"/>
                                      </p:to>
                                    </p:set>
                                    <p:animEffect transition="in" filter="strips(downRight)">
                                      <p:cBhvr>
                                        <p:cTn id="7" dur="10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914400" y="434975"/>
            <a:ext cx="10363200" cy="914400"/>
          </a:xfrm>
        </p:spPr>
        <p:txBody>
          <a:bodyPr>
            <a:normAutofit/>
          </a:bodyPr>
          <a:lstStyle/>
          <a:p>
            <a:r>
              <a:rPr lang="en-US" altLang="en-US" smtClean="0">
                <a:latin typeface="Arial" pitchFamily="34" charset="0"/>
                <a:cs typeface="Arial" pitchFamily="34" charset="0"/>
              </a:rPr>
              <a:t>Opsi Strategi Produk</a:t>
            </a:r>
          </a:p>
        </p:txBody>
      </p:sp>
      <p:sp>
        <p:nvSpPr>
          <p:cNvPr id="34819" name="Rectangle 3"/>
          <p:cNvSpPr>
            <a:spLocks noChangeArrowheads="1"/>
          </p:cNvSpPr>
          <p:nvPr/>
        </p:nvSpPr>
        <p:spPr bwMode="auto">
          <a:xfrm>
            <a:off x="2133600" y="1600200"/>
            <a:ext cx="9744008" cy="397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Differentiation</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Shouldice </a:t>
            </a:r>
            <a:r>
              <a:rPr lang="en-US" altLang="en-US" sz="3200" smtClean="0">
                <a:latin typeface="+mn-lt"/>
              </a:rPr>
              <a:t>Hospital  </a:t>
            </a:r>
            <a:r>
              <a:rPr lang="en-US" altLang="en-US" sz="2000" smtClean="0">
                <a:latin typeface="+mn-lt"/>
              </a:rPr>
              <a:t>http://www.shouldice.com</a:t>
            </a:r>
            <a:endParaRPr lang="en-US" altLang="en-US" sz="3600">
              <a:latin typeface="+mn-lt"/>
            </a:endParaRPr>
          </a:p>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Low cost</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Taco </a:t>
            </a:r>
            <a:r>
              <a:rPr lang="en-US" altLang="en-US" sz="3200" smtClean="0">
                <a:latin typeface="+mn-lt"/>
              </a:rPr>
              <a:t>Bell  </a:t>
            </a:r>
            <a:r>
              <a:rPr lang="en-US" altLang="en-US" sz="2000" smtClean="0">
                <a:latin typeface="+mn-lt"/>
              </a:rPr>
              <a:t>http://www.tacobell.com</a:t>
            </a:r>
            <a:endParaRPr lang="en-US" altLang="en-US" sz="3600">
              <a:latin typeface="+mn-lt"/>
            </a:endParaRPr>
          </a:p>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Rapid response</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Toyota  </a:t>
            </a:r>
            <a:r>
              <a:rPr lang="en-US" altLang="en-US" sz="1600">
                <a:latin typeface="+mn-lt"/>
              </a:rPr>
              <a:t>http://www.toyota-global.com/innovation/smart_mobility_society/</a:t>
            </a:r>
            <a:endParaRPr lang="en-US" altLang="en-US" sz="3600">
              <a:latin typeface="+mn-lt"/>
            </a:endParaRPr>
          </a:p>
        </p:txBody>
      </p:sp>
    </p:spTree>
    <p:extLst>
      <p:ext uri="{BB962C8B-B14F-4D97-AF65-F5344CB8AC3E}">
        <p14:creationId xmlns:p14="http://schemas.microsoft.com/office/powerpoint/2010/main" val="38140399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4819"/>
                                        </p:tgtEl>
                                        <p:attrNameLst>
                                          <p:attrName>style.visibility</p:attrName>
                                        </p:attrNameLst>
                                      </p:cBhvr>
                                      <p:to>
                                        <p:strVal val="visible"/>
                                      </p:to>
                                    </p:set>
                                    <p:animEffect transition="in" filter="strips(downRight)">
                                      <p:cBhvr>
                                        <p:cTn id="7" dur="10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218" name="Picture 2" descr="Hernia Hospital Onta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79" y="19049"/>
            <a:ext cx="10498535" cy="562421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92479" y="5643265"/>
            <a:ext cx="10498535" cy="1200329"/>
          </a:xfrm>
          <a:prstGeom prst="rect">
            <a:avLst/>
          </a:prstGeom>
        </p:spPr>
        <p:txBody>
          <a:bodyPr wrap="square">
            <a:spAutoFit/>
          </a:bodyPr>
          <a:lstStyle/>
          <a:p>
            <a:pPr algn="just"/>
            <a:r>
              <a:rPr lang="en-US" smtClean="0"/>
              <a:t>Didirikan pada </a:t>
            </a:r>
            <a:r>
              <a:rPr lang="en-US"/>
              <a:t>1945, </a:t>
            </a:r>
            <a:r>
              <a:rPr lang="en-US" smtClean="0"/>
              <a:t>SHOULDICE HOSPITAL adalah </a:t>
            </a:r>
            <a:r>
              <a:rPr lang="en-US"/>
              <a:t>The global leader </a:t>
            </a:r>
            <a:r>
              <a:rPr lang="en-US" smtClean="0"/>
              <a:t>dalam</a:t>
            </a:r>
            <a:r>
              <a:rPr lang="en-US"/>
              <a:t> </a:t>
            </a:r>
            <a:r>
              <a:rPr lang="en-US" b="1" u="sng">
                <a:solidFill>
                  <a:srgbClr val="FFFF00"/>
                </a:solidFill>
                <a:hlinkClick r:id="rId3" tooltip="Hernia Repair"/>
              </a:rPr>
              <a:t>hernia repair</a:t>
            </a:r>
            <a:r>
              <a:rPr lang="en-US"/>
              <a:t>. </a:t>
            </a:r>
            <a:r>
              <a:rPr lang="en-US" smtClean="0"/>
              <a:t>Tingkat Keberhasilan hidup kami </a:t>
            </a:r>
            <a:r>
              <a:rPr lang="en-US"/>
              <a:t>99.5% untuk hernia inguinalis primer menetapkan standar emas bagi para profesional medis di seluruh dunia.  </a:t>
            </a:r>
            <a:r>
              <a:rPr lang="en-US" smtClean="0"/>
              <a:t>Shouldice mengkhususkan di</a:t>
            </a:r>
            <a:r>
              <a:rPr lang="en-US"/>
              <a:t> </a:t>
            </a:r>
            <a:r>
              <a:rPr lang="en-US" b="1" u="sng">
                <a:solidFill>
                  <a:srgbClr val="FFFF00"/>
                </a:solidFill>
              </a:rPr>
              <a:t>abdominal wall hernias</a:t>
            </a:r>
            <a:r>
              <a:rPr lang="en-US" b="1" u="sng" smtClean="0"/>
              <a:t>. </a:t>
            </a:r>
            <a:r>
              <a:rPr lang="en-US"/>
              <a:t>e</a:t>
            </a:r>
            <a:r>
              <a:rPr lang="en-US" smtClean="0"/>
              <a:t>ksternal.</a:t>
            </a:r>
            <a:endParaRPr lang="en-US"/>
          </a:p>
        </p:txBody>
      </p:sp>
    </p:spTree>
    <p:extLst>
      <p:ext uri="{BB962C8B-B14F-4D97-AF65-F5344CB8AC3E}">
        <p14:creationId xmlns:p14="http://schemas.microsoft.com/office/powerpoint/2010/main" val="26468526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About Shouldice Hospital</a:t>
            </a:r>
            <a:endParaRPr lang="en-US"/>
          </a:p>
        </p:txBody>
      </p:sp>
      <p:sp>
        <p:nvSpPr>
          <p:cNvPr id="3" name="Content Placeholder 2"/>
          <p:cNvSpPr>
            <a:spLocks noGrp="1"/>
          </p:cNvSpPr>
          <p:nvPr>
            <p:ph idx="1"/>
          </p:nvPr>
        </p:nvSpPr>
        <p:spPr/>
        <p:txBody>
          <a:bodyPr>
            <a:normAutofit fontScale="62500" lnSpcReduction="20000"/>
          </a:bodyPr>
          <a:lstStyle/>
          <a:p>
            <a:pPr algn="just"/>
            <a:r>
              <a:rPr lang="en-US">
                <a:effectLst/>
              </a:rPr>
              <a:t>Over 65 years of clinical evidence clearly demonstrates that the </a:t>
            </a:r>
            <a:r>
              <a:rPr lang="en-US" b="1" u="sng">
                <a:effectLst/>
                <a:hlinkClick r:id="rId2" tooltip="Hernia Treatment Process"/>
              </a:rPr>
              <a:t>Shouldice surgical procedure</a:t>
            </a:r>
            <a:r>
              <a:rPr lang="en-US">
                <a:effectLst/>
              </a:rPr>
              <a:t> is exceptionally safe and the repair is secure and reliable. </a:t>
            </a:r>
            <a:r>
              <a:rPr lang="en-US" smtClean="0">
                <a:effectLst/>
              </a:rPr>
              <a:t>Our </a:t>
            </a:r>
            <a:r>
              <a:rPr lang="en-US">
                <a:effectLst/>
              </a:rPr>
              <a:t>rate of infection, complications and recurrence is less than 0.5% for </a:t>
            </a:r>
            <a:r>
              <a:rPr lang="en-US" smtClean="0">
                <a:effectLst/>
              </a:rPr>
              <a:t>primary </a:t>
            </a:r>
            <a:r>
              <a:rPr lang="en-US" b="1" u="sng" smtClean="0">
                <a:effectLst/>
                <a:hlinkClick r:id="rId3" tooltip="Types of Hernias"/>
              </a:rPr>
              <a:t>inguinal </a:t>
            </a:r>
            <a:r>
              <a:rPr lang="en-US" b="1" u="sng">
                <a:effectLst/>
                <a:hlinkClick r:id="rId3" tooltip="Types of Hernias"/>
              </a:rPr>
              <a:t>hernia repairs</a:t>
            </a:r>
            <a:r>
              <a:rPr lang="en-US">
                <a:effectLst/>
              </a:rPr>
              <a:t>. This is the lowest recorded rate in the world. </a:t>
            </a:r>
            <a:endParaRPr lang="en-US" smtClean="0">
              <a:effectLst/>
            </a:endParaRPr>
          </a:p>
          <a:p>
            <a:pPr algn="just"/>
            <a:r>
              <a:rPr lang="en-US" smtClean="0">
                <a:effectLst/>
              </a:rPr>
              <a:t>If </a:t>
            </a:r>
            <a:r>
              <a:rPr lang="en-US">
                <a:effectLst/>
              </a:rPr>
              <a:t>you think you have a hernia, we offer a walk-in clinic for your convenience. </a:t>
            </a:r>
            <a:r>
              <a:rPr lang="en-US" smtClean="0">
                <a:effectLst/>
              </a:rPr>
              <a:t> We </a:t>
            </a:r>
            <a:r>
              <a:rPr lang="en-US">
                <a:effectLst/>
              </a:rPr>
              <a:t>always recommend that you come to the clinic for an examination, if at all possible. Our surgeons have years of specialized training and experience and are available during clinic hours to provide an expert diagnosis</a:t>
            </a:r>
            <a:r>
              <a:rPr lang="en-US" smtClean="0">
                <a:effectLst/>
              </a:rPr>
              <a:t>.</a:t>
            </a:r>
          </a:p>
          <a:p>
            <a:pPr algn="just"/>
            <a:r>
              <a:rPr lang="en-US">
                <a:effectLst/>
              </a:rPr>
              <a:t>Our walk-in clinic is available at no direct cost to our patients. If you live more than 1 hour (100 km/60 miles) away from Shouldice, you can submit a </a:t>
            </a:r>
            <a:r>
              <a:rPr lang="en-US" b="1" u="sng">
                <a:effectLst/>
                <a:hlinkClick r:id="rId4" tooltip="Health Care Professionals"/>
              </a:rPr>
              <a:t>medical questionnaire</a:t>
            </a:r>
            <a:r>
              <a:rPr lang="en-US">
                <a:effectLst/>
              </a:rPr>
              <a:t> for our surgeons to review.</a:t>
            </a:r>
            <a:endParaRPr lang="en-US"/>
          </a:p>
        </p:txBody>
      </p:sp>
    </p:spTree>
    <p:extLst>
      <p:ext uri="{BB962C8B-B14F-4D97-AF65-F5344CB8AC3E}">
        <p14:creationId xmlns:p14="http://schemas.microsoft.com/office/powerpoint/2010/main" val="25660315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2231836"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031290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1" y="-19050"/>
            <a:ext cx="12231837"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407608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70425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2164070" cy="683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50786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033146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78818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 y="-228600"/>
            <a:ext cx="12604552" cy="708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54325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475359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914400" y="434975"/>
            <a:ext cx="10363200" cy="914400"/>
          </a:xfrm>
        </p:spPr>
        <p:txBody>
          <a:bodyPr/>
          <a:lstStyle/>
          <a:p>
            <a:r>
              <a:rPr lang="en-US" altLang="en-US" smtClean="0">
                <a:latin typeface="Arial" pitchFamily="34" charset="0"/>
                <a:cs typeface="Arial" pitchFamily="34" charset="0"/>
              </a:rPr>
              <a:t>Product Life Cycles</a:t>
            </a:r>
          </a:p>
        </p:txBody>
      </p:sp>
      <p:sp>
        <p:nvSpPr>
          <p:cNvPr id="36867" name="Rectangle 3"/>
          <p:cNvSpPr>
            <a:spLocks noChangeArrowheads="1"/>
          </p:cNvSpPr>
          <p:nvPr/>
        </p:nvSpPr>
        <p:spPr bwMode="auto">
          <a:xfrm>
            <a:off x="1513419" y="2362200"/>
            <a:ext cx="9764181" cy="210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88000"/>
              <a:buFont typeface="Wingdings" panose="05000000000000000000" pitchFamily="2" charset="2"/>
              <a:buChar char="v"/>
            </a:pPr>
            <a:r>
              <a:rPr lang="en-US" altLang="en-US" sz="3200" smtClean="0">
                <a:latin typeface="+mn-lt"/>
              </a:rPr>
              <a:t>Lamanya bervariasi dari </a:t>
            </a:r>
            <a:r>
              <a:rPr lang="en-US" altLang="en-US" sz="3200">
                <a:latin typeface="+mn-lt"/>
              </a:rPr>
              <a:t>beberapa hari hingga beberapa dekade</a:t>
            </a:r>
          </a:p>
          <a:p>
            <a:pPr marL="571500" indent="-571500">
              <a:lnSpc>
                <a:spcPct val="90000"/>
              </a:lnSpc>
              <a:spcAft>
                <a:spcPts val="1600"/>
              </a:spcAft>
              <a:buClr>
                <a:schemeClr val="tx1"/>
              </a:buClr>
              <a:buSzPct val="88000"/>
              <a:buFont typeface="Wingdings" panose="05000000000000000000" pitchFamily="2" charset="2"/>
              <a:buChar char="v"/>
            </a:pPr>
            <a:r>
              <a:rPr lang="en-US" altLang="en-US" sz="3200">
                <a:latin typeface="+mn-lt"/>
              </a:rPr>
              <a:t>Fungsi operasi harus dapat memperkenalkan produk baru dengan </a:t>
            </a:r>
            <a:r>
              <a:rPr lang="en-US" altLang="en-US" sz="3200" smtClean="0">
                <a:latin typeface="+mn-lt"/>
              </a:rPr>
              <a:t>sukses</a:t>
            </a:r>
            <a:endParaRPr lang="en-US" altLang="en-US" sz="3200">
              <a:latin typeface="+mn-lt"/>
            </a:endParaRPr>
          </a:p>
        </p:txBody>
      </p:sp>
    </p:spTree>
    <p:extLst>
      <p:ext uri="{BB962C8B-B14F-4D97-AF65-F5344CB8AC3E}">
        <p14:creationId xmlns:p14="http://schemas.microsoft.com/office/powerpoint/2010/main" val="1825761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36867"/>
                                        </p:tgtEl>
                                        <p:attrNameLst>
                                          <p:attrName>style.visibility</p:attrName>
                                        </p:attrNameLst>
                                      </p:cBhvr>
                                      <p:to>
                                        <p:strVal val="visible"/>
                                      </p:to>
                                    </p:set>
                                    <p:anim calcmode="lin" valueType="num">
                                      <p:cBhvr>
                                        <p:cTn id="7" dur="2000" fill="hold"/>
                                        <p:tgtEl>
                                          <p:spTgt spid="36867"/>
                                        </p:tgtEl>
                                        <p:attrNameLst>
                                          <p:attrName>ppt_w</p:attrName>
                                        </p:attrNameLst>
                                      </p:cBhvr>
                                      <p:tavLst>
                                        <p:tav tm="0">
                                          <p:val>
                                            <p:fltVal val="0"/>
                                          </p:val>
                                        </p:tav>
                                        <p:tav tm="100000">
                                          <p:val>
                                            <p:strVal val="#ppt_w"/>
                                          </p:val>
                                        </p:tav>
                                      </p:tavLst>
                                    </p:anim>
                                    <p:anim calcmode="lin" valueType="num">
                                      <p:cBhvr>
                                        <p:cTn id="8" dur="2000" fill="hold"/>
                                        <p:tgtEl>
                                          <p:spTgt spid="36867"/>
                                        </p:tgtEl>
                                        <p:attrNameLst>
                                          <p:attrName>ppt_h</p:attrName>
                                        </p:attrNameLst>
                                      </p:cBhvr>
                                      <p:tavLst>
                                        <p:tav tm="0">
                                          <p:val>
                                            <p:fltVal val="0"/>
                                          </p:val>
                                        </p:tav>
                                        <p:tav tm="100000">
                                          <p:val>
                                            <p:strVal val="#ppt_h"/>
                                          </p:val>
                                        </p:tav>
                                      </p:tavLst>
                                    </p:anim>
                                    <p:animEffect transition="in" filter="fade">
                                      <p:cBhvr>
                                        <p:cTn id="9" dur="2000"/>
                                        <p:tgtEl>
                                          <p:spTgt spid="3686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36867"/>
                                        </p:tgtEl>
                                        <p:attrNameLst>
                                          <p:attrName>ppt_x</p:attrName>
                                        </p:attrNameLst>
                                      </p:cBhvr>
                                      <p:tavLst>
                                        <p:tav tm="0">
                                          <p:val>
                                            <p:strVal val="ppt_x"/>
                                          </p:val>
                                        </p:tav>
                                        <p:tav tm="100000">
                                          <p:val>
                                            <p:strVal val="ppt_x"/>
                                          </p:val>
                                        </p:tav>
                                      </p:tavLst>
                                    </p:anim>
                                    <p:anim calcmode="lin" valueType="num">
                                      <p:cBhvr additive="base">
                                        <p:cTn id="14" dur="2000"/>
                                        <p:tgtEl>
                                          <p:spTgt spid="36867"/>
                                        </p:tgtEl>
                                        <p:attrNameLst>
                                          <p:attrName>ppt_y</p:attrName>
                                        </p:attrNameLst>
                                      </p:cBhvr>
                                      <p:tavLst>
                                        <p:tav tm="0">
                                          <p:val>
                                            <p:strVal val="ppt_y"/>
                                          </p:val>
                                        </p:tav>
                                        <p:tav tm="100000">
                                          <p:val>
                                            <p:strVal val="0-ppt_h/2"/>
                                          </p:val>
                                        </p:tav>
                                      </p:tavLst>
                                    </p:anim>
                                    <p:set>
                                      <p:cBhvr>
                                        <p:cTn id="15" dur="1" fill="hold">
                                          <p:stCondLst>
                                            <p:cond delay="1999"/>
                                          </p:stCondLst>
                                        </p:cTn>
                                        <p:tgtEl>
                                          <p:spTgt spid="368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P spid="36867" grpId="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914400" y="434975"/>
            <a:ext cx="10363200" cy="914400"/>
          </a:xfrm>
        </p:spPr>
        <p:txBody>
          <a:bodyPr/>
          <a:lstStyle/>
          <a:p>
            <a:r>
              <a:rPr lang="en-US" altLang="en-US" smtClean="0">
                <a:latin typeface="Arial" pitchFamily="34" charset="0"/>
                <a:cs typeface="Arial" pitchFamily="34" charset="0"/>
              </a:rPr>
              <a:t>Product Life Cycles</a:t>
            </a:r>
          </a:p>
        </p:txBody>
      </p:sp>
      <p:sp>
        <p:nvSpPr>
          <p:cNvPr id="36867" name="Rectangle 3"/>
          <p:cNvSpPr>
            <a:spLocks noChangeArrowheads="1"/>
          </p:cNvSpPr>
          <p:nvPr/>
        </p:nvSpPr>
        <p:spPr bwMode="auto">
          <a:xfrm>
            <a:off x="1513419" y="2362200"/>
            <a:ext cx="9165167" cy="328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88000"/>
              <a:buFont typeface="Wingdings" panose="05000000000000000000" pitchFamily="2" charset="2"/>
              <a:buChar char="v"/>
            </a:pPr>
            <a:r>
              <a:rPr lang="en-US" altLang="en-US" sz="4300">
                <a:latin typeface="+mn-lt"/>
              </a:rPr>
              <a:t>May be any length from a few days to decades</a:t>
            </a:r>
          </a:p>
          <a:p>
            <a:pPr marL="571500" indent="-571500">
              <a:lnSpc>
                <a:spcPct val="90000"/>
              </a:lnSpc>
              <a:spcAft>
                <a:spcPts val="1600"/>
              </a:spcAft>
              <a:buClr>
                <a:schemeClr val="tx1"/>
              </a:buClr>
              <a:buSzPct val="88000"/>
              <a:buFont typeface="Wingdings" panose="05000000000000000000" pitchFamily="2" charset="2"/>
              <a:buChar char="v"/>
            </a:pPr>
            <a:r>
              <a:rPr lang="en-US" altLang="en-US" sz="4300">
                <a:latin typeface="+mn-lt"/>
              </a:rPr>
              <a:t>The operations function must be able to introduce new products successfully</a:t>
            </a:r>
          </a:p>
        </p:txBody>
      </p:sp>
    </p:spTree>
    <p:extLst>
      <p:ext uri="{BB962C8B-B14F-4D97-AF65-F5344CB8AC3E}">
        <p14:creationId xmlns:p14="http://schemas.microsoft.com/office/powerpoint/2010/main" val="40078875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36867"/>
                                        </p:tgtEl>
                                        <p:attrNameLst>
                                          <p:attrName>style.visibility</p:attrName>
                                        </p:attrNameLst>
                                      </p:cBhvr>
                                      <p:to>
                                        <p:strVal val="visible"/>
                                      </p:to>
                                    </p:set>
                                    <p:anim calcmode="lin" valueType="num">
                                      <p:cBhvr>
                                        <p:cTn id="7" dur="2000" fill="hold"/>
                                        <p:tgtEl>
                                          <p:spTgt spid="36867"/>
                                        </p:tgtEl>
                                        <p:attrNameLst>
                                          <p:attrName>ppt_w</p:attrName>
                                        </p:attrNameLst>
                                      </p:cBhvr>
                                      <p:tavLst>
                                        <p:tav tm="0">
                                          <p:val>
                                            <p:fltVal val="0"/>
                                          </p:val>
                                        </p:tav>
                                        <p:tav tm="100000">
                                          <p:val>
                                            <p:strVal val="#ppt_w"/>
                                          </p:val>
                                        </p:tav>
                                      </p:tavLst>
                                    </p:anim>
                                    <p:anim calcmode="lin" valueType="num">
                                      <p:cBhvr>
                                        <p:cTn id="8" dur="2000" fill="hold"/>
                                        <p:tgtEl>
                                          <p:spTgt spid="36867"/>
                                        </p:tgtEl>
                                        <p:attrNameLst>
                                          <p:attrName>ppt_h</p:attrName>
                                        </p:attrNameLst>
                                      </p:cBhvr>
                                      <p:tavLst>
                                        <p:tav tm="0">
                                          <p:val>
                                            <p:fltVal val="0"/>
                                          </p:val>
                                        </p:tav>
                                        <p:tav tm="100000">
                                          <p:val>
                                            <p:strVal val="#ppt_h"/>
                                          </p:val>
                                        </p:tav>
                                      </p:tavLst>
                                    </p:anim>
                                    <p:animEffect transition="in" filter="fade">
                                      <p:cBhvr>
                                        <p:cTn id="9" dur="2000"/>
                                        <p:tgtEl>
                                          <p:spTgt spid="3686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36867"/>
                                        </p:tgtEl>
                                        <p:attrNameLst>
                                          <p:attrName>ppt_x</p:attrName>
                                        </p:attrNameLst>
                                      </p:cBhvr>
                                      <p:tavLst>
                                        <p:tav tm="0">
                                          <p:val>
                                            <p:strVal val="ppt_x"/>
                                          </p:val>
                                        </p:tav>
                                        <p:tav tm="100000">
                                          <p:val>
                                            <p:strVal val="ppt_x"/>
                                          </p:val>
                                        </p:tav>
                                      </p:tavLst>
                                    </p:anim>
                                    <p:anim calcmode="lin" valueType="num">
                                      <p:cBhvr additive="base">
                                        <p:cTn id="14" dur="2000"/>
                                        <p:tgtEl>
                                          <p:spTgt spid="36867"/>
                                        </p:tgtEl>
                                        <p:attrNameLst>
                                          <p:attrName>ppt_y</p:attrName>
                                        </p:attrNameLst>
                                      </p:cBhvr>
                                      <p:tavLst>
                                        <p:tav tm="0">
                                          <p:val>
                                            <p:strVal val="ppt_y"/>
                                          </p:val>
                                        </p:tav>
                                        <p:tav tm="100000">
                                          <p:val>
                                            <p:strVal val="0-ppt_h/2"/>
                                          </p:val>
                                        </p:tav>
                                      </p:tavLst>
                                    </p:anim>
                                    <p:set>
                                      <p:cBhvr>
                                        <p:cTn id="15" dur="1" fill="hold">
                                          <p:stCondLst>
                                            <p:cond delay="1999"/>
                                          </p:stCondLst>
                                        </p:cTn>
                                        <p:tgtEl>
                                          <p:spTgt spid="368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P spid="36867"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914400" y="434975"/>
            <a:ext cx="10363200" cy="914400"/>
          </a:xfrm>
        </p:spPr>
        <p:txBody>
          <a:bodyPr>
            <a:normAutofit/>
          </a:bodyPr>
          <a:lstStyle/>
          <a:p>
            <a:r>
              <a:rPr lang="en-US" altLang="en-US" sz="4000" smtClean="0">
                <a:latin typeface="Arial" pitchFamily="34" charset="0"/>
                <a:cs typeface="Arial" pitchFamily="34" charset="0"/>
              </a:rPr>
              <a:t>Product Life Cycles (Daur Hidup Produk)</a:t>
            </a:r>
          </a:p>
        </p:txBody>
      </p:sp>
      <p:grpSp>
        <p:nvGrpSpPr>
          <p:cNvPr id="2" name="Group 1"/>
          <p:cNvGrpSpPr/>
          <p:nvPr/>
        </p:nvGrpSpPr>
        <p:grpSpPr>
          <a:xfrm>
            <a:off x="914403" y="1447804"/>
            <a:ext cx="10159999" cy="4330704"/>
            <a:chOff x="914403" y="1447804"/>
            <a:chExt cx="10159999" cy="4330704"/>
          </a:xfrm>
        </p:grpSpPr>
        <p:grpSp>
          <p:nvGrpSpPr>
            <p:cNvPr id="37891" name="Group 3"/>
            <p:cNvGrpSpPr>
              <a:grpSpLocks/>
            </p:cNvGrpSpPr>
            <p:nvPr/>
          </p:nvGrpSpPr>
          <p:grpSpPr bwMode="auto">
            <a:xfrm>
              <a:off x="1524000" y="3289300"/>
              <a:ext cx="9347200" cy="1735139"/>
              <a:chOff x="720" y="2360"/>
              <a:chExt cx="4416" cy="1093"/>
            </a:xfrm>
          </p:grpSpPr>
          <p:sp>
            <p:nvSpPr>
              <p:cNvPr id="37892" name="Freeform 4"/>
              <p:cNvSpPr>
                <a:spLocks/>
              </p:cNvSpPr>
              <p:nvPr/>
            </p:nvSpPr>
            <p:spPr bwMode="auto">
              <a:xfrm>
                <a:off x="2653" y="2360"/>
                <a:ext cx="1887" cy="403"/>
              </a:xfrm>
              <a:custGeom>
                <a:avLst/>
                <a:gdLst>
                  <a:gd name="T0" fmla="*/ 0 w 1887"/>
                  <a:gd name="T1" fmla="*/ 160 h 403"/>
                  <a:gd name="T2" fmla="*/ 158 w 1887"/>
                  <a:gd name="T3" fmla="*/ 91 h 403"/>
                  <a:gd name="T4" fmla="*/ 408 w 1887"/>
                  <a:gd name="T5" fmla="*/ 16 h 403"/>
                  <a:gd name="T6" fmla="*/ 600 w 1887"/>
                  <a:gd name="T7" fmla="*/ 0 h 403"/>
                  <a:gd name="T8" fmla="*/ 920 w 1887"/>
                  <a:gd name="T9" fmla="*/ 64 h 403"/>
                  <a:gd name="T10" fmla="*/ 1328 w 1887"/>
                  <a:gd name="T11" fmla="*/ 227 h 403"/>
                  <a:gd name="T12" fmla="*/ 1622 w 1887"/>
                  <a:gd name="T13" fmla="*/ 349 h 403"/>
                  <a:gd name="T14" fmla="*/ 1792 w 1887"/>
                  <a:gd name="T15" fmla="*/ 403 h 403"/>
                  <a:gd name="T16" fmla="*/ 1051 w 1887"/>
                  <a:gd name="T17" fmla="*/ 386 h 403"/>
                  <a:gd name="T18" fmla="*/ 622 w 1887"/>
                  <a:gd name="T19" fmla="*/ 361 h 403"/>
                  <a:gd name="T20" fmla="*/ 366 w 1887"/>
                  <a:gd name="T21" fmla="*/ 296 h 403"/>
                  <a:gd name="T22" fmla="*/ 144 w 1887"/>
                  <a:gd name="T23" fmla="*/ 227 h 403"/>
                  <a:gd name="T24" fmla="*/ 0 w 1887"/>
                  <a:gd name="T25" fmla="*/ 1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7" h="403">
                    <a:moveTo>
                      <a:pt x="0" y="160"/>
                    </a:moveTo>
                    <a:lnTo>
                      <a:pt x="158" y="91"/>
                    </a:lnTo>
                    <a:lnTo>
                      <a:pt x="408" y="16"/>
                    </a:lnTo>
                    <a:lnTo>
                      <a:pt x="600" y="0"/>
                    </a:lnTo>
                    <a:lnTo>
                      <a:pt x="920" y="64"/>
                    </a:lnTo>
                    <a:lnTo>
                      <a:pt x="1328" y="227"/>
                    </a:lnTo>
                    <a:cubicBezTo>
                      <a:pt x="1448" y="269"/>
                      <a:pt x="1534" y="319"/>
                      <a:pt x="1622" y="349"/>
                    </a:cubicBezTo>
                    <a:cubicBezTo>
                      <a:pt x="1699" y="378"/>
                      <a:pt x="1887" y="397"/>
                      <a:pt x="1792" y="403"/>
                    </a:cubicBezTo>
                    <a:lnTo>
                      <a:pt x="1051" y="386"/>
                    </a:lnTo>
                    <a:lnTo>
                      <a:pt x="622" y="361"/>
                    </a:lnTo>
                    <a:cubicBezTo>
                      <a:pt x="508" y="347"/>
                      <a:pt x="447" y="317"/>
                      <a:pt x="366" y="296"/>
                    </a:cubicBezTo>
                    <a:cubicBezTo>
                      <a:pt x="286" y="274"/>
                      <a:pt x="205" y="250"/>
                      <a:pt x="144" y="227"/>
                    </a:cubicBezTo>
                    <a:lnTo>
                      <a:pt x="0" y="160"/>
                    </a:lnTo>
                    <a:close/>
                  </a:path>
                </a:pathLst>
              </a:custGeom>
              <a:solidFill>
                <a:schemeClr val="accent3">
                  <a:lumMod val="75000"/>
                </a:schemeClr>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37893" name="Freeform 5"/>
              <p:cNvSpPr>
                <a:spLocks/>
              </p:cNvSpPr>
              <p:nvPr/>
            </p:nvSpPr>
            <p:spPr bwMode="auto">
              <a:xfrm>
                <a:off x="4499" y="2776"/>
                <a:ext cx="632" cy="109"/>
              </a:xfrm>
              <a:custGeom>
                <a:avLst/>
                <a:gdLst>
                  <a:gd name="T0" fmla="*/ 0 w 632"/>
                  <a:gd name="T1" fmla="*/ 0 h 109"/>
                  <a:gd name="T2" fmla="*/ 626 w 632"/>
                  <a:gd name="T3" fmla="*/ 8 h 109"/>
                  <a:gd name="T4" fmla="*/ 629 w 632"/>
                  <a:gd name="T5" fmla="*/ 109 h 109"/>
                  <a:gd name="T6" fmla="*/ 394 w 632"/>
                  <a:gd name="T7" fmla="*/ 96 h 109"/>
                  <a:gd name="T8" fmla="*/ 154 w 632"/>
                  <a:gd name="T9" fmla="*/ 45 h 109"/>
                  <a:gd name="T10" fmla="*/ 21 w 632"/>
                  <a:gd name="T11" fmla="*/ 0 h 109"/>
                </a:gdLst>
                <a:ahLst/>
                <a:cxnLst>
                  <a:cxn ang="0">
                    <a:pos x="T0" y="T1"/>
                  </a:cxn>
                  <a:cxn ang="0">
                    <a:pos x="T2" y="T3"/>
                  </a:cxn>
                  <a:cxn ang="0">
                    <a:pos x="T4" y="T5"/>
                  </a:cxn>
                  <a:cxn ang="0">
                    <a:pos x="T6" y="T7"/>
                  </a:cxn>
                  <a:cxn ang="0">
                    <a:pos x="T8" y="T9"/>
                  </a:cxn>
                  <a:cxn ang="0">
                    <a:pos x="T10" y="T11"/>
                  </a:cxn>
                </a:cxnLst>
                <a:rect l="0" t="0" r="r" b="b"/>
                <a:pathLst>
                  <a:path w="632" h="109">
                    <a:moveTo>
                      <a:pt x="0" y="0"/>
                    </a:moveTo>
                    <a:cubicBezTo>
                      <a:pt x="61" y="10"/>
                      <a:pt x="522" y="3"/>
                      <a:pt x="626" y="8"/>
                    </a:cubicBezTo>
                    <a:cubicBezTo>
                      <a:pt x="626" y="77"/>
                      <a:pt x="632" y="77"/>
                      <a:pt x="629" y="109"/>
                    </a:cubicBezTo>
                    <a:cubicBezTo>
                      <a:pt x="511" y="102"/>
                      <a:pt x="394" y="96"/>
                      <a:pt x="394" y="96"/>
                    </a:cubicBezTo>
                    <a:lnTo>
                      <a:pt x="154" y="45"/>
                    </a:lnTo>
                    <a:lnTo>
                      <a:pt x="21" y="0"/>
                    </a:lnTo>
                  </a:path>
                </a:pathLst>
              </a:custGeom>
              <a:solidFill>
                <a:schemeClr val="accent3">
                  <a:lumMod val="75000"/>
                </a:schemeClr>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38944" name="Freeform 6"/>
              <p:cNvSpPr>
                <a:spLocks/>
              </p:cNvSpPr>
              <p:nvPr/>
            </p:nvSpPr>
            <p:spPr bwMode="auto">
              <a:xfrm>
                <a:off x="725" y="2888"/>
                <a:ext cx="1416" cy="557"/>
              </a:xfrm>
              <a:custGeom>
                <a:avLst/>
                <a:gdLst>
                  <a:gd name="T0" fmla="*/ 0 w 1416"/>
                  <a:gd name="T1" fmla="*/ 0 h 557"/>
                  <a:gd name="T2" fmla="*/ 48 w 1416"/>
                  <a:gd name="T3" fmla="*/ 131 h 557"/>
                  <a:gd name="T4" fmla="*/ 139 w 1416"/>
                  <a:gd name="T5" fmla="*/ 293 h 557"/>
                  <a:gd name="T6" fmla="*/ 256 w 1416"/>
                  <a:gd name="T7" fmla="*/ 403 h 557"/>
                  <a:gd name="T8" fmla="*/ 483 w 1416"/>
                  <a:gd name="T9" fmla="*/ 528 h 557"/>
                  <a:gd name="T10" fmla="*/ 614 w 1416"/>
                  <a:gd name="T11" fmla="*/ 557 h 557"/>
                  <a:gd name="T12" fmla="*/ 782 w 1416"/>
                  <a:gd name="T13" fmla="*/ 523 h 557"/>
                  <a:gd name="T14" fmla="*/ 1016 w 1416"/>
                  <a:gd name="T15" fmla="*/ 395 h 557"/>
                  <a:gd name="T16" fmla="*/ 1182 w 1416"/>
                  <a:gd name="T17" fmla="*/ 229 h 557"/>
                  <a:gd name="T18" fmla="*/ 1368 w 1416"/>
                  <a:gd name="T19" fmla="*/ 69 h 557"/>
                  <a:gd name="T20" fmla="*/ 1416 w 1416"/>
                  <a:gd name="T21" fmla="*/ 5 h 557"/>
                  <a:gd name="T22" fmla="*/ 0 w 1416"/>
                  <a:gd name="T23" fmla="*/ 0 h 5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16"/>
                  <a:gd name="T37" fmla="*/ 0 h 557"/>
                  <a:gd name="T38" fmla="*/ 1416 w 1416"/>
                  <a:gd name="T39" fmla="*/ 557 h 5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16" h="557">
                    <a:moveTo>
                      <a:pt x="0" y="0"/>
                    </a:moveTo>
                    <a:lnTo>
                      <a:pt x="48" y="131"/>
                    </a:lnTo>
                    <a:lnTo>
                      <a:pt x="139" y="293"/>
                    </a:lnTo>
                    <a:lnTo>
                      <a:pt x="256" y="403"/>
                    </a:lnTo>
                    <a:lnTo>
                      <a:pt x="483" y="528"/>
                    </a:lnTo>
                    <a:lnTo>
                      <a:pt x="614" y="557"/>
                    </a:lnTo>
                    <a:lnTo>
                      <a:pt x="782" y="523"/>
                    </a:lnTo>
                    <a:lnTo>
                      <a:pt x="1016" y="395"/>
                    </a:lnTo>
                    <a:lnTo>
                      <a:pt x="1182" y="229"/>
                    </a:lnTo>
                    <a:lnTo>
                      <a:pt x="1368" y="69"/>
                    </a:lnTo>
                    <a:lnTo>
                      <a:pt x="1416" y="5"/>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945" name="Freeform 7"/>
              <p:cNvSpPr>
                <a:spLocks/>
              </p:cNvSpPr>
              <p:nvPr/>
            </p:nvSpPr>
            <p:spPr bwMode="auto">
              <a:xfrm>
                <a:off x="720" y="2363"/>
                <a:ext cx="4416" cy="1090"/>
              </a:xfrm>
              <a:custGeom>
                <a:avLst/>
                <a:gdLst>
                  <a:gd name="T0" fmla="*/ 0 w 4416"/>
                  <a:gd name="T1" fmla="*/ 529 h 1090"/>
                  <a:gd name="T2" fmla="*/ 144 w 4416"/>
                  <a:gd name="T3" fmla="*/ 817 h 1090"/>
                  <a:gd name="T4" fmla="*/ 336 w 4416"/>
                  <a:gd name="T5" fmla="*/ 985 h 1090"/>
                  <a:gd name="T6" fmla="*/ 616 w 4416"/>
                  <a:gd name="T7" fmla="*/ 1089 h 1090"/>
                  <a:gd name="T8" fmla="*/ 912 w 4416"/>
                  <a:gd name="T9" fmla="*/ 993 h 1090"/>
                  <a:gd name="T10" fmla="*/ 1168 w 4416"/>
                  <a:gd name="T11" fmla="*/ 785 h 1090"/>
                  <a:gd name="T12" fmla="*/ 1424 w 4416"/>
                  <a:gd name="T13" fmla="*/ 545 h 1090"/>
                  <a:gd name="T14" fmla="*/ 1752 w 4416"/>
                  <a:gd name="T15" fmla="*/ 265 h 1090"/>
                  <a:gd name="T16" fmla="*/ 2120 w 4416"/>
                  <a:gd name="T17" fmla="*/ 81 h 1090"/>
                  <a:gd name="T18" fmla="*/ 2496 w 4416"/>
                  <a:gd name="T19" fmla="*/ 1 h 1090"/>
                  <a:gd name="T20" fmla="*/ 2944 w 4416"/>
                  <a:gd name="T21" fmla="*/ 89 h 1090"/>
                  <a:gd name="T22" fmla="*/ 3488 w 4416"/>
                  <a:gd name="T23" fmla="*/ 321 h 1090"/>
                  <a:gd name="T24" fmla="*/ 4024 w 4416"/>
                  <a:gd name="T25" fmla="*/ 481 h 1090"/>
                  <a:gd name="T26" fmla="*/ 4416 w 4416"/>
                  <a:gd name="T27" fmla="*/ 529 h 10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16"/>
                  <a:gd name="T43" fmla="*/ 0 h 1090"/>
                  <a:gd name="T44" fmla="*/ 4416 w 4416"/>
                  <a:gd name="T45" fmla="*/ 1090 h 10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16" h="1090">
                    <a:moveTo>
                      <a:pt x="0" y="529"/>
                    </a:moveTo>
                    <a:cubicBezTo>
                      <a:pt x="36" y="633"/>
                      <a:pt x="88" y="741"/>
                      <a:pt x="144" y="817"/>
                    </a:cubicBezTo>
                    <a:cubicBezTo>
                      <a:pt x="200" y="893"/>
                      <a:pt x="257" y="940"/>
                      <a:pt x="336" y="985"/>
                    </a:cubicBezTo>
                    <a:cubicBezTo>
                      <a:pt x="415" y="1030"/>
                      <a:pt x="520" y="1088"/>
                      <a:pt x="616" y="1089"/>
                    </a:cubicBezTo>
                    <a:cubicBezTo>
                      <a:pt x="712" y="1090"/>
                      <a:pt x="820" y="1044"/>
                      <a:pt x="912" y="993"/>
                    </a:cubicBezTo>
                    <a:cubicBezTo>
                      <a:pt x="1004" y="942"/>
                      <a:pt x="1083" y="860"/>
                      <a:pt x="1168" y="785"/>
                    </a:cubicBezTo>
                    <a:cubicBezTo>
                      <a:pt x="1253" y="710"/>
                      <a:pt x="1327" y="632"/>
                      <a:pt x="1424" y="545"/>
                    </a:cubicBezTo>
                    <a:cubicBezTo>
                      <a:pt x="1521" y="458"/>
                      <a:pt x="1636" y="342"/>
                      <a:pt x="1752" y="265"/>
                    </a:cubicBezTo>
                    <a:cubicBezTo>
                      <a:pt x="1868" y="188"/>
                      <a:pt x="1996" y="125"/>
                      <a:pt x="2120" y="81"/>
                    </a:cubicBezTo>
                    <a:cubicBezTo>
                      <a:pt x="2244" y="37"/>
                      <a:pt x="2359" y="0"/>
                      <a:pt x="2496" y="1"/>
                    </a:cubicBezTo>
                    <a:cubicBezTo>
                      <a:pt x="2633" y="2"/>
                      <a:pt x="2779" y="36"/>
                      <a:pt x="2944" y="89"/>
                    </a:cubicBezTo>
                    <a:cubicBezTo>
                      <a:pt x="3109" y="142"/>
                      <a:pt x="3308" y="256"/>
                      <a:pt x="3488" y="321"/>
                    </a:cubicBezTo>
                    <a:cubicBezTo>
                      <a:pt x="3668" y="386"/>
                      <a:pt x="3869" y="446"/>
                      <a:pt x="4024" y="481"/>
                    </a:cubicBezTo>
                    <a:cubicBezTo>
                      <a:pt x="4179" y="516"/>
                      <a:pt x="4334" y="519"/>
                      <a:pt x="4416" y="529"/>
                    </a:cubicBezTo>
                  </a:path>
                </a:pathLst>
              </a:custGeom>
              <a:noFill/>
              <a:ln w="76200" cmpd="sng">
                <a:solidFill>
                  <a:srgbClr val="24BD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37896" name="Freeform 8"/>
            <p:cNvSpPr>
              <a:spLocks/>
            </p:cNvSpPr>
            <p:nvPr/>
          </p:nvSpPr>
          <p:spPr bwMode="auto">
            <a:xfrm>
              <a:off x="1490133" y="2686052"/>
              <a:ext cx="9431867" cy="1433513"/>
            </a:xfrm>
            <a:custGeom>
              <a:avLst/>
              <a:gdLst>
                <a:gd name="T0" fmla="*/ 0 w 4456"/>
                <a:gd name="T1" fmla="*/ 1433513 h 903"/>
                <a:gd name="T2" fmla="*/ 538162 w 4456"/>
                <a:gd name="T3" fmla="*/ 1319213 h 903"/>
                <a:gd name="T4" fmla="*/ 1219200 w 4456"/>
                <a:gd name="T5" fmla="*/ 990600 h 903"/>
                <a:gd name="T6" fmla="*/ 1943100 w 4456"/>
                <a:gd name="T7" fmla="*/ 457200 h 903"/>
                <a:gd name="T8" fmla="*/ 2616200 w 4456"/>
                <a:gd name="T9" fmla="*/ 101600 h 903"/>
                <a:gd name="T10" fmla="*/ 3124199 w 4456"/>
                <a:gd name="T11" fmla="*/ 12700 h 903"/>
                <a:gd name="T12" fmla="*/ 3937000 w 4456"/>
                <a:gd name="T13" fmla="*/ 177800 h 903"/>
                <a:gd name="T14" fmla="*/ 5118099 w 4456"/>
                <a:gd name="T15" fmla="*/ 647700 h 903"/>
                <a:gd name="T16" fmla="*/ 6273799 w 4456"/>
                <a:gd name="T17" fmla="*/ 1079500 h 903"/>
                <a:gd name="T18" fmla="*/ 7073900 w 4456"/>
                <a:gd name="T19" fmla="*/ 1168400 h 9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56"/>
                <a:gd name="T31" fmla="*/ 0 h 903"/>
                <a:gd name="T32" fmla="*/ 4456 w 4456"/>
                <a:gd name="T33" fmla="*/ 903 h 9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56" h="903">
                  <a:moveTo>
                    <a:pt x="0" y="903"/>
                  </a:moveTo>
                  <a:cubicBezTo>
                    <a:pt x="56" y="891"/>
                    <a:pt x="211" y="877"/>
                    <a:pt x="339" y="831"/>
                  </a:cubicBezTo>
                  <a:cubicBezTo>
                    <a:pt x="467" y="785"/>
                    <a:pt x="620" y="714"/>
                    <a:pt x="768" y="624"/>
                  </a:cubicBezTo>
                  <a:cubicBezTo>
                    <a:pt x="916" y="534"/>
                    <a:pt x="1077" y="381"/>
                    <a:pt x="1224" y="288"/>
                  </a:cubicBezTo>
                  <a:cubicBezTo>
                    <a:pt x="1371" y="195"/>
                    <a:pt x="1524" y="111"/>
                    <a:pt x="1648" y="64"/>
                  </a:cubicBezTo>
                  <a:cubicBezTo>
                    <a:pt x="1772" y="17"/>
                    <a:pt x="1829" y="0"/>
                    <a:pt x="1968" y="8"/>
                  </a:cubicBezTo>
                  <a:cubicBezTo>
                    <a:pt x="2107" y="16"/>
                    <a:pt x="2271" y="45"/>
                    <a:pt x="2480" y="112"/>
                  </a:cubicBezTo>
                  <a:cubicBezTo>
                    <a:pt x="2689" y="179"/>
                    <a:pt x="2979" y="313"/>
                    <a:pt x="3224" y="408"/>
                  </a:cubicBezTo>
                  <a:cubicBezTo>
                    <a:pt x="3469" y="503"/>
                    <a:pt x="3747" y="625"/>
                    <a:pt x="3952" y="680"/>
                  </a:cubicBezTo>
                  <a:cubicBezTo>
                    <a:pt x="4157" y="735"/>
                    <a:pt x="4294" y="732"/>
                    <a:pt x="4456" y="736"/>
                  </a:cubicBezTo>
                </a:path>
              </a:pathLst>
            </a:custGeom>
            <a:noFill/>
            <a:ln w="76200" cmpd="sng">
              <a:solidFill>
                <a:srgbClr val="3D9A3A"/>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
          <p:nvSpPr>
            <p:cNvPr id="37897" name="Rectangle 9"/>
            <p:cNvSpPr>
              <a:spLocks noChangeArrowheads="1"/>
            </p:cNvSpPr>
            <p:nvPr/>
          </p:nvSpPr>
          <p:spPr bwMode="auto">
            <a:xfrm>
              <a:off x="1841500" y="4210051"/>
              <a:ext cx="1955800" cy="59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mtClean="0">
                  <a:solidFill>
                    <a:schemeClr val="bg1"/>
                  </a:solidFill>
                  <a:latin typeface="Arial" pitchFamily="34" charset="0"/>
                </a:rPr>
                <a:t>Aliran Kas </a:t>
              </a:r>
            </a:p>
            <a:p>
              <a:pPr algn="ctr">
                <a:lnSpc>
                  <a:spcPct val="85000"/>
                </a:lnSpc>
              </a:pPr>
              <a:r>
                <a:rPr lang="en-US" altLang="en-US" smtClean="0">
                  <a:solidFill>
                    <a:schemeClr val="bg1"/>
                  </a:solidFill>
                  <a:latin typeface="Arial" pitchFamily="34" charset="0"/>
                </a:rPr>
                <a:t>Negatif</a:t>
              </a:r>
              <a:endParaRPr lang="en-US" altLang="en-US">
                <a:solidFill>
                  <a:schemeClr val="bg1"/>
                </a:solidFill>
                <a:latin typeface="Arial" pitchFamily="34" charset="0"/>
              </a:endParaRPr>
            </a:p>
          </p:txBody>
        </p:sp>
        <p:grpSp>
          <p:nvGrpSpPr>
            <p:cNvPr id="37923" name="Group 35"/>
            <p:cNvGrpSpPr>
              <a:grpSpLocks/>
            </p:cNvGrpSpPr>
            <p:nvPr/>
          </p:nvGrpSpPr>
          <p:grpSpPr bwMode="auto">
            <a:xfrm>
              <a:off x="914403" y="1447804"/>
              <a:ext cx="10159999" cy="4330704"/>
              <a:chOff x="432" y="1200"/>
              <a:chExt cx="4800" cy="2728"/>
            </a:xfrm>
          </p:grpSpPr>
          <p:sp>
            <p:nvSpPr>
              <p:cNvPr id="38935" name="Freeform 11"/>
              <p:cNvSpPr>
                <a:spLocks/>
              </p:cNvSpPr>
              <p:nvPr/>
            </p:nvSpPr>
            <p:spPr bwMode="auto">
              <a:xfrm>
                <a:off x="672" y="1200"/>
                <a:ext cx="4560" cy="2448"/>
              </a:xfrm>
              <a:custGeom>
                <a:avLst/>
                <a:gdLst>
                  <a:gd name="T0" fmla="*/ 0 w 4560"/>
                  <a:gd name="T1" fmla="*/ 0 h 2448"/>
                  <a:gd name="T2" fmla="*/ 0 w 4560"/>
                  <a:gd name="T3" fmla="*/ 2448 h 2448"/>
                  <a:gd name="T4" fmla="*/ 4560 w 4560"/>
                  <a:gd name="T5" fmla="*/ 2448 h 2448"/>
                  <a:gd name="T6" fmla="*/ 0 60000 65536"/>
                  <a:gd name="T7" fmla="*/ 0 60000 65536"/>
                  <a:gd name="T8" fmla="*/ 0 60000 65536"/>
                  <a:gd name="T9" fmla="*/ 0 w 4560"/>
                  <a:gd name="T10" fmla="*/ 0 h 2448"/>
                  <a:gd name="T11" fmla="*/ 4560 w 4560"/>
                  <a:gd name="T12" fmla="*/ 2448 h 2448"/>
                </a:gdLst>
                <a:ahLst/>
                <a:cxnLst>
                  <a:cxn ang="T6">
                    <a:pos x="T0" y="T1"/>
                  </a:cxn>
                  <a:cxn ang="T7">
                    <a:pos x="T2" y="T3"/>
                  </a:cxn>
                  <a:cxn ang="T8">
                    <a:pos x="T4" y="T5"/>
                  </a:cxn>
                </a:cxnLst>
                <a:rect l="T9" t="T10" r="T11" b="T12"/>
                <a:pathLst>
                  <a:path w="4560" h="2448">
                    <a:moveTo>
                      <a:pt x="0" y="0"/>
                    </a:moveTo>
                    <a:lnTo>
                      <a:pt x="0" y="2448"/>
                    </a:lnTo>
                    <a:lnTo>
                      <a:pt x="4560" y="2448"/>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8936" name="Rectangle 12"/>
              <p:cNvSpPr>
                <a:spLocks noChangeArrowheads="1"/>
              </p:cNvSpPr>
              <p:nvPr/>
            </p:nvSpPr>
            <p:spPr bwMode="auto">
              <a:xfrm>
                <a:off x="654" y="3679"/>
                <a:ext cx="447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095500" algn="ctr"/>
                    <a:tab pos="3429000" algn="ctr"/>
                    <a:tab pos="4953000" algn="ctr"/>
                  </a:tabLst>
                  <a:defRPr>
                    <a:solidFill>
                      <a:schemeClr val="tx1"/>
                    </a:solidFill>
                    <a:latin typeface="Calibri" pitchFamily="34" charset="0"/>
                    <a:cs typeface="Arial" pitchFamily="34" charset="0"/>
                  </a:defRPr>
                </a:lvl1pPr>
                <a:lvl2pPr marL="742950" indent="-285750">
                  <a:tabLst>
                    <a:tab pos="2095500" algn="ctr"/>
                    <a:tab pos="3429000" algn="ctr"/>
                    <a:tab pos="4953000" algn="ctr"/>
                  </a:tabLst>
                  <a:defRPr>
                    <a:solidFill>
                      <a:schemeClr val="tx1"/>
                    </a:solidFill>
                    <a:latin typeface="Calibri" pitchFamily="34" charset="0"/>
                    <a:cs typeface="Arial" pitchFamily="34" charset="0"/>
                  </a:defRPr>
                </a:lvl2pPr>
                <a:lvl3pPr marL="1143000" indent="-228600">
                  <a:tabLst>
                    <a:tab pos="2095500" algn="ctr"/>
                    <a:tab pos="3429000" algn="ctr"/>
                    <a:tab pos="4953000" algn="ctr"/>
                  </a:tabLst>
                  <a:defRPr>
                    <a:solidFill>
                      <a:schemeClr val="tx1"/>
                    </a:solidFill>
                    <a:latin typeface="Calibri" pitchFamily="34" charset="0"/>
                    <a:cs typeface="Arial" pitchFamily="34" charset="0"/>
                  </a:defRPr>
                </a:lvl3pPr>
                <a:lvl4pPr marL="1600200" indent="-228600">
                  <a:tabLst>
                    <a:tab pos="2095500" algn="ctr"/>
                    <a:tab pos="3429000" algn="ctr"/>
                    <a:tab pos="4953000" algn="ctr"/>
                  </a:tabLst>
                  <a:defRPr>
                    <a:solidFill>
                      <a:schemeClr val="tx1"/>
                    </a:solidFill>
                    <a:latin typeface="Calibri" pitchFamily="34" charset="0"/>
                    <a:cs typeface="Arial" pitchFamily="34" charset="0"/>
                  </a:defRPr>
                </a:lvl4pPr>
                <a:lvl5pPr marL="2057400" indent="-228600">
                  <a:tabLst>
                    <a:tab pos="2095500" algn="ctr"/>
                    <a:tab pos="3429000" algn="ctr"/>
                    <a:tab pos="4953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9pPr>
              </a:lstStyle>
              <a:p>
                <a:pPr>
                  <a:tabLst>
                    <a:tab pos="914400" algn="ctr"/>
                    <a:tab pos="2851150" algn="ctr"/>
                    <a:tab pos="4633913" algn="ctr"/>
                    <a:tab pos="6632575" algn="ctr"/>
                  </a:tabLst>
                </a:pPr>
                <a:r>
                  <a:rPr lang="en-US" altLang="en-US" smtClean="0">
                    <a:latin typeface="Arial" pitchFamily="34" charset="0"/>
                  </a:rPr>
                  <a:t>	Perkenalan</a:t>
                </a:r>
                <a:r>
                  <a:rPr lang="en-US" altLang="en-US">
                    <a:latin typeface="Arial" pitchFamily="34" charset="0"/>
                  </a:rPr>
                  <a:t>	</a:t>
                </a:r>
                <a:r>
                  <a:rPr lang="en-US" altLang="en-US" smtClean="0">
                    <a:latin typeface="Arial" pitchFamily="34" charset="0"/>
                  </a:rPr>
                  <a:t>Pertumbuhan</a:t>
                </a:r>
                <a:r>
                  <a:rPr lang="en-US" altLang="en-US">
                    <a:latin typeface="Arial" pitchFamily="34" charset="0"/>
                  </a:rPr>
                  <a:t>	</a:t>
                </a:r>
                <a:r>
                  <a:rPr lang="en-US" altLang="en-US" smtClean="0">
                    <a:latin typeface="Arial" pitchFamily="34" charset="0"/>
                  </a:rPr>
                  <a:t>Kematangan</a:t>
                </a:r>
                <a:r>
                  <a:rPr lang="en-US" altLang="en-US">
                    <a:latin typeface="Arial" pitchFamily="34" charset="0"/>
                  </a:rPr>
                  <a:t>	</a:t>
                </a:r>
                <a:r>
                  <a:rPr lang="en-US" altLang="en-US" smtClean="0">
                    <a:latin typeface="Arial" pitchFamily="34" charset="0"/>
                  </a:rPr>
                  <a:t>Penurunan</a:t>
                </a:r>
                <a:endParaRPr lang="en-US" altLang="en-US">
                  <a:latin typeface="Arial" pitchFamily="34" charset="0"/>
                </a:endParaRPr>
              </a:p>
            </p:txBody>
          </p:sp>
          <p:sp>
            <p:nvSpPr>
              <p:cNvPr id="38937" name="Rectangle 13"/>
              <p:cNvSpPr>
                <a:spLocks noChangeArrowheads="1"/>
              </p:cNvSpPr>
              <p:nvPr/>
            </p:nvSpPr>
            <p:spPr bwMode="auto">
              <a:xfrm rot="16200000">
                <a:off x="-573" y="2326"/>
                <a:ext cx="218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mtClean="0">
                    <a:latin typeface="Arial" pitchFamily="34" charset="0"/>
                  </a:rPr>
                  <a:t>Penjualan, Biaya dan Aliran Kas</a:t>
                </a:r>
                <a:endParaRPr lang="en-US" altLang="en-US">
                  <a:latin typeface="Arial" pitchFamily="34" charset="0"/>
                </a:endParaRPr>
              </a:p>
            </p:txBody>
          </p:sp>
          <p:sp>
            <p:nvSpPr>
              <p:cNvPr id="38938" name="Line 14"/>
              <p:cNvSpPr>
                <a:spLocks noChangeShapeType="1"/>
              </p:cNvSpPr>
              <p:nvPr/>
            </p:nvSpPr>
            <p:spPr bwMode="auto">
              <a:xfrm>
                <a:off x="1616" y="1880"/>
                <a:ext cx="0" cy="204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39" name="Line 15"/>
              <p:cNvSpPr>
                <a:spLocks noChangeShapeType="1"/>
              </p:cNvSpPr>
              <p:nvPr/>
            </p:nvSpPr>
            <p:spPr bwMode="auto">
              <a:xfrm>
                <a:off x="2456" y="1880"/>
                <a:ext cx="0" cy="204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0" name="Line 16"/>
              <p:cNvSpPr>
                <a:spLocks noChangeShapeType="1"/>
              </p:cNvSpPr>
              <p:nvPr/>
            </p:nvSpPr>
            <p:spPr bwMode="auto">
              <a:xfrm>
                <a:off x="3312" y="1880"/>
                <a:ext cx="0" cy="204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1" name="Line 17"/>
              <p:cNvSpPr>
                <a:spLocks noChangeShapeType="1"/>
              </p:cNvSpPr>
              <p:nvPr/>
            </p:nvSpPr>
            <p:spPr bwMode="auto">
              <a:xfrm>
                <a:off x="672" y="2896"/>
                <a:ext cx="44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7906" name="Freeform 18"/>
            <p:cNvSpPr>
              <a:spLocks/>
            </p:cNvSpPr>
            <p:nvPr/>
          </p:nvSpPr>
          <p:spPr bwMode="auto">
            <a:xfrm>
              <a:off x="1483784" y="2857501"/>
              <a:ext cx="9387416" cy="1249363"/>
            </a:xfrm>
            <a:custGeom>
              <a:avLst/>
              <a:gdLst>
                <a:gd name="T0" fmla="*/ 0 w 4435"/>
                <a:gd name="T1" fmla="*/ 1249363 h 787"/>
                <a:gd name="T2" fmla="*/ 576262 w 4435"/>
                <a:gd name="T3" fmla="*/ 525463 h 787"/>
                <a:gd name="T4" fmla="*/ 1135062 w 4435"/>
                <a:gd name="T5" fmla="*/ 68263 h 787"/>
                <a:gd name="T6" fmla="*/ 1782762 w 4435"/>
                <a:gd name="T7" fmla="*/ 119063 h 787"/>
                <a:gd name="T8" fmla="*/ 3001962 w 4435"/>
                <a:gd name="T9" fmla="*/ 652463 h 787"/>
                <a:gd name="T10" fmla="*/ 3929062 w 4435"/>
                <a:gd name="T11" fmla="*/ 969963 h 787"/>
                <a:gd name="T12" fmla="*/ 4906962 w 4435"/>
                <a:gd name="T13" fmla="*/ 1046163 h 787"/>
                <a:gd name="T14" fmla="*/ 7040562 w 4435"/>
                <a:gd name="T15" fmla="*/ 1109663 h 787"/>
                <a:gd name="T16" fmla="*/ 0 60000 65536"/>
                <a:gd name="T17" fmla="*/ 0 60000 65536"/>
                <a:gd name="T18" fmla="*/ 0 60000 65536"/>
                <a:gd name="T19" fmla="*/ 0 60000 65536"/>
                <a:gd name="T20" fmla="*/ 0 60000 65536"/>
                <a:gd name="T21" fmla="*/ 0 60000 65536"/>
                <a:gd name="T22" fmla="*/ 0 60000 65536"/>
                <a:gd name="T23" fmla="*/ 0 60000 65536"/>
                <a:gd name="T24" fmla="*/ 0 w 4435"/>
                <a:gd name="T25" fmla="*/ 0 h 787"/>
                <a:gd name="T26" fmla="*/ 4435 w 4435"/>
                <a:gd name="T27" fmla="*/ 787 h 7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35" h="787">
                  <a:moveTo>
                    <a:pt x="0" y="787"/>
                  </a:moveTo>
                  <a:cubicBezTo>
                    <a:pt x="60" y="712"/>
                    <a:pt x="244" y="455"/>
                    <a:pt x="363" y="331"/>
                  </a:cubicBezTo>
                  <a:cubicBezTo>
                    <a:pt x="482" y="207"/>
                    <a:pt x="588" y="86"/>
                    <a:pt x="715" y="43"/>
                  </a:cubicBezTo>
                  <a:cubicBezTo>
                    <a:pt x="842" y="0"/>
                    <a:pt x="927" y="14"/>
                    <a:pt x="1123" y="75"/>
                  </a:cubicBezTo>
                  <a:cubicBezTo>
                    <a:pt x="1319" y="136"/>
                    <a:pt x="1666" y="322"/>
                    <a:pt x="1891" y="411"/>
                  </a:cubicBezTo>
                  <a:cubicBezTo>
                    <a:pt x="2116" y="500"/>
                    <a:pt x="2275" y="570"/>
                    <a:pt x="2475" y="611"/>
                  </a:cubicBezTo>
                  <a:cubicBezTo>
                    <a:pt x="2675" y="652"/>
                    <a:pt x="2764" y="644"/>
                    <a:pt x="3091" y="659"/>
                  </a:cubicBezTo>
                  <a:cubicBezTo>
                    <a:pt x="3418" y="674"/>
                    <a:pt x="4155" y="691"/>
                    <a:pt x="4435" y="699"/>
                  </a:cubicBezTo>
                </a:path>
              </a:pathLst>
            </a:custGeom>
            <a:noFill/>
            <a:ln w="76200" cmpd="sng">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grpSp>
          <p:nvGrpSpPr>
            <p:cNvPr id="37907" name="Group 19"/>
            <p:cNvGrpSpPr>
              <a:grpSpLocks/>
            </p:cNvGrpSpPr>
            <p:nvPr/>
          </p:nvGrpSpPr>
          <p:grpSpPr bwMode="auto">
            <a:xfrm>
              <a:off x="1706034" y="1865313"/>
              <a:ext cx="3865037" cy="1017587"/>
              <a:chOff x="806" y="1463"/>
              <a:chExt cx="1826" cy="641"/>
            </a:xfrm>
          </p:grpSpPr>
          <p:sp>
            <p:nvSpPr>
              <p:cNvPr id="38933" name="Rectangle 20"/>
              <p:cNvSpPr>
                <a:spLocks noChangeArrowheads="1"/>
              </p:cNvSpPr>
              <p:nvPr/>
            </p:nvSpPr>
            <p:spPr bwMode="auto">
              <a:xfrm>
                <a:off x="806" y="1463"/>
                <a:ext cx="18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mtClean="0">
                    <a:latin typeface="Arial" pitchFamily="34" charset="0"/>
                  </a:rPr>
                  <a:t>Biaya Pengembangan dan Produksi</a:t>
                </a:r>
                <a:endParaRPr lang="en-US" altLang="en-US">
                  <a:latin typeface="Arial" pitchFamily="34" charset="0"/>
                </a:endParaRPr>
              </a:p>
            </p:txBody>
          </p:sp>
          <p:sp>
            <p:nvSpPr>
              <p:cNvPr id="38934" name="Line 21"/>
              <p:cNvSpPr>
                <a:spLocks noChangeShapeType="1"/>
              </p:cNvSpPr>
              <p:nvPr/>
            </p:nvSpPr>
            <p:spPr bwMode="auto">
              <a:xfrm flipH="1">
                <a:off x="1888" y="1688"/>
                <a:ext cx="176" cy="4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0" name="Group 22"/>
            <p:cNvGrpSpPr>
              <a:grpSpLocks/>
            </p:cNvGrpSpPr>
            <p:nvPr/>
          </p:nvGrpSpPr>
          <p:grpSpPr bwMode="auto">
            <a:xfrm>
              <a:off x="3280835" y="3416294"/>
              <a:ext cx="1511300" cy="431800"/>
              <a:chOff x="1550" y="2440"/>
              <a:chExt cx="714" cy="272"/>
            </a:xfrm>
          </p:grpSpPr>
          <p:sp>
            <p:nvSpPr>
              <p:cNvPr id="38931" name="Rectangle 23"/>
              <p:cNvSpPr>
                <a:spLocks noChangeArrowheads="1"/>
              </p:cNvSpPr>
              <p:nvPr/>
            </p:nvSpPr>
            <p:spPr bwMode="auto">
              <a:xfrm>
                <a:off x="1550" y="2440"/>
                <a:ext cx="620"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mtClean="0">
                    <a:latin typeface="Arial" pitchFamily="34" charset="0"/>
                  </a:rPr>
                  <a:t>Aliran Kas</a:t>
                </a:r>
                <a:endParaRPr lang="en-US" altLang="en-US">
                  <a:latin typeface="Arial" pitchFamily="34" charset="0"/>
                </a:endParaRPr>
              </a:p>
            </p:txBody>
          </p:sp>
          <p:sp>
            <p:nvSpPr>
              <p:cNvPr id="38932" name="Line 24"/>
              <p:cNvSpPr>
                <a:spLocks noChangeShapeType="1"/>
              </p:cNvSpPr>
              <p:nvPr/>
            </p:nvSpPr>
            <p:spPr bwMode="auto">
              <a:xfrm>
                <a:off x="2016" y="2616"/>
                <a:ext cx="248" cy="9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3" name="Group 25"/>
            <p:cNvGrpSpPr>
              <a:grpSpLocks/>
            </p:cNvGrpSpPr>
            <p:nvPr/>
          </p:nvGrpSpPr>
          <p:grpSpPr bwMode="auto">
            <a:xfrm>
              <a:off x="7975605" y="2584450"/>
              <a:ext cx="2453218" cy="1123951"/>
              <a:chOff x="3768" y="1916"/>
              <a:chExt cx="1159" cy="708"/>
            </a:xfrm>
          </p:grpSpPr>
          <p:sp>
            <p:nvSpPr>
              <p:cNvPr id="38929" name="Rectangle 26"/>
              <p:cNvSpPr>
                <a:spLocks noChangeArrowheads="1"/>
              </p:cNvSpPr>
              <p:nvPr/>
            </p:nvSpPr>
            <p:spPr bwMode="auto">
              <a:xfrm>
                <a:off x="4258" y="1916"/>
                <a:ext cx="669"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mtClean="0">
                    <a:latin typeface="Arial" pitchFamily="34" charset="0"/>
                  </a:rPr>
                  <a:t>Laba Bersih</a:t>
                </a:r>
                <a:endParaRPr lang="en-US" altLang="en-US">
                  <a:latin typeface="Arial" pitchFamily="34" charset="0"/>
                </a:endParaRPr>
              </a:p>
            </p:txBody>
          </p:sp>
          <p:sp>
            <p:nvSpPr>
              <p:cNvPr id="38930" name="Line 27"/>
              <p:cNvSpPr>
                <a:spLocks noChangeShapeType="1"/>
              </p:cNvSpPr>
              <p:nvPr/>
            </p:nvSpPr>
            <p:spPr bwMode="auto">
              <a:xfrm flipH="1">
                <a:off x="3768" y="2160"/>
                <a:ext cx="520" cy="46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6" name="Group 28"/>
            <p:cNvGrpSpPr>
              <a:grpSpLocks/>
            </p:cNvGrpSpPr>
            <p:nvPr/>
          </p:nvGrpSpPr>
          <p:grpSpPr bwMode="auto">
            <a:xfrm>
              <a:off x="7006175" y="2144714"/>
              <a:ext cx="2518836" cy="903287"/>
              <a:chOff x="3310" y="1639"/>
              <a:chExt cx="1190" cy="569"/>
            </a:xfrm>
          </p:grpSpPr>
          <p:sp>
            <p:nvSpPr>
              <p:cNvPr id="38927" name="Rectangle 29"/>
              <p:cNvSpPr>
                <a:spLocks noChangeArrowheads="1"/>
              </p:cNvSpPr>
              <p:nvPr/>
            </p:nvSpPr>
            <p:spPr bwMode="auto">
              <a:xfrm>
                <a:off x="3310" y="1639"/>
                <a:ext cx="119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mtClean="0">
                    <a:latin typeface="Arial" pitchFamily="34" charset="0"/>
                  </a:rPr>
                  <a:t>Penerimaan Penjualan</a:t>
                </a:r>
                <a:endParaRPr lang="en-US" altLang="en-US">
                  <a:latin typeface="Arial" pitchFamily="34" charset="0"/>
                </a:endParaRPr>
              </a:p>
            </p:txBody>
          </p:sp>
          <p:sp>
            <p:nvSpPr>
              <p:cNvPr id="38928" name="Line 30"/>
              <p:cNvSpPr>
                <a:spLocks noChangeShapeType="1"/>
              </p:cNvSpPr>
              <p:nvPr/>
            </p:nvSpPr>
            <p:spPr bwMode="auto">
              <a:xfrm flipH="1">
                <a:off x="3608" y="1848"/>
                <a:ext cx="160" cy="3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9" name="Group 31"/>
            <p:cNvGrpSpPr>
              <a:grpSpLocks/>
            </p:cNvGrpSpPr>
            <p:nvPr/>
          </p:nvGrpSpPr>
          <p:grpSpPr bwMode="auto">
            <a:xfrm>
              <a:off x="8970435" y="4051302"/>
              <a:ext cx="1257300" cy="736600"/>
              <a:chOff x="4238" y="2840"/>
              <a:chExt cx="594" cy="464"/>
            </a:xfrm>
          </p:grpSpPr>
          <p:sp>
            <p:nvSpPr>
              <p:cNvPr id="38925" name="Rectangle 32"/>
              <p:cNvSpPr>
                <a:spLocks noChangeArrowheads="1"/>
              </p:cNvSpPr>
              <p:nvPr/>
            </p:nvSpPr>
            <p:spPr bwMode="auto">
              <a:xfrm>
                <a:off x="4238" y="3071"/>
                <a:ext cx="31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mtClean="0">
                    <a:latin typeface="Arial" pitchFamily="34" charset="0"/>
                  </a:rPr>
                  <a:t>Rugi</a:t>
                </a:r>
                <a:endParaRPr lang="en-US" altLang="en-US">
                  <a:latin typeface="Arial" pitchFamily="34" charset="0"/>
                </a:endParaRPr>
              </a:p>
            </p:txBody>
          </p:sp>
          <p:sp>
            <p:nvSpPr>
              <p:cNvPr id="38926" name="Line 33"/>
              <p:cNvSpPr>
                <a:spLocks noChangeShapeType="1"/>
              </p:cNvSpPr>
              <p:nvPr/>
            </p:nvSpPr>
            <p:spPr bwMode="auto">
              <a:xfrm flipV="1">
                <a:off x="4536" y="2840"/>
                <a:ext cx="296"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37922" name="Rectangle 34"/>
          <p:cNvSpPr>
            <a:spLocks noChangeArrowheads="1"/>
          </p:cNvSpPr>
          <p:nvPr/>
        </p:nvSpPr>
        <p:spPr bwMode="auto">
          <a:xfrm>
            <a:off x="9918701" y="5927726"/>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Arial" pitchFamily="34" charset="0"/>
              </a:rPr>
              <a:t>Figure 5.2</a:t>
            </a:r>
          </a:p>
        </p:txBody>
      </p:sp>
    </p:spTree>
    <p:extLst>
      <p:ext uri="{BB962C8B-B14F-4D97-AF65-F5344CB8AC3E}">
        <p14:creationId xmlns:p14="http://schemas.microsoft.com/office/powerpoint/2010/main" val="70296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50" fill="hold"/>
                                        <p:tgtEl>
                                          <p:spTgt spid="2"/>
                                        </p:tgtEl>
                                        <p:attrNameLst>
                                          <p:attrName>ppt_x</p:attrName>
                                        </p:attrNameLst>
                                      </p:cBhvr>
                                      <p:tavLst>
                                        <p:tav tm="0">
                                          <p:val>
                                            <p:strVal val="#ppt_x"/>
                                          </p:val>
                                        </p:tav>
                                        <p:tav tm="100000">
                                          <p:val>
                                            <p:strVal val="#ppt_x"/>
                                          </p:val>
                                        </p:tav>
                                      </p:tavLst>
                                    </p:anim>
                                    <p:anim calcmode="lin" valueType="num">
                                      <p:cBhvr additive="base">
                                        <p:cTn id="8" dur="22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914400" y="434975"/>
            <a:ext cx="10363200" cy="952500"/>
          </a:xfrm>
        </p:spPr>
        <p:txBody>
          <a:bodyPr>
            <a:normAutofit/>
          </a:bodyPr>
          <a:lstStyle/>
          <a:p>
            <a:pPr>
              <a:lnSpc>
                <a:spcPct val="80000"/>
              </a:lnSpc>
            </a:pPr>
            <a:r>
              <a:rPr lang="en-US" altLang="en-US" smtClean="0">
                <a:latin typeface="Arial" pitchFamily="34" charset="0"/>
                <a:cs typeface="Arial" pitchFamily="34" charset="0"/>
              </a:rPr>
              <a:t>Daur Hidup dan Strategi</a:t>
            </a:r>
          </a:p>
        </p:txBody>
      </p:sp>
      <p:grpSp>
        <p:nvGrpSpPr>
          <p:cNvPr id="2" name="Group 1"/>
          <p:cNvGrpSpPr/>
          <p:nvPr/>
        </p:nvGrpSpPr>
        <p:grpSpPr>
          <a:xfrm>
            <a:off x="1062567" y="1552575"/>
            <a:ext cx="9495368" cy="4960145"/>
            <a:chOff x="1062567" y="1552575"/>
            <a:chExt cx="9495368" cy="4960145"/>
          </a:xfrm>
        </p:grpSpPr>
        <p:sp>
          <p:nvSpPr>
            <p:cNvPr id="38915" name="Rectangle 3"/>
            <p:cNvSpPr>
              <a:spLocks noChangeArrowheads="1"/>
            </p:cNvSpPr>
            <p:nvPr/>
          </p:nvSpPr>
          <p:spPr bwMode="auto">
            <a:xfrm>
              <a:off x="1062567" y="1552575"/>
              <a:ext cx="3888238"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600" b="1" smtClean="0">
                  <a:solidFill>
                    <a:srgbClr val="FFFF00"/>
                  </a:solidFill>
                  <a:latin typeface="Arial" pitchFamily="34" charset="0"/>
                </a:rPr>
                <a:t>Fase Perkenalan</a:t>
              </a:r>
              <a:endParaRPr lang="en-US" altLang="en-US" sz="3600" b="1">
                <a:solidFill>
                  <a:srgbClr val="FFFF00"/>
                </a:solidFill>
                <a:latin typeface="Arial" pitchFamily="34" charset="0"/>
              </a:endParaRPr>
            </a:p>
          </p:txBody>
        </p:sp>
        <p:sp>
          <p:nvSpPr>
            <p:cNvPr id="38916" name="Rectangle 4"/>
            <p:cNvSpPr>
              <a:spLocks noChangeArrowheads="1"/>
            </p:cNvSpPr>
            <p:nvPr/>
          </p:nvSpPr>
          <p:spPr bwMode="auto">
            <a:xfrm>
              <a:off x="1841502" y="2300289"/>
              <a:ext cx="8716433" cy="421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1169988"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Penyetelan yang baik mungkin memerlukan biaya yang tidak </a:t>
              </a:r>
              <a:r>
                <a:rPr lang="en-US" altLang="en-US" sz="3600" smtClean="0">
                  <a:latin typeface="Arial" pitchFamily="34" charset="0"/>
                </a:rPr>
                <a:t>biasa untuk</a:t>
              </a:r>
              <a:endParaRPr lang="en-US" altLang="en-US" sz="3600">
                <a:latin typeface="Arial" pitchFamily="34" charset="0"/>
              </a:endParaRPr>
            </a:p>
            <a:p>
              <a:pPr lvl="1">
                <a:lnSpc>
                  <a:spcPct val="90000"/>
                </a:lnSpc>
                <a:spcAft>
                  <a:spcPts val="1600"/>
                </a:spcAft>
                <a:buClr>
                  <a:schemeClr val="tx1"/>
                </a:buClr>
                <a:buFont typeface="Arial" pitchFamily="34" charset="0"/>
                <a:buAutoNum type="arabicPeriod"/>
              </a:pPr>
              <a:r>
                <a:rPr lang="en-US" altLang="en-US" sz="3200" smtClean="0">
                  <a:latin typeface="Arial" pitchFamily="34" charset="0"/>
                </a:rPr>
                <a:t>Riset</a:t>
              </a:r>
            </a:p>
            <a:p>
              <a:pPr lvl="1">
                <a:lnSpc>
                  <a:spcPct val="90000"/>
                </a:lnSpc>
                <a:spcAft>
                  <a:spcPts val="1600"/>
                </a:spcAft>
                <a:buClr>
                  <a:schemeClr val="tx1"/>
                </a:buClr>
                <a:buFont typeface="Arial" pitchFamily="34" charset="0"/>
                <a:buAutoNum type="arabicPeriod"/>
              </a:pPr>
              <a:r>
                <a:rPr lang="en-US" altLang="en-US" sz="3200" smtClean="0">
                  <a:latin typeface="Arial" pitchFamily="34" charset="0"/>
                </a:rPr>
                <a:t>Pengembangan produk</a:t>
              </a:r>
              <a:endParaRPr lang="en-US" altLang="en-US" sz="3200">
                <a:latin typeface="Arial" pitchFamily="34" charset="0"/>
              </a:endParaRPr>
            </a:p>
            <a:p>
              <a:pPr lvl="1">
                <a:lnSpc>
                  <a:spcPct val="90000"/>
                </a:lnSpc>
                <a:spcAft>
                  <a:spcPts val="1600"/>
                </a:spcAft>
                <a:buClr>
                  <a:schemeClr val="tx1"/>
                </a:buClr>
                <a:buFont typeface="Arial" pitchFamily="34" charset="0"/>
                <a:buAutoNum type="arabicPeriod"/>
              </a:pPr>
              <a:r>
                <a:rPr lang="en-US" altLang="en-US" sz="3200">
                  <a:latin typeface="Arial" pitchFamily="34" charset="0"/>
                </a:rPr>
                <a:t>Modifikasi dan peningkatan </a:t>
              </a:r>
              <a:r>
                <a:rPr lang="en-US" altLang="en-US" sz="3200" smtClean="0">
                  <a:latin typeface="Arial" pitchFamily="34" charset="0"/>
                </a:rPr>
                <a:t>proses</a:t>
              </a:r>
            </a:p>
            <a:p>
              <a:pPr lvl="1">
                <a:lnSpc>
                  <a:spcPct val="90000"/>
                </a:lnSpc>
                <a:spcAft>
                  <a:spcPts val="1600"/>
                </a:spcAft>
                <a:buClr>
                  <a:schemeClr val="tx1"/>
                </a:buClr>
                <a:buFont typeface="Arial" pitchFamily="34" charset="0"/>
                <a:buAutoNum type="arabicPeriod"/>
              </a:pPr>
              <a:r>
                <a:rPr lang="en-US" altLang="en-US" sz="3200" smtClean="0">
                  <a:latin typeface="Arial" pitchFamily="34" charset="0"/>
                </a:rPr>
                <a:t>Pengembangan </a:t>
              </a:r>
              <a:r>
                <a:rPr lang="en-US" altLang="en-US" sz="3200">
                  <a:latin typeface="Arial" pitchFamily="34" charset="0"/>
                </a:rPr>
                <a:t>pemasok</a:t>
              </a:r>
            </a:p>
          </p:txBody>
        </p:sp>
      </p:grpSp>
    </p:spTree>
    <p:extLst>
      <p:ext uri="{BB962C8B-B14F-4D97-AF65-F5344CB8AC3E}">
        <p14:creationId xmlns:p14="http://schemas.microsoft.com/office/powerpoint/2010/main" val="18782701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914400" y="434975"/>
            <a:ext cx="10363200" cy="952500"/>
          </a:xfrm>
        </p:spPr>
        <p:txBody>
          <a:bodyPr/>
          <a:lstStyle/>
          <a:p>
            <a:pPr>
              <a:lnSpc>
                <a:spcPct val="80000"/>
              </a:lnSpc>
            </a:pPr>
            <a:r>
              <a:rPr lang="en-US" altLang="en-US">
                <a:latin typeface="Arial" pitchFamily="34" charset="0"/>
                <a:cs typeface="Arial" pitchFamily="34" charset="0"/>
              </a:rPr>
              <a:t>Daur Hidup dan Strategi</a:t>
            </a:r>
            <a:endParaRPr lang="en-US" altLang="en-US" smtClean="0">
              <a:latin typeface="Arial" pitchFamily="34" charset="0"/>
              <a:cs typeface="Arial" pitchFamily="34" charset="0"/>
            </a:endParaRPr>
          </a:p>
        </p:txBody>
      </p:sp>
      <p:grpSp>
        <p:nvGrpSpPr>
          <p:cNvPr id="2" name="Group 1"/>
          <p:cNvGrpSpPr/>
          <p:nvPr/>
        </p:nvGrpSpPr>
        <p:grpSpPr>
          <a:xfrm>
            <a:off x="1147233" y="1781175"/>
            <a:ext cx="9476320" cy="3904354"/>
            <a:chOff x="1147233" y="1781175"/>
            <a:chExt cx="9476320" cy="3904354"/>
          </a:xfrm>
        </p:grpSpPr>
        <p:sp>
          <p:nvSpPr>
            <p:cNvPr id="40963" name="Rectangle 3"/>
            <p:cNvSpPr>
              <a:spLocks noChangeArrowheads="1"/>
            </p:cNvSpPr>
            <p:nvPr/>
          </p:nvSpPr>
          <p:spPr bwMode="auto">
            <a:xfrm>
              <a:off x="1147233" y="1781175"/>
              <a:ext cx="4861261"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000" b="1" smtClean="0">
                  <a:solidFill>
                    <a:srgbClr val="FFFF00"/>
                  </a:solidFill>
                  <a:effectLst>
                    <a:outerShdw blurRad="38100" dist="38100" dir="2700000" algn="tl">
                      <a:srgbClr val="000000">
                        <a:alpha val="43137"/>
                      </a:srgbClr>
                    </a:outerShdw>
                  </a:effectLst>
                  <a:latin typeface="Arial" pitchFamily="34" charset="0"/>
                </a:rPr>
                <a:t>Fase Pertumbuhan</a:t>
              </a:r>
              <a:endParaRPr lang="en-US" altLang="en-US" sz="4000" b="1">
                <a:solidFill>
                  <a:srgbClr val="FFFF00"/>
                </a:solidFill>
                <a:effectLst>
                  <a:outerShdw blurRad="38100" dist="38100" dir="2700000" algn="tl">
                    <a:srgbClr val="000000">
                      <a:alpha val="43137"/>
                    </a:srgbClr>
                  </a:outerShdw>
                </a:effectLst>
                <a:latin typeface="Arial" pitchFamily="34" charset="0"/>
              </a:endParaRPr>
            </a:p>
          </p:txBody>
        </p:sp>
        <p:sp>
          <p:nvSpPr>
            <p:cNvPr id="40964" name="Rectangle 4"/>
            <p:cNvSpPr>
              <a:spLocks noChangeArrowheads="1"/>
            </p:cNvSpPr>
            <p:nvPr/>
          </p:nvSpPr>
          <p:spPr bwMode="auto">
            <a:xfrm>
              <a:off x="1907120" y="2659064"/>
              <a:ext cx="8716433" cy="302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Desain produk mulai stabil</a:t>
              </a:r>
            </a:p>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Peramalan kapasitas yang efektif menjadi perlu</a:t>
              </a:r>
            </a:p>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Menambah atau meningkatkan kapasitas mungkin </a:t>
              </a:r>
              <a:r>
                <a:rPr lang="en-US" altLang="en-US" sz="3600" smtClean="0">
                  <a:effectLst>
                    <a:outerShdw blurRad="38100" dist="38100" dir="2700000" algn="tl">
                      <a:srgbClr val="000000">
                        <a:alpha val="43137"/>
                      </a:srgbClr>
                    </a:outerShdw>
                  </a:effectLst>
                  <a:latin typeface="Arial" pitchFamily="34" charset="0"/>
                </a:rPr>
                <a:t>diperlukan</a:t>
              </a:r>
              <a:endParaRPr lang="en-US" altLang="en-US" sz="3600">
                <a:effectLst>
                  <a:outerShdw blurRad="38100" dist="38100" dir="2700000" algn="tl">
                    <a:srgbClr val="000000">
                      <a:alpha val="43137"/>
                    </a:srgbClr>
                  </a:outerShdw>
                </a:effectLst>
                <a:latin typeface="Arial" pitchFamily="34" charset="0"/>
              </a:endParaRPr>
            </a:p>
          </p:txBody>
        </p:sp>
      </p:grpSp>
    </p:spTree>
    <p:extLst>
      <p:ext uri="{BB962C8B-B14F-4D97-AF65-F5344CB8AC3E}">
        <p14:creationId xmlns:p14="http://schemas.microsoft.com/office/powerpoint/2010/main" val="172461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914400" y="434975"/>
            <a:ext cx="10363200" cy="952500"/>
          </a:xfrm>
        </p:spPr>
        <p:txBody>
          <a:bodyPr/>
          <a:lstStyle/>
          <a:p>
            <a:pPr>
              <a:lnSpc>
                <a:spcPct val="80000"/>
              </a:lnSpc>
            </a:pPr>
            <a:r>
              <a:rPr lang="en-US" altLang="en-US">
                <a:latin typeface="Arial" pitchFamily="34" charset="0"/>
                <a:cs typeface="Arial" pitchFamily="34" charset="0"/>
              </a:rPr>
              <a:t>Daur Hidup dan Strategi</a:t>
            </a:r>
            <a:endParaRPr lang="en-US" altLang="en-US" smtClean="0">
              <a:latin typeface="Arial" pitchFamily="34" charset="0"/>
              <a:cs typeface="Arial" pitchFamily="34" charset="0"/>
            </a:endParaRPr>
          </a:p>
        </p:txBody>
      </p:sp>
      <p:grpSp>
        <p:nvGrpSpPr>
          <p:cNvPr id="2" name="Group 1"/>
          <p:cNvGrpSpPr/>
          <p:nvPr/>
        </p:nvGrpSpPr>
        <p:grpSpPr>
          <a:xfrm>
            <a:off x="1079502" y="1704975"/>
            <a:ext cx="9476317" cy="3627356"/>
            <a:chOff x="1079502" y="1704975"/>
            <a:chExt cx="9476317" cy="3627356"/>
          </a:xfrm>
        </p:grpSpPr>
        <p:sp>
          <p:nvSpPr>
            <p:cNvPr id="43011" name="Rectangle 3"/>
            <p:cNvSpPr>
              <a:spLocks noChangeArrowheads="1"/>
            </p:cNvSpPr>
            <p:nvPr/>
          </p:nvSpPr>
          <p:spPr bwMode="auto">
            <a:xfrm>
              <a:off x="1079502" y="1704975"/>
              <a:ext cx="7631250"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300" b="1" smtClean="0">
                  <a:solidFill>
                    <a:srgbClr val="FFFF00"/>
                  </a:solidFill>
                  <a:effectLst>
                    <a:outerShdw blurRad="38100" dist="38100" dir="2700000" algn="tl">
                      <a:srgbClr val="000000">
                        <a:alpha val="43137"/>
                      </a:srgbClr>
                    </a:outerShdw>
                  </a:effectLst>
                  <a:latin typeface="Arial" pitchFamily="34" charset="0"/>
                </a:rPr>
                <a:t>Fase Kematangan (</a:t>
              </a:r>
              <a:r>
                <a:rPr lang="en-US" altLang="en-US" sz="4300" b="1" i="1" smtClean="0">
                  <a:solidFill>
                    <a:srgbClr val="FFFF00"/>
                  </a:solidFill>
                  <a:effectLst>
                    <a:outerShdw blurRad="38100" dist="38100" dir="2700000" algn="tl">
                      <a:srgbClr val="000000">
                        <a:alpha val="43137"/>
                      </a:srgbClr>
                    </a:outerShdw>
                  </a:effectLst>
                  <a:latin typeface="Arial" pitchFamily="34" charset="0"/>
                </a:rPr>
                <a:t>Maturity</a:t>
              </a:r>
              <a:r>
                <a:rPr lang="en-US" altLang="en-US" sz="4300" b="1" smtClean="0">
                  <a:solidFill>
                    <a:srgbClr val="FFFF00"/>
                  </a:solidFill>
                  <a:effectLst>
                    <a:outerShdw blurRad="38100" dist="38100" dir="2700000" algn="tl">
                      <a:srgbClr val="000000">
                        <a:alpha val="43137"/>
                      </a:srgbClr>
                    </a:outerShdw>
                  </a:effectLst>
                  <a:latin typeface="Arial" pitchFamily="34" charset="0"/>
                </a:rPr>
                <a:t>)</a:t>
              </a:r>
              <a:endParaRPr lang="en-US" altLang="en-US" sz="4300" b="1">
                <a:solidFill>
                  <a:srgbClr val="FFFF00"/>
                </a:solidFill>
                <a:effectLst>
                  <a:outerShdw blurRad="38100" dist="38100" dir="2700000" algn="tl">
                    <a:srgbClr val="000000">
                      <a:alpha val="43137"/>
                    </a:srgbClr>
                  </a:outerShdw>
                </a:effectLst>
                <a:latin typeface="Arial" pitchFamily="34" charset="0"/>
              </a:endParaRPr>
            </a:p>
          </p:txBody>
        </p:sp>
        <p:sp>
          <p:nvSpPr>
            <p:cNvPr id="43012" name="Rectangle 4"/>
            <p:cNvSpPr>
              <a:spLocks noChangeArrowheads="1"/>
            </p:cNvSpPr>
            <p:nvPr/>
          </p:nvSpPr>
          <p:spPr bwMode="auto">
            <a:xfrm>
              <a:off x="1839386" y="2582864"/>
              <a:ext cx="8716433" cy="274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742950" indent="-742950">
                <a:lnSpc>
                  <a:spcPct val="90000"/>
                </a:lnSpc>
                <a:spcAft>
                  <a:spcPts val="1600"/>
                </a:spcAft>
                <a:buClr>
                  <a:schemeClr val="tx1"/>
                </a:buClr>
                <a:buSzPct val="99000"/>
                <a:buFont typeface="+mj-lt"/>
                <a:buAutoNum type="arabicPeriod"/>
              </a:pPr>
              <a:r>
                <a:rPr lang="en-US" altLang="en-US" sz="3200">
                  <a:effectLst>
                    <a:outerShdw blurRad="38100" dist="38100" dir="2700000" algn="tl">
                      <a:srgbClr val="000000">
                        <a:alpha val="43137"/>
                      </a:srgbClr>
                    </a:outerShdw>
                  </a:effectLst>
                  <a:latin typeface="Arial" pitchFamily="34" charset="0"/>
                </a:rPr>
                <a:t>Pesaing sekarang </a:t>
              </a:r>
              <a:r>
                <a:rPr lang="en-US" altLang="en-US" sz="3200" smtClean="0">
                  <a:effectLst>
                    <a:outerShdw blurRad="38100" dist="38100" dir="2700000" algn="tl">
                      <a:srgbClr val="000000">
                        <a:alpha val="43137"/>
                      </a:srgbClr>
                    </a:outerShdw>
                  </a:effectLst>
                  <a:latin typeface="Arial" pitchFamily="34" charset="0"/>
                </a:rPr>
                <a:t>muncul</a:t>
              </a:r>
              <a:endParaRPr lang="en-US" altLang="en-US" sz="3200">
                <a:effectLst>
                  <a:outerShdw blurRad="38100" dist="38100" dir="2700000" algn="tl">
                    <a:srgbClr val="000000">
                      <a:alpha val="43137"/>
                    </a:srgbClr>
                  </a:outerShdw>
                </a:effectLst>
                <a:latin typeface="Arial" pitchFamily="34" charset="0"/>
              </a:endParaRPr>
            </a:p>
            <a:p>
              <a:pPr marL="742950" indent="-742950">
                <a:lnSpc>
                  <a:spcPct val="90000"/>
                </a:lnSpc>
                <a:spcAft>
                  <a:spcPts val="1600"/>
                </a:spcAft>
                <a:buClr>
                  <a:schemeClr val="tx1"/>
                </a:buClr>
                <a:buSzPct val="99000"/>
                <a:buFont typeface="+mj-lt"/>
                <a:buAutoNum type="arabicPeriod"/>
              </a:pPr>
              <a:r>
                <a:rPr lang="en-US" altLang="en-US" sz="3200">
                  <a:effectLst>
                    <a:outerShdw blurRad="38100" dist="38100" dir="2700000" algn="tl">
                      <a:srgbClr val="000000">
                        <a:alpha val="43137"/>
                      </a:srgbClr>
                    </a:outerShdw>
                  </a:effectLst>
                  <a:latin typeface="Arial" pitchFamily="34" charset="0"/>
                </a:rPr>
                <a:t>Volume tinggi, produksi yang inovatif mungkin diperlukan</a:t>
              </a:r>
            </a:p>
            <a:p>
              <a:pPr marL="742950" indent="-742950">
                <a:lnSpc>
                  <a:spcPct val="90000"/>
                </a:lnSpc>
                <a:spcAft>
                  <a:spcPts val="1600"/>
                </a:spcAft>
                <a:buClr>
                  <a:schemeClr val="tx1"/>
                </a:buClr>
                <a:buSzPct val="99000"/>
                <a:buFont typeface="+mj-lt"/>
                <a:buAutoNum type="arabicPeriod"/>
              </a:pPr>
              <a:r>
                <a:rPr lang="en-US" altLang="en-US" sz="3200">
                  <a:effectLst>
                    <a:outerShdw blurRad="38100" dist="38100" dir="2700000" algn="tl">
                      <a:srgbClr val="000000">
                        <a:alpha val="43137"/>
                      </a:srgbClr>
                    </a:outerShdw>
                  </a:effectLst>
                  <a:latin typeface="Arial" pitchFamily="34" charset="0"/>
                </a:rPr>
                <a:t>Peningkatan pengendalian biaya, pengurangan opsi, </a:t>
              </a:r>
              <a:r>
                <a:rPr lang="en-US" altLang="en-US" sz="3200" smtClean="0">
                  <a:effectLst>
                    <a:outerShdw blurRad="38100" dist="38100" dir="2700000" algn="tl">
                      <a:srgbClr val="000000">
                        <a:alpha val="43137"/>
                      </a:srgbClr>
                    </a:outerShdw>
                  </a:effectLst>
                  <a:latin typeface="Arial" pitchFamily="34" charset="0"/>
                </a:rPr>
                <a:t>mengecilkan </a:t>
              </a:r>
              <a:r>
                <a:rPr lang="en-US" altLang="en-US" sz="3200">
                  <a:effectLst>
                    <a:outerShdw blurRad="38100" dist="38100" dir="2700000" algn="tl">
                      <a:srgbClr val="000000">
                        <a:alpha val="43137"/>
                      </a:srgbClr>
                    </a:outerShdw>
                  </a:effectLst>
                  <a:latin typeface="Arial" pitchFamily="34" charset="0"/>
                </a:rPr>
                <a:t>lini </a:t>
              </a:r>
              <a:r>
                <a:rPr lang="en-US" altLang="en-US" sz="3200" smtClean="0">
                  <a:effectLst>
                    <a:outerShdw blurRad="38100" dist="38100" dir="2700000" algn="tl">
                      <a:srgbClr val="000000">
                        <a:alpha val="43137"/>
                      </a:srgbClr>
                    </a:outerShdw>
                  </a:effectLst>
                  <a:latin typeface="Arial" pitchFamily="34" charset="0"/>
                </a:rPr>
                <a:t>produk</a:t>
              </a:r>
              <a:endParaRPr lang="en-US" altLang="en-US" sz="3200">
                <a:effectLst>
                  <a:outerShdw blurRad="38100" dist="38100" dir="2700000" algn="tl">
                    <a:srgbClr val="000000">
                      <a:alpha val="43137"/>
                    </a:srgbClr>
                  </a:outerShdw>
                </a:effectLst>
                <a:latin typeface="Arial" pitchFamily="34" charset="0"/>
              </a:endParaRPr>
            </a:p>
          </p:txBody>
        </p:sp>
      </p:grpSp>
    </p:spTree>
    <p:extLst>
      <p:ext uri="{BB962C8B-B14F-4D97-AF65-F5344CB8AC3E}">
        <p14:creationId xmlns:p14="http://schemas.microsoft.com/office/powerpoint/2010/main" val="399183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914400" y="434975"/>
            <a:ext cx="10363200" cy="952500"/>
          </a:xfrm>
        </p:spPr>
        <p:txBody>
          <a:bodyPr/>
          <a:lstStyle/>
          <a:p>
            <a:pPr>
              <a:lnSpc>
                <a:spcPct val="80000"/>
              </a:lnSpc>
            </a:pPr>
            <a:r>
              <a:rPr lang="en-US" altLang="en-US">
                <a:latin typeface="Arial" pitchFamily="34" charset="0"/>
                <a:cs typeface="Arial" pitchFamily="34" charset="0"/>
              </a:rPr>
              <a:t>Daur Hidup dan Strategi</a:t>
            </a:r>
            <a:endParaRPr lang="en-US" altLang="en-US" smtClean="0">
              <a:latin typeface="Arial" pitchFamily="34" charset="0"/>
              <a:cs typeface="Arial" pitchFamily="34" charset="0"/>
            </a:endParaRPr>
          </a:p>
        </p:txBody>
      </p:sp>
      <p:grpSp>
        <p:nvGrpSpPr>
          <p:cNvPr id="2" name="Group 1"/>
          <p:cNvGrpSpPr/>
          <p:nvPr/>
        </p:nvGrpSpPr>
        <p:grpSpPr>
          <a:xfrm>
            <a:off x="1164167" y="1870075"/>
            <a:ext cx="9476319" cy="2773789"/>
            <a:chOff x="1164167" y="1870075"/>
            <a:chExt cx="9476319" cy="2773789"/>
          </a:xfrm>
        </p:grpSpPr>
        <p:sp>
          <p:nvSpPr>
            <p:cNvPr id="45059" name="Rectangle 3"/>
            <p:cNvSpPr>
              <a:spLocks noChangeArrowheads="1"/>
            </p:cNvSpPr>
            <p:nvPr/>
          </p:nvSpPr>
          <p:spPr bwMode="auto">
            <a:xfrm>
              <a:off x="1164167" y="1870075"/>
              <a:ext cx="7015697"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300" b="1" smtClean="0">
                  <a:solidFill>
                    <a:srgbClr val="FFFF00"/>
                  </a:solidFill>
                  <a:effectLst>
                    <a:outerShdw blurRad="38100" dist="38100" dir="2700000" algn="tl">
                      <a:srgbClr val="000000">
                        <a:alpha val="43137"/>
                      </a:srgbClr>
                    </a:outerShdw>
                  </a:effectLst>
                  <a:latin typeface="Arial" pitchFamily="34" charset="0"/>
                </a:rPr>
                <a:t>Fase Penurunan (</a:t>
              </a:r>
              <a:r>
                <a:rPr lang="en-US" altLang="en-US" sz="4300" b="1" i="1" smtClean="0">
                  <a:solidFill>
                    <a:srgbClr val="FFFF00"/>
                  </a:solidFill>
                  <a:effectLst>
                    <a:outerShdw blurRad="38100" dist="38100" dir="2700000" algn="tl">
                      <a:srgbClr val="000000">
                        <a:alpha val="43137"/>
                      </a:srgbClr>
                    </a:outerShdw>
                  </a:effectLst>
                  <a:latin typeface="Arial" pitchFamily="34" charset="0"/>
                </a:rPr>
                <a:t>Decline</a:t>
              </a:r>
              <a:r>
                <a:rPr lang="en-US" altLang="en-US" sz="4300" b="1" smtClean="0">
                  <a:solidFill>
                    <a:srgbClr val="FFFF00"/>
                  </a:solidFill>
                  <a:effectLst>
                    <a:outerShdw blurRad="38100" dist="38100" dir="2700000" algn="tl">
                      <a:srgbClr val="000000">
                        <a:alpha val="43137"/>
                      </a:srgbClr>
                    </a:outerShdw>
                  </a:effectLst>
                  <a:latin typeface="Arial" pitchFamily="34" charset="0"/>
                </a:rPr>
                <a:t>)</a:t>
              </a:r>
              <a:endParaRPr lang="en-US" altLang="en-US" sz="4300" b="1">
                <a:solidFill>
                  <a:srgbClr val="FFFF00"/>
                </a:solidFill>
                <a:effectLst>
                  <a:outerShdw blurRad="38100" dist="38100" dir="2700000" algn="tl">
                    <a:srgbClr val="000000">
                      <a:alpha val="43137"/>
                    </a:srgbClr>
                  </a:outerShdw>
                </a:effectLst>
                <a:latin typeface="Arial" pitchFamily="34" charset="0"/>
              </a:endParaRPr>
            </a:p>
          </p:txBody>
        </p:sp>
        <p:sp>
          <p:nvSpPr>
            <p:cNvPr id="45060" name="Rectangle 4"/>
            <p:cNvSpPr>
              <a:spLocks noChangeArrowheads="1"/>
            </p:cNvSpPr>
            <p:nvPr/>
          </p:nvSpPr>
          <p:spPr bwMode="auto">
            <a:xfrm>
              <a:off x="1924053" y="2747964"/>
              <a:ext cx="8716433" cy="18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buClr>
                  <a:schemeClr val="tx1"/>
                </a:buClr>
                <a:buSzPct val="99000"/>
                <a:buFont typeface="Wingdings" panose="05000000000000000000" pitchFamily="2" charset="2"/>
                <a:buChar char="v"/>
              </a:pPr>
              <a:r>
                <a:rPr lang="en-US" altLang="en-US" sz="3200">
                  <a:effectLst>
                    <a:outerShdw blurRad="38100" dist="38100" dir="2700000" algn="tl">
                      <a:srgbClr val="000000">
                        <a:alpha val="43137"/>
                      </a:srgbClr>
                    </a:outerShdw>
                  </a:effectLst>
                  <a:latin typeface="Arial" pitchFamily="34" charset="0"/>
                </a:rPr>
                <a:t>Kecuali produk </a:t>
              </a:r>
              <a:r>
                <a:rPr lang="en-US" altLang="en-US" sz="3200" smtClean="0">
                  <a:effectLst>
                    <a:outerShdw blurRad="38100" dist="38100" dir="2700000" algn="tl">
                      <a:srgbClr val="000000">
                        <a:alpha val="43137"/>
                      </a:srgbClr>
                    </a:outerShdw>
                  </a:effectLst>
                  <a:latin typeface="Arial" pitchFamily="34" charset="0"/>
                </a:rPr>
                <a:t>yang memberikan </a:t>
              </a:r>
              <a:r>
                <a:rPr lang="en-US" altLang="en-US" sz="3200">
                  <a:effectLst>
                    <a:outerShdw blurRad="38100" dist="38100" dir="2700000" algn="tl">
                      <a:srgbClr val="000000">
                        <a:alpha val="43137"/>
                      </a:srgbClr>
                    </a:outerShdw>
                  </a:effectLst>
                  <a:latin typeface="Arial" pitchFamily="34" charset="0"/>
                </a:rPr>
                <a:t>kontribusi khusus kepada organisasi, harus merencanakan untuk </a:t>
              </a:r>
              <a:r>
                <a:rPr lang="en-US" altLang="en-US" sz="3200" b="1">
                  <a:solidFill>
                    <a:srgbClr val="00B0F0"/>
                  </a:solidFill>
                  <a:effectLst>
                    <a:outerShdw blurRad="38100" dist="38100" dir="2700000" algn="tl">
                      <a:srgbClr val="000000">
                        <a:alpha val="43137"/>
                      </a:srgbClr>
                    </a:outerShdw>
                  </a:effectLst>
                  <a:latin typeface="Arial" pitchFamily="34" charset="0"/>
                </a:rPr>
                <a:t>menghentikan </a:t>
              </a:r>
              <a:r>
                <a:rPr lang="en-US" altLang="en-US" sz="3200" b="1" smtClean="0">
                  <a:solidFill>
                    <a:srgbClr val="00B0F0"/>
                  </a:solidFill>
                  <a:effectLst>
                    <a:outerShdw blurRad="38100" dist="38100" dir="2700000" algn="tl">
                      <a:srgbClr val="000000">
                        <a:alpha val="43137"/>
                      </a:srgbClr>
                    </a:outerShdw>
                  </a:effectLst>
                  <a:latin typeface="Arial" pitchFamily="34" charset="0"/>
                </a:rPr>
                <a:t>penawaran</a:t>
              </a:r>
              <a:endParaRPr lang="en-US" altLang="en-US" sz="3200" b="1">
                <a:solidFill>
                  <a:srgbClr val="00B0F0"/>
                </a:solidFill>
                <a:effectLst>
                  <a:outerShdw blurRad="38100" dist="38100" dir="2700000" algn="tl">
                    <a:srgbClr val="000000">
                      <a:alpha val="43137"/>
                    </a:srgbClr>
                  </a:outerShdw>
                </a:effectLst>
                <a:latin typeface="Arial" pitchFamily="34" charset="0"/>
              </a:endParaRPr>
            </a:p>
          </p:txBody>
        </p:sp>
      </p:grpSp>
    </p:spTree>
    <p:extLst>
      <p:ext uri="{BB962C8B-B14F-4D97-AF65-F5344CB8AC3E}">
        <p14:creationId xmlns:p14="http://schemas.microsoft.com/office/powerpoint/2010/main" val="165836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914400" y="434975"/>
            <a:ext cx="10363200" cy="901700"/>
          </a:xfrm>
        </p:spPr>
        <p:txBody>
          <a:bodyPr>
            <a:normAutofit fontScale="90000"/>
          </a:bodyPr>
          <a:lstStyle/>
          <a:p>
            <a:r>
              <a:rPr lang="en-US" altLang="en-US" smtClean="0">
                <a:latin typeface="Arial" pitchFamily="34" charset="0"/>
                <a:cs typeface="Arial" pitchFamily="34" charset="0"/>
              </a:rPr>
              <a:t>Product-by-Value Analysis</a:t>
            </a:r>
            <a:br>
              <a:rPr lang="en-US" altLang="en-US" smtClean="0">
                <a:latin typeface="Arial" pitchFamily="34" charset="0"/>
                <a:cs typeface="Arial" pitchFamily="34" charset="0"/>
              </a:rPr>
            </a:br>
            <a:r>
              <a:rPr lang="en-US" altLang="en-US" smtClean="0">
                <a:latin typeface="Arial" pitchFamily="34" charset="0"/>
                <a:cs typeface="Arial" pitchFamily="34" charset="0"/>
              </a:rPr>
              <a:t>(</a:t>
            </a:r>
            <a:r>
              <a:rPr lang="en-US" altLang="en-US" i="1" smtClean="0">
                <a:latin typeface="Arial" pitchFamily="34" charset="0"/>
                <a:cs typeface="Arial" pitchFamily="34" charset="0"/>
              </a:rPr>
              <a:t>Analisis Produk menurut Nilai</a:t>
            </a:r>
            <a:r>
              <a:rPr lang="en-US" altLang="en-US" smtClean="0">
                <a:latin typeface="Arial" pitchFamily="34" charset="0"/>
                <a:cs typeface="Arial" pitchFamily="34" charset="0"/>
              </a:rPr>
              <a:t>)</a:t>
            </a:r>
          </a:p>
        </p:txBody>
      </p:sp>
      <p:sp>
        <p:nvSpPr>
          <p:cNvPr id="49155" name="Rectangle 3"/>
          <p:cNvSpPr>
            <a:spLocks noGrp="1" noChangeArrowheads="1"/>
          </p:cNvSpPr>
          <p:nvPr>
            <p:ph type="body" idx="1"/>
          </p:nvPr>
        </p:nvSpPr>
        <p:spPr>
          <a:xfrm>
            <a:off x="1524000" y="1917701"/>
            <a:ext cx="9144000" cy="3848100"/>
          </a:xfrm>
        </p:spPr>
        <p:txBody>
          <a:bodyPr>
            <a:normAutofit/>
          </a:bodyPr>
          <a:lstStyle/>
          <a:p>
            <a:pPr marL="800100" indent="-800100">
              <a:buSzPct val="99000"/>
              <a:buFont typeface="Wingdings" panose="05000000000000000000" pitchFamily="2" charset="2"/>
              <a:buChar char="v"/>
            </a:pPr>
            <a:r>
              <a:rPr lang="en-US" altLang="en-US" sz="3200">
                <a:latin typeface="Arial" pitchFamily="34" charset="0"/>
                <a:cs typeface="Arial" pitchFamily="34" charset="0"/>
              </a:rPr>
              <a:t>Mencantumkan produk dalam urutan menurun dari kontribusi </a:t>
            </a:r>
            <a:r>
              <a:rPr lang="en-US" altLang="en-US" sz="3200" smtClean="0">
                <a:latin typeface="Arial" pitchFamily="34" charset="0"/>
                <a:cs typeface="Arial" pitchFamily="34" charset="0"/>
              </a:rPr>
              <a:t>rupiah </a:t>
            </a:r>
            <a:r>
              <a:rPr lang="en-US" altLang="en-US" sz="3200">
                <a:latin typeface="Arial" pitchFamily="34" charset="0"/>
                <a:cs typeface="Arial" pitchFamily="34" charset="0"/>
              </a:rPr>
              <a:t>masing-masing kepada perusahaan</a:t>
            </a:r>
          </a:p>
          <a:p>
            <a:pPr marL="800100" indent="-800100">
              <a:buSzPct val="99000"/>
              <a:buFont typeface="Wingdings" panose="05000000000000000000" pitchFamily="2" charset="2"/>
              <a:buChar char="v"/>
            </a:pPr>
            <a:r>
              <a:rPr lang="en-US" altLang="en-US" sz="3200">
                <a:latin typeface="Arial" pitchFamily="34" charset="0"/>
                <a:cs typeface="Arial" pitchFamily="34" charset="0"/>
              </a:rPr>
              <a:t>Mencantumkan total kontribusi </a:t>
            </a:r>
            <a:r>
              <a:rPr lang="en-US" altLang="en-US" sz="3200" smtClean="0">
                <a:latin typeface="Arial" pitchFamily="34" charset="0"/>
                <a:cs typeface="Arial" pitchFamily="34" charset="0"/>
              </a:rPr>
              <a:t>rupiah </a:t>
            </a:r>
            <a:r>
              <a:rPr lang="en-US" altLang="en-US" sz="3200">
                <a:latin typeface="Arial" pitchFamily="34" charset="0"/>
                <a:cs typeface="Arial" pitchFamily="34" charset="0"/>
              </a:rPr>
              <a:t>tahunan dari produk</a:t>
            </a:r>
          </a:p>
          <a:p>
            <a:pPr marL="800100" indent="-800100">
              <a:buSzPct val="99000"/>
              <a:buFont typeface="Wingdings" panose="05000000000000000000" pitchFamily="2" charset="2"/>
              <a:buChar char="v"/>
            </a:pPr>
            <a:r>
              <a:rPr lang="en-US" altLang="en-US" sz="3200">
                <a:latin typeface="Arial" pitchFamily="34" charset="0"/>
                <a:cs typeface="Arial" pitchFamily="34" charset="0"/>
              </a:rPr>
              <a:t>Membantu manajemen </a:t>
            </a:r>
            <a:r>
              <a:rPr lang="en-US" altLang="en-US" sz="3200" smtClean="0">
                <a:latin typeface="Arial" pitchFamily="34" charset="0"/>
                <a:cs typeface="Arial" pitchFamily="34" charset="0"/>
              </a:rPr>
              <a:t>mengevaluasi </a:t>
            </a:r>
            <a:r>
              <a:rPr lang="en-US" altLang="en-US" sz="3200">
                <a:latin typeface="Arial" pitchFamily="34" charset="0"/>
                <a:cs typeface="Arial" pitchFamily="34" charset="0"/>
              </a:rPr>
              <a:t>strategi </a:t>
            </a:r>
            <a:r>
              <a:rPr lang="en-US" altLang="en-US" sz="3200" smtClean="0">
                <a:latin typeface="Arial" pitchFamily="34" charset="0"/>
                <a:cs typeface="Arial" pitchFamily="34" charset="0"/>
              </a:rPr>
              <a:t>alternatif</a:t>
            </a:r>
            <a:endParaRPr lang="en-US" altLang="en-US" sz="3200">
              <a:latin typeface="Arial" pitchFamily="34" charset="0"/>
              <a:cs typeface="Arial" pitchFamily="34" charset="0"/>
            </a:endParaRPr>
          </a:p>
        </p:txBody>
      </p:sp>
    </p:spTree>
    <p:extLst>
      <p:ext uri="{BB962C8B-B14F-4D97-AF65-F5344CB8AC3E}">
        <p14:creationId xmlns:p14="http://schemas.microsoft.com/office/powerpoint/2010/main" val="20662896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9155"/>
                                        </p:tgtEl>
                                        <p:attrNameLst>
                                          <p:attrName>style.visibility</p:attrName>
                                        </p:attrNameLst>
                                      </p:cBhvr>
                                      <p:to>
                                        <p:strVal val="visible"/>
                                      </p:to>
                                    </p:set>
                                    <p:animEffect transition="in" filter="strips(downRight)">
                                      <p:cBhvr>
                                        <p:cTn id="7" dur="10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Product-by-Value Analysis</a:t>
            </a:r>
          </a:p>
        </p:txBody>
      </p:sp>
      <p:sp>
        <p:nvSpPr>
          <p:cNvPr id="49155" name="Rectangle 3"/>
          <p:cNvSpPr>
            <a:spLocks noGrp="1" noChangeArrowheads="1"/>
          </p:cNvSpPr>
          <p:nvPr>
            <p:ph type="body" idx="1"/>
          </p:nvPr>
        </p:nvSpPr>
        <p:spPr>
          <a:xfrm>
            <a:off x="1524000" y="1917701"/>
            <a:ext cx="9144000" cy="3848100"/>
          </a:xfrm>
        </p:spPr>
        <p:txBody>
          <a:bodyPr>
            <a:normAutofit/>
          </a:bodyPr>
          <a:lstStyle/>
          <a:p>
            <a:pPr marL="800100" indent="-800100">
              <a:buSzPct val="99000"/>
              <a:buFont typeface="Wingdings" panose="05000000000000000000" pitchFamily="2" charset="2"/>
              <a:buChar char="v"/>
            </a:pPr>
            <a:r>
              <a:rPr lang="en-US" altLang="en-US" sz="3200" smtClean="0">
                <a:latin typeface="Arial" pitchFamily="34" charset="0"/>
                <a:cs typeface="Arial" pitchFamily="34" charset="0"/>
              </a:rPr>
              <a:t>Lists products in descending order of their individual dollar contribution to the firm</a:t>
            </a:r>
          </a:p>
          <a:p>
            <a:pPr marL="800100" indent="-800100">
              <a:buSzPct val="99000"/>
              <a:buFont typeface="Wingdings" panose="05000000000000000000" pitchFamily="2" charset="2"/>
              <a:buChar char="v"/>
            </a:pPr>
            <a:r>
              <a:rPr lang="en-US" altLang="en-US" sz="3200" smtClean="0">
                <a:latin typeface="Arial" pitchFamily="34" charset="0"/>
                <a:cs typeface="Arial" pitchFamily="34" charset="0"/>
              </a:rPr>
              <a:t>Lists the total annual dollar contribution of the product</a:t>
            </a:r>
          </a:p>
          <a:p>
            <a:pPr marL="800100" indent="-800100">
              <a:buSzPct val="99000"/>
              <a:buFont typeface="Wingdings" panose="05000000000000000000" pitchFamily="2" charset="2"/>
              <a:buChar char="v"/>
            </a:pPr>
            <a:r>
              <a:rPr lang="en-US" altLang="en-US" sz="3200" smtClean="0">
                <a:latin typeface="Arial" pitchFamily="34" charset="0"/>
                <a:cs typeface="Arial" pitchFamily="34" charset="0"/>
              </a:rPr>
              <a:t>Helps management evaluate alternative strategies</a:t>
            </a:r>
          </a:p>
        </p:txBody>
      </p:sp>
    </p:spTree>
    <p:extLst>
      <p:ext uri="{BB962C8B-B14F-4D97-AF65-F5344CB8AC3E}">
        <p14:creationId xmlns:p14="http://schemas.microsoft.com/office/powerpoint/2010/main" val="25009823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9155"/>
                                        </p:tgtEl>
                                        <p:attrNameLst>
                                          <p:attrName>style.visibility</p:attrName>
                                        </p:attrNameLst>
                                      </p:cBhvr>
                                      <p:to>
                                        <p:strVal val="visible"/>
                                      </p:to>
                                    </p:set>
                                    <p:animEffect transition="in" filter="strips(downRight)">
                                      <p:cBhvr>
                                        <p:cTn id="7" dur="10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050"/>
            <a:ext cx="12192000" cy="68389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8434" name="Picture 2" descr="http://image.slidesharecdn.com/productdesign-100410144152-phpapp02/95/product-design-12-728.jpg?cb=12709114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199" y="19050"/>
            <a:ext cx="9524999" cy="714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5365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914400" y="434975"/>
            <a:ext cx="10363200" cy="952500"/>
          </a:xfrm>
        </p:spPr>
        <p:txBody>
          <a:bodyPr/>
          <a:lstStyle/>
          <a:p>
            <a:r>
              <a:rPr lang="en-US" altLang="en-US">
                <a:latin typeface="Arial" pitchFamily="34" charset="0"/>
                <a:cs typeface="Arial" pitchFamily="34" charset="0"/>
              </a:rPr>
              <a:t>Menghasilkan Produk Baru</a:t>
            </a:r>
            <a:endParaRPr lang="en-US" altLang="en-US" smtClean="0">
              <a:latin typeface="Arial" pitchFamily="34" charset="0"/>
              <a:cs typeface="Arial" pitchFamily="34" charset="0"/>
            </a:endParaRPr>
          </a:p>
        </p:txBody>
      </p:sp>
      <p:sp>
        <p:nvSpPr>
          <p:cNvPr id="53251" name="Rectangle 3"/>
          <p:cNvSpPr>
            <a:spLocks noChangeArrowheads="1"/>
          </p:cNvSpPr>
          <p:nvPr/>
        </p:nvSpPr>
        <p:spPr bwMode="auto">
          <a:xfrm>
            <a:off x="1748369" y="1714501"/>
            <a:ext cx="8693151" cy="421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82600" indent="-482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857250" indent="-857250">
              <a:lnSpc>
                <a:spcPct val="90000"/>
              </a:lnSpc>
              <a:spcAft>
                <a:spcPct val="40000"/>
              </a:spcAft>
              <a:buClr>
                <a:schemeClr val="tx1"/>
              </a:buClr>
              <a:buFont typeface="Times" pitchFamily="18" charset="0"/>
              <a:buAutoNum type="arabicPeriod"/>
            </a:pPr>
            <a:r>
              <a:rPr lang="en-US" altLang="en-US" sz="3200">
                <a:effectLst>
                  <a:outerShdw blurRad="38100" dist="38100" dir="2700000" algn="tl">
                    <a:srgbClr val="000000">
                      <a:alpha val="43137"/>
                    </a:srgbClr>
                  </a:outerShdw>
                </a:effectLst>
                <a:latin typeface="Arial" pitchFamily="34" charset="0"/>
              </a:rPr>
              <a:t>Memahami pelanggan</a:t>
            </a:r>
          </a:p>
          <a:p>
            <a:pPr marL="857250" indent="-857250">
              <a:lnSpc>
                <a:spcPct val="90000"/>
              </a:lnSpc>
              <a:spcAft>
                <a:spcPct val="40000"/>
              </a:spcAft>
              <a:buClr>
                <a:schemeClr val="tx1"/>
              </a:buClr>
              <a:buFont typeface="Times" pitchFamily="18" charset="0"/>
              <a:buAutoNum type="arabicPeriod"/>
            </a:pPr>
            <a:r>
              <a:rPr lang="en-US" altLang="en-US" sz="3200">
                <a:effectLst>
                  <a:outerShdw blurRad="38100" dist="38100" dir="2700000" algn="tl">
                    <a:srgbClr val="000000">
                      <a:alpha val="43137"/>
                    </a:srgbClr>
                  </a:outerShdw>
                </a:effectLst>
                <a:latin typeface="Arial" pitchFamily="34" charset="0"/>
              </a:rPr>
              <a:t>Perubahan ekonomi</a:t>
            </a:r>
          </a:p>
          <a:p>
            <a:pPr marL="857250" indent="-857250">
              <a:lnSpc>
                <a:spcPct val="90000"/>
              </a:lnSpc>
              <a:spcAft>
                <a:spcPct val="40000"/>
              </a:spcAft>
              <a:buClr>
                <a:schemeClr val="tx1"/>
              </a:buClr>
              <a:buFont typeface="Times" pitchFamily="18" charset="0"/>
              <a:buAutoNum type="arabicPeriod"/>
            </a:pPr>
            <a:r>
              <a:rPr lang="en-US" altLang="en-US" sz="3200">
                <a:effectLst>
                  <a:outerShdw blurRad="38100" dist="38100" dir="2700000" algn="tl">
                    <a:srgbClr val="000000">
                      <a:alpha val="43137"/>
                    </a:srgbClr>
                  </a:outerShdw>
                </a:effectLst>
                <a:latin typeface="Arial" pitchFamily="34" charset="0"/>
              </a:rPr>
              <a:t>Perubahan sosiologis dan demografis</a:t>
            </a:r>
          </a:p>
          <a:p>
            <a:pPr marL="857250" indent="-857250">
              <a:lnSpc>
                <a:spcPct val="90000"/>
              </a:lnSpc>
              <a:spcAft>
                <a:spcPct val="40000"/>
              </a:spcAft>
              <a:buClr>
                <a:schemeClr val="tx1"/>
              </a:buClr>
              <a:buFont typeface="Times" pitchFamily="18" charset="0"/>
              <a:buAutoNum type="arabicPeriod"/>
            </a:pPr>
            <a:r>
              <a:rPr lang="en-US" altLang="en-US" sz="3200">
                <a:effectLst>
                  <a:outerShdw blurRad="38100" dist="38100" dir="2700000" algn="tl">
                    <a:srgbClr val="000000">
                      <a:alpha val="43137"/>
                    </a:srgbClr>
                  </a:outerShdw>
                </a:effectLst>
                <a:latin typeface="Arial" pitchFamily="34" charset="0"/>
              </a:rPr>
              <a:t>Perubahan teknologi</a:t>
            </a:r>
          </a:p>
          <a:p>
            <a:pPr marL="857250" indent="-857250">
              <a:lnSpc>
                <a:spcPct val="90000"/>
              </a:lnSpc>
              <a:spcAft>
                <a:spcPct val="40000"/>
              </a:spcAft>
              <a:buClr>
                <a:schemeClr val="tx1"/>
              </a:buClr>
              <a:buFont typeface="Times" pitchFamily="18" charset="0"/>
              <a:buAutoNum type="arabicPeriod"/>
            </a:pPr>
            <a:r>
              <a:rPr lang="en-US" altLang="en-US" sz="3200">
                <a:effectLst>
                  <a:outerShdw blurRad="38100" dist="38100" dir="2700000" algn="tl">
                    <a:srgbClr val="000000">
                      <a:alpha val="43137"/>
                    </a:srgbClr>
                  </a:outerShdw>
                </a:effectLst>
                <a:latin typeface="Arial" pitchFamily="34" charset="0"/>
              </a:rPr>
              <a:t>Perubahan politik dan hukum</a:t>
            </a:r>
          </a:p>
          <a:p>
            <a:pPr marL="857250" indent="-857250">
              <a:lnSpc>
                <a:spcPct val="90000"/>
              </a:lnSpc>
              <a:spcAft>
                <a:spcPct val="40000"/>
              </a:spcAft>
              <a:buClr>
                <a:schemeClr val="tx1"/>
              </a:buClr>
              <a:buFont typeface="Times" pitchFamily="18" charset="0"/>
              <a:buAutoNum type="arabicPeriod"/>
            </a:pPr>
            <a:r>
              <a:rPr lang="en-US" altLang="en-US" sz="3200">
                <a:effectLst>
                  <a:outerShdw blurRad="38100" dist="38100" dir="2700000" algn="tl">
                    <a:srgbClr val="000000">
                      <a:alpha val="43137"/>
                    </a:srgbClr>
                  </a:outerShdw>
                </a:effectLst>
                <a:latin typeface="Arial" pitchFamily="34" charset="0"/>
              </a:rPr>
              <a:t>Praktek pasar, standar profesional, pemasok, </a:t>
            </a:r>
            <a:r>
              <a:rPr lang="en-US" altLang="en-US" sz="3200" smtClean="0">
                <a:effectLst>
                  <a:outerShdw blurRad="38100" dist="38100" dir="2700000" algn="tl">
                    <a:srgbClr val="000000">
                      <a:alpha val="43137"/>
                    </a:srgbClr>
                  </a:outerShdw>
                </a:effectLst>
                <a:latin typeface="Arial" pitchFamily="34" charset="0"/>
              </a:rPr>
              <a:t>distributor</a:t>
            </a:r>
            <a:endParaRPr lang="en-US" altLang="en-US" sz="3200">
              <a:effectLst>
                <a:outerShdw blurRad="38100" dist="38100" dir="2700000" algn="tl">
                  <a:srgbClr val="000000">
                    <a:alpha val="43137"/>
                  </a:srgbClr>
                </a:outerShdw>
              </a:effectLst>
              <a:latin typeface="Arial" pitchFamily="34" charset="0"/>
            </a:endParaRPr>
          </a:p>
        </p:txBody>
      </p:sp>
    </p:spTree>
    <p:extLst>
      <p:ext uri="{BB962C8B-B14F-4D97-AF65-F5344CB8AC3E}">
        <p14:creationId xmlns:p14="http://schemas.microsoft.com/office/powerpoint/2010/main" val="36007328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3251"/>
                                        </p:tgtEl>
                                        <p:attrNameLst>
                                          <p:attrName>style.visibility</p:attrName>
                                        </p:attrNameLst>
                                      </p:cBhvr>
                                      <p:to>
                                        <p:strVal val="visible"/>
                                      </p:to>
                                    </p:set>
                                    <p:animEffect transition="in" filter="strips(downRight)">
                                      <p:cBhvr>
                                        <p:cTn id="7" dur="1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914400" y="434975"/>
            <a:ext cx="10363200" cy="952500"/>
          </a:xfrm>
        </p:spPr>
        <p:txBody>
          <a:bodyPr/>
          <a:lstStyle/>
          <a:p>
            <a:r>
              <a:rPr lang="en-US" altLang="en-US">
                <a:latin typeface="Arial" pitchFamily="34" charset="0"/>
                <a:cs typeface="Arial" pitchFamily="34" charset="0"/>
              </a:rPr>
              <a:t>Menghasilkan Produk Baru</a:t>
            </a:r>
            <a:endParaRPr lang="en-US" altLang="en-US" smtClean="0">
              <a:latin typeface="Arial" pitchFamily="34" charset="0"/>
              <a:cs typeface="Arial" pitchFamily="34" charset="0"/>
            </a:endParaRPr>
          </a:p>
        </p:txBody>
      </p:sp>
      <p:sp>
        <p:nvSpPr>
          <p:cNvPr id="53251" name="Rectangle 3"/>
          <p:cNvSpPr>
            <a:spLocks noChangeArrowheads="1"/>
          </p:cNvSpPr>
          <p:nvPr/>
        </p:nvSpPr>
        <p:spPr bwMode="auto">
          <a:xfrm>
            <a:off x="1748369" y="1714501"/>
            <a:ext cx="8693151" cy="369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82600" indent="-482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Understanding the customer</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Economic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Sociological and demographic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Technological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Political and legal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Market practice, professional standards, suppliers, distributors</a:t>
            </a:r>
          </a:p>
        </p:txBody>
      </p:sp>
    </p:spTree>
    <p:extLst>
      <p:ext uri="{BB962C8B-B14F-4D97-AF65-F5344CB8AC3E}">
        <p14:creationId xmlns:p14="http://schemas.microsoft.com/office/powerpoint/2010/main" val="3103145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3251"/>
                                        </p:tgtEl>
                                        <p:attrNameLst>
                                          <p:attrName>style.visibility</p:attrName>
                                        </p:attrNameLst>
                                      </p:cBhvr>
                                      <p:to>
                                        <p:strVal val="visible"/>
                                      </p:to>
                                    </p:set>
                                    <p:animEffect transition="in" filter="strips(downRight)">
                                      <p:cBhvr>
                                        <p:cTn id="7" dur="1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Group 2"/>
          <p:cNvGrpSpPr>
            <a:grpSpLocks/>
          </p:cNvGrpSpPr>
          <p:nvPr/>
        </p:nvGrpSpPr>
        <p:grpSpPr bwMode="auto">
          <a:xfrm>
            <a:off x="878419" y="2146301"/>
            <a:ext cx="10932581" cy="4279900"/>
            <a:chOff x="415" y="1768"/>
            <a:chExt cx="4985" cy="2336"/>
          </a:xfrm>
          <a:solidFill>
            <a:schemeClr val="accent3"/>
          </a:solidFill>
        </p:grpSpPr>
        <p:grpSp>
          <p:nvGrpSpPr>
            <p:cNvPr id="57347" name="Group 3"/>
            <p:cNvGrpSpPr>
              <a:grpSpLocks/>
            </p:cNvGrpSpPr>
            <p:nvPr/>
          </p:nvGrpSpPr>
          <p:grpSpPr bwMode="auto">
            <a:xfrm>
              <a:off x="415" y="1768"/>
              <a:ext cx="4985" cy="2336"/>
              <a:chOff x="415" y="1768"/>
              <a:chExt cx="4985" cy="2336"/>
            </a:xfrm>
            <a:grpFill/>
          </p:grpSpPr>
          <p:sp>
            <p:nvSpPr>
              <p:cNvPr id="57348" name="Rectangle 4"/>
              <p:cNvSpPr>
                <a:spLocks noChangeArrowheads="1"/>
              </p:cNvSpPr>
              <p:nvPr/>
            </p:nvSpPr>
            <p:spPr bwMode="auto">
              <a:xfrm>
                <a:off x="448" y="1768"/>
                <a:ext cx="4952" cy="2336"/>
              </a:xfrm>
              <a:prstGeom prst="rect">
                <a:avLst/>
              </a:prstGeom>
              <a:grp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sp>
            <p:nvSpPr>
              <p:cNvPr id="57349" name="Text Box 5"/>
              <p:cNvSpPr txBox="1">
                <a:spLocks noChangeArrowheads="1"/>
              </p:cNvSpPr>
              <p:nvPr/>
            </p:nvSpPr>
            <p:spPr bwMode="auto">
              <a:xfrm>
                <a:off x="415" y="2544"/>
                <a:ext cx="1177" cy="391"/>
              </a:xfrm>
              <a:prstGeom prst="rect">
                <a:avLst/>
              </a:prstGeom>
              <a:noFill/>
              <a:ln>
                <a:noFill/>
              </a:ln>
              <a:effectLst/>
              <a:extLst/>
            </p:spPr>
            <p:txBody>
              <a:bodyPr lIns="100008" tIns="50004" rIns="100008" bIns="50004">
                <a:spAutoFit/>
              </a:bodyPr>
              <a:lstStyle>
                <a:lvl1pPr defTabSz="1000125">
                  <a:defRPr sz="2400">
                    <a:solidFill>
                      <a:schemeClr val="tx1"/>
                    </a:solidFill>
                    <a:latin typeface="Arial" charset="0"/>
                    <a:ea typeface="ＭＳ Ｐゴシック" charset="0"/>
                    <a:cs typeface="ＭＳ Ｐゴシック" charset="0"/>
                  </a:defRPr>
                </a:lvl1pPr>
                <a:lvl2pPr marL="500063" defTabSz="1000125">
                  <a:defRPr sz="2400">
                    <a:solidFill>
                      <a:schemeClr val="tx1"/>
                    </a:solidFill>
                    <a:latin typeface="Arial" charset="0"/>
                    <a:ea typeface="ＭＳ Ｐゴシック" charset="0"/>
                  </a:defRPr>
                </a:lvl2pPr>
                <a:lvl3pPr marL="1000125" defTabSz="1000125">
                  <a:defRPr sz="2400">
                    <a:solidFill>
                      <a:schemeClr val="tx1"/>
                    </a:solidFill>
                    <a:latin typeface="Arial" charset="0"/>
                    <a:ea typeface="ＭＳ Ｐゴシック" charset="0"/>
                  </a:defRPr>
                </a:lvl3pPr>
                <a:lvl4pPr marL="1500188" defTabSz="1000125">
                  <a:defRPr sz="2400">
                    <a:solidFill>
                      <a:schemeClr val="tx1"/>
                    </a:solidFill>
                    <a:latin typeface="Arial" charset="0"/>
                    <a:ea typeface="ＭＳ Ｐゴシック" charset="0"/>
                  </a:defRPr>
                </a:lvl4pPr>
                <a:lvl5pPr marL="2000250" defTabSz="1000125">
                  <a:defRPr sz="2400">
                    <a:solidFill>
                      <a:schemeClr val="tx1"/>
                    </a:solidFill>
                    <a:latin typeface="Arial" charset="0"/>
                    <a:ea typeface="ＭＳ Ｐゴシック" charset="0"/>
                  </a:defRPr>
                </a:lvl5pPr>
                <a:lvl6pPr marL="2457450" defTabSz="1000125" eaLnBrk="0" fontAlgn="base" hangingPunct="0">
                  <a:spcBef>
                    <a:spcPct val="0"/>
                  </a:spcBef>
                  <a:spcAft>
                    <a:spcPct val="0"/>
                  </a:spcAft>
                  <a:defRPr sz="2400">
                    <a:solidFill>
                      <a:schemeClr val="tx1"/>
                    </a:solidFill>
                    <a:latin typeface="Arial" charset="0"/>
                    <a:ea typeface="ＭＳ Ｐゴシック" charset="0"/>
                  </a:defRPr>
                </a:lvl6pPr>
                <a:lvl7pPr marL="2914650" defTabSz="1000125" eaLnBrk="0" fontAlgn="base" hangingPunct="0">
                  <a:spcBef>
                    <a:spcPct val="0"/>
                  </a:spcBef>
                  <a:spcAft>
                    <a:spcPct val="0"/>
                  </a:spcAft>
                  <a:defRPr sz="2400">
                    <a:solidFill>
                      <a:schemeClr val="tx1"/>
                    </a:solidFill>
                    <a:latin typeface="Arial" charset="0"/>
                    <a:ea typeface="ＭＳ Ｐゴシック" charset="0"/>
                  </a:defRPr>
                </a:lvl7pPr>
                <a:lvl8pPr marL="3371850" defTabSz="1000125" eaLnBrk="0" fontAlgn="base" hangingPunct="0">
                  <a:spcBef>
                    <a:spcPct val="0"/>
                  </a:spcBef>
                  <a:spcAft>
                    <a:spcPct val="0"/>
                  </a:spcAft>
                  <a:defRPr sz="2400">
                    <a:solidFill>
                      <a:schemeClr val="tx1"/>
                    </a:solidFill>
                    <a:latin typeface="Arial" charset="0"/>
                    <a:ea typeface="ＭＳ Ｐゴシック" charset="0"/>
                  </a:defRPr>
                </a:lvl8pPr>
                <a:lvl9pPr marL="3829050" defTabSz="1000125"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ct val="50000"/>
                  </a:spcBef>
                  <a:spcAft>
                    <a:spcPts val="0"/>
                  </a:spcAft>
                  <a:buClr>
                    <a:srgbClr val="FFFF00"/>
                  </a:buClr>
                  <a:defRPr/>
                </a:pPr>
                <a:r>
                  <a:rPr lang="en-US" sz="2000" dirty="0">
                    <a:solidFill>
                      <a:schemeClr val="bg1"/>
                    </a:solidFill>
                    <a:latin typeface="Arial"/>
                    <a:cs typeface="Arial"/>
                  </a:rPr>
                  <a:t>Scope of product development team</a:t>
                </a:r>
              </a:p>
            </p:txBody>
          </p:sp>
        </p:grpSp>
        <p:grpSp>
          <p:nvGrpSpPr>
            <p:cNvPr id="57350" name="Group 6"/>
            <p:cNvGrpSpPr>
              <a:grpSpLocks/>
            </p:cNvGrpSpPr>
            <p:nvPr/>
          </p:nvGrpSpPr>
          <p:grpSpPr bwMode="auto">
            <a:xfrm>
              <a:off x="980" y="1776"/>
              <a:ext cx="0" cy="2244"/>
              <a:chOff x="980" y="1776"/>
              <a:chExt cx="0" cy="2244"/>
            </a:xfrm>
            <a:grpFill/>
          </p:grpSpPr>
          <p:sp>
            <p:nvSpPr>
              <p:cNvPr id="57351" name="Line 7"/>
              <p:cNvSpPr>
                <a:spLocks noChangeShapeType="1"/>
              </p:cNvSpPr>
              <p:nvPr/>
            </p:nvSpPr>
            <p:spPr bwMode="auto">
              <a:xfrm>
                <a:off x="980" y="1776"/>
                <a:ext cx="0" cy="792"/>
              </a:xfrm>
              <a:prstGeom prst="line">
                <a:avLst/>
              </a:prstGeom>
              <a:grpFill/>
              <a:ln w="76200">
                <a:solidFill>
                  <a:schemeClr val="accent1"/>
                </a:solidFill>
                <a:round/>
                <a:headEnd type="triangle" w="sm" len="sm"/>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sp>
            <p:nvSpPr>
              <p:cNvPr id="57352" name="Line 8"/>
              <p:cNvSpPr>
                <a:spLocks noChangeShapeType="1"/>
              </p:cNvSpPr>
              <p:nvPr/>
            </p:nvSpPr>
            <p:spPr bwMode="auto">
              <a:xfrm flipV="1">
                <a:off x="980" y="3300"/>
                <a:ext cx="0" cy="720"/>
              </a:xfrm>
              <a:prstGeom prst="line">
                <a:avLst/>
              </a:prstGeom>
              <a:grpFill/>
              <a:ln w="76200">
                <a:solidFill>
                  <a:schemeClr val="accent1"/>
                </a:solidFill>
                <a:round/>
                <a:headEnd type="triangle" w="sm" len="sm"/>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grpSp>
      </p:grpSp>
      <p:sp>
        <p:nvSpPr>
          <p:cNvPr id="57353" name="Rectangle 9"/>
          <p:cNvSpPr>
            <a:spLocks noGrp="1" noChangeArrowheads="1"/>
          </p:cNvSpPr>
          <p:nvPr>
            <p:ph type="title"/>
          </p:nvPr>
        </p:nvSpPr>
        <p:spPr>
          <a:xfrm>
            <a:off x="900642" y="283731"/>
            <a:ext cx="10363200" cy="686976"/>
          </a:xfrm>
          <a:extLst/>
        </p:spPr>
        <p:txBody>
          <a:bodyPr rtlCol="0">
            <a:normAutofit fontScale="90000"/>
          </a:bodyPr>
          <a:lstStyle/>
          <a:p>
            <a:pPr>
              <a:defRPr/>
            </a:pPr>
            <a:r>
              <a:rPr lang="en-US" dirty="0"/>
              <a:t>Product Development </a:t>
            </a:r>
            <a:r>
              <a:rPr lang="en-US" dirty="0" smtClean="0"/>
              <a:t>Stages</a:t>
            </a:r>
            <a:endParaRPr lang="en-US" dirty="0"/>
          </a:p>
        </p:txBody>
      </p:sp>
      <p:grpSp>
        <p:nvGrpSpPr>
          <p:cNvPr id="57354" name="Group 10"/>
          <p:cNvGrpSpPr>
            <a:grpSpLocks/>
          </p:cNvGrpSpPr>
          <p:nvPr/>
        </p:nvGrpSpPr>
        <p:grpSpPr bwMode="auto">
          <a:xfrm>
            <a:off x="2624667" y="2702322"/>
            <a:ext cx="8576733" cy="2326878"/>
            <a:chOff x="1240" y="2079"/>
            <a:chExt cx="4376" cy="1353"/>
          </a:xfrm>
        </p:grpSpPr>
        <p:sp>
          <p:nvSpPr>
            <p:cNvPr id="55338" name="AutoShape 11"/>
            <p:cNvSpPr>
              <a:spLocks noChangeArrowheads="1"/>
            </p:cNvSpPr>
            <p:nvPr/>
          </p:nvSpPr>
          <p:spPr bwMode="auto">
            <a:xfrm flipH="1">
              <a:off x="1240" y="2088"/>
              <a:ext cx="4376" cy="1344"/>
            </a:xfrm>
            <a:prstGeom prst="parallelogram">
              <a:avLst>
                <a:gd name="adj" fmla="val 97829"/>
              </a:avLst>
            </a:prstGeom>
            <a:solidFill>
              <a:schemeClr val="accent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9" name="Text Box 12"/>
            <p:cNvSpPr txBox="1">
              <a:spLocks noChangeArrowheads="1"/>
            </p:cNvSpPr>
            <p:nvPr/>
          </p:nvSpPr>
          <p:spPr bwMode="auto">
            <a:xfrm>
              <a:off x="3892" y="2668"/>
              <a:ext cx="1114"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50000"/>
                </a:spcBef>
              </a:pPr>
              <a:r>
                <a:rPr lang="en-US" altLang="en-US" sz="2000">
                  <a:solidFill>
                    <a:schemeClr val="bg1"/>
                  </a:solidFill>
                  <a:latin typeface="Arial" pitchFamily="34" charset="0"/>
                  <a:ea typeface="MS PGothic" pitchFamily="34" charset="-128"/>
                </a:rPr>
                <a:t>Scope for design and engineering teams</a:t>
              </a:r>
            </a:p>
          </p:txBody>
        </p:sp>
        <p:sp>
          <p:nvSpPr>
            <p:cNvPr id="55340" name="Line 13"/>
            <p:cNvSpPr>
              <a:spLocks noChangeShapeType="1"/>
            </p:cNvSpPr>
            <p:nvPr/>
          </p:nvSpPr>
          <p:spPr bwMode="auto">
            <a:xfrm flipV="1">
              <a:off x="4372" y="2079"/>
              <a:ext cx="0" cy="440"/>
            </a:xfrm>
            <a:prstGeom prst="line">
              <a:avLst/>
            </a:prstGeom>
            <a:noFill/>
            <a:ln w="57150">
              <a:solidFill>
                <a:schemeClr val="accent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55341" name="Line 14"/>
            <p:cNvSpPr>
              <a:spLocks noChangeShapeType="1"/>
            </p:cNvSpPr>
            <p:nvPr/>
          </p:nvSpPr>
          <p:spPr bwMode="auto">
            <a:xfrm>
              <a:off x="4372" y="3216"/>
              <a:ext cx="0" cy="208"/>
            </a:xfrm>
            <a:prstGeom prst="line">
              <a:avLst/>
            </a:prstGeom>
            <a:noFill/>
            <a:ln w="57150">
              <a:solidFill>
                <a:schemeClr val="accent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grpSp>
      <p:grpSp>
        <p:nvGrpSpPr>
          <p:cNvPr id="57359" name="Group 15"/>
          <p:cNvGrpSpPr>
            <a:grpSpLocks/>
          </p:cNvGrpSpPr>
          <p:nvPr/>
        </p:nvGrpSpPr>
        <p:grpSpPr bwMode="auto">
          <a:xfrm>
            <a:off x="1388533" y="1077914"/>
            <a:ext cx="8060267" cy="4992686"/>
            <a:chOff x="656" y="1143"/>
            <a:chExt cx="3808" cy="2906"/>
          </a:xfrm>
        </p:grpSpPr>
        <p:grpSp>
          <p:nvGrpSpPr>
            <p:cNvPr id="55302" name="Group 16"/>
            <p:cNvGrpSpPr>
              <a:grpSpLocks/>
            </p:cNvGrpSpPr>
            <p:nvPr/>
          </p:nvGrpSpPr>
          <p:grpSpPr bwMode="auto">
            <a:xfrm>
              <a:off x="656" y="1143"/>
              <a:ext cx="3808" cy="2906"/>
              <a:chOff x="656" y="1143"/>
              <a:chExt cx="3808" cy="2906"/>
            </a:xfrm>
          </p:grpSpPr>
          <p:grpSp>
            <p:nvGrpSpPr>
              <p:cNvPr id="55311" name="Group 17"/>
              <p:cNvGrpSpPr>
                <a:grpSpLocks/>
              </p:cNvGrpSpPr>
              <p:nvPr/>
            </p:nvGrpSpPr>
            <p:grpSpPr bwMode="auto">
              <a:xfrm>
                <a:off x="3464" y="3808"/>
                <a:ext cx="1000" cy="241"/>
                <a:chOff x="3464" y="3808"/>
                <a:chExt cx="1000" cy="241"/>
              </a:xfrm>
            </p:grpSpPr>
            <p:sp>
              <p:nvSpPr>
                <p:cNvPr id="55336" name="AutoShape 18"/>
                <p:cNvSpPr>
                  <a:spLocks noChangeArrowheads="1"/>
                </p:cNvSpPr>
                <p:nvPr/>
              </p:nvSpPr>
              <p:spPr bwMode="auto">
                <a:xfrm>
                  <a:off x="3464" y="3817"/>
                  <a:ext cx="100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7" name="Rectangle 19"/>
                <p:cNvSpPr>
                  <a:spLocks noChangeArrowheads="1"/>
                </p:cNvSpPr>
                <p:nvPr/>
              </p:nvSpPr>
              <p:spPr bwMode="auto">
                <a:xfrm>
                  <a:off x="3501" y="3808"/>
                  <a:ext cx="92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Evaluation</a:t>
                  </a:r>
                </a:p>
              </p:txBody>
            </p:sp>
          </p:grpSp>
          <p:grpSp>
            <p:nvGrpSpPr>
              <p:cNvPr id="55312" name="Group 20"/>
              <p:cNvGrpSpPr>
                <a:grpSpLocks/>
              </p:cNvGrpSpPr>
              <p:nvPr/>
            </p:nvGrpSpPr>
            <p:grpSpPr bwMode="auto">
              <a:xfrm>
                <a:off x="3104" y="3474"/>
                <a:ext cx="1120" cy="241"/>
                <a:chOff x="3104" y="3474"/>
                <a:chExt cx="1120" cy="241"/>
              </a:xfrm>
            </p:grpSpPr>
            <p:sp>
              <p:nvSpPr>
                <p:cNvPr id="55334" name="AutoShape 21"/>
                <p:cNvSpPr>
                  <a:spLocks noChangeArrowheads="1"/>
                </p:cNvSpPr>
                <p:nvPr/>
              </p:nvSpPr>
              <p:spPr bwMode="auto">
                <a:xfrm>
                  <a:off x="3104" y="3483"/>
                  <a:ext cx="112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5" name="Rectangle 22"/>
                <p:cNvSpPr>
                  <a:spLocks noChangeArrowheads="1"/>
                </p:cNvSpPr>
                <p:nvPr/>
              </p:nvSpPr>
              <p:spPr bwMode="auto">
                <a:xfrm>
                  <a:off x="3139" y="3474"/>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Introduction</a:t>
                  </a:r>
                </a:p>
              </p:txBody>
            </p:sp>
          </p:grpSp>
          <p:grpSp>
            <p:nvGrpSpPr>
              <p:cNvPr id="55313" name="Group 23"/>
              <p:cNvGrpSpPr>
                <a:grpSpLocks/>
              </p:cNvGrpSpPr>
              <p:nvPr/>
            </p:nvGrpSpPr>
            <p:grpSpPr bwMode="auto">
              <a:xfrm>
                <a:off x="2752" y="3141"/>
                <a:ext cx="1088" cy="241"/>
                <a:chOff x="2752" y="3141"/>
                <a:chExt cx="1088" cy="241"/>
              </a:xfrm>
            </p:grpSpPr>
            <p:sp>
              <p:nvSpPr>
                <p:cNvPr id="55332" name="AutoShape 24"/>
                <p:cNvSpPr>
                  <a:spLocks noChangeArrowheads="1"/>
                </p:cNvSpPr>
                <p:nvPr/>
              </p:nvSpPr>
              <p:spPr bwMode="auto">
                <a:xfrm>
                  <a:off x="2752" y="3150"/>
                  <a:ext cx="1088"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3" name="Rectangle 25"/>
                <p:cNvSpPr>
                  <a:spLocks noChangeArrowheads="1"/>
                </p:cNvSpPr>
                <p:nvPr/>
              </p:nvSpPr>
              <p:spPr bwMode="auto">
                <a:xfrm>
                  <a:off x="2793" y="3141"/>
                  <a:ext cx="71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Test Market</a:t>
                  </a:r>
                </a:p>
              </p:txBody>
            </p:sp>
          </p:grpSp>
          <p:grpSp>
            <p:nvGrpSpPr>
              <p:cNvPr id="55314" name="Group 26"/>
              <p:cNvGrpSpPr>
                <a:grpSpLocks/>
              </p:cNvGrpSpPr>
              <p:nvPr/>
            </p:nvGrpSpPr>
            <p:grpSpPr bwMode="auto">
              <a:xfrm>
                <a:off x="1712" y="2142"/>
                <a:ext cx="2080" cy="241"/>
                <a:chOff x="1712" y="2142"/>
                <a:chExt cx="2080" cy="241"/>
              </a:xfrm>
            </p:grpSpPr>
            <p:sp>
              <p:nvSpPr>
                <p:cNvPr id="55330" name="AutoShape 27"/>
                <p:cNvSpPr>
                  <a:spLocks noChangeArrowheads="1"/>
                </p:cNvSpPr>
                <p:nvPr/>
              </p:nvSpPr>
              <p:spPr bwMode="auto">
                <a:xfrm>
                  <a:off x="1712" y="2151"/>
                  <a:ext cx="208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1" name="Rectangle 28"/>
                <p:cNvSpPr>
                  <a:spLocks noChangeArrowheads="1"/>
                </p:cNvSpPr>
                <p:nvPr/>
              </p:nvSpPr>
              <p:spPr bwMode="auto">
                <a:xfrm>
                  <a:off x="1725" y="2142"/>
                  <a:ext cx="14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Functional Specifications</a:t>
                  </a:r>
                </a:p>
              </p:txBody>
            </p:sp>
          </p:grpSp>
          <p:grpSp>
            <p:nvGrpSpPr>
              <p:cNvPr id="55315" name="Group 29"/>
              <p:cNvGrpSpPr>
                <a:grpSpLocks/>
              </p:cNvGrpSpPr>
              <p:nvPr/>
            </p:nvGrpSpPr>
            <p:grpSpPr bwMode="auto">
              <a:xfrm>
                <a:off x="2400" y="2808"/>
                <a:ext cx="1296" cy="241"/>
                <a:chOff x="2400" y="2808"/>
                <a:chExt cx="1296" cy="241"/>
              </a:xfrm>
            </p:grpSpPr>
            <p:sp>
              <p:nvSpPr>
                <p:cNvPr id="55328" name="AutoShape 30"/>
                <p:cNvSpPr>
                  <a:spLocks noChangeArrowheads="1"/>
                </p:cNvSpPr>
                <p:nvPr/>
              </p:nvSpPr>
              <p:spPr bwMode="auto">
                <a:xfrm>
                  <a:off x="2400" y="2817"/>
                  <a:ext cx="1296"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9" name="Rectangle 31"/>
                <p:cNvSpPr>
                  <a:spLocks noChangeArrowheads="1"/>
                </p:cNvSpPr>
                <p:nvPr/>
              </p:nvSpPr>
              <p:spPr bwMode="auto">
                <a:xfrm>
                  <a:off x="2425" y="2808"/>
                  <a:ext cx="89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Design Review</a:t>
                  </a:r>
                </a:p>
              </p:txBody>
            </p:sp>
          </p:grpSp>
          <p:grpSp>
            <p:nvGrpSpPr>
              <p:cNvPr id="55316" name="Group 32"/>
              <p:cNvGrpSpPr>
                <a:grpSpLocks/>
              </p:cNvGrpSpPr>
              <p:nvPr/>
            </p:nvGrpSpPr>
            <p:grpSpPr bwMode="auto">
              <a:xfrm>
                <a:off x="2064" y="2475"/>
                <a:ext cx="1904" cy="241"/>
                <a:chOff x="2064" y="2475"/>
                <a:chExt cx="1904" cy="241"/>
              </a:xfrm>
            </p:grpSpPr>
            <p:sp>
              <p:nvSpPr>
                <p:cNvPr id="55326" name="AutoShape 33"/>
                <p:cNvSpPr>
                  <a:spLocks noChangeArrowheads="1"/>
                </p:cNvSpPr>
                <p:nvPr/>
              </p:nvSpPr>
              <p:spPr bwMode="auto">
                <a:xfrm>
                  <a:off x="2064" y="2484"/>
                  <a:ext cx="1904"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7" name="Rectangle 34"/>
                <p:cNvSpPr>
                  <a:spLocks noChangeArrowheads="1"/>
                </p:cNvSpPr>
                <p:nvPr/>
              </p:nvSpPr>
              <p:spPr bwMode="auto">
                <a:xfrm>
                  <a:off x="2091" y="2475"/>
                  <a:ext cx="12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Product Specifications</a:t>
                  </a:r>
                </a:p>
              </p:txBody>
            </p:sp>
          </p:grpSp>
          <p:grpSp>
            <p:nvGrpSpPr>
              <p:cNvPr id="55317" name="Group 35"/>
              <p:cNvGrpSpPr>
                <a:grpSpLocks/>
              </p:cNvGrpSpPr>
              <p:nvPr/>
            </p:nvGrpSpPr>
            <p:grpSpPr bwMode="auto">
              <a:xfrm>
                <a:off x="1360" y="1809"/>
                <a:ext cx="2000" cy="241"/>
                <a:chOff x="1360" y="1809"/>
                <a:chExt cx="2000" cy="241"/>
              </a:xfrm>
            </p:grpSpPr>
            <p:sp>
              <p:nvSpPr>
                <p:cNvPr id="55324" name="AutoShape 36"/>
                <p:cNvSpPr>
                  <a:spLocks noChangeArrowheads="1"/>
                </p:cNvSpPr>
                <p:nvPr/>
              </p:nvSpPr>
              <p:spPr bwMode="auto">
                <a:xfrm>
                  <a:off x="1360" y="1818"/>
                  <a:ext cx="200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5" name="Rectangle 37"/>
                <p:cNvSpPr>
                  <a:spLocks noChangeArrowheads="1"/>
                </p:cNvSpPr>
                <p:nvPr/>
              </p:nvSpPr>
              <p:spPr bwMode="auto">
                <a:xfrm>
                  <a:off x="1373" y="1809"/>
                  <a:ext cx="14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Customer Requirements</a:t>
                  </a:r>
                </a:p>
              </p:txBody>
            </p:sp>
          </p:grpSp>
          <p:grpSp>
            <p:nvGrpSpPr>
              <p:cNvPr id="55318" name="Group 38"/>
              <p:cNvGrpSpPr>
                <a:grpSpLocks/>
              </p:cNvGrpSpPr>
              <p:nvPr/>
            </p:nvGrpSpPr>
            <p:grpSpPr bwMode="auto">
              <a:xfrm>
                <a:off x="1008" y="1476"/>
                <a:ext cx="960" cy="241"/>
                <a:chOff x="1008" y="1476"/>
                <a:chExt cx="960" cy="241"/>
              </a:xfrm>
            </p:grpSpPr>
            <p:sp>
              <p:nvSpPr>
                <p:cNvPr id="55322" name="AutoShape 39"/>
                <p:cNvSpPr>
                  <a:spLocks noChangeArrowheads="1"/>
                </p:cNvSpPr>
                <p:nvPr/>
              </p:nvSpPr>
              <p:spPr bwMode="auto">
                <a:xfrm>
                  <a:off x="1008" y="1485"/>
                  <a:ext cx="96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3" name="Rectangle 40"/>
                <p:cNvSpPr>
                  <a:spLocks noChangeArrowheads="1"/>
                </p:cNvSpPr>
                <p:nvPr/>
              </p:nvSpPr>
              <p:spPr bwMode="auto">
                <a:xfrm>
                  <a:off x="1069" y="1476"/>
                  <a:ext cx="62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Feasibility</a:t>
                  </a:r>
                </a:p>
              </p:txBody>
            </p:sp>
          </p:grpSp>
          <p:grpSp>
            <p:nvGrpSpPr>
              <p:cNvPr id="55319" name="Group 41"/>
              <p:cNvGrpSpPr>
                <a:grpSpLocks/>
              </p:cNvGrpSpPr>
              <p:nvPr/>
            </p:nvGrpSpPr>
            <p:grpSpPr bwMode="auto">
              <a:xfrm>
                <a:off x="656" y="1143"/>
                <a:ext cx="864" cy="241"/>
                <a:chOff x="656" y="1143"/>
                <a:chExt cx="864" cy="241"/>
              </a:xfrm>
            </p:grpSpPr>
            <p:sp>
              <p:nvSpPr>
                <p:cNvPr id="55320" name="AutoShape 42"/>
                <p:cNvSpPr>
                  <a:spLocks noChangeArrowheads="1"/>
                </p:cNvSpPr>
                <p:nvPr/>
              </p:nvSpPr>
              <p:spPr bwMode="auto">
                <a:xfrm>
                  <a:off x="656" y="1152"/>
                  <a:ext cx="864"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1" name="Rectangle 43"/>
                <p:cNvSpPr>
                  <a:spLocks noChangeArrowheads="1"/>
                </p:cNvSpPr>
                <p:nvPr/>
              </p:nvSpPr>
              <p:spPr bwMode="auto">
                <a:xfrm>
                  <a:off x="729" y="1143"/>
                  <a:ext cx="53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Concept</a:t>
                  </a:r>
                </a:p>
              </p:txBody>
            </p:sp>
          </p:grpSp>
        </p:grpSp>
        <p:sp>
          <p:nvSpPr>
            <p:cNvPr id="55303" name="Freeform 44"/>
            <p:cNvSpPr>
              <a:spLocks/>
            </p:cNvSpPr>
            <p:nvPr/>
          </p:nvSpPr>
          <p:spPr bwMode="auto">
            <a:xfrm>
              <a:off x="812" y="1384"/>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4" name="Freeform 45"/>
            <p:cNvSpPr>
              <a:spLocks/>
            </p:cNvSpPr>
            <p:nvPr/>
          </p:nvSpPr>
          <p:spPr bwMode="auto">
            <a:xfrm>
              <a:off x="1163" y="1721"/>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5" name="Freeform 46"/>
            <p:cNvSpPr>
              <a:spLocks/>
            </p:cNvSpPr>
            <p:nvPr/>
          </p:nvSpPr>
          <p:spPr bwMode="auto">
            <a:xfrm>
              <a:off x="1520" y="2049"/>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6" name="Freeform 47"/>
            <p:cNvSpPr>
              <a:spLocks/>
            </p:cNvSpPr>
            <p:nvPr/>
          </p:nvSpPr>
          <p:spPr bwMode="auto">
            <a:xfrm>
              <a:off x="1868" y="2383"/>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7" name="Freeform 48"/>
            <p:cNvSpPr>
              <a:spLocks/>
            </p:cNvSpPr>
            <p:nvPr/>
          </p:nvSpPr>
          <p:spPr bwMode="auto">
            <a:xfrm>
              <a:off x="2204" y="2714"/>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8" name="Freeform 49"/>
            <p:cNvSpPr>
              <a:spLocks/>
            </p:cNvSpPr>
            <p:nvPr/>
          </p:nvSpPr>
          <p:spPr bwMode="auto">
            <a:xfrm>
              <a:off x="2555" y="3045"/>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9" name="Freeform 50"/>
            <p:cNvSpPr>
              <a:spLocks/>
            </p:cNvSpPr>
            <p:nvPr/>
          </p:nvSpPr>
          <p:spPr bwMode="auto">
            <a:xfrm>
              <a:off x="2912" y="3382"/>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10" name="Freeform 51"/>
            <p:cNvSpPr>
              <a:spLocks/>
            </p:cNvSpPr>
            <p:nvPr/>
          </p:nvSpPr>
          <p:spPr bwMode="auto">
            <a:xfrm>
              <a:off x="3267" y="3714"/>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grpSp>
      <p:sp>
        <p:nvSpPr>
          <p:cNvPr id="57396" name="Rectangle 52"/>
          <p:cNvSpPr>
            <a:spLocks noChangeArrowheads="1"/>
          </p:cNvSpPr>
          <p:nvPr/>
        </p:nvSpPr>
        <p:spPr bwMode="auto">
          <a:xfrm>
            <a:off x="9889120" y="381000"/>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latin typeface="Arial" pitchFamily="34" charset="0"/>
              </a:rPr>
              <a:t>Figure 5.3</a:t>
            </a:r>
          </a:p>
        </p:txBody>
      </p:sp>
    </p:spTree>
    <p:extLst>
      <p:ext uri="{BB962C8B-B14F-4D97-AF65-F5344CB8AC3E}">
        <p14:creationId xmlns:p14="http://schemas.microsoft.com/office/powerpoint/2010/main" val="38959509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57359"/>
                                        </p:tgtEl>
                                        <p:attrNameLst>
                                          <p:attrName>style.visibility</p:attrName>
                                        </p:attrNameLst>
                                      </p:cBhvr>
                                      <p:to>
                                        <p:strVal val="visible"/>
                                      </p:to>
                                    </p:set>
                                    <p:animEffect transition="in" filter="strips(downRight)">
                                      <p:cBhvr>
                                        <p:cTn id="7" dur="1000"/>
                                        <p:tgtEl>
                                          <p:spTgt spid="5735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57346"/>
                                        </p:tgtEl>
                                        <p:attrNameLst>
                                          <p:attrName>style.visibility</p:attrName>
                                        </p:attrNameLst>
                                      </p:cBhvr>
                                      <p:to>
                                        <p:strVal val="visible"/>
                                      </p:to>
                                    </p:set>
                                    <p:animEffect transition="in" filter="strips(downRight)">
                                      <p:cBhvr>
                                        <p:cTn id="11" dur="1000"/>
                                        <p:tgtEl>
                                          <p:spTgt spid="57346"/>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57354"/>
                                        </p:tgtEl>
                                        <p:attrNameLst>
                                          <p:attrName>style.visibility</p:attrName>
                                        </p:attrNameLst>
                                      </p:cBhvr>
                                      <p:to>
                                        <p:strVal val="visible"/>
                                      </p:to>
                                    </p:set>
                                    <p:animEffect transition="in" filter="strips(downRight)">
                                      <p:cBhvr>
                                        <p:cTn id="15" dur="1000"/>
                                        <p:tgtEl>
                                          <p:spTgt spid="57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Quality Function Deployment (QFD)</a:t>
            </a:r>
          </a:p>
        </p:txBody>
      </p:sp>
      <p:sp>
        <p:nvSpPr>
          <p:cNvPr id="3" name="Content Placeholder 2"/>
          <p:cNvSpPr>
            <a:spLocks noGrp="1"/>
          </p:cNvSpPr>
          <p:nvPr>
            <p:ph idx="1"/>
          </p:nvPr>
        </p:nvSpPr>
        <p:spPr>
          <a:xfrm>
            <a:off x="1141415" y="2667001"/>
            <a:ext cx="8840785" cy="3733799"/>
          </a:xfrm>
        </p:spPr>
        <p:txBody>
          <a:bodyPr>
            <a:normAutofit/>
          </a:bodyPr>
          <a:lstStyle/>
          <a:p>
            <a:pPr algn="just"/>
            <a:r>
              <a:rPr lang="en-US" sz="3200" b="1" smtClean="0">
                <a:solidFill>
                  <a:srgbClr val="FFFF00"/>
                </a:solidFill>
              </a:rPr>
              <a:t>QFD</a:t>
            </a:r>
            <a:r>
              <a:rPr lang="en-US" sz="3200" smtClean="0"/>
              <a:t> </a:t>
            </a:r>
            <a:r>
              <a:rPr lang="en-US" sz="3200"/>
              <a:t>adalah proses untuk menentukan persyaratan pelanggan </a:t>
            </a:r>
            <a:r>
              <a:rPr lang="en-US" sz="3200" smtClean="0"/>
              <a:t>(</a:t>
            </a:r>
            <a:r>
              <a:rPr lang="en-US" sz="3200"/>
              <a:t>‘keinginan</a:t>
            </a:r>
            <a:r>
              <a:rPr lang="en-US" sz="3200" smtClean="0"/>
              <a:t>’ pelanggan) </a:t>
            </a:r>
            <a:r>
              <a:rPr lang="en-US" sz="3200"/>
              <a:t>dan menerjemahkannya ke atribut (‘hows’) yang dapat dipahami dan ditindaklanjuti oleh setiap area fungsional</a:t>
            </a:r>
            <a:r>
              <a:rPr lang="en-US" sz="3200" smtClean="0"/>
              <a:t>.</a:t>
            </a:r>
            <a:endParaRPr lang="en-US" sz="3200"/>
          </a:p>
        </p:txBody>
      </p:sp>
    </p:spTree>
    <p:extLst>
      <p:ext uri="{BB962C8B-B14F-4D97-AF65-F5344CB8AC3E}">
        <p14:creationId xmlns:p14="http://schemas.microsoft.com/office/powerpoint/2010/main" val="13987135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914400" y="355601"/>
            <a:ext cx="10363200" cy="1333500"/>
          </a:xfrm>
          <a:extLst/>
        </p:spPr>
        <p:txBody>
          <a:bodyPr rtlCol="0">
            <a:normAutofit/>
          </a:bodyPr>
          <a:lstStyle/>
          <a:p>
            <a:pPr>
              <a:defRPr/>
            </a:pPr>
            <a:r>
              <a:rPr lang="en-US" dirty="0"/>
              <a:t>Quality </a:t>
            </a:r>
            <a:r>
              <a:rPr lang="en-US"/>
              <a:t>Function </a:t>
            </a:r>
            <a:r>
              <a:rPr lang="en-US" smtClean="0"/>
              <a:t>Deployment (QFD)</a:t>
            </a:r>
            <a:endParaRPr lang="en-US" dirty="0"/>
          </a:p>
        </p:txBody>
      </p:sp>
      <p:sp>
        <p:nvSpPr>
          <p:cNvPr id="57346" name="Rectangle 3"/>
          <p:cNvSpPr>
            <a:spLocks noGrp="1" noChangeArrowheads="1"/>
          </p:cNvSpPr>
          <p:nvPr>
            <p:ph type="body" idx="1"/>
          </p:nvPr>
        </p:nvSpPr>
        <p:spPr>
          <a:xfrm>
            <a:off x="857253" y="1689101"/>
            <a:ext cx="10807700" cy="4659313"/>
          </a:xfrm>
        </p:spPr>
        <p:txBody>
          <a:bodyPr>
            <a:normAutofit fontScale="92500"/>
          </a:bodyPr>
          <a:lstStyle/>
          <a:p>
            <a:pPr marL="711182" indent="-711182">
              <a:lnSpc>
                <a:spcPct val="120000"/>
              </a:lnSpc>
              <a:spcBef>
                <a:spcPts val="0"/>
              </a:spcBef>
              <a:spcAft>
                <a:spcPts val="0"/>
              </a:spcAft>
              <a:buFont typeface="Arial" pitchFamily="34" charset="0"/>
              <a:buAutoNum type="arabicPeriod"/>
            </a:pPr>
            <a:r>
              <a:rPr lang="en-US" altLang="en-US">
                <a:latin typeface="Arial" pitchFamily="34" charset="0"/>
                <a:cs typeface="Arial" pitchFamily="34" charset="0"/>
              </a:rPr>
              <a:t>Identifikasi keinginan pelanggan</a:t>
            </a:r>
          </a:p>
          <a:p>
            <a:pPr marL="711182" indent="-711182">
              <a:lnSpc>
                <a:spcPct val="120000"/>
              </a:lnSpc>
              <a:spcBef>
                <a:spcPts val="0"/>
              </a:spcBef>
              <a:spcAft>
                <a:spcPts val="0"/>
              </a:spcAft>
              <a:buFont typeface="Arial" pitchFamily="34" charset="0"/>
              <a:buAutoNum type="arabicPeriod"/>
            </a:pPr>
            <a:r>
              <a:rPr lang="en-US" altLang="en-US">
                <a:latin typeface="Arial" pitchFamily="34" charset="0"/>
                <a:cs typeface="Arial" pitchFamily="34" charset="0"/>
              </a:rPr>
              <a:t>Identifikasi </a:t>
            </a:r>
            <a:r>
              <a:rPr lang="en-US" altLang="en-US">
                <a:latin typeface="Arial" pitchFamily="34" charset="0"/>
                <a:cs typeface="Arial" pitchFamily="34" charset="0"/>
              </a:rPr>
              <a:t>bagaimana </a:t>
            </a:r>
            <a:r>
              <a:rPr lang="en-US" altLang="en-US" smtClean="0">
                <a:latin typeface="Arial" pitchFamily="34" charset="0"/>
                <a:cs typeface="Arial" pitchFamily="34" charset="0"/>
              </a:rPr>
              <a:t>(</a:t>
            </a:r>
            <a:r>
              <a:rPr lang="en-US" altLang="en-US" b="1" i="1" smtClean="0">
                <a:latin typeface="Arial" pitchFamily="34" charset="0"/>
                <a:cs typeface="Arial" pitchFamily="34" charset="0"/>
              </a:rPr>
              <a:t>how</a:t>
            </a:r>
            <a:r>
              <a:rPr lang="en-US" altLang="en-US" smtClean="0">
                <a:latin typeface="Arial" pitchFamily="34" charset="0"/>
                <a:cs typeface="Arial" pitchFamily="34" charset="0"/>
              </a:rPr>
              <a:t>) barang </a:t>
            </a:r>
            <a:r>
              <a:rPr lang="en-US" altLang="en-US">
                <a:latin typeface="Arial" pitchFamily="34" charset="0"/>
                <a:cs typeface="Arial" pitchFamily="34" charset="0"/>
              </a:rPr>
              <a:t>/ jasa akan memuaskan keinginan pelanggan</a:t>
            </a:r>
          </a:p>
          <a:p>
            <a:pPr marL="711182" indent="-711182">
              <a:lnSpc>
                <a:spcPct val="120000"/>
              </a:lnSpc>
              <a:spcBef>
                <a:spcPts val="0"/>
              </a:spcBef>
              <a:spcAft>
                <a:spcPts val="0"/>
              </a:spcAft>
              <a:buFont typeface="Arial" pitchFamily="34" charset="0"/>
              <a:buAutoNum type="arabicPeriod"/>
            </a:pPr>
            <a:r>
              <a:rPr lang="en-US" altLang="en-US">
                <a:latin typeface="Arial" pitchFamily="34" charset="0"/>
                <a:cs typeface="Arial" pitchFamily="34" charset="0"/>
              </a:rPr>
              <a:t>Hubungkan keinginan pelanggan </a:t>
            </a:r>
            <a:r>
              <a:rPr lang="en-US" altLang="en-US">
                <a:latin typeface="Arial" pitchFamily="34" charset="0"/>
                <a:cs typeface="Arial" pitchFamily="34" charset="0"/>
              </a:rPr>
              <a:t>dengan </a:t>
            </a:r>
            <a:r>
              <a:rPr lang="en-US" altLang="en-US" b="1" i="1" smtClean="0">
                <a:latin typeface="Arial" pitchFamily="34" charset="0"/>
                <a:cs typeface="Arial" pitchFamily="34" charset="0"/>
              </a:rPr>
              <a:t>how</a:t>
            </a:r>
            <a:r>
              <a:rPr lang="en-US" altLang="en-US" smtClean="0">
                <a:latin typeface="Arial" pitchFamily="34" charset="0"/>
                <a:cs typeface="Arial" pitchFamily="34" charset="0"/>
              </a:rPr>
              <a:t> </a:t>
            </a:r>
            <a:r>
              <a:rPr lang="en-US" altLang="en-US">
                <a:latin typeface="Arial" pitchFamily="34" charset="0"/>
                <a:cs typeface="Arial" pitchFamily="34" charset="0"/>
              </a:rPr>
              <a:t>produk</a:t>
            </a:r>
          </a:p>
          <a:p>
            <a:pPr marL="711182" indent="-711182">
              <a:lnSpc>
                <a:spcPct val="120000"/>
              </a:lnSpc>
              <a:spcBef>
                <a:spcPts val="0"/>
              </a:spcBef>
              <a:spcAft>
                <a:spcPts val="0"/>
              </a:spcAft>
              <a:buFont typeface="Arial" pitchFamily="34" charset="0"/>
              <a:buAutoNum type="arabicPeriod"/>
            </a:pPr>
            <a:r>
              <a:rPr lang="en-US" altLang="en-US">
                <a:latin typeface="Arial" pitchFamily="34" charset="0"/>
                <a:cs typeface="Arial" pitchFamily="34" charset="0"/>
              </a:rPr>
              <a:t>Identifikasi </a:t>
            </a:r>
            <a:r>
              <a:rPr lang="en-US" altLang="en-US">
                <a:latin typeface="Arial" pitchFamily="34" charset="0"/>
                <a:cs typeface="Arial" pitchFamily="34" charset="0"/>
              </a:rPr>
              <a:t>hubungan </a:t>
            </a:r>
            <a:r>
              <a:rPr lang="en-US" altLang="en-US" smtClean="0">
                <a:latin typeface="Arial" pitchFamily="34" charset="0"/>
                <a:cs typeface="Arial" pitchFamily="34" charset="0"/>
              </a:rPr>
              <a:t>antar </a:t>
            </a:r>
            <a:r>
              <a:rPr lang="en-US" altLang="en-US" b="1" i="1" smtClean="0">
                <a:latin typeface="Arial" pitchFamily="34" charset="0"/>
                <a:cs typeface="Arial" pitchFamily="34" charset="0"/>
              </a:rPr>
              <a:t>how</a:t>
            </a:r>
            <a:r>
              <a:rPr lang="en-US" altLang="en-US" smtClean="0">
                <a:latin typeface="Arial" pitchFamily="34" charset="0"/>
                <a:cs typeface="Arial" pitchFamily="34" charset="0"/>
              </a:rPr>
              <a:t> perusahaan</a:t>
            </a:r>
            <a:endParaRPr lang="en-US" altLang="en-US">
              <a:latin typeface="Arial" pitchFamily="34" charset="0"/>
              <a:cs typeface="Arial" pitchFamily="34" charset="0"/>
            </a:endParaRPr>
          </a:p>
          <a:p>
            <a:pPr marL="711182" indent="-711182">
              <a:lnSpc>
                <a:spcPct val="120000"/>
              </a:lnSpc>
              <a:spcBef>
                <a:spcPts val="0"/>
              </a:spcBef>
              <a:spcAft>
                <a:spcPts val="0"/>
              </a:spcAft>
              <a:buFont typeface="Arial" pitchFamily="34" charset="0"/>
              <a:buAutoNum type="arabicPeriod"/>
            </a:pPr>
            <a:r>
              <a:rPr lang="en-US" altLang="en-US">
                <a:latin typeface="Arial" pitchFamily="34" charset="0"/>
                <a:cs typeface="Arial" pitchFamily="34" charset="0"/>
              </a:rPr>
              <a:t>Kembangkan peringkat kepentingan pelanggan</a:t>
            </a:r>
          </a:p>
          <a:p>
            <a:pPr marL="711182" indent="-711182">
              <a:lnSpc>
                <a:spcPct val="120000"/>
              </a:lnSpc>
              <a:spcBef>
                <a:spcPts val="0"/>
              </a:spcBef>
              <a:spcAft>
                <a:spcPts val="0"/>
              </a:spcAft>
              <a:buFont typeface="Arial" pitchFamily="34" charset="0"/>
              <a:buAutoNum type="arabicPeriod"/>
            </a:pPr>
            <a:r>
              <a:rPr lang="en-US" altLang="en-US">
                <a:latin typeface="Arial" pitchFamily="34" charset="0"/>
                <a:cs typeface="Arial" pitchFamily="34" charset="0"/>
              </a:rPr>
              <a:t>Evaluasi </a:t>
            </a:r>
            <a:r>
              <a:rPr lang="en-US" altLang="en-US">
                <a:latin typeface="Arial" pitchFamily="34" charset="0"/>
                <a:cs typeface="Arial" pitchFamily="34" charset="0"/>
              </a:rPr>
              <a:t>produk </a:t>
            </a:r>
            <a:r>
              <a:rPr lang="en-US" altLang="en-US" smtClean="0">
                <a:latin typeface="Arial" pitchFamily="34" charset="0"/>
                <a:cs typeface="Arial" pitchFamily="34" charset="0"/>
              </a:rPr>
              <a:t>pesaing</a:t>
            </a:r>
            <a:endParaRPr lang="en-US" altLang="en-US">
              <a:latin typeface="Arial" pitchFamily="34" charset="0"/>
              <a:cs typeface="Arial" pitchFamily="34" charset="0"/>
            </a:endParaRPr>
          </a:p>
          <a:p>
            <a:pPr marL="711182" indent="-711182">
              <a:lnSpc>
                <a:spcPct val="120000"/>
              </a:lnSpc>
              <a:spcBef>
                <a:spcPts val="0"/>
              </a:spcBef>
              <a:spcAft>
                <a:spcPts val="0"/>
              </a:spcAft>
              <a:buFont typeface="Arial" pitchFamily="34" charset="0"/>
              <a:buAutoNum type="arabicPeriod"/>
            </a:pPr>
            <a:r>
              <a:rPr lang="en-US" altLang="en-US">
                <a:latin typeface="Arial" pitchFamily="34" charset="0"/>
                <a:cs typeface="Arial" pitchFamily="34" charset="0"/>
              </a:rPr>
              <a:t>Bandingkan kinerja dengan atribut teknis </a:t>
            </a:r>
            <a:r>
              <a:rPr lang="en-US" altLang="en-US">
                <a:latin typeface="Arial" pitchFamily="34" charset="0"/>
                <a:cs typeface="Arial" pitchFamily="34" charset="0"/>
              </a:rPr>
              <a:t>yang </a:t>
            </a:r>
            <a:r>
              <a:rPr lang="en-US" altLang="en-US" smtClean="0">
                <a:latin typeface="Arial" pitchFamily="34" charset="0"/>
                <a:cs typeface="Arial" pitchFamily="34" charset="0"/>
              </a:rPr>
              <a:t>diinginkan</a:t>
            </a:r>
            <a:endParaRPr lang="en-US" altLang="en-US">
              <a:latin typeface="Arial" pitchFamily="34" charset="0"/>
              <a:cs typeface="Arial" pitchFamily="34" charset="0"/>
            </a:endParaRPr>
          </a:p>
        </p:txBody>
      </p:sp>
    </p:spTree>
    <p:extLst>
      <p:ext uri="{BB962C8B-B14F-4D97-AF65-F5344CB8AC3E}">
        <p14:creationId xmlns:p14="http://schemas.microsoft.com/office/powerpoint/2010/main" val="7567164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914400" y="355601"/>
            <a:ext cx="10363200" cy="1333500"/>
          </a:xfrm>
          <a:extLst/>
        </p:spPr>
        <p:txBody>
          <a:bodyPr rtlCol="0">
            <a:normAutofit/>
          </a:bodyPr>
          <a:lstStyle/>
          <a:p>
            <a:pPr>
              <a:defRPr/>
            </a:pPr>
            <a:r>
              <a:rPr lang="en-US" dirty="0"/>
              <a:t>Quality </a:t>
            </a:r>
            <a:r>
              <a:rPr lang="en-US"/>
              <a:t>Function </a:t>
            </a:r>
            <a:r>
              <a:rPr lang="en-US" smtClean="0"/>
              <a:t>Deployment (QFD)</a:t>
            </a:r>
            <a:endParaRPr lang="en-US" dirty="0"/>
          </a:p>
        </p:txBody>
      </p:sp>
      <p:sp>
        <p:nvSpPr>
          <p:cNvPr id="57346" name="Rectangle 3"/>
          <p:cNvSpPr>
            <a:spLocks noGrp="1" noChangeArrowheads="1"/>
          </p:cNvSpPr>
          <p:nvPr>
            <p:ph type="body" idx="1"/>
          </p:nvPr>
        </p:nvSpPr>
        <p:spPr>
          <a:xfrm>
            <a:off x="857253" y="1689101"/>
            <a:ext cx="10807700" cy="4659313"/>
          </a:xfrm>
        </p:spPr>
        <p:txBody>
          <a:bodyPr>
            <a:normAutofit lnSpcReduction="10000"/>
          </a:bodyPr>
          <a:lstStyle/>
          <a:p>
            <a:pPr marL="711182" indent="-711182">
              <a:buFont typeface="Arial" pitchFamily="34" charset="0"/>
              <a:buAutoNum type="arabicPeriod"/>
            </a:pPr>
            <a:r>
              <a:rPr lang="en-US" altLang="en-US">
                <a:latin typeface="Arial" pitchFamily="34" charset="0"/>
                <a:cs typeface="Arial" pitchFamily="34" charset="0"/>
              </a:rPr>
              <a:t>Identify customer </a:t>
            </a:r>
            <a:r>
              <a:rPr lang="en-US" altLang="en-US" i="1">
                <a:latin typeface="Arial" pitchFamily="34" charset="0"/>
                <a:cs typeface="Arial" pitchFamily="34" charset="0"/>
              </a:rPr>
              <a:t>wants</a:t>
            </a:r>
          </a:p>
          <a:p>
            <a:pPr marL="711182" indent="-711182">
              <a:buFont typeface="Arial" pitchFamily="34" charset="0"/>
              <a:buAutoNum type="arabicPeriod"/>
            </a:pPr>
            <a:r>
              <a:rPr lang="en-US" altLang="en-US">
                <a:latin typeface="Arial" pitchFamily="34" charset="0"/>
                <a:cs typeface="Arial" pitchFamily="34" charset="0"/>
              </a:rPr>
              <a:t>Identify </a:t>
            </a:r>
            <a:r>
              <a:rPr lang="en-US" altLang="en-US" i="1">
                <a:latin typeface="Arial" pitchFamily="34" charset="0"/>
                <a:cs typeface="Arial" pitchFamily="34" charset="0"/>
              </a:rPr>
              <a:t>how</a:t>
            </a:r>
            <a:r>
              <a:rPr lang="en-US" altLang="en-US">
                <a:latin typeface="Arial" pitchFamily="34" charset="0"/>
                <a:cs typeface="Arial" pitchFamily="34" charset="0"/>
              </a:rPr>
              <a:t> the good/service will satisfy customer wants</a:t>
            </a:r>
          </a:p>
          <a:p>
            <a:pPr marL="711182" indent="-711182">
              <a:buFont typeface="Arial" pitchFamily="34" charset="0"/>
              <a:buAutoNum type="arabicPeriod"/>
            </a:pPr>
            <a:r>
              <a:rPr lang="en-US" altLang="en-US">
                <a:latin typeface="Arial" pitchFamily="34" charset="0"/>
                <a:cs typeface="Arial" pitchFamily="34" charset="0"/>
              </a:rPr>
              <a:t>Relate customer wants to product </a:t>
            </a:r>
            <a:r>
              <a:rPr lang="en-US" altLang="en-US" i="1">
                <a:latin typeface="Arial" pitchFamily="34" charset="0"/>
                <a:cs typeface="Arial" pitchFamily="34" charset="0"/>
              </a:rPr>
              <a:t>hows</a:t>
            </a:r>
          </a:p>
          <a:p>
            <a:pPr marL="711182" indent="-711182">
              <a:buFont typeface="Arial" pitchFamily="34" charset="0"/>
              <a:buAutoNum type="arabicPeriod"/>
            </a:pPr>
            <a:r>
              <a:rPr lang="en-US" altLang="en-US">
                <a:latin typeface="Arial" pitchFamily="34" charset="0"/>
                <a:cs typeface="Arial" pitchFamily="34" charset="0"/>
              </a:rPr>
              <a:t>Identify relationships between the firm’s </a:t>
            </a:r>
            <a:r>
              <a:rPr lang="en-US" altLang="en-US" i="1">
                <a:latin typeface="Arial" pitchFamily="34" charset="0"/>
                <a:cs typeface="Arial" pitchFamily="34" charset="0"/>
              </a:rPr>
              <a:t>hows</a:t>
            </a:r>
          </a:p>
          <a:p>
            <a:pPr marL="711182" indent="-711182">
              <a:buFont typeface="Arial" pitchFamily="34" charset="0"/>
              <a:buAutoNum type="arabicPeriod"/>
            </a:pPr>
            <a:r>
              <a:rPr lang="en-US" altLang="en-US">
                <a:latin typeface="Arial" pitchFamily="34" charset="0"/>
                <a:cs typeface="Arial" pitchFamily="34" charset="0"/>
              </a:rPr>
              <a:t>Develop </a:t>
            </a:r>
            <a:r>
              <a:rPr lang="en-US" altLang="en-US" i="1">
                <a:latin typeface="Arial" pitchFamily="34" charset="0"/>
                <a:cs typeface="Arial" pitchFamily="34" charset="0"/>
              </a:rPr>
              <a:t>customer</a:t>
            </a:r>
            <a:r>
              <a:rPr lang="en-US" altLang="en-US">
                <a:latin typeface="Arial" pitchFamily="34" charset="0"/>
                <a:cs typeface="Arial" pitchFamily="34" charset="0"/>
              </a:rPr>
              <a:t> importance ratings</a:t>
            </a:r>
          </a:p>
          <a:p>
            <a:pPr marL="711182" indent="-711182">
              <a:buFont typeface="Arial" pitchFamily="34" charset="0"/>
              <a:buAutoNum type="arabicPeriod"/>
            </a:pPr>
            <a:r>
              <a:rPr lang="en-US" altLang="en-US">
                <a:latin typeface="Arial" pitchFamily="34" charset="0"/>
                <a:cs typeface="Arial" pitchFamily="34" charset="0"/>
              </a:rPr>
              <a:t>Evaluate competing products</a:t>
            </a:r>
          </a:p>
          <a:p>
            <a:pPr marL="711182" indent="-711182">
              <a:buFont typeface="Arial" pitchFamily="34" charset="0"/>
              <a:buAutoNum type="arabicPeriod"/>
            </a:pPr>
            <a:r>
              <a:rPr lang="en-US" altLang="en-US">
                <a:latin typeface="Arial" pitchFamily="34" charset="0"/>
                <a:cs typeface="Arial" pitchFamily="34" charset="0"/>
              </a:rPr>
              <a:t>Compare performance to desirable technical attributes</a:t>
            </a:r>
          </a:p>
        </p:txBody>
      </p:sp>
    </p:spTree>
    <p:extLst>
      <p:ext uri="{BB962C8B-B14F-4D97-AF65-F5344CB8AC3E}">
        <p14:creationId xmlns:p14="http://schemas.microsoft.com/office/powerpoint/2010/main" val="255317482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House of Quality</a:t>
            </a:r>
            <a:endParaRPr lang="en-US"/>
          </a:p>
        </p:txBody>
      </p:sp>
      <p:sp>
        <p:nvSpPr>
          <p:cNvPr id="3" name="Content Placeholder 2"/>
          <p:cNvSpPr>
            <a:spLocks noGrp="1"/>
          </p:cNvSpPr>
          <p:nvPr>
            <p:ph idx="1"/>
          </p:nvPr>
        </p:nvSpPr>
        <p:spPr/>
        <p:txBody>
          <a:bodyPr>
            <a:normAutofit/>
          </a:bodyPr>
          <a:lstStyle/>
          <a:p>
            <a:r>
              <a:rPr lang="en-US" sz="3200"/>
              <a:t>House of quality adalah bagian dari proses Quality Function Deployment yang menggunakan matriks perencanaan untuk menghubungkan "</a:t>
            </a:r>
            <a:r>
              <a:rPr lang="en-US" sz="3200" b="1"/>
              <a:t>keinginan</a:t>
            </a:r>
            <a:r>
              <a:rPr lang="en-US" sz="3200"/>
              <a:t>" pelanggan dengan "</a:t>
            </a:r>
            <a:r>
              <a:rPr lang="en-US" sz="3200" b="1"/>
              <a:t>bagaimana</a:t>
            </a:r>
            <a:r>
              <a:rPr lang="en-US" sz="3200"/>
              <a:t>" perusahaan akan memenuhi "</a:t>
            </a:r>
            <a:r>
              <a:rPr lang="en-US" sz="3200" b="1"/>
              <a:t>keinginan</a:t>
            </a:r>
            <a:r>
              <a:rPr lang="en-US" sz="3200"/>
              <a:t>" tersebut.</a:t>
            </a:r>
            <a:endParaRPr lang="en-US" sz="3200"/>
          </a:p>
        </p:txBody>
      </p:sp>
    </p:spTree>
    <p:extLst>
      <p:ext uri="{BB962C8B-B14F-4D97-AF65-F5344CB8AC3E}">
        <p14:creationId xmlns:p14="http://schemas.microsoft.com/office/powerpoint/2010/main" val="40489640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House of Quality</a:t>
            </a:r>
            <a:endParaRPr lang="en-US"/>
          </a:p>
        </p:txBody>
      </p:sp>
      <p:sp>
        <p:nvSpPr>
          <p:cNvPr id="3" name="Content Placeholder 2"/>
          <p:cNvSpPr>
            <a:spLocks noGrp="1"/>
          </p:cNvSpPr>
          <p:nvPr>
            <p:ph idx="1"/>
          </p:nvPr>
        </p:nvSpPr>
        <p:spPr/>
        <p:txBody>
          <a:bodyPr>
            <a:normAutofit/>
          </a:bodyPr>
          <a:lstStyle/>
          <a:p>
            <a:r>
              <a:rPr lang="en-US" sz="3200" smtClean="0"/>
              <a:t>House of quality is a part of the Quality Function Deployment process that utilizes a planning matrix to relate customer “wants” to “how” the firm is going to meet those “wants.”</a:t>
            </a:r>
            <a:endParaRPr lang="en-US" sz="3200"/>
          </a:p>
        </p:txBody>
      </p:sp>
    </p:spTree>
    <p:extLst>
      <p:ext uri="{BB962C8B-B14F-4D97-AF65-F5344CB8AC3E}">
        <p14:creationId xmlns:p14="http://schemas.microsoft.com/office/powerpoint/2010/main" val="2606336149"/>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ctrTitle"/>
          </p:nvPr>
        </p:nvSpPr>
        <p:spPr>
          <a:xfrm>
            <a:off x="664636" y="254000"/>
            <a:ext cx="10850033" cy="852488"/>
          </a:xfrm>
        </p:spPr>
        <p:txBody>
          <a:bodyPr lIns="120648" tIns="59265" rIns="120648" bIns="59265"/>
          <a:lstStyle/>
          <a:p>
            <a:r>
              <a:rPr lang="en-AU" altLang="en-US" smtClean="0">
                <a:latin typeface="Arial" pitchFamily="34" charset="0"/>
                <a:cs typeface="Arial" pitchFamily="34" charset="0"/>
              </a:rPr>
              <a:t>QFD RUMAH KUALITAS</a:t>
            </a:r>
          </a:p>
        </p:txBody>
      </p:sp>
      <p:grpSp>
        <p:nvGrpSpPr>
          <p:cNvPr id="61443" name="Group 3"/>
          <p:cNvGrpSpPr>
            <a:grpSpLocks/>
          </p:cNvGrpSpPr>
          <p:nvPr/>
        </p:nvGrpSpPr>
        <p:grpSpPr bwMode="auto">
          <a:xfrm>
            <a:off x="5228169" y="2851151"/>
            <a:ext cx="4265084" cy="1638300"/>
            <a:chOff x="2470" y="1892"/>
            <a:chExt cx="2015" cy="1032"/>
          </a:xfrm>
        </p:grpSpPr>
        <p:sp>
          <p:nvSpPr>
            <p:cNvPr id="59422" name="Freeform 4"/>
            <p:cNvSpPr>
              <a:spLocks/>
            </p:cNvSpPr>
            <p:nvPr/>
          </p:nvSpPr>
          <p:spPr bwMode="auto">
            <a:xfrm>
              <a:off x="2470" y="1892"/>
              <a:ext cx="2015" cy="1032"/>
            </a:xfrm>
            <a:custGeom>
              <a:avLst/>
              <a:gdLst>
                <a:gd name="T0" fmla="*/ 2014 w 1738"/>
                <a:gd name="T1" fmla="*/ 1031 h 976"/>
                <a:gd name="T2" fmla="*/ 2014 w 1738"/>
                <a:gd name="T3" fmla="*/ 0 h 976"/>
                <a:gd name="T4" fmla="*/ 0 w 1738"/>
                <a:gd name="T5" fmla="*/ 0 h 976"/>
                <a:gd name="T6" fmla="*/ 0 w 1738"/>
                <a:gd name="T7" fmla="*/ 1031 h 976"/>
                <a:gd name="T8" fmla="*/ 2014 w 1738"/>
                <a:gd name="T9" fmla="*/ 1031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59423" name="Text Box 5"/>
            <p:cNvSpPr txBox="1">
              <a:spLocks noChangeArrowheads="1"/>
            </p:cNvSpPr>
            <p:nvPr/>
          </p:nvSpPr>
          <p:spPr bwMode="auto">
            <a:xfrm>
              <a:off x="3065" y="2211"/>
              <a:ext cx="814"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mtClean="0">
                  <a:solidFill>
                    <a:schemeClr val="bg1"/>
                  </a:solidFill>
                  <a:latin typeface="Arial" pitchFamily="34" charset="0"/>
                  <a:ea typeface="MS PGothic" pitchFamily="34" charset="-128"/>
                </a:rPr>
                <a:t>Matrik</a:t>
              </a:r>
            </a:p>
            <a:p>
              <a:pPr algn="ctr">
                <a:lnSpc>
                  <a:spcPct val="90000"/>
                </a:lnSpc>
              </a:pPr>
              <a:r>
                <a:rPr lang="en-AU" altLang="en-US" smtClean="0">
                  <a:solidFill>
                    <a:schemeClr val="bg1"/>
                  </a:solidFill>
                  <a:latin typeface="Arial" pitchFamily="34" charset="0"/>
                  <a:ea typeface="MS PGothic" pitchFamily="34" charset="-128"/>
                </a:rPr>
                <a:t>keterhubungan</a:t>
              </a:r>
              <a:endParaRPr lang="en-AU" altLang="en-US">
                <a:solidFill>
                  <a:schemeClr val="bg1"/>
                </a:solidFill>
                <a:latin typeface="Arial" pitchFamily="34" charset="0"/>
                <a:ea typeface="MS PGothic" pitchFamily="34" charset="-128"/>
              </a:endParaRPr>
            </a:p>
          </p:txBody>
        </p:sp>
      </p:grpSp>
      <p:grpSp>
        <p:nvGrpSpPr>
          <p:cNvPr id="61446" name="Group 6"/>
          <p:cNvGrpSpPr>
            <a:grpSpLocks/>
          </p:cNvGrpSpPr>
          <p:nvPr/>
        </p:nvGrpSpPr>
        <p:grpSpPr bwMode="auto">
          <a:xfrm>
            <a:off x="5232402" y="1087440"/>
            <a:ext cx="4256617" cy="1760537"/>
            <a:chOff x="2472" y="781"/>
            <a:chExt cx="2011" cy="1109"/>
          </a:xfrm>
        </p:grpSpPr>
        <p:sp>
          <p:nvSpPr>
            <p:cNvPr id="61447" name="Rectangle 7"/>
            <p:cNvSpPr>
              <a:spLocks noChangeArrowheads="1"/>
            </p:cNvSpPr>
            <p:nvPr/>
          </p:nvSpPr>
          <p:spPr bwMode="auto">
            <a:xfrm>
              <a:off x="2472" y="1254"/>
              <a:ext cx="2011" cy="636"/>
            </a:xfrm>
            <a:prstGeom prst="rect">
              <a:avLst/>
            </a:prstGeom>
            <a:solidFill>
              <a:schemeClr val="accent3"/>
            </a:solidFill>
            <a:ln w="19050">
              <a:solidFill>
                <a:schemeClr val="tx1"/>
              </a:solidFill>
              <a:miter lim="800000"/>
              <a:headEnd/>
              <a:tailEnd/>
            </a:ln>
            <a:effectLst/>
            <a:extLst/>
          </p:spPr>
          <p:txBody>
            <a:bodyPr wrap="none" anchor="ctr"/>
            <a:lstStyle/>
            <a:p>
              <a:pPr fontAlgn="auto">
                <a:lnSpc>
                  <a:spcPct val="90000"/>
                </a:lnSpc>
                <a:spcBef>
                  <a:spcPts val="0"/>
                </a:spcBef>
                <a:spcAft>
                  <a:spcPts val="0"/>
                </a:spcAft>
                <a:defRPr/>
              </a:pPr>
              <a:endParaRPr lang="en-US" dirty="0">
                <a:latin typeface="Arial"/>
                <a:cs typeface="Arial"/>
              </a:endParaRPr>
            </a:p>
          </p:txBody>
        </p:sp>
        <p:sp>
          <p:nvSpPr>
            <p:cNvPr id="59419" name="Text Box 8"/>
            <p:cNvSpPr txBox="1">
              <a:spLocks noChangeArrowheads="1"/>
            </p:cNvSpPr>
            <p:nvPr/>
          </p:nvSpPr>
          <p:spPr bwMode="auto">
            <a:xfrm>
              <a:off x="2708" y="1385"/>
              <a:ext cx="1532"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mtClean="0">
                  <a:solidFill>
                    <a:srgbClr val="000000"/>
                  </a:solidFill>
                  <a:latin typeface="Arial" pitchFamily="34" charset="0"/>
                  <a:ea typeface="MS PGothic" pitchFamily="34" charset="-128"/>
                </a:rPr>
                <a:t>Bagaimana memuaskan</a:t>
              </a:r>
            </a:p>
            <a:p>
              <a:pPr algn="ctr">
                <a:lnSpc>
                  <a:spcPct val="90000"/>
                </a:lnSpc>
              </a:pPr>
              <a:r>
                <a:rPr lang="en-AU" altLang="en-US" smtClean="0">
                  <a:solidFill>
                    <a:srgbClr val="000000"/>
                  </a:solidFill>
                  <a:latin typeface="Arial" pitchFamily="34" charset="0"/>
                  <a:ea typeface="MS PGothic" pitchFamily="34" charset="-128"/>
                </a:rPr>
                <a:t>Keinginan pelanggan</a:t>
              </a:r>
            </a:p>
          </p:txBody>
        </p:sp>
        <p:sp>
          <p:nvSpPr>
            <p:cNvPr id="59420" name="Freeform 9"/>
            <p:cNvSpPr>
              <a:spLocks/>
            </p:cNvSpPr>
            <p:nvPr/>
          </p:nvSpPr>
          <p:spPr bwMode="auto">
            <a:xfrm>
              <a:off x="2474" y="781"/>
              <a:ext cx="2008" cy="475"/>
            </a:xfrm>
            <a:custGeom>
              <a:avLst/>
              <a:gdLst>
                <a:gd name="T0" fmla="*/ 2007 w 1745"/>
                <a:gd name="T1" fmla="*/ 474 h 672"/>
                <a:gd name="T2" fmla="*/ 1002 w 1745"/>
                <a:gd name="T3" fmla="*/ 0 h 672"/>
                <a:gd name="T4" fmla="*/ 0 w 1745"/>
                <a:gd name="T5" fmla="*/ 474 h 672"/>
                <a:gd name="T6" fmla="*/ 2007 w 1745"/>
                <a:gd name="T7" fmla="*/ 474 h 672"/>
                <a:gd name="T8" fmla="*/ 0 60000 65536"/>
                <a:gd name="T9" fmla="*/ 0 60000 65536"/>
                <a:gd name="T10" fmla="*/ 0 60000 65536"/>
                <a:gd name="T11" fmla="*/ 0 60000 65536"/>
                <a:gd name="T12" fmla="*/ 0 w 1745"/>
                <a:gd name="T13" fmla="*/ 0 h 672"/>
                <a:gd name="T14" fmla="*/ 1745 w 1745"/>
                <a:gd name="T15" fmla="*/ 672 h 672"/>
              </a:gdLst>
              <a:ahLst/>
              <a:cxnLst>
                <a:cxn ang="T8">
                  <a:pos x="T0" y="T1"/>
                </a:cxn>
                <a:cxn ang="T9">
                  <a:pos x="T2" y="T3"/>
                </a:cxn>
                <a:cxn ang="T10">
                  <a:pos x="T4" y="T5"/>
                </a:cxn>
                <a:cxn ang="T11">
                  <a:pos x="T6" y="T7"/>
                </a:cxn>
              </a:cxnLst>
              <a:rect l="T12" t="T13" r="T14" b="T15"/>
              <a:pathLst>
                <a:path w="1745" h="672">
                  <a:moveTo>
                    <a:pt x="1744" y="671"/>
                  </a:moveTo>
                  <a:lnTo>
                    <a:pt x="871" y="0"/>
                  </a:lnTo>
                  <a:lnTo>
                    <a:pt x="0" y="671"/>
                  </a:lnTo>
                  <a:lnTo>
                    <a:pt x="1744" y="671"/>
                  </a:lnTo>
                </a:path>
              </a:pathLst>
            </a:custGeom>
            <a:solidFill>
              <a:srgbClr val="F7D7AC"/>
            </a:solidFill>
            <a:ln w="19050" cap="rnd" cmpd="sng">
              <a:solidFill>
                <a:schemeClr val="tx1"/>
              </a:solidFill>
              <a:prstDash val="solid"/>
              <a:round/>
              <a:headEnd type="none" w="med" len="med"/>
              <a:tailEnd type="none" w="med" len="med"/>
            </a:ln>
          </p:spPr>
          <p:txBody>
            <a:bodyPr/>
            <a:lstStyle/>
            <a:p>
              <a:endParaRPr lang="en-US"/>
            </a:p>
          </p:txBody>
        </p:sp>
        <p:sp>
          <p:nvSpPr>
            <p:cNvPr id="59421" name="Text Box 10"/>
            <p:cNvSpPr txBox="1">
              <a:spLocks noChangeArrowheads="1"/>
            </p:cNvSpPr>
            <p:nvPr/>
          </p:nvSpPr>
          <p:spPr bwMode="auto">
            <a:xfrm>
              <a:off x="2904" y="1041"/>
              <a:ext cx="114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mtClean="0">
                  <a:solidFill>
                    <a:srgbClr val="000000"/>
                  </a:solidFill>
                  <a:latin typeface="Arial" pitchFamily="34" charset="0"/>
                  <a:ea typeface="MS PGothic" pitchFamily="34" charset="-128"/>
                </a:rPr>
                <a:t>Saling keterhubungan</a:t>
              </a:r>
              <a:endParaRPr lang="en-AU" altLang="en-US">
                <a:solidFill>
                  <a:srgbClr val="000000"/>
                </a:solidFill>
                <a:latin typeface="Arial" pitchFamily="34" charset="0"/>
                <a:ea typeface="MS PGothic" pitchFamily="34" charset="-128"/>
              </a:endParaRPr>
            </a:p>
          </p:txBody>
        </p:sp>
      </p:grpSp>
      <p:grpSp>
        <p:nvGrpSpPr>
          <p:cNvPr id="61451" name="Group 11"/>
          <p:cNvGrpSpPr>
            <a:grpSpLocks/>
          </p:cNvGrpSpPr>
          <p:nvPr/>
        </p:nvGrpSpPr>
        <p:grpSpPr bwMode="auto">
          <a:xfrm>
            <a:off x="9486902" y="2395539"/>
            <a:ext cx="1536700" cy="2238375"/>
            <a:chOff x="4482" y="1605"/>
            <a:chExt cx="726" cy="1410"/>
          </a:xfrm>
          <a:solidFill>
            <a:srgbClr val="F7D7AC"/>
          </a:solidFill>
        </p:grpSpPr>
        <p:sp>
          <p:nvSpPr>
            <p:cNvPr id="61452" name="Freeform 12"/>
            <p:cNvSpPr>
              <a:spLocks/>
            </p:cNvSpPr>
            <p:nvPr/>
          </p:nvSpPr>
          <p:spPr bwMode="auto">
            <a:xfrm>
              <a:off x="4484" y="1889"/>
              <a:ext cx="724" cy="1037"/>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lnSpc>
                  <a:spcPct val="90000"/>
                </a:lnSpc>
                <a:spcBef>
                  <a:spcPts val="0"/>
                </a:spcBef>
                <a:spcAft>
                  <a:spcPts val="0"/>
                </a:spcAft>
                <a:defRPr/>
              </a:pPr>
              <a:endParaRPr lang="en-US" dirty="0">
                <a:latin typeface="Arial"/>
                <a:cs typeface="Arial"/>
              </a:endParaRPr>
            </a:p>
          </p:txBody>
        </p:sp>
        <p:sp>
          <p:nvSpPr>
            <p:cNvPr id="61453" name="Text Box 13"/>
            <p:cNvSpPr txBox="1">
              <a:spLocks noChangeArrowheads="1"/>
            </p:cNvSpPr>
            <p:nvPr/>
          </p:nvSpPr>
          <p:spPr bwMode="auto">
            <a:xfrm rot="16200000">
              <a:off x="4230" y="2268"/>
              <a:ext cx="1214" cy="279"/>
            </a:xfrm>
            <a:prstGeom prst="rect">
              <a:avLst/>
            </a:prstGeom>
            <a:noFill/>
            <a:ln>
              <a:noFill/>
            </a:ln>
            <a:effectLst/>
            <a:extLst/>
          </p:spPr>
          <p:txBody>
            <a:bodyPr>
              <a:spAutoFit/>
            </a:bodyPr>
            <a:lstStyle/>
            <a:p>
              <a:pPr algn="ctr" fontAlgn="auto">
                <a:lnSpc>
                  <a:spcPct val="90000"/>
                </a:lnSpc>
                <a:spcBef>
                  <a:spcPts val="0"/>
                </a:spcBef>
                <a:spcAft>
                  <a:spcPts val="0"/>
                </a:spcAft>
                <a:defRPr/>
              </a:pPr>
              <a:r>
                <a:rPr lang="en-US" smtClean="0">
                  <a:solidFill>
                    <a:srgbClr val="000000"/>
                  </a:solidFill>
                  <a:latin typeface="Arial"/>
                  <a:cs typeface="Arial"/>
                </a:rPr>
                <a:t>Penilaian</a:t>
              </a:r>
            </a:p>
            <a:p>
              <a:pPr algn="ctr" fontAlgn="auto">
                <a:lnSpc>
                  <a:spcPct val="90000"/>
                </a:lnSpc>
                <a:spcBef>
                  <a:spcPts val="0"/>
                </a:spcBef>
                <a:spcAft>
                  <a:spcPts val="0"/>
                </a:spcAft>
                <a:defRPr/>
              </a:pPr>
              <a:r>
                <a:rPr lang="en-US" smtClean="0">
                  <a:solidFill>
                    <a:srgbClr val="000000"/>
                  </a:solidFill>
                  <a:latin typeface="Arial"/>
                  <a:cs typeface="Arial"/>
                </a:rPr>
                <a:t>pesaing</a:t>
              </a:r>
              <a:endParaRPr lang="en-US" dirty="0">
                <a:solidFill>
                  <a:srgbClr val="000000"/>
                </a:solidFill>
                <a:latin typeface="Arial"/>
                <a:cs typeface="Arial"/>
              </a:endParaRPr>
            </a:p>
          </p:txBody>
        </p:sp>
        <p:sp>
          <p:nvSpPr>
            <p:cNvPr id="61454" name="Rectangle 14"/>
            <p:cNvSpPr>
              <a:spLocks noChangeArrowheads="1"/>
            </p:cNvSpPr>
            <p:nvPr/>
          </p:nvSpPr>
          <p:spPr bwMode="auto">
            <a:xfrm>
              <a:off x="4482" y="1605"/>
              <a:ext cx="725" cy="283"/>
            </a:xfrm>
            <a:prstGeom prst="rect">
              <a:avLst/>
            </a:prstGeom>
            <a:grpFill/>
            <a:ln w="19050">
              <a:solidFill>
                <a:schemeClr val="tx1"/>
              </a:solidFill>
              <a:miter lim="800000"/>
              <a:headEnd/>
              <a:tailEnd/>
            </a:ln>
            <a:effectLst/>
            <a:extLst/>
          </p:spPr>
          <p:txBody>
            <a:bodyPr wrap="none" anchor="ctr"/>
            <a:lstStyle/>
            <a:p>
              <a:pPr fontAlgn="auto">
                <a:lnSpc>
                  <a:spcPct val="90000"/>
                </a:lnSpc>
                <a:spcBef>
                  <a:spcPts val="0"/>
                </a:spcBef>
                <a:spcAft>
                  <a:spcPts val="0"/>
                </a:spcAft>
                <a:defRPr/>
              </a:pPr>
              <a:endParaRPr lang="en-US" dirty="0">
                <a:latin typeface="Arial"/>
                <a:cs typeface="Arial"/>
              </a:endParaRPr>
            </a:p>
          </p:txBody>
        </p:sp>
      </p:grpSp>
      <p:grpSp>
        <p:nvGrpSpPr>
          <p:cNvPr id="61455" name="Group 15"/>
          <p:cNvGrpSpPr>
            <a:grpSpLocks/>
          </p:cNvGrpSpPr>
          <p:nvPr/>
        </p:nvGrpSpPr>
        <p:grpSpPr bwMode="auto">
          <a:xfrm>
            <a:off x="2144184" y="4783139"/>
            <a:ext cx="7346949" cy="1550987"/>
            <a:chOff x="1013" y="3109"/>
            <a:chExt cx="3471" cy="977"/>
          </a:xfrm>
        </p:grpSpPr>
        <p:sp>
          <p:nvSpPr>
            <p:cNvPr id="61456" name="Freeform 16"/>
            <p:cNvSpPr>
              <a:spLocks/>
            </p:cNvSpPr>
            <p:nvPr/>
          </p:nvSpPr>
          <p:spPr bwMode="auto">
            <a:xfrm>
              <a:off x="1013" y="3109"/>
              <a:ext cx="3471" cy="490"/>
            </a:xfrm>
            <a:custGeom>
              <a:avLst/>
              <a:gdLst>
                <a:gd name="T0" fmla="*/ 3172 w 3173"/>
                <a:gd name="T1" fmla="*/ 993 h 994"/>
                <a:gd name="T2" fmla="*/ 3172 w 3173"/>
                <a:gd name="T3" fmla="*/ 0 h 994"/>
                <a:gd name="T4" fmla="*/ 0 w 3173"/>
                <a:gd name="T5" fmla="*/ 0 h 994"/>
                <a:gd name="T6" fmla="*/ 0 w 3173"/>
                <a:gd name="T7" fmla="*/ 993 h 994"/>
                <a:gd name="T8" fmla="*/ 3172 w 3173"/>
                <a:gd name="T9" fmla="*/ 993 h 994"/>
              </a:gdLst>
              <a:ahLst/>
              <a:cxnLst>
                <a:cxn ang="0">
                  <a:pos x="T0" y="T1"/>
                </a:cxn>
                <a:cxn ang="0">
                  <a:pos x="T2" y="T3"/>
                </a:cxn>
                <a:cxn ang="0">
                  <a:pos x="T4" y="T5"/>
                </a:cxn>
                <a:cxn ang="0">
                  <a:pos x="T6" y="T7"/>
                </a:cxn>
                <a:cxn ang="0">
                  <a:pos x="T8" y="T9"/>
                </a:cxn>
              </a:cxnLst>
              <a:rect l="0" t="0" r="r" b="b"/>
              <a:pathLst>
                <a:path w="3173" h="994">
                  <a:moveTo>
                    <a:pt x="3172" y="993"/>
                  </a:moveTo>
                  <a:lnTo>
                    <a:pt x="3172" y="0"/>
                  </a:lnTo>
                  <a:lnTo>
                    <a:pt x="0" y="0"/>
                  </a:lnTo>
                  <a:lnTo>
                    <a:pt x="0" y="993"/>
                  </a:lnTo>
                  <a:lnTo>
                    <a:pt x="3172" y="993"/>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lnSpc>
                  <a:spcPct val="90000"/>
                </a:lnSpc>
                <a:spcBef>
                  <a:spcPts val="0"/>
                </a:spcBef>
                <a:spcAft>
                  <a:spcPts val="0"/>
                </a:spcAft>
                <a:defRPr/>
              </a:pPr>
              <a:endParaRPr lang="en-US" dirty="0">
                <a:latin typeface="Arial"/>
                <a:cs typeface="Arial"/>
              </a:endParaRPr>
            </a:p>
          </p:txBody>
        </p:sp>
        <p:sp>
          <p:nvSpPr>
            <p:cNvPr id="59414" name="Freeform 17"/>
            <p:cNvSpPr>
              <a:spLocks/>
            </p:cNvSpPr>
            <p:nvPr/>
          </p:nvSpPr>
          <p:spPr bwMode="auto">
            <a:xfrm>
              <a:off x="1014" y="3596"/>
              <a:ext cx="3468" cy="490"/>
            </a:xfrm>
            <a:custGeom>
              <a:avLst/>
              <a:gdLst>
                <a:gd name="T0" fmla="*/ 3467 w 3173"/>
                <a:gd name="T1" fmla="*/ 490 h 994"/>
                <a:gd name="T2" fmla="*/ 3467 w 3173"/>
                <a:gd name="T3" fmla="*/ 0 h 994"/>
                <a:gd name="T4" fmla="*/ 0 w 3173"/>
                <a:gd name="T5" fmla="*/ 0 h 994"/>
                <a:gd name="T6" fmla="*/ 0 w 3173"/>
                <a:gd name="T7" fmla="*/ 490 h 994"/>
                <a:gd name="T8" fmla="*/ 3467 w 3173"/>
                <a:gd name="T9" fmla="*/ 490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59415" name="Text Box 18"/>
            <p:cNvSpPr txBox="1">
              <a:spLocks noChangeArrowheads="1"/>
            </p:cNvSpPr>
            <p:nvPr/>
          </p:nvSpPr>
          <p:spPr bwMode="auto">
            <a:xfrm>
              <a:off x="1287" y="3646"/>
              <a:ext cx="906"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mtClean="0">
                  <a:solidFill>
                    <a:srgbClr val="000000"/>
                  </a:solidFill>
                  <a:latin typeface="Arial" pitchFamily="34" charset="0"/>
                  <a:ea typeface="MS PGothic" pitchFamily="34" charset="-128"/>
                </a:rPr>
                <a:t>Evaluasi teknis</a:t>
              </a:r>
              <a:endParaRPr lang="en-AU" altLang="en-US">
                <a:solidFill>
                  <a:srgbClr val="000000"/>
                </a:solidFill>
                <a:latin typeface="Arial" pitchFamily="34" charset="0"/>
                <a:ea typeface="MS PGothic" pitchFamily="34" charset="-128"/>
              </a:endParaRPr>
            </a:p>
          </p:txBody>
        </p:sp>
        <p:sp>
          <p:nvSpPr>
            <p:cNvPr id="59416" name="Text Box 19"/>
            <p:cNvSpPr txBox="1">
              <a:spLocks noChangeArrowheads="1"/>
            </p:cNvSpPr>
            <p:nvPr/>
          </p:nvSpPr>
          <p:spPr bwMode="auto">
            <a:xfrm>
              <a:off x="1087" y="3236"/>
              <a:ext cx="1296"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mtClean="0">
                  <a:solidFill>
                    <a:srgbClr val="000000"/>
                  </a:solidFill>
                  <a:latin typeface="Arial" pitchFamily="34" charset="0"/>
                  <a:ea typeface="MS PGothic" pitchFamily="34" charset="-128"/>
                </a:rPr>
                <a:t>Nilai sasaran</a:t>
              </a:r>
              <a:endParaRPr lang="en-AU" altLang="en-US">
                <a:solidFill>
                  <a:srgbClr val="000000"/>
                </a:solidFill>
                <a:latin typeface="Arial" pitchFamily="34" charset="0"/>
                <a:ea typeface="MS PGothic" pitchFamily="34" charset="-128"/>
              </a:endParaRPr>
            </a:p>
          </p:txBody>
        </p:sp>
        <p:sp>
          <p:nvSpPr>
            <p:cNvPr id="59417" name="Line 20"/>
            <p:cNvSpPr>
              <a:spLocks noChangeShapeType="1"/>
            </p:cNvSpPr>
            <p:nvPr/>
          </p:nvSpPr>
          <p:spPr bwMode="auto">
            <a:xfrm>
              <a:off x="2469" y="3111"/>
              <a:ext cx="0" cy="9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1461" name="Group 21"/>
          <p:cNvGrpSpPr>
            <a:grpSpLocks/>
          </p:cNvGrpSpPr>
          <p:nvPr/>
        </p:nvGrpSpPr>
        <p:grpSpPr bwMode="auto">
          <a:xfrm>
            <a:off x="2146300" y="1682751"/>
            <a:ext cx="3079751" cy="2809875"/>
            <a:chOff x="1014" y="1156"/>
            <a:chExt cx="1455" cy="1770"/>
          </a:xfrm>
        </p:grpSpPr>
        <p:grpSp>
          <p:nvGrpSpPr>
            <p:cNvPr id="59407" name="Group 22"/>
            <p:cNvGrpSpPr>
              <a:grpSpLocks/>
            </p:cNvGrpSpPr>
            <p:nvPr/>
          </p:nvGrpSpPr>
          <p:grpSpPr bwMode="auto">
            <a:xfrm>
              <a:off x="1014" y="1156"/>
              <a:ext cx="1455" cy="1770"/>
              <a:chOff x="1014" y="1156"/>
              <a:chExt cx="1455" cy="1770"/>
            </a:xfrm>
          </p:grpSpPr>
          <p:sp>
            <p:nvSpPr>
              <p:cNvPr id="59409" name="Freeform 23"/>
              <p:cNvSpPr>
                <a:spLocks/>
              </p:cNvSpPr>
              <p:nvPr/>
            </p:nvSpPr>
            <p:spPr bwMode="auto">
              <a:xfrm>
                <a:off x="1014" y="1892"/>
                <a:ext cx="1241" cy="1034"/>
              </a:xfrm>
              <a:custGeom>
                <a:avLst/>
                <a:gdLst>
                  <a:gd name="T0" fmla="*/ 1240 w 1436"/>
                  <a:gd name="T1" fmla="*/ 1033 h 976"/>
                  <a:gd name="T2" fmla="*/ 1240 w 1436"/>
                  <a:gd name="T3" fmla="*/ 0 h 976"/>
                  <a:gd name="T4" fmla="*/ 0 w 1436"/>
                  <a:gd name="T5" fmla="*/ 0 h 976"/>
                  <a:gd name="T6" fmla="*/ 0 w 1436"/>
                  <a:gd name="T7" fmla="*/ 1033 h 976"/>
                  <a:gd name="T8" fmla="*/ 1240 w 1436"/>
                  <a:gd name="T9" fmla="*/ 1033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59410" name="Text Box 24"/>
              <p:cNvSpPr txBox="1">
                <a:spLocks noChangeArrowheads="1"/>
              </p:cNvSpPr>
              <p:nvPr/>
            </p:nvSpPr>
            <p:spPr bwMode="auto">
              <a:xfrm>
                <a:off x="1062" y="2158"/>
                <a:ext cx="1145"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mtClean="0">
                    <a:solidFill>
                      <a:srgbClr val="000000"/>
                    </a:solidFill>
                    <a:latin typeface="Arial" pitchFamily="34" charset="0"/>
                    <a:ea typeface="MS PGothic" pitchFamily="34" charset="-128"/>
                  </a:rPr>
                  <a:t>Apa yg diinginkan pelanggan</a:t>
                </a:r>
              </a:p>
            </p:txBody>
          </p:sp>
          <p:sp>
            <p:nvSpPr>
              <p:cNvPr id="59411" name="Rectangle 25"/>
              <p:cNvSpPr>
                <a:spLocks noChangeArrowheads="1"/>
              </p:cNvSpPr>
              <p:nvPr/>
            </p:nvSpPr>
            <p:spPr bwMode="auto">
              <a:xfrm>
                <a:off x="2249" y="1892"/>
                <a:ext cx="220" cy="1031"/>
              </a:xfrm>
              <a:prstGeom prst="rect">
                <a:avLst/>
              </a:prstGeom>
              <a:solidFill>
                <a:srgbClr val="D9F7FF"/>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endParaRPr lang="en-US" altLang="en-US">
                  <a:latin typeface="Arial" pitchFamily="34" charset="0"/>
                </a:endParaRPr>
              </a:p>
            </p:txBody>
          </p:sp>
          <p:sp>
            <p:nvSpPr>
              <p:cNvPr id="59412" name="Text Box 26"/>
              <p:cNvSpPr txBox="1">
                <a:spLocks noChangeArrowheads="1"/>
              </p:cNvSpPr>
              <p:nvPr/>
            </p:nvSpPr>
            <p:spPr bwMode="auto">
              <a:xfrm>
                <a:off x="1149" y="1156"/>
                <a:ext cx="938"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90000"/>
                  </a:lnSpc>
                </a:pPr>
                <a:r>
                  <a:rPr lang="en-US" altLang="en-US" smtClean="0">
                    <a:latin typeface="Arial" pitchFamily="34" charset="0"/>
                  </a:rPr>
                  <a:t>Peringkat</a:t>
                </a:r>
              </a:p>
              <a:p>
                <a:pPr algn="r">
                  <a:lnSpc>
                    <a:spcPct val="90000"/>
                  </a:lnSpc>
                </a:pPr>
                <a:r>
                  <a:rPr lang="en-US" altLang="en-US" smtClean="0">
                    <a:latin typeface="Arial" pitchFamily="34" charset="0"/>
                  </a:rPr>
                  <a:t>Pentingnya menurut Pelanggan</a:t>
                </a:r>
                <a:endParaRPr lang="en-US" altLang="en-US">
                  <a:latin typeface="Arial" pitchFamily="34" charset="0"/>
                </a:endParaRPr>
              </a:p>
            </p:txBody>
          </p:sp>
        </p:grpSp>
        <p:sp>
          <p:nvSpPr>
            <p:cNvPr id="59408" name="Freeform 27"/>
            <p:cNvSpPr>
              <a:spLocks/>
            </p:cNvSpPr>
            <p:nvPr/>
          </p:nvSpPr>
          <p:spPr bwMode="auto">
            <a:xfrm>
              <a:off x="2103" y="1426"/>
              <a:ext cx="228" cy="448"/>
            </a:xfrm>
            <a:custGeom>
              <a:avLst/>
              <a:gdLst>
                <a:gd name="T0" fmla="*/ 0 w 228"/>
                <a:gd name="T1" fmla="*/ 0 h 448"/>
                <a:gd name="T2" fmla="*/ 228 w 228"/>
                <a:gd name="T3" fmla="*/ 119 h 448"/>
                <a:gd name="T4" fmla="*/ 228 w 228"/>
                <a:gd name="T5" fmla="*/ 448 h 448"/>
                <a:gd name="T6" fmla="*/ 0 60000 65536"/>
                <a:gd name="T7" fmla="*/ 0 60000 65536"/>
                <a:gd name="T8" fmla="*/ 0 60000 65536"/>
                <a:gd name="T9" fmla="*/ 0 w 228"/>
                <a:gd name="T10" fmla="*/ 0 h 448"/>
                <a:gd name="T11" fmla="*/ 228 w 228"/>
                <a:gd name="T12" fmla="*/ 448 h 448"/>
              </a:gdLst>
              <a:ahLst/>
              <a:cxnLst>
                <a:cxn ang="T6">
                  <a:pos x="T0" y="T1"/>
                </a:cxn>
                <a:cxn ang="T7">
                  <a:pos x="T2" y="T3"/>
                </a:cxn>
                <a:cxn ang="T8">
                  <a:pos x="T4" y="T5"/>
                </a:cxn>
              </a:cxnLst>
              <a:rect l="T9" t="T10" r="T11" b="T12"/>
              <a:pathLst>
                <a:path w="228" h="448">
                  <a:moveTo>
                    <a:pt x="0" y="0"/>
                  </a:moveTo>
                  <a:lnTo>
                    <a:pt x="228" y="119"/>
                  </a:lnTo>
                  <a:lnTo>
                    <a:pt x="228" y="448"/>
                  </a:lnTo>
                </a:path>
              </a:pathLst>
            </a:custGeom>
            <a:noFill/>
            <a:ln w="28575"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61468" name="Group 28"/>
          <p:cNvGrpSpPr>
            <a:grpSpLocks/>
          </p:cNvGrpSpPr>
          <p:nvPr/>
        </p:nvGrpSpPr>
        <p:grpSpPr bwMode="auto">
          <a:xfrm>
            <a:off x="2146302" y="4491037"/>
            <a:ext cx="9563100" cy="1271588"/>
            <a:chOff x="1014" y="2925"/>
            <a:chExt cx="4518" cy="801"/>
          </a:xfrm>
        </p:grpSpPr>
        <p:grpSp>
          <p:nvGrpSpPr>
            <p:cNvPr id="59400" name="Group 29"/>
            <p:cNvGrpSpPr>
              <a:grpSpLocks/>
            </p:cNvGrpSpPr>
            <p:nvPr/>
          </p:nvGrpSpPr>
          <p:grpSpPr bwMode="auto">
            <a:xfrm>
              <a:off x="1014" y="2925"/>
              <a:ext cx="4518" cy="801"/>
              <a:chOff x="1014" y="2925"/>
              <a:chExt cx="4518" cy="801"/>
            </a:xfrm>
          </p:grpSpPr>
          <p:grpSp>
            <p:nvGrpSpPr>
              <p:cNvPr id="59402" name="Group 30"/>
              <p:cNvGrpSpPr>
                <a:grpSpLocks/>
              </p:cNvGrpSpPr>
              <p:nvPr/>
            </p:nvGrpSpPr>
            <p:grpSpPr bwMode="auto">
              <a:xfrm>
                <a:off x="1014" y="2925"/>
                <a:ext cx="4194" cy="186"/>
                <a:chOff x="1014" y="3090"/>
                <a:chExt cx="4194" cy="186"/>
              </a:xfrm>
            </p:grpSpPr>
            <p:sp>
              <p:nvSpPr>
                <p:cNvPr id="59404" name="Rectangle 31"/>
                <p:cNvSpPr>
                  <a:spLocks noChangeArrowheads="1"/>
                </p:cNvSpPr>
                <p:nvPr/>
              </p:nvSpPr>
              <p:spPr bwMode="auto">
                <a:xfrm>
                  <a:off x="1014" y="3090"/>
                  <a:ext cx="4194" cy="186"/>
                </a:xfrm>
                <a:prstGeom prst="rect">
                  <a:avLst/>
                </a:prstGeom>
                <a:solidFill>
                  <a:srgbClr val="BDD6AE"/>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endParaRPr lang="en-US" altLang="en-US">
                    <a:latin typeface="Arial" pitchFamily="34" charset="0"/>
                  </a:endParaRPr>
                </a:p>
              </p:txBody>
            </p:sp>
            <p:sp>
              <p:nvSpPr>
                <p:cNvPr id="59405" name="Line 32"/>
                <p:cNvSpPr>
                  <a:spLocks noChangeShapeType="1"/>
                </p:cNvSpPr>
                <p:nvPr/>
              </p:nvSpPr>
              <p:spPr bwMode="auto">
                <a:xfrm>
                  <a:off x="2469" y="3090"/>
                  <a:ext cx="0" cy="1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6" name="Line 33"/>
                <p:cNvSpPr>
                  <a:spLocks noChangeShapeType="1"/>
                </p:cNvSpPr>
                <p:nvPr/>
              </p:nvSpPr>
              <p:spPr bwMode="auto">
                <a:xfrm>
                  <a:off x="4483" y="3091"/>
                  <a:ext cx="0" cy="1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9403" name="Text Box 34"/>
              <p:cNvSpPr txBox="1">
                <a:spLocks noChangeArrowheads="1"/>
              </p:cNvSpPr>
              <p:nvPr/>
            </p:nvSpPr>
            <p:spPr bwMode="auto">
              <a:xfrm>
                <a:off x="4731" y="3301"/>
                <a:ext cx="801"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100" smtClean="0">
                    <a:latin typeface="Arial" pitchFamily="34" charset="0"/>
                  </a:rPr>
                  <a:t>Peringkat</a:t>
                </a:r>
              </a:p>
              <a:p>
                <a:pPr>
                  <a:lnSpc>
                    <a:spcPct val="90000"/>
                  </a:lnSpc>
                </a:pPr>
                <a:r>
                  <a:rPr lang="en-US" altLang="en-US" sz="2100" smtClean="0">
                    <a:latin typeface="Arial" pitchFamily="34" charset="0"/>
                  </a:rPr>
                  <a:t>tertimbang</a:t>
                </a:r>
                <a:endParaRPr lang="en-US" altLang="en-US" sz="2100">
                  <a:latin typeface="Arial" pitchFamily="34" charset="0"/>
                </a:endParaRPr>
              </a:p>
            </p:txBody>
          </p:sp>
        </p:grpSp>
        <p:sp>
          <p:nvSpPr>
            <p:cNvPr id="59401" name="Line 35"/>
            <p:cNvSpPr>
              <a:spLocks noChangeShapeType="1"/>
            </p:cNvSpPr>
            <p:nvPr/>
          </p:nvSpPr>
          <p:spPr bwMode="auto">
            <a:xfrm flipH="1" flipV="1">
              <a:off x="4343" y="3054"/>
              <a:ext cx="411" cy="32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0604499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61461"/>
                                        </p:tgtEl>
                                        <p:attrNameLst>
                                          <p:attrName>style.visibility</p:attrName>
                                        </p:attrNameLst>
                                      </p:cBhvr>
                                      <p:to>
                                        <p:strVal val="visible"/>
                                      </p:to>
                                    </p:set>
                                    <p:animEffect transition="in" filter="wipe(left)">
                                      <p:cBhvr>
                                        <p:cTn id="7" dur="1000"/>
                                        <p:tgtEl>
                                          <p:spTgt spid="61461"/>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61446"/>
                                        </p:tgtEl>
                                        <p:attrNameLst>
                                          <p:attrName>style.visibility</p:attrName>
                                        </p:attrNameLst>
                                      </p:cBhvr>
                                      <p:to>
                                        <p:strVal val="visible"/>
                                      </p:to>
                                    </p:set>
                                    <p:animEffect transition="in" filter="wipe(down)">
                                      <p:cBhvr>
                                        <p:cTn id="11" dur="1000"/>
                                        <p:tgtEl>
                                          <p:spTgt spid="61446"/>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61443"/>
                                        </p:tgtEl>
                                        <p:attrNameLst>
                                          <p:attrName>style.visibility</p:attrName>
                                        </p:attrNameLst>
                                      </p:cBhvr>
                                      <p:to>
                                        <p:strVal val="visible"/>
                                      </p:to>
                                    </p:set>
                                    <p:animEffect transition="in" filter="wipe(left)">
                                      <p:cBhvr>
                                        <p:cTn id="15" dur="1000"/>
                                        <p:tgtEl>
                                          <p:spTgt spid="61443"/>
                                        </p:tgtEl>
                                      </p:cBhvr>
                                    </p:animEffect>
                                  </p:childTnLst>
                                </p:cTn>
                              </p:par>
                            </p:childTnLst>
                          </p:cTn>
                        </p:par>
                        <p:par>
                          <p:cTn id="16" fill="hold" nodeType="afterGroup">
                            <p:stCondLst>
                              <p:cond delay="6000"/>
                            </p:stCondLst>
                            <p:childTnLst>
                              <p:par>
                                <p:cTn id="17" presetID="22" presetClass="entr" presetSubtype="2" fill="hold" nodeType="afterEffect">
                                  <p:stCondLst>
                                    <p:cond delay="1000"/>
                                  </p:stCondLst>
                                  <p:childTnLst>
                                    <p:set>
                                      <p:cBhvr>
                                        <p:cTn id="18" dur="1" fill="hold">
                                          <p:stCondLst>
                                            <p:cond delay="0"/>
                                          </p:stCondLst>
                                        </p:cTn>
                                        <p:tgtEl>
                                          <p:spTgt spid="61451"/>
                                        </p:tgtEl>
                                        <p:attrNameLst>
                                          <p:attrName>style.visibility</p:attrName>
                                        </p:attrNameLst>
                                      </p:cBhvr>
                                      <p:to>
                                        <p:strVal val="visible"/>
                                      </p:to>
                                    </p:set>
                                    <p:animEffect transition="in" filter="wipe(right)">
                                      <p:cBhvr>
                                        <p:cTn id="19" dur="1000"/>
                                        <p:tgtEl>
                                          <p:spTgt spid="61451"/>
                                        </p:tgtEl>
                                      </p:cBhvr>
                                    </p:animEffect>
                                  </p:childTnLst>
                                </p:cTn>
                              </p:par>
                            </p:childTnLst>
                          </p:cTn>
                        </p:par>
                        <p:par>
                          <p:cTn id="20" fill="hold" nodeType="afterGroup">
                            <p:stCondLst>
                              <p:cond delay="8000"/>
                            </p:stCondLst>
                            <p:childTnLst>
                              <p:par>
                                <p:cTn id="21" presetID="22" presetClass="entr" presetSubtype="2" fill="hold" nodeType="afterEffect">
                                  <p:stCondLst>
                                    <p:cond delay="1000"/>
                                  </p:stCondLst>
                                  <p:childTnLst>
                                    <p:set>
                                      <p:cBhvr>
                                        <p:cTn id="22" dur="1" fill="hold">
                                          <p:stCondLst>
                                            <p:cond delay="0"/>
                                          </p:stCondLst>
                                        </p:cTn>
                                        <p:tgtEl>
                                          <p:spTgt spid="61468"/>
                                        </p:tgtEl>
                                        <p:attrNameLst>
                                          <p:attrName>style.visibility</p:attrName>
                                        </p:attrNameLst>
                                      </p:cBhvr>
                                      <p:to>
                                        <p:strVal val="visible"/>
                                      </p:to>
                                    </p:set>
                                    <p:animEffect transition="in" filter="wipe(right)">
                                      <p:cBhvr>
                                        <p:cTn id="23" dur="1000"/>
                                        <p:tgtEl>
                                          <p:spTgt spid="61468"/>
                                        </p:tgtEl>
                                      </p:cBhvr>
                                    </p:animEffect>
                                  </p:childTnLst>
                                </p:cTn>
                              </p:par>
                            </p:childTnLst>
                          </p:cTn>
                        </p:par>
                        <p:par>
                          <p:cTn id="24" fill="hold" nodeType="afterGroup">
                            <p:stCondLst>
                              <p:cond delay="10000"/>
                            </p:stCondLst>
                            <p:childTnLst>
                              <p:par>
                                <p:cTn id="25" presetID="22" presetClass="entr" presetSubtype="8" fill="hold" nodeType="afterEffect">
                                  <p:stCondLst>
                                    <p:cond delay="1000"/>
                                  </p:stCondLst>
                                  <p:childTnLst>
                                    <p:set>
                                      <p:cBhvr>
                                        <p:cTn id="26" dur="1" fill="hold">
                                          <p:stCondLst>
                                            <p:cond delay="0"/>
                                          </p:stCondLst>
                                        </p:cTn>
                                        <p:tgtEl>
                                          <p:spTgt spid="61455"/>
                                        </p:tgtEl>
                                        <p:attrNameLst>
                                          <p:attrName>style.visibility</p:attrName>
                                        </p:attrNameLst>
                                      </p:cBhvr>
                                      <p:to>
                                        <p:strVal val="visible"/>
                                      </p:to>
                                    </p:set>
                                    <p:animEffect transition="in" filter="wipe(left)">
                                      <p:cBhvr>
                                        <p:cTn id="27" dur="1000"/>
                                        <p:tgtEl>
                                          <p:spTgt spid="61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914400" y="434975"/>
            <a:ext cx="10363200" cy="901700"/>
          </a:xfrm>
        </p:spPr>
        <p:txBody>
          <a:bodyPr>
            <a:normAutofit/>
          </a:bodyPr>
          <a:lstStyle/>
          <a:p>
            <a:r>
              <a:rPr lang="en-US" altLang="en-US" smtClean="0">
                <a:latin typeface="Arial" pitchFamily="34" charset="0"/>
                <a:cs typeface="Arial" pitchFamily="34" charset="0"/>
              </a:rPr>
              <a:t>Contoh rumah kualitas</a:t>
            </a:r>
          </a:p>
        </p:txBody>
      </p:sp>
      <p:sp>
        <p:nvSpPr>
          <p:cNvPr id="63491" name="Rectangle 3"/>
          <p:cNvSpPr>
            <a:spLocks noChangeArrowheads="1"/>
          </p:cNvSpPr>
          <p:nvPr/>
        </p:nvSpPr>
        <p:spPr bwMode="auto">
          <a:xfrm>
            <a:off x="1066800" y="1855789"/>
            <a:ext cx="4648200" cy="461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pPr>
            <a:r>
              <a:rPr lang="en-US" altLang="en-US" sz="3600" smtClean="0">
                <a:effectLst>
                  <a:outerShdw blurRad="38100" dist="38100" dir="2700000" algn="tl">
                    <a:srgbClr val="000000">
                      <a:alpha val="43137"/>
                    </a:srgbClr>
                  </a:outerShdw>
                </a:effectLst>
                <a:latin typeface="+mn-lt"/>
              </a:rPr>
              <a:t>Tim Anda telah ditugasi untuk mendesain Kamera baru dari perusahaan Great Camera, Inc. Langkah pertama adalah membuat</a:t>
            </a:r>
            <a:r>
              <a:rPr lang="en-US" altLang="en-US" sz="3600">
                <a:effectLst>
                  <a:outerShdw blurRad="38100" dist="38100" dir="2700000" algn="tl">
                    <a:srgbClr val="000000">
                      <a:alpha val="43137"/>
                    </a:srgbClr>
                  </a:outerShdw>
                </a:effectLst>
                <a:latin typeface="+mn-lt"/>
              </a:rPr>
              <a:t/>
            </a:r>
            <a:br>
              <a:rPr lang="en-US" altLang="en-US" sz="3600">
                <a:effectLst>
                  <a:outerShdw blurRad="38100" dist="38100" dir="2700000" algn="tl">
                    <a:srgbClr val="000000">
                      <a:alpha val="43137"/>
                    </a:srgbClr>
                  </a:outerShdw>
                </a:effectLst>
                <a:latin typeface="+mn-lt"/>
              </a:rPr>
            </a:br>
            <a:r>
              <a:rPr lang="en-US" altLang="en-US" sz="3600" b="1">
                <a:solidFill>
                  <a:srgbClr val="FFC000"/>
                </a:solidFill>
                <a:effectLst>
                  <a:outerShdw blurRad="38100" dist="38100" dir="2700000" algn="tl">
                    <a:srgbClr val="000000">
                      <a:alpha val="43137"/>
                    </a:srgbClr>
                  </a:outerShdw>
                </a:effectLst>
                <a:latin typeface="+mn-lt"/>
              </a:rPr>
              <a:t>House of Quality</a:t>
            </a:r>
          </a:p>
        </p:txBody>
      </p:sp>
      <p:pic>
        <p:nvPicPr>
          <p:cNvPr id="1026" name="Picture 2" descr="Image result for Kamera DSLR Great Camera"/>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34" b="100000" l="0" r="99875"/>
                    </a14:imgEffect>
                  </a14:imgLayer>
                </a14:imgProps>
              </a:ext>
              <a:ext uri="{28A0092B-C50C-407E-A947-70E740481C1C}">
                <a14:useLocalDpi xmlns:a14="http://schemas.microsoft.com/office/drawing/2010/main" val="0"/>
              </a:ext>
            </a:extLst>
          </a:blip>
          <a:srcRect/>
          <a:stretch>
            <a:fillRect/>
          </a:stretch>
        </p:blipFill>
        <p:spPr bwMode="auto">
          <a:xfrm>
            <a:off x="5867400" y="1855789"/>
            <a:ext cx="5666067" cy="4242469"/>
          </a:xfrm>
          <a:prstGeom prst="rect">
            <a:avLst/>
          </a:prstGeom>
          <a:noFill/>
          <a:effectLst>
            <a:glow rad="228600">
              <a:schemeClr val="tx1">
                <a:lumMod val="8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71089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3491"/>
                                        </p:tgtEl>
                                        <p:attrNameLst>
                                          <p:attrName>style.visibility</p:attrName>
                                        </p:attrNameLst>
                                      </p:cBhvr>
                                      <p:to>
                                        <p:strVal val="visible"/>
                                      </p:to>
                                    </p:set>
                                    <p:animEffect transition="in" filter="strips(downRight)">
                                      <p:cBhvr>
                                        <p:cTn id="7" dur="10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914400" y="434975"/>
            <a:ext cx="10363200" cy="901700"/>
          </a:xfrm>
        </p:spPr>
        <p:txBody>
          <a:bodyPr/>
          <a:lstStyle/>
          <a:p>
            <a:r>
              <a:rPr lang="en-US" altLang="en-US">
                <a:latin typeface="Arial" pitchFamily="34" charset="0"/>
                <a:cs typeface="Arial" pitchFamily="34" charset="0"/>
              </a:rPr>
              <a:t>Contoh rumah kualitas</a:t>
            </a:r>
            <a:endParaRPr lang="en-US" altLang="en-US" smtClean="0">
              <a:latin typeface="Arial" pitchFamily="34" charset="0"/>
              <a:cs typeface="Arial" pitchFamily="34" charset="0"/>
            </a:endParaRPr>
          </a:p>
        </p:txBody>
      </p:sp>
      <p:grpSp>
        <p:nvGrpSpPr>
          <p:cNvPr id="65539" name="Group 3"/>
          <p:cNvGrpSpPr>
            <a:grpSpLocks/>
          </p:cNvGrpSpPr>
          <p:nvPr/>
        </p:nvGrpSpPr>
        <p:grpSpPr bwMode="auto">
          <a:xfrm>
            <a:off x="8458202" y="2671766"/>
            <a:ext cx="2876550" cy="2173288"/>
            <a:chOff x="3996" y="1683"/>
            <a:chExt cx="1359" cy="1369"/>
          </a:xfrm>
        </p:grpSpPr>
        <p:sp>
          <p:nvSpPr>
            <p:cNvPr id="63519" name="Rectangle 4"/>
            <p:cNvSpPr>
              <a:spLocks noChangeArrowheads="1"/>
            </p:cNvSpPr>
            <p:nvPr/>
          </p:nvSpPr>
          <p:spPr bwMode="auto">
            <a:xfrm>
              <a:off x="4158" y="1683"/>
              <a:ext cx="1197"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latin typeface="Arial" pitchFamily="34" charset="0"/>
                </a:rPr>
                <a:t>Peringkat</a:t>
              </a:r>
            </a:p>
            <a:p>
              <a:pPr algn="ctr">
                <a:lnSpc>
                  <a:spcPct val="90000"/>
                </a:lnSpc>
              </a:pPr>
              <a:r>
                <a:rPr lang="en-US" altLang="en-US" smtClean="0">
                  <a:latin typeface="Arial" pitchFamily="34" charset="0"/>
                </a:rPr>
                <a:t>Pentingnya</a:t>
              </a:r>
            </a:p>
            <a:p>
              <a:pPr algn="ctr">
                <a:lnSpc>
                  <a:spcPct val="90000"/>
                </a:lnSpc>
              </a:pPr>
              <a:r>
                <a:rPr lang="en-US" altLang="en-US" smtClean="0">
                  <a:latin typeface="Arial" pitchFamily="34" charset="0"/>
                </a:rPr>
                <a:t>Mnrt konsumen</a:t>
              </a:r>
              <a:endParaRPr lang="en-US" altLang="en-US">
                <a:latin typeface="Arial" pitchFamily="34" charset="0"/>
              </a:endParaRPr>
            </a:p>
            <a:p>
              <a:pPr algn="ctr">
                <a:lnSpc>
                  <a:spcPct val="90000"/>
                </a:lnSpc>
              </a:pPr>
              <a:r>
                <a:rPr lang="en-US" altLang="en-US">
                  <a:latin typeface="Arial" pitchFamily="34" charset="0"/>
                </a:rPr>
                <a:t>(5 = </a:t>
              </a:r>
              <a:r>
                <a:rPr lang="en-US" altLang="en-US" smtClean="0">
                  <a:latin typeface="Arial" pitchFamily="34" charset="0"/>
                </a:rPr>
                <a:t>tertinggi)</a:t>
              </a:r>
              <a:endParaRPr lang="en-US" altLang="en-US">
                <a:latin typeface="Arial" pitchFamily="34" charset="0"/>
              </a:endParaRPr>
            </a:p>
          </p:txBody>
        </p:sp>
        <p:sp>
          <p:nvSpPr>
            <p:cNvPr id="63520" name="Line 5"/>
            <p:cNvSpPr>
              <a:spLocks noChangeShapeType="1"/>
            </p:cNvSpPr>
            <p:nvPr/>
          </p:nvSpPr>
          <p:spPr bwMode="auto">
            <a:xfrm flipH="1">
              <a:off x="3996" y="2315"/>
              <a:ext cx="554" cy="737"/>
            </a:xfrm>
            <a:prstGeom prst="line">
              <a:avLst/>
            </a:prstGeom>
            <a:noFill/>
            <a:ln w="57150">
              <a:solidFill>
                <a:srgbClr val="FFFF00"/>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2" name="Group 6"/>
          <p:cNvGrpSpPr>
            <a:grpSpLocks/>
          </p:cNvGrpSpPr>
          <p:nvPr/>
        </p:nvGrpSpPr>
        <p:grpSpPr bwMode="auto">
          <a:xfrm>
            <a:off x="3028953" y="3760788"/>
            <a:ext cx="5937249" cy="2195512"/>
            <a:chOff x="455" y="2377"/>
            <a:chExt cx="2805" cy="1383"/>
          </a:xfrm>
        </p:grpSpPr>
        <p:sp>
          <p:nvSpPr>
            <p:cNvPr id="63510" name="Rectangle 7"/>
            <p:cNvSpPr>
              <a:spLocks noChangeArrowheads="1"/>
            </p:cNvSpPr>
            <p:nvPr/>
          </p:nvSpPr>
          <p:spPr bwMode="auto">
            <a:xfrm>
              <a:off x="456" y="2432"/>
              <a:ext cx="2504" cy="1328"/>
            </a:xfrm>
            <a:prstGeom prst="rect">
              <a:avLst/>
            </a:prstGeom>
            <a:solidFill>
              <a:srgbClr val="D9F7FF"/>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grpSp>
          <p:nvGrpSpPr>
            <p:cNvPr id="63511" name="Group 8"/>
            <p:cNvGrpSpPr>
              <a:grpSpLocks/>
            </p:cNvGrpSpPr>
            <p:nvPr/>
          </p:nvGrpSpPr>
          <p:grpSpPr bwMode="auto">
            <a:xfrm>
              <a:off x="455" y="2701"/>
              <a:ext cx="2497" cy="770"/>
              <a:chOff x="479" y="2701"/>
              <a:chExt cx="4816" cy="770"/>
            </a:xfrm>
          </p:grpSpPr>
          <p:sp>
            <p:nvSpPr>
              <p:cNvPr id="63515" name="Line 9"/>
              <p:cNvSpPr>
                <a:spLocks noChangeShapeType="1"/>
              </p:cNvSpPr>
              <p:nvPr/>
            </p:nvSpPr>
            <p:spPr bwMode="auto">
              <a:xfrm>
                <a:off x="479" y="270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6" name="Line 10"/>
              <p:cNvSpPr>
                <a:spLocks noChangeShapeType="1"/>
              </p:cNvSpPr>
              <p:nvPr/>
            </p:nvSpPr>
            <p:spPr bwMode="auto">
              <a:xfrm>
                <a:off x="479" y="297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7" name="Line 11"/>
              <p:cNvSpPr>
                <a:spLocks noChangeShapeType="1"/>
              </p:cNvSpPr>
              <p:nvPr/>
            </p:nvSpPr>
            <p:spPr bwMode="auto">
              <a:xfrm>
                <a:off x="479" y="321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8" name="Line 12"/>
              <p:cNvSpPr>
                <a:spLocks noChangeShapeType="1"/>
              </p:cNvSpPr>
              <p:nvPr/>
            </p:nvSpPr>
            <p:spPr bwMode="auto">
              <a:xfrm>
                <a:off x="479" y="347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grpSp>
        <p:sp>
          <p:nvSpPr>
            <p:cNvPr id="63512" name="Line 13"/>
            <p:cNvSpPr>
              <a:spLocks noChangeShapeType="1"/>
            </p:cNvSpPr>
            <p:nvPr/>
          </p:nvSpPr>
          <p:spPr bwMode="auto">
            <a:xfrm>
              <a:off x="2603" y="2432"/>
              <a:ext cx="0" cy="13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3" name="Line 14"/>
            <p:cNvSpPr>
              <a:spLocks noChangeShapeType="1"/>
            </p:cNvSpPr>
            <p:nvPr/>
          </p:nvSpPr>
          <p:spPr bwMode="auto">
            <a:xfrm>
              <a:off x="2958" y="2432"/>
              <a:ext cx="0" cy="13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4" name="Rectangle 15"/>
            <p:cNvSpPr>
              <a:spLocks noChangeArrowheads="1"/>
            </p:cNvSpPr>
            <p:nvPr/>
          </p:nvSpPr>
          <p:spPr bwMode="auto">
            <a:xfrm>
              <a:off x="534" y="2377"/>
              <a:ext cx="2726"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tabLst>
                  <a:tab pos="4629150" algn="ctr"/>
                </a:tabLst>
              </a:pPr>
              <a:r>
                <a:rPr lang="en-US" altLang="en-US" smtClean="0">
                  <a:solidFill>
                    <a:schemeClr val="bg1"/>
                  </a:solidFill>
                  <a:latin typeface="Arial" pitchFamily="34" charset="0"/>
                </a:rPr>
                <a:t>Ringan </a:t>
              </a:r>
              <a:r>
                <a:rPr lang="en-US" altLang="en-US">
                  <a:solidFill>
                    <a:schemeClr val="bg1"/>
                  </a:solidFill>
                  <a:latin typeface="Arial" pitchFamily="34" charset="0"/>
                </a:rPr>
                <a:t>	3	</a:t>
              </a:r>
            </a:p>
            <a:p>
              <a:pPr>
                <a:lnSpc>
                  <a:spcPct val="150000"/>
                </a:lnSpc>
                <a:tabLst>
                  <a:tab pos="4629150" algn="ctr"/>
                </a:tabLst>
              </a:pPr>
              <a:r>
                <a:rPr lang="en-US" altLang="en-US" smtClean="0">
                  <a:solidFill>
                    <a:schemeClr val="bg1"/>
                  </a:solidFill>
                  <a:latin typeface="Arial" pitchFamily="34" charset="0"/>
                </a:rPr>
                <a:t>Mudah digunakan</a:t>
              </a:r>
              <a:r>
                <a:rPr lang="en-US" altLang="en-US">
                  <a:solidFill>
                    <a:schemeClr val="bg1"/>
                  </a:solidFill>
                  <a:latin typeface="Arial" pitchFamily="34" charset="0"/>
                </a:rPr>
                <a:t>	4	</a:t>
              </a:r>
            </a:p>
            <a:p>
              <a:pPr>
                <a:lnSpc>
                  <a:spcPct val="150000"/>
                </a:lnSpc>
                <a:tabLst>
                  <a:tab pos="4629150" algn="ctr"/>
                </a:tabLst>
              </a:pPr>
              <a:r>
                <a:rPr lang="en-US" altLang="en-US" smtClean="0">
                  <a:solidFill>
                    <a:schemeClr val="bg1"/>
                  </a:solidFill>
                  <a:latin typeface="Arial" pitchFamily="34" charset="0"/>
                </a:rPr>
                <a:t>Handal</a:t>
              </a:r>
              <a:r>
                <a:rPr lang="en-US" altLang="en-US">
                  <a:solidFill>
                    <a:schemeClr val="bg1"/>
                  </a:solidFill>
                  <a:latin typeface="Arial" pitchFamily="34" charset="0"/>
                </a:rPr>
                <a:t>	5</a:t>
              </a:r>
            </a:p>
            <a:p>
              <a:pPr>
                <a:lnSpc>
                  <a:spcPct val="150000"/>
                </a:lnSpc>
                <a:tabLst>
                  <a:tab pos="4629150" algn="ctr"/>
                </a:tabLst>
              </a:pPr>
              <a:r>
                <a:rPr lang="en-US" altLang="en-US" smtClean="0">
                  <a:solidFill>
                    <a:schemeClr val="bg1"/>
                  </a:solidFill>
                  <a:latin typeface="Arial" pitchFamily="34" charset="0"/>
                </a:rPr>
                <a:t>Mudah dipegang dg mantap</a:t>
              </a:r>
              <a:r>
                <a:rPr lang="en-US" altLang="en-US">
                  <a:solidFill>
                    <a:schemeClr val="bg1"/>
                  </a:solidFill>
                  <a:latin typeface="Arial" pitchFamily="34" charset="0"/>
                </a:rPr>
                <a:t>	2	</a:t>
              </a:r>
            </a:p>
            <a:p>
              <a:pPr>
                <a:lnSpc>
                  <a:spcPct val="150000"/>
                </a:lnSpc>
                <a:tabLst>
                  <a:tab pos="4629150" algn="ctr"/>
                </a:tabLst>
              </a:pPr>
              <a:r>
                <a:rPr lang="en-US" altLang="en-US" smtClean="0">
                  <a:solidFill>
                    <a:schemeClr val="bg1"/>
                  </a:solidFill>
                  <a:latin typeface="Arial" pitchFamily="34" charset="0"/>
                </a:rPr>
                <a:t>Resolusi tinggi</a:t>
              </a:r>
              <a:r>
                <a:rPr lang="en-US" altLang="en-US">
                  <a:solidFill>
                    <a:schemeClr val="bg1"/>
                  </a:solidFill>
                  <a:latin typeface="Arial" pitchFamily="34" charset="0"/>
                </a:rPr>
                <a:t>	1	</a:t>
              </a:r>
            </a:p>
          </p:txBody>
        </p:sp>
      </p:grpSp>
      <p:grpSp>
        <p:nvGrpSpPr>
          <p:cNvPr id="65552" name="Group 16"/>
          <p:cNvGrpSpPr>
            <a:grpSpLocks/>
          </p:cNvGrpSpPr>
          <p:nvPr/>
        </p:nvGrpSpPr>
        <p:grpSpPr bwMode="auto">
          <a:xfrm>
            <a:off x="2027767" y="2325688"/>
            <a:ext cx="2457451" cy="1408112"/>
            <a:chOff x="390" y="1633"/>
            <a:chExt cx="1161" cy="887"/>
          </a:xfrm>
        </p:grpSpPr>
        <p:sp>
          <p:nvSpPr>
            <p:cNvPr id="63508" name="Rectangle 17"/>
            <p:cNvSpPr>
              <a:spLocks noChangeArrowheads="1"/>
            </p:cNvSpPr>
            <p:nvPr/>
          </p:nvSpPr>
          <p:spPr bwMode="auto">
            <a:xfrm>
              <a:off x="390" y="1633"/>
              <a:ext cx="1161"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latin typeface="Arial" pitchFamily="34" charset="0"/>
                </a:rPr>
                <a:t>Apa yg diinginkan konsumen</a:t>
              </a:r>
              <a:endParaRPr lang="en-US" altLang="en-US">
                <a:latin typeface="Arial" pitchFamily="34" charset="0"/>
              </a:endParaRPr>
            </a:p>
          </p:txBody>
        </p:sp>
        <p:sp>
          <p:nvSpPr>
            <p:cNvPr id="63509" name="Line 18"/>
            <p:cNvSpPr>
              <a:spLocks noChangeShapeType="1"/>
            </p:cNvSpPr>
            <p:nvPr/>
          </p:nvSpPr>
          <p:spPr bwMode="auto">
            <a:xfrm>
              <a:off x="1120" y="2048"/>
              <a:ext cx="192" cy="472"/>
            </a:xfrm>
            <a:prstGeom prst="line">
              <a:avLst/>
            </a:prstGeom>
            <a:noFill/>
            <a:ln w="57150">
              <a:solidFill>
                <a:srgbClr val="FFFF00"/>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55" name="Group 19"/>
          <p:cNvGrpSpPr>
            <a:grpSpLocks/>
          </p:cNvGrpSpPr>
          <p:nvPr/>
        </p:nvGrpSpPr>
        <p:grpSpPr bwMode="auto">
          <a:xfrm>
            <a:off x="8743948" y="454026"/>
            <a:ext cx="2935815" cy="1987551"/>
            <a:chOff x="4171" y="302"/>
            <a:chExt cx="1387" cy="1252"/>
          </a:xfrm>
        </p:grpSpPr>
        <p:sp>
          <p:nvSpPr>
            <p:cNvPr id="63495"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3496"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Apa yg</a:t>
              </a:r>
            </a:p>
            <a:p>
              <a:pPr algn="ctr"/>
              <a:r>
                <a:rPr lang="en-AU" altLang="en-US" sz="900" b="1" smtClean="0">
                  <a:solidFill>
                    <a:srgbClr val="000000"/>
                  </a:solidFill>
                  <a:latin typeface="Arial" pitchFamily="34" charset="0"/>
                  <a:ea typeface="MS PGothic" pitchFamily="34" charset="-128"/>
                </a:rPr>
                <a:t>Diinginkan</a:t>
              </a:r>
            </a:p>
            <a:p>
              <a:pPr algn="ctr"/>
              <a:r>
                <a:rPr lang="en-AU" altLang="en-US" sz="900" b="1" smtClean="0">
                  <a:solidFill>
                    <a:srgbClr val="000000"/>
                  </a:solidFill>
                  <a:latin typeface="Arial" pitchFamily="34" charset="0"/>
                  <a:ea typeface="MS PGothic" pitchFamily="34" charset="-128"/>
                </a:rPr>
                <a:t>konsumen</a:t>
              </a:r>
              <a:endParaRPr lang="en-AU" altLang="en-US" sz="900" b="1">
                <a:solidFill>
                  <a:srgbClr val="000000"/>
                </a:solidFill>
                <a:latin typeface="Arial" pitchFamily="34" charset="0"/>
                <a:ea typeface="MS PGothic" pitchFamily="34" charset="-128"/>
              </a:endParaRPr>
            </a:p>
          </p:txBody>
        </p:sp>
        <p:sp>
          <p:nvSpPr>
            <p:cNvPr id="63497"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3498" name="Text Box 23"/>
            <p:cNvSpPr txBox="1">
              <a:spLocks noChangeArrowheads="1"/>
            </p:cNvSpPr>
            <p:nvPr/>
          </p:nvSpPr>
          <p:spPr bwMode="auto">
            <a:xfrm>
              <a:off x="4701" y="848"/>
              <a:ext cx="4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Matrik</a:t>
              </a:r>
            </a:p>
            <a:p>
              <a:pPr algn="ctr"/>
              <a:r>
                <a:rPr lang="en-AU" altLang="en-US" sz="900" b="1" smtClean="0">
                  <a:solidFill>
                    <a:srgbClr val="000000"/>
                  </a:solidFill>
                  <a:latin typeface="Arial" pitchFamily="34" charset="0"/>
                  <a:ea typeface="MS PGothic" pitchFamily="34" charset="-128"/>
                </a:rPr>
                <a:t>keterhubungan</a:t>
              </a:r>
              <a:endParaRPr lang="en-AU" altLang="en-US" sz="900" b="1">
                <a:solidFill>
                  <a:srgbClr val="000000"/>
                </a:solidFill>
                <a:latin typeface="Arial" pitchFamily="34" charset="0"/>
                <a:ea typeface="MS PGothic" pitchFamily="34" charset="-128"/>
              </a:endParaRPr>
            </a:p>
          </p:txBody>
        </p:sp>
        <p:sp>
          <p:nvSpPr>
            <p:cNvPr id="63499"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3500" name="Text Box 25"/>
            <p:cNvSpPr txBox="1">
              <a:spLocks noChangeArrowheads="1"/>
            </p:cNvSpPr>
            <p:nvPr/>
          </p:nvSpPr>
          <p:spPr bwMode="auto">
            <a:xfrm>
              <a:off x="4605" y="1220"/>
              <a:ext cx="6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Evaluasi dan Atribut teknis</a:t>
              </a:r>
            </a:p>
          </p:txBody>
        </p:sp>
        <p:sp>
          <p:nvSpPr>
            <p:cNvPr id="63501"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3502"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Bagaimana</a:t>
              </a:r>
            </a:p>
            <a:p>
              <a:pPr algn="ctr"/>
              <a:r>
                <a:rPr lang="en-AU" altLang="en-US" sz="900" b="1" smtClean="0">
                  <a:solidFill>
                    <a:srgbClr val="000000"/>
                  </a:solidFill>
                  <a:latin typeface="Arial" pitchFamily="34" charset="0"/>
                  <a:ea typeface="MS PGothic" pitchFamily="34" charset="-128"/>
                </a:rPr>
                <a:t>Memuaskan plnggn</a:t>
              </a:r>
              <a:endParaRPr lang="en-AU" altLang="en-US" sz="900" b="1">
                <a:solidFill>
                  <a:srgbClr val="000000"/>
                </a:solidFill>
                <a:latin typeface="Arial" pitchFamily="34" charset="0"/>
                <a:ea typeface="MS PGothic" pitchFamily="34" charset="-128"/>
              </a:endParaRPr>
            </a:p>
          </p:txBody>
        </p:sp>
        <p:sp>
          <p:nvSpPr>
            <p:cNvPr id="65564"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3504"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smtClean="0">
                  <a:solidFill>
                    <a:srgbClr val="000000"/>
                  </a:solidFill>
                  <a:latin typeface="Arial" pitchFamily="34" charset="0"/>
                  <a:ea typeface="MS PGothic" pitchFamily="34" charset="-128"/>
                </a:rPr>
                <a:t>Interrelationships</a:t>
              </a:r>
              <a:endParaRPr lang="en-AU" altLang="en-US" sz="800" b="1">
                <a:solidFill>
                  <a:srgbClr val="000000"/>
                </a:solidFill>
                <a:latin typeface="Arial" pitchFamily="34" charset="0"/>
                <a:ea typeface="MS PGothic" pitchFamily="34" charset="-128"/>
              </a:endParaRPr>
            </a:p>
          </p:txBody>
        </p:sp>
        <p:sp>
          <p:nvSpPr>
            <p:cNvPr id="65566"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3506"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smtClean="0">
                  <a:solidFill>
                    <a:srgbClr val="000000"/>
                  </a:solidFill>
                  <a:latin typeface="Arial" pitchFamily="34" charset="0"/>
                </a:rPr>
                <a:t>Analisis</a:t>
              </a:r>
            </a:p>
            <a:p>
              <a:pPr algn="ctr"/>
              <a:r>
                <a:rPr lang="en-US" altLang="en-US" sz="800" b="1" smtClean="0">
                  <a:solidFill>
                    <a:srgbClr val="000000"/>
                  </a:solidFill>
                  <a:latin typeface="Arial" pitchFamily="34" charset="0"/>
                </a:rPr>
                <a:t>Pesaing</a:t>
              </a:r>
              <a:endParaRPr lang="en-US" altLang="en-US" sz="800" b="1">
                <a:solidFill>
                  <a:srgbClr val="000000"/>
                </a:solidFill>
                <a:latin typeface="Arial" pitchFamily="34" charset="0"/>
              </a:endParaRPr>
            </a:p>
          </p:txBody>
        </p:sp>
        <p:sp>
          <p:nvSpPr>
            <p:cNvPr id="63507"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65569" name="Line 33"/>
          <p:cNvSpPr>
            <a:spLocks noChangeShapeType="1"/>
          </p:cNvSpPr>
          <p:nvPr/>
        </p:nvSpPr>
        <p:spPr bwMode="auto">
          <a:xfrm flipH="1">
            <a:off x="6383866" y="1690689"/>
            <a:ext cx="2582335" cy="2005011"/>
          </a:xfrm>
          <a:prstGeom prst="line">
            <a:avLst/>
          </a:prstGeom>
          <a:noFill/>
          <a:ln w="57150">
            <a:solidFill>
              <a:srgbClr val="FFFF00"/>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2487302027"/>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65555"/>
                                        </p:tgtEl>
                                        <p:attrNameLst>
                                          <p:attrName>style.visibility</p:attrName>
                                        </p:attrNameLst>
                                      </p:cBhvr>
                                      <p:to>
                                        <p:strVal val="visible"/>
                                      </p:to>
                                    </p:set>
                                    <p:animEffect transition="in" filter="dissolve">
                                      <p:cBhvr>
                                        <p:cTn id="7" dur="1000"/>
                                        <p:tgtEl>
                                          <p:spTgt spid="65555"/>
                                        </p:tgtEl>
                                      </p:cBhvr>
                                    </p:animEffect>
                                  </p:childTnLst>
                                </p:cTn>
                              </p:par>
                            </p:childTnLst>
                          </p:cTn>
                        </p:par>
                        <p:par>
                          <p:cTn id="8" fill="hold" nodeType="afterGroup">
                            <p:stCondLst>
                              <p:cond delay="2000"/>
                            </p:stCondLst>
                            <p:childTnLst>
                              <p:par>
                                <p:cTn id="9" presetID="22" presetClass="entr" presetSubtype="1" fill="hold" grpId="0" nodeType="afterEffect">
                                  <p:stCondLst>
                                    <p:cond delay="1000"/>
                                  </p:stCondLst>
                                  <p:childTnLst>
                                    <p:set>
                                      <p:cBhvr>
                                        <p:cTn id="10" dur="1" fill="hold">
                                          <p:stCondLst>
                                            <p:cond delay="0"/>
                                          </p:stCondLst>
                                        </p:cTn>
                                        <p:tgtEl>
                                          <p:spTgt spid="65569"/>
                                        </p:tgtEl>
                                        <p:attrNameLst>
                                          <p:attrName>style.visibility</p:attrName>
                                        </p:attrNameLst>
                                      </p:cBhvr>
                                      <p:to>
                                        <p:strVal val="visible"/>
                                      </p:to>
                                    </p:set>
                                    <p:animEffect transition="in" filter="wipe(up)">
                                      <p:cBhvr>
                                        <p:cTn id="11" dur="1000"/>
                                        <p:tgtEl>
                                          <p:spTgt spid="65569"/>
                                        </p:tgtEl>
                                      </p:cBhvr>
                                    </p:animEffect>
                                  </p:childTnLst>
                                </p:cTn>
                              </p:par>
                            </p:childTnLst>
                          </p:cTn>
                        </p:par>
                        <p:par>
                          <p:cTn id="12" fill="hold" nodeType="afterGroup">
                            <p:stCondLst>
                              <p:cond delay="4000"/>
                            </p:stCondLst>
                            <p:childTnLst>
                              <p:par>
                                <p:cTn id="13" presetID="22" presetClass="entr" presetSubtype="8" fill="hold" nodeType="afterEffect">
                                  <p:stCondLst>
                                    <p:cond delay="0"/>
                                  </p:stCondLst>
                                  <p:childTnLst>
                                    <p:set>
                                      <p:cBhvr>
                                        <p:cTn id="14" dur="1" fill="hold">
                                          <p:stCondLst>
                                            <p:cond delay="0"/>
                                          </p:stCondLst>
                                        </p:cTn>
                                        <p:tgtEl>
                                          <p:spTgt spid="65542"/>
                                        </p:tgtEl>
                                        <p:attrNameLst>
                                          <p:attrName>style.visibility</p:attrName>
                                        </p:attrNameLst>
                                      </p:cBhvr>
                                      <p:to>
                                        <p:strVal val="visible"/>
                                      </p:to>
                                    </p:set>
                                    <p:animEffect transition="in" filter="wipe(left)">
                                      <p:cBhvr>
                                        <p:cTn id="15" dur="1000"/>
                                        <p:tgtEl>
                                          <p:spTgt spid="65542"/>
                                        </p:tgtEl>
                                      </p:cBhvr>
                                    </p:animEffect>
                                  </p:childTnLst>
                                </p:cTn>
                              </p:par>
                            </p:childTnLst>
                          </p:cTn>
                        </p:par>
                        <p:par>
                          <p:cTn id="16" fill="hold" nodeType="afterGroup">
                            <p:stCondLst>
                              <p:cond delay="5000"/>
                            </p:stCondLst>
                            <p:childTnLst>
                              <p:par>
                                <p:cTn id="17" presetID="22" presetClass="entr" presetSubtype="1" fill="hold" nodeType="afterEffect">
                                  <p:stCondLst>
                                    <p:cond delay="1000"/>
                                  </p:stCondLst>
                                  <p:childTnLst>
                                    <p:set>
                                      <p:cBhvr>
                                        <p:cTn id="18" dur="1" fill="hold">
                                          <p:stCondLst>
                                            <p:cond delay="0"/>
                                          </p:stCondLst>
                                        </p:cTn>
                                        <p:tgtEl>
                                          <p:spTgt spid="65552"/>
                                        </p:tgtEl>
                                        <p:attrNameLst>
                                          <p:attrName>style.visibility</p:attrName>
                                        </p:attrNameLst>
                                      </p:cBhvr>
                                      <p:to>
                                        <p:strVal val="visible"/>
                                      </p:to>
                                    </p:set>
                                    <p:animEffect transition="in" filter="wipe(up)">
                                      <p:cBhvr>
                                        <p:cTn id="19" dur="1000"/>
                                        <p:tgtEl>
                                          <p:spTgt spid="65552"/>
                                        </p:tgtEl>
                                      </p:cBhvr>
                                    </p:animEffect>
                                  </p:childTnLst>
                                </p:cTn>
                              </p:par>
                            </p:childTnLst>
                          </p:cTn>
                        </p:par>
                        <p:par>
                          <p:cTn id="20" fill="hold" nodeType="afterGroup">
                            <p:stCondLst>
                              <p:cond delay="7000"/>
                            </p:stCondLst>
                            <p:childTnLst>
                              <p:par>
                                <p:cTn id="21" presetID="22" presetClass="entr" presetSubtype="1" fill="hold" nodeType="afterEffect">
                                  <p:stCondLst>
                                    <p:cond delay="1000"/>
                                  </p:stCondLst>
                                  <p:childTnLst>
                                    <p:set>
                                      <p:cBhvr>
                                        <p:cTn id="22" dur="1" fill="hold">
                                          <p:stCondLst>
                                            <p:cond delay="0"/>
                                          </p:stCondLst>
                                        </p:cTn>
                                        <p:tgtEl>
                                          <p:spTgt spid="65539"/>
                                        </p:tgtEl>
                                        <p:attrNameLst>
                                          <p:attrName>style.visibility</p:attrName>
                                        </p:attrNameLst>
                                      </p:cBhvr>
                                      <p:to>
                                        <p:strVal val="visible"/>
                                      </p:to>
                                    </p:set>
                                    <p:animEffect transition="in" filter="wipe(up)">
                                      <p:cBhvr>
                                        <p:cTn id="23" dur="1000"/>
                                        <p:tgtEl>
                                          <p:spTgt spid="6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6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914400" y="434975"/>
            <a:ext cx="10363200" cy="901700"/>
          </a:xfrm>
        </p:spPr>
        <p:txBody>
          <a:bodyPr/>
          <a:lstStyle/>
          <a:p>
            <a:r>
              <a:rPr lang="en-US" altLang="en-US">
                <a:latin typeface="Arial" pitchFamily="34" charset="0"/>
                <a:cs typeface="Arial" pitchFamily="34" charset="0"/>
              </a:rPr>
              <a:t>Contoh rumah kualitas</a:t>
            </a:r>
            <a:endParaRPr lang="en-US" altLang="en-US" smtClean="0">
              <a:latin typeface="Arial" pitchFamily="34" charset="0"/>
              <a:cs typeface="Arial" pitchFamily="34" charset="0"/>
            </a:endParaRPr>
          </a:p>
        </p:txBody>
      </p:sp>
      <p:grpSp>
        <p:nvGrpSpPr>
          <p:cNvPr id="65538" name="Group 19" hidden="1"/>
          <p:cNvGrpSpPr>
            <a:grpSpLocks/>
          </p:cNvGrpSpPr>
          <p:nvPr/>
        </p:nvGrpSpPr>
        <p:grpSpPr bwMode="auto">
          <a:xfrm>
            <a:off x="8743948" y="454026"/>
            <a:ext cx="2935815" cy="1987550"/>
            <a:chOff x="4171" y="302"/>
            <a:chExt cx="1387" cy="1252"/>
          </a:xfrm>
        </p:grpSpPr>
        <p:sp>
          <p:nvSpPr>
            <p:cNvPr id="65552"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5553" name="Text Box 21"/>
            <p:cNvSpPr txBox="1">
              <a:spLocks noChangeArrowheads="1"/>
            </p:cNvSpPr>
            <p:nvPr/>
          </p:nvSpPr>
          <p:spPr bwMode="auto">
            <a:xfrm>
              <a:off x="4171" y="790"/>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65554"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5555" name="Text Box 23"/>
            <p:cNvSpPr txBox="1">
              <a:spLocks noChangeArrowheads="1"/>
            </p:cNvSpPr>
            <p:nvPr/>
          </p:nvSpPr>
          <p:spPr bwMode="auto">
            <a:xfrm>
              <a:off x="4737" y="830"/>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65556"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5557" name="Text Box 25"/>
            <p:cNvSpPr txBox="1">
              <a:spLocks noChangeArrowheads="1"/>
            </p:cNvSpPr>
            <p:nvPr/>
          </p:nvSpPr>
          <p:spPr bwMode="auto">
            <a:xfrm>
              <a:off x="4605" y="1211"/>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65558"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5559"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39"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5561"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41"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5563"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65564"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7601" name="Group 17"/>
          <p:cNvGrpSpPr>
            <a:grpSpLocks/>
          </p:cNvGrpSpPr>
          <p:nvPr/>
        </p:nvGrpSpPr>
        <p:grpSpPr bwMode="auto">
          <a:xfrm>
            <a:off x="1725085" y="1647827"/>
            <a:ext cx="5369984" cy="4740276"/>
            <a:chOff x="1063" y="1038"/>
            <a:chExt cx="2537" cy="2986"/>
          </a:xfrm>
        </p:grpSpPr>
        <p:sp>
          <p:nvSpPr>
            <p:cNvPr id="65544" name="Line 18"/>
            <p:cNvSpPr>
              <a:spLocks noChangeShapeType="1"/>
            </p:cNvSpPr>
            <p:nvPr/>
          </p:nvSpPr>
          <p:spPr bwMode="auto">
            <a:xfrm flipH="1">
              <a:off x="1424" y="2096"/>
              <a:ext cx="1232" cy="108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03" name="Rectangle 19"/>
            <p:cNvSpPr>
              <a:spLocks noChangeArrowheads="1"/>
            </p:cNvSpPr>
            <p:nvPr/>
          </p:nvSpPr>
          <p:spPr bwMode="auto">
            <a:xfrm>
              <a:off x="1184" y="1080"/>
              <a:ext cx="2416" cy="2944"/>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65546" name="Rectangle 20"/>
            <p:cNvSpPr>
              <a:spLocks noChangeArrowheads="1"/>
            </p:cNvSpPr>
            <p:nvPr/>
          </p:nvSpPr>
          <p:spPr bwMode="auto">
            <a:xfrm rot="16200000">
              <a:off x="806" y="1295"/>
              <a:ext cx="2955" cy="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000" tIns="46800" rIns="162000" bIns="46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29000"/>
                </a:lnSpc>
              </a:pPr>
              <a:r>
                <a:rPr lang="en-US" altLang="en-US" sz="2400" smtClean="0">
                  <a:solidFill>
                    <a:srgbClr val="7030A0"/>
                  </a:solidFill>
                  <a:latin typeface="Arial" pitchFamily="34" charset="0"/>
                </a:rPr>
                <a:t>Hemat kebutuhan listrik</a:t>
              </a:r>
              <a:endParaRPr lang="en-US" altLang="en-US" sz="2400">
                <a:solidFill>
                  <a:srgbClr val="7030A0"/>
                </a:solidFill>
                <a:latin typeface="Arial" pitchFamily="34" charset="0"/>
              </a:endParaRPr>
            </a:p>
            <a:p>
              <a:pPr>
                <a:lnSpc>
                  <a:spcPct val="229000"/>
                </a:lnSpc>
              </a:pPr>
              <a:r>
                <a:rPr lang="en-US" altLang="en-US" sz="2400" smtClean="0">
                  <a:solidFill>
                    <a:srgbClr val="7030A0"/>
                  </a:solidFill>
                  <a:latin typeface="Arial" pitchFamily="34" charset="0"/>
                </a:rPr>
                <a:t>Komponen alumunium</a:t>
              </a:r>
              <a:endParaRPr lang="en-US" altLang="en-US" sz="2400">
                <a:solidFill>
                  <a:srgbClr val="7030A0"/>
                </a:solidFill>
                <a:latin typeface="Arial" pitchFamily="34" charset="0"/>
              </a:endParaRPr>
            </a:p>
            <a:p>
              <a:pPr>
                <a:lnSpc>
                  <a:spcPct val="229000"/>
                </a:lnSpc>
              </a:pPr>
              <a:r>
                <a:rPr lang="en-US" altLang="en-US" sz="2400" smtClean="0">
                  <a:solidFill>
                    <a:srgbClr val="7030A0"/>
                  </a:solidFill>
                  <a:latin typeface="Arial" pitchFamily="34" charset="0"/>
                </a:rPr>
                <a:t>Fokus otomatis</a:t>
              </a:r>
              <a:endParaRPr lang="en-US" altLang="en-US" sz="2400">
                <a:solidFill>
                  <a:srgbClr val="7030A0"/>
                </a:solidFill>
                <a:latin typeface="Arial" pitchFamily="34" charset="0"/>
              </a:endParaRPr>
            </a:p>
            <a:p>
              <a:pPr>
                <a:lnSpc>
                  <a:spcPct val="229000"/>
                </a:lnSpc>
              </a:pPr>
              <a:r>
                <a:rPr lang="en-US" altLang="en-US" sz="2400" smtClean="0">
                  <a:solidFill>
                    <a:srgbClr val="7030A0"/>
                  </a:solidFill>
                  <a:latin typeface="Arial" pitchFamily="34" charset="0"/>
                </a:rPr>
                <a:t>Bukaan otomatis</a:t>
              </a:r>
              <a:endParaRPr lang="en-US" altLang="en-US" sz="2400">
                <a:solidFill>
                  <a:srgbClr val="7030A0"/>
                </a:solidFill>
                <a:latin typeface="Arial" pitchFamily="34" charset="0"/>
              </a:endParaRPr>
            </a:p>
            <a:p>
              <a:pPr>
                <a:lnSpc>
                  <a:spcPct val="229000"/>
                </a:lnSpc>
              </a:pPr>
              <a:r>
                <a:rPr lang="en-US" altLang="en-US" sz="2400" smtClean="0">
                  <a:solidFill>
                    <a:srgbClr val="7030A0"/>
                  </a:solidFill>
                  <a:latin typeface="Arial" pitchFamily="34" charset="0"/>
                </a:rPr>
                <a:t>Piksel tinggi</a:t>
              </a:r>
              <a:endParaRPr lang="en-US" altLang="en-US" sz="2400">
                <a:solidFill>
                  <a:srgbClr val="7030A0"/>
                </a:solidFill>
                <a:latin typeface="Arial" pitchFamily="34" charset="0"/>
              </a:endParaRPr>
            </a:p>
            <a:p>
              <a:pPr>
                <a:lnSpc>
                  <a:spcPct val="229000"/>
                </a:lnSpc>
              </a:pPr>
              <a:r>
                <a:rPr lang="en-US" altLang="en-US" sz="2400" smtClean="0">
                  <a:solidFill>
                    <a:srgbClr val="7030A0"/>
                  </a:solidFill>
                  <a:latin typeface="Arial" pitchFamily="34" charset="0"/>
                </a:rPr>
                <a:t>Desain yang ergonomis</a:t>
              </a:r>
              <a:endParaRPr lang="en-US" altLang="en-US" sz="2400">
                <a:solidFill>
                  <a:srgbClr val="7030A0"/>
                </a:solidFill>
                <a:latin typeface="Arial" pitchFamily="34" charset="0"/>
              </a:endParaRPr>
            </a:p>
          </p:txBody>
        </p:sp>
        <p:sp>
          <p:nvSpPr>
            <p:cNvPr id="65547" name="Line 21"/>
            <p:cNvSpPr>
              <a:spLocks noChangeShapeType="1"/>
            </p:cNvSpPr>
            <p:nvPr/>
          </p:nvSpPr>
          <p:spPr bwMode="auto">
            <a:xfrm>
              <a:off x="1586"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48" name="Line 22"/>
            <p:cNvSpPr>
              <a:spLocks noChangeShapeType="1"/>
            </p:cNvSpPr>
            <p:nvPr/>
          </p:nvSpPr>
          <p:spPr bwMode="auto">
            <a:xfrm>
              <a:off x="1989"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49" name="Line 23"/>
            <p:cNvSpPr>
              <a:spLocks noChangeShapeType="1"/>
            </p:cNvSpPr>
            <p:nvPr/>
          </p:nvSpPr>
          <p:spPr bwMode="auto">
            <a:xfrm>
              <a:off x="2392"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50" name="Line 24"/>
            <p:cNvSpPr>
              <a:spLocks noChangeShapeType="1"/>
            </p:cNvSpPr>
            <p:nvPr/>
          </p:nvSpPr>
          <p:spPr bwMode="auto">
            <a:xfrm>
              <a:off x="2794"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51" name="Line 25"/>
            <p:cNvSpPr>
              <a:spLocks noChangeShapeType="1"/>
            </p:cNvSpPr>
            <p:nvPr/>
          </p:nvSpPr>
          <p:spPr bwMode="auto">
            <a:xfrm>
              <a:off x="3197"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11" name="Group 27"/>
          <p:cNvGrpSpPr>
            <a:grpSpLocks/>
          </p:cNvGrpSpPr>
          <p:nvPr/>
        </p:nvGrpSpPr>
        <p:grpSpPr bwMode="auto">
          <a:xfrm>
            <a:off x="7298274" y="4041776"/>
            <a:ext cx="3111502" cy="923926"/>
            <a:chOff x="3448" y="2546"/>
            <a:chExt cx="1470" cy="582"/>
          </a:xfrm>
        </p:grpSpPr>
        <p:sp>
          <p:nvSpPr>
            <p:cNvPr id="65542" name="Rectangle 28"/>
            <p:cNvSpPr>
              <a:spLocks noChangeArrowheads="1"/>
            </p:cNvSpPr>
            <p:nvPr/>
          </p:nvSpPr>
          <p:spPr bwMode="auto">
            <a:xfrm>
              <a:off x="4207" y="2546"/>
              <a:ext cx="711"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mtClean="0">
                  <a:latin typeface="Arial" pitchFamily="34" charset="0"/>
                </a:rPr>
                <a:t>Bagaimana </a:t>
              </a:r>
            </a:p>
            <a:p>
              <a:pPr algn="ctr"/>
              <a:r>
                <a:rPr lang="en-AU" altLang="en-US" smtClean="0">
                  <a:latin typeface="Arial" pitchFamily="34" charset="0"/>
                </a:rPr>
                <a:t>Memuaskan </a:t>
              </a:r>
            </a:p>
            <a:p>
              <a:pPr algn="ctr"/>
              <a:r>
                <a:rPr lang="en-AU" altLang="en-US" smtClean="0">
                  <a:latin typeface="Arial" pitchFamily="34" charset="0"/>
                </a:rPr>
                <a:t>pelanggan</a:t>
              </a:r>
              <a:endParaRPr lang="en-US" altLang="en-US">
                <a:latin typeface="Arial" pitchFamily="34" charset="0"/>
              </a:endParaRPr>
            </a:p>
          </p:txBody>
        </p:sp>
        <p:sp>
          <p:nvSpPr>
            <p:cNvPr id="65543" name="Line 29"/>
            <p:cNvSpPr>
              <a:spLocks noChangeShapeType="1"/>
            </p:cNvSpPr>
            <p:nvPr/>
          </p:nvSpPr>
          <p:spPr bwMode="auto">
            <a:xfrm flipH="1" flipV="1">
              <a:off x="3448" y="2568"/>
              <a:ext cx="520" cy="96"/>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0" name="Group 19"/>
          <p:cNvGrpSpPr>
            <a:grpSpLocks/>
          </p:cNvGrpSpPr>
          <p:nvPr/>
        </p:nvGrpSpPr>
        <p:grpSpPr bwMode="auto">
          <a:xfrm>
            <a:off x="8743948" y="454026"/>
            <a:ext cx="2935815" cy="1987551"/>
            <a:chOff x="4171" y="302"/>
            <a:chExt cx="1387" cy="1252"/>
          </a:xfrm>
        </p:grpSpPr>
        <p:sp>
          <p:nvSpPr>
            <p:cNvPr id="31"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32"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Apa yg</a:t>
              </a:r>
            </a:p>
            <a:p>
              <a:pPr algn="ctr"/>
              <a:r>
                <a:rPr lang="en-AU" altLang="en-US" sz="900" b="1" smtClean="0">
                  <a:solidFill>
                    <a:srgbClr val="000000"/>
                  </a:solidFill>
                  <a:latin typeface="Arial" pitchFamily="34" charset="0"/>
                  <a:ea typeface="MS PGothic" pitchFamily="34" charset="-128"/>
                </a:rPr>
                <a:t>Diinginkan</a:t>
              </a:r>
            </a:p>
            <a:p>
              <a:pPr algn="ctr"/>
              <a:r>
                <a:rPr lang="en-AU" altLang="en-US" sz="900" b="1" smtClean="0">
                  <a:solidFill>
                    <a:srgbClr val="000000"/>
                  </a:solidFill>
                  <a:latin typeface="Arial" pitchFamily="34" charset="0"/>
                  <a:ea typeface="MS PGothic" pitchFamily="34" charset="-128"/>
                </a:rPr>
                <a:t>konsumen</a:t>
              </a:r>
              <a:endParaRPr lang="en-AU" altLang="en-US" sz="900" b="1">
                <a:solidFill>
                  <a:srgbClr val="000000"/>
                </a:solidFill>
                <a:latin typeface="Arial" pitchFamily="34" charset="0"/>
                <a:ea typeface="MS PGothic" pitchFamily="34" charset="-128"/>
              </a:endParaRPr>
            </a:p>
          </p:txBody>
        </p:sp>
        <p:sp>
          <p:nvSpPr>
            <p:cNvPr id="33"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34" name="Text Box 23"/>
            <p:cNvSpPr txBox="1">
              <a:spLocks noChangeArrowheads="1"/>
            </p:cNvSpPr>
            <p:nvPr/>
          </p:nvSpPr>
          <p:spPr bwMode="auto">
            <a:xfrm>
              <a:off x="4701" y="848"/>
              <a:ext cx="4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Matrik</a:t>
              </a:r>
            </a:p>
            <a:p>
              <a:pPr algn="ctr"/>
              <a:r>
                <a:rPr lang="en-AU" altLang="en-US" sz="900" b="1" smtClean="0">
                  <a:solidFill>
                    <a:srgbClr val="000000"/>
                  </a:solidFill>
                  <a:latin typeface="Arial" pitchFamily="34" charset="0"/>
                  <a:ea typeface="MS PGothic" pitchFamily="34" charset="-128"/>
                </a:rPr>
                <a:t>keterhubungan</a:t>
              </a:r>
              <a:endParaRPr lang="en-AU" altLang="en-US" sz="900" b="1">
                <a:solidFill>
                  <a:srgbClr val="000000"/>
                </a:solidFill>
                <a:latin typeface="Arial" pitchFamily="34" charset="0"/>
                <a:ea typeface="MS PGothic" pitchFamily="34" charset="-128"/>
              </a:endParaRPr>
            </a:p>
          </p:txBody>
        </p:sp>
        <p:sp>
          <p:nvSpPr>
            <p:cNvPr id="35"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36" name="Text Box 25"/>
            <p:cNvSpPr txBox="1">
              <a:spLocks noChangeArrowheads="1"/>
            </p:cNvSpPr>
            <p:nvPr/>
          </p:nvSpPr>
          <p:spPr bwMode="auto">
            <a:xfrm>
              <a:off x="4605" y="1220"/>
              <a:ext cx="6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Evaluasi dan Atribut teknis</a:t>
              </a:r>
            </a:p>
          </p:txBody>
        </p:sp>
        <p:sp>
          <p:nvSpPr>
            <p:cNvPr id="37"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38"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Bagaimana</a:t>
              </a:r>
            </a:p>
            <a:p>
              <a:pPr algn="ctr"/>
              <a:r>
                <a:rPr lang="en-AU" altLang="en-US" sz="900" b="1" smtClean="0">
                  <a:solidFill>
                    <a:srgbClr val="000000"/>
                  </a:solidFill>
                  <a:latin typeface="Arial" pitchFamily="34" charset="0"/>
                  <a:ea typeface="MS PGothic" pitchFamily="34" charset="-128"/>
                </a:rPr>
                <a:t>Memuaskan plnggn</a:t>
              </a:r>
              <a:endParaRPr lang="en-AU" altLang="en-US" sz="900" b="1">
                <a:solidFill>
                  <a:srgbClr val="000000"/>
                </a:solidFill>
                <a:latin typeface="Arial" pitchFamily="34" charset="0"/>
                <a:ea typeface="MS PGothic" pitchFamily="34" charset="-128"/>
              </a:endParaRPr>
            </a:p>
          </p:txBody>
        </p:sp>
        <p:sp>
          <p:nvSpPr>
            <p:cNvPr id="40"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42"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smtClean="0">
                  <a:solidFill>
                    <a:srgbClr val="000000"/>
                  </a:solidFill>
                  <a:latin typeface="Arial" pitchFamily="34" charset="0"/>
                  <a:ea typeface="MS PGothic" pitchFamily="34" charset="-128"/>
                </a:rPr>
                <a:t>Interrelationships</a:t>
              </a:r>
              <a:endParaRPr lang="en-AU" altLang="en-US" sz="800" b="1">
                <a:solidFill>
                  <a:srgbClr val="000000"/>
                </a:solidFill>
                <a:latin typeface="Arial" pitchFamily="34" charset="0"/>
                <a:ea typeface="MS PGothic" pitchFamily="34" charset="-128"/>
              </a:endParaRPr>
            </a:p>
          </p:txBody>
        </p:sp>
        <p:sp>
          <p:nvSpPr>
            <p:cNvPr id="43"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44"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smtClean="0">
                  <a:solidFill>
                    <a:srgbClr val="000000"/>
                  </a:solidFill>
                  <a:latin typeface="Arial" pitchFamily="34" charset="0"/>
                </a:rPr>
                <a:t>Analisis</a:t>
              </a:r>
            </a:p>
            <a:p>
              <a:pPr algn="ctr"/>
              <a:r>
                <a:rPr lang="en-US" altLang="en-US" sz="800" b="1" smtClean="0">
                  <a:solidFill>
                    <a:srgbClr val="000000"/>
                  </a:solidFill>
                  <a:latin typeface="Arial" pitchFamily="34" charset="0"/>
                </a:rPr>
                <a:t>Pesaing</a:t>
              </a:r>
              <a:endParaRPr lang="en-US" altLang="en-US" sz="800" b="1">
                <a:solidFill>
                  <a:srgbClr val="000000"/>
                </a:solidFill>
                <a:latin typeface="Arial" pitchFamily="34" charset="0"/>
              </a:endParaRPr>
            </a:p>
          </p:txBody>
        </p:sp>
        <p:sp>
          <p:nvSpPr>
            <p:cNvPr id="45"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67610" name="Line 26"/>
          <p:cNvSpPr>
            <a:spLocks noChangeShapeType="1"/>
          </p:cNvSpPr>
          <p:nvPr/>
        </p:nvSpPr>
        <p:spPr bwMode="auto">
          <a:xfrm flipH="1">
            <a:off x="7298267" y="1003301"/>
            <a:ext cx="2404533" cy="1358900"/>
          </a:xfrm>
          <a:prstGeom prst="line">
            <a:avLst/>
          </a:prstGeom>
          <a:noFill/>
          <a:ln w="57150">
            <a:solidFill>
              <a:srgbClr val="D33320"/>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58667049"/>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1000"/>
                                        <p:tgtEl>
                                          <p:spTgt spid="30"/>
                                        </p:tgtEl>
                                      </p:cBhvr>
                                    </p:animEffect>
                                  </p:childTnLst>
                                </p:cTn>
                              </p:par>
                            </p:childTnLst>
                          </p:cTn>
                        </p:par>
                        <p:par>
                          <p:cTn id="8" fill="hold">
                            <p:stCondLst>
                              <p:cond delay="1000"/>
                            </p:stCondLst>
                            <p:childTnLst>
                              <p:par>
                                <p:cTn id="9" presetID="22" presetClass="entr" presetSubtype="1" fill="hold" grpId="0" nodeType="afterEffect">
                                  <p:stCondLst>
                                    <p:cond delay="1000"/>
                                  </p:stCondLst>
                                  <p:childTnLst>
                                    <p:set>
                                      <p:cBhvr>
                                        <p:cTn id="10" dur="1" fill="hold">
                                          <p:stCondLst>
                                            <p:cond delay="0"/>
                                          </p:stCondLst>
                                        </p:cTn>
                                        <p:tgtEl>
                                          <p:spTgt spid="67610"/>
                                        </p:tgtEl>
                                        <p:attrNameLst>
                                          <p:attrName>style.visibility</p:attrName>
                                        </p:attrNameLst>
                                      </p:cBhvr>
                                      <p:to>
                                        <p:strVal val="visible"/>
                                      </p:to>
                                    </p:set>
                                    <p:animEffect transition="in" filter="wipe(up)">
                                      <p:cBhvr>
                                        <p:cTn id="11" dur="1000"/>
                                        <p:tgtEl>
                                          <p:spTgt spid="67610"/>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67601"/>
                                        </p:tgtEl>
                                        <p:attrNameLst>
                                          <p:attrName>style.visibility</p:attrName>
                                        </p:attrNameLst>
                                      </p:cBhvr>
                                      <p:to>
                                        <p:strVal val="visible"/>
                                      </p:to>
                                    </p:set>
                                    <p:animEffect transition="in" filter="wipe(down)">
                                      <p:cBhvr>
                                        <p:cTn id="15" dur="1000"/>
                                        <p:tgtEl>
                                          <p:spTgt spid="67601"/>
                                        </p:tgtEl>
                                      </p:cBhvr>
                                    </p:animEffect>
                                  </p:childTnLst>
                                </p:cTn>
                              </p:par>
                            </p:childTnLst>
                          </p:cTn>
                        </p:par>
                        <p:par>
                          <p:cTn id="16" fill="hold">
                            <p:stCondLst>
                              <p:cond delay="4000"/>
                            </p:stCondLst>
                            <p:childTnLst>
                              <p:par>
                                <p:cTn id="17" presetID="22" presetClass="entr" presetSubtype="2" fill="hold" nodeType="afterEffect">
                                  <p:stCondLst>
                                    <p:cond delay="1000"/>
                                  </p:stCondLst>
                                  <p:childTnLst>
                                    <p:set>
                                      <p:cBhvr>
                                        <p:cTn id="18" dur="1" fill="hold">
                                          <p:stCondLst>
                                            <p:cond delay="0"/>
                                          </p:stCondLst>
                                        </p:cTn>
                                        <p:tgtEl>
                                          <p:spTgt spid="67611"/>
                                        </p:tgtEl>
                                        <p:attrNameLst>
                                          <p:attrName>style.visibility</p:attrName>
                                        </p:attrNameLst>
                                      </p:cBhvr>
                                      <p:to>
                                        <p:strVal val="visible"/>
                                      </p:to>
                                    </p:set>
                                    <p:animEffect transition="in" filter="wipe(right)">
                                      <p:cBhvr>
                                        <p:cTn id="19" dur="1000"/>
                                        <p:tgtEl>
                                          <p:spTgt spid="67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2"/>
          <p:cNvGrpSpPr>
            <a:grpSpLocks/>
          </p:cNvGrpSpPr>
          <p:nvPr/>
        </p:nvGrpSpPr>
        <p:grpSpPr bwMode="auto">
          <a:xfrm>
            <a:off x="573619" y="3365500"/>
            <a:ext cx="10195983" cy="2195514"/>
            <a:chOff x="271" y="2120"/>
            <a:chExt cx="4817" cy="1383"/>
          </a:xfrm>
        </p:grpSpPr>
        <p:sp>
          <p:nvSpPr>
            <p:cNvPr id="67631" name="Rectangle 3"/>
            <p:cNvSpPr>
              <a:spLocks noChangeArrowheads="1"/>
            </p:cNvSpPr>
            <p:nvPr/>
          </p:nvSpPr>
          <p:spPr bwMode="auto">
            <a:xfrm>
              <a:off x="272" y="2175"/>
              <a:ext cx="2472" cy="1328"/>
            </a:xfrm>
            <a:prstGeom prst="rect">
              <a:avLst/>
            </a:prstGeom>
            <a:solidFill>
              <a:srgbClr val="D9F7FF"/>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32" name="Rectangle 4"/>
            <p:cNvSpPr>
              <a:spLocks noChangeArrowheads="1"/>
            </p:cNvSpPr>
            <p:nvPr/>
          </p:nvSpPr>
          <p:spPr bwMode="auto">
            <a:xfrm>
              <a:off x="326" y="2120"/>
              <a:ext cx="2679"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tabLst>
                  <a:tab pos="4629150" algn="ctr"/>
                </a:tabLst>
              </a:pPr>
              <a:r>
                <a:rPr lang="en-US" altLang="en-US" smtClean="0">
                  <a:solidFill>
                    <a:schemeClr val="bg1"/>
                  </a:solidFill>
                  <a:effectLst>
                    <a:outerShdw blurRad="38100" dist="38100" dir="2700000" algn="tl">
                      <a:srgbClr val="000000">
                        <a:alpha val="43137"/>
                      </a:srgbClr>
                    </a:outerShdw>
                  </a:effectLst>
                  <a:latin typeface="Arial" pitchFamily="34" charset="0"/>
                </a:rPr>
                <a:t>Ringan</a:t>
              </a:r>
              <a:r>
                <a:rPr lang="en-US" altLang="en-US">
                  <a:solidFill>
                    <a:schemeClr val="bg1"/>
                  </a:solidFill>
                  <a:effectLst>
                    <a:outerShdw blurRad="38100" dist="38100" dir="2700000" algn="tl">
                      <a:srgbClr val="000000">
                        <a:alpha val="43137"/>
                      </a:srgbClr>
                    </a:outerShdw>
                  </a:effectLst>
                  <a:latin typeface="Arial" pitchFamily="34" charset="0"/>
                </a:rPr>
                <a:t>	3	</a:t>
              </a:r>
            </a:p>
            <a:p>
              <a:pPr>
                <a:lnSpc>
                  <a:spcPct val="150000"/>
                </a:lnSpc>
                <a:tabLst>
                  <a:tab pos="4629150" algn="ctr"/>
                </a:tabLst>
              </a:pPr>
              <a:r>
                <a:rPr lang="en-US" altLang="en-US" smtClean="0">
                  <a:solidFill>
                    <a:schemeClr val="bg1"/>
                  </a:solidFill>
                  <a:effectLst>
                    <a:outerShdw blurRad="38100" dist="38100" dir="2700000" algn="tl">
                      <a:srgbClr val="000000">
                        <a:alpha val="43137"/>
                      </a:srgbClr>
                    </a:outerShdw>
                  </a:effectLst>
                  <a:latin typeface="Arial" pitchFamily="34" charset="0"/>
                </a:rPr>
                <a:t>Mudah digunakan</a:t>
              </a:r>
              <a:r>
                <a:rPr lang="en-US" altLang="en-US">
                  <a:solidFill>
                    <a:schemeClr val="bg1"/>
                  </a:solidFill>
                  <a:effectLst>
                    <a:outerShdw blurRad="38100" dist="38100" dir="2700000" algn="tl">
                      <a:srgbClr val="000000">
                        <a:alpha val="43137"/>
                      </a:srgbClr>
                    </a:outerShdw>
                  </a:effectLst>
                  <a:latin typeface="Arial" pitchFamily="34" charset="0"/>
                </a:rPr>
                <a:t>	4	</a:t>
              </a:r>
            </a:p>
            <a:p>
              <a:pPr>
                <a:lnSpc>
                  <a:spcPct val="150000"/>
                </a:lnSpc>
                <a:tabLst>
                  <a:tab pos="4629150" algn="ctr"/>
                </a:tabLst>
              </a:pPr>
              <a:r>
                <a:rPr lang="en-US" altLang="en-US" smtClean="0">
                  <a:solidFill>
                    <a:schemeClr val="bg1"/>
                  </a:solidFill>
                  <a:effectLst>
                    <a:outerShdw blurRad="38100" dist="38100" dir="2700000" algn="tl">
                      <a:srgbClr val="000000">
                        <a:alpha val="43137"/>
                      </a:srgbClr>
                    </a:outerShdw>
                  </a:effectLst>
                  <a:latin typeface="Arial" pitchFamily="34" charset="0"/>
                </a:rPr>
                <a:t>Handal</a:t>
              </a:r>
              <a:r>
                <a:rPr lang="en-US" altLang="en-US">
                  <a:solidFill>
                    <a:schemeClr val="bg1"/>
                  </a:solidFill>
                  <a:effectLst>
                    <a:outerShdw blurRad="38100" dist="38100" dir="2700000" algn="tl">
                      <a:srgbClr val="000000">
                        <a:alpha val="43137"/>
                      </a:srgbClr>
                    </a:outerShdw>
                  </a:effectLst>
                  <a:latin typeface="Arial" pitchFamily="34" charset="0"/>
                </a:rPr>
                <a:t>	5</a:t>
              </a:r>
            </a:p>
            <a:p>
              <a:pPr>
                <a:lnSpc>
                  <a:spcPct val="150000"/>
                </a:lnSpc>
                <a:tabLst>
                  <a:tab pos="4629150" algn="ctr"/>
                </a:tabLst>
              </a:pPr>
              <a:r>
                <a:rPr lang="en-US" altLang="en-US" smtClean="0">
                  <a:solidFill>
                    <a:schemeClr val="bg1"/>
                  </a:solidFill>
                  <a:effectLst>
                    <a:outerShdw blurRad="38100" dist="38100" dir="2700000" algn="tl">
                      <a:srgbClr val="000000">
                        <a:alpha val="43137"/>
                      </a:srgbClr>
                    </a:outerShdw>
                  </a:effectLst>
                  <a:latin typeface="Arial" pitchFamily="34" charset="0"/>
                </a:rPr>
                <a:t>Mudah dipegang dg mantap</a:t>
              </a:r>
              <a:r>
                <a:rPr lang="en-US" altLang="en-US">
                  <a:solidFill>
                    <a:schemeClr val="bg1"/>
                  </a:solidFill>
                  <a:effectLst>
                    <a:outerShdw blurRad="38100" dist="38100" dir="2700000" algn="tl">
                      <a:srgbClr val="000000">
                        <a:alpha val="43137"/>
                      </a:srgbClr>
                    </a:outerShdw>
                  </a:effectLst>
                  <a:latin typeface="Arial" pitchFamily="34" charset="0"/>
                </a:rPr>
                <a:t>	2	</a:t>
              </a:r>
            </a:p>
            <a:p>
              <a:pPr>
                <a:lnSpc>
                  <a:spcPct val="150000"/>
                </a:lnSpc>
                <a:tabLst>
                  <a:tab pos="4629150" algn="ctr"/>
                </a:tabLst>
              </a:pPr>
              <a:r>
                <a:rPr lang="en-US" altLang="en-US" smtClean="0">
                  <a:solidFill>
                    <a:schemeClr val="bg1"/>
                  </a:solidFill>
                  <a:effectLst>
                    <a:outerShdw blurRad="38100" dist="38100" dir="2700000" algn="tl">
                      <a:srgbClr val="000000">
                        <a:alpha val="43137"/>
                      </a:srgbClr>
                    </a:outerShdw>
                  </a:effectLst>
                  <a:latin typeface="Arial" pitchFamily="34" charset="0"/>
                </a:rPr>
                <a:t>Resolusi tinggi</a:t>
              </a:r>
              <a:r>
                <a:rPr lang="en-US" altLang="en-US">
                  <a:solidFill>
                    <a:schemeClr val="bg1"/>
                  </a:solidFill>
                  <a:effectLst>
                    <a:outerShdw blurRad="38100" dist="38100" dir="2700000" algn="tl">
                      <a:srgbClr val="000000">
                        <a:alpha val="43137"/>
                      </a:srgbClr>
                    </a:outerShdw>
                  </a:effectLst>
                  <a:latin typeface="Arial" pitchFamily="34" charset="0"/>
                </a:rPr>
                <a:t>	1	</a:t>
              </a:r>
            </a:p>
          </p:txBody>
        </p:sp>
        <p:sp>
          <p:nvSpPr>
            <p:cNvPr id="67633" name="Line 5"/>
            <p:cNvSpPr>
              <a:spLocks noChangeShapeType="1"/>
            </p:cNvSpPr>
            <p:nvPr/>
          </p:nvSpPr>
          <p:spPr bwMode="auto">
            <a:xfrm>
              <a:off x="2395" y="2175"/>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634" name="Group 6"/>
            <p:cNvGrpSpPr>
              <a:grpSpLocks/>
            </p:cNvGrpSpPr>
            <p:nvPr/>
          </p:nvGrpSpPr>
          <p:grpSpPr bwMode="auto">
            <a:xfrm>
              <a:off x="2744" y="2175"/>
              <a:ext cx="2344" cy="1328"/>
              <a:chOff x="2744" y="2175"/>
              <a:chExt cx="2344" cy="1328"/>
            </a:xfrm>
          </p:grpSpPr>
          <p:sp>
            <p:nvSpPr>
              <p:cNvPr id="67640" name="Rectangle 7"/>
              <p:cNvSpPr>
                <a:spLocks noChangeArrowheads="1"/>
              </p:cNvSpPr>
              <p:nvPr/>
            </p:nvSpPr>
            <p:spPr bwMode="auto">
              <a:xfrm>
                <a:off x="2744" y="2175"/>
                <a:ext cx="2344" cy="1328"/>
              </a:xfrm>
              <a:prstGeom prst="rect">
                <a:avLst/>
              </a:prstGeom>
              <a:solidFill>
                <a:schemeClr val="accent2"/>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41" name="Line 8"/>
              <p:cNvSpPr>
                <a:spLocks noChangeShapeType="1"/>
              </p:cNvSpPr>
              <p:nvPr/>
            </p:nvSpPr>
            <p:spPr bwMode="auto">
              <a:xfrm>
                <a:off x="3132"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2" name="Line 9"/>
              <p:cNvSpPr>
                <a:spLocks noChangeShapeType="1"/>
              </p:cNvSpPr>
              <p:nvPr/>
            </p:nvSpPr>
            <p:spPr bwMode="auto">
              <a:xfrm>
                <a:off x="3523"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3" name="Line 10"/>
              <p:cNvSpPr>
                <a:spLocks noChangeShapeType="1"/>
              </p:cNvSpPr>
              <p:nvPr/>
            </p:nvSpPr>
            <p:spPr bwMode="auto">
              <a:xfrm>
                <a:off x="3914"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4" name="Line 11"/>
              <p:cNvSpPr>
                <a:spLocks noChangeShapeType="1"/>
              </p:cNvSpPr>
              <p:nvPr/>
            </p:nvSpPr>
            <p:spPr bwMode="auto">
              <a:xfrm>
                <a:off x="4304"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5" name="Line 12"/>
              <p:cNvSpPr>
                <a:spLocks noChangeShapeType="1"/>
              </p:cNvSpPr>
              <p:nvPr/>
            </p:nvSpPr>
            <p:spPr bwMode="auto">
              <a:xfrm>
                <a:off x="4695"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35" name="Group 13"/>
            <p:cNvGrpSpPr>
              <a:grpSpLocks/>
            </p:cNvGrpSpPr>
            <p:nvPr/>
          </p:nvGrpSpPr>
          <p:grpSpPr bwMode="auto">
            <a:xfrm>
              <a:off x="271" y="2444"/>
              <a:ext cx="4816" cy="770"/>
              <a:chOff x="271" y="2444"/>
              <a:chExt cx="4816" cy="770"/>
            </a:xfrm>
          </p:grpSpPr>
          <p:sp>
            <p:nvSpPr>
              <p:cNvPr id="67636" name="Line 14"/>
              <p:cNvSpPr>
                <a:spLocks noChangeShapeType="1"/>
              </p:cNvSpPr>
              <p:nvPr/>
            </p:nvSpPr>
            <p:spPr bwMode="auto">
              <a:xfrm>
                <a:off x="271" y="244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37" name="Line 15"/>
              <p:cNvSpPr>
                <a:spLocks noChangeShapeType="1"/>
              </p:cNvSpPr>
              <p:nvPr/>
            </p:nvSpPr>
            <p:spPr bwMode="auto">
              <a:xfrm>
                <a:off x="271" y="271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38" name="Line 16"/>
              <p:cNvSpPr>
                <a:spLocks noChangeShapeType="1"/>
              </p:cNvSpPr>
              <p:nvPr/>
            </p:nvSpPr>
            <p:spPr bwMode="auto">
              <a:xfrm>
                <a:off x="271" y="295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39" name="Line 17"/>
              <p:cNvSpPr>
                <a:spLocks noChangeShapeType="1"/>
              </p:cNvSpPr>
              <p:nvPr/>
            </p:nvSpPr>
            <p:spPr bwMode="auto">
              <a:xfrm>
                <a:off x="271" y="321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67586" name="Rectangle 18"/>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House of Quality Example</a:t>
            </a:r>
          </a:p>
        </p:txBody>
      </p:sp>
      <p:grpSp>
        <p:nvGrpSpPr>
          <p:cNvPr id="67587" name="Group 19" hidden="1"/>
          <p:cNvGrpSpPr>
            <a:grpSpLocks/>
          </p:cNvGrpSpPr>
          <p:nvPr/>
        </p:nvGrpSpPr>
        <p:grpSpPr bwMode="auto">
          <a:xfrm>
            <a:off x="8743948" y="454026"/>
            <a:ext cx="2935815" cy="1987550"/>
            <a:chOff x="4171" y="302"/>
            <a:chExt cx="1387" cy="1252"/>
          </a:xfrm>
        </p:grpSpPr>
        <p:sp>
          <p:nvSpPr>
            <p:cNvPr id="67618"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7619"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67620"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7621"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67622"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7623"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67624"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25"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72"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7627"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74"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7629" name="Text Box 31"/>
            <p:cNvSpPr txBox="1">
              <a:spLocks noChangeArrowheads="1"/>
            </p:cNvSpPr>
            <p:nvPr/>
          </p:nvSpPr>
          <p:spPr bwMode="auto">
            <a:xfrm rot="16200000">
              <a:off x="5134" y="866"/>
              <a:ext cx="58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900">
                  <a:solidFill>
                    <a:srgbClr val="000000"/>
                  </a:solidFill>
                  <a:latin typeface="Arial" panose="020B0604020202020204" pitchFamily="34" charset="0"/>
                </a:rPr>
                <a:t>Analysis of</a:t>
              </a:r>
            </a:p>
            <a:p>
              <a:pPr algn="ctr"/>
              <a:r>
                <a:rPr lang="en-US" altLang="en-US" sz="900">
                  <a:solidFill>
                    <a:srgbClr val="000000"/>
                  </a:solidFill>
                  <a:latin typeface="Arial" panose="020B0604020202020204" pitchFamily="34" charset="0"/>
                </a:rPr>
                <a:t>Competitors</a:t>
              </a:r>
            </a:p>
          </p:txBody>
        </p:sp>
        <p:sp>
          <p:nvSpPr>
            <p:cNvPr id="67630"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66" name="Group 34"/>
          <p:cNvGrpSpPr>
            <a:grpSpLocks/>
          </p:cNvGrpSpPr>
          <p:nvPr/>
        </p:nvGrpSpPr>
        <p:grpSpPr bwMode="auto">
          <a:xfrm>
            <a:off x="5994400" y="3492501"/>
            <a:ext cx="4497917" cy="2028825"/>
            <a:chOff x="2832" y="2200"/>
            <a:chExt cx="2125" cy="1278"/>
          </a:xfrm>
        </p:grpSpPr>
        <p:sp>
          <p:nvSpPr>
            <p:cNvPr id="67600" name="Oval 35"/>
            <p:cNvSpPr>
              <a:spLocks noChangeArrowheads="1"/>
            </p:cNvSpPr>
            <p:nvPr/>
          </p:nvSpPr>
          <p:spPr bwMode="auto">
            <a:xfrm>
              <a:off x="3216" y="2200"/>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1" name="Oval 36"/>
            <p:cNvSpPr>
              <a:spLocks noChangeArrowheads="1"/>
            </p:cNvSpPr>
            <p:nvPr/>
          </p:nvSpPr>
          <p:spPr bwMode="auto">
            <a:xfrm>
              <a:off x="2832"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2" name="Oval 37"/>
            <p:cNvSpPr>
              <a:spLocks noChangeArrowheads="1"/>
            </p:cNvSpPr>
            <p:nvPr/>
          </p:nvSpPr>
          <p:spPr bwMode="auto">
            <a:xfrm>
              <a:off x="3600"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3" name="Oval 38"/>
            <p:cNvSpPr>
              <a:spLocks noChangeArrowheads="1"/>
            </p:cNvSpPr>
            <p:nvPr/>
          </p:nvSpPr>
          <p:spPr bwMode="auto">
            <a:xfrm>
              <a:off x="3600"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4" name="Oval 39"/>
            <p:cNvSpPr>
              <a:spLocks noChangeArrowheads="1"/>
            </p:cNvSpPr>
            <p:nvPr/>
          </p:nvSpPr>
          <p:spPr bwMode="auto">
            <a:xfrm>
              <a:off x="4000"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5" name="Oval 40"/>
            <p:cNvSpPr>
              <a:spLocks noChangeArrowheads="1"/>
            </p:cNvSpPr>
            <p:nvPr/>
          </p:nvSpPr>
          <p:spPr bwMode="auto">
            <a:xfrm>
              <a:off x="4392"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6" name="Oval 41"/>
            <p:cNvSpPr>
              <a:spLocks noChangeArrowheads="1"/>
            </p:cNvSpPr>
            <p:nvPr/>
          </p:nvSpPr>
          <p:spPr bwMode="auto">
            <a:xfrm>
              <a:off x="4000"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7" name="Oval 42"/>
            <p:cNvSpPr>
              <a:spLocks noChangeArrowheads="1"/>
            </p:cNvSpPr>
            <p:nvPr/>
          </p:nvSpPr>
          <p:spPr bwMode="auto">
            <a:xfrm>
              <a:off x="4392"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8" name="Oval 43"/>
            <p:cNvSpPr>
              <a:spLocks noChangeArrowheads="1"/>
            </p:cNvSpPr>
            <p:nvPr/>
          </p:nvSpPr>
          <p:spPr bwMode="auto">
            <a:xfrm>
              <a:off x="4784"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67609" name="Group 44"/>
            <p:cNvGrpSpPr>
              <a:grpSpLocks/>
            </p:cNvGrpSpPr>
            <p:nvPr/>
          </p:nvGrpSpPr>
          <p:grpSpPr bwMode="auto">
            <a:xfrm>
              <a:off x="4392" y="3248"/>
              <a:ext cx="173" cy="230"/>
              <a:chOff x="4392" y="3248"/>
              <a:chExt cx="173" cy="230"/>
            </a:xfrm>
          </p:grpSpPr>
          <p:sp>
            <p:nvSpPr>
              <p:cNvPr id="67616" name="Oval 45"/>
              <p:cNvSpPr>
                <a:spLocks noChangeArrowheads="1"/>
              </p:cNvSpPr>
              <p:nvPr/>
            </p:nvSpPr>
            <p:spPr bwMode="auto">
              <a:xfrm>
                <a:off x="4392" y="32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7" name="Oval 46"/>
              <p:cNvSpPr>
                <a:spLocks noChangeArrowheads="1"/>
              </p:cNvSpPr>
              <p:nvPr/>
            </p:nvSpPr>
            <p:spPr bwMode="auto">
              <a:xfrm>
                <a:off x="4442" y="3316"/>
                <a:ext cx="65" cy="86"/>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7610" name="Group 47"/>
            <p:cNvGrpSpPr>
              <a:grpSpLocks/>
            </p:cNvGrpSpPr>
            <p:nvPr/>
          </p:nvGrpSpPr>
          <p:grpSpPr bwMode="auto">
            <a:xfrm>
              <a:off x="4784" y="2968"/>
              <a:ext cx="173" cy="230"/>
              <a:chOff x="4784" y="2968"/>
              <a:chExt cx="173" cy="230"/>
            </a:xfrm>
          </p:grpSpPr>
          <p:sp>
            <p:nvSpPr>
              <p:cNvPr id="67614" name="Oval 48"/>
              <p:cNvSpPr>
                <a:spLocks noChangeArrowheads="1"/>
              </p:cNvSpPr>
              <p:nvPr/>
            </p:nvSpPr>
            <p:spPr bwMode="auto">
              <a:xfrm>
                <a:off x="4784" y="296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5" name="Oval 49"/>
              <p:cNvSpPr>
                <a:spLocks noChangeArrowheads="1"/>
              </p:cNvSpPr>
              <p:nvPr/>
            </p:nvSpPr>
            <p:spPr bwMode="auto">
              <a:xfrm>
                <a:off x="4840" y="3036"/>
                <a:ext cx="65" cy="86"/>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67611" name="Oval 50"/>
            <p:cNvSpPr>
              <a:spLocks noChangeArrowheads="1"/>
            </p:cNvSpPr>
            <p:nvPr/>
          </p:nvSpPr>
          <p:spPr bwMode="auto">
            <a:xfrm>
              <a:off x="2886" y="2532"/>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2" name="Oval 51"/>
            <p:cNvSpPr>
              <a:spLocks noChangeArrowheads="1"/>
            </p:cNvSpPr>
            <p:nvPr/>
          </p:nvSpPr>
          <p:spPr bwMode="auto">
            <a:xfrm>
              <a:off x="2886" y="2268"/>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3" name="Oval 52"/>
            <p:cNvSpPr>
              <a:spLocks noChangeArrowheads="1"/>
            </p:cNvSpPr>
            <p:nvPr/>
          </p:nvSpPr>
          <p:spPr bwMode="auto">
            <a:xfrm>
              <a:off x="4836" y="2264"/>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85" name="Group 53"/>
          <p:cNvGrpSpPr>
            <a:grpSpLocks/>
          </p:cNvGrpSpPr>
          <p:nvPr/>
        </p:nvGrpSpPr>
        <p:grpSpPr bwMode="auto">
          <a:xfrm>
            <a:off x="1608667" y="1695449"/>
            <a:ext cx="3086101" cy="1338264"/>
            <a:chOff x="984" y="1044"/>
            <a:chExt cx="1458" cy="843"/>
          </a:xfrm>
        </p:grpSpPr>
        <p:sp>
          <p:nvSpPr>
            <p:cNvPr id="67594" name="Rectangle 54"/>
            <p:cNvSpPr>
              <a:spLocks noChangeArrowheads="1"/>
            </p:cNvSpPr>
            <p:nvPr/>
          </p:nvSpPr>
          <p:spPr bwMode="auto">
            <a:xfrm>
              <a:off x="1222" y="1044"/>
              <a:ext cx="1220" cy="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50000"/>
                </a:lnSpc>
              </a:pPr>
              <a:r>
                <a:rPr lang="en-US" altLang="en-US" smtClean="0">
                  <a:latin typeface="Arial" pitchFamily="34" charset="0"/>
                </a:rPr>
                <a:t>Keterhubungan tinggi</a:t>
              </a:r>
              <a:endParaRPr lang="en-US" altLang="en-US">
                <a:latin typeface="Arial" pitchFamily="34" charset="0"/>
              </a:endParaRPr>
            </a:p>
            <a:p>
              <a:pPr>
                <a:lnSpc>
                  <a:spcPct val="150000"/>
                </a:lnSpc>
              </a:pPr>
              <a:r>
                <a:rPr lang="en-US" altLang="en-US" smtClean="0">
                  <a:latin typeface="Arial" pitchFamily="34" charset="0"/>
                </a:rPr>
                <a:t>Keterhubungan sedang</a:t>
              </a:r>
              <a:endParaRPr lang="en-US" altLang="en-US">
                <a:latin typeface="Arial" pitchFamily="34" charset="0"/>
              </a:endParaRPr>
            </a:p>
            <a:p>
              <a:pPr>
                <a:lnSpc>
                  <a:spcPct val="150000"/>
                </a:lnSpc>
              </a:pPr>
              <a:r>
                <a:rPr lang="en-US" altLang="en-US" smtClean="0">
                  <a:latin typeface="Arial" pitchFamily="34" charset="0"/>
                </a:rPr>
                <a:t>Keterhubungan rendah</a:t>
              </a:r>
              <a:endParaRPr lang="en-US" altLang="en-US">
                <a:latin typeface="Arial" pitchFamily="34" charset="0"/>
              </a:endParaRPr>
            </a:p>
          </p:txBody>
        </p:sp>
        <p:sp>
          <p:nvSpPr>
            <p:cNvPr id="67595" name="Oval 55"/>
            <p:cNvSpPr>
              <a:spLocks noChangeArrowheads="1"/>
            </p:cNvSpPr>
            <p:nvPr/>
          </p:nvSpPr>
          <p:spPr bwMode="auto">
            <a:xfrm>
              <a:off x="984" y="14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596" name="Oval 56"/>
            <p:cNvSpPr>
              <a:spLocks noChangeArrowheads="1"/>
            </p:cNvSpPr>
            <p:nvPr/>
          </p:nvSpPr>
          <p:spPr bwMode="auto">
            <a:xfrm>
              <a:off x="1034" y="1733"/>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67597" name="Group 57"/>
            <p:cNvGrpSpPr>
              <a:grpSpLocks/>
            </p:cNvGrpSpPr>
            <p:nvPr/>
          </p:nvGrpSpPr>
          <p:grpSpPr bwMode="auto">
            <a:xfrm>
              <a:off x="984" y="1136"/>
              <a:ext cx="173" cy="230"/>
              <a:chOff x="4392" y="3248"/>
              <a:chExt cx="173" cy="230"/>
            </a:xfrm>
          </p:grpSpPr>
          <p:sp>
            <p:nvSpPr>
              <p:cNvPr id="67598" name="Oval 58"/>
              <p:cNvSpPr>
                <a:spLocks noChangeArrowheads="1"/>
              </p:cNvSpPr>
              <p:nvPr/>
            </p:nvSpPr>
            <p:spPr bwMode="auto">
              <a:xfrm>
                <a:off x="4392" y="32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599" name="Oval 59"/>
              <p:cNvSpPr>
                <a:spLocks noChangeArrowheads="1"/>
              </p:cNvSpPr>
              <p:nvPr/>
            </p:nvSpPr>
            <p:spPr bwMode="auto">
              <a:xfrm>
                <a:off x="4436" y="3323"/>
                <a:ext cx="65" cy="86"/>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grpSp>
        <p:nvGrpSpPr>
          <p:cNvPr id="69692" name="Group 60"/>
          <p:cNvGrpSpPr>
            <a:grpSpLocks/>
          </p:cNvGrpSpPr>
          <p:nvPr/>
        </p:nvGrpSpPr>
        <p:grpSpPr bwMode="auto">
          <a:xfrm>
            <a:off x="4597402" y="5638805"/>
            <a:ext cx="2802467" cy="619125"/>
            <a:chOff x="2172" y="3552"/>
            <a:chExt cx="1324" cy="390"/>
          </a:xfrm>
        </p:grpSpPr>
        <p:sp>
          <p:nvSpPr>
            <p:cNvPr id="67592" name="Rectangle 61"/>
            <p:cNvSpPr>
              <a:spLocks noChangeArrowheads="1"/>
            </p:cNvSpPr>
            <p:nvPr/>
          </p:nvSpPr>
          <p:spPr bwMode="auto">
            <a:xfrm>
              <a:off x="2172" y="3709"/>
              <a:ext cx="1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mtClean="0">
                  <a:latin typeface="Arial" pitchFamily="34" charset="0"/>
                </a:rPr>
                <a:t>Matriks keterhubungan</a:t>
              </a:r>
              <a:endParaRPr lang="en-US" altLang="en-US">
                <a:latin typeface="Arial" pitchFamily="34" charset="0"/>
              </a:endParaRPr>
            </a:p>
          </p:txBody>
        </p:sp>
        <p:sp>
          <p:nvSpPr>
            <p:cNvPr id="67593" name="Line 62"/>
            <p:cNvSpPr>
              <a:spLocks noChangeShapeType="1"/>
            </p:cNvSpPr>
            <p:nvPr/>
          </p:nvSpPr>
          <p:spPr bwMode="auto">
            <a:xfrm flipV="1">
              <a:off x="3304" y="3552"/>
              <a:ext cx="192" cy="304"/>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3" name="Group 19"/>
          <p:cNvGrpSpPr>
            <a:grpSpLocks/>
          </p:cNvGrpSpPr>
          <p:nvPr/>
        </p:nvGrpSpPr>
        <p:grpSpPr bwMode="auto">
          <a:xfrm>
            <a:off x="8743948" y="454026"/>
            <a:ext cx="2935815" cy="1987551"/>
            <a:chOff x="4171" y="302"/>
            <a:chExt cx="1387" cy="1252"/>
          </a:xfrm>
        </p:grpSpPr>
        <p:sp>
          <p:nvSpPr>
            <p:cNvPr id="64"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5"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Apa yg</a:t>
              </a:r>
            </a:p>
            <a:p>
              <a:pPr algn="ctr"/>
              <a:r>
                <a:rPr lang="en-AU" altLang="en-US" sz="900" b="1" smtClean="0">
                  <a:solidFill>
                    <a:srgbClr val="000000"/>
                  </a:solidFill>
                  <a:latin typeface="Arial" pitchFamily="34" charset="0"/>
                  <a:ea typeface="MS PGothic" pitchFamily="34" charset="-128"/>
                </a:rPr>
                <a:t>Diinginkan</a:t>
              </a:r>
            </a:p>
            <a:p>
              <a:pPr algn="ctr"/>
              <a:r>
                <a:rPr lang="en-AU" altLang="en-US" sz="900" b="1" smtClean="0">
                  <a:solidFill>
                    <a:srgbClr val="000000"/>
                  </a:solidFill>
                  <a:latin typeface="Arial" pitchFamily="34" charset="0"/>
                  <a:ea typeface="MS PGothic" pitchFamily="34" charset="-128"/>
                </a:rPr>
                <a:t>konsumen</a:t>
              </a:r>
              <a:endParaRPr lang="en-AU" altLang="en-US" sz="900" b="1">
                <a:solidFill>
                  <a:srgbClr val="000000"/>
                </a:solidFill>
                <a:latin typeface="Arial" pitchFamily="34" charset="0"/>
                <a:ea typeface="MS PGothic" pitchFamily="34" charset="-128"/>
              </a:endParaRPr>
            </a:p>
          </p:txBody>
        </p:sp>
        <p:sp>
          <p:nvSpPr>
            <p:cNvPr id="66"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7" name="Text Box 23"/>
            <p:cNvSpPr txBox="1">
              <a:spLocks noChangeArrowheads="1"/>
            </p:cNvSpPr>
            <p:nvPr/>
          </p:nvSpPr>
          <p:spPr bwMode="auto">
            <a:xfrm>
              <a:off x="4701" y="848"/>
              <a:ext cx="4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Matrik</a:t>
              </a:r>
            </a:p>
            <a:p>
              <a:pPr algn="ctr"/>
              <a:r>
                <a:rPr lang="en-AU" altLang="en-US" sz="900" b="1" smtClean="0">
                  <a:solidFill>
                    <a:srgbClr val="000000"/>
                  </a:solidFill>
                  <a:latin typeface="Arial" pitchFamily="34" charset="0"/>
                  <a:ea typeface="MS PGothic" pitchFamily="34" charset="-128"/>
                </a:rPr>
                <a:t>keterhubungan</a:t>
              </a:r>
              <a:endParaRPr lang="en-AU" altLang="en-US" sz="900" b="1">
                <a:solidFill>
                  <a:srgbClr val="000000"/>
                </a:solidFill>
                <a:latin typeface="Arial" pitchFamily="34" charset="0"/>
                <a:ea typeface="MS PGothic" pitchFamily="34" charset="-128"/>
              </a:endParaRPr>
            </a:p>
          </p:txBody>
        </p:sp>
        <p:sp>
          <p:nvSpPr>
            <p:cNvPr id="68"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9" name="Text Box 25"/>
            <p:cNvSpPr txBox="1">
              <a:spLocks noChangeArrowheads="1"/>
            </p:cNvSpPr>
            <p:nvPr/>
          </p:nvSpPr>
          <p:spPr bwMode="auto">
            <a:xfrm>
              <a:off x="4605" y="1220"/>
              <a:ext cx="6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Evaluasi dan Atribut teknis</a:t>
              </a:r>
            </a:p>
          </p:txBody>
        </p:sp>
        <p:sp>
          <p:nvSpPr>
            <p:cNvPr id="70"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Bagaimana</a:t>
              </a:r>
            </a:p>
            <a:p>
              <a:pPr algn="ctr"/>
              <a:r>
                <a:rPr lang="en-AU" altLang="en-US" sz="900" b="1" smtClean="0">
                  <a:solidFill>
                    <a:srgbClr val="000000"/>
                  </a:solidFill>
                  <a:latin typeface="Arial" pitchFamily="34" charset="0"/>
                  <a:ea typeface="MS PGothic" pitchFamily="34" charset="-128"/>
                </a:rPr>
                <a:t>Memuaskan plnggn</a:t>
              </a:r>
              <a:endParaRPr lang="en-AU" altLang="en-US" sz="900" b="1">
                <a:solidFill>
                  <a:srgbClr val="000000"/>
                </a:solidFill>
                <a:latin typeface="Arial" pitchFamily="34" charset="0"/>
                <a:ea typeface="MS PGothic" pitchFamily="34" charset="-128"/>
              </a:endParaRPr>
            </a:p>
          </p:txBody>
        </p:sp>
        <p:sp>
          <p:nvSpPr>
            <p:cNvPr id="73"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5"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smtClean="0">
                  <a:solidFill>
                    <a:srgbClr val="000000"/>
                  </a:solidFill>
                  <a:latin typeface="Arial" pitchFamily="34" charset="0"/>
                  <a:ea typeface="MS PGothic" pitchFamily="34" charset="-128"/>
                </a:rPr>
                <a:t>Interrelationships</a:t>
              </a:r>
              <a:endParaRPr lang="en-AU" altLang="en-US" sz="800" b="1">
                <a:solidFill>
                  <a:srgbClr val="000000"/>
                </a:solidFill>
                <a:latin typeface="Arial" pitchFamily="34" charset="0"/>
                <a:ea typeface="MS PGothic" pitchFamily="34" charset="-128"/>
              </a:endParaRPr>
            </a:p>
          </p:txBody>
        </p:sp>
        <p:sp>
          <p:nvSpPr>
            <p:cNvPr id="76"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7"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smtClean="0">
                  <a:solidFill>
                    <a:srgbClr val="000000"/>
                  </a:solidFill>
                  <a:latin typeface="Arial" pitchFamily="34" charset="0"/>
                </a:rPr>
                <a:t>Analisis</a:t>
              </a:r>
            </a:p>
            <a:p>
              <a:pPr algn="ctr"/>
              <a:r>
                <a:rPr lang="en-US" altLang="en-US" sz="800" b="1" smtClean="0">
                  <a:solidFill>
                    <a:srgbClr val="000000"/>
                  </a:solidFill>
                  <a:latin typeface="Arial" pitchFamily="34" charset="0"/>
                </a:rPr>
                <a:t>Pesaing</a:t>
              </a:r>
              <a:endParaRPr lang="en-US" altLang="en-US" sz="800" b="1">
                <a:solidFill>
                  <a:srgbClr val="000000"/>
                </a:solidFill>
                <a:latin typeface="Arial" pitchFamily="34" charset="0"/>
              </a:endParaRPr>
            </a:p>
          </p:txBody>
        </p:sp>
        <p:sp>
          <p:nvSpPr>
            <p:cNvPr id="78"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69665" name="Line 33"/>
          <p:cNvSpPr>
            <a:spLocks noChangeShapeType="1"/>
          </p:cNvSpPr>
          <p:nvPr/>
        </p:nvSpPr>
        <p:spPr bwMode="auto">
          <a:xfrm flipH="1">
            <a:off x="8737600" y="1714500"/>
            <a:ext cx="1117600" cy="1549400"/>
          </a:xfrm>
          <a:prstGeom prst="line">
            <a:avLst/>
          </a:prstGeom>
          <a:noFill/>
          <a:ln w="57150">
            <a:solidFill>
              <a:srgbClr val="D33320"/>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3611691740"/>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dissolve">
                                      <p:cBhvr>
                                        <p:cTn id="7" dur="1000"/>
                                        <p:tgtEl>
                                          <p:spTgt spid="63"/>
                                        </p:tgtEl>
                                      </p:cBhvr>
                                    </p:animEffect>
                                  </p:childTnLst>
                                </p:cTn>
                              </p:par>
                            </p:childTnLst>
                          </p:cTn>
                        </p:par>
                        <p:par>
                          <p:cTn id="8" fill="hold">
                            <p:stCondLst>
                              <p:cond delay="1000"/>
                            </p:stCondLst>
                            <p:childTnLst>
                              <p:par>
                                <p:cTn id="9" presetID="22" presetClass="entr" presetSubtype="1" fill="hold" grpId="0" nodeType="afterEffect">
                                  <p:stCondLst>
                                    <p:cond delay="1000"/>
                                  </p:stCondLst>
                                  <p:childTnLst>
                                    <p:set>
                                      <p:cBhvr>
                                        <p:cTn id="10" dur="1" fill="hold">
                                          <p:stCondLst>
                                            <p:cond delay="0"/>
                                          </p:stCondLst>
                                        </p:cTn>
                                        <p:tgtEl>
                                          <p:spTgt spid="69665"/>
                                        </p:tgtEl>
                                        <p:attrNameLst>
                                          <p:attrName>style.visibility</p:attrName>
                                        </p:attrNameLst>
                                      </p:cBhvr>
                                      <p:to>
                                        <p:strVal val="visible"/>
                                      </p:to>
                                    </p:set>
                                    <p:animEffect transition="in" filter="wipe(up)">
                                      <p:cBhvr>
                                        <p:cTn id="11" dur="1000"/>
                                        <p:tgtEl>
                                          <p:spTgt spid="69665"/>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69634"/>
                                        </p:tgtEl>
                                        <p:attrNameLst>
                                          <p:attrName>style.visibility</p:attrName>
                                        </p:attrNameLst>
                                      </p:cBhvr>
                                      <p:to>
                                        <p:strVal val="visible"/>
                                      </p:to>
                                    </p:set>
                                    <p:animEffect transition="in" filter="wipe(left)">
                                      <p:cBhvr>
                                        <p:cTn id="15" dur="1000"/>
                                        <p:tgtEl>
                                          <p:spTgt spid="69634"/>
                                        </p:tgtEl>
                                      </p:cBhvr>
                                    </p:animEffect>
                                  </p:childTnLst>
                                </p:cTn>
                              </p:par>
                            </p:childTnLst>
                          </p:cTn>
                        </p:par>
                        <p:par>
                          <p:cTn id="16" fill="hold">
                            <p:stCondLst>
                              <p:cond delay="4000"/>
                            </p:stCondLst>
                            <p:childTnLst>
                              <p:par>
                                <p:cTn id="17" presetID="22" presetClass="entr" presetSubtype="8" fill="hold" nodeType="afterEffect">
                                  <p:stCondLst>
                                    <p:cond delay="1000"/>
                                  </p:stCondLst>
                                  <p:childTnLst>
                                    <p:set>
                                      <p:cBhvr>
                                        <p:cTn id="18" dur="1" fill="hold">
                                          <p:stCondLst>
                                            <p:cond delay="0"/>
                                          </p:stCondLst>
                                        </p:cTn>
                                        <p:tgtEl>
                                          <p:spTgt spid="69692"/>
                                        </p:tgtEl>
                                        <p:attrNameLst>
                                          <p:attrName>style.visibility</p:attrName>
                                        </p:attrNameLst>
                                      </p:cBhvr>
                                      <p:to>
                                        <p:strVal val="visible"/>
                                      </p:to>
                                    </p:set>
                                    <p:animEffect transition="in" filter="wipe(left)">
                                      <p:cBhvr>
                                        <p:cTn id="19" dur="1000"/>
                                        <p:tgtEl>
                                          <p:spTgt spid="69692"/>
                                        </p:tgtEl>
                                      </p:cBhvr>
                                    </p:animEffect>
                                  </p:childTnLst>
                                </p:cTn>
                              </p:par>
                            </p:childTnLst>
                          </p:cTn>
                        </p:par>
                        <p:par>
                          <p:cTn id="20" fill="hold">
                            <p:stCondLst>
                              <p:cond delay="6000"/>
                            </p:stCondLst>
                            <p:childTnLst>
                              <p:par>
                                <p:cTn id="21" presetID="9" presetClass="entr" presetSubtype="0" fill="hold" nodeType="afterEffect">
                                  <p:stCondLst>
                                    <p:cond delay="1000"/>
                                  </p:stCondLst>
                                  <p:childTnLst>
                                    <p:set>
                                      <p:cBhvr>
                                        <p:cTn id="22" dur="1" fill="hold">
                                          <p:stCondLst>
                                            <p:cond delay="0"/>
                                          </p:stCondLst>
                                        </p:cTn>
                                        <p:tgtEl>
                                          <p:spTgt spid="69666"/>
                                        </p:tgtEl>
                                        <p:attrNameLst>
                                          <p:attrName>style.visibility</p:attrName>
                                        </p:attrNameLst>
                                      </p:cBhvr>
                                      <p:to>
                                        <p:strVal val="visible"/>
                                      </p:to>
                                    </p:set>
                                    <p:animEffect transition="in" filter="dissolve">
                                      <p:cBhvr>
                                        <p:cTn id="23" dur="1000"/>
                                        <p:tgtEl>
                                          <p:spTgt spid="69666"/>
                                        </p:tgtEl>
                                      </p:cBhvr>
                                    </p:animEffect>
                                  </p:childTnLst>
                                </p:cTn>
                              </p:par>
                            </p:childTnLst>
                          </p:cTn>
                        </p:par>
                        <p:par>
                          <p:cTn id="24" fill="hold">
                            <p:stCondLst>
                              <p:cond delay="8000"/>
                            </p:stCondLst>
                            <p:childTnLst>
                              <p:par>
                                <p:cTn id="25" presetID="22" presetClass="entr" presetSubtype="8" fill="hold" nodeType="afterEffect">
                                  <p:stCondLst>
                                    <p:cond delay="1000"/>
                                  </p:stCondLst>
                                  <p:childTnLst>
                                    <p:set>
                                      <p:cBhvr>
                                        <p:cTn id="26" dur="1" fill="hold">
                                          <p:stCondLst>
                                            <p:cond delay="0"/>
                                          </p:stCondLst>
                                        </p:cTn>
                                        <p:tgtEl>
                                          <p:spTgt spid="69685"/>
                                        </p:tgtEl>
                                        <p:attrNameLst>
                                          <p:attrName>style.visibility</p:attrName>
                                        </p:attrNameLst>
                                      </p:cBhvr>
                                      <p:to>
                                        <p:strVal val="visible"/>
                                      </p:to>
                                    </p:set>
                                    <p:animEffect transition="in" filter="wipe(left)">
                                      <p:cBhvr>
                                        <p:cTn id="27" dur="1000"/>
                                        <p:tgtEl>
                                          <p:spTgt spid="69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6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541865" y="750889"/>
            <a:ext cx="3014136" cy="901700"/>
          </a:xfrm>
        </p:spPr>
        <p:txBody>
          <a:bodyPr>
            <a:normAutofit fontScale="90000"/>
          </a:bodyPr>
          <a:lstStyle/>
          <a:p>
            <a:r>
              <a:rPr lang="en-US" altLang="en-US" smtClean="0">
                <a:latin typeface="Arial" pitchFamily="34" charset="0"/>
                <a:cs typeface="Arial" pitchFamily="34" charset="0"/>
              </a:rPr>
              <a:t>CONTOH RUMAH KUALITAS</a:t>
            </a:r>
          </a:p>
        </p:txBody>
      </p:sp>
      <p:grpSp>
        <p:nvGrpSpPr>
          <p:cNvPr id="71698" name="Group 18"/>
          <p:cNvGrpSpPr>
            <a:grpSpLocks/>
          </p:cNvGrpSpPr>
          <p:nvPr/>
        </p:nvGrpSpPr>
        <p:grpSpPr bwMode="auto">
          <a:xfrm>
            <a:off x="3689353" y="469901"/>
            <a:ext cx="5353050" cy="6235700"/>
            <a:chOff x="823" y="96"/>
            <a:chExt cx="2529" cy="3928"/>
          </a:xfrm>
        </p:grpSpPr>
        <p:grpSp>
          <p:nvGrpSpPr>
            <p:cNvPr id="69672" name="Group 19"/>
            <p:cNvGrpSpPr>
              <a:grpSpLocks/>
            </p:cNvGrpSpPr>
            <p:nvPr/>
          </p:nvGrpSpPr>
          <p:grpSpPr bwMode="auto">
            <a:xfrm>
              <a:off x="823" y="1031"/>
              <a:ext cx="2529" cy="2993"/>
              <a:chOff x="1071" y="1031"/>
              <a:chExt cx="2529" cy="2993"/>
            </a:xfrm>
          </p:grpSpPr>
          <p:sp>
            <p:nvSpPr>
              <p:cNvPr id="69685" name="Line 20"/>
              <p:cNvSpPr>
                <a:spLocks noChangeShapeType="1"/>
              </p:cNvSpPr>
              <p:nvPr/>
            </p:nvSpPr>
            <p:spPr bwMode="auto">
              <a:xfrm flipH="1">
                <a:off x="1424" y="2096"/>
                <a:ext cx="1232" cy="108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701" name="Rectangle 21"/>
              <p:cNvSpPr>
                <a:spLocks noChangeArrowheads="1"/>
              </p:cNvSpPr>
              <p:nvPr/>
            </p:nvSpPr>
            <p:spPr bwMode="auto">
              <a:xfrm>
                <a:off x="1184" y="1080"/>
                <a:ext cx="2416" cy="2944"/>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69687" name="Rectangle 22"/>
              <p:cNvSpPr>
                <a:spLocks noChangeArrowheads="1"/>
              </p:cNvSpPr>
              <p:nvPr/>
            </p:nvSpPr>
            <p:spPr bwMode="auto">
              <a:xfrm rot="16200000">
                <a:off x="814" y="1288"/>
                <a:ext cx="2956" cy="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000" tIns="46800" rIns="162000" bIns="46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29000"/>
                  </a:lnSpc>
                </a:pPr>
                <a:r>
                  <a:rPr lang="en-US" altLang="en-US" sz="2400" smtClean="0">
                    <a:solidFill>
                      <a:schemeClr val="bg1"/>
                    </a:solidFill>
                    <a:latin typeface="Arial" pitchFamily="34" charset="0"/>
                  </a:rPr>
                  <a:t>Hemat kebutuhan listrik</a:t>
                </a:r>
                <a:endParaRPr lang="en-US" altLang="en-US" sz="2400">
                  <a:solidFill>
                    <a:schemeClr val="bg1"/>
                  </a:solidFill>
                  <a:latin typeface="Arial" pitchFamily="34" charset="0"/>
                </a:endParaRPr>
              </a:p>
              <a:p>
                <a:pPr>
                  <a:lnSpc>
                    <a:spcPct val="229000"/>
                  </a:lnSpc>
                </a:pPr>
                <a:r>
                  <a:rPr lang="en-US" altLang="en-US" sz="2400" smtClean="0">
                    <a:solidFill>
                      <a:schemeClr val="bg1"/>
                    </a:solidFill>
                    <a:latin typeface="Arial" pitchFamily="34" charset="0"/>
                  </a:rPr>
                  <a:t>Komponen alumunium</a:t>
                </a:r>
                <a:endParaRPr lang="en-US" altLang="en-US" sz="2400">
                  <a:solidFill>
                    <a:schemeClr val="bg1"/>
                  </a:solidFill>
                  <a:latin typeface="Arial" pitchFamily="34" charset="0"/>
                </a:endParaRPr>
              </a:p>
              <a:p>
                <a:pPr>
                  <a:lnSpc>
                    <a:spcPct val="229000"/>
                  </a:lnSpc>
                </a:pPr>
                <a:r>
                  <a:rPr lang="en-US" altLang="en-US" sz="2400" smtClean="0">
                    <a:solidFill>
                      <a:schemeClr val="bg1"/>
                    </a:solidFill>
                    <a:latin typeface="Arial" pitchFamily="34" charset="0"/>
                  </a:rPr>
                  <a:t>Fokus otomatis</a:t>
                </a:r>
                <a:endParaRPr lang="en-US" altLang="en-US" sz="2400">
                  <a:solidFill>
                    <a:schemeClr val="bg1"/>
                  </a:solidFill>
                  <a:latin typeface="Arial" pitchFamily="34" charset="0"/>
                </a:endParaRPr>
              </a:p>
              <a:p>
                <a:pPr>
                  <a:lnSpc>
                    <a:spcPct val="229000"/>
                  </a:lnSpc>
                </a:pPr>
                <a:r>
                  <a:rPr lang="en-US" altLang="en-US" sz="2400" smtClean="0">
                    <a:solidFill>
                      <a:schemeClr val="bg1"/>
                    </a:solidFill>
                    <a:latin typeface="Arial" pitchFamily="34" charset="0"/>
                  </a:rPr>
                  <a:t>Bukaan otomatis</a:t>
                </a:r>
                <a:endParaRPr lang="en-US" altLang="en-US" sz="2400">
                  <a:solidFill>
                    <a:schemeClr val="bg1"/>
                  </a:solidFill>
                  <a:latin typeface="Arial" pitchFamily="34" charset="0"/>
                </a:endParaRPr>
              </a:p>
              <a:p>
                <a:pPr>
                  <a:lnSpc>
                    <a:spcPct val="229000"/>
                  </a:lnSpc>
                </a:pPr>
                <a:r>
                  <a:rPr lang="en-US" altLang="en-US" sz="2400" smtClean="0">
                    <a:solidFill>
                      <a:schemeClr val="bg1"/>
                    </a:solidFill>
                    <a:latin typeface="Arial" pitchFamily="34" charset="0"/>
                  </a:rPr>
                  <a:t>Piksel tinggi</a:t>
                </a:r>
                <a:endParaRPr lang="en-US" altLang="en-US" sz="2400">
                  <a:solidFill>
                    <a:schemeClr val="bg1"/>
                  </a:solidFill>
                  <a:latin typeface="Arial" pitchFamily="34" charset="0"/>
                </a:endParaRPr>
              </a:p>
              <a:p>
                <a:pPr>
                  <a:lnSpc>
                    <a:spcPct val="229000"/>
                  </a:lnSpc>
                </a:pPr>
                <a:r>
                  <a:rPr lang="en-US" altLang="en-US" sz="2400" smtClean="0">
                    <a:solidFill>
                      <a:schemeClr val="bg1"/>
                    </a:solidFill>
                    <a:latin typeface="Arial" pitchFamily="34" charset="0"/>
                  </a:rPr>
                  <a:t>Desain ergonomis</a:t>
                </a:r>
                <a:endParaRPr lang="en-US" altLang="en-US" sz="2400">
                  <a:solidFill>
                    <a:schemeClr val="bg1"/>
                  </a:solidFill>
                  <a:latin typeface="Arial" pitchFamily="34" charset="0"/>
                </a:endParaRPr>
              </a:p>
            </p:txBody>
          </p:sp>
          <p:sp>
            <p:nvSpPr>
              <p:cNvPr id="69688" name="Line 23"/>
              <p:cNvSpPr>
                <a:spLocks noChangeShapeType="1"/>
              </p:cNvSpPr>
              <p:nvPr/>
            </p:nvSpPr>
            <p:spPr bwMode="auto">
              <a:xfrm>
                <a:off x="1586"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9" name="Line 24"/>
              <p:cNvSpPr>
                <a:spLocks noChangeShapeType="1"/>
              </p:cNvSpPr>
              <p:nvPr/>
            </p:nvSpPr>
            <p:spPr bwMode="auto">
              <a:xfrm>
                <a:off x="1989"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90" name="Line 25"/>
              <p:cNvSpPr>
                <a:spLocks noChangeShapeType="1"/>
              </p:cNvSpPr>
              <p:nvPr/>
            </p:nvSpPr>
            <p:spPr bwMode="auto">
              <a:xfrm>
                <a:off x="2392"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91" name="Line 26"/>
              <p:cNvSpPr>
                <a:spLocks noChangeShapeType="1"/>
              </p:cNvSpPr>
              <p:nvPr/>
            </p:nvSpPr>
            <p:spPr bwMode="auto">
              <a:xfrm>
                <a:off x="2794"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92" name="Line 27"/>
              <p:cNvSpPr>
                <a:spLocks noChangeShapeType="1"/>
              </p:cNvSpPr>
              <p:nvPr/>
            </p:nvSpPr>
            <p:spPr bwMode="auto">
              <a:xfrm>
                <a:off x="3197"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9673" name="Group 28"/>
            <p:cNvGrpSpPr>
              <a:grpSpLocks/>
            </p:cNvGrpSpPr>
            <p:nvPr/>
          </p:nvGrpSpPr>
          <p:grpSpPr bwMode="auto">
            <a:xfrm>
              <a:off x="936" y="96"/>
              <a:ext cx="2408" cy="979"/>
              <a:chOff x="2758" y="80"/>
              <a:chExt cx="1816" cy="755"/>
            </a:xfrm>
          </p:grpSpPr>
          <p:sp>
            <p:nvSpPr>
              <p:cNvPr id="69674" name="AutoShape 29"/>
              <p:cNvSpPr>
                <a:spLocks noChangeArrowheads="1"/>
              </p:cNvSpPr>
              <p:nvPr/>
            </p:nvSpPr>
            <p:spPr bwMode="auto">
              <a:xfrm>
                <a:off x="2758" y="80"/>
                <a:ext cx="1816" cy="752"/>
              </a:xfrm>
              <a:prstGeom prst="triangle">
                <a:avLst>
                  <a:gd name="adj" fmla="val 50000"/>
                </a:avLst>
              </a:prstGeom>
              <a:solidFill>
                <a:srgbClr val="F7D7AC"/>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75" name="Line 30"/>
              <p:cNvSpPr>
                <a:spLocks noChangeShapeType="1"/>
              </p:cNvSpPr>
              <p:nvPr/>
            </p:nvSpPr>
            <p:spPr bwMode="auto">
              <a:xfrm flipV="1">
                <a:off x="3064" y="208"/>
                <a:ext cx="752" cy="6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6" name="Line 31"/>
              <p:cNvSpPr>
                <a:spLocks noChangeShapeType="1"/>
              </p:cNvSpPr>
              <p:nvPr/>
            </p:nvSpPr>
            <p:spPr bwMode="auto">
              <a:xfrm flipV="1">
                <a:off x="3368" y="330"/>
                <a:ext cx="603" cy="4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7" name="Line 32"/>
              <p:cNvSpPr>
                <a:spLocks noChangeShapeType="1"/>
              </p:cNvSpPr>
              <p:nvPr/>
            </p:nvSpPr>
            <p:spPr bwMode="auto">
              <a:xfrm flipV="1">
                <a:off x="3664" y="456"/>
                <a:ext cx="456"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8" name="Line 33"/>
              <p:cNvSpPr>
                <a:spLocks noChangeShapeType="1"/>
              </p:cNvSpPr>
              <p:nvPr/>
            </p:nvSpPr>
            <p:spPr bwMode="auto">
              <a:xfrm flipV="1">
                <a:off x="3973" y="581"/>
                <a:ext cx="299" cy="2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9" name="Line 34"/>
              <p:cNvSpPr>
                <a:spLocks noChangeShapeType="1"/>
              </p:cNvSpPr>
              <p:nvPr/>
            </p:nvSpPr>
            <p:spPr bwMode="auto">
              <a:xfrm flipV="1">
                <a:off x="4272" y="703"/>
                <a:ext cx="157" cy="12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0" name="Line 35"/>
              <p:cNvSpPr>
                <a:spLocks noChangeShapeType="1"/>
              </p:cNvSpPr>
              <p:nvPr/>
            </p:nvSpPr>
            <p:spPr bwMode="auto">
              <a:xfrm>
                <a:off x="3517" y="205"/>
                <a:ext cx="754" cy="6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1" name="Line 36"/>
              <p:cNvSpPr>
                <a:spLocks noChangeShapeType="1"/>
              </p:cNvSpPr>
              <p:nvPr/>
            </p:nvSpPr>
            <p:spPr bwMode="auto">
              <a:xfrm>
                <a:off x="3362" y="330"/>
                <a:ext cx="599" cy="4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2" name="Line 37"/>
              <p:cNvSpPr>
                <a:spLocks noChangeShapeType="1"/>
              </p:cNvSpPr>
              <p:nvPr/>
            </p:nvSpPr>
            <p:spPr bwMode="auto">
              <a:xfrm>
                <a:off x="3212" y="457"/>
                <a:ext cx="458" cy="37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3" name="Line 38"/>
              <p:cNvSpPr>
                <a:spLocks noChangeShapeType="1"/>
              </p:cNvSpPr>
              <p:nvPr/>
            </p:nvSpPr>
            <p:spPr bwMode="auto">
              <a:xfrm>
                <a:off x="3062" y="579"/>
                <a:ext cx="309"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4" name="Line 39"/>
              <p:cNvSpPr>
                <a:spLocks noChangeShapeType="1"/>
              </p:cNvSpPr>
              <p:nvPr/>
            </p:nvSpPr>
            <p:spPr bwMode="auto">
              <a:xfrm>
                <a:off x="2909" y="710"/>
                <a:ext cx="149" cy="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71720" name="Group 40"/>
          <p:cNvGrpSpPr>
            <a:grpSpLocks/>
          </p:cNvGrpSpPr>
          <p:nvPr/>
        </p:nvGrpSpPr>
        <p:grpSpPr bwMode="auto">
          <a:xfrm>
            <a:off x="762000" y="1765300"/>
            <a:ext cx="3302000" cy="1565275"/>
            <a:chOff x="360" y="1112"/>
            <a:chExt cx="1560" cy="986"/>
          </a:xfrm>
        </p:grpSpPr>
        <p:sp>
          <p:nvSpPr>
            <p:cNvPr id="69670" name="Rectangle 41"/>
            <p:cNvSpPr>
              <a:spLocks noChangeArrowheads="1"/>
            </p:cNvSpPr>
            <p:nvPr/>
          </p:nvSpPr>
          <p:spPr bwMode="auto">
            <a:xfrm>
              <a:off x="360" y="1481"/>
              <a:ext cx="1296"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1600" smtClean="0">
                  <a:latin typeface="Arial" pitchFamily="34" charset="0"/>
                </a:rPr>
                <a:t>Keterhubungan antar sesuatu yg bisa </a:t>
              </a:r>
            </a:p>
            <a:p>
              <a:pPr>
                <a:lnSpc>
                  <a:spcPct val="90000"/>
                </a:lnSpc>
              </a:pPr>
              <a:r>
                <a:rPr lang="en-US" altLang="en-US" sz="1600" smtClean="0">
                  <a:latin typeface="Arial" pitchFamily="34" charset="0"/>
                </a:rPr>
                <a:t>kita lakukan</a:t>
              </a:r>
            </a:p>
            <a:p>
              <a:pPr>
                <a:lnSpc>
                  <a:spcPct val="90000"/>
                </a:lnSpc>
              </a:pPr>
              <a:endParaRPr lang="en-US" altLang="en-US" sz="1600">
                <a:latin typeface="Arial" pitchFamily="34" charset="0"/>
              </a:endParaRPr>
            </a:p>
          </p:txBody>
        </p:sp>
        <p:sp>
          <p:nvSpPr>
            <p:cNvPr id="69671" name="Freeform 42"/>
            <p:cNvSpPr>
              <a:spLocks/>
            </p:cNvSpPr>
            <p:nvPr/>
          </p:nvSpPr>
          <p:spPr bwMode="auto">
            <a:xfrm>
              <a:off x="1096" y="1112"/>
              <a:ext cx="824" cy="352"/>
            </a:xfrm>
            <a:custGeom>
              <a:avLst/>
              <a:gdLst>
                <a:gd name="T0" fmla="*/ 0 w 824"/>
                <a:gd name="T1" fmla="*/ 352 h 352"/>
                <a:gd name="T2" fmla="*/ 408 w 824"/>
                <a:gd name="T3" fmla="*/ 72 h 352"/>
                <a:gd name="T4" fmla="*/ 824 w 824"/>
                <a:gd name="T5" fmla="*/ 0 h 352"/>
                <a:gd name="T6" fmla="*/ 0 60000 65536"/>
                <a:gd name="T7" fmla="*/ 0 60000 65536"/>
                <a:gd name="T8" fmla="*/ 0 60000 65536"/>
                <a:gd name="T9" fmla="*/ 0 w 824"/>
                <a:gd name="T10" fmla="*/ 0 h 352"/>
                <a:gd name="T11" fmla="*/ 824 w 824"/>
                <a:gd name="T12" fmla="*/ 352 h 352"/>
              </a:gdLst>
              <a:ahLst/>
              <a:cxnLst>
                <a:cxn ang="T6">
                  <a:pos x="T0" y="T1"/>
                </a:cxn>
                <a:cxn ang="T7">
                  <a:pos x="T2" y="T3"/>
                </a:cxn>
                <a:cxn ang="T8">
                  <a:pos x="T4" y="T5"/>
                </a:cxn>
              </a:cxnLst>
              <a:rect l="T9" t="T10" r="T11" b="T12"/>
              <a:pathLst>
                <a:path w="824" h="352">
                  <a:moveTo>
                    <a:pt x="0" y="352"/>
                  </a:moveTo>
                  <a:cubicBezTo>
                    <a:pt x="68" y="305"/>
                    <a:pt x="271" y="131"/>
                    <a:pt x="408" y="72"/>
                  </a:cubicBezTo>
                  <a:cubicBezTo>
                    <a:pt x="545" y="13"/>
                    <a:pt x="737" y="15"/>
                    <a:pt x="824" y="0"/>
                  </a:cubicBezTo>
                </a:path>
              </a:pathLst>
            </a:custGeom>
            <a:noFill/>
            <a:ln w="57150">
              <a:solidFill>
                <a:schemeClr val="tx1"/>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71723" name="Group 43"/>
          <p:cNvGrpSpPr>
            <a:grpSpLocks/>
          </p:cNvGrpSpPr>
          <p:nvPr/>
        </p:nvGrpSpPr>
        <p:grpSpPr bwMode="auto">
          <a:xfrm>
            <a:off x="5018618" y="793753"/>
            <a:ext cx="2487084" cy="1141413"/>
            <a:chOff x="2371" y="500"/>
            <a:chExt cx="1175" cy="719"/>
          </a:xfrm>
        </p:grpSpPr>
        <p:grpSp>
          <p:nvGrpSpPr>
            <p:cNvPr id="69652" name="Group 44"/>
            <p:cNvGrpSpPr>
              <a:grpSpLocks/>
            </p:cNvGrpSpPr>
            <p:nvPr/>
          </p:nvGrpSpPr>
          <p:grpSpPr bwMode="auto">
            <a:xfrm>
              <a:off x="2571" y="663"/>
              <a:ext cx="173" cy="230"/>
              <a:chOff x="2571" y="669"/>
              <a:chExt cx="173" cy="230"/>
            </a:xfrm>
          </p:grpSpPr>
          <p:sp>
            <p:nvSpPr>
              <p:cNvPr id="69668" name="Oval 45"/>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9" name="Oval 46"/>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3" name="Group 47"/>
            <p:cNvGrpSpPr>
              <a:grpSpLocks/>
            </p:cNvGrpSpPr>
            <p:nvPr/>
          </p:nvGrpSpPr>
          <p:grpSpPr bwMode="auto">
            <a:xfrm>
              <a:off x="2770" y="500"/>
              <a:ext cx="173" cy="230"/>
              <a:chOff x="2571" y="669"/>
              <a:chExt cx="173" cy="230"/>
            </a:xfrm>
          </p:grpSpPr>
          <p:sp>
            <p:nvSpPr>
              <p:cNvPr id="69666" name="Oval 48"/>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7" name="Oval 49"/>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4" name="Group 50"/>
            <p:cNvGrpSpPr>
              <a:grpSpLocks/>
            </p:cNvGrpSpPr>
            <p:nvPr/>
          </p:nvGrpSpPr>
          <p:grpSpPr bwMode="auto">
            <a:xfrm>
              <a:off x="2371" y="823"/>
              <a:ext cx="173" cy="230"/>
              <a:chOff x="2571" y="669"/>
              <a:chExt cx="173" cy="230"/>
            </a:xfrm>
          </p:grpSpPr>
          <p:sp>
            <p:nvSpPr>
              <p:cNvPr id="69664" name="Oval 51"/>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5" name="Oval 52"/>
              <p:cNvSpPr>
                <a:spLocks noChangeArrowheads="1"/>
              </p:cNvSpPr>
              <p:nvPr/>
            </p:nvSpPr>
            <p:spPr bwMode="auto">
              <a:xfrm>
                <a:off x="2625" y="741"/>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5" name="Group 53"/>
            <p:cNvGrpSpPr>
              <a:grpSpLocks/>
            </p:cNvGrpSpPr>
            <p:nvPr/>
          </p:nvGrpSpPr>
          <p:grpSpPr bwMode="auto">
            <a:xfrm>
              <a:off x="3172" y="824"/>
              <a:ext cx="173" cy="230"/>
              <a:chOff x="2571" y="669"/>
              <a:chExt cx="173" cy="230"/>
            </a:xfrm>
          </p:grpSpPr>
          <p:sp>
            <p:nvSpPr>
              <p:cNvPr id="69662" name="Oval 54"/>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3" name="Oval 55"/>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6" name="Group 56"/>
            <p:cNvGrpSpPr>
              <a:grpSpLocks/>
            </p:cNvGrpSpPr>
            <p:nvPr/>
          </p:nvGrpSpPr>
          <p:grpSpPr bwMode="auto">
            <a:xfrm>
              <a:off x="2968" y="989"/>
              <a:ext cx="173" cy="230"/>
              <a:chOff x="2571" y="669"/>
              <a:chExt cx="173" cy="230"/>
            </a:xfrm>
          </p:grpSpPr>
          <p:sp>
            <p:nvSpPr>
              <p:cNvPr id="69660" name="Oval 57"/>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1" name="Oval 58"/>
              <p:cNvSpPr>
                <a:spLocks noChangeArrowheads="1"/>
              </p:cNvSpPr>
              <p:nvPr/>
            </p:nvSpPr>
            <p:spPr bwMode="auto">
              <a:xfrm>
                <a:off x="2631"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7" name="Group 59"/>
            <p:cNvGrpSpPr>
              <a:grpSpLocks/>
            </p:cNvGrpSpPr>
            <p:nvPr/>
          </p:nvGrpSpPr>
          <p:grpSpPr bwMode="auto">
            <a:xfrm>
              <a:off x="3373" y="989"/>
              <a:ext cx="173" cy="230"/>
              <a:chOff x="2571" y="669"/>
              <a:chExt cx="173" cy="230"/>
            </a:xfrm>
          </p:grpSpPr>
          <p:sp>
            <p:nvSpPr>
              <p:cNvPr id="69658" name="Oval 60"/>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59" name="Oval 61"/>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grpSp>
        <p:nvGrpSpPr>
          <p:cNvPr id="69637" name="Group 19" hidden="1"/>
          <p:cNvGrpSpPr>
            <a:grpSpLocks/>
          </p:cNvGrpSpPr>
          <p:nvPr/>
        </p:nvGrpSpPr>
        <p:grpSpPr bwMode="auto">
          <a:xfrm>
            <a:off x="8743948" y="454026"/>
            <a:ext cx="2935815" cy="1987550"/>
            <a:chOff x="4171" y="302"/>
            <a:chExt cx="1387" cy="1252"/>
          </a:xfrm>
        </p:grpSpPr>
        <p:sp>
          <p:nvSpPr>
            <p:cNvPr id="69639"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9640"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69641"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9642"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69643"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9644"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69645"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46"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71"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9648"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73"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9650" name="Text Box 31"/>
            <p:cNvSpPr txBox="1">
              <a:spLocks noChangeArrowheads="1"/>
            </p:cNvSpPr>
            <p:nvPr/>
          </p:nvSpPr>
          <p:spPr bwMode="auto">
            <a:xfrm rot="16200000">
              <a:off x="5143" y="862"/>
              <a:ext cx="56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900">
                  <a:solidFill>
                    <a:srgbClr val="000000"/>
                  </a:solidFill>
                  <a:latin typeface="Arial" pitchFamily="34" charset="0"/>
                </a:rPr>
                <a:t>Analysis of</a:t>
              </a:r>
            </a:p>
            <a:p>
              <a:pPr algn="ctr"/>
              <a:r>
                <a:rPr lang="en-US" altLang="en-US" sz="900">
                  <a:solidFill>
                    <a:srgbClr val="000000"/>
                  </a:solidFill>
                  <a:latin typeface="Arial" pitchFamily="34" charset="0"/>
                </a:rPr>
                <a:t>Competitors</a:t>
              </a:r>
            </a:p>
          </p:txBody>
        </p:sp>
        <p:sp>
          <p:nvSpPr>
            <p:cNvPr id="69651"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1697" name="Freeform 17"/>
          <p:cNvSpPr>
            <a:spLocks/>
          </p:cNvSpPr>
          <p:nvPr/>
        </p:nvSpPr>
        <p:spPr bwMode="auto">
          <a:xfrm>
            <a:off x="7264400" y="330200"/>
            <a:ext cx="3064933" cy="482600"/>
          </a:xfrm>
          <a:custGeom>
            <a:avLst/>
            <a:gdLst>
              <a:gd name="T0" fmla="*/ 2298700 w 1400"/>
              <a:gd name="T1" fmla="*/ 160337 h 304"/>
              <a:gd name="T2" fmla="*/ 1536845 w 1400"/>
              <a:gd name="T3" fmla="*/ 12700 h 304"/>
              <a:gd name="T4" fmla="*/ 735584 w 1400"/>
              <a:gd name="T5" fmla="*/ 114300 h 304"/>
              <a:gd name="T6" fmla="*/ 0 w 1400"/>
              <a:gd name="T7" fmla="*/ 482600 h 304"/>
              <a:gd name="T8" fmla="*/ 0 60000 65536"/>
              <a:gd name="T9" fmla="*/ 0 60000 65536"/>
              <a:gd name="T10" fmla="*/ 0 60000 65536"/>
              <a:gd name="T11" fmla="*/ 0 60000 65536"/>
              <a:gd name="T12" fmla="*/ 0 w 1400"/>
              <a:gd name="T13" fmla="*/ 0 h 304"/>
              <a:gd name="T14" fmla="*/ 1400 w 1400"/>
              <a:gd name="T15" fmla="*/ 304 h 304"/>
            </a:gdLst>
            <a:ahLst/>
            <a:cxnLst>
              <a:cxn ang="T8">
                <a:pos x="T0" y="T1"/>
              </a:cxn>
              <a:cxn ang="T9">
                <a:pos x="T2" y="T3"/>
              </a:cxn>
              <a:cxn ang="T10">
                <a:pos x="T4" y="T5"/>
              </a:cxn>
              <a:cxn ang="T11">
                <a:pos x="T6" y="T7"/>
              </a:cxn>
            </a:cxnLst>
            <a:rect l="T12" t="T13" r="T14" b="T15"/>
            <a:pathLst>
              <a:path w="1400" h="304">
                <a:moveTo>
                  <a:pt x="1400" y="101"/>
                </a:moveTo>
                <a:cubicBezTo>
                  <a:pt x="1323" y="86"/>
                  <a:pt x="1095" y="13"/>
                  <a:pt x="936" y="8"/>
                </a:cubicBezTo>
                <a:cubicBezTo>
                  <a:pt x="763" y="11"/>
                  <a:pt x="624" y="0"/>
                  <a:pt x="448" y="72"/>
                </a:cubicBezTo>
                <a:cubicBezTo>
                  <a:pt x="272" y="144"/>
                  <a:pt x="97" y="266"/>
                  <a:pt x="0" y="304"/>
                </a:cubicBezTo>
              </a:path>
            </a:pathLst>
          </a:custGeom>
          <a:noFill/>
          <a:ln w="57150">
            <a:solidFill>
              <a:schemeClr val="tx1"/>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grpSp>
        <p:nvGrpSpPr>
          <p:cNvPr id="62" name="Group 19"/>
          <p:cNvGrpSpPr>
            <a:grpSpLocks/>
          </p:cNvGrpSpPr>
          <p:nvPr/>
        </p:nvGrpSpPr>
        <p:grpSpPr bwMode="auto">
          <a:xfrm>
            <a:off x="8743948" y="454026"/>
            <a:ext cx="2935815" cy="1987551"/>
            <a:chOff x="4171" y="302"/>
            <a:chExt cx="1387" cy="1252"/>
          </a:xfrm>
        </p:grpSpPr>
        <p:sp>
          <p:nvSpPr>
            <p:cNvPr id="63"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4"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Apa yg</a:t>
              </a:r>
            </a:p>
            <a:p>
              <a:pPr algn="ctr"/>
              <a:r>
                <a:rPr lang="en-AU" altLang="en-US" sz="900" b="1" smtClean="0">
                  <a:solidFill>
                    <a:srgbClr val="000000"/>
                  </a:solidFill>
                  <a:latin typeface="Arial" pitchFamily="34" charset="0"/>
                  <a:ea typeface="MS PGothic" pitchFamily="34" charset="-128"/>
                </a:rPr>
                <a:t>Diinginkan</a:t>
              </a:r>
            </a:p>
            <a:p>
              <a:pPr algn="ctr"/>
              <a:r>
                <a:rPr lang="en-AU" altLang="en-US" sz="900" b="1" smtClean="0">
                  <a:solidFill>
                    <a:srgbClr val="000000"/>
                  </a:solidFill>
                  <a:latin typeface="Arial" pitchFamily="34" charset="0"/>
                  <a:ea typeface="MS PGothic" pitchFamily="34" charset="-128"/>
                </a:rPr>
                <a:t>konsumen</a:t>
              </a:r>
              <a:endParaRPr lang="en-AU" altLang="en-US" sz="900" b="1">
                <a:solidFill>
                  <a:srgbClr val="000000"/>
                </a:solidFill>
                <a:latin typeface="Arial" pitchFamily="34" charset="0"/>
                <a:ea typeface="MS PGothic" pitchFamily="34" charset="-128"/>
              </a:endParaRPr>
            </a:p>
          </p:txBody>
        </p:sp>
        <p:sp>
          <p:nvSpPr>
            <p:cNvPr id="65"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6" name="Text Box 23"/>
            <p:cNvSpPr txBox="1">
              <a:spLocks noChangeArrowheads="1"/>
            </p:cNvSpPr>
            <p:nvPr/>
          </p:nvSpPr>
          <p:spPr bwMode="auto">
            <a:xfrm>
              <a:off x="4701" y="848"/>
              <a:ext cx="4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Matrik</a:t>
              </a:r>
            </a:p>
            <a:p>
              <a:pPr algn="ctr"/>
              <a:r>
                <a:rPr lang="en-AU" altLang="en-US" sz="900" b="1" smtClean="0">
                  <a:solidFill>
                    <a:srgbClr val="000000"/>
                  </a:solidFill>
                  <a:latin typeface="Arial" pitchFamily="34" charset="0"/>
                  <a:ea typeface="MS PGothic" pitchFamily="34" charset="-128"/>
                </a:rPr>
                <a:t>keterhubungan</a:t>
              </a:r>
              <a:endParaRPr lang="en-AU" altLang="en-US" sz="900" b="1">
                <a:solidFill>
                  <a:srgbClr val="000000"/>
                </a:solidFill>
                <a:latin typeface="Arial" pitchFamily="34" charset="0"/>
                <a:ea typeface="MS PGothic" pitchFamily="34" charset="-128"/>
              </a:endParaRPr>
            </a:p>
          </p:txBody>
        </p:sp>
        <p:sp>
          <p:nvSpPr>
            <p:cNvPr id="67"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8" name="Text Box 25"/>
            <p:cNvSpPr txBox="1">
              <a:spLocks noChangeArrowheads="1"/>
            </p:cNvSpPr>
            <p:nvPr/>
          </p:nvSpPr>
          <p:spPr bwMode="auto">
            <a:xfrm>
              <a:off x="4605" y="1220"/>
              <a:ext cx="6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Evaluasi dan Atribut teknis</a:t>
              </a:r>
            </a:p>
          </p:txBody>
        </p:sp>
        <p:sp>
          <p:nvSpPr>
            <p:cNvPr id="69"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0"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Bagaimana</a:t>
              </a:r>
            </a:p>
            <a:p>
              <a:pPr algn="ctr"/>
              <a:r>
                <a:rPr lang="en-AU" altLang="en-US" sz="900" b="1" smtClean="0">
                  <a:solidFill>
                    <a:srgbClr val="000000"/>
                  </a:solidFill>
                  <a:latin typeface="Arial" pitchFamily="34" charset="0"/>
                  <a:ea typeface="MS PGothic" pitchFamily="34" charset="-128"/>
                </a:rPr>
                <a:t>Memuaskan plnggn</a:t>
              </a:r>
              <a:endParaRPr lang="en-AU" altLang="en-US" sz="900" b="1">
                <a:solidFill>
                  <a:srgbClr val="000000"/>
                </a:solidFill>
                <a:latin typeface="Arial" pitchFamily="34" charset="0"/>
                <a:ea typeface="MS PGothic" pitchFamily="34" charset="-128"/>
              </a:endParaRPr>
            </a:p>
          </p:txBody>
        </p:sp>
        <p:sp>
          <p:nvSpPr>
            <p:cNvPr id="72"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4"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smtClean="0">
                  <a:solidFill>
                    <a:srgbClr val="000000"/>
                  </a:solidFill>
                  <a:latin typeface="Arial" pitchFamily="34" charset="0"/>
                  <a:ea typeface="MS PGothic" pitchFamily="34" charset="-128"/>
                </a:rPr>
                <a:t>Interrelationships</a:t>
              </a:r>
              <a:endParaRPr lang="en-AU" altLang="en-US" sz="800" b="1">
                <a:solidFill>
                  <a:srgbClr val="000000"/>
                </a:solidFill>
                <a:latin typeface="Arial" pitchFamily="34" charset="0"/>
                <a:ea typeface="MS PGothic" pitchFamily="34" charset="-128"/>
              </a:endParaRPr>
            </a:p>
          </p:txBody>
        </p:sp>
        <p:sp>
          <p:nvSpPr>
            <p:cNvPr id="75"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6"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smtClean="0">
                  <a:solidFill>
                    <a:srgbClr val="000000"/>
                  </a:solidFill>
                  <a:latin typeface="Arial" pitchFamily="34" charset="0"/>
                </a:rPr>
                <a:t>Analisis</a:t>
              </a:r>
            </a:p>
            <a:p>
              <a:pPr algn="ctr"/>
              <a:r>
                <a:rPr lang="en-US" altLang="en-US" sz="800" b="1" smtClean="0">
                  <a:solidFill>
                    <a:srgbClr val="000000"/>
                  </a:solidFill>
                  <a:latin typeface="Arial" pitchFamily="34" charset="0"/>
                </a:rPr>
                <a:t>Pesaing</a:t>
              </a:r>
              <a:endParaRPr lang="en-US" altLang="en-US" sz="800" b="1">
                <a:solidFill>
                  <a:srgbClr val="000000"/>
                </a:solidFill>
                <a:latin typeface="Arial" pitchFamily="34" charset="0"/>
              </a:endParaRPr>
            </a:p>
          </p:txBody>
        </p:sp>
        <p:sp>
          <p:nvSpPr>
            <p:cNvPr id="77"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extLst>
      <p:ext uri="{BB962C8B-B14F-4D97-AF65-F5344CB8AC3E}">
        <p14:creationId xmlns:p14="http://schemas.microsoft.com/office/powerpoint/2010/main" val="1167920434"/>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dissolve">
                                      <p:cBhvr>
                                        <p:cTn id="7" dur="1000"/>
                                        <p:tgtEl>
                                          <p:spTgt spid="62"/>
                                        </p:tgtEl>
                                      </p:cBhvr>
                                    </p:animEffect>
                                  </p:childTnLst>
                                </p:cTn>
                              </p:par>
                            </p:childTnLst>
                          </p:cTn>
                        </p:par>
                        <p:par>
                          <p:cTn id="8" fill="hold">
                            <p:stCondLst>
                              <p:cond delay="1000"/>
                            </p:stCondLst>
                            <p:childTnLst>
                              <p:par>
                                <p:cTn id="9" presetID="22" presetClass="entr" presetSubtype="2" fill="hold" grpId="0" nodeType="afterEffect">
                                  <p:stCondLst>
                                    <p:cond delay="1000"/>
                                  </p:stCondLst>
                                  <p:childTnLst>
                                    <p:set>
                                      <p:cBhvr>
                                        <p:cTn id="10" dur="1" fill="hold">
                                          <p:stCondLst>
                                            <p:cond delay="0"/>
                                          </p:stCondLst>
                                        </p:cTn>
                                        <p:tgtEl>
                                          <p:spTgt spid="71697"/>
                                        </p:tgtEl>
                                        <p:attrNameLst>
                                          <p:attrName>style.visibility</p:attrName>
                                        </p:attrNameLst>
                                      </p:cBhvr>
                                      <p:to>
                                        <p:strVal val="visible"/>
                                      </p:to>
                                    </p:set>
                                    <p:animEffect transition="in" filter="wipe(right)">
                                      <p:cBhvr>
                                        <p:cTn id="11" dur="1000"/>
                                        <p:tgtEl>
                                          <p:spTgt spid="71697"/>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71698"/>
                                        </p:tgtEl>
                                        <p:attrNameLst>
                                          <p:attrName>style.visibility</p:attrName>
                                        </p:attrNameLst>
                                      </p:cBhvr>
                                      <p:to>
                                        <p:strVal val="visible"/>
                                      </p:to>
                                    </p:set>
                                    <p:animEffect transition="in" filter="wipe(down)">
                                      <p:cBhvr>
                                        <p:cTn id="15" dur="1000"/>
                                        <p:tgtEl>
                                          <p:spTgt spid="71698"/>
                                        </p:tgtEl>
                                      </p:cBhvr>
                                    </p:animEffect>
                                  </p:childTnLst>
                                </p:cTn>
                              </p:par>
                            </p:childTnLst>
                          </p:cTn>
                        </p:par>
                        <p:par>
                          <p:cTn id="16" fill="hold">
                            <p:stCondLst>
                              <p:cond delay="4000"/>
                            </p:stCondLst>
                            <p:childTnLst>
                              <p:par>
                                <p:cTn id="17" presetID="9" presetClass="entr" presetSubtype="0" fill="hold" nodeType="afterEffect">
                                  <p:stCondLst>
                                    <p:cond delay="1000"/>
                                  </p:stCondLst>
                                  <p:childTnLst>
                                    <p:set>
                                      <p:cBhvr>
                                        <p:cTn id="18" dur="1" fill="hold">
                                          <p:stCondLst>
                                            <p:cond delay="0"/>
                                          </p:stCondLst>
                                        </p:cTn>
                                        <p:tgtEl>
                                          <p:spTgt spid="71723"/>
                                        </p:tgtEl>
                                        <p:attrNameLst>
                                          <p:attrName>style.visibility</p:attrName>
                                        </p:attrNameLst>
                                      </p:cBhvr>
                                      <p:to>
                                        <p:strVal val="visible"/>
                                      </p:to>
                                    </p:set>
                                    <p:animEffect transition="in" filter="dissolve">
                                      <p:cBhvr>
                                        <p:cTn id="19" dur="1000"/>
                                        <p:tgtEl>
                                          <p:spTgt spid="71723"/>
                                        </p:tgtEl>
                                      </p:cBhvr>
                                    </p:animEffect>
                                  </p:childTnLst>
                                </p:cTn>
                              </p:par>
                            </p:childTnLst>
                          </p:cTn>
                        </p:par>
                        <p:par>
                          <p:cTn id="20" fill="hold">
                            <p:stCondLst>
                              <p:cond delay="6000"/>
                            </p:stCondLst>
                            <p:childTnLst>
                              <p:par>
                                <p:cTn id="21" presetID="22" presetClass="entr" presetSubtype="8" fill="hold" nodeType="afterEffect">
                                  <p:stCondLst>
                                    <p:cond delay="1000"/>
                                  </p:stCondLst>
                                  <p:childTnLst>
                                    <p:set>
                                      <p:cBhvr>
                                        <p:cTn id="22" dur="1" fill="hold">
                                          <p:stCondLst>
                                            <p:cond delay="0"/>
                                          </p:stCondLst>
                                        </p:cTn>
                                        <p:tgtEl>
                                          <p:spTgt spid="71720"/>
                                        </p:tgtEl>
                                        <p:attrNameLst>
                                          <p:attrName>style.visibility</p:attrName>
                                        </p:attrNameLst>
                                      </p:cBhvr>
                                      <p:to>
                                        <p:strVal val="visible"/>
                                      </p:to>
                                    </p:set>
                                    <p:animEffect transition="in" filter="wipe(left)">
                                      <p:cBhvr>
                                        <p:cTn id="23" dur="1000"/>
                                        <p:tgtEl>
                                          <p:spTgt spid="71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CONTOH RUMAH KUALITAS</a:t>
            </a:r>
          </a:p>
        </p:txBody>
      </p:sp>
      <p:grpSp>
        <p:nvGrpSpPr>
          <p:cNvPr id="73731" name="Group 3"/>
          <p:cNvGrpSpPr>
            <a:grpSpLocks/>
          </p:cNvGrpSpPr>
          <p:nvPr/>
        </p:nvGrpSpPr>
        <p:grpSpPr bwMode="auto">
          <a:xfrm>
            <a:off x="2671235" y="5283200"/>
            <a:ext cx="3695700" cy="698500"/>
            <a:chOff x="1262" y="3328"/>
            <a:chExt cx="1746" cy="440"/>
          </a:xfrm>
        </p:grpSpPr>
        <p:sp>
          <p:nvSpPr>
            <p:cNvPr id="71734" name="Rectangle 4"/>
            <p:cNvSpPr>
              <a:spLocks noChangeArrowheads="1"/>
            </p:cNvSpPr>
            <p:nvPr/>
          </p:nvSpPr>
          <p:spPr bwMode="auto">
            <a:xfrm>
              <a:off x="1262" y="3553"/>
              <a:ext cx="116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latin typeface="Arial" pitchFamily="34" charset="0"/>
                </a:rPr>
                <a:t>Peringkat tertimbang</a:t>
              </a:r>
              <a:endParaRPr lang="en-US" altLang="en-US">
                <a:latin typeface="Arial" pitchFamily="34" charset="0"/>
              </a:endParaRPr>
            </a:p>
          </p:txBody>
        </p:sp>
        <p:sp>
          <p:nvSpPr>
            <p:cNvPr id="71735" name="Line 5"/>
            <p:cNvSpPr>
              <a:spLocks noChangeShapeType="1"/>
            </p:cNvSpPr>
            <p:nvPr/>
          </p:nvSpPr>
          <p:spPr bwMode="auto">
            <a:xfrm flipV="1">
              <a:off x="2423" y="3328"/>
              <a:ext cx="585" cy="296"/>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3748" name="Group 20"/>
          <p:cNvGrpSpPr>
            <a:grpSpLocks/>
          </p:cNvGrpSpPr>
          <p:nvPr/>
        </p:nvGrpSpPr>
        <p:grpSpPr bwMode="auto">
          <a:xfrm>
            <a:off x="742953" y="2489201"/>
            <a:ext cx="10390715" cy="3000375"/>
            <a:chOff x="327" y="1792"/>
            <a:chExt cx="4909" cy="1890"/>
          </a:xfrm>
        </p:grpSpPr>
        <p:sp>
          <p:nvSpPr>
            <p:cNvPr id="71699" name="Rectangle 21"/>
            <p:cNvSpPr>
              <a:spLocks noChangeArrowheads="1"/>
            </p:cNvSpPr>
            <p:nvPr/>
          </p:nvSpPr>
          <p:spPr bwMode="auto">
            <a:xfrm>
              <a:off x="328" y="1847"/>
              <a:ext cx="2472" cy="1328"/>
            </a:xfrm>
            <a:prstGeom prst="rect">
              <a:avLst/>
            </a:prstGeom>
            <a:solidFill>
              <a:srgbClr val="D9F7FF"/>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0" name="Rectangle 22"/>
            <p:cNvSpPr>
              <a:spLocks noChangeArrowheads="1"/>
            </p:cNvSpPr>
            <p:nvPr/>
          </p:nvSpPr>
          <p:spPr bwMode="auto">
            <a:xfrm>
              <a:off x="382" y="1792"/>
              <a:ext cx="2762" cy="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Ringan	3	</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Mudah digunakan	4	</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Handal	5</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Mudah dipegang dg mantap	2	</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Resolusi tinggi </a:t>
              </a:r>
              <a:r>
                <a:rPr lang="en-US" altLang="en-US" smtClean="0">
                  <a:solidFill>
                    <a:schemeClr val="bg1"/>
                  </a:solidFill>
                  <a:latin typeface="Arial" pitchFamily="34" charset="0"/>
                </a:rPr>
                <a:t>Lightweight </a:t>
              </a:r>
              <a:r>
                <a:rPr lang="en-US" altLang="en-US">
                  <a:solidFill>
                    <a:schemeClr val="bg1"/>
                  </a:solidFill>
                  <a:latin typeface="Arial" pitchFamily="34" charset="0"/>
                </a:rPr>
                <a:t>	3	</a:t>
              </a:r>
            </a:p>
            <a:p>
              <a:pPr>
                <a:lnSpc>
                  <a:spcPct val="150000"/>
                </a:lnSpc>
                <a:tabLst>
                  <a:tab pos="4572000" algn="ctr"/>
                </a:tabLst>
              </a:pPr>
              <a:r>
                <a:rPr lang="en-US" altLang="en-US">
                  <a:solidFill>
                    <a:schemeClr val="bg1"/>
                  </a:solidFill>
                  <a:latin typeface="Arial" pitchFamily="34" charset="0"/>
                </a:rPr>
                <a:t>Easy to use 	4	</a:t>
              </a:r>
            </a:p>
            <a:p>
              <a:pPr>
                <a:lnSpc>
                  <a:spcPct val="150000"/>
                </a:lnSpc>
                <a:tabLst>
                  <a:tab pos="4572000" algn="ctr"/>
                </a:tabLst>
              </a:pPr>
              <a:r>
                <a:rPr lang="en-US" altLang="en-US">
                  <a:solidFill>
                    <a:schemeClr val="bg1"/>
                  </a:solidFill>
                  <a:latin typeface="Arial" pitchFamily="34" charset="0"/>
                </a:rPr>
                <a:t>	1	</a:t>
              </a:r>
            </a:p>
          </p:txBody>
        </p:sp>
        <p:sp>
          <p:nvSpPr>
            <p:cNvPr id="71701" name="Line 23"/>
            <p:cNvSpPr>
              <a:spLocks noChangeShapeType="1"/>
            </p:cNvSpPr>
            <p:nvPr/>
          </p:nvSpPr>
          <p:spPr bwMode="auto">
            <a:xfrm>
              <a:off x="2451" y="1847"/>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02" name="Rectangle 24"/>
            <p:cNvSpPr>
              <a:spLocks noChangeArrowheads="1"/>
            </p:cNvSpPr>
            <p:nvPr/>
          </p:nvSpPr>
          <p:spPr bwMode="auto">
            <a:xfrm>
              <a:off x="2800" y="1847"/>
              <a:ext cx="2344" cy="1328"/>
            </a:xfrm>
            <a:prstGeom prst="rect">
              <a:avLst/>
            </a:prstGeom>
            <a:solidFill>
              <a:schemeClr val="accent2"/>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3" name="Oval 25"/>
            <p:cNvSpPr>
              <a:spLocks noChangeArrowheads="1"/>
            </p:cNvSpPr>
            <p:nvPr/>
          </p:nvSpPr>
          <p:spPr bwMode="auto">
            <a:xfrm>
              <a:off x="3272" y="1872"/>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4" name="Oval 26"/>
            <p:cNvSpPr>
              <a:spLocks noChangeArrowheads="1"/>
            </p:cNvSpPr>
            <p:nvPr/>
          </p:nvSpPr>
          <p:spPr bwMode="auto">
            <a:xfrm>
              <a:off x="2888"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5" name="Oval 27"/>
            <p:cNvSpPr>
              <a:spLocks noChangeArrowheads="1"/>
            </p:cNvSpPr>
            <p:nvPr/>
          </p:nvSpPr>
          <p:spPr bwMode="auto">
            <a:xfrm>
              <a:off x="3656"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6" name="Oval 28"/>
            <p:cNvSpPr>
              <a:spLocks noChangeArrowheads="1"/>
            </p:cNvSpPr>
            <p:nvPr/>
          </p:nvSpPr>
          <p:spPr bwMode="auto">
            <a:xfrm>
              <a:off x="3656"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7" name="Oval 29"/>
            <p:cNvSpPr>
              <a:spLocks noChangeArrowheads="1"/>
            </p:cNvSpPr>
            <p:nvPr/>
          </p:nvSpPr>
          <p:spPr bwMode="auto">
            <a:xfrm>
              <a:off x="4056"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8" name="Oval 30"/>
            <p:cNvSpPr>
              <a:spLocks noChangeArrowheads="1"/>
            </p:cNvSpPr>
            <p:nvPr/>
          </p:nvSpPr>
          <p:spPr bwMode="auto">
            <a:xfrm>
              <a:off x="4448"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9" name="Oval 31"/>
            <p:cNvSpPr>
              <a:spLocks noChangeArrowheads="1"/>
            </p:cNvSpPr>
            <p:nvPr/>
          </p:nvSpPr>
          <p:spPr bwMode="auto">
            <a:xfrm>
              <a:off x="4056"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0" name="Oval 32"/>
            <p:cNvSpPr>
              <a:spLocks noChangeArrowheads="1"/>
            </p:cNvSpPr>
            <p:nvPr/>
          </p:nvSpPr>
          <p:spPr bwMode="auto">
            <a:xfrm>
              <a:off x="4448"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1" name="Oval 33"/>
            <p:cNvSpPr>
              <a:spLocks noChangeArrowheads="1"/>
            </p:cNvSpPr>
            <p:nvPr/>
          </p:nvSpPr>
          <p:spPr bwMode="auto">
            <a:xfrm>
              <a:off x="4840"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71712" name="Group 34"/>
            <p:cNvGrpSpPr>
              <a:grpSpLocks/>
            </p:cNvGrpSpPr>
            <p:nvPr/>
          </p:nvGrpSpPr>
          <p:grpSpPr bwMode="auto">
            <a:xfrm>
              <a:off x="4448" y="2920"/>
              <a:ext cx="173" cy="230"/>
              <a:chOff x="4392" y="3248"/>
              <a:chExt cx="173" cy="230"/>
            </a:xfrm>
          </p:grpSpPr>
          <p:sp>
            <p:nvSpPr>
              <p:cNvPr id="71732" name="Oval 35"/>
              <p:cNvSpPr>
                <a:spLocks noChangeArrowheads="1"/>
              </p:cNvSpPr>
              <p:nvPr/>
            </p:nvSpPr>
            <p:spPr bwMode="auto">
              <a:xfrm>
                <a:off x="4392" y="32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33" name="Oval 36"/>
              <p:cNvSpPr>
                <a:spLocks noChangeArrowheads="1"/>
              </p:cNvSpPr>
              <p:nvPr/>
            </p:nvSpPr>
            <p:spPr bwMode="auto">
              <a:xfrm>
                <a:off x="4454" y="3330"/>
                <a:ext cx="56" cy="72"/>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1713" name="Group 37"/>
            <p:cNvGrpSpPr>
              <a:grpSpLocks/>
            </p:cNvGrpSpPr>
            <p:nvPr/>
          </p:nvGrpSpPr>
          <p:grpSpPr bwMode="auto">
            <a:xfrm>
              <a:off x="4840" y="2640"/>
              <a:ext cx="173" cy="230"/>
              <a:chOff x="4784" y="2968"/>
              <a:chExt cx="173" cy="230"/>
            </a:xfrm>
          </p:grpSpPr>
          <p:sp>
            <p:nvSpPr>
              <p:cNvPr id="71730" name="Oval 38"/>
              <p:cNvSpPr>
                <a:spLocks noChangeArrowheads="1"/>
              </p:cNvSpPr>
              <p:nvPr/>
            </p:nvSpPr>
            <p:spPr bwMode="auto">
              <a:xfrm>
                <a:off x="4784" y="296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31" name="Oval 39"/>
              <p:cNvSpPr>
                <a:spLocks noChangeArrowheads="1"/>
              </p:cNvSpPr>
              <p:nvPr/>
            </p:nvSpPr>
            <p:spPr bwMode="auto">
              <a:xfrm>
                <a:off x="4840" y="3043"/>
                <a:ext cx="56" cy="72"/>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1714" name="Oval 40"/>
            <p:cNvSpPr>
              <a:spLocks noChangeArrowheads="1"/>
            </p:cNvSpPr>
            <p:nvPr/>
          </p:nvSpPr>
          <p:spPr bwMode="auto">
            <a:xfrm>
              <a:off x="2942" y="2204"/>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5" name="Oval 41"/>
            <p:cNvSpPr>
              <a:spLocks noChangeArrowheads="1"/>
            </p:cNvSpPr>
            <p:nvPr/>
          </p:nvSpPr>
          <p:spPr bwMode="auto">
            <a:xfrm>
              <a:off x="2942" y="1940"/>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6" name="Oval 42"/>
            <p:cNvSpPr>
              <a:spLocks noChangeArrowheads="1"/>
            </p:cNvSpPr>
            <p:nvPr/>
          </p:nvSpPr>
          <p:spPr bwMode="auto">
            <a:xfrm>
              <a:off x="4892" y="1936"/>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7" name="Line 43"/>
            <p:cNvSpPr>
              <a:spLocks noChangeShapeType="1"/>
            </p:cNvSpPr>
            <p:nvPr/>
          </p:nvSpPr>
          <p:spPr bwMode="auto">
            <a:xfrm>
              <a:off x="327" y="211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18" name="Line 44"/>
            <p:cNvSpPr>
              <a:spLocks noChangeShapeType="1"/>
            </p:cNvSpPr>
            <p:nvPr/>
          </p:nvSpPr>
          <p:spPr bwMode="auto">
            <a:xfrm>
              <a:off x="327" y="238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19" name="Line 45"/>
            <p:cNvSpPr>
              <a:spLocks noChangeShapeType="1"/>
            </p:cNvSpPr>
            <p:nvPr/>
          </p:nvSpPr>
          <p:spPr bwMode="auto">
            <a:xfrm>
              <a:off x="327" y="262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0" name="Line 46"/>
            <p:cNvSpPr>
              <a:spLocks noChangeShapeType="1"/>
            </p:cNvSpPr>
            <p:nvPr/>
          </p:nvSpPr>
          <p:spPr bwMode="auto">
            <a:xfrm>
              <a:off x="327" y="288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5" name="Rectangle 47"/>
            <p:cNvSpPr>
              <a:spLocks noChangeArrowheads="1"/>
            </p:cNvSpPr>
            <p:nvPr/>
          </p:nvSpPr>
          <p:spPr bwMode="auto">
            <a:xfrm>
              <a:off x="328" y="3168"/>
              <a:ext cx="4816" cy="328"/>
            </a:xfrm>
            <a:prstGeom prst="rect">
              <a:avLst/>
            </a:prstGeom>
            <a:solidFill>
              <a:schemeClr val="accent4"/>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1722" name="Rectangle 48"/>
            <p:cNvSpPr>
              <a:spLocks noChangeArrowheads="1"/>
            </p:cNvSpPr>
            <p:nvPr/>
          </p:nvSpPr>
          <p:spPr bwMode="auto">
            <a:xfrm>
              <a:off x="358" y="3201"/>
              <a:ext cx="487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1pPr>
              <a:lvl2pPr marL="742950" indent="-28575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2pPr>
              <a:lvl3pPr marL="1143000" indent="-22860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3pPr>
              <a:lvl4pPr marL="1600200" indent="-22860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4pPr>
              <a:lvl5pPr marL="2057400" indent="-22860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9pPr>
            </a:lstStyle>
            <a:p>
              <a:pPr>
                <a:tabLst>
                  <a:tab pos="5486400" algn="ctr"/>
                  <a:tab pos="6223000" algn="ctr"/>
                  <a:tab pos="7137400" algn="ctr"/>
                  <a:tab pos="7942263" algn="ctr"/>
                  <a:tab pos="8748713" algn="ctr"/>
                  <a:tab pos="9607550" algn="ctr"/>
                </a:tabLst>
              </a:pPr>
              <a:r>
                <a:rPr lang="en-US" altLang="en-US" sz="2000" smtClean="0">
                  <a:solidFill>
                    <a:schemeClr val="bg1"/>
                  </a:solidFill>
                  <a:latin typeface="Arial" pitchFamily="34" charset="0"/>
                </a:rPr>
                <a:t>Pentingnya peringkat menurut kita</a:t>
              </a:r>
              <a:r>
                <a:rPr lang="en-US" altLang="en-US" sz="2000">
                  <a:solidFill>
                    <a:schemeClr val="bg1"/>
                  </a:solidFill>
                  <a:latin typeface="Arial" pitchFamily="34" charset="0"/>
                </a:rPr>
                <a:t>	</a:t>
              </a:r>
              <a:r>
                <a:rPr lang="en-US" altLang="en-US" sz="2000" smtClean="0">
                  <a:solidFill>
                    <a:schemeClr val="bg1"/>
                  </a:solidFill>
                  <a:latin typeface="Arial" pitchFamily="34" charset="0"/>
                </a:rPr>
                <a:t>22</a:t>
              </a:r>
              <a:r>
                <a:rPr lang="en-US" altLang="en-US" sz="2000">
                  <a:solidFill>
                    <a:schemeClr val="bg1"/>
                  </a:solidFill>
                  <a:latin typeface="Arial" pitchFamily="34" charset="0"/>
                </a:rPr>
                <a:t>	9	27	27	32	25</a:t>
              </a:r>
            </a:p>
          </p:txBody>
        </p:sp>
        <p:grpSp>
          <p:nvGrpSpPr>
            <p:cNvPr id="71723" name="Group 49"/>
            <p:cNvGrpSpPr>
              <a:grpSpLocks/>
            </p:cNvGrpSpPr>
            <p:nvPr/>
          </p:nvGrpSpPr>
          <p:grpSpPr bwMode="auto">
            <a:xfrm>
              <a:off x="3188" y="1848"/>
              <a:ext cx="1563" cy="1638"/>
              <a:chOff x="3188" y="1848"/>
              <a:chExt cx="1563" cy="1318"/>
            </a:xfrm>
          </p:grpSpPr>
          <p:sp>
            <p:nvSpPr>
              <p:cNvPr id="71725" name="Line 50"/>
              <p:cNvSpPr>
                <a:spLocks noChangeShapeType="1"/>
              </p:cNvSpPr>
              <p:nvPr/>
            </p:nvSpPr>
            <p:spPr bwMode="auto">
              <a:xfrm>
                <a:off x="3188"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6" name="Line 51"/>
              <p:cNvSpPr>
                <a:spLocks noChangeShapeType="1"/>
              </p:cNvSpPr>
              <p:nvPr/>
            </p:nvSpPr>
            <p:spPr bwMode="auto">
              <a:xfrm>
                <a:off x="3579"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7" name="Line 52"/>
              <p:cNvSpPr>
                <a:spLocks noChangeShapeType="1"/>
              </p:cNvSpPr>
              <p:nvPr/>
            </p:nvSpPr>
            <p:spPr bwMode="auto">
              <a:xfrm>
                <a:off x="3970"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8" name="Line 53"/>
              <p:cNvSpPr>
                <a:spLocks noChangeShapeType="1"/>
              </p:cNvSpPr>
              <p:nvPr/>
            </p:nvSpPr>
            <p:spPr bwMode="auto">
              <a:xfrm>
                <a:off x="4360"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9" name="Line 54"/>
              <p:cNvSpPr>
                <a:spLocks noChangeShapeType="1"/>
              </p:cNvSpPr>
              <p:nvPr/>
            </p:nvSpPr>
            <p:spPr bwMode="auto">
              <a:xfrm>
                <a:off x="4751"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724" name="Line 55"/>
            <p:cNvSpPr>
              <a:spLocks noChangeShapeType="1"/>
            </p:cNvSpPr>
            <p:nvPr/>
          </p:nvSpPr>
          <p:spPr bwMode="auto">
            <a:xfrm>
              <a:off x="2799" y="3169"/>
              <a:ext cx="0" cy="3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1684" name="Group 19" hidden="1"/>
          <p:cNvGrpSpPr>
            <a:grpSpLocks/>
          </p:cNvGrpSpPr>
          <p:nvPr/>
        </p:nvGrpSpPr>
        <p:grpSpPr bwMode="auto">
          <a:xfrm>
            <a:off x="8743948" y="454026"/>
            <a:ext cx="2935815" cy="1987550"/>
            <a:chOff x="4171" y="302"/>
            <a:chExt cx="1387" cy="1252"/>
          </a:xfrm>
        </p:grpSpPr>
        <p:sp>
          <p:nvSpPr>
            <p:cNvPr id="71686"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71687"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71688"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71689"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71690"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71691"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71692"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693"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66"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1695"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68"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1697"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71698"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3784" name="Freeform 56"/>
          <p:cNvSpPr>
            <a:spLocks/>
          </p:cNvSpPr>
          <p:nvPr/>
        </p:nvSpPr>
        <p:spPr bwMode="auto">
          <a:xfrm>
            <a:off x="10701869" y="1739900"/>
            <a:ext cx="844551" cy="3124200"/>
          </a:xfrm>
          <a:custGeom>
            <a:avLst/>
            <a:gdLst>
              <a:gd name="T0" fmla="*/ 0 w 399"/>
              <a:gd name="T1" fmla="*/ 0 h 1968"/>
              <a:gd name="T2" fmla="*/ 457200 w 399"/>
              <a:gd name="T3" fmla="*/ 1092200 h 1968"/>
              <a:gd name="T4" fmla="*/ 584200 w 399"/>
              <a:gd name="T5" fmla="*/ 2552700 h 1968"/>
              <a:gd name="T6" fmla="*/ 254000 w 399"/>
              <a:gd name="T7" fmla="*/ 3124200 h 1968"/>
              <a:gd name="T8" fmla="*/ 0 60000 65536"/>
              <a:gd name="T9" fmla="*/ 0 60000 65536"/>
              <a:gd name="T10" fmla="*/ 0 60000 65536"/>
              <a:gd name="T11" fmla="*/ 0 60000 65536"/>
              <a:gd name="T12" fmla="*/ 0 w 399"/>
              <a:gd name="T13" fmla="*/ 0 h 1968"/>
              <a:gd name="T14" fmla="*/ 399 w 399"/>
              <a:gd name="T15" fmla="*/ 1968 h 1968"/>
            </a:gdLst>
            <a:ahLst/>
            <a:cxnLst>
              <a:cxn ang="T8">
                <a:pos x="T0" y="T1"/>
              </a:cxn>
              <a:cxn ang="T9">
                <a:pos x="T2" y="T3"/>
              </a:cxn>
              <a:cxn ang="T10">
                <a:pos x="T4" y="T5"/>
              </a:cxn>
              <a:cxn ang="T11">
                <a:pos x="T6" y="T7"/>
              </a:cxn>
            </a:cxnLst>
            <a:rect l="T12" t="T13" r="T14" b="T15"/>
            <a:pathLst>
              <a:path w="399" h="1968">
                <a:moveTo>
                  <a:pt x="0" y="0"/>
                </a:moveTo>
                <a:cubicBezTo>
                  <a:pt x="0" y="0"/>
                  <a:pt x="227" y="420"/>
                  <a:pt x="288" y="688"/>
                </a:cubicBezTo>
                <a:cubicBezTo>
                  <a:pt x="349" y="956"/>
                  <a:pt x="399" y="1351"/>
                  <a:pt x="368" y="1608"/>
                </a:cubicBezTo>
                <a:cubicBezTo>
                  <a:pt x="337" y="1865"/>
                  <a:pt x="203" y="1893"/>
                  <a:pt x="160" y="1968"/>
                </a:cubicBezTo>
              </a:path>
            </a:pathLst>
          </a:custGeom>
          <a:noFill/>
          <a:ln w="57150">
            <a:solidFill>
              <a:schemeClr val="accent1"/>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grpSp>
        <p:nvGrpSpPr>
          <p:cNvPr id="57" name="Group 19"/>
          <p:cNvGrpSpPr>
            <a:grpSpLocks/>
          </p:cNvGrpSpPr>
          <p:nvPr/>
        </p:nvGrpSpPr>
        <p:grpSpPr bwMode="auto">
          <a:xfrm>
            <a:off x="8743948" y="454026"/>
            <a:ext cx="2935815" cy="1987551"/>
            <a:chOff x="4171" y="302"/>
            <a:chExt cx="1387" cy="1252"/>
          </a:xfrm>
        </p:grpSpPr>
        <p:sp>
          <p:nvSpPr>
            <p:cNvPr id="58"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59"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Apa yg</a:t>
              </a:r>
            </a:p>
            <a:p>
              <a:pPr algn="ctr"/>
              <a:r>
                <a:rPr lang="en-AU" altLang="en-US" sz="900" b="1" smtClean="0">
                  <a:solidFill>
                    <a:srgbClr val="000000"/>
                  </a:solidFill>
                  <a:latin typeface="Arial" pitchFamily="34" charset="0"/>
                  <a:ea typeface="MS PGothic" pitchFamily="34" charset="-128"/>
                </a:rPr>
                <a:t>Diinginkan</a:t>
              </a:r>
            </a:p>
            <a:p>
              <a:pPr algn="ctr"/>
              <a:r>
                <a:rPr lang="en-AU" altLang="en-US" sz="900" b="1" smtClean="0">
                  <a:solidFill>
                    <a:srgbClr val="000000"/>
                  </a:solidFill>
                  <a:latin typeface="Arial" pitchFamily="34" charset="0"/>
                  <a:ea typeface="MS PGothic" pitchFamily="34" charset="-128"/>
                </a:rPr>
                <a:t>konsumen</a:t>
              </a:r>
              <a:endParaRPr lang="en-AU" altLang="en-US" sz="900" b="1">
                <a:solidFill>
                  <a:srgbClr val="000000"/>
                </a:solidFill>
                <a:latin typeface="Arial" pitchFamily="34" charset="0"/>
                <a:ea typeface="MS PGothic" pitchFamily="34" charset="-128"/>
              </a:endParaRPr>
            </a:p>
          </p:txBody>
        </p:sp>
        <p:sp>
          <p:nvSpPr>
            <p:cNvPr id="60"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1" name="Text Box 23"/>
            <p:cNvSpPr txBox="1">
              <a:spLocks noChangeArrowheads="1"/>
            </p:cNvSpPr>
            <p:nvPr/>
          </p:nvSpPr>
          <p:spPr bwMode="auto">
            <a:xfrm>
              <a:off x="4701" y="848"/>
              <a:ext cx="4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Matrik</a:t>
              </a:r>
            </a:p>
            <a:p>
              <a:pPr algn="ctr"/>
              <a:r>
                <a:rPr lang="en-AU" altLang="en-US" sz="900" b="1" smtClean="0">
                  <a:solidFill>
                    <a:srgbClr val="000000"/>
                  </a:solidFill>
                  <a:latin typeface="Arial" pitchFamily="34" charset="0"/>
                  <a:ea typeface="MS PGothic" pitchFamily="34" charset="-128"/>
                </a:rPr>
                <a:t>keterhubungan</a:t>
              </a:r>
              <a:endParaRPr lang="en-AU" altLang="en-US" sz="900" b="1">
                <a:solidFill>
                  <a:srgbClr val="000000"/>
                </a:solidFill>
                <a:latin typeface="Arial" pitchFamily="34" charset="0"/>
                <a:ea typeface="MS PGothic" pitchFamily="34" charset="-128"/>
              </a:endParaRPr>
            </a:p>
          </p:txBody>
        </p:sp>
        <p:sp>
          <p:nvSpPr>
            <p:cNvPr id="62"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3" name="Text Box 25"/>
            <p:cNvSpPr txBox="1">
              <a:spLocks noChangeArrowheads="1"/>
            </p:cNvSpPr>
            <p:nvPr/>
          </p:nvSpPr>
          <p:spPr bwMode="auto">
            <a:xfrm>
              <a:off x="4605" y="1220"/>
              <a:ext cx="6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Evaluasi dan Atribut teknis</a:t>
              </a:r>
            </a:p>
          </p:txBody>
        </p:sp>
        <p:sp>
          <p:nvSpPr>
            <p:cNvPr id="64"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5"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Bagaimana</a:t>
              </a:r>
            </a:p>
            <a:p>
              <a:pPr algn="ctr"/>
              <a:r>
                <a:rPr lang="en-AU" altLang="en-US" sz="900" b="1" smtClean="0">
                  <a:solidFill>
                    <a:srgbClr val="000000"/>
                  </a:solidFill>
                  <a:latin typeface="Arial" pitchFamily="34" charset="0"/>
                  <a:ea typeface="MS PGothic" pitchFamily="34" charset="-128"/>
                </a:rPr>
                <a:t>Memuaskan plnggn</a:t>
              </a:r>
              <a:endParaRPr lang="en-AU" altLang="en-US" sz="900" b="1">
                <a:solidFill>
                  <a:srgbClr val="000000"/>
                </a:solidFill>
                <a:latin typeface="Arial" pitchFamily="34" charset="0"/>
                <a:ea typeface="MS PGothic" pitchFamily="34" charset="-128"/>
              </a:endParaRPr>
            </a:p>
          </p:txBody>
        </p:sp>
        <p:sp>
          <p:nvSpPr>
            <p:cNvPr id="67"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9"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smtClean="0">
                  <a:solidFill>
                    <a:srgbClr val="000000"/>
                  </a:solidFill>
                  <a:latin typeface="Arial" pitchFamily="34" charset="0"/>
                  <a:ea typeface="MS PGothic" pitchFamily="34" charset="-128"/>
                </a:rPr>
                <a:t>Interrelationships</a:t>
              </a:r>
              <a:endParaRPr lang="en-AU" altLang="en-US" sz="800" b="1">
                <a:solidFill>
                  <a:srgbClr val="000000"/>
                </a:solidFill>
                <a:latin typeface="Arial" pitchFamily="34" charset="0"/>
                <a:ea typeface="MS PGothic" pitchFamily="34" charset="-128"/>
              </a:endParaRPr>
            </a:p>
          </p:txBody>
        </p:sp>
        <p:sp>
          <p:nvSpPr>
            <p:cNvPr id="70"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1"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smtClean="0">
                  <a:solidFill>
                    <a:srgbClr val="000000"/>
                  </a:solidFill>
                  <a:latin typeface="Arial" pitchFamily="34" charset="0"/>
                </a:rPr>
                <a:t>Analisis</a:t>
              </a:r>
            </a:p>
            <a:p>
              <a:pPr algn="ctr"/>
              <a:r>
                <a:rPr lang="en-US" altLang="en-US" sz="800" b="1" smtClean="0">
                  <a:solidFill>
                    <a:srgbClr val="000000"/>
                  </a:solidFill>
                  <a:latin typeface="Arial" pitchFamily="34" charset="0"/>
                </a:rPr>
                <a:t>Pesaing</a:t>
              </a:r>
              <a:endParaRPr lang="en-US" altLang="en-US" sz="800" b="1">
                <a:solidFill>
                  <a:srgbClr val="000000"/>
                </a:solidFill>
                <a:latin typeface="Arial" pitchFamily="34" charset="0"/>
              </a:endParaRPr>
            </a:p>
          </p:txBody>
        </p:sp>
        <p:sp>
          <p:nvSpPr>
            <p:cNvPr id="72"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extLst>
      <p:ext uri="{BB962C8B-B14F-4D97-AF65-F5344CB8AC3E}">
        <p14:creationId xmlns:p14="http://schemas.microsoft.com/office/powerpoint/2010/main" val="3994422420"/>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1000"/>
                                        <p:tgtEl>
                                          <p:spTgt spid="57"/>
                                        </p:tgtEl>
                                      </p:cBhvr>
                                    </p:animEffect>
                                  </p:childTnLst>
                                </p:cTn>
                              </p:par>
                            </p:childTnLst>
                          </p:cTn>
                        </p:par>
                        <p:par>
                          <p:cTn id="8" fill="hold">
                            <p:stCondLst>
                              <p:cond delay="1000"/>
                            </p:stCondLst>
                            <p:childTnLst>
                              <p:par>
                                <p:cTn id="9" presetID="22" presetClass="entr" presetSubtype="1" fill="hold" grpId="0" nodeType="afterEffect">
                                  <p:stCondLst>
                                    <p:cond delay="1000"/>
                                  </p:stCondLst>
                                  <p:childTnLst>
                                    <p:set>
                                      <p:cBhvr>
                                        <p:cTn id="10" dur="1" fill="hold">
                                          <p:stCondLst>
                                            <p:cond delay="0"/>
                                          </p:stCondLst>
                                        </p:cTn>
                                        <p:tgtEl>
                                          <p:spTgt spid="73784"/>
                                        </p:tgtEl>
                                        <p:attrNameLst>
                                          <p:attrName>style.visibility</p:attrName>
                                        </p:attrNameLst>
                                      </p:cBhvr>
                                      <p:to>
                                        <p:strVal val="visible"/>
                                      </p:to>
                                    </p:set>
                                    <p:animEffect transition="in" filter="wipe(up)">
                                      <p:cBhvr>
                                        <p:cTn id="11" dur="1000"/>
                                        <p:tgtEl>
                                          <p:spTgt spid="73784"/>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73748"/>
                                        </p:tgtEl>
                                        <p:attrNameLst>
                                          <p:attrName>style.visibility</p:attrName>
                                        </p:attrNameLst>
                                      </p:cBhvr>
                                      <p:to>
                                        <p:strVal val="visible"/>
                                      </p:to>
                                    </p:set>
                                    <p:animEffect transition="in" filter="wipe(left)">
                                      <p:cBhvr>
                                        <p:cTn id="15" dur="1000"/>
                                        <p:tgtEl>
                                          <p:spTgt spid="73748"/>
                                        </p:tgtEl>
                                      </p:cBhvr>
                                    </p:animEffect>
                                  </p:childTnLst>
                                </p:cTn>
                              </p:par>
                            </p:childTnLst>
                          </p:cTn>
                        </p:par>
                        <p:par>
                          <p:cTn id="16" fill="hold">
                            <p:stCondLst>
                              <p:cond delay="4000"/>
                            </p:stCondLst>
                            <p:childTnLst>
                              <p:par>
                                <p:cTn id="17" presetID="22" presetClass="entr" presetSubtype="8" fill="hold" nodeType="afterEffect">
                                  <p:stCondLst>
                                    <p:cond delay="1000"/>
                                  </p:stCondLst>
                                  <p:childTnLst>
                                    <p:set>
                                      <p:cBhvr>
                                        <p:cTn id="18" dur="1" fill="hold">
                                          <p:stCondLst>
                                            <p:cond delay="0"/>
                                          </p:stCondLst>
                                        </p:cTn>
                                        <p:tgtEl>
                                          <p:spTgt spid="73731"/>
                                        </p:tgtEl>
                                        <p:attrNameLst>
                                          <p:attrName>style.visibility</p:attrName>
                                        </p:attrNameLst>
                                      </p:cBhvr>
                                      <p:to>
                                        <p:strVal val="visible"/>
                                      </p:to>
                                    </p:set>
                                    <p:animEffect transition="in" filter="wipe(left)">
                                      <p:cBhvr>
                                        <p:cTn id="19" dur="10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8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5515608" y="434975"/>
            <a:ext cx="5761992" cy="901700"/>
          </a:xfrm>
        </p:spPr>
        <p:txBody>
          <a:bodyPr>
            <a:normAutofit fontScale="90000"/>
          </a:bodyPr>
          <a:lstStyle/>
          <a:p>
            <a:r>
              <a:rPr lang="en-US" altLang="en-US">
                <a:latin typeface="Arial" pitchFamily="34" charset="0"/>
                <a:cs typeface="Arial" pitchFamily="34" charset="0"/>
              </a:rPr>
              <a:t>Contoh rumah kualitas</a:t>
            </a:r>
            <a:endParaRPr lang="en-US" altLang="en-US" smtClean="0">
              <a:latin typeface="Arial" pitchFamily="34" charset="0"/>
              <a:cs typeface="Arial" pitchFamily="34" charset="0"/>
            </a:endParaRPr>
          </a:p>
        </p:txBody>
      </p:sp>
      <p:grpSp>
        <p:nvGrpSpPr>
          <p:cNvPr id="75779" name="Group 3"/>
          <p:cNvGrpSpPr>
            <a:grpSpLocks/>
          </p:cNvGrpSpPr>
          <p:nvPr/>
        </p:nvGrpSpPr>
        <p:grpSpPr bwMode="auto">
          <a:xfrm>
            <a:off x="1928286" y="1663700"/>
            <a:ext cx="9080500" cy="4876800"/>
            <a:chOff x="911" y="1056"/>
            <a:chExt cx="4290" cy="3072"/>
          </a:xfrm>
        </p:grpSpPr>
        <p:sp>
          <p:nvSpPr>
            <p:cNvPr id="73749" name="Freeform 4"/>
            <p:cNvSpPr>
              <a:spLocks/>
            </p:cNvSpPr>
            <p:nvPr/>
          </p:nvSpPr>
          <p:spPr bwMode="auto">
            <a:xfrm>
              <a:off x="3912" y="3656"/>
              <a:ext cx="352" cy="320"/>
            </a:xfrm>
            <a:custGeom>
              <a:avLst/>
              <a:gdLst>
                <a:gd name="T0" fmla="*/ 224 w 352"/>
                <a:gd name="T1" fmla="*/ 0 h 320"/>
                <a:gd name="T2" fmla="*/ 352 w 352"/>
                <a:gd name="T3" fmla="*/ 0 h 320"/>
                <a:gd name="T4" fmla="*/ 352 w 352"/>
                <a:gd name="T5" fmla="*/ 320 h 320"/>
                <a:gd name="T6" fmla="*/ 0 w 352"/>
                <a:gd name="T7" fmla="*/ 317 h 320"/>
                <a:gd name="T8" fmla="*/ 109 w 352"/>
                <a:gd name="T9" fmla="*/ 173 h 320"/>
                <a:gd name="T10" fmla="*/ 203 w 352"/>
                <a:gd name="T11" fmla="*/ 45 h 320"/>
                <a:gd name="T12" fmla="*/ 224 w 352"/>
                <a:gd name="T13" fmla="*/ 0 h 320"/>
                <a:gd name="T14" fmla="*/ 0 60000 65536"/>
                <a:gd name="T15" fmla="*/ 0 60000 65536"/>
                <a:gd name="T16" fmla="*/ 0 60000 65536"/>
                <a:gd name="T17" fmla="*/ 0 60000 65536"/>
                <a:gd name="T18" fmla="*/ 0 60000 65536"/>
                <a:gd name="T19" fmla="*/ 0 60000 65536"/>
                <a:gd name="T20" fmla="*/ 0 60000 65536"/>
                <a:gd name="T21" fmla="*/ 0 w 352"/>
                <a:gd name="T22" fmla="*/ 0 h 320"/>
                <a:gd name="T23" fmla="*/ 352 w 352"/>
                <a:gd name="T24" fmla="*/ 320 h 3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2" h="320">
                  <a:moveTo>
                    <a:pt x="224" y="0"/>
                  </a:moveTo>
                  <a:lnTo>
                    <a:pt x="352" y="0"/>
                  </a:lnTo>
                  <a:lnTo>
                    <a:pt x="352" y="320"/>
                  </a:lnTo>
                  <a:lnTo>
                    <a:pt x="0" y="317"/>
                  </a:lnTo>
                  <a:lnTo>
                    <a:pt x="109" y="173"/>
                  </a:lnTo>
                  <a:lnTo>
                    <a:pt x="203" y="45"/>
                  </a:lnTo>
                  <a:lnTo>
                    <a:pt x="224" y="0"/>
                  </a:ln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3750" name="Freeform 5"/>
            <p:cNvSpPr>
              <a:spLocks/>
            </p:cNvSpPr>
            <p:nvPr/>
          </p:nvSpPr>
          <p:spPr bwMode="auto">
            <a:xfrm>
              <a:off x="3907" y="2325"/>
              <a:ext cx="357" cy="1323"/>
            </a:xfrm>
            <a:custGeom>
              <a:avLst/>
              <a:gdLst>
                <a:gd name="T0" fmla="*/ 109 w 357"/>
                <a:gd name="T1" fmla="*/ 0 h 1323"/>
                <a:gd name="T2" fmla="*/ 357 w 357"/>
                <a:gd name="T3" fmla="*/ 0 h 1323"/>
                <a:gd name="T4" fmla="*/ 357 w 357"/>
                <a:gd name="T5" fmla="*/ 1323 h 1323"/>
                <a:gd name="T6" fmla="*/ 232 w 357"/>
                <a:gd name="T7" fmla="*/ 1323 h 1323"/>
                <a:gd name="T8" fmla="*/ 272 w 357"/>
                <a:gd name="T9" fmla="*/ 1224 h 1323"/>
                <a:gd name="T10" fmla="*/ 293 w 357"/>
                <a:gd name="T11" fmla="*/ 1134 h 1323"/>
                <a:gd name="T12" fmla="*/ 298 w 357"/>
                <a:gd name="T13" fmla="*/ 1043 h 1323"/>
                <a:gd name="T14" fmla="*/ 282 w 357"/>
                <a:gd name="T15" fmla="*/ 947 h 1323"/>
                <a:gd name="T16" fmla="*/ 258 w 357"/>
                <a:gd name="T17" fmla="*/ 872 h 1323"/>
                <a:gd name="T18" fmla="*/ 208 w 357"/>
                <a:gd name="T19" fmla="*/ 790 h 1323"/>
                <a:gd name="T20" fmla="*/ 149 w 357"/>
                <a:gd name="T21" fmla="*/ 712 h 1323"/>
                <a:gd name="T22" fmla="*/ 93 w 357"/>
                <a:gd name="T23" fmla="*/ 640 h 1323"/>
                <a:gd name="T24" fmla="*/ 37 w 357"/>
                <a:gd name="T25" fmla="*/ 512 h 1323"/>
                <a:gd name="T26" fmla="*/ 0 w 357"/>
                <a:gd name="T27" fmla="*/ 371 h 1323"/>
                <a:gd name="T28" fmla="*/ 2 w 357"/>
                <a:gd name="T29" fmla="*/ 243 h 1323"/>
                <a:gd name="T30" fmla="*/ 40 w 357"/>
                <a:gd name="T31" fmla="*/ 118 h 1323"/>
                <a:gd name="T32" fmla="*/ 109 w 357"/>
                <a:gd name="T33" fmla="*/ 0 h 13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1323"/>
                <a:gd name="T53" fmla="*/ 357 w 357"/>
                <a:gd name="T54" fmla="*/ 1323 h 13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1323">
                  <a:moveTo>
                    <a:pt x="109" y="0"/>
                  </a:moveTo>
                  <a:lnTo>
                    <a:pt x="357" y="0"/>
                  </a:lnTo>
                  <a:lnTo>
                    <a:pt x="357" y="1323"/>
                  </a:lnTo>
                  <a:lnTo>
                    <a:pt x="232" y="1323"/>
                  </a:lnTo>
                  <a:lnTo>
                    <a:pt x="272" y="1224"/>
                  </a:lnTo>
                  <a:lnTo>
                    <a:pt x="293" y="1134"/>
                  </a:lnTo>
                  <a:lnTo>
                    <a:pt x="298" y="1043"/>
                  </a:lnTo>
                  <a:lnTo>
                    <a:pt x="282" y="947"/>
                  </a:lnTo>
                  <a:cubicBezTo>
                    <a:pt x="257" y="874"/>
                    <a:pt x="258" y="900"/>
                    <a:pt x="258" y="872"/>
                  </a:cubicBezTo>
                  <a:cubicBezTo>
                    <a:pt x="207" y="791"/>
                    <a:pt x="208" y="823"/>
                    <a:pt x="208" y="790"/>
                  </a:cubicBezTo>
                  <a:lnTo>
                    <a:pt x="149" y="712"/>
                  </a:lnTo>
                  <a:lnTo>
                    <a:pt x="93" y="640"/>
                  </a:lnTo>
                  <a:lnTo>
                    <a:pt x="37" y="512"/>
                  </a:lnTo>
                  <a:lnTo>
                    <a:pt x="0" y="371"/>
                  </a:lnTo>
                  <a:lnTo>
                    <a:pt x="2" y="243"/>
                  </a:lnTo>
                  <a:lnTo>
                    <a:pt x="40" y="118"/>
                  </a:lnTo>
                  <a:lnTo>
                    <a:pt x="109" y="0"/>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5782" name="Rectangle 6"/>
            <p:cNvSpPr>
              <a:spLocks noChangeArrowheads="1"/>
            </p:cNvSpPr>
            <p:nvPr/>
          </p:nvSpPr>
          <p:spPr bwMode="auto">
            <a:xfrm>
              <a:off x="4264" y="1056"/>
              <a:ext cx="936" cy="1273"/>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5783" name="Rectangle 7"/>
            <p:cNvSpPr>
              <a:spLocks noChangeArrowheads="1"/>
            </p:cNvSpPr>
            <p:nvPr/>
          </p:nvSpPr>
          <p:spPr bwMode="auto">
            <a:xfrm>
              <a:off x="4264" y="2328"/>
              <a:ext cx="936" cy="1649"/>
            </a:xfrm>
            <a:prstGeom prst="rect">
              <a:avLst/>
            </a:prstGeom>
            <a:solidFill>
              <a:schemeClr val="accent4"/>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3753" name="Line 8"/>
            <p:cNvSpPr>
              <a:spLocks noChangeShapeType="1"/>
            </p:cNvSpPr>
            <p:nvPr/>
          </p:nvSpPr>
          <p:spPr bwMode="auto">
            <a:xfrm>
              <a:off x="4263" y="2328"/>
              <a:ext cx="0" cy="16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54" name="Line 9"/>
            <p:cNvSpPr>
              <a:spLocks noChangeShapeType="1"/>
            </p:cNvSpPr>
            <p:nvPr/>
          </p:nvSpPr>
          <p:spPr bwMode="auto">
            <a:xfrm>
              <a:off x="4110" y="3105"/>
              <a:ext cx="109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55" name="Line 10"/>
            <p:cNvSpPr>
              <a:spLocks noChangeShapeType="1"/>
            </p:cNvSpPr>
            <p:nvPr/>
          </p:nvSpPr>
          <p:spPr bwMode="auto">
            <a:xfrm>
              <a:off x="4735" y="1059"/>
              <a:ext cx="0" cy="291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56" name="Line 11"/>
            <p:cNvSpPr>
              <a:spLocks noChangeShapeType="1"/>
            </p:cNvSpPr>
            <p:nvPr/>
          </p:nvSpPr>
          <p:spPr bwMode="auto">
            <a:xfrm>
              <a:off x="4138" y="3657"/>
              <a:ext cx="106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3757" name="Group 12"/>
            <p:cNvGrpSpPr>
              <a:grpSpLocks/>
            </p:cNvGrpSpPr>
            <p:nvPr/>
          </p:nvGrpSpPr>
          <p:grpSpPr bwMode="auto">
            <a:xfrm>
              <a:off x="4198" y="1223"/>
              <a:ext cx="1000" cy="2449"/>
              <a:chOff x="4198" y="1223"/>
              <a:chExt cx="1000" cy="2449"/>
            </a:xfrm>
          </p:grpSpPr>
          <p:sp>
            <p:nvSpPr>
              <p:cNvPr id="73785" name="Line 13"/>
              <p:cNvSpPr>
                <a:spLocks noChangeShapeType="1"/>
              </p:cNvSpPr>
              <p:nvPr/>
            </p:nvSpPr>
            <p:spPr bwMode="auto">
              <a:xfrm>
                <a:off x="4198" y="3366"/>
                <a:ext cx="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6" name="Rectangle 14"/>
              <p:cNvSpPr>
                <a:spLocks noChangeArrowheads="1"/>
              </p:cNvSpPr>
              <p:nvPr/>
            </p:nvSpPr>
            <p:spPr bwMode="auto">
              <a:xfrm rot="16200000">
                <a:off x="4093" y="1363"/>
                <a:ext cx="1029" cy="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70000"/>
                  </a:lnSpc>
                </a:pPr>
                <a:r>
                  <a:rPr lang="en-US" altLang="en-US" smtClean="0">
                    <a:solidFill>
                      <a:schemeClr val="bg1"/>
                    </a:solidFill>
                    <a:latin typeface="Arial" pitchFamily="34" charset="0"/>
                  </a:rPr>
                  <a:t>Perusahaan A</a:t>
                </a:r>
                <a:endParaRPr lang="en-US" altLang="en-US">
                  <a:solidFill>
                    <a:schemeClr val="bg1"/>
                  </a:solidFill>
                  <a:latin typeface="Arial" pitchFamily="34" charset="0"/>
                </a:endParaRPr>
              </a:p>
              <a:p>
                <a:pPr>
                  <a:lnSpc>
                    <a:spcPct val="270000"/>
                  </a:lnSpc>
                </a:pPr>
                <a:r>
                  <a:rPr lang="en-US" altLang="en-US" smtClean="0">
                    <a:solidFill>
                      <a:schemeClr val="bg1"/>
                    </a:solidFill>
                    <a:latin typeface="Arial" pitchFamily="34" charset="0"/>
                  </a:rPr>
                  <a:t>Perusahaan B</a:t>
                </a:r>
                <a:endParaRPr lang="en-US" altLang="en-US">
                  <a:solidFill>
                    <a:schemeClr val="bg1"/>
                  </a:solidFill>
                  <a:latin typeface="Arial" pitchFamily="34" charset="0"/>
                </a:endParaRPr>
              </a:p>
            </p:txBody>
          </p:sp>
          <p:sp>
            <p:nvSpPr>
              <p:cNvPr id="73787" name="Rectangle 15"/>
              <p:cNvSpPr>
                <a:spLocks noChangeArrowheads="1"/>
              </p:cNvSpPr>
              <p:nvPr/>
            </p:nvSpPr>
            <p:spPr bwMode="auto">
              <a:xfrm>
                <a:off x="4408" y="2305"/>
                <a:ext cx="542"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863600" algn="ctr"/>
                  </a:tabLst>
                  <a:defRPr>
                    <a:solidFill>
                      <a:schemeClr val="tx1"/>
                    </a:solidFill>
                    <a:latin typeface="Calibri" pitchFamily="34" charset="0"/>
                    <a:cs typeface="Arial" pitchFamily="34" charset="0"/>
                  </a:defRPr>
                </a:lvl1pPr>
                <a:lvl2pPr marL="742950" indent="-285750">
                  <a:tabLst>
                    <a:tab pos="863600" algn="ctr"/>
                  </a:tabLst>
                  <a:defRPr>
                    <a:solidFill>
                      <a:schemeClr val="tx1"/>
                    </a:solidFill>
                    <a:latin typeface="Calibri" pitchFamily="34" charset="0"/>
                    <a:cs typeface="Arial" pitchFamily="34" charset="0"/>
                  </a:defRPr>
                </a:lvl2pPr>
                <a:lvl3pPr marL="1143000" indent="-228600">
                  <a:tabLst>
                    <a:tab pos="863600" algn="ctr"/>
                  </a:tabLst>
                  <a:defRPr>
                    <a:solidFill>
                      <a:schemeClr val="tx1"/>
                    </a:solidFill>
                    <a:latin typeface="Calibri" pitchFamily="34" charset="0"/>
                    <a:cs typeface="Arial" pitchFamily="34" charset="0"/>
                  </a:defRPr>
                </a:lvl3pPr>
                <a:lvl4pPr marL="1600200" indent="-228600">
                  <a:tabLst>
                    <a:tab pos="863600" algn="ctr"/>
                  </a:tabLst>
                  <a:defRPr>
                    <a:solidFill>
                      <a:schemeClr val="tx1"/>
                    </a:solidFill>
                    <a:latin typeface="Calibri" pitchFamily="34" charset="0"/>
                    <a:cs typeface="Arial" pitchFamily="34" charset="0"/>
                  </a:defRPr>
                </a:lvl4pPr>
                <a:lvl5pPr marL="2057400" indent="-228600">
                  <a:tabLst>
                    <a:tab pos="863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9pPr>
              </a:lstStyle>
              <a:p>
                <a:pPr>
                  <a:lnSpc>
                    <a:spcPct val="150000"/>
                  </a:lnSpc>
                </a:pPr>
                <a:r>
                  <a:rPr lang="en-US" altLang="en-US" smtClean="0">
                    <a:solidFill>
                      <a:schemeClr val="bg1"/>
                    </a:solidFill>
                    <a:latin typeface="Arial" pitchFamily="34" charset="0"/>
                  </a:rPr>
                  <a:t>B</a:t>
                </a:r>
                <a:r>
                  <a:rPr lang="en-US" altLang="en-US">
                    <a:solidFill>
                      <a:schemeClr val="bg1"/>
                    </a:solidFill>
                    <a:latin typeface="Arial" pitchFamily="34" charset="0"/>
                  </a:rPr>
                  <a:t>	</a:t>
                </a:r>
                <a:r>
                  <a:rPr lang="en-US" altLang="en-US" smtClean="0">
                    <a:solidFill>
                      <a:schemeClr val="bg1"/>
                    </a:solidFill>
                    <a:latin typeface="Arial" pitchFamily="34" charset="0"/>
                  </a:rPr>
                  <a:t>K</a:t>
                </a:r>
                <a:endParaRPr lang="en-US" altLang="en-US">
                  <a:solidFill>
                    <a:schemeClr val="bg1"/>
                  </a:solidFill>
                  <a:latin typeface="Arial" pitchFamily="34" charset="0"/>
                </a:endParaRPr>
              </a:p>
              <a:p>
                <a:pPr>
                  <a:lnSpc>
                    <a:spcPct val="150000"/>
                  </a:lnSpc>
                </a:pPr>
                <a:r>
                  <a:rPr lang="en-US" altLang="en-US">
                    <a:solidFill>
                      <a:schemeClr val="bg1"/>
                    </a:solidFill>
                    <a:latin typeface="Arial" pitchFamily="34" charset="0"/>
                  </a:rPr>
                  <a:t>B	</a:t>
                </a:r>
                <a:r>
                  <a:rPr lang="en-US" altLang="en-US" smtClean="0">
                    <a:solidFill>
                      <a:schemeClr val="bg1"/>
                    </a:solidFill>
                    <a:latin typeface="Arial" pitchFamily="34" charset="0"/>
                  </a:rPr>
                  <a:t>K</a:t>
                </a:r>
                <a:endParaRPr lang="en-US" altLang="en-US">
                  <a:solidFill>
                    <a:schemeClr val="bg1"/>
                  </a:solidFill>
                  <a:latin typeface="Arial" pitchFamily="34" charset="0"/>
                </a:endParaRPr>
              </a:p>
              <a:p>
                <a:pPr>
                  <a:lnSpc>
                    <a:spcPct val="150000"/>
                  </a:lnSpc>
                </a:pPr>
                <a:r>
                  <a:rPr lang="en-US" altLang="en-US">
                    <a:solidFill>
                      <a:schemeClr val="bg1"/>
                    </a:solidFill>
                    <a:latin typeface="Arial" pitchFamily="34" charset="0"/>
                  </a:rPr>
                  <a:t>S	</a:t>
                </a:r>
                <a:r>
                  <a:rPr lang="en-US" altLang="en-US" smtClean="0">
                    <a:solidFill>
                      <a:schemeClr val="bg1"/>
                    </a:solidFill>
                    <a:latin typeface="Arial" pitchFamily="34" charset="0"/>
                  </a:rPr>
                  <a:t>B</a:t>
                </a:r>
                <a:endParaRPr lang="en-US" altLang="en-US">
                  <a:solidFill>
                    <a:schemeClr val="bg1"/>
                  </a:solidFill>
                  <a:latin typeface="Arial" pitchFamily="34" charset="0"/>
                </a:endParaRPr>
              </a:p>
              <a:p>
                <a:pPr>
                  <a:lnSpc>
                    <a:spcPct val="150000"/>
                  </a:lnSpc>
                </a:pPr>
                <a:r>
                  <a:rPr lang="en-US" altLang="en-US">
                    <a:solidFill>
                      <a:schemeClr val="bg1"/>
                    </a:solidFill>
                    <a:latin typeface="Arial" pitchFamily="34" charset="0"/>
                  </a:rPr>
                  <a:t>B	</a:t>
                </a:r>
                <a:r>
                  <a:rPr lang="en-US" altLang="en-US" smtClean="0">
                    <a:solidFill>
                      <a:schemeClr val="bg1"/>
                    </a:solidFill>
                    <a:latin typeface="Arial" pitchFamily="34" charset="0"/>
                  </a:rPr>
                  <a:t>K</a:t>
                </a:r>
                <a:endParaRPr lang="en-US" altLang="en-US">
                  <a:solidFill>
                    <a:schemeClr val="bg1"/>
                  </a:solidFill>
                  <a:latin typeface="Arial" pitchFamily="34" charset="0"/>
                </a:endParaRPr>
              </a:p>
              <a:p>
                <a:pPr>
                  <a:lnSpc>
                    <a:spcPct val="150000"/>
                  </a:lnSpc>
                </a:pPr>
                <a:r>
                  <a:rPr lang="en-US" altLang="en-US">
                    <a:solidFill>
                      <a:schemeClr val="bg1"/>
                    </a:solidFill>
                    <a:latin typeface="Arial" pitchFamily="34" charset="0"/>
                  </a:rPr>
                  <a:t>K	</a:t>
                </a:r>
                <a:r>
                  <a:rPr lang="en-US" altLang="en-US" smtClean="0">
                    <a:solidFill>
                      <a:schemeClr val="bg1"/>
                    </a:solidFill>
                    <a:latin typeface="Arial" pitchFamily="34" charset="0"/>
                  </a:rPr>
                  <a:t>K</a:t>
                </a:r>
                <a:endParaRPr lang="en-US" altLang="en-US">
                  <a:solidFill>
                    <a:schemeClr val="bg1"/>
                  </a:solidFill>
                  <a:latin typeface="Arial" pitchFamily="34" charset="0"/>
                </a:endParaRPr>
              </a:p>
            </p:txBody>
          </p:sp>
        </p:grpSp>
        <p:sp>
          <p:nvSpPr>
            <p:cNvPr id="73758" name="Freeform 16"/>
            <p:cNvSpPr>
              <a:spLocks/>
            </p:cNvSpPr>
            <p:nvPr/>
          </p:nvSpPr>
          <p:spPr bwMode="auto">
            <a:xfrm>
              <a:off x="3773" y="3653"/>
              <a:ext cx="214" cy="307"/>
            </a:xfrm>
            <a:custGeom>
              <a:avLst/>
              <a:gdLst>
                <a:gd name="T0" fmla="*/ 214 w 214"/>
                <a:gd name="T1" fmla="*/ 0 h 307"/>
                <a:gd name="T2" fmla="*/ 0 w 214"/>
                <a:gd name="T3" fmla="*/ 3 h 307"/>
                <a:gd name="T4" fmla="*/ 0 w 214"/>
                <a:gd name="T5" fmla="*/ 307 h 307"/>
                <a:gd name="T6" fmla="*/ 214 w 214"/>
                <a:gd name="T7" fmla="*/ 0 h 307"/>
                <a:gd name="T8" fmla="*/ 0 60000 65536"/>
                <a:gd name="T9" fmla="*/ 0 60000 65536"/>
                <a:gd name="T10" fmla="*/ 0 60000 65536"/>
                <a:gd name="T11" fmla="*/ 0 60000 65536"/>
                <a:gd name="T12" fmla="*/ 0 w 214"/>
                <a:gd name="T13" fmla="*/ 0 h 307"/>
                <a:gd name="T14" fmla="*/ 214 w 214"/>
                <a:gd name="T15" fmla="*/ 307 h 307"/>
              </a:gdLst>
              <a:ahLst/>
              <a:cxnLst>
                <a:cxn ang="T8">
                  <a:pos x="T0" y="T1"/>
                </a:cxn>
                <a:cxn ang="T9">
                  <a:pos x="T2" y="T3"/>
                </a:cxn>
                <a:cxn ang="T10">
                  <a:pos x="T4" y="T5"/>
                </a:cxn>
                <a:cxn ang="T11">
                  <a:pos x="T6" y="T7"/>
                </a:cxn>
              </a:cxnLst>
              <a:rect l="T12" t="T13" r="T14" b="T15"/>
              <a:pathLst>
                <a:path w="214" h="307">
                  <a:moveTo>
                    <a:pt x="214" y="0"/>
                  </a:moveTo>
                  <a:cubicBezTo>
                    <a:pt x="142" y="1"/>
                    <a:pt x="71" y="2"/>
                    <a:pt x="0" y="3"/>
                  </a:cubicBezTo>
                  <a:lnTo>
                    <a:pt x="0" y="307"/>
                  </a:lnTo>
                  <a:lnTo>
                    <a:pt x="214" y="0"/>
                  </a:ln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3759" name="Freeform 18"/>
            <p:cNvSpPr>
              <a:spLocks/>
            </p:cNvSpPr>
            <p:nvPr/>
          </p:nvSpPr>
          <p:spPr bwMode="auto">
            <a:xfrm>
              <a:off x="3384" y="2325"/>
              <a:ext cx="675" cy="1326"/>
            </a:xfrm>
            <a:custGeom>
              <a:avLst/>
              <a:gdLst>
                <a:gd name="T0" fmla="*/ 488 w 675"/>
                <a:gd name="T1" fmla="*/ 0 h 1326"/>
                <a:gd name="T2" fmla="*/ 0 w 675"/>
                <a:gd name="T3" fmla="*/ 0 h 1326"/>
                <a:gd name="T4" fmla="*/ 0 w 675"/>
                <a:gd name="T5" fmla="*/ 1326 h 1326"/>
                <a:gd name="T6" fmla="*/ 611 w 675"/>
                <a:gd name="T7" fmla="*/ 1326 h 1326"/>
                <a:gd name="T8" fmla="*/ 651 w 675"/>
                <a:gd name="T9" fmla="*/ 1238 h 1326"/>
                <a:gd name="T10" fmla="*/ 672 w 675"/>
                <a:gd name="T11" fmla="*/ 1120 h 1326"/>
                <a:gd name="T12" fmla="*/ 675 w 675"/>
                <a:gd name="T13" fmla="*/ 1011 h 1326"/>
                <a:gd name="T14" fmla="*/ 659 w 675"/>
                <a:gd name="T15" fmla="*/ 907 h 1326"/>
                <a:gd name="T16" fmla="*/ 613 w 675"/>
                <a:gd name="T17" fmla="*/ 830 h 1326"/>
                <a:gd name="T18" fmla="*/ 523 w 675"/>
                <a:gd name="T19" fmla="*/ 710 h 1326"/>
                <a:gd name="T20" fmla="*/ 459 w 675"/>
                <a:gd name="T21" fmla="*/ 630 h 1326"/>
                <a:gd name="T22" fmla="*/ 413 w 675"/>
                <a:gd name="T23" fmla="*/ 502 h 1326"/>
                <a:gd name="T24" fmla="*/ 379 w 675"/>
                <a:gd name="T25" fmla="*/ 371 h 1326"/>
                <a:gd name="T26" fmla="*/ 376 w 675"/>
                <a:gd name="T27" fmla="*/ 256 h 1326"/>
                <a:gd name="T28" fmla="*/ 405 w 675"/>
                <a:gd name="T29" fmla="*/ 155 h 1326"/>
                <a:gd name="T30" fmla="*/ 451 w 675"/>
                <a:gd name="T31" fmla="*/ 64 h 1326"/>
                <a:gd name="T32" fmla="*/ 488 w 675"/>
                <a:gd name="T33" fmla="*/ 0 h 13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5"/>
                <a:gd name="T52" fmla="*/ 0 h 1326"/>
                <a:gd name="T53" fmla="*/ 675 w 675"/>
                <a:gd name="T54" fmla="*/ 1326 h 13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5" h="1326">
                  <a:moveTo>
                    <a:pt x="488" y="0"/>
                  </a:moveTo>
                  <a:lnTo>
                    <a:pt x="0" y="0"/>
                  </a:lnTo>
                  <a:lnTo>
                    <a:pt x="0" y="1326"/>
                  </a:lnTo>
                  <a:lnTo>
                    <a:pt x="611" y="1326"/>
                  </a:lnTo>
                  <a:lnTo>
                    <a:pt x="651" y="1238"/>
                  </a:lnTo>
                  <a:lnTo>
                    <a:pt x="672" y="1120"/>
                  </a:lnTo>
                  <a:lnTo>
                    <a:pt x="675" y="1011"/>
                  </a:lnTo>
                  <a:cubicBezTo>
                    <a:pt x="658" y="909"/>
                    <a:pt x="659" y="944"/>
                    <a:pt x="659" y="907"/>
                  </a:cubicBezTo>
                  <a:lnTo>
                    <a:pt x="613" y="830"/>
                  </a:lnTo>
                  <a:lnTo>
                    <a:pt x="523" y="710"/>
                  </a:lnTo>
                  <a:lnTo>
                    <a:pt x="459" y="630"/>
                  </a:lnTo>
                  <a:lnTo>
                    <a:pt x="413" y="502"/>
                  </a:lnTo>
                  <a:lnTo>
                    <a:pt x="379" y="371"/>
                  </a:lnTo>
                  <a:lnTo>
                    <a:pt x="376" y="256"/>
                  </a:lnTo>
                  <a:lnTo>
                    <a:pt x="405" y="155"/>
                  </a:lnTo>
                  <a:lnTo>
                    <a:pt x="451" y="64"/>
                  </a:lnTo>
                  <a:lnTo>
                    <a:pt x="48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3760" name="Rectangle 19"/>
            <p:cNvSpPr>
              <a:spLocks noChangeArrowheads="1"/>
            </p:cNvSpPr>
            <p:nvPr/>
          </p:nvSpPr>
          <p:spPr bwMode="auto">
            <a:xfrm>
              <a:off x="3384" y="2327"/>
              <a:ext cx="883" cy="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1" name="Oval 20"/>
            <p:cNvSpPr>
              <a:spLocks noChangeArrowheads="1"/>
            </p:cNvSpPr>
            <p:nvPr/>
          </p:nvSpPr>
          <p:spPr bwMode="auto">
            <a:xfrm>
              <a:off x="3472" y="286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2" name="Oval 21"/>
            <p:cNvSpPr>
              <a:spLocks noChangeArrowheads="1"/>
            </p:cNvSpPr>
            <p:nvPr/>
          </p:nvSpPr>
          <p:spPr bwMode="auto">
            <a:xfrm>
              <a:off x="3526" y="2684"/>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3" name="Oval 22"/>
            <p:cNvSpPr>
              <a:spLocks noChangeArrowheads="1"/>
            </p:cNvSpPr>
            <p:nvPr/>
          </p:nvSpPr>
          <p:spPr bwMode="auto">
            <a:xfrm>
              <a:off x="3526" y="2420"/>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4" name="Oval 23"/>
            <p:cNvSpPr>
              <a:spLocks noChangeArrowheads="1"/>
            </p:cNvSpPr>
            <p:nvPr/>
          </p:nvSpPr>
          <p:spPr bwMode="auto">
            <a:xfrm>
              <a:off x="3944" y="262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5" name="Oval 24"/>
            <p:cNvSpPr>
              <a:spLocks noChangeArrowheads="1"/>
            </p:cNvSpPr>
            <p:nvPr/>
          </p:nvSpPr>
          <p:spPr bwMode="auto">
            <a:xfrm>
              <a:off x="3996" y="2416"/>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6" name="Line 25"/>
            <p:cNvSpPr>
              <a:spLocks noChangeShapeType="1"/>
            </p:cNvSpPr>
            <p:nvPr/>
          </p:nvSpPr>
          <p:spPr bwMode="auto">
            <a:xfrm>
              <a:off x="3772" y="2328"/>
              <a:ext cx="0" cy="13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67" name="Line 26"/>
            <p:cNvSpPr>
              <a:spLocks noChangeShapeType="1"/>
            </p:cNvSpPr>
            <p:nvPr/>
          </p:nvSpPr>
          <p:spPr bwMode="auto">
            <a:xfrm>
              <a:off x="3383" y="3649"/>
              <a:ext cx="0" cy="3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68" name="Freeform 27"/>
            <p:cNvSpPr>
              <a:spLocks/>
            </p:cNvSpPr>
            <p:nvPr/>
          </p:nvSpPr>
          <p:spPr bwMode="auto">
            <a:xfrm>
              <a:off x="3648" y="2160"/>
              <a:ext cx="425" cy="1968"/>
            </a:xfrm>
            <a:custGeom>
              <a:avLst/>
              <a:gdLst>
                <a:gd name="T0" fmla="*/ 320 w 425"/>
                <a:gd name="T1" fmla="*/ 0 h 1968"/>
                <a:gd name="T2" fmla="*/ 120 w 425"/>
                <a:gd name="T3" fmla="*/ 400 h 1968"/>
                <a:gd name="T4" fmla="*/ 184 w 425"/>
                <a:gd name="T5" fmla="*/ 760 h 1968"/>
                <a:gd name="T6" fmla="*/ 392 w 425"/>
                <a:gd name="T7" fmla="*/ 1080 h 1968"/>
                <a:gd name="T8" fmla="*/ 384 w 425"/>
                <a:gd name="T9" fmla="*/ 1408 h 1968"/>
                <a:gd name="T10" fmla="*/ 192 w 425"/>
                <a:gd name="T11" fmla="*/ 1720 h 1968"/>
                <a:gd name="T12" fmla="*/ 0 w 425"/>
                <a:gd name="T13" fmla="*/ 1968 h 1968"/>
                <a:gd name="T14" fmla="*/ 0 60000 65536"/>
                <a:gd name="T15" fmla="*/ 0 60000 65536"/>
                <a:gd name="T16" fmla="*/ 0 60000 65536"/>
                <a:gd name="T17" fmla="*/ 0 60000 65536"/>
                <a:gd name="T18" fmla="*/ 0 60000 65536"/>
                <a:gd name="T19" fmla="*/ 0 60000 65536"/>
                <a:gd name="T20" fmla="*/ 0 60000 65536"/>
                <a:gd name="T21" fmla="*/ 0 w 425"/>
                <a:gd name="T22" fmla="*/ 0 h 1968"/>
                <a:gd name="T23" fmla="*/ 425 w 425"/>
                <a:gd name="T24" fmla="*/ 1968 h 19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5" h="1968">
                  <a:moveTo>
                    <a:pt x="320" y="0"/>
                  </a:moveTo>
                  <a:cubicBezTo>
                    <a:pt x="288" y="67"/>
                    <a:pt x="143" y="273"/>
                    <a:pt x="120" y="400"/>
                  </a:cubicBezTo>
                  <a:cubicBezTo>
                    <a:pt x="97" y="527"/>
                    <a:pt x="139" y="647"/>
                    <a:pt x="184" y="760"/>
                  </a:cubicBezTo>
                  <a:cubicBezTo>
                    <a:pt x="229" y="873"/>
                    <a:pt x="359" y="972"/>
                    <a:pt x="392" y="1080"/>
                  </a:cubicBezTo>
                  <a:cubicBezTo>
                    <a:pt x="425" y="1188"/>
                    <a:pt x="417" y="1301"/>
                    <a:pt x="384" y="1408"/>
                  </a:cubicBezTo>
                  <a:cubicBezTo>
                    <a:pt x="351" y="1515"/>
                    <a:pt x="256" y="1627"/>
                    <a:pt x="192" y="1720"/>
                  </a:cubicBezTo>
                  <a:cubicBezTo>
                    <a:pt x="128" y="1813"/>
                    <a:pt x="40" y="1916"/>
                    <a:pt x="0" y="1968"/>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769" name="Freeform 28"/>
            <p:cNvSpPr>
              <a:spLocks/>
            </p:cNvSpPr>
            <p:nvPr/>
          </p:nvSpPr>
          <p:spPr bwMode="auto">
            <a:xfrm>
              <a:off x="3792" y="2160"/>
              <a:ext cx="425" cy="1968"/>
            </a:xfrm>
            <a:custGeom>
              <a:avLst/>
              <a:gdLst>
                <a:gd name="T0" fmla="*/ 320 w 425"/>
                <a:gd name="T1" fmla="*/ 0 h 1968"/>
                <a:gd name="T2" fmla="*/ 120 w 425"/>
                <a:gd name="T3" fmla="*/ 400 h 1968"/>
                <a:gd name="T4" fmla="*/ 184 w 425"/>
                <a:gd name="T5" fmla="*/ 760 h 1968"/>
                <a:gd name="T6" fmla="*/ 392 w 425"/>
                <a:gd name="T7" fmla="*/ 1080 h 1968"/>
                <a:gd name="T8" fmla="*/ 384 w 425"/>
                <a:gd name="T9" fmla="*/ 1408 h 1968"/>
                <a:gd name="T10" fmla="*/ 192 w 425"/>
                <a:gd name="T11" fmla="*/ 1720 h 1968"/>
                <a:gd name="T12" fmla="*/ 0 w 425"/>
                <a:gd name="T13" fmla="*/ 1968 h 1968"/>
                <a:gd name="T14" fmla="*/ 0 60000 65536"/>
                <a:gd name="T15" fmla="*/ 0 60000 65536"/>
                <a:gd name="T16" fmla="*/ 0 60000 65536"/>
                <a:gd name="T17" fmla="*/ 0 60000 65536"/>
                <a:gd name="T18" fmla="*/ 0 60000 65536"/>
                <a:gd name="T19" fmla="*/ 0 60000 65536"/>
                <a:gd name="T20" fmla="*/ 0 60000 65536"/>
                <a:gd name="T21" fmla="*/ 0 w 425"/>
                <a:gd name="T22" fmla="*/ 0 h 1968"/>
                <a:gd name="T23" fmla="*/ 425 w 425"/>
                <a:gd name="T24" fmla="*/ 1968 h 19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5" h="1968">
                  <a:moveTo>
                    <a:pt x="320" y="0"/>
                  </a:moveTo>
                  <a:cubicBezTo>
                    <a:pt x="288" y="67"/>
                    <a:pt x="143" y="273"/>
                    <a:pt x="120" y="400"/>
                  </a:cubicBezTo>
                  <a:cubicBezTo>
                    <a:pt x="97" y="527"/>
                    <a:pt x="139" y="647"/>
                    <a:pt x="184" y="760"/>
                  </a:cubicBezTo>
                  <a:cubicBezTo>
                    <a:pt x="229" y="873"/>
                    <a:pt x="359" y="972"/>
                    <a:pt x="392" y="1080"/>
                  </a:cubicBezTo>
                  <a:cubicBezTo>
                    <a:pt x="425" y="1188"/>
                    <a:pt x="417" y="1301"/>
                    <a:pt x="384" y="1408"/>
                  </a:cubicBezTo>
                  <a:cubicBezTo>
                    <a:pt x="351" y="1515"/>
                    <a:pt x="256" y="1627"/>
                    <a:pt x="192" y="1720"/>
                  </a:cubicBezTo>
                  <a:cubicBezTo>
                    <a:pt x="128" y="1813"/>
                    <a:pt x="40" y="1916"/>
                    <a:pt x="0" y="1968"/>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770" name="Line 29"/>
            <p:cNvSpPr>
              <a:spLocks noChangeShapeType="1"/>
            </p:cNvSpPr>
            <p:nvPr/>
          </p:nvSpPr>
          <p:spPr bwMode="auto">
            <a:xfrm>
              <a:off x="3907" y="2597"/>
              <a:ext cx="1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1" name="Line 30"/>
            <p:cNvSpPr>
              <a:spLocks noChangeShapeType="1"/>
            </p:cNvSpPr>
            <p:nvPr/>
          </p:nvSpPr>
          <p:spPr bwMode="auto">
            <a:xfrm>
              <a:off x="3957" y="2868"/>
              <a:ext cx="124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2" name="Rectangle 31"/>
            <p:cNvSpPr>
              <a:spLocks noChangeArrowheads="1"/>
            </p:cNvSpPr>
            <p:nvPr/>
          </p:nvSpPr>
          <p:spPr bwMode="auto">
            <a:xfrm>
              <a:off x="912" y="2327"/>
              <a:ext cx="2462" cy="1328"/>
            </a:xfrm>
            <a:prstGeom prst="rect">
              <a:avLst/>
            </a:prstGeom>
            <a:solidFill>
              <a:srgbClr val="D9F7FF"/>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73" name="Rectangle 32"/>
            <p:cNvSpPr>
              <a:spLocks noChangeArrowheads="1"/>
            </p:cNvSpPr>
            <p:nvPr/>
          </p:nvSpPr>
          <p:spPr bwMode="auto">
            <a:xfrm>
              <a:off x="922" y="2328"/>
              <a:ext cx="2452"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tabLst>
                  <a:tab pos="4692650" algn="ctr"/>
                </a:tabLst>
              </a:pPr>
              <a:r>
                <a:rPr lang="en-US" altLang="en-US">
                  <a:solidFill>
                    <a:schemeClr val="bg1"/>
                  </a:solidFill>
                  <a:effectLst>
                    <a:outerShdw blurRad="38100" dist="38100" dir="2700000" algn="tl">
                      <a:srgbClr val="000000">
                        <a:alpha val="43137"/>
                      </a:srgbClr>
                    </a:outerShdw>
                  </a:effectLst>
                  <a:latin typeface="Arial" pitchFamily="34" charset="0"/>
                </a:rPr>
                <a:t>Ringan	</a:t>
              </a:r>
              <a:r>
                <a:rPr lang="en-US" altLang="en-US" smtClean="0">
                  <a:solidFill>
                    <a:schemeClr val="bg1"/>
                  </a:solidFill>
                  <a:effectLst>
                    <a:outerShdw blurRad="38100" dist="38100" dir="2700000" algn="tl">
                      <a:srgbClr val="000000">
                        <a:alpha val="43137"/>
                      </a:srgbClr>
                    </a:outerShdw>
                  </a:effectLst>
                  <a:latin typeface="Arial" pitchFamily="34" charset="0"/>
                </a:rPr>
                <a:t>3</a:t>
              </a:r>
            </a:p>
            <a:p>
              <a:pPr>
                <a:lnSpc>
                  <a:spcPct val="150000"/>
                </a:lnSpc>
                <a:tabLst>
                  <a:tab pos="4692650" algn="ctr"/>
                </a:tabLst>
              </a:pPr>
              <a:r>
                <a:rPr lang="en-US" altLang="en-US" smtClean="0">
                  <a:solidFill>
                    <a:schemeClr val="bg1"/>
                  </a:solidFill>
                  <a:effectLst>
                    <a:outerShdw blurRad="38100" dist="38100" dir="2700000" algn="tl">
                      <a:srgbClr val="000000">
                        <a:alpha val="43137"/>
                      </a:srgbClr>
                    </a:outerShdw>
                  </a:effectLst>
                  <a:latin typeface="Arial" pitchFamily="34" charset="0"/>
                </a:rPr>
                <a:t>Mudah digunakan	4</a:t>
              </a:r>
            </a:p>
            <a:p>
              <a:pPr>
                <a:lnSpc>
                  <a:spcPct val="150000"/>
                </a:lnSpc>
                <a:tabLst>
                  <a:tab pos="4692650" algn="ctr"/>
                </a:tabLst>
              </a:pPr>
              <a:r>
                <a:rPr lang="en-US" altLang="en-US" smtClean="0">
                  <a:solidFill>
                    <a:schemeClr val="bg1"/>
                  </a:solidFill>
                  <a:effectLst>
                    <a:outerShdw blurRad="38100" dist="38100" dir="2700000" algn="tl">
                      <a:srgbClr val="000000">
                        <a:alpha val="43137"/>
                      </a:srgbClr>
                    </a:outerShdw>
                  </a:effectLst>
                  <a:latin typeface="Arial" pitchFamily="34" charset="0"/>
                </a:rPr>
                <a:t>Handal</a:t>
              </a:r>
              <a:r>
                <a:rPr lang="en-US" altLang="en-US">
                  <a:solidFill>
                    <a:schemeClr val="bg1"/>
                  </a:solidFill>
                  <a:effectLst>
                    <a:outerShdw blurRad="38100" dist="38100" dir="2700000" algn="tl">
                      <a:srgbClr val="000000">
                        <a:alpha val="43137"/>
                      </a:srgbClr>
                    </a:outerShdw>
                  </a:effectLst>
                  <a:latin typeface="Arial" pitchFamily="34" charset="0"/>
                </a:rPr>
                <a:t>	5</a:t>
              </a:r>
            </a:p>
            <a:p>
              <a:pPr>
                <a:lnSpc>
                  <a:spcPct val="150000"/>
                </a:lnSpc>
                <a:tabLst>
                  <a:tab pos="4692650" algn="ctr"/>
                </a:tabLst>
              </a:pPr>
              <a:r>
                <a:rPr lang="en-US" altLang="en-US">
                  <a:solidFill>
                    <a:schemeClr val="bg1"/>
                  </a:solidFill>
                  <a:effectLst>
                    <a:outerShdw blurRad="38100" dist="38100" dir="2700000" algn="tl">
                      <a:srgbClr val="000000">
                        <a:alpha val="43137"/>
                      </a:srgbClr>
                    </a:outerShdw>
                  </a:effectLst>
                  <a:latin typeface="Arial" pitchFamily="34" charset="0"/>
                </a:rPr>
                <a:t>Mudah dipegang dg mantap	</a:t>
              </a:r>
              <a:r>
                <a:rPr lang="en-US" altLang="en-US" smtClean="0">
                  <a:solidFill>
                    <a:schemeClr val="bg1"/>
                  </a:solidFill>
                  <a:effectLst>
                    <a:outerShdw blurRad="38100" dist="38100" dir="2700000" algn="tl">
                      <a:srgbClr val="000000">
                        <a:alpha val="43137"/>
                      </a:srgbClr>
                    </a:outerShdw>
                  </a:effectLst>
                  <a:latin typeface="Arial" pitchFamily="34" charset="0"/>
                </a:rPr>
                <a:t>2</a:t>
              </a:r>
              <a:endParaRPr lang="en-US" altLang="en-US">
                <a:solidFill>
                  <a:schemeClr val="bg1"/>
                </a:solidFill>
                <a:effectLst>
                  <a:outerShdw blurRad="38100" dist="38100" dir="2700000" algn="tl">
                    <a:srgbClr val="000000">
                      <a:alpha val="43137"/>
                    </a:srgbClr>
                  </a:outerShdw>
                </a:effectLst>
                <a:latin typeface="Arial" pitchFamily="34" charset="0"/>
              </a:endParaRPr>
            </a:p>
            <a:p>
              <a:pPr>
                <a:lnSpc>
                  <a:spcPct val="150000"/>
                </a:lnSpc>
                <a:tabLst>
                  <a:tab pos="4692650" algn="ctr"/>
                </a:tabLst>
              </a:pPr>
              <a:r>
                <a:rPr lang="en-US" altLang="en-US">
                  <a:solidFill>
                    <a:schemeClr val="bg1"/>
                  </a:solidFill>
                  <a:effectLst>
                    <a:outerShdw blurRad="38100" dist="38100" dir="2700000" algn="tl">
                      <a:srgbClr val="000000">
                        <a:alpha val="43137"/>
                      </a:srgbClr>
                    </a:outerShdw>
                  </a:effectLst>
                  <a:latin typeface="Arial" pitchFamily="34" charset="0"/>
                </a:rPr>
                <a:t>Resolusi tinggi </a:t>
              </a:r>
              <a:r>
                <a:rPr lang="en-US" altLang="en-US">
                  <a:solidFill>
                    <a:schemeClr val="bg1"/>
                  </a:solidFill>
                  <a:latin typeface="Arial" pitchFamily="34" charset="0"/>
                </a:rPr>
                <a:t>Lightweight 	3 </a:t>
              </a:r>
              <a:endParaRPr lang="en-US" altLang="en-US" smtClean="0">
                <a:solidFill>
                  <a:schemeClr val="bg1"/>
                </a:solidFill>
                <a:latin typeface="Arial" pitchFamily="34" charset="0"/>
              </a:endParaRPr>
            </a:p>
          </p:txBody>
        </p:sp>
        <p:sp>
          <p:nvSpPr>
            <p:cNvPr id="73774" name="Line 33"/>
            <p:cNvSpPr>
              <a:spLocks noChangeShapeType="1"/>
            </p:cNvSpPr>
            <p:nvPr/>
          </p:nvSpPr>
          <p:spPr bwMode="auto">
            <a:xfrm>
              <a:off x="3035" y="2327"/>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5" name="Line 34"/>
            <p:cNvSpPr>
              <a:spLocks noChangeShapeType="1"/>
            </p:cNvSpPr>
            <p:nvPr/>
          </p:nvSpPr>
          <p:spPr bwMode="auto">
            <a:xfrm>
              <a:off x="911" y="2596"/>
              <a:ext cx="284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6" name="Line 35"/>
            <p:cNvSpPr>
              <a:spLocks noChangeShapeType="1"/>
            </p:cNvSpPr>
            <p:nvPr/>
          </p:nvSpPr>
          <p:spPr bwMode="auto">
            <a:xfrm>
              <a:off x="911" y="2866"/>
              <a:ext cx="28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7" name="Line 36"/>
            <p:cNvSpPr>
              <a:spLocks noChangeShapeType="1"/>
            </p:cNvSpPr>
            <p:nvPr/>
          </p:nvSpPr>
          <p:spPr bwMode="auto">
            <a:xfrm>
              <a:off x="911" y="3106"/>
              <a:ext cx="304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8" name="Line 37"/>
            <p:cNvSpPr>
              <a:spLocks noChangeShapeType="1"/>
            </p:cNvSpPr>
            <p:nvPr/>
          </p:nvSpPr>
          <p:spPr bwMode="auto">
            <a:xfrm>
              <a:off x="911" y="3366"/>
              <a:ext cx="31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9" name="Line 39"/>
            <p:cNvSpPr>
              <a:spLocks noChangeShapeType="1"/>
            </p:cNvSpPr>
            <p:nvPr/>
          </p:nvSpPr>
          <p:spPr bwMode="auto">
            <a:xfrm>
              <a:off x="3906" y="3976"/>
              <a:ext cx="35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0" name="Line 40"/>
            <p:cNvSpPr>
              <a:spLocks noChangeShapeType="1"/>
            </p:cNvSpPr>
            <p:nvPr/>
          </p:nvSpPr>
          <p:spPr bwMode="auto">
            <a:xfrm>
              <a:off x="4011" y="2328"/>
              <a:ext cx="26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1" name="Line 41"/>
            <p:cNvSpPr>
              <a:spLocks noChangeShapeType="1"/>
            </p:cNvSpPr>
            <p:nvPr/>
          </p:nvSpPr>
          <p:spPr bwMode="auto">
            <a:xfrm>
              <a:off x="3384" y="2328"/>
              <a:ext cx="4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2" name="Line 42"/>
            <p:cNvSpPr>
              <a:spLocks noChangeShapeType="1"/>
            </p:cNvSpPr>
            <p:nvPr/>
          </p:nvSpPr>
          <p:spPr bwMode="auto">
            <a:xfrm>
              <a:off x="3383" y="3657"/>
              <a:ext cx="59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3" name="Rectangle 17"/>
            <p:cNvSpPr>
              <a:spLocks noChangeArrowheads="1"/>
            </p:cNvSpPr>
            <p:nvPr/>
          </p:nvSpPr>
          <p:spPr bwMode="auto">
            <a:xfrm>
              <a:off x="912" y="3657"/>
              <a:ext cx="2861" cy="319"/>
            </a:xfrm>
            <a:prstGeom prst="rect">
              <a:avLst/>
            </a:prstGeom>
            <a:solidFill>
              <a:srgbClr val="BDD6AE"/>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84" name="Rectangle 38"/>
            <p:cNvSpPr>
              <a:spLocks noChangeArrowheads="1"/>
            </p:cNvSpPr>
            <p:nvPr/>
          </p:nvSpPr>
          <p:spPr bwMode="auto">
            <a:xfrm>
              <a:off x="942" y="3681"/>
              <a:ext cx="425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1pPr>
              <a:lvl2pPr marL="742950" indent="-28575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2pPr>
              <a:lvl3pPr marL="1143000" indent="-22860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3pPr>
              <a:lvl4pPr marL="1600200" indent="-22860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4pPr>
              <a:lvl5pPr marL="2057400" indent="-22860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9pPr>
            </a:lstStyle>
            <a:p>
              <a:pPr>
                <a:tabLst>
                  <a:tab pos="5432425" algn="ctr"/>
                  <a:tab pos="6454775" algn="ctr"/>
                  <a:tab pos="7369175" algn="ctr"/>
                  <a:tab pos="8407400" algn="ctr"/>
                </a:tabLst>
              </a:pPr>
              <a:r>
                <a:rPr lang="en-US" altLang="en-US" smtClean="0">
                  <a:solidFill>
                    <a:schemeClr val="bg1"/>
                  </a:solidFill>
                  <a:latin typeface="Arial" pitchFamily="34" charset="0"/>
                </a:rPr>
                <a:t>Peringkat pentingnya menurut kita</a:t>
              </a:r>
              <a:r>
                <a:rPr lang="en-US" altLang="en-US">
                  <a:solidFill>
                    <a:schemeClr val="bg1"/>
                  </a:solidFill>
                  <a:latin typeface="Arial" pitchFamily="34" charset="0"/>
                </a:rPr>
                <a:t>	22	5</a:t>
              </a:r>
            </a:p>
          </p:txBody>
        </p:sp>
      </p:grpSp>
      <p:grpSp>
        <p:nvGrpSpPr>
          <p:cNvPr id="75819" name="Group 43"/>
          <p:cNvGrpSpPr>
            <a:grpSpLocks/>
          </p:cNvGrpSpPr>
          <p:nvPr/>
        </p:nvGrpSpPr>
        <p:grpSpPr bwMode="auto">
          <a:xfrm>
            <a:off x="1993903" y="2516188"/>
            <a:ext cx="6891865" cy="674688"/>
            <a:chOff x="718" y="1585"/>
            <a:chExt cx="3474" cy="425"/>
          </a:xfrm>
        </p:grpSpPr>
        <p:sp>
          <p:nvSpPr>
            <p:cNvPr id="73747" name="Rectangle 44"/>
            <p:cNvSpPr>
              <a:spLocks noChangeArrowheads="1"/>
            </p:cNvSpPr>
            <p:nvPr/>
          </p:nvSpPr>
          <p:spPr bwMode="auto">
            <a:xfrm>
              <a:off x="718" y="1585"/>
              <a:ext cx="1601"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90000"/>
                </a:lnSpc>
              </a:pPr>
              <a:r>
                <a:rPr lang="en-US" altLang="en-US" sz="1400" smtClean="0">
                  <a:latin typeface="Arial" pitchFamily="34" charset="0"/>
                </a:rPr>
                <a:t>Seberapa baik produk pesaing dapat memenuhi keinginan pelanggan</a:t>
              </a:r>
            </a:p>
          </p:txBody>
        </p:sp>
        <p:sp>
          <p:nvSpPr>
            <p:cNvPr id="73748" name="Line 45"/>
            <p:cNvSpPr>
              <a:spLocks noChangeShapeType="1"/>
            </p:cNvSpPr>
            <p:nvPr/>
          </p:nvSpPr>
          <p:spPr bwMode="auto">
            <a:xfrm>
              <a:off x="2376" y="1832"/>
              <a:ext cx="1816" cy="64"/>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600"/>
            </a:p>
          </p:txBody>
        </p:sp>
      </p:grpSp>
      <p:grpSp>
        <p:nvGrpSpPr>
          <p:cNvPr id="73732" name="Group 19" hidden="1"/>
          <p:cNvGrpSpPr>
            <a:grpSpLocks/>
          </p:cNvGrpSpPr>
          <p:nvPr/>
        </p:nvGrpSpPr>
        <p:grpSpPr bwMode="auto">
          <a:xfrm>
            <a:off x="1852081" y="238126"/>
            <a:ext cx="2935815" cy="1987550"/>
            <a:chOff x="4171" y="302"/>
            <a:chExt cx="1387" cy="1252"/>
          </a:xfrm>
        </p:grpSpPr>
        <p:sp>
          <p:nvSpPr>
            <p:cNvPr id="73734"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73735"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73736"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73737"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73738"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73739"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73740"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41"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70"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3743"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72"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3745"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73746"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5836" name="Line 60"/>
          <p:cNvSpPr>
            <a:spLocks noChangeShapeType="1"/>
          </p:cNvSpPr>
          <p:nvPr/>
        </p:nvSpPr>
        <p:spPr bwMode="auto">
          <a:xfrm>
            <a:off x="4555067" y="1333501"/>
            <a:ext cx="4334933" cy="1054100"/>
          </a:xfrm>
          <a:prstGeom prst="line">
            <a:avLst/>
          </a:prstGeom>
          <a:noFill/>
          <a:ln w="57150">
            <a:solidFill>
              <a:schemeClr val="accent1"/>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grpSp>
        <p:nvGrpSpPr>
          <p:cNvPr id="61" name="Group 19"/>
          <p:cNvGrpSpPr>
            <a:grpSpLocks/>
          </p:cNvGrpSpPr>
          <p:nvPr/>
        </p:nvGrpSpPr>
        <p:grpSpPr bwMode="auto">
          <a:xfrm>
            <a:off x="1843098" y="238126"/>
            <a:ext cx="2935815" cy="1987551"/>
            <a:chOff x="4171" y="302"/>
            <a:chExt cx="1387" cy="1252"/>
          </a:xfrm>
        </p:grpSpPr>
        <p:sp>
          <p:nvSpPr>
            <p:cNvPr id="62"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3"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Apa yg</a:t>
              </a:r>
            </a:p>
            <a:p>
              <a:pPr algn="ctr"/>
              <a:r>
                <a:rPr lang="en-AU" altLang="en-US" sz="900" b="1" smtClean="0">
                  <a:solidFill>
                    <a:srgbClr val="000000"/>
                  </a:solidFill>
                  <a:latin typeface="Arial" pitchFamily="34" charset="0"/>
                  <a:ea typeface="MS PGothic" pitchFamily="34" charset="-128"/>
                </a:rPr>
                <a:t>Diinginkan</a:t>
              </a:r>
            </a:p>
            <a:p>
              <a:pPr algn="ctr"/>
              <a:r>
                <a:rPr lang="en-AU" altLang="en-US" sz="900" b="1" smtClean="0">
                  <a:solidFill>
                    <a:srgbClr val="000000"/>
                  </a:solidFill>
                  <a:latin typeface="Arial" pitchFamily="34" charset="0"/>
                  <a:ea typeface="MS PGothic" pitchFamily="34" charset="-128"/>
                </a:rPr>
                <a:t>konsumen</a:t>
              </a:r>
              <a:endParaRPr lang="en-AU" altLang="en-US" sz="900" b="1">
                <a:solidFill>
                  <a:srgbClr val="000000"/>
                </a:solidFill>
                <a:latin typeface="Arial" pitchFamily="34" charset="0"/>
                <a:ea typeface="MS PGothic" pitchFamily="34" charset="-128"/>
              </a:endParaRPr>
            </a:p>
          </p:txBody>
        </p:sp>
        <p:sp>
          <p:nvSpPr>
            <p:cNvPr id="64"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5" name="Text Box 23"/>
            <p:cNvSpPr txBox="1">
              <a:spLocks noChangeArrowheads="1"/>
            </p:cNvSpPr>
            <p:nvPr/>
          </p:nvSpPr>
          <p:spPr bwMode="auto">
            <a:xfrm>
              <a:off x="4701" y="848"/>
              <a:ext cx="4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Matrik</a:t>
              </a:r>
            </a:p>
            <a:p>
              <a:pPr algn="ctr"/>
              <a:r>
                <a:rPr lang="en-AU" altLang="en-US" sz="900" b="1" smtClean="0">
                  <a:solidFill>
                    <a:srgbClr val="000000"/>
                  </a:solidFill>
                  <a:latin typeface="Arial" pitchFamily="34" charset="0"/>
                  <a:ea typeface="MS PGothic" pitchFamily="34" charset="-128"/>
                </a:rPr>
                <a:t>keterhubungan</a:t>
              </a:r>
              <a:endParaRPr lang="en-AU" altLang="en-US" sz="900" b="1">
                <a:solidFill>
                  <a:srgbClr val="000000"/>
                </a:solidFill>
                <a:latin typeface="Arial" pitchFamily="34" charset="0"/>
                <a:ea typeface="MS PGothic" pitchFamily="34" charset="-128"/>
              </a:endParaRPr>
            </a:p>
          </p:txBody>
        </p:sp>
        <p:sp>
          <p:nvSpPr>
            <p:cNvPr id="66"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7" name="Text Box 25"/>
            <p:cNvSpPr txBox="1">
              <a:spLocks noChangeArrowheads="1"/>
            </p:cNvSpPr>
            <p:nvPr/>
          </p:nvSpPr>
          <p:spPr bwMode="auto">
            <a:xfrm>
              <a:off x="4605" y="1220"/>
              <a:ext cx="6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Evaluasi dan Atribut teknis</a:t>
              </a:r>
            </a:p>
          </p:txBody>
        </p:sp>
        <p:sp>
          <p:nvSpPr>
            <p:cNvPr id="68"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Bagaimana</a:t>
              </a:r>
            </a:p>
            <a:p>
              <a:pPr algn="ctr"/>
              <a:r>
                <a:rPr lang="en-AU" altLang="en-US" sz="900" b="1" smtClean="0">
                  <a:solidFill>
                    <a:srgbClr val="000000"/>
                  </a:solidFill>
                  <a:latin typeface="Arial" pitchFamily="34" charset="0"/>
                  <a:ea typeface="MS PGothic" pitchFamily="34" charset="-128"/>
                </a:rPr>
                <a:t>Memuaskan plnggn</a:t>
              </a:r>
              <a:endParaRPr lang="en-AU" altLang="en-US" sz="900" b="1">
                <a:solidFill>
                  <a:srgbClr val="000000"/>
                </a:solidFill>
                <a:latin typeface="Arial" pitchFamily="34" charset="0"/>
                <a:ea typeface="MS PGothic" pitchFamily="34" charset="-128"/>
              </a:endParaRPr>
            </a:p>
          </p:txBody>
        </p:sp>
        <p:sp>
          <p:nvSpPr>
            <p:cNvPr id="71"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3"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smtClean="0">
                  <a:solidFill>
                    <a:srgbClr val="000000"/>
                  </a:solidFill>
                  <a:latin typeface="Arial" pitchFamily="34" charset="0"/>
                  <a:ea typeface="MS PGothic" pitchFamily="34" charset="-128"/>
                </a:rPr>
                <a:t>Interrelationships</a:t>
              </a:r>
              <a:endParaRPr lang="en-AU" altLang="en-US" sz="800" b="1">
                <a:solidFill>
                  <a:srgbClr val="000000"/>
                </a:solidFill>
                <a:latin typeface="Arial" pitchFamily="34" charset="0"/>
                <a:ea typeface="MS PGothic" pitchFamily="34" charset="-128"/>
              </a:endParaRPr>
            </a:p>
          </p:txBody>
        </p:sp>
        <p:sp>
          <p:nvSpPr>
            <p:cNvPr id="74"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5"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smtClean="0">
                  <a:solidFill>
                    <a:srgbClr val="000000"/>
                  </a:solidFill>
                  <a:latin typeface="Arial" pitchFamily="34" charset="0"/>
                </a:rPr>
                <a:t>Analisis</a:t>
              </a:r>
            </a:p>
            <a:p>
              <a:pPr algn="ctr"/>
              <a:r>
                <a:rPr lang="en-US" altLang="en-US" sz="800" b="1" smtClean="0">
                  <a:solidFill>
                    <a:srgbClr val="000000"/>
                  </a:solidFill>
                  <a:latin typeface="Arial" pitchFamily="34" charset="0"/>
                </a:rPr>
                <a:t>Pesaing</a:t>
              </a:r>
              <a:endParaRPr lang="en-US" altLang="en-US" sz="800" b="1">
                <a:solidFill>
                  <a:srgbClr val="000000"/>
                </a:solidFill>
                <a:latin typeface="Arial" pitchFamily="34" charset="0"/>
              </a:endParaRPr>
            </a:p>
          </p:txBody>
        </p:sp>
        <p:sp>
          <p:nvSpPr>
            <p:cNvPr id="76"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extLst>
      <p:ext uri="{BB962C8B-B14F-4D97-AF65-F5344CB8AC3E}">
        <p14:creationId xmlns:p14="http://schemas.microsoft.com/office/powerpoint/2010/main" val="1278779602"/>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dissolve">
                                      <p:cBhvr>
                                        <p:cTn id="7" dur="1000"/>
                                        <p:tgtEl>
                                          <p:spTgt spid="61"/>
                                        </p:tgtEl>
                                      </p:cBhvr>
                                    </p:animEffect>
                                  </p:childTnLst>
                                </p:cTn>
                              </p:par>
                            </p:childTnLst>
                          </p:cTn>
                        </p:par>
                        <p:par>
                          <p:cTn id="8" fill="hold">
                            <p:stCondLst>
                              <p:cond delay="1000"/>
                            </p:stCondLst>
                            <p:childTnLst>
                              <p:par>
                                <p:cTn id="9" presetID="22" presetClass="entr" presetSubtype="8" fill="hold" grpId="0" nodeType="afterEffect">
                                  <p:stCondLst>
                                    <p:cond delay="1000"/>
                                  </p:stCondLst>
                                  <p:childTnLst>
                                    <p:set>
                                      <p:cBhvr>
                                        <p:cTn id="10" dur="1" fill="hold">
                                          <p:stCondLst>
                                            <p:cond delay="0"/>
                                          </p:stCondLst>
                                        </p:cTn>
                                        <p:tgtEl>
                                          <p:spTgt spid="75836"/>
                                        </p:tgtEl>
                                        <p:attrNameLst>
                                          <p:attrName>style.visibility</p:attrName>
                                        </p:attrNameLst>
                                      </p:cBhvr>
                                      <p:to>
                                        <p:strVal val="visible"/>
                                      </p:to>
                                    </p:set>
                                    <p:animEffect transition="in" filter="wipe(left)">
                                      <p:cBhvr>
                                        <p:cTn id="11" dur="1000"/>
                                        <p:tgtEl>
                                          <p:spTgt spid="75836"/>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75779"/>
                                        </p:tgtEl>
                                        <p:attrNameLst>
                                          <p:attrName>style.visibility</p:attrName>
                                        </p:attrNameLst>
                                      </p:cBhvr>
                                      <p:to>
                                        <p:strVal val="visible"/>
                                      </p:to>
                                    </p:set>
                                    <p:animEffect transition="in" filter="wipe(left)">
                                      <p:cBhvr>
                                        <p:cTn id="15" dur="1000"/>
                                        <p:tgtEl>
                                          <p:spTgt spid="75779"/>
                                        </p:tgtEl>
                                      </p:cBhvr>
                                    </p:animEffect>
                                  </p:childTnLst>
                                </p:cTn>
                              </p:par>
                            </p:childTnLst>
                          </p:cTn>
                        </p:par>
                        <p:par>
                          <p:cTn id="16" fill="hold">
                            <p:stCondLst>
                              <p:cond delay="4000"/>
                            </p:stCondLst>
                            <p:childTnLst>
                              <p:par>
                                <p:cTn id="17" presetID="22" presetClass="entr" presetSubtype="8" fill="hold" nodeType="afterEffect">
                                  <p:stCondLst>
                                    <p:cond delay="1000"/>
                                  </p:stCondLst>
                                  <p:childTnLst>
                                    <p:set>
                                      <p:cBhvr>
                                        <p:cTn id="18" dur="1" fill="hold">
                                          <p:stCondLst>
                                            <p:cond delay="0"/>
                                          </p:stCondLst>
                                        </p:cTn>
                                        <p:tgtEl>
                                          <p:spTgt spid="75819"/>
                                        </p:tgtEl>
                                        <p:attrNameLst>
                                          <p:attrName>style.visibility</p:attrName>
                                        </p:attrNameLst>
                                      </p:cBhvr>
                                      <p:to>
                                        <p:strVal val="visible"/>
                                      </p:to>
                                    </p:set>
                                    <p:animEffect transition="in" filter="wipe(left)">
                                      <p:cBhvr>
                                        <p:cTn id="19" dur="1000"/>
                                        <p:tgtEl>
                                          <p:spTgt spid="75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3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5516259" y="446173"/>
            <a:ext cx="5486400" cy="901700"/>
          </a:xfrm>
        </p:spPr>
        <p:txBody>
          <a:bodyPr>
            <a:normAutofit fontScale="90000"/>
          </a:bodyPr>
          <a:lstStyle/>
          <a:p>
            <a:r>
              <a:rPr lang="en-US" altLang="en-US">
                <a:latin typeface="Arial" pitchFamily="34" charset="0"/>
                <a:cs typeface="Arial" pitchFamily="34" charset="0"/>
              </a:rPr>
              <a:t>Contoh rumah kualitas</a:t>
            </a:r>
            <a:endParaRPr lang="en-US" altLang="en-US" smtClean="0">
              <a:latin typeface="Arial" pitchFamily="34" charset="0"/>
              <a:cs typeface="Arial" pitchFamily="34" charset="0"/>
            </a:endParaRPr>
          </a:p>
        </p:txBody>
      </p:sp>
      <p:grpSp>
        <p:nvGrpSpPr>
          <p:cNvPr id="75778" name="Group 19" hidden="1"/>
          <p:cNvGrpSpPr>
            <a:grpSpLocks/>
          </p:cNvGrpSpPr>
          <p:nvPr/>
        </p:nvGrpSpPr>
        <p:grpSpPr bwMode="auto">
          <a:xfrm>
            <a:off x="1852081" y="238126"/>
            <a:ext cx="2935815" cy="1987550"/>
            <a:chOff x="4171" y="302"/>
            <a:chExt cx="1387" cy="1252"/>
          </a:xfrm>
        </p:grpSpPr>
        <p:sp>
          <p:nvSpPr>
            <p:cNvPr id="75797"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75798"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75799"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75800" name="Text Box 23"/>
            <p:cNvSpPr txBox="1">
              <a:spLocks noChangeArrowheads="1"/>
            </p:cNvSpPr>
            <p:nvPr/>
          </p:nvSpPr>
          <p:spPr bwMode="auto">
            <a:xfrm>
              <a:off x="4701" y="848"/>
              <a:ext cx="48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100" b="1">
                  <a:solidFill>
                    <a:srgbClr val="000000"/>
                  </a:solidFill>
                  <a:latin typeface="Arial" pitchFamily="34" charset="0"/>
                  <a:ea typeface="MS PGothic" pitchFamily="34" charset="-128"/>
                </a:rPr>
                <a:t>Relationship</a:t>
              </a:r>
            </a:p>
            <a:p>
              <a:pPr algn="ctr"/>
              <a:r>
                <a:rPr lang="en-AU" altLang="en-US" sz="1100" b="1">
                  <a:solidFill>
                    <a:srgbClr val="000000"/>
                  </a:solidFill>
                  <a:latin typeface="Arial" pitchFamily="34" charset="0"/>
                  <a:ea typeface="MS PGothic" pitchFamily="34" charset="-128"/>
                </a:rPr>
                <a:t>Matrix</a:t>
              </a:r>
            </a:p>
          </p:txBody>
        </p:sp>
        <p:sp>
          <p:nvSpPr>
            <p:cNvPr id="75801"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75802"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75803"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5804"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56"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5806"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58"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5808"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75809"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2" name="Group 1"/>
          <p:cNvGrpSpPr>
            <a:grpSpLocks/>
          </p:cNvGrpSpPr>
          <p:nvPr/>
        </p:nvGrpSpPr>
        <p:grpSpPr bwMode="auto">
          <a:xfrm>
            <a:off x="1100667" y="2219853"/>
            <a:ext cx="10041467" cy="4546600"/>
            <a:chOff x="825500" y="1892301"/>
            <a:chExt cx="7531100" cy="4546600"/>
          </a:xfrm>
        </p:grpSpPr>
        <p:sp>
          <p:nvSpPr>
            <p:cNvPr id="77842" name="Rectangle 18"/>
            <p:cNvSpPr>
              <a:spLocks noChangeArrowheads="1"/>
            </p:cNvSpPr>
            <p:nvPr/>
          </p:nvSpPr>
          <p:spPr bwMode="auto">
            <a:xfrm>
              <a:off x="838200" y="1905001"/>
              <a:ext cx="7518400" cy="4533900"/>
            </a:xfrm>
            <a:prstGeom prst="rect">
              <a:avLst/>
            </a:prstGeom>
            <a:solidFill>
              <a:schemeClr val="accent4"/>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5782" name="Rectangle 19"/>
            <p:cNvSpPr>
              <a:spLocks noChangeArrowheads="1"/>
            </p:cNvSpPr>
            <p:nvPr/>
          </p:nvSpPr>
          <p:spPr bwMode="auto">
            <a:xfrm>
              <a:off x="974725" y="3138489"/>
              <a:ext cx="1995488" cy="56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mtClean="0">
                  <a:solidFill>
                    <a:schemeClr val="bg1"/>
                  </a:solidFill>
                  <a:latin typeface="Arial" pitchFamily="34" charset="0"/>
                </a:rPr>
                <a:t>Nilai Sasaran</a:t>
              </a:r>
              <a:endParaRPr lang="en-US" altLang="en-US">
                <a:solidFill>
                  <a:schemeClr val="bg1"/>
                </a:solidFill>
                <a:latin typeface="Arial" pitchFamily="34" charset="0"/>
              </a:endParaRPr>
            </a:p>
            <a:p>
              <a:pPr>
                <a:lnSpc>
                  <a:spcPct val="85000"/>
                </a:lnSpc>
              </a:pPr>
              <a:r>
                <a:rPr lang="en-US" altLang="en-US" smtClean="0">
                  <a:solidFill>
                    <a:schemeClr val="bg1"/>
                  </a:solidFill>
                  <a:latin typeface="Arial" pitchFamily="34" charset="0"/>
                </a:rPr>
                <a:t>(Atribut teknis)</a:t>
              </a:r>
              <a:endParaRPr lang="en-US" altLang="en-US">
                <a:solidFill>
                  <a:schemeClr val="bg1"/>
                </a:solidFill>
                <a:latin typeface="Arial" pitchFamily="34" charset="0"/>
              </a:endParaRPr>
            </a:p>
          </p:txBody>
        </p:sp>
        <p:sp>
          <p:nvSpPr>
            <p:cNvPr id="75783" name="Rectangle 20"/>
            <p:cNvSpPr>
              <a:spLocks noChangeArrowheads="1"/>
            </p:cNvSpPr>
            <p:nvPr/>
          </p:nvSpPr>
          <p:spPr bwMode="auto">
            <a:xfrm>
              <a:off x="974725" y="5310189"/>
              <a:ext cx="1998663"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mtClean="0">
                  <a:solidFill>
                    <a:schemeClr val="bg1"/>
                  </a:solidFill>
                  <a:latin typeface="Arial" pitchFamily="34" charset="0"/>
                </a:rPr>
                <a:t>Evaluasi teknis</a:t>
              </a:r>
              <a:endParaRPr lang="en-US" altLang="en-US">
                <a:solidFill>
                  <a:schemeClr val="bg1"/>
                </a:solidFill>
                <a:latin typeface="Arial" pitchFamily="34" charset="0"/>
              </a:endParaRPr>
            </a:p>
          </p:txBody>
        </p:sp>
        <p:sp>
          <p:nvSpPr>
            <p:cNvPr id="75784" name="Rectangle 21"/>
            <p:cNvSpPr>
              <a:spLocks noChangeArrowheads="1"/>
            </p:cNvSpPr>
            <p:nvPr/>
          </p:nvSpPr>
          <p:spPr bwMode="auto">
            <a:xfrm>
              <a:off x="3370900" y="4885457"/>
              <a:ext cx="4985699" cy="150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1pPr>
              <a:lvl2pPr marL="742950" indent="-28575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2pPr>
              <a:lvl3pPr marL="1143000" indent="-22860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3pPr>
              <a:lvl4pPr marL="1600200" indent="-22860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4pPr>
              <a:lvl5pPr marL="2057400" indent="-22860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9pPr>
            </a:lstStyle>
            <a:p>
              <a:pPr>
                <a:lnSpc>
                  <a:spcPct val="170000"/>
                </a:lnSpc>
                <a:tabLst>
                  <a:tab pos="2006600" algn="ctr"/>
                  <a:tab pos="2921000" algn="ctr"/>
                  <a:tab pos="3835400" algn="ctr"/>
                  <a:tab pos="4625975" algn="ctr"/>
                  <a:tab pos="5308600" algn="ctr"/>
                  <a:tab pos="6059488" algn="ctr"/>
                </a:tabLst>
              </a:pPr>
              <a:r>
                <a:rPr lang="en-US" altLang="en-US" smtClean="0">
                  <a:solidFill>
                    <a:schemeClr val="bg1"/>
                  </a:solidFill>
                  <a:latin typeface="Arial" pitchFamily="34" charset="0"/>
                </a:rPr>
                <a:t>Perusahaan </a:t>
              </a:r>
              <a:r>
                <a:rPr lang="en-US" altLang="en-US">
                  <a:solidFill>
                    <a:schemeClr val="bg1"/>
                  </a:solidFill>
                  <a:latin typeface="Arial" pitchFamily="34" charset="0"/>
                </a:rPr>
                <a:t>A</a:t>
              </a:r>
              <a:r>
                <a:rPr lang="en-US" altLang="en-US">
                  <a:latin typeface="Arial" pitchFamily="34" charset="0"/>
                </a:rPr>
                <a:t>	</a:t>
              </a:r>
              <a:r>
                <a:rPr lang="en-US" altLang="en-US">
                  <a:solidFill>
                    <a:schemeClr val="bg1"/>
                  </a:solidFill>
                  <a:latin typeface="Arial" pitchFamily="34" charset="0"/>
                </a:rPr>
                <a:t>0.7	60%	yes	1	ok	</a:t>
              </a:r>
              <a:r>
                <a:rPr lang="en-US" altLang="en-US" smtClean="0">
                  <a:solidFill>
                    <a:schemeClr val="bg1"/>
                  </a:solidFill>
                  <a:latin typeface="Arial" pitchFamily="34" charset="0"/>
                </a:rPr>
                <a:t>B</a:t>
              </a:r>
              <a:endParaRPr lang="en-US" altLang="en-US">
                <a:solidFill>
                  <a:schemeClr val="bg1"/>
                </a:solidFill>
                <a:latin typeface="Arial" pitchFamily="34" charset="0"/>
              </a:endParaRPr>
            </a:p>
            <a:p>
              <a:pPr>
                <a:lnSpc>
                  <a:spcPct val="170000"/>
                </a:lnSpc>
                <a:tabLst>
                  <a:tab pos="2006600" algn="ctr"/>
                  <a:tab pos="2921000" algn="ctr"/>
                  <a:tab pos="3835400" algn="ctr"/>
                  <a:tab pos="4625975" algn="ctr"/>
                  <a:tab pos="5308600" algn="ctr"/>
                  <a:tab pos="6059488" algn="ctr"/>
                </a:tabLst>
              </a:pPr>
              <a:r>
                <a:rPr lang="en-US" altLang="en-US" smtClean="0">
                  <a:solidFill>
                    <a:schemeClr val="bg1"/>
                  </a:solidFill>
                  <a:latin typeface="Arial" pitchFamily="34" charset="0"/>
                </a:rPr>
                <a:t>Perusahaan </a:t>
              </a:r>
              <a:r>
                <a:rPr lang="en-US" altLang="en-US">
                  <a:solidFill>
                    <a:schemeClr val="bg1"/>
                  </a:solidFill>
                  <a:latin typeface="Arial" pitchFamily="34" charset="0"/>
                </a:rPr>
                <a:t>B	0.6	50%	yes	2	ok	</a:t>
              </a:r>
              <a:r>
                <a:rPr lang="en-US" altLang="en-US" smtClean="0">
                  <a:solidFill>
                    <a:schemeClr val="bg1"/>
                  </a:solidFill>
                  <a:latin typeface="Arial" pitchFamily="34" charset="0"/>
                </a:rPr>
                <a:t>S</a:t>
              </a:r>
              <a:endParaRPr lang="en-US" altLang="en-US">
                <a:solidFill>
                  <a:schemeClr val="bg1"/>
                </a:solidFill>
                <a:latin typeface="Arial" pitchFamily="34" charset="0"/>
              </a:endParaRPr>
            </a:p>
            <a:p>
              <a:pPr>
                <a:lnSpc>
                  <a:spcPct val="170000"/>
                </a:lnSpc>
                <a:tabLst>
                  <a:tab pos="2006600" algn="ctr"/>
                  <a:tab pos="2921000" algn="ctr"/>
                  <a:tab pos="3835400" algn="ctr"/>
                  <a:tab pos="4625975" algn="ctr"/>
                  <a:tab pos="5308600" algn="ctr"/>
                  <a:tab pos="6059488" algn="ctr"/>
                </a:tabLst>
              </a:pPr>
              <a:r>
                <a:rPr lang="en-US" altLang="en-US" smtClean="0">
                  <a:solidFill>
                    <a:schemeClr val="bg1"/>
                  </a:solidFill>
                  <a:latin typeface="Arial" pitchFamily="34" charset="0"/>
                </a:rPr>
                <a:t>Kita</a:t>
              </a:r>
              <a:r>
                <a:rPr lang="en-US" altLang="en-US">
                  <a:solidFill>
                    <a:schemeClr val="bg1"/>
                  </a:solidFill>
                  <a:latin typeface="Arial" pitchFamily="34" charset="0"/>
                </a:rPr>
                <a:t>	0.5	75%	yes	2	ok	</a:t>
              </a:r>
              <a:r>
                <a:rPr lang="en-US" altLang="en-US" smtClean="0">
                  <a:solidFill>
                    <a:schemeClr val="bg1"/>
                  </a:solidFill>
                  <a:latin typeface="Arial" pitchFamily="34" charset="0"/>
                </a:rPr>
                <a:t>B</a:t>
              </a:r>
              <a:endParaRPr lang="en-US" altLang="en-US">
                <a:solidFill>
                  <a:schemeClr val="bg1"/>
                </a:solidFill>
                <a:latin typeface="Arial" pitchFamily="34" charset="0"/>
              </a:endParaRPr>
            </a:p>
          </p:txBody>
        </p:sp>
        <p:sp>
          <p:nvSpPr>
            <p:cNvPr id="75785" name="Rectangle 22"/>
            <p:cNvSpPr>
              <a:spLocks noChangeArrowheads="1"/>
            </p:cNvSpPr>
            <p:nvPr/>
          </p:nvSpPr>
          <p:spPr bwMode="auto">
            <a:xfrm rot="16200000">
              <a:off x="6260384" y="2716271"/>
              <a:ext cx="2249334" cy="136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00000"/>
                </a:lnSpc>
                <a:spcAft>
                  <a:spcPts val="600"/>
                </a:spcAft>
              </a:pPr>
              <a:r>
                <a:rPr lang="en-US" altLang="en-US">
                  <a:solidFill>
                    <a:schemeClr val="bg1"/>
                  </a:solidFill>
                  <a:latin typeface="Arial" pitchFamily="34" charset="0"/>
                </a:rPr>
                <a:t>2 circuits</a:t>
              </a:r>
            </a:p>
            <a:p>
              <a:pPr>
                <a:lnSpc>
                  <a:spcPct val="200000"/>
                </a:lnSpc>
                <a:spcAft>
                  <a:spcPts val="600"/>
                </a:spcAft>
              </a:pPr>
              <a:r>
                <a:rPr lang="en-US" altLang="en-US">
                  <a:solidFill>
                    <a:schemeClr val="bg1"/>
                  </a:solidFill>
                  <a:latin typeface="Arial" pitchFamily="34" charset="0"/>
                </a:rPr>
                <a:t>Failure 1 per 10,000</a:t>
              </a:r>
            </a:p>
            <a:p>
              <a:pPr>
                <a:lnSpc>
                  <a:spcPct val="200000"/>
                </a:lnSpc>
                <a:spcAft>
                  <a:spcPts val="600"/>
                </a:spcAft>
              </a:pPr>
              <a:r>
                <a:rPr lang="en-US" altLang="en-US">
                  <a:solidFill>
                    <a:schemeClr val="bg1"/>
                  </a:solidFill>
                  <a:latin typeface="Arial" pitchFamily="34" charset="0"/>
                </a:rPr>
                <a:t>Panel ranking</a:t>
              </a:r>
            </a:p>
          </p:txBody>
        </p:sp>
        <p:sp>
          <p:nvSpPr>
            <p:cNvPr id="75786" name="Line 23"/>
            <p:cNvSpPr>
              <a:spLocks noChangeShapeType="1"/>
            </p:cNvSpPr>
            <p:nvPr/>
          </p:nvSpPr>
          <p:spPr bwMode="auto">
            <a:xfrm>
              <a:off x="825500" y="4978401"/>
              <a:ext cx="7518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87" name="Line 24"/>
            <p:cNvSpPr>
              <a:spLocks noChangeShapeType="1"/>
            </p:cNvSpPr>
            <p:nvPr/>
          </p:nvSpPr>
          <p:spPr bwMode="auto">
            <a:xfrm>
              <a:off x="4622800" y="5435601"/>
              <a:ext cx="3721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88" name="Line 25"/>
            <p:cNvSpPr>
              <a:spLocks noChangeShapeType="1"/>
            </p:cNvSpPr>
            <p:nvPr/>
          </p:nvSpPr>
          <p:spPr bwMode="auto">
            <a:xfrm flipV="1">
              <a:off x="46228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89" name="Line 26"/>
            <p:cNvSpPr>
              <a:spLocks noChangeShapeType="1"/>
            </p:cNvSpPr>
            <p:nvPr/>
          </p:nvSpPr>
          <p:spPr bwMode="auto">
            <a:xfrm flipV="1">
              <a:off x="52197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0" name="Line 27"/>
            <p:cNvSpPr>
              <a:spLocks noChangeShapeType="1"/>
            </p:cNvSpPr>
            <p:nvPr/>
          </p:nvSpPr>
          <p:spPr bwMode="auto">
            <a:xfrm flipV="1">
              <a:off x="59817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1" name="Line 28"/>
            <p:cNvSpPr>
              <a:spLocks noChangeShapeType="1"/>
            </p:cNvSpPr>
            <p:nvPr/>
          </p:nvSpPr>
          <p:spPr bwMode="auto">
            <a:xfrm flipV="1">
              <a:off x="6705600" y="19050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2" name="Line 29"/>
            <p:cNvSpPr>
              <a:spLocks noChangeShapeType="1"/>
            </p:cNvSpPr>
            <p:nvPr/>
          </p:nvSpPr>
          <p:spPr bwMode="auto">
            <a:xfrm flipV="1">
              <a:off x="7175500" y="19050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3" name="Line 30"/>
            <p:cNvSpPr>
              <a:spLocks noChangeShapeType="1"/>
            </p:cNvSpPr>
            <p:nvPr/>
          </p:nvSpPr>
          <p:spPr bwMode="auto">
            <a:xfrm flipV="1">
              <a:off x="77724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31"/>
            <p:cNvSpPr>
              <a:spLocks noChangeShapeType="1"/>
            </p:cNvSpPr>
            <p:nvPr/>
          </p:nvSpPr>
          <p:spPr bwMode="auto">
            <a:xfrm>
              <a:off x="4622800" y="5918201"/>
              <a:ext cx="3721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5" name="Rectangle 22"/>
            <p:cNvSpPr>
              <a:spLocks noChangeArrowheads="1"/>
            </p:cNvSpPr>
            <p:nvPr/>
          </p:nvSpPr>
          <p:spPr bwMode="auto">
            <a:xfrm rot="16200000">
              <a:off x="4425404" y="3886169"/>
              <a:ext cx="710516" cy="45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20000"/>
                </a:lnSpc>
              </a:pPr>
              <a:r>
                <a:rPr lang="en-US" altLang="en-US">
                  <a:solidFill>
                    <a:schemeClr val="bg1"/>
                  </a:solidFill>
                  <a:latin typeface="Arial" pitchFamily="34" charset="0"/>
                </a:rPr>
                <a:t>0.5 A</a:t>
              </a:r>
            </a:p>
          </p:txBody>
        </p:sp>
        <p:sp>
          <p:nvSpPr>
            <p:cNvPr id="75796" name="Rectangle 22"/>
            <p:cNvSpPr>
              <a:spLocks noChangeArrowheads="1"/>
            </p:cNvSpPr>
            <p:nvPr/>
          </p:nvSpPr>
          <p:spPr bwMode="auto">
            <a:xfrm rot="16200000">
              <a:off x="5432687" y="3516358"/>
              <a:ext cx="841321" cy="119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70000"/>
                </a:lnSpc>
              </a:pPr>
              <a:r>
                <a:rPr lang="en-US" altLang="en-US">
                  <a:solidFill>
                    <a:schemeClr val="bg1"/>
                  </a:solidFill>
                  <a:latin typeface="Arial" pitchFamily="34" charset="0"/>
                </a:rPr>
                <a:t>75%</a:t>
              </a:r>
            </a:p>
            <a:p>
              <a:pPr>
                <a:lnSpc>
                  <a:spcPct val="270000"/>
                </a:lnSpc>
              </a:pPr>
              <a:r>
                <a:rPr lang="en-US" altLang="en-US">
                  <a:solidFill>
                    <a:schemeClr val="bg1"/>
                  </a:solidFill>
                  <a:latin typeface="Arial" pitchFamily="34" charset="0"/>
                </a:rPr>
                <a:t>2’ to ∞</a:t>
              </a:r>
            </a:p>
          </p:txBody>
        </p:sp>
      </p:grpSp>
      <p:grpSp>
        <p:nvGrpSpPr>
          <p:cNvPr id="35" name="Group 19"/>
          <p:cNvGrpSpPr>
            <a:grpSpLocks/>
          </p:cNvGrpSpPr>
          <p:nvPr/>
        </p:nvGrpSpPr>
        <p:grpSpPr bwMode="auto">
          <a:xfrm>
            <a:off x="1843098" y="238126"/>
            <a:ext cx="2935815" cy="1987551"/>
            <a:chOff x="4171" y="302"/>
            <a:chExt cx="1387" cy="1252"/>
          </a:xfrm>
        </p:grpSpPr>
        <p:sp>
          <p:nvSpPr>
            <p:cNvPr id="36"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37"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Apa yg</a:t>
              </a:r>
            </a:p>
            <a:p>
              <a:pPr algn="ctr"/>
              <a:r>
                <a:rPr lang="en-AU" altLang="en-US" sz="900" b="1" smtClean="0">
                  <a:solidFill>
                    <a:srgbClr val="000000"/>
                  </a:solidFill>
                  <a:latin typeface="Arial" pitchFamily="34" charset="0"/>
                  <a:ea typeface="MS PGothic" pitchFamily="34" charset="-128"/>
                </a:rPr>
                <a:t>Diinginkan</a:t>
              </a:r>
            </a:p>
            <a:p>
              <a:pPr algn="ctr"/>
              <a:r>
                <a:rPr lang="en-AU" altLang="en-US" sz="900" b="1" smtClean="0">
                  <a:solidFill>
                    <a:srgbClr val="000000"/>
                  </a:solidFill>
                  <a:latin typeface="Arial" pitchFamily="34" charset="0"/>
                  <a:ea typeface="MS PGothic" pitchFamily="34" charset="-128"/>
                </a:rPr>
                <a:t>konsumen</a:t>
              </a:r>
              <a:endParaRPr lang="en-AU" altLang="en-US" sz="900" b="1">
                <a:solidFill>
                  <a:srgbClr val="000000"/>
                </a:solidFill>
                <a:latin typeface="Arial" pitchFamily="34" charset="0"/>
                <a:ea typeface="MS PGothic" pitchFamily="34" charset="-128"/>
              </a:endParaRPr>
            </a:p>
          </p:txBody>
        </p:sp>
        <p:sp>
          <p:nvSpPr>
            <p:cNvPr id="38"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39" name="Text Box 23"/>
            <p:cNvSpPr txBox="1">
              <a:spLocks noChangeArrowheads="1"/>
            </p:cNvSpPr>
            <p:nvPr/>
          </p:nvSpPr>
          <p:spPr bwMode="auto">
            <a:xfrm>
              <a:off x="4701" y="848"/>
              <a:ext cx="4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Matrik</a:t>
              </a:r>
            </a:p>
            <a:p>
              <a:pPr algn="ctr"/>
              <a:r>
                <a:rPr lang="en-AU" altLang="en-US" sz="900" b="1" smtClean="0">
                  <a:solidFill>
                    <a:srgbClr val="000000"/>
                  </a:solidFill>
                  <a:latin typeface="Arial" pitchFamily="34" charset="0"/>
                  <a:ea typeface="MS PGothic" pitchFamily="34" charset="-128"/>
                </a:rPr>
                <a:t>keterhubungan</a:t>
              </a:r>
              <a:endParaRPr lang="en-AU" altLang="en-US" sz="900" b="1">
                <a:solidFill>
                  <a:srgbClr val="000000"/>
                </a:solidFill>
                <a:latin typeface="Arial" pitchFamily="34" charset="0"/>
                <a:ea typeface="MS PGothic" pitchFamily="34" charset="-128"/>
              </a:endParaRPr>
            </a:p>
          </p:txBody>
        </p:sp>
        <p:sp>
          <p:nvSpPr>
            <p:cNvPr id="40"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41" name="Text Box 25"/>
            <p:cNvSpPr txBox="1">
              <a:spLocks noChangeArrowheads="1"/>
            </p:cNvSpPr>
            <p:nvPr/>
          </p:nvSpPr>
          <p:spPr bwMode="auto">
            <a:xfrm>
              <a:off x="4605" y="1220"/>
              <a:ext cx="6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Evaluasi dan Atribut teknis</a:t>
              </a:r>
            </a:p>
          </p:txBody>
        </p:sp>
        <p:sp>
          <p:nvSpPr>
            <p:cNvPr id="42"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43"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smtClean="0">
                  <a:solidFill>
                    <a:srgbClr val="000000"/>
                  </a:solidFill>
                  <a:latin typeface="Arial" pitchFamily="34" charset="0"/>
                  <a:ea typeface="MS PGothic" pitchFamily="34" charset="-128"/>
                </a:rPr>
                <a:t>Bagaimana</a:t>
              </a:r>
            </a:p>
            <a:p>
              <a:pPr algn="ctr"/>
              <a:r>
                <a:rPr lang="en-AU" altLang="en-US" sz="900" b="1" smtClean="0">
                  <a:solidFill>
                    <a:srgbClr val="000000"/>
                  </a:solidFill>
                  <a:latin typeface="Arial" pitchFamily="34" charset="0"/>
                  <a:ea typeface="MS PGothic" pitchFamily="34" charset="-128"/>
                </a:rPr>
                <a:t>Memuaskan plnggn</a:t>
              </a:r>
              <a:endParaRPr lang="en-AU" altLang="en-US" sz="900" b="1">
                <a:solidFill>
                  <a:srgbClr val="000000"/>
                </a:solidFill>
                <a:latin typeface="Arial" pitchFamily="34" charset="0"/>
                <a:ea typeface="MS PGothic" pitchFamily="34" charset="-128"/>
              </a:endParaRPr>
            </a:p>
          </p:txBody>
        </p:sp>
        <p:sp>
          <p:nvSpPr>
            <p:cNvPr id="44"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45"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smtClean="0">
                  <a:solidFill>
                    <a:srgbClr val="000000"/>
                  </a:solidFill>
                  <a:latin typeface="Arial" pitchFamily="34" charset="0"/>
                  <a:ea typeface="MS PGothic" pitchFamily="34" charset="-128"/>
                </a:rPr>
                <a:t>Interrelationships</a:t>
              </a:r>
              <a:endParaRPr lang="en-AU" altLang="en-US" sz="800" b="1">
                <a:solidFill>
                  <a:srgbClr val="000000"/>
                </a:solidFill>
                <a:latin typeface="Arial" pitchFamily="34" charset="0"/>
                <a:ea typeface="MS PGothic" pitchFamily="34" charset="-128"/>
              </a:endParaRPr>
            </a:p>
          </p:txBody>
        </p:sp>
        <p:sp>
          <p:nvSpPr>
            <p:cNvPr id="46"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47"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smtClean="0">
                  <a:solidFill>
                    <a:srgbClr val="000000"/>
                  </a:solidFill>
                  <a:latin typeface="Arial" pitchFamily="34" charset="0"/>
                </a:rPr>
                <a:t>Analisis</a:t>
              </a:r>
            </a:p>
            <a:p>
              <a:pPr algn="ctr"/>
              <a:r>
                <a:rPr lang="en-US" altLang="en-US" sz="800" b="1" smtClean="0">
                  <a:solidFill>
                    <a:srgbClr val="000000"/>
                  </a:solidFill>
                  <a:latin typeface="Arial" pitchFamily="34" charset="0"/>
                </a:rPr>
                <a:t>Pesaing</a:t>
              </a:r>
              <a:endParaRPr lang="en-US" altLang="en-US" sz="800" b="1">
                <a:solidFill>
                  <a:srgbClr val="000000"/>
                </a:solidFill>
                <a:latin typeface="Arial" pitchFamily="34" charset="0"/>
              </a:endParaRPr>
            </a:p>
          </p:txBody>
        </p:sp>
        <p:sp>
          <p:nvSpPr>
            <p:cNvPr id="48"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7856" name="Line 32"/>
          <p:cNvSpPr>
            <a:spLocks noChangeShapeType="1"/>
          </p:cNvSpPr>
          <p:nvPr/>
        </p:nvSpPr>
        <p:spPr bwMode="auto">
          <a:xfrm>
            <a:off x="3877733" y="1765300"/>
            <a:ext cx="711200" cy="685800"/>
          </a:xfrm>
          <a:prstGeom prst="line">
            <a:avLst/>
          </a:prstGeom>
          <a:noFill/>
          <a:ln w="57150">
            <a:solidFill>
              <a:srgbClr val="BF0922"/>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530574845"/>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1000"/>
                                        <p:tgtEl>
                                          <p:spTgt spid="35"/>
                                        </p:tgtEl>
                                      </p:cBhvr>
                                    </p:animEffect>
                                  </p:childTnLst>
                                </p:cTn>
                              </p:par>
                            </p:childTnLst>
                          </p:cTn>
                        </p:par>
                        <p:par>
                          <p:cTn id="8" fill="hold">
                            <p:stCondLst>
                              <p:cond delay="1000"/>
                            </p:stCondLst>
                            <p:childTnLst>
                              <p:par>
                                <p:cTn id="9" presetID="22" presetClass="entr" presetSubtype="1" fill="hold" grpId="0" nodeType="afterEffect">
                                  <p:stCondLst>
                                    <p:cond delay="1000"/>
                                  </p:stCondLst>
                                  <p:childTnLst>
                                    <p:set>
                                      <p:cBhvr>
                                        <p:cTn id="10" dur="1" fill="hold">
                                          <p:stCondLst>
                                            <p:cond delay="0"/>
                                          </p:stCondLst>
                                        </p:cTn>
                                        <p:tgtEl>
                                          <p:spTgt spid="77856"/>
                                        </p:tgtEl>
                                        <p:attrNameLst>
                                          <p:attrName>style.visibility</p:attrName>
                                        </p:attrNameLst>
                                      </p:cBhvr>
                                      <p:to>
                                        <p:strVal val="visible"/>
                                      </p:to>
                                    </p:set>
                                    <p:animEffect transition="in" filter="wipe(up)">
                                      <p:cBhvr>
                                        <p:cTn id="11" dur="1000"/>
                                        <p:tgtEl>
                                          <p:spTgt spid="77856"/>
                                        </p:tgtEl>
                                      </p:cBhvr>
                                    </p:animEffect>
                                  </p:childTnLst>
                                </p:cTn>
                              </p:par>
                              <p:par>
                                <p:cTn id="12" presetID="18" presetClass="entr" presetSubtype="6" fill="hold" nodeType="with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strips(downRight)">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5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762000" y="730251"/>
            <a:ext cx="5572126" cy="901700"/>
          </a:xfrm>
        </p:spPr>
        <p:txBody>
          <a:bodyPr>
            <a:normAutofit fontScale="90000"/>
          </a:bodyPr>
          <a:lstStyle/>
          <a:p>
            <a:r>
              <a:rPr lang="en-US" altLang="en-US">
                <a:latin typeface="Arial" pitchFamily="34" charset="0"/>
                <a:cs typeface="Arial" pitchFamily="34" charset="0"/>
              </a:rPr>
              <a:t>Contoh rumah kualitas</a:t>
            </a:r>
            <a:endParaRPr lang="en-US" altLang="en-US" smtClean="0">
              <a:latin typeface="Arial" pitchFamily="34" charset="0"/>
              <a:cs typeface="Arial" pitchFamily="34" charset="0"/>
            </a:endParaRPr>
          </a:p>
        </p:txBody>
      </p:sp>
      <p:sp>
        <p:nvSpPr>
          <p:cNvPr id="79875" name="Rectangle 3"/>
          <p:cNvSpPr>
            <a:spLocks noChangeArrowheads="1"/>
          </p:cNvSpPr>
          <p:nvPr/>
        </p:nvSpPr>
        <p:spPr bwMode="auto">
          <a:xfrm>
            <a:off x="762000" y="3003698"/>
            <a:ext cx="3704167" cy="211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4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Rumah kualitas</a:t>
            </a:r>
          </a:p>
          <a:p>
            <a:pPr>
              <a:lnSpc>
                <a:spcPct val="90000"/>
              </a:lnSpc>
            </a:pPr>
            <a:r>
              <a:rPr lang="en-US" altLang="en-US" sz="4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lengkap</a:t>
            </a:r>
            <a:endParaRPr lang="en-US" altLang="en-US" sz="4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ndParaRPr>
          </a:p>
        </p:txBody>
      </p:sp>
      <p:grpSp>
        <p:nvGrpSpPr>
          <p:cNvPr id="79876" name="Group 4"/>
          <p:cNvGrpSpPr>
            <a:grpSpLocks/>
          </p:cNvGrpSpPr>
          <p:nvPr/>
        </p:nvGrpSpPr>
        <p:grpSpPr bwMode="auto">
          <a:xfrm>
            <a:off x="5839885" y="120651"/>
            <a:ext cx="5302250" cy="6543675"/>
            <a:chOff x="2759" y="-32"/>
            <a:chExt cx="2505" cy="4122"/>
          </a:xfrm>
        </p:grpSpPr>
        <p:sp>
          <p:nvSpPr>
            <p:cNvPr id="77828" name="Rectangle 5"/>
            <p:cNvSpPr>
              <a:spLocks noChangeArrowheads="1"/>
            </p:cNvSpPr>
            <p:nvPr/>
          </p:nvSpPr>
          <p:spPr bwMode="auto">
            <a:xfrm>
              <a:off x="3900" y="1672"/>
              <a:ext cx="984" cy="82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29" name="Rectangle 6"/>
            <p:cNvSpPr>
              <a:spLocks noChangeArrowheads="1"/>
            </p:cNvSpPr>
            <p:nvPr/>
          </p:nvSpPr>
          <p:spPr bwMode="auto">
            <a:xfrm>
              <a:off x="3900" y="512"/>
              <a:ext cx="980" cy="1160"/>
            </a:xfrm>
            <a:prstGeom prst="rect">
              <a:avLst/>
            </a:prstGeom>
            <a:solidFill>
              <a:srgbClr val="F7D7AC"/>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879" name="AutoShape 7"/>
            <p:cNvSpPr>
              <a:spLocks noChangeArrowheads="1"/>
            </p:cNvSpPr>
            <p:nvPr/>
          </p:nvSpPr>
          <p:spPr bwMode="auto">
            <a:xfrm>
              <a:off x="3900" y="-32"/>
              <a:ext cx="980" cy="544"/>
            </a:xfrm>
            <a:prstGeom prst="triangle">
              <a:avLst>
                <a:gd name="adj" fmla="val 50000"/>
              </a:avLst>
            </a:prstGeom>
            <a:solidFill>
              <a:schemeClr val="accent3"/>
            </a:solidFill>
            <a:ln w="127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7831" name="Rectangle 8"/>
            <p:cNvSpPr>
              <a:spLocks noChangeArrowheads="1"/>
            </p:cNvSpPr>
            <p:nvPr/>
          </p:nvSpPr>
          <p:spPr bwMode="auto">
            <a:xfrm>
              <a:off x="4880" y="996"/>
              <a:ext cx="340" cy="676"/>
            </a:xfrm>
            <a:prstGeom prst="rect">
              <a:avLst/>
            </a:prstGeom>
            <a:solidFill>
              <a:srgbClr val="F7D7AC"/>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32" name="Text Box 20"/>
            <p:cNvSpPr txBox="1">
              <a:spLocks noChangeArrowheads="1"/>
            </p:cNvSpPr>
            <p:nvPr/>
          </p:nvSpPr>
          <p:spPr bwMode="auto">
            <a:xfrm rot="16200000">
              <a:off x="4020" y="438"/>
              <a:ext cx="1015"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69000"/>
                </a:lnSpc>
              </a:pPr>
              <a:r>
                <a:rPr lang="en-US" altLang="en-US" sz="1300" smtClean="0">
                  <a:solidFill>
                    <a:schemeClr val="bg1"/>
                  </a:solidFill>
                  <a:latin typeface="Arial Narrow" panose="020B0606020202030204" pitchFamily="34" charset="0"/>
                </a:rPr>
                <a:t>Hemat kebutuhan listrik</a:t>
              </a:r>
              <a:endParaRPr lang="en-US" altLang="en-US" sz="1300">
                <a:solidFill>
                  <a:schemeClr val="bg1"/>
                </a:solidFill>
                <a:latin typeface="Arial Narrow" panose="020B0606020202030204" pitchFamily="34" charset="0"/>
              </a:endParaRPr>
            </a:p>
            <a:p>
              <a:pPr>
                <a:lnSpc>
                  <a:spcPct val="169000"/>
                </a:lnSpc>
              </a:pPr>
              <a:r>
                <a:rPr lang="en-US" altLang="en-US" sz="1300" smtClean="0">
                  <a:solidFill>
                    <a:schemeClr val="bg1"/>
                  </a:solidFill>
                  <a:latin typeface="Arial Narrow" panose="020B0606020202030204" pitchFamily="34" charset="0"/>
                </a:rPr>
                <a:t>Komponen alumunium</a:t>
              </a:r>
              <a:endParaRPr lang="en-US" altLang="en-US" sz="1300">
                <a:solidFill>
                  <a:schemeClr val="bg1"/>
                </a:solidFill>
                <a:latin typeface="Arial Narrow" panose="020B0606020202030204" pitchFamily="34" charset="0"/>
              </a:endParaRPr>
            </a:p>
            <a:p>
              <a:pPr>
                <a:lnSpc>
                  <a:spcPct val="169000"/>
                </a:lnSpc>
              </a:pPr>
              <a:r>
                <a:rPr lang="en-US" altLang="en-US" sz="1300" smtClean="0">
                  <a:solidFill>
                    <a:schemeClr val="bg1"/>
                  </a:solidFill>
                  <a:latin typeface="Arial Narrow" panose="020B0606020202030204" pitchFamily="34" charset="0"/>
                </a:rPr>
                <a:t>Fokus otomatis</a:t>
              </a:r>
              <a:endParaRPr lang="en-US" altLang="en-US" sz="1300">
                <a:solidFill>
                  <a:schemeClr val="bg1"/>
                </a:solidFill>
                <a:latin typeface="Arial Narrow" panose="020B0606020202030204" pitchFamily="34" charset="0"/>
              </a:endParaRPr>
            </a:p>
            <a:p>
              <a:pPr>
                <a:lnSpc>
                  <a:spcPct val="169000"/>
                </a:lnSpc>
              </a:pPr>
              <a:r>
                <a:rPr lang="en-US" altLang="en-US" sz="1300" smtClean="0">
                  <a:solidFill>
                    <a:schemeClr val="bg1"/>
                  </a:solidFill>
                  <a:latin typeface="Arial Narrow" panose="020B0606020202030204" pitchFamily="34" charset="0"/>
                </a:rPr>
                <a:t>Bukaan otomatis</a:t>
              </a:r>
              <a:endParaRPr lang="en-US" altLang="en-US" sz="1300">
                <a:solidFill>
                  <a:schemeClr val="bg1"/>
                </a:solidFill>
                <a:latin typeface="Arial Narrow" panose="020B0606020202030204" pitchFamily="34" charset="0"/>
              </a:endParaRPr>
            </a:p>
            <a:p>
              <a:pPr>
                <a:lnSpc>
                  <a:spcPct val="169000"/>
                </a:lnSpc>
              </a:pPr>
              <a:r>
                <a:rPr lang="en-US" altLang="en-US" sz="1300" smtClean="0">
                  <a:solidFill>
                    <a:schemeClr val="bg1"/>
                  </a:solidFill>
                  <a:latin typeface="Arial Narrow" panose="020B0606020202030204" pitchFamily="34" charset="0"/>
                </a:rPr>
                <a:t>Piksel tinggi</a:t>
              </a:r>
              <a:endParaRPr lang="en-US" altLang="en-US" sz="1300">
                <a:solidFill>
                  <a:schemeClr val="bg1"/>
                </a:solidFill>
                <a:latin typeface="Arial Narrow" panose="020B0606020202030204" pitchFamily="34" charset="0"/>
              </a:endParaRPr>
            </a:p>
            <a:p>
              <a:pPr>
                <a:lnSpc>
                  <a:spcPct val="169000"/>
                </a:lnSpc>
              </a:pPr>
              <a:r>
                <a:rPr lang="en-US" altLang="en-US" sz="1300" smtClean="0">
                  <a:solidFill>
                    <a:schemeClr val="bg1"/>
                  </a:solidFill>
                  <a:latin typeface="Arial Narrow" panose="020B0606020202030204" pitchFamily="34" charset="0"/>
                </a:rPr>
                <a:t>Desain ergonomis</a:t>
              </a:r>
              <a:endParaRPr lang="en-US" altLang="en-US" sz="1300">
                <a:solidFill>
                  <a:schemeClr val="bg1"/>
                </a:solidFill>
                <a:latin typeface="Arial Narrow" panose="020B0606020202030204" pitchFamily="34" charset="0"/>
              </a:endParaRPr>
            </a:p>
            <a:p>
              <a:pPr>
                <a:lnSpc>
                  <a:spcPct val="169000"/>
                </a:lnSpc>
              </a:pPr>
              <a:r>
                <a:rPr lang="en-US" altLang="en-US" sz="1300" smtClean="0">
                  <a:solidFill>
                    <a:schemeClr val="bg1"/>
                  </a:solidFill>
                  <a:latin typeface="Arial Narrow" panose="020B0606020202030204" pitchFamily="34" charset="0"/>
                </a:rPr>
                <a:t>Perush A</a:t>
              </a:r>
              <a:endParaRPr lang="en-US" altLang="en-US" sz="1300">
                <a:solidFill>
                  <a:schemeClr val="bg1"/>
                </a:solidFill>
                <a:latin typeface="Arial Narrow" panose="020B0606020202030204" pitchFamily="34" charset="0"/>
              </a:endParaRPr>
            </a:p>
            <a:p>
              <a:pPr>
                <a:lnSpc>
                  <a:spcPct val="169000"/>
                </a:lnSpc>
              </a:pPr>
              <a:r>
                <a:rPr lang="en-US" altLang="en-US" sz="1300" smtClean="0">
                  <a:solidFill>
                    <a:schemeClr val="bg1"/>
                  </a:solidFill>
                  <a:latin typeface="Arial Narrow" panose="020B0606020202030204" pitchFamily="34" charset="0"/>
                </a:rPr>
                <a:t>Perush B</a:t>
              </a:r>
              <a:endParaRPr lang="en-US" altLang="en-US" sz="1300">
                <a:solidFill>
                  <a:schemeClr val="bg1"/>
                </a:solidFill>
                <a:latin typeface="Arial Narrow" panose="020B0606020202030204" pitchFamily="34" charset="0"/>
              </a:endParaRPr>
            </a:p>
          </p:txBody>
        </p:sp>
        <p:sp>
          <p:nvSpPr>
            <p:cNvPr id="79881" name="Rectangle 9"/>
            <p:cNvSpPr>
              <a:spLocks noChangeArrowheads="1"/>
            </p:cNvSpPr>
            <p:nvPr/>
          </p:nvSpPr>
          <p:spPr bwMode="auto">
            <a:xfrm>
              <a:off x="4880" y="1672"/>
              <a:ext cx="340" cy="988"/>
            </a:xfrm>
            <a:prstGeom prst="rect">
              <a:avLst/>
            </a:prstGeom>
            <a:solidFill>
              <a:schemeClr val="accent4"/>
            </a:solidFill>
            <a:ln w="127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7834" name="Rectangle 10"/>
            <p:cNvSpPr>
              <a:spLocks noChangeArrowheads="1"/>
            </p:cNvSpPr>
            <p:nvPr/>
          </p:nvSpPr>
          <p:spPr bwMode="auto">
            <a:xfrm>
              <a:off x="2759" y="2494"/>
              <a:ext cx="2118" cy="1596"/>
            </a:xfrm>
            <a:prstGeom prst="rect">
              <a:avLst/>
            </a:prstGeom>
            <a:solidFill>
              <a:srgbClr val="BDD6AE"/>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35" name="Rectangle 11"/>
            <p:cNvSpPr>
              <a:spLocks noChangeArrowheads="1"/>
            </p:cNvSpPr>
            <p:nvPr/>
          </p:nvSpPr>
          <p:spPr bwMode="auto">
            <a:xfrm>
              <a:off x="2760" y="1672"/>
              <a:ext cx="1140" cy="823"/>
            </a:xfrm>
            <a:prstGeom prst="rect">
              <a:avLst/>
            </a:prstGeom>
            <a:solidFill>
              <a:srgbClr val="D9F7FF"/>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36" name="Text Box 12"/>
            <p:cNvSpPr txBox="1">
              <a:spLocks noChangeArrowheads="1"/>
            </p:cNvSpPr>
            <p:nvPr/>
          </p:nvSpPr>
          <p:spPr bwMode="auto">
            <a:xfrm>
              <a:off x="2762" y="1639"/>
              <a:ext cx="1178"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1pPr>
              <a:lvl2pPr marL="742950" indent="-28575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2pPr>
              <a:lvl3pPr marL="1143000" indent="-22860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3pPr>
              <a:lvl4pPr marL="1600200" indent="-22860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4pPr>
              <a:lvl5pPr marL="2057400" indent="-22860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9pPr>
            </a:lstStyle>
            <a:p>
              <a:pPr>
                <a:spcAft>
                  <a:spcPts val="200"/>
                </a:spcAft>
                <a:tabLst>
                  <a:tab pos="2116138" algn="l"/>
                  <a:tab pos="2330450" algn="l"/>
                  <a:tab pos="2603500" algn="l"/>
                  <a:tab pos="2870200" algn="l"/>
                  <a:tab pos="3136900" algn="l"/>
                  <a:tab pos="3409950" algn="l"/>
                  <a:tab pos="3676650" algn="l"/>
                </a:tabLst>
              </a:pPr>
              <a:r>
                <a:rPr lang="en-US" altLang="en-US" sz="1600" smtClean="0">
                  <a:solidFill>
                    <a:schemeClr val="bg1"/>
                  </a:solidFill>
                  <a:latin typeface="Arial Narrow" panose="020B0606020202030204" pitchFamily="34" charset="0"/>
                  <a:ea typeface="MS PGothic" pitchFamily="34" charset="-128"/>
                </a:rPr>
                <a:t>Ringan</a:t>
              </a:r>
              <a:r>
                <a:rPr lang="en-US" altLang="en-US" sz="1600">
                  <a:solidFill>
                    <a:schemeClr val="bg1"/>
                  </a:solidFill>
                  <a:latin typeface="Arial Narrow" panose="020B0606020202030204" pitchFamily="34" charset="0"/>
                  <a:ea typeface="MS PGothic" pitchFamily="34" charset="-128"/>
                </a:rPr>
                <a:t>	3</a:t>
              </a:r>
              <a:endParaRPr lang="en-US" altLang="en-US" sz="1600">
                <a:solidFill>
                  <a:schemeClr val="bg1"/>
                </a:solidFill>
                <a:latin typeface="Arial Narrow" panose="020B0606020202030204" pitchFamily="34" charset="0"/>
                <a:ea typeface="MS PGothic" pitchFamily="34" charset="-128"/>
                <a:sym typeface="Wingdings" pitchFamily="2" charset="2"/>
              </a:endParaRPr>
            </a:p>
            <a:p>
              <a:pPr>
                <a:spcAft>
                  <a:spcPts val="200"/>
                </a:spcAft>
                <a:tabLst>
                  <a:tab pos="2116138" algn="l"/>
                  <a:tab pos="2330450" algn="l"/>
                  <a:tab pos="2603500" algn="l"/>
                  <a:tab pos="2870200" algn="l"/>
                  <a:tab pos="3136900" algn="l"/>
                  <a:tab pos="3409950" algn="l"/>
                  <a:tab pos="3676650" algn="l"/>
                </a:tabLst>
              </a:pPr>
              <a:r>
                <a:rPr lang="en-US" altLang="en-US" sz="1600" smtClean="0">
                  <a:solidFill>
                    <a:schemeClr val="bg1"/>
                  </a:solidFill>
                  <a:latin typeface="Arial Narrow" panose="020B0606020202030204" pitchFamily="34" charset="0"/>
                  <a:ea typeface="MS PGothic" pitchFamily="34" charset="-128"/>
                </a:rPr>
                <a:t>Mudah digunakan</a:t>
              </a:r>
              <a:r>
                <a:rPr lang="en-US" altLang="en-US" sz="1600">
                  <a:solidFill>
                    <a:schemeClr val="bg1"/>
                  </a:solidFill>
                  <a:latin typeface="Arial Narrow" panose="020B0606020202030204" pitchFamily="34" charset="0"/>
                  <a:ea typeface="MS PGothic" pitchFamily="34" charset="-128"/>
                </a:rPr>
                <a:t>	4</a:t>
              </a:r>
            </a:p>
            <a:p>
              <a:pPr>
                <a:spcAft>
                  <a:spcPts val="200"/>
                </a:spcAft>
                <a:tabLst>
                  <a:tab pos="2116138" algn="l"/>
                  <a:tab pos="2330450" algn="l"/>
                  <a:tab pos="2603500" algn="l"/>
                  <a:tab pos="2870200" algn="l"/>
                  <a:tab pos="3136900" algn="l"/>
                  <a:tab pos="3409950" algn="l"/>
                  <a:tab pos="3676650" algn="l"/>
                </a:tabLst>
              </a:pPr>
              <a:r>
                <a:rPr lang="en-US" altLang="en-US" sz="1600" smtClean="0">
                  <a:solidFill>
                    <a:schemeClr val="bg1"/>
                  </a:solidFill>
                  <a:latin typeface="Arial Narrow" panose="020B0606020202030204" pitchFamily="34" charset="0"/>
                  <a:ea typeface="MS PGothic" pitchFamily="34" charset="-128"/>
                </a:rPr>
                <a:t>Handal</a:t>
              </a:r>
              <a:r>
                <a:rPr lang="en-US" altLang="en-US" sz="1600">
                  <a:solidFill>
                    <a:schemeClr val="bg1"/>
                  </a:solidFill>
                  <a:latin typeface="Arial Narrow" panose="020B0606020202030204" pitchFamily="34" charset="0"/>
                  <a:ea typeface="MS PGothic" pitchFamily="34" charset="-128"/>
                </a:rPr>
                <a:t>	5</a:t>
              </a:r>
            </a:p>
            <a:p>
              <a:pPr>
                <a:spcAft>
                  <a:spcPts val="200"/>
                </a:spcAft>
                <a:tabLst>
                  <a:tab pos="2116138" algn="l"/>
                  <a:tab pos="2330450" algn="l"/>
                  <a:tab pos="2603500" algn="l"/>
                  <a:tab pos="2870200" algn="l"/>
                  <a:tab pos="3136900" algn="l"/>
                  <a:tab pos="3409950" algn="l"/>
                  <a:tab pos="3676650" algn="l"/>
                </a:tabLst>
              </a:pPr>
              <a:r>
                <a:rPr lang="en-US" altLang="en-US" sz="1600" smtClean="0">
                  <a:solidFill>
                    <a:schemeClr val="bg1"/>
                  </a:solidFill>
                  <a:latin typeface="Arial Narrow" panose="020B0606020202030204" pitchFamily="34" charset="0"/>
                  <a:ea typeface="MS PGothic" pitchFamily="34" charset="-128"/>
                </a:rPr>
                <a:t>Mudah dipegang dg mntp</a:t>
              </a:r>
              <a:r>
                <a:rPr lang="en-US" altLang="en-US" sz="1600">
                  <a:solidFill>
                    <a:schemeClr val="bg1"/>
                  </a:solidFill>
                  <a:latin typeface="Arial Narrow" panose="020B0606020202030204" pitchFamily="34" charset="0"/>
                  <a:ea typeface="MS PGothic" pitchFamily="34" charset="-128"/>
                </a:rPr>
                <a:t>	2</a:t>
              </a:r>
            </a:p>
            <a:p>
              <a:pPr>
                <a:spcAft>
                  <a:spcPts val="200"/>
                </a:spcAft>
                <a:tabLst>
                  <a:tab pos="2116138" algn="l"/>
                  <a:tab pos="2330450" algn="l"/>
                  <a:tab pos="2603500" algn="l"/>
                  <a:tab pos="2870200" algn="l"/>
                  <a:tab pos="3136900" algn="l"/>
                  <a:tab pos="3409950" algn="l"/>
                  <a:tab pos="3676650" algn="l"/>
                </a:tabLst>
              </a:pPr>
              <a:r>
                <a:rPr lang="en-US" altLang="en-US" sz="1600" smtClean="0">
                  <a:solidFill>
                    <a:schemeClr val="bg1"/>
                  </a:solidFill>
                  <a:latin typeface="Arial Narrow" panose="020B0606020202030204" pitchFamily="34" charset="0"/>
                  <a:ea typeface="MS PGothic" pitchFamily="34" charset="-128"/>
                </a:rPr>
                <a:t>Resolusi tinggi</a:t>
              </a:r>
              <a:r>
                <a:rPr lang="en-US" altLang="en-US" sz="1600">
                  <a:solidFill>
                    <a:schemeClr val="bg1"/>
                  </a:solidFill>
                  <a:latin typeface="Arial Narrow" panose="020B0606020202030204" pitchFamily="34" charset="0"/>
                  <a:ea typeface="MS PGothic" pitchFamily="34" charset="-128"/>
                </a:rPr>
                <a:t>	1</a:t>
              </a:r>
            </a:p>
            <a:p>
              <a:pPr>
                <a:spcAft>
                  <a:spcPts val="200"/>
                </a:spcAft>
              </a:pPr>
              <a:r>
                <a:rPr lang="en-US" altLang="en-US" sz="1600" smtClean="0">
                  <a:solidFill>
                    <a:schemeClr val="bg1"/>
                  </a:solidFill>
                  <a:latin typeface="Arial Narrow" panose="020B0606020202030204" pitchFamily="34" charset="0"/>
                  <a:ea typeface="MS PGothic" pitchFamily="34" charset="-128"/>
                </a:rPr>
                <a:t>Peringkat pentingnya kita</a:t>
              </a:r>
              <a:endParaRPr lang="en-US" altLang="en-US" sz="1600">
                <a:solidFill>
                  <a:schemeClr val="bg1"/>
                </a:solidFill>
                <a:latin typeface="Arial Narrow" panose="020B0606020202030204" pitchFamily="34" charset="0"/>
                <a:ea typeface="MS PGothic" pitchFamily="34" charset="-128"/>
              </a:endParaRPr>
            </a:p>
          </p:txBody>
        </p:sp>
        <p:grpSp>
          <p:nvGrpSpPr>
            <p:cNvPr id="77837" name="Group 13"/>
            <p:cNvGrpSpPr>
              <a:grpSpLocks/>
            </p:cNvGrpSpPr>
            <p:nvPr/>
          </p:nvGrpSpPr>
          <p:grpSpPr bwMode="auto">
            <a:xfrm>
              <a:off x="2760" y="1836"/>
              <a:ext cx="2460" cy="823"/>
              <a:chOff x="2760" y="1836"/>
              <a:chExt cx="1136" cy="823"/>
            </a:xfrm>
          </p:grpSpPr>
          <p:sp>
            <p:nvSpPr>
              <p:cNvPr id="77902" name="Line 14"/>
              <p:cNvSpPr>
                <a:spLocks noChangeShapeType="1"/>
              </p:cNvSpPr>
              <p:nvPr/>
            </p:nvSpPr>
            <p:spPr bwMode="auto">
              <a:xfrm>
                <a:off x="2760" y="1836"/>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3" name="Line 15"/>
              <p:cNvSpPr>
                <a:spLocks noChangeShapeType="1"/>
              </p:cNvSpPr>
              <p:nvPr/>
            </p:nvSpPr>
            <p:spPr bwMode="auto">
              <a:xfrm>
                <a:off x="2760" y="2001"/>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4" name="Line 16"/>
              <p:cNvSpPr>
                <a:spLocks noChangeShapeType="1"/>
              </p:cNvSpPr>
              <p:nvPr/>
            </p:nvSpPr>
            <p:spPr bwMode="auto">
              <a:xfrm>
                <a:off x="2760" y="2166"/>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5" name="Line 17"/>
              <p:cNvSpPr>
                <a:spLocks noChangeShapeType="1"/>
              </p:cNvSpPr>
              <p:nvPr/>
            </p:nvSpPr>
            <p:spPr bwMode="auto">
              <a:xfrm>
                <a:off x="2760" y="2330"/>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6" name="Line 18"/>
              <p:cNvSpPr>
                <a:spLocks noChangeShapeType="1"/>
              </p:cNvSpPr>
              <p:nvPr/>
            </p:nvSpPr>
            <p:spPr bwMode="auto">
              <a:xfrm>
                <a:off x="2760" y="2495"/>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7" name="Line 19"/>
              <p:cNvSpPr>
                <a:spLocks noChangeShapeType="1"/>
              </p:cNvSpPr>
              <p:nvPr/>
            </p:nvSpPr>
            <p:spPr bwMode="auto">
              <a:xfrm>
                <a:off x="2760" y="2659"/>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a:spcAft>
                    <a:spcPts val="400"/>
                  </a:spcAft>
                </a:pPr>
                <a:endParaRPr lang="en-US" b="1">
                  <a:solidFill>
                    <a:schemeClr val="bg1"/>
                  </a:solidFill>
                </a:endParaRPr>
              </a:p>
            </p:txBody>
          </p:sp>
        </p:grpSp>
        <p:sp>
          <p:nvSpPr>
            <p:cNvPr id="77838" name="Line 21"/>
            <p:cNvSpPr>
              <a:spLocks noChangeShapeType="1"/>
            </p:cNvSpPr>
            <p:nvPr/>
          </p:nvSpPr>
          <p:spPr bwMode="auto">
            <a:xfrm>
              <a:off x="3740" y="1676"/>
              <a:ext cx="0" cy="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9" name="Text Box 22"/>
            <p:cNvSpPr txBox="1">
              <a:spLocks noChangeArrowheads="1"/>
            </p:cNvSpPr>
            <p:nvPr/>
          </p:nvSpPr>
          <p:spPr bwMode="auto">
            <a:xfrm>
              <a:off x="4908" y="1662"/>
              <a:ext cx="356" cy="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1pPr>
              <a:lvl2pPr marL="742950" indent="-28575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2pPr>
              <a:lvl3pPr marL="1143000" indent="-22860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3pPr>
              <a:lvl4pPr marL="1600200" indent="-22860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4pPr>
              <a:lvl5pPr marL="2057400" indent="-22860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9pPr>
            </a:lstStyle>
            <a:p>
              <a:pPr>
                <a:spcAft>
                  <a:spcPts val="400"/>
                </a:spcAft>
              </a:pPr>
              <a:r>
                <a:rPr lang="en-US" altLang="en-US" sz="1400" b="1">
                  <a:solidFill>
                    <a:schemeClr val="bg1"/>
                  </a:solidFill>
                  <a:latin typeface="Arial Narrow" panose="020B0606020202030204" pitchFamily="34" charset="0"/>
                  <a:ea typeface="MS PGothic" pitchFamily="34" charset="-128"/>
                </a:rPr>
                <a:t>B	</a:t>
              </a:r>
              <a:r>
                <a:rPr lang="en-US" altLang="en-US" sz="1400" b="1" smtClean="0">
                  <a:solidFill>
                    <a:schemeClr val="bg1"/>
                  </a:solidFill>
                  <a:latin typeface="Arial Narrow" panose="020B0606020202030204" pitchFamily="34" charset="0"/>
                  <a:ea typeface="MS PGothic" pitchFamily="34" charset="-128"/>
                </a:rPr>
                <a:t>K</a:t>
              </a:r>
              <a:endParaRPr lang="en-US" altLang="en-US" sz="1400" b="1">
                <a:solidFill>
                  <a:schemeClr val="bg1"/>
                </a:solidFill>
                <a:latin typeface="Arial Narrow" panose="020B0606020202030204" pitchFamily="34" charset="0"/>
                <a:ea typeface="MS PGothic" pitchFamily="34" charset="-128"/>
              </a:endParaRPr>
            </a:p>
            <a:p>
              <a:pPr>
                <a:spcAft>
                  <a:spcPts val="400"/>
                </a:spcAft>
              </a:pPr>
              <a:r>
                <a:rPr lang="en-US" altLang="en-US" sz="1400" b="1">
                  <a:solidFill>
                    <a:schemeClr val="bg1"/>
                  </a:solidFill>
                  <a:latin typeface="Arial Narrow" panose="020B0606020202030204" pitchFamily="34" charset="0"/>
                  <a:ea typeface="MS PGothic" pitchFamily="34" charset="-128"/>
                </a:rPr>
                <a:t>B	</a:t>
              </a:r>
              <a:r>
                <a:rPr lang="en-US" altLang="en-US" sz="1400" b="1" smtClean="0">
                  <a:solidFill>
                    <a:schemeClr val="bg1"/>
                  </a:solidFill>
                  <a:latin typeface="Arial Narrow" panose="020B0606020202030204" pitchFamily="34" charset="0"/>
                  <a:ea typeface="MS PGothic" pitchFamily="34" charset="-128"/>
                </a:rPr>
                <a:t>K</a:t>
              </a:r>
              <a:endParaRPr lang="en-US" altLang="en-US" sz="1400" b="1">
                <a:solidFill>
                  <a:schemeClr val="bg1"/>
                </a:solidFill>
                <a:latin typeface="Arial Narrow" panose="020B0606020202030204" pitchFamily="34" charset="0"/>
                <a:ea typeface="MS PGothic" pitchFamily="34" charset="-128"/>
              </a:endParaRPr>
            </a:p>
            <a:p>
              <a:pPr>
                <a:spcAft>
                  <a:spcPts val="400"/>
                </a:spcAft>
              </a:pPr>
              <a:r>
                <a:rPr lang="en-US" altLang="en-US" sz="1400" b="1">
                  <a:solidFill>
                    <a:schemeClr val="bg1"/>
                  </a:solidFill>
                  <a:latin typeface="Arial Narrow" panose="020B0606020202030204" pitchFamily="34" charset="0"/>
                  <a:ea typeface="MS PGothic" pitchFamily="34" charset="-128"/>
                </a:rPr>
                <a:t>S	</a:t>
              </a:r>
              <a:r>
                <a:rPr lang="en-US" altLang="en-US" sz="1400" b="1" smtClean="0">
                  <a:solidFill>
                    <a:schemeClr val="bg1"/>
                  </a:solidFill>
                  <a:latin typeface="Arial Narrow" panose="020B0606020202030204" pitchFamily="34" charset="0"/>
                  <a:ea typeface="MS PGothic" pitchFamily="34" charset="-128"/>
                </a:rPr>
                <a:t>B</a:t>
              </a:r>
              <a:endParaRPr lang="en-US" altLang="en-US" sz="1400" b="1">
                <a:solidFill>
                  <a:schemeClr val="bg1"/>
                </a:solidFill>
                <a:latin typeface="Arial Narrow" panose="020B0606020202030204" pitchFamily="34" charset="0"/>
                <a:ea typeface="MS PGothic" pitchFamily="34" charset="-128"/>
              </a:endParaRPr>
            </a:p>
            <a:p>
              <a:pPr>
                <a:spcAft>
                  <a:spcPts val="400"/>
                </a:spcAft>
              </a:pPr>
              <a:r>
                <a:rPr lang="en-US" altLang="en-US" sz="1400" b="1">
                  <a:solidFill>
                    <a:schemeClr val="bg1"/>
                  </a:solidFill>
                  <a:latin typeface="Arial Narrow" panose="020B0606020202030204" pitchFamily="34" charset="0"/>
                  <a:ea typeface="MS PGothic" pitchFamily="34" charset="-128"/>
                </a:rPr>
                <a:t>B	</a:t>
              </a:r>
              <a:r>
                <a:rPr lang="en-US" altLang="en-US" sz="1400" b="1" smtClean="0">
                  <a:solidFill>
                    <a:schemeClr val="bg1"/>
                  </a:solidFill>
                  <a:latin typeface="Arial Narrow" panose="020B0606020202030204" pitchFamily="34" charset="0"/>
                  <a:ea typeface="MS PGothic" pitchFamily="34" charset="-128"/>
                </a:rPr>
                <a:t>K</a:t>
              </a:r>
              <a:endParaRPr lang="en-US" altLang="en-US" sz="1400" b="1">
                <a:solidFill>
                  <a:schemeClr val="bg1"/>
                </a:solidFill>
                <a:latin typeface="Arial Narrow" panose="020B0606020202030204" pitchFamily="34" charset="0"/>
                <a:ea typeface="MS PGothic" pitchFamily="34" charset="-128"/>
              </a:endParaRPr>
            </a:p>
            <a:p>
              <a:pPr>
                <a:spcAft>
                  <a:spcPts val="400"/>
                </a:spcAft>
              </a:pPr>
              <a:r>
                <a:rPr lang="en-US" altLang="en-US" sz="1400" b="1">
                  <a:solidFill>
                    <a:schemeClr val="bg1"/>
                  </a:solidFill>
                  <a:latin typeface="Arial Narrow" panose="020B0606020202030204" pitchFamily="34" charset="0"/>
                  <a:ea typeface="MS PGothic" pitchFamily="34" charset="-128"/>
                </a:rPr>
                <a:t>K	</a:t>
              </a:r>
              <a:r>
                <a:rPr lang="en-US" altLang="en-US" sz="1400" b="1" smtClean="0">
                  <a:solidFill>
                    <a:schemeClr val="bg1"/>
                  </a:solidFill>
                  <a:latin typeface="Arial Narrow" panose="020B0606020202030204" pitchFamily="34" charset="0"/>
                  <a:ea typeface="MS PGothic" pitchFamily="34" charset="-128"/>
                </a:rPr>
                <a:t>K</a:t>
              </a:r>
              <a:endParaRPr lang="en-US" altLang="en-US" sz="1400" b="1">
                <a:solidFill>
                  <a:schemeClr val="bg1"/>
                </a:solidFill>
                <a:latin typeface="Arial Narrow" panose="020B0606020202030204" pitchFamily="34" charset="0"/>
                <a:ea typeface="MS PGothic" pitchFamily="34" charset="-128"/>
              </a:endParaRPr>
            </a:p>
          </p:txBody>
        </p:sp>
        <p:sp>
          <p:nvSpPr>
            <p:cNvPr id="77840" name="Line 23"/>
            <p:cNvSpPr>
              <a:spLocks noChangeShapeType="1"/>
            </p:cNvSpPr>
            <p:nvPr/>
          </p:nvSpPr>
          <p:spPr bwMode="auto">
            <a:xfrm>
              <a:off x="5048" y="1112"/>
              <a:ext cx="0" cy="15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1" name="Oval 24"/>
            <p:cNvSpPr>
              <a:spLocks noChangeArrowheads="1"/>
            </p:cNvSpPr>
            <p:nvPr/>
          </p:nvSpPr>
          <p:spPr bwMode="auto">
            <a:xfrm>
              <a:off x="4088" y="1693"/>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2" name="Oval 25"/>
            <p:cNvSpPr>
              <a:spLocks noChangeArrowheads="1"/>
            </p:cNvSpPr>
            <p:nvPr/>
          </p:nvSpPr>
          <p:spPr bwMode="auto">
            <a:xfrm>
              <a:off x="3920"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3" name="Oval 26"/>
            <p:cNvSpPr>
              <a:spLocks noChangeArrowheads="1"/>
            </p:cNvSpPr>
            <p:nvPr/>
          </p:nvSpPr>
          <p:spPr bwMode="auto">
            <a:xfrm>
              <a:off x="4265"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4" name="Oval 27"/>
            <p:cNvSpPr>
              <a:spLocks noChangeArrowheads="1"/>
            </p:cNvSpPr>
            <p:nvPr/>
          </p:nvSpPr>
          <p:spPr bwMode="auto">
            <a:xfrm>
              <a:off x="4256"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5" name="Oval 28"/>
            <p:cNvSpPr>
              <a:spLocks noChangeArrowheads="1"/>
            </p:cNvSpPr>
            <p:nvPr/>
          </p:nvSpPr>
          <p:spPr bwMode="auto">
            <a:xfrm>
              <a:off x="4422"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6" name="Oval 29"/>
            <p:cNvSpPr>
              <a:spLocks noChangeArrowheads="1"/>
            </p:cNvSpPr>
            <p:nvPr/>
          </p:nvSpPr>
          <p:spPr bwMode="auto">
            <a:xfrm>
              <a:off x="4580"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7" name="Oval 30"/>
            <p:cNvSpPr>
              <a:spLocks noChangeArrowheads="1"/>
            </p:cNvSpPr>
            <p:nvPr/>
          </p:nvSpPr>
          <p:spPr bwMode="auto">
            <a:xfrm>
              <a:off x="4422"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8" name="Oval 31"/>
            <p:cNvSpPr>
              <a:spLocks noChangeArrowheads="1"/>
            </p:cNvSpPr>
            <p:nvPr/>
          </p:nvSpPr>
          <p:spPr bwMode="auto">
            <a:xfrm>
              <a:off x="4580"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9" name="Oval 32"/>
            <p:cNvSpPr>
              <a:spLocks noChangeArrowheads="1"/>
            </p:cNvSpPr>
            <p:nvPr/>
          </p:nvSpPr>
          <p:spPr bwMode="auto">
            <a:xfrm>
              <a:off x="4747"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77850" name="Group 33"/>
            <p:cNvGrpSpPr>
              <a:grpSpLocks noChangeAspect="1"/>
            </p:cNvGrpSpPr>
            <p:nvPr/>
          </p:nvGrpSpPr>
          <p:grpSpPr bwMode="auto">
            <a:xfrm>
              <a:off x="4592" y="2339"/>
              <a:ext cx="108" cy="144"/>
              <a:chOff x="4381" y="3218"/>
              <a:chExt cx="214" cy="287"/>
            </a:xfrm>
          </p:grpSpPr>
          <p:sp>
            <p:nvSpPr>
              <p:cNvPr id="77900" name="Oval 34"/>
              <p:cNvSpPr>
                <a:spLocks noChangeArrowheads="1"/>
              </p:cNvSpPr>
              <p:nvPr/>
            </p:nvSpPr>
            <p:spPr bwMode="auto">
              <a:xfrm>
                <a:off x="4381" y="3218"/>
                <a:ext cx="214" cy="287"/>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901" name="Oval 35"/>
              <p:cNvSpPr>
                <a:spLocks noChangeAspect="1" noChangeArrowheads="1"/>
              </p:cNvSpPr>
              <p:nvPr/>
            </p:nvSpPr>
            <p:spPr bwMode="auto">
              <a:xfrm>
                <a:off x="4460" y="331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51" name="Group 36"/>
            <p:cNvGrpSpPr>
              <a:grpSpLocks noChangeAspect="1"/>
            </p:cNvGrpSpPr>
            <p:nvPr/>
          </p:nvGrpSpPr>
          <p:grpSpPr bwMode="auto">
            <a:xfrm>
              <a:off x="4765" y="2180"/>
              <a:ext cx="108" cy="144"/>
              <a:chOff x="4784" y="2938"/>
              <a:chExt cx="214" cy="287"/>
            </a:xfrm>
          </p:grpSpPr>
          <p:sp>
            <p:nvSpPr>
              <p:cNvPr id="77898" name="Oval 37"/>
              <p:cNvSpPr>
                <a:spLocks noChangeArrowheads="1"/>
              </p:cNvSpPr>
              <p:nvPr/>
            </p:nvSpPr>
            <p:spPr bwMode="auto">
              <a:xfrm>
                <a:off x="4784" y="2938"/>
                <a:ext cx="214" cy="287"/>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99" name="Oval 38"/>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7852" name="Oval 39"/>
            <p:cNvSpPr>
              <a:spLocks noChangeAspect="1" noChangeArrowheads="1"/>
            </p:cNvSpPr>
            <p:nvPr/>
          </p:nvSpPr>
          <p:spPr bwMode="auto">
            <a:xfrm>
              <a:off x="3960" y="1889"/>
              <a:ext cx="43" cy="58"/>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53" name="Oval 40"/>
            <p:cNvSpPr>
              <a:spLocks noChangeArrowheads="1"/>
            </p:cNvSpPr>
            <p:nvPr/>
          </p:nvSpPr>
          <p:spPr bwMode="auto">
            <a:xfrm>
              <a:off x="3959" y="1735"/>
              <a:ext cx="43" cy="58"/>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54" name="Oval 41"/>
            <p:cNvSpPr>
              <a:spLocks noChangeAspect="1" noChangeArrowheads="1"/>
            </p:cNvSpPr>
            <p:nvPr/>
          </p:nvSpPr>
          <p:spPr bwMode="auto">
            <a:xfrm>
              <a:off x="4775" y="1731"/>
              <a:ext cx="43" cy="58"/>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77855" name="Group 42"/>
            <p:cNvGrpSpPr>
              <a:grpSpLocks/>
            </p:cNvGrpSpPr>
            <p:nvPr/>
          </p:nvGrpSpPr>
          <p:grpSpPr bwMode="auto">
            <a:xfrm>
              <a:off x="3902" y="508"/>
              <a:ext cx="815" cy="3582"/>
              <a:chOff x="3902" y="508"/>
              <a:chExt cx="815" cy="3654"/>
            </a:xfrm>
          </p:grpSpPr>
          <p:sp>
            <p:nvSpPr>
              <p:cNvPr id="77892" name="Line 43"/>
              <p:cNvSpPr>
                <a:spLocks noChangeShapeType="1"/>
              </p:cNvSpPr>
              <p:nvPr/>
            </p:nvSpPr>
            <p:spPr bwMode="auto">
              <a:xfrm>
                <a:off x="4226"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3" name="Line 44"/>
              <p:cNvSpPr>
                <a:spLocks noChangeShapeType="1"/>
              </p:cNvSpPr>
              <p:nvPr/>
            </p:nvSpPr>
            <p:spPr bwMode="auto">
              <a:xfrm>
                <a:off x="4390"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4" name="Line 45"/>
              <p:cNvSpPr>
                <a:spLocks noChangeShapeType="1"/>
              </p:cNvSpPr>
              <p:nvPr/>
            </p:nvSpPr>
            <p:spPr bwMode="auto">
              <a:xfrm>
                <a:off x="4553"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5" name="Line 46"/>
              <p:cNvSpPr>
                <a:spLocks noChangeShapeType="1"/>
              </p:cNvSpPr>
              <p:nvPr/>
            </p:nvSpPr>
            <p:spPr bwMode="auto">
              <a:xfrm>
                <a:off x="4716" y="508"/>
                <a:ext cx="1" cy="36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6" name="Line 47"/>
              <p:cNvSpPr>
                <a:spLocks noChangeShapeType="1"/>
              </p:cNvSpPr>
              <p:nvPr/>
            </p:nvSpPr>
            <p:spPr bwMode="auto">
              <a:xfrm>
                <a:off x="4063"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7" name="Line 48"/>
              <p:cNvSpPr>
                <a:spLocks noChangeShapeType="1"/>
              </p:cNvSpPr>
              <p:nvPr/>
            </p:nvSpPr>
            <p:spPr bwMode="auto">
              <a:xfrm>
                <a:off x="3902" y="509"/>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7856" name="Line 49"/>
            <p:cNvSpPr>
              <a:spLocks noChangeShapeType="1"/>
            </p:cNvSpPr>
            <p:nvPr/>
          </p:nvSpPr>
          <p:spPr bwMode="auto">
            <a:xfrm flipV="1">
              <a:off x="4065" y="60"/>
              <a:ext cx="408" cy="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7" name="Line 50"/>
            <p:cNvSpPr>
              <a:spLocks noChangeShapeType="1"/>
            </p:cNvSpPr>
            <p:nvPr/>
          </p:nvSpPr>
          <p:spPr bwMode="auto">
            <a:xfrm flipV="1">
              <a:off x="4225" y="150"/>
              <a:ext cx="328" cy="3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8" name="Line 51"/>
            <p:cNvSpPr>
              <a:spLocks noChangeShapeType="1"/>
            </p:cNvSpPr>
            <p:nvPr/>
          </p:nvSpPr>
          <p:spPr bwMode="auto">
            <a:xfrm flipV="1">
              <a:off x="4391" y="242"/>
              <a:ext cx="244" cy="2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9" name="Line 52"/>
            <p:cNvSpPr>
              <a:spLocks noChangeShapeType="1"/>
            </p:cNvSpPr>
            <p:nvPr/>
          </p:nvSpPr>
          <p:spPr bwMode="auto">
            <a:xfrm flipV="1">
              <a:off x="4551" y="328"/>
              <a:ext cx="164" cy="1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0" name="Line 53"/>
            <p:cNvSpPr>
              <a:spLocks noChangeShapeType="1"/>
            </p:cNvSpPr>
            <p:nvPr/>
          </p:nvSpPr>
          <p:spPr bwMode="auto">
            <a:xfrm flipV="1">
              <a:off x="4717" y="420"/>
              <a:ext cx="80" cy="9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1" name="Line 54"/>
            <p:cNvSpPr>
              <a:spLocks noChangeShapeType="1"/>
            </p:cNvSpPr>
            <p:nvPr/>
          </p:nvSpPr>
          <p:spPr bwMode="auto">
            <a:xfrm>
              <a:off x="3984" y="418"/>
              <a:ext cx="80" cy="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2" name="Line 55"/>
            <p:cNvSpPr>
              <a:spLocks noChangeShapeType="1"/>
            </p:cNvSpPr>
            <p:nvPr/>
          </p:nvSpPr>
          <p:spPr bwMode="auto">
            <a:xfrm>
              <a:off x="4230" y="150"/>
              <a:ext cx="322" cy="3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3" name="Line 56"/>
            <p:cNvSpPr>
              <a:spLocks noChangeShapeType="1"/>
            </p:cNvSpPr>
            <p:nvPr/>
          </p:nvSpPr>
          <p:spPr bwMode="auto">
            <a:xfrm>
              <a:off x="4060" y="330"/>
              <a:ext cx="164" cy="1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4" name="Line 57"/>
            <p:cNvSpPr>
              <a:spLocks noChangeShapeType="1"/>
            </p:cNvSpPr>
            <p:nvPr/>
          </p:nvSpPr>
          <p:spPr bwMode="auto">
            <a:xfrm>
              <a:off x="4144" y="238"/>
              <a:ext cx="246" cy="2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5" name="Line 58"/>
            <p:cNvSpPr>
              <a:spLocks noChangeShapeType="1"/>
            </p:cNvSpPr>
            <p:nvPr/>
          </p:nvSpPr>
          <p:spPr bwMode="auto">
            <a:xfrm>
              <a:off x="4310" y="60"/>
              <a:ext cx="404" cy="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7866" name="Group 59"/>
            <p:cNvGrpSpPr>
              <a:grpSpLocks noChangeAspect="1"/>
            </p:cNvGrpSpPr>
            <p:nvPr/>
          </p:nvGrpSpPr>
          <p:grpSpPr bwMode="auto">
            <a:xfrm>
              <a:off x="4087" y="289"/>
              <a:ext cx="86" cy="115"/>
              <a:chOff x="4784" y="2968"/>
              <a:chExt cx="172" cy="229"/>
            </a:xfrm>
          </p:grpSpPr>
          <p:sp>
            <p:nvSpPr>
              <p:cNvPr id="77890" name="Oval 60"/>
              <p:cNvSpPr>
                <a:spLocks noChangeArrowheads="1"/>
              </p:cNvSpPr>
              <p:nvPr/>
            </p:nvSpPr>
            <p:spPr bwMode="auto">
              <a:xfrm>
                <a:off x="4784" y="2968"/>
                <a:ext cx="172" cy="229"/>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91" name="Oval 61"/>
              <p:cNvSpPr>
                <a:spLocks noChangeAspect="1" noChangeArrowheads="1"/>
              </p:cNvSpPr>
              <p:nvPr/>
            </p:nvSpPr>
            <p:spPr bwMode="auto">
              <a:xfrm>
                <a:off x="4818" y="3020"/>
                <a:ext cx="86" cy="115"/>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67" name="Group 62"/>
            <p:cNvGrpSpPr>
              <a:grpSpLocks noChangeAspect="1"/>
            </p:cNvGrpSpPr>
            <p:nvPr/>
          </p:nvGrpSpPr>
          <p:grpSpPr bwMode="auto">
            <a:xfrm>
              <a:off x="4254" y="98"/>
              <a:ext cx="104" cy="104"/>
              <a:chOff x="4784" y="2968"/>
              <a:chExt cx="208" cy="208"/>
            </a:xfrm>
          </p:grpSpPr>
          <p:sp>
            <p:nvSpPr>
              <p:cNvPr id="77888" name="Oval 63"/>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9" name="Oval 64"/>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68" name="Group 65"/>
            <p:cNvGrpSpPr>
              <a:grpSpLocks noChangeAspect="1"/>
            </p:cNvGrpSpPr>
            <p:nvPr/>
          </p:nvGrpSpPr>
          <p:grpSpPr bwMode="auto">
            <a:xfrm>
              <a:off x="4174" y="186"/>
              <a:ext cx="104" cy="104"/>
              <a:chOff x="4784" y="2968"/>
              <a:chExt cx="208" cy="208"/>
            </a:xfrm>
          </p:grpSpPr>
          <p:sp>
            <p:nvSpPr>
              <p:cNvPr id="77886" name="Oval 66"/>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7" name="Oval 67"/>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69" name="Group 68"/>
            <p:cNvGrpSpPr>
              <a:grpSpLocks noChangeAspect="1"/>
            </p:cNvGrpSpPr>
            <p:nvPr/>
          </p:nvGrpSpPr>
          <p:grpSpPr bwMode="auto">
            <a:xfrm>
              <a:off x="4338" y="370"/>
              <a:ext cx="104" cy="104"/>
              <a:chOff x="4784" y="2968"/>
              <a:chExt cx="208" cy="208"/>
            </a:xfrm>
          </p:grpSpPr>
          <p:sp>
            <p:nvSpPr>
              <p:cNvPr id="77884" name="Oval 69"/>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5" name="Oval 70"/>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70" name="Group 71"/>
            <p:cNvGrpSpPr>
              <a:grpSpLocks noChangeAspect="1"/>
            </p:cNvGrpSpPr>
            <p:nvPr/>
          </p:nvGrpSpPr>
          <p:grpSpPr bwMode="auto">
            <a:xfrm>
              <a:off x="4418" y="278"/>
              <a:ext cx="104" cy="104"/>
              <a:chOff x="4784" y="2968"/>
              <a:chExt cx="208" cy="208"/>
            </a:xfrm>
          </p:grpSpPr>
          <p:sp>
            <p:nvSpPr>
              <p:cNvPr id="77882" name="Oval 72"/>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3" name="Oval 73"/>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71" name="Group 74"/>
            <p:cNvGrpSpPr>
              <a:grpSpLocks noChangeAspect="1"/>
            </p:cNvGrpSpPr>
            <p:nvPr/>
          </p:nvGrpSpPr>
          <p:grpSpPr bwMode="auto">
            <a:xfrm>
              <a:off x="4502" y="370"/>
              <a:ext cx="104" cy="104"/>
              <a:chOff x="4784" y="2968"/>
              <a:chExt cx="208" cy="208"/>
            </a:xfrm>
          </p:grpSpPr>
          <p:sp>
            <p:nvSpPr>
              <p:cNvPr id="77880" name="Oval 75"/>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1" name="Oval 76"/>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7872" name="Rectangle 77"/>
            <p:cNvSpPr>
              <a:spLocks noChangeArrowheads="1"/>
            </p:cNvSpPr>
            <p:nvPr/>
          </p:nvSpPr>
          <p:spPr bwMode="auto">
            <a:xfrm>
              <a:off x="2759" y="2943"/>
              <a:ext cx="782"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smtClean="0">
                  <a:solidFill>
                    <a:schemeClr val="bg1"/>
                  </a:solidFill>
                  <a:latin typeface="Arial" pitchFamily="34" charset="0"/>
                </a:rPr>
                <a:t>Nilai sasaran</a:t>
              </a:r>
              <a:endParaRPr lang="en-US" altLang="en-US" sz="1600">
                <a:solidFill>
                  <a:schemeClr val="bg1"/>
                </a:solidFill>
                <a:latin typeface="Arial" pitchFamily="34" charset="0"/>
              </a:endParaRPr>
            </a:p>
            <a:p>
              <a:pPr>
                <a:lnSpc>
                  <a:spcPct val="85000"/>
                </a:lnSpc>
              </a:pPr>
              <a:r>
                <a:rPr lang="en-US" altLang="en-US" sz="1600" smtClean="0">
                  <a:solidFill>
                    <a:schemeClr val="bg1"/>
                  </a:solidFill>
                  <a:latin typeface="Arial" pitchFamily="34" charset="0"/>
                </a:rPr>
                <a:t>(Atribut teknis)</a:t>
              </a:r>
              <a:endParaRPr lang="en-US" altLang="en-US" sz="1600">
                <a:solidFill>
                  <a:schemeClr val="bg1"/>
                </a:solidFill>
                <a:latin typeface="Arial" pitchFamily="34" charset="0"/>
              </a:endParaRPr>
            </a:p>
          </p:txBody>
        </p:sp>
        <p:sp>
          <p:nvSpPr>
            <p:cNvPr id="77873" name="Rectangle 78"/>
            <p:cNvSpPr>
              <a:spLocks noChangeArrowheads="1"/>
            </p:cNvSpPr>
            <p:nvPr/>
          </p:nvSpPr>
          <p:spPr bwMode="auto">
            <a:xfrm>
              <a:off x="2759" y="3729"/>
              <a:ext cx="611"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smtClean="0">
                  <a:solidFill>
                    <a:schemeClr val="bg1"/>
                  </a:solidFill>
                  <a:latin typeface="Arial Narrow" panose="020B0606020202030204" pitchFamily="34" charset="0"/>
                </a:rPr>
                <a:t>Evaluasi</a:t>
              </a:r>
            </a:p>
            <a:p>
              <a:pPr>
                <a:lnSpc>
                  <a:spcPct val="85000"/>
                </a:lnSpc>
              </a:pPr>
              <a:r>
                <a:rPr lang="en-US" altLang="en-US" sz="1600" smtClean="0">
                  <a:solidFill>
                    <a:schemeClr val="bg1"/>
                  </a:solidFill>
                  <a:latin typeface="Arial Narrow" panose="020B0606020202030204" pitchFamily="34" charset="0"/>
                </a:rPr>
                <a:t>teknis</a:t>
              </a:r>
              <a:endParaRPr lang="en-US" altLang="en-US" sz="1600">
                <a:solidFill>
                  <a:schemeClr val="bg1"/>
                </a:solidFill>
                <a:latin typeface="Arial Narrow" panose="020B0606020202030204" pitchFamily="34" charset="0"/>
              </a:endParaRPr>
            </a:p>
          </p:txBody>
        </p:sp>
        <p:sp>
          <p:nvSpPr>
            <p:cNvPr id="77874" name="Rectangle 79"/>
            <p:cNvSpPr>
              <a:spLocks noChangeArrowheads="1"/>
            </p:cNvSpPr>
            <p:nvPr/>
          </p:nvSpPr>
          <p:spPr bwMode="auto">
            <a:xfrm>
              <a:off x="3249" y="3640"/>
              <a:ext cx="1742"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1pPr>
              <a:lvl2pPr marL="742950" indent="-28575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2pPr>
              <a:lvl3pPr marL="1143000" indent="-22860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3pPr>
              <a:lvl4pPr marL="1600200" indent="-22860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4pPr>
              <a:lvl5pPr marL="2057400" indent="-22860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9pPr>
            </a:lstStyle>
            <a:p>
              <a:pPr>
                <a:tabLst>
                  <a:tab pos="1487488" algn="ctr"/>
                  <a:tab pos="1828800" algn="ctr"/>
                  <a:tab pos="2170113" algn="ctr"/>
                  <a:tab pos="2455863" algn="ctr"/>
                  <a:tab pos="2797175" algn="ctr"/>
                  <a:tab pos="3138488" algn="ctr"/>
                </a:tabLst>
              </a:pPr>
              <a:r>
                <a:rPr lang="en-US" altLang="en-US" sz="1300" smtClean="0">
                  <a:solidFill>
                    <a:schemeClr val="bg1"/>
                  </a:solidFill>
                  <a:latin typeface="Arial" pitchFamily="34" charset="0"/>
                </a:rPr>
                <a:t>Perush </a:t>
              </a:r>
              <a:r>
                <a:rPr lang="en-US" altLang="en-US" sz="1300">
                  <a:solidFill>
                    <a:schemeClr val="bg1"/>
                  </a:solidFill>
                  <a:latin typeface="Arial" pitchFamily="34" charset="0"/>
                </a:rPr>
                <a:t>A	0.7	60%	yes	1	ok	</a:t>
              </a:r>
              <a:r>
                <a:rPr lang="en-US" altLang="en-US" sz="1300" smtClean="0">
                  <a:solidFill>
                    <a:schemeClr val="bg1"/>
                  </a:solidFill>
                  <a:latin typeface="Arial" pitchFamily="34" charset="0"/>
                </a:rPr>
                <a:t>B</a:t>
              </a:r>
              <a:endParaRPr lang="en-US" altLang="en-US" sz="1300">
                <a:solidFill>
                  <a:schemeClr val="bg1"/>
                </a:solidFill>
                <a:latin typeface="Arial" pitchFamily="34" charset="0"/>
              </a:endParaRPr>
            </a:p>
            <a:p>
              <a:pPr>
                <a:tabLst>
                  <a:tab pos="1487488" algn="ctr"/>
                  <a:tab pos="1828800" algn="ctr"/>
                  <a:tab pos="2170113" algn="ctr"/>
                  <a:tab pos="2455863" algn="ctr"/>
                  <a:tab pos="2797175" algn="ctr"/>
                  <a:tab pos="3138488" algn="ctr"/>
                </a:tabLst>
              </a:pPr>
              <a:r>
                <a:rPr lang="en-US" altLang="en-US" sz="1300" smtClean="0">
                  <a:solidFill>
                    <a:schemeClr val="bg1"/>
                  </a:solidFill>
                  <a:latin typeface="Arial" pitchFamily="34" charset="0"/>
                </a:rPr>
                <a:t>Perush </a:t>
              </a:r>
              <a:r>
                <a:rPr lang="en-US" altLang="en-US" sz="1300">
                  <a:solidFill>
                    <a:schemeClr val="bg1"/>
                  </a:solidFill>
                  <a:latin typeface="Arial" pitchFamily="34" charset="0"/>
                </a:rPr>
                <a:t>B	0.6	50%	yes	2	ok	</a:t>
              </a:r>
              <a:r>
                <a:rPr lang="en-US" altLang="en-US" sz="1300" smtClean="0">
                  <a:solidFill>
                    <a:schemeClr val="bg1"/>
                  </a:solidFill>
                  <a:latin typeface="Arial" pitchFamily="34" charset="0"/>
                </a:rPr>
                <a:t>S</a:t>
              </a:r>
              <a:endParaRPr lang="en-US" altLang="en-US" sz="1300">
                <a:solidFill>
                  <a:schemeClr val="bg1"/>
                </a:solidFill>
                <a:latin typeface="Arial" pitchFamily="34" charset="0"/>
              </a:endParaRPr>
            </a:p>
            <a:p>
              <a:pPr>
                <a:tabLst>
                  <a:tab pos="1487488" algn="ctr"/>
                  <a:tab pos="1828800" algn="ctr"/>
                  <a:tab pos="2170113" algn="ctr"/>
                  <a:tab pos="2455863" algn="ctr"/>
                  <a:tab pos="2797175" algn="ctr"/>
                  <a:tab pos="3138488" algn="ctr"/>
                </a:tabLst>
              </a:pPr>
              <a:r>
                <a:rPr lang="en-US" altLang="en-US" sz="1300" smtClean="0">
                  <a:solidFill>
                    <a:schemeClr val="bg1"/>
                  </a:solidFill>
                  <a:latin typeface="Arial" pitchFamily="34" charset="0"/>
                </a:rPr>
                <a:t>Kita</a:t>
              </a:r>
              <a:r>
                <a:rPr lang="en-US" altLang="en-US" sz="1300">
                  <a:solidFill>
                    <a:schemeClr val="bg1"/>
                  </a:solidFill>
                  <a:latin typeface="Arial" pitchFamily="34" charset="0"/>
                </a:rPr>
                <a:t>	0.5	75%	yes	2	ok	</a:t>
              </a:r>
              <a:r>
                <a:rPr lang="en-US" altLang="en-US" sz="1300" smtClean="0">
                  <a:solidFill>
                    <a:schemeClr val="bg1"/>
                  </a:solidFill>
                  <a:latin typeface="Arial" pitchFamily="34" charset="0"/>
                </a:rPr>
                <a:t>B</a:t>
              </a:r>
              <a:endParaRPr lang="en-US" altLang="en-US" sz="1300">
                <a:solidFill>
                  <a:schemeClr val="bg1"/>
                </a:solidFill>
                <a:latin typeface="Arial" pitchFamily="34" charset="0"/>
              </a:endParaRPr>
            </a:p>
          </p:txBody>
        </p:sp>
        <p:sp>
          <p:nvSpPr>
            <p:cNvPr id="77875" name="Rectangle 80"/>
            <p:cNvSpPr>
              <a:spLocks noChangeArrowheads="1"/>
            </p:cNvSpPr>
            <p:nvPr/>
          </p:nvSpPr>
          <p:spPr bwMode="auto">
            <a:xfrm rot="16200000">
              <a:off x="3921" y="2689"/>
              <a:ext cx="914" cy="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1000"/>
                </a:spcAft>
              </a:pPr>
              <a:r>
                <a:rPr lang="en-US" altLang="en-US" sz="1400">
                  <a:solidFill>
                    <a:schemeClr val="bg1"/>
                  </a:solidFill>
                  <a:latin typeface="Arial Narrow" panose="020B0606020202030204" pitchFamily="34" charset="0"/>
                </a:rPr>
                <a:t>0.5 A</a:t>
              </a:r>
            </a:p>
            <a:p>
              <a:pPr>
                <a:spcAft>
                  <a:spcPts val="1000"/>
                </a:spcAft>
              </a:pPr>
              <a:r>
                <a:rPr lang="en-US" altLang="en-US" sz="1400">
                  <a:solidFill>
                    <a:schemeClr val="bg1"/>
                  </a:solidFill>
                  <a:latin typeface="Arial Narrow" panose="020B0606020202030204" pitchFamily="34" charset="0"/>
                </a:rPr>
                <a:t>75%</a:t>
              </a:r>
            </a:p>
            <a:p>
              <a:pPr>
                <a:spcAft>
                  <a:spcPts val="1000"/>
                </a:spcAft>
              </a:pPr>
              <a:r>
                <a:rPr lang="en-US" altLang="en-US" sz="1400">
                  <a:solidFill>
                    <a:schemeClr val="bg1"/>
                  </a:solidFill>
                  <a:latin typeface="Arial Narrow" panose="020B0606020202030204" pitchFamily="34" charset="0"/>
                </a:rPr>
                <a:t>2’ to ∞</a:t>
              </a:r>
            </a:p>
            <a:p>
              <a:pPr>
                <a:spcAft>
                  <a:spcPts val="1000"/>
                </a:spcAft>
              </a:pPr>
              <a:r>
                <a:rPr lang="en-US" altLang="en-US" sz="1400">
                  <a:solidFill>
                    <a:schemeClr val="bg1"/>
                  </a:solidFill>
                  <a:latin typeface="Arial Narrow" panose="020B0606020202030204" pitchFamily="34" charset="0"/>
                </a:rPr>
                <a:t>2 circuits</a:t>
              </a:r>
            </a:p>
            <a:p>
              <a:pPr>
                <a:spcAft>
                  <a:spcPts val="1000"/>
                </a:spcAft>
              </a:pPr>
              <a:r>
                <a:rPr lang="en-US" altLang="en-US" sz="1400" smtClean="0">
                  <a:solidFill>
                    <a:schemeClr val="bg1"/>
                  </a:solidFill>
                  <a:latin typeface="Arial Narrow" panose="020B0606020202030204" pitchFamily="34" charset="0"/>
                </a:rPr>
                <a:t>Gagal </a:t>
              </a:r>
              <a:r>
                <a:rPr lang="en-US" altLang="en-US" sz="1400">
                  <a:solidFill>
                    <a:schemeClr val="bg1"/>
                  </a:solidFill>
                  <a:latin typeface="Arial Narrow" panose="020B0606020202030204" pitchFamily="34" charset="0"/>
                </a:rPr>
                <a:t>1 per 10,000</a:t>
              </a:r>
            </a:p>
            <a:p>
              <a:pPr>
                <a:spcAft>
                  <a:spcPts val="1000"/>
                </a:spcAft>
              </a:pPr>
              <a:r>
                <a:rPr lang="en-US" altLang="en-US" sz="1400" smtClean="0">
                  <a:solidFill>
                    <a:schemeClr val="bg1"/>
                  </a:solidFill>
                  <a:latin typeface="Arial Narrow" panose="020B0606020202030204" pitchFamily="34" charset="0"/>
                </a:rPr>
                <a:t>Ranking Panel </a:t>
              </a:r>
              <a:endParaRPr lang="en-US" altLang="en-US" sz="1400">
                <a:solidFill>
                  <a:schemeClr val="bg1"/>
                </a:solidFill>
                <a:latin typeface="Arial Narrow" panose="020B0606020202030204" pitchFamily="34" charset="0"/>
              </a:endParaRPr>
            </a:p>
          </p:txBody>
        </p:sp>
        <p:sp>
          <p:nvSpPr>
            <p:cNvPr id="77876" name="Line 81"/>
            <p:cNvSpPr>
              <a:spLocks noChangeShapeType="1"/>
            </p:cNvSpPr>
            <p:nvPr/>
          </p:nvSpPr>
          <p:spPr bwMode="auto">
            <a:xfrm>
              <a:off x="2761" y="3631"/>
              <a:ext cx="21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877" name="Line 82"/>
            <p:cNvSpPr>
              <a:spLocks noChangeShapeType="1"/>
            </p:cNvSpPr>
            <p:nvPr/>
          </p:nvSpPr>
          <p:spPr bwMode="auto">
            <a:xfrm>
              <a:off x="3907" y="3782"/>
              <a:ext cx="96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878" name="Line 83"/>
            <p:cNvSpPr>
              <a:spLocks noChangeShapeType="1"/>
            </p:cNvSpPr>
            <p:nvPr/>
          </p:nvSpPr>
          <p:spPr bwMode="auto">
            <a:xfrm>
              <a:off x="3907" y="3934"/>
              <a:ext cx="96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879" name="Text Box 84"/>
            <p:cNvSpPr txBox="1">
              <a:spLocks noChangeArrowheads="1"/>
            </p:cNvSpPr>
            <p:nvPr/>
          </p:nvSpPr>
          <p:spPr bwMode="auto">
            <a:xfrm>
              <a:off x="3869" y="2483"/>
              <a:ext cx="103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solidFill>
                    <a:schemeClr val="bg1"/>
                  </a:solidFill>
                  <a:latin typeface="Arial" pitchFamily="34" charset="0"/>
                </a:rPr>
                <a:t>22   9   27  27   32  25</a:t>
              </a:r>
            </a:p>
          </p:txBody>
        </p:sp>
      </p:grpSp>
    </p:spTree>
    <p:extLst>
      <p:ext uri="{BB962C8B-B14F-4D97-AF65-F5344CB8AC3E}">
        <p14:creationId xmlns:p14="http://schemas.microsoft.com/office/powerpoint/2010/main" val="3969758249"/>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9875"/>
                                        </p:tgtEl>
                                        <p:attrNameLst>
                                          <p:attrName>style.visibility</p:attrName>
                                        </p:attrNameLst>
                                      </p:cBhvr>
                                      <p:to>
                                        <p:strVal val="visible"/>
                                      </p:to>
                                    </p:set>
                                    <p:animEffect transition="in" filter="wipe(left)">
                                      <p:cBhvr>
                                        <p:cTn id="7" dur="1000"/>
                                        <p:tgtEl>
                                          <p:spTgt spid="79875"/>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79876"/>
                                        </p:tgtEl>
                                        <p:attrNameLst>
                                          <p:attrName>style.visibility</p:attrName>
                                        </p:attrNameLst>
                                      </p:cBhvr>
                                      <p:to>
                                        <p:strVal val="visible"/>
                                      </p:to>
                                    </p:set>
                                    <p:anim calcmode="lin" valueType="num">
                                      <p:cBhvr>
                                        <p:cTn id="11" dur="1000" fill="hold"/>
                                        <p:tgtEl>
                                          <p:spTgt spid="79876"/>
                                        </p:tgtEl>
                                        <p:attrNameLst>
                                          <p:attrName>ppt_w</p:attrName>
                                        </p:attrNameLst>
                                      </p:cBhvr>
                                      <p:tavLst>
                                        <p:tav tm="0">
                                          <p:val>
                                            <p:strVal val="2/3*#ppt_w"/>
                                          </p:val>
                                        </p:tav>
                                        <p:tav tm="100000">
                                          <p:val>
                                            <p:strVal val="#ppt_w"/>
                                          </p:val>
                                        </p:tav>
                                      </p:tavLst>
                                    </p:anim>
                                    <p:anim calcmode="lin" valueType="num">
                                      <p:cBhvr>
                                        <p:cTn id="12" dur="1000" fill="hold"/>
                                        <p:tgtEl>
                                          <p:spTgt spid="7987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463553" y="519113"/>
            <a:ext cx="11264900" cy="914400"/>
          </a:xfrm>
        </p:spPr>
        <p:txBody>
          <a:bodyPr/>
          <a:lstStyle/>
          <a:p>
            <a:r>
              <a:rPr lang="en-US" altLang="en-US" smtClean="0">
                <a:latin typeface="Arial" pitchFamily="34" charset="0"/>
                <a:cs typeface="Arial" pitchFamily="34" charset="0"/>
              </a:rPr>
              <a:t>Urutan House of Quality</a:t>
            </a:r>
          </a:p>
        </p:txBody>
      </p:sp>
      <p:sp>
        <p:nvSpPr>
          <p:cNvPr id="81963" name="Rectangle 43"/>
          <p:cNvSpPr>
            <a:spLocks noChangeArrowheads="1"/>
          </p:cNvSpPr>
          <p:nvPr/>
        </p:nvSpPr>
        <p:spPr bwMode="auto">
          <a:xfrm>
            <a:off x="9749367" y="5991226"/>
            <a:ext cx="1477328"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5.4</a:t>
            </a:r>
          </a:p>
        </p:txBody>
      </p:sp>
      <p:sp>
        <p:nvSpPr>
          <p:cNvPr id="81964" name="Rectangle 44"/>
          <p:cNvSpPr>
            <a:spLocks noChangeArrowheads="1"/>
          </p:cNvSpPr>
          <p:nvPr/>
        </p:nvSpPr>
        <p:spPr bwMode="auto">
          <a:xfrm>
            <a:off x="914402" y="1881189"/>
            <a:ext cx="8667751" cy="145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scene3d>
              <a:camera prst="orthographicFront"/>
              <a:lightRig rig="soft" dir="t">
                <a:rot lat="0" lon="0" rev="10800000"/>
              </a:lightRig>
            </a:scene3d>
            <a:sp3d>
              <a:bevelT w="27940" h="12700"/>
              <a:contourClr>
                <a:srgbClr val="DDDDDD"/>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b="1" spc="150" smtClean="0">
                <a:ln w="11430"/>
                <a:solidFill>
                  <a:srgbClr val="F8F8F8"/>
                </a:solidFill>
                <a:effectLst>
                  <a:outerShdw blurRad="50800" dist="38100" dir="2700000" algn="tl" rotWithShape="0">
                    <a:prstClr val="black">
                      <a:alpha val="40000"/>
                    </a:prstClr>
                  </a:outerShdw>
                </a:effectLst>
                <a:latin typeface="Arial" pitchFamily="34" charset="0"/>
              </a:rPr>
              <a:t>Penggunaan sumberdaya melalui organisasi merespon kebutuhan pelanggan</a:t>
            </a:r>
          </a:p>
        </p:txBody>
      </p:sp>
      <p:grpSp>
        <p:nvGrpSpPr>
          <p:cNvPr id="81968" name="Group 48"/>
          <p:cNvGrpSpPr>
            <a:grpSpLocks/>
          </p:cNvGrpSpPr>
          <p:nvPr/>
        </p:nvGrpSpPr>
        <p:grpSpPr bwMode="auto">
          <a:xfrm>
            <a:off x="8566153" y="2703514"/>
            <a:ext cx="2772833" cy="2016125"/>
            <a:chOff x="4047" y="1703"/>
            <a:chExt cx="1310" cy="1270"/>
          </a:xfrm>
        </p:grpSpPr>
        <p:sp>
          <p:nvSpPr>
            <p:cNvPr id="79908" name="Rectangle 36"/>
            <p:cNvSpPr>
              <a:spLocks noChangeArrowheads="1"/>
            </p:cNvSpPr>
            <p:nvPr/>
          </p:nvSpPr>
          <p:spPr bwMode="auto">
            <a:xfrm>
              <a:off x="4635" y="2283"/>
              <a:ext cx="722" cy="690"/>
            </a:xfrm>
            <a:prstGeom prst="rect">
              <a:avLst/>
            </a:prstGeom>
            <a:solidFill>
              <a:srgbClr val="9FACC7"/>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09" name="Rectangle 37"/>
            <p:cNvSpPr>
              <a:spLocks noChangeArrowheads="1"/>
            </p:cNvSpPr>
            <p:nvPr/>
          </p:nvSpPr>
          <p:spPr bwMode="auto">
            <a:xfrm>
              <a:off x="4359" y="2283"/>
              <a:ext cx="276" cy="690"/>
            </a:xfrm>
            <a:prstGeom prst="rect">
              <a:avLst/>
            </a:prstGeom>
            <a:solidFill>
              <a:srgbClr val="3F5B2E"/>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10" name="Rectangle 38"/>
            <p:cNvSpPr>
              <a:spLocks noChangeArrowheads="1"/>
            </p:cNvSpPr>
            <p:nvPr/>
          </p:nvSpPr>
          <p:spPr bwMode="auto">
            <a:xfrm>
              <a:off x="4635" y="2022"/>
              <a:ext cx="722" cy="260"/>
            </a:xfrm>
            <a:prstGeom prst="rect">
              <a:avLst/>
            </a:prstGeom>
            <a:solidFill>
              <a:schemeClr val="tx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11" name="AutoShape 39"/>
            <p:cNvSpPr>
              <a:spLocks noChangeArrowheads="1"/>
            </p:cNvSpPr>
            <p:nvPr/>
          </p:nvSpPr>
          <p:spPr bwMode="auto">
            <a:xfrm>
              <a:off x="4637" y="1703"/>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12" name="Rectangle 40"/>
            <p:cNvSpPr>
              <a:spLocks noChangeArrowheads="1"/>
            </p:cNvSpPr>
            <p:nvPr/>
          </p:nvSpPr>
          <p:spPr bwMode="auto">
            <a:xfrm rot="16200000">
              <a:off x="4150" y="2531"/>
              <a:ext cx="6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200" b="1" smtClean="0">
                  <a:solidFill>
                    <a:schemeClr val="bg1"/>
                  </a:solidFill>
                  <a:latin typeface="Arial" pitchFamily="34" charset="0"/>
                </a:rPr>
                <a:t>Proses</a:t>
              </a:r>
            </a:p>
            <a:p>
              <a:pPr algn="ctr">
                <a:lnSpc>
                  <a:spcPct val="85000"/>
                </a:lnSpc>
              </a:pPr>
              <a:r>
                <a:rPr lang="en-US" altLang="en-US" sz="1200" b="1" smtClean="0">
                  <a:solidFill>
                    <a:schemeClr val="bg1"/>
                  </a:solidFill>
                  <a:latin typeface="Arial" pitchFamily="34" charset="0"/>
                </a:rPr>
                <a:t>Produksi</a:t>
              </a:r>
              <a:endParaRPr lang="en-US" altLang="en-US" sz="1200" b="1" dirty="0">
                <a:solidFill>
                  <a:schemeClr val="bg1"/>
                </a:solidFill>
                <a:latin typeface="Arial" pitchFamily="34" charset="0"/>
              </a:endParaRPr>
            </a:p>
          </p:txBody>
        </p:sp>
        <p:sp>
          <p:nvSpPr>
            <p:cNvPr id="79913" name="Rectangle 41"/>
            <p:cNvSpPr>
              <a:spLocks noChangeArrowheads="1"/>
            </p:cNvSpPr>
            <p:nvPr/>
          </p:nvSpPr>
          <p:spPr bwMode="auto">
            <a:xfrm>
              <a:off x="4769" y="2038"/>
              <a:ext cx="457"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b="1" smtClean="0">
                  <a:solidFill>
                    <a:schemeClr val="bg1"/>
                  </a:solidFill>
                  <a:latin typeface="Arial" pitchFamily="34" charset="0"/>
                </a:rPr>
                <a:t>Rencana</a:t>
              </a:r>
            </a:p>
            <a:p>
              <a:pPr algn="ctr">
                <a:lnSpc>
                  <a:spcPct val="85000"/>
                </a:lnSpc>
              </a:pPr>
              <a:r>
                <a:rPr lang="en-US" altLang="en-US" sz="1300" b="1" smtClean="0">
                  <a:solidFill>
                    <a:schemeClr val="bg1"/>
                  </a:solidFill>
                  <a:latin typeface="Arial" pitchFamily="34" charset="0"/>
                </a:rPr>
                <a:t>Kualitas</a:t>
              </a:r>
              <a:endParaRPr lang="en-US" altLang="en-US" sz="1300" b="1">
                <a:solidFill>
                  <a:schemeClr val="bg1"/>
                </a:solidFill>
                <a:latin typeface="Arial" pitchFamily="34" charset="0"/>
              </a:endParaRPr>
            </a:p>
          </p:txBody>
        </p:sp>
        <p:sp>
          <p:nvSpPr>
            <p:cNvPr id="79914" name="Rectangle 42"/>
            <p:cNvSpPr>
              <a:spLocks noChangeArrowheads="1"/>
            </p:cNvSpPr>
            <p:nvPr/>
          </p:nvSpPr>
          <p:spPr bwMode="auto">
            <a:xfrm>
              <a:off x="4710" y="2444"/>
              <a:ext cx="568"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mtClean="0">
                  <a:latin typeface="Arial" pitchFamily="34" charset="0"/>
                </a:rPr>
                <a:t>Rumah </a:t>
              </a:r>
              <a:r>
                <a:rPr lang="en-US" altLang="en-US">
                  <a:latin typeface="Arial" pitchFamily="34" charset="0"/>
                </a:rPr>
                <a:t>4</a:t>
              </a:r>
            </a:p>
          </p:txBody>
        </p:sp>
        <p:sp>
          <p:nvSpPr>
            <p:cNvPr id="79915" name="Freeform 46"/>
            <p:cNvSpPr>
              <a:spLocks/>
            </p:cNvSpPr>
            <p:nvPr/>
          </p:nvSpPr>
          <p:spPr bwMode="auto">
            <a:xfrm>
              <a:off x="4047" y="2318"/>
              <a:ext cx="308" cy="208"/>
            </a:xfrm>
            <a:custGeom>
              <a:avLst/>
              <a:gdLst>
                <a:gd name="T0" fmla="*/ 0 w 308"/>
                <a:gd name="T1" fmla="*/ 4 h 208"/>
                <a:gd name="T2" fmla="*/ 96 w 308"/>
                <a:gd name="T3" fmla="*/ 16 h 208"/>
                <a:gd name="T4" fmla="*/ 130 w 308"/>
                <a:gd name="T5" fmla="*/ 98 h 208"/>
                <a:gd name="T6" fmla="*/ 164 w 308"/>
                <a:gd name="T7" fmla="*/ 176 h 208"/>
                <a:gd name="T8" fmla="*/ 248 w 308"/>
                <a:gd name="T9" fmla="*/ 204 h 208"/>
                <a:gd name="T10" fmla="*/ 308 w 308"/>
                <a:gd name="T11" fmla="*/ 200 h 208"/>
                <a:gd name="T12" fmla="*/ 0 60000 65536"/>
                <a:gd name="T13" fmla="*/ 0 60000 65536"/>
                <a:gd name="T14" fmla="*/ 0 60000 65536"/>
                <a:gd name="T15" fmla="*/ 0 60000 65536"/>
                <a:gd name="T16" fmla="*/ 0 60000 65536"/>
                <a:gd name="T17" fmla="*/ 0 60000 65536"/>
                <a:gd name="T18" fmla="*/ 0 w 308"/>
                <a:gd name="T19" fmla="*/ 0 h 208"/>
                <a:gd name="T20" fmla="*/ 308 w 3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308" h="208">
                  <a:moveTo>
                    <a:pt x="0" y="4"/>
                  </a:moveTo>
                  <a:cubicBezTo>
                    <a:pt x="16" y="6"/>
                    <a:pt x="74" y="0"/>
                    <a:pt x="96" y="16"/>
                  </a:cubicBezTo>
                  <a:cubicBezTo>
                    <a:pt x="118" y="32"/>
                    <a:pt x="119" y="71"/>
                    <a:pt x="130" y="98"/>
                  </a:cubicBezTo>
                  <a:cubicBezTo>
                    <a:pt x="141" y="125"/>
                    <a:pt x="144" y="158"/>
                    <a:pt x="164" y="176"/>
                  </a:cubicBezTo>
                  <a:cubicBezTo>
                    <a:pt x="184" y="194"/>
                    <a:pt x="224" y="200"/>
                    <a:pt x="248" y="204"/>
                  </a:cubicBezTo>
                  <a:cubicBezTo>
                    <a:pt x="272" y="208"/>
                    <a:pt x="296" y="201"/>
                    <a:pt x="308" y="200"/>
                  </a:cubicBezTo>
                </a:path>
              </a:pathLst>
            </a:custGeom>
            <a:noFill/>
            <a:ln w="57150" cmpd="sng">
              <a:solidFill>
                <a:srgbClr val="24BDB2"/>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969" name="Group 49"/>
          <p:cNvGrpSpPr>
            <a:grpSpLocks/>
          </p:cNvGrpSpPr>
          <p:nvPr/>
        </p:nvGrpSpPr>
        <p:grpSpPr bwMode="auto">
          <a:xfrm>
            <a:off x="5763686" y="2982914"/>
            <a:ext cx="2798233" cy="2016125"/>
            <a:chOff x="2723" y="1879"/>
            <a:chExt cx="1322" cy="1270"/>
          </a:xfrm>
        </p:grpSpPr>
        <p:grpSp>
          <p:nvGrpSpPr>
            <p:cNvPr id="79898" name="Group 25"/>
            <p:cNvGrpSpPr>
              <a:grpSpLocks/>
            </p:cNvGrpSpPr>
            <p:nvPr/>
          </p:nvGrpSpPr>
          <p:grpSpPr bwMode="auto">
            <a:xfrm>
              <a:off x="3047" y="1879"/>
              <a:ext cx="998" cy="1270"/>
              <a:chOff x="1719" y="2047"/>
              <a:chExt cx="998" cy="1270"/>
            </a:xfrm>
          </p:grpSpPr>
          <p:grpSp>
            <p:nvGrpSpPr>
              <p:cNvPr id="79900" name="Group 26"/>
              <p:cNvGrpSpPr>
                <a:grpSpLocks/>
              </p:cNvGrpSpPr>
              <p:nvPr/>
            </p:nvGrpSpPr>
            <p:grpSpPr bwMode="auto">
              <a:xfrm>
                <a:off x="1719" y="2047"/>
                <a:ext cx="998" cy="1270"/>
                <a:chOff x="1719" y="2047"/>
                <a:chExt cx="998" cy="1270"/>
              </a:xfrm>
            </p:grpSpPr>
            <p:sp>
              <p:nvSpPr>
                <p:cNvPr id="79904" name="Rectangle 27"/>
                <p:cNvSpPr>
                  <a:spLocks noChangeArrowheads="1"/>
                </p:cNvSpPr>
                <p:nvPr/>
              </p:nvSpPr>
              <p:spPr bwMode="auto">
                <a:xfrm>
                  <a:off x="1995" y="2627"/>
                  <a:ext cx="722" cy="690"/>
                </a:xfrm>
                <a:prstGeom prst="rect">
                  <a:avLst/>
                </a:prstGeom>
                <a:solidFill>
                  <a:srgbClr val="9FACC7"/>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81948" name="Rectangle 28"/>
                <p:cNvSpPr>
                  <a:spLocks noChangeArrowheads="1"/>
                </p:cNvSpPr>
                <p:nvPr/>
              </p:nvSpPr>
              <p:spPr bwMode="auto">
                <a:xfrm>
                  <a:off x="1719" y="2627"/>
                  <a:ext cx="276" cy="690"/>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81949" name="Rectangle 29"/>
                <p:cNvSpPr>
                  <a:spLocks noChangeArrowheads="1"/>
                </p:cNvSpPr>
                <p:nvPr/>
              </p:nvSpPr>
              <p:spPr bwMode="auto">
                <a:xfrm>
                  <a:off x="1995" y="2366"/>
                  <a:ext cx="722" cy="260"/>
                </a:xfrm>
                <a:prstGeom prst="rect">
                  <a:avLst/>
                </a:prstGeom>
                <a:solidFill>
                  <a:schemeClr val="tx2">
                    <a:lumMod val="60000"/>
                    <a:lumOff val="4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9907" name="AutoShape 30"/>
                <p:cNvSpPr>
                  <a:spLocks noChangeArrowheads="1"/>
                </p:cNvSpPr>
                <p:nvPr/>
              </p:nvSpPr>
              <p:spPr bwMode="auto">
                <a:xfrm>
                  <a:off x="1997" y="2047"/>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9901" name="Rectangle 31"/>
              <p:cNvSpPr>
                <a:spLocks noChangeArrowheads="1"/>
              </p:cNvSpPr>
              <p:nvPr/>
            </p:nvSpPr>
            <p:spPr bwMode="auto">
              <a:xfrm rot="16200000">
                <a:off x="1510" y="2881"/>
                <a:ext cx="692"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100" b="1" smtClean="0">
                    <a:solidFill>
                      <a:srgbClr val="00B0F0"/>
                    </a:solidFill>
                    <a:effectLst>
                      <a:outerShdw blurRad="38100" dist="38100" dir="2700000" algn="tl">
                        <a:srgbClr val="000000">
                          <a:alpha val="43137"/>
                        </a:srgbClr>
                      </a:outerShdw>
                    </a:effectLst>
                    <a:latin typeface="Arial" pitchFamily="34" charset="0"/>
                  </a:rPr>
                  <a:t>Komponen</a:t>
                </a:r>
              </a:p>
              <a:p>
                <a:pPr algn="ctr">
                  <a:lnSpc>
                    <a:spcPct val="85000"/>
                  </a:lnSpc>
                </a:pPr>
                <a:r>
                  <a:rPr lang="en-US" altLang="en-US" sz="1100" b="1" smtClean="0">
                    <a:solidFill>
                      <a:srgbClr val="00B0F0"/>
                    </a:solidFill>
                    <a:effectLst>
                      <a:outerShdw blurRad="38100" dist="38100" dir="2700000" algn="tl">
                        <a:srgbClr val="000000">
                          <a:alpha val="43137"/>
                        </a:srgbClr>
                      </a:outerShdw>
                    </a:effectLst>
                    <a:latin typeface="Arial" pitchFamily="34" charset="0"/>
                  </a:rPr>
                  <a:t>Khusus</a:t>
                </a:r>
                <a:endParaRPr lang="en-US" altLang="en-US" sz="1100" b="1" dirty="0">
                  <a:solidFill>
                    <a:srgbClr val="00B0F0"/>
                  </a:solidFill>
                  <a:effectLst>
                    <a:outerShdw blurRad="38100" dist="38100" dir="2700000" algn="tl">
                      <a:srgbClr val="000000">
                        <a:alpha val="43137"/>
                      </a:srgbClr>
                    </a:outerShdw>
                  </a:effectLst>
                  <a:latin typeface="Arial" pitchFamily="34" charset="0"/>
                </a:endParaRPr>
              </a:p>
            </p:txBody>
          </p:sp>
          <p:sp>
            <p:nvSpPr>
              <p:cNvPr id="79902" name="Rectangle 32"/>
              <p:cNvSpPr>
                <a:spLocks noChangeArrowheads="1"/>
              </p:cNvSpPr>
              <p:nvPr/>
            </p:nvSpPr>
            <p:spPr bwMode="auto">
              <a:xfrm>
                <a:off x="2055" y="2385"/>
                <a:ext cx="593"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b="1" smtClean="0">
                    <a:solidFill>
                      <a:schemeClr val="bg1"/>
                    </a:solidFill>
                    <a:latin typeface="Arial" pitchFamily="34" charset="0"/>
                  </a:rPr>
                  <a:t>Proses</a:t>
                </a:r>
              </a:p>
              <a:p>
                <a:pPr algn="ctr">
                  <a:lnSpc>
                    <a:spcPct val="85000"/>
                  </a:lnSpc>
                </a:pPr>
                <a:r>
                  <a:rPr lang="en-US" altLang="en-US" sz="1300" b="1" smtClean="0">
                    <a:solidFill>
                      <a:schemeClr val="bg1"/>
                    </a:solidFill>
                    <a:latin typeface="Arial" pitchFamily="34" charset="0"/>
                  </a:rPr>
                  <a:t>Produksi</a:t>
                </a:r>
                <a:endParaRPr lang="en-US" altLang="en-US" sz="1300" b="1">
                  <a:solidFill>
                    <a:schemeClr val="bg1"/>
                  </a:solidFill>
                  <a:latin typeface="Arial" pitchFamily="34" charset="0"/>
                </a:endParaRPr>
              </a:p>
            </p:txBody>
          </p:sp>
          <p:sp>
            <p:nvSpPr>
              <p:cNvPr id="79903" name="Rectangle 33"/>
              <p:cNvSpPr>
                <a:spLocks noChangeArrowheads="1"/>
              </p:cNvSpPr>
              <p:nvPr/>
            </p:nvSpPr>
            <p:spPr bwMode="auto">
              <a:xfrm>
                <a:off x="2070" y="2788"/>
                <a:ext cx="568"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mtClean="0">
                    <a:latin typeface="Arial" pitchFamily="34" charset="0"/>
                  </a:rPr>
                  <a:t>Rumah </a:t>
                </a:r>
                <a:r>
                  <a:rPr lang="en-US" altLang="en-US">
                    <a:latin typeface="Arial" pitchFamily="34" charset="0"/>
                  </a:rPr>
                  <a:t>3</a:t>
                </a:r>
              </a:p>
            </p:txBody>
          </p:sp>
        </p:grpSp>
        <p:sp>
          <p:nvSpPr>
            <p:cNvPr id="79899" name="Freeform 47"/>
            <p:cNvSpPr>
              <a:spLocks/>
            </p:cNvSpPr>
            <p:nvPr/>
          </p:nvSpPr>
          <p:spPr bwMode="auto">
            <a:xfrm>
              <a:off x="2723" y="2553"/>
              <a:ext cx="314" cy="208"/>
            </a:xfrm>
            <a:custGeom>
              <a:avLst/>
              <a:gdLst>
                <a:gd name="T0" fmla="*/ 0 w 308"/>
                <a:gd name="T1" fmla="*/ 4 h 208"/>
                <a:gd name="T2" fmla="*/ 98 w 308"/>
                <a:gd name="T3" fmla="*/ 16 h 208"/>
                <a:gd name="T4" fmla="*/ 133 w 308"/>
                <a:gd name="T5" fmla="*/ 98 h 208"/>
                <a:gd name="T6" fmla="*/ 167 w 308"/>
                <a:gd name="T7" fmla="*/ 176 h 208"/>
                <a:gd name="T8" fmla="*/ 253 w 308"/>
                <a:gd name="T9" fmla="*/ 204 h 208"/>
                <a:gd name="T10" fmla="*/ 314 w 308"/>
                <a:gd name="T11" fmla="*/ 200 h 208"/>
                <a:gd name="T12" fmla="*/ 0 60000 65536"/>
                <a:gd name="T13" fmla="*/ 0 60000 65536"/>
                <a:gd name="T14" fmla="*/ 0 60000 65536"/>
                <a:gd name="T15" fmla="*/ 0 60000 65536"/>
                <a:gd name="T16" fmla="*/ 0 60000 65536"/>
                <a:gd name="T17" fmla="*/ 0 60000 65536"/>
                <a:gd name="T18" fmla="*/ 0 w 308"/>
                <a:gd name="T19" fmla="*/ 0 h 208"/>
                <a:gd name="T20" fmla="*/ 308 w 3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308" h="208">
                  <a:moveTo>
                    <a:pt x="0" y="4"/>
                  </a:moveTo>
                  <a:cubicBezTo>
                    <a:pt x="16" y="6"/>
                    <a:pt x="74" y="0"/>
                    <a:pt x="96" y="16"/>
                  </a:cubicBezTo>
                  <a:cubicBezTo>
                    <a:pt x="118" y="32"/>
                    <a:pt x="119" y="71"/>
                    <a:pt x="130" y="98"/>
                  </a:cubicBezTo>
                  <a:cubicBezTo>
                    <a:pt x="141" y="125"/>
                    <a:pt x="144" y="158"/>
                    <a:pt x="164" y="176"/>
                  </a:cubicBezTo>
                  <a:cubicBezTo>
                    <a:pt x="184" y="194"/>
                    <a:pt x="224" y="200"/>
                    <a:pt x="248" y="204"/>
                  </a:cubicBezTo>
                  <a:cubicBezTo>
                    <a:pt x="272" y="208"/>
                    <a:pt x="296" y="201"/>
                    <a:pt x="308" y="200"/>
                  </a:cubicBezTo>
                </a:path>
              </a:pathLst>
            </a:custGeom>
            <a:noFill/>
            <a:ln w="57150" cmpd="sng">
              <a:solidFill>
                <a:srgbClr val="24BDB2"/>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970" name="Group 50"/>
          <p:cNvGrpSpPr>
            <a:grpSpLocks/>
          </p:cNvGrpSpPr>
          <p:nvPr/>
        </p:nvGrpSpPr>
        <p:grpSpPr bwMode="auto">
          <a:xfrm>
            <a:off x="2969686" y="3325815"/>
            <a:ext cx="2781300" cy="2017713"/>
            <a:chOff x="1403" y="2095"/>
            <a:chExt cx="1314" cy="1271"/>
          </a:xfrm>
        </p:grpSpPr>
        <p:grpSp>
          <p:nvGrpSpPr>
            <p:cNvPr id="79888" name="Group 5"/>
            <p:cNvGrpSpPr>
              <a:grpSpLocks/>
            </p:cNvGrpSpPr>
            <p:nvPr/>
          </p:nvGrpSpPr>
          <p:grpSpPr bwMode="auto">
            <a:xfrm>
              <a:off x="1719" y="2095"/>
              <a:ext cx="998" cy="1271"/>
              <a:chOff x="1719" y="2047"/>
              <a:chExt cx="998" cy="1271"/>
            </a:xfrm>
          </p:grpSpPr>
          <p:grpSp>
            <p:nvGrpSpPr>
              <p:cNvPr id="79890" name="Group 6"/>
              <p:cNvGrpSpPr>
                <a:grpSpLocks/>
              </p:cNvGrpSpPr>
              <p:nvPr/>
            </p:nvGrpSpPr>
            <p:grpSpPr bwMode="auto">
              <a:xfrm>
                <a:off x="1719" y="2047"/>
                <a:ext cx="998" cy="1270"/>
                <a:chOff x="1719" y="2047"/>
                <a:chExt cx="998" cy="1270"/>
              </a:xfrm>
            </p:grpSpPr>
            <p:sp>
              <p:nvSpPr>
                <p:cNvPr id="79894" name="Rectangle 7"/>
                <p:cNvSpPr>
                  <a:spLocks noChangeArrowheads="1"/>
                </p:cNvSpPr>
                <p:nvPr/>
              </p:nvSpPr>
              <p:spPr bwMode="auto">
                <a:xfrm>
                  <a:off x="1995" y="2627"/>
                  <a:ext cx="722" cy="690"/>
                </a:xfrm>
                <a:prstGeom prst="rect">
                  <a:avLst/>
                </a:prstGeom>
                <a:solidFill>
                  <a:srgbClr val="9FACC7"/>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895" name="Rectangle 8"/>
                <p:cNvSpPr>
                  <a:spLocks noChangeArrowheads="1"/>
                </p:cNvSpPr>
                <p:nvPr/>
              </p:nvSpPr>
              <p:spPr bwMode="auto">
                <a:xfrm>
                  <a:off x="1719" y="2627"/>
                  <a:ext cx="276" cy="690"/>
                </a:xfrm>
                <a:prstGeom prst="rect">
                  <a:avLst/>
                </a:prstGeom>
                <a:solidFill>
                  <a:srgbClr val="89B56E"/>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rgbClr val="FF0000"/>
                    </a:solidFill>
                    <a:latin typeface="Arial" pitchFamily="34" charset="0"/>
                  </a:endParaRPr>
                </a:p>
              </p:txBody>
            </p:sp>
            <p:sp>
              <p:nvSpPr>
                <p:cNvPr id="81929" name="Rectangle 9"/>
                <p:cNvSpPr>
                  <a:spLocks noChangeArrowheads="1"/>
                </p:cNvSpPr>
                <p:nvPr/>
              </p:nvSpPr>
              <p:spPr bwMode="auto">
                <a:xfrm>
                  <a:off x="1995" y="2366"/>
                  <a:ext cx="722" cy="260"/>
                </a:xfrm>
                <a:prstGeom prst="rect">
                  <a:avLst/>
                </a:prstGeom>
                <a:solidFill>
                  <a:schemeClr val="tx2">
                    <a:lumMod val="40000"/>
                    <a:lumOff val="6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9897" name="AutoShape 10"/>
                <p:cNvSpPr>
                  <a:spLocks noChangeArrowheads="1"/>
                </p:cNvSpPr>
                <p:nvPr/>
              </p:nvSpPr>
              <p:spPr bwMode="auto">
                <a:xfrm>
                  <a:off x="1997" y="2047"/>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9891" name="Rectangle 11"/>
              <p:cNvSpPr>
                <a:spLocks noChangeArrowheads="1"/>
              </p:cNvSpPr>
              <p:nvPr/>
            </p:nvSpPr>
            <p:spPr bwMode="auto">
              <a:xfrm rot="16200000">
                <a:off x="1511" y="2882"/>
                <a:ext cx="692"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100" smtClean="0">
                    <a:solidFill>
                      <a:srgbClr val="FF0000"/>
                    </a:solidFill>
                    <a:latin typeface="Arial" pitchFamily="34" charset="0"/>
                  </a:rPr>
                  <a:t>Karakterisitk</a:t>
                </a:r>
              </a:p>
              <a:p>
                <a:pPr algn="ctr">
                  <a:lnSpc>
                    <a:spcPct val="85000"/>
                  </a:lnSpc>
                </a:pPr>
                <a:r>
                  <a:rPr lang="en-US" altLang="en-US" sz="1100" smtClean="0">
                    <a:solidFill>
                      <a:srgbClr val="FF0000"/>
                    </a:solidFill>
                    <a:latin typeface="Arial" pitchFamily="34" charset="0"/>
                  </a:rPr>
                  <a:t>Desain</a:t>
                </a:r>
                <a:endParaRPr lang="en-US" altLang="en-US" sz="1100" dirty="0">
                  <a:solidFill>
                    <a:srgbClr val="FF0000"/>
                  </a:solidFill>
                  <a:latin typeface="Arial" pitchFamily="34" charset="0"/>
                </a:endParaRPr>
              </a:p>
            </p:txBody>
          </p:sp>
          <p:sp>
            <p:nvSpPr>
              <p:cNvPr id="79892" name="Rectangle 12"/>
              <p:cNvSpPr>
                <a:spLocks noChangeArrowheads="1"/>
              </p:cNvSpPr>
              <p:nvPr/>
            </p:nvSpPr>
            <p:spPr bwMode="auto">
              <a:xfrm>
                <a:off x="2055" y="2385"/>
                <a:ext cx="593"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b="1" smtClean="0">
                    <a:solidFill>
                      <a:srgbClr val="00B0F0"/>
                    </a:solidFill>
                    <a:latin typeface="Arial" pitchFamily="34" charset="0"/>
                  </a:rPr>
                  <a:t>Komponen</a:t>
                </a:r>
              </a:p>
              <a:p>
                <a:pPr algn="ctr">
                  <a:lnSpc>
                    <a:spcPct val="85000"/>
                  </a:lnSpc>
                </a:pPr>
                <a:r>
                  <a:rPr lang="en-US" altLang="en-US" sz="1300" b="1" smtClean="0">
                    <a:solidFill>
                      <a:srgbClr val="00B0F0"/>
                    </a:solidFill>
                    <a:latin typeface="Arial" pitchFamily="34" charset="0"/>
                  </a:rPr>
                  <a:t>Khusus</a:t>
                </a:r>
                <a:endParaRPr lang="en-US" altLang="en-US" sz="1300" b="1" dirty="0">
                  <a:solidFill>
                    <a:srgbClr val="00B0F0"/>
                  </a:solidFill>
                  <a:latin typeface="Arial" pitchFamily="34" charset="0"/>
                </a:endParaRPr>
              </a:p>
            </p:txBody>
          </p:sp>
          <p:sp>
            <p:nvSpPr>
              <p:cNvPr id="79893" name="Rectangle 13"/>
              <p:cNvSpPr>
                <a:spLocks noChangeArrowheads="1"/>
              </p:cNvSpPr>
              <p:nvPr/>
            </p:nvSpPr>
            <p:spPr bwMode="auto">
              <a:xfrm>
                <a:off x="2070" y="2788"/>
                <a:ext cx="568"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mtClean="0">
                    <a:latin typeface="Arial" pitchFamily="34" charset="0"/>
                  </a:rPr>
                  <a:t>Rumah </a:t>
                </a:r>
                <a:r>
                  <a:rPr lang="en-US" altLang="en-US">
                    <a:latin typeface="Arial" pitchFamily="34" charset="0"/>
                  </a:rPr>
                  <a:t>2</a:t>
                </a:r>
              </a:p>
            </p:txBody>
          </p:sp>
        </p:grpSp>
        <p:sp>
          <p:nvSpPr>
            <p:cNvPr id="79889" name="Freeform 45"/>
            <p:cNvSpPr>
              <a:spLocks/>
            </p:cNvSpPr>
            <p:nvPr/>
          </p:nvSpPr>
          <p:spPr bwMode="auto">
            <a:xfrm>
              <a:off x="1403" y="2762"/>
              <a:ext cx="308" cy="208"/>
            </a:xfrm>
            <a:custGeom>
              <a:avLst/>
              <a:gdLst>
                <a:gd name="T0" fmla="*/ 0 w 308"/>
                <a:gd name="T1" fmla="*/ 4 h 208"/>
                <a:gd name="T2" fmla="*/ 96 w 308"/>
                <a:gd name="T3" fmla="*/ 16 h 208"/>
                <a:gd name="T4" fmla="*/ 130 w 308"/>
                <a:gd name="T5" fmla="*/ 98 h 208"/>
                <a:gd name="T6" fmla="*/ 164 w 308"/>
                <a:gd name="T7" fmla="*/ 176 h 208"/>
                <a:gd name="T8" fmla="*/ 248 w 308"/>
                <a:gd name="T9" fmla="*/ 204 h 208"/>
                <a:gd name="T10" fmla="*/ 308 w 308"/>
                <a:gd name="T11" fmla="*/ 200 h 208"/>
                <a:gd name="T12" fmla="*/ 0 60000 65536"/>
                <a:gd name="T13" fmla="*/ 0 60000 65536"/>
                <a:gd name="T14" fmla="*/ 0 60000 65536"/>
                <a:gd name="T15" fmla="*/ 0 60000 65536"/>
                <a:gd name="T16" fmla="*/ 0 60000 65536"/>
                <a:gd name="T17" fmla="*/ 0 60000 65536"/>
                <a:gd name="T18" fmla="*/ 0 w 308"/>
                <a:gd name="T19" fmla="*/ 0 h 208"/>
                <a:gd name="T20" fmla="*/ 308 w 3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308" h="208">
                  <a:moveTo>
                    <a:pt x="0" y="4"/>
                  </a:moveTo>
                  <a:cubicBezTo>
                    <a:pt x="16" y="6"/>
                    <a:pt x="74" y="0"/>
                    <a:pt x="96" y="16"/>
                  </a:cubicBezTo>
                  <a:cubicBezTo>
                    <a:pt x="118" y="32"/>
                    <a:pt x="119" y="71"/>
                    <a:pt x="130" y="98"/>
                  </a:cubicBezTo>
                  <a:cubicBezTo>
                    <a:pt x="141" y="125"/>
                    <a:pt x="144" y="158"/>
                    <a:pt x="164" y="176"/>
                  </a:cubicBezTo>
                  <a:cubicBezTo>
                    <a:pt x="184" y="194"/>
                    <a:pt x="224" y="200"/>
                    <a:pt x="248" y="204"/>
                  </a:cubicBezTo>
                  <a:cubicBezTo>
                    <a:pt x="272" y="208"/>
                    <a:pt x="296" y="201"/>
                    <a:pt x="308" y="200"/>
                  </a:cubicBezTo>
                </a:path>
              </a:pathLst>
            </a:custGeom>
            <a:noFill/>
            <a:ln w="57150" cmpd="sng">
              <a:solidFill>
                <a:srgbClr val="24BDB2"/>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934" name="Group 14"/>
          <p:cNvGrpSpPr>
            <a:grpSpLocks/>
          </p:cNvGrpSpPr>
          <p:nvPr/>
        </p:nvGrpSpPr>
        <p:grpSpPr bwMode="auto">
          <a:xfrm>
            <a:off x="861486" y="3681413"/>
            <a:ext cx="2112433" cy="2017712"/>
            <a:chOff x="407" y="2271"/>
            <a:chExt cx="998" cy="1271"/>
          </a:xfrm>
        </p:grpSpPr>
        <p:grpSp>
          <p:nvGrpSpPr>
            <p:cNvPr id="79880" name="Group 15"/>
            <p:cNvGrpSpPr>
              <a:grpSpLocks/>
            </p:cNvGrpSpPr>
            <p:nvPr/>
          </p:nvGrpSpPr>
          <p:grpSpPr bwMode="auto">
            <a:xfrm>
              <a:off x="407" y="2271"/>
              <a:ext cx="998" cy="1270"/>
              <a:chOff x="1719" y="2047"/>
              <a:chExt cx="998" cy="1270"/>
            </a:xfrm>
          </p:grpSpPr>
          <p:sp>
            <p:nvSpPr>
              <p:cNvPr id="79884" name="Rectangle 16"/>
              <p:cNvSpPr>
                <a:spLocks noChangeArrowheads="1"/>
              </p:cNvSpPr>
              <p:nvPr/>
            </p:nvSpPr>
            <p:spPr bwMode="auto">
              <a:xfrm>
                <a:off x="1995" y="2627"/>
                <a:ext cx="722" cy="690"/>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81937" name="Rectangle 17"/>
              <p:cNvSpPr>
                <a:spLocks noChangeArrowheads="1"/>
              </p:cNvSpPr>
              <p:nvPr/>
            </p:nvSpPr>
            <p:spPr bwMode="auto">
              <a:xfrm>
                <a:off x="1719" y="2627"/>
                <a:ext cx="276" cy="690"/>
              </a:xfrm>
              <a:prstGeom prst="rect">
                <a:avLst/>
              </a:prstGeom>
              <a:solidFill>
                <a:schemeClr val="accent4"/>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600" dirty="0">
                  <a:latin typeface="Arial"/>
                  <a:cs typeface="Arial"/>
                </a:endParaRPr>
              </a:p>
            </p:txBody>
          </p:sp>
          <p:sp>
            <p:nvSpPr>
              <p:cNvPr id="81938" name="Rectangle 18"/>
              <p:cNvSpPr>
                <a:spLocks noChangeArrowheads="1"/>
              </p:cNvSpPr>
              <p:nvPr/>
            </p:nvSpPr>
            <p:spPr bwMode="auto">
              <a:xfrm>
                <a:off x="1995" y="2366"/>
                <a:ext cx="722" cy="260"/>
              </a:xfrm>
              <a:prstGeom prst="rect">
                <a:avLst/>
              </a:prstGeom>
              <a:solidFill>
                <a:schemeClr val="tx2">
                  <a:lumMod val="20000"/>
                  <a:lumOff val="8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9887" name="AutoShape 19"/>
              <p:cNvSpPr>
                <a:spLocks noChangeArrowheads="1"/>
              </p:cNvSpPr>
              <p:nvPr/>
            </p:nvSpPr>
            <p:spPr bwMode="auto">
              <a:xfrm>
                <a:off x="1997" y="2047"/>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9881" name="Rectangle 20"/>
            <p:cNvSpPr>
              <a:spLocks noChangeArrowheads="1"/>
            </p:cNvSpPr>
            <p:nvPr/>
          </p:nvSpPr>
          <p:spPr bwMode="auto">
            <a:xfrm rot="16200000">
              <a:off x="198" y="3100"/>
              <a:ext cx="6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200" smtClean="0">
                  <a:solidFill>
                    <a:schemeClr val="bg1"/>
                  </a:solidFill>
                  <a:effectLst>
                    <a:outerShdw blurRad="38100" dist="38100" dir="2700000" algn="tl">
                      <a:srgbClr val="000000">
                        <a:alpha val="43137"/>
                      </a:srgbClr>
                    </a:outerShdw>
                  </a:effectLst>
                  <a:latin typeface="Arial" pitchFamily="34" charset="0"/>
                </a:rPr>
                <a:t>Keinginan</a:t>
              </a:r>
            </a:p>
            <a:p>
              <a:pPr algn="ctr">
                <a:lnSpc>
                  <a:spcPct val="85000"/>
                </a:lnSpc>
              </a:pPr>
              <a:r>
                <a:rPr lang="en-US" altLang="en-US" sz="1200" smtClean="0">
                  <a:solidFill>
                    <a:schemeClr val="bg1"/>
                  </a:solidFill>
                  <a:effectLst>
                    <a:outerShdw blurRad="38100" dist="38100" dir="2700000" algn="tl">
                      <a:srgbClr val="000000">
                        <a:alpha val="43137"/>
                      </a:srgbClr>
                    </a:outerShdw>
                  </a:effectLst>
                  <a:latin typeface="Arial" pitchFamily="34" charset="0"/>
                </a:rPr>
                <a:t>Pelanggan</a:t>
              </a:r>
              <a:endParaRPr lang="en-US" altLang="en-US" sz="1200">
                <a:solidFill>
                  <a:schemeClr val="bg1"/>
                </a:solidFill>
                <a:effectLst>
                  <a:outerShdw blurRad="38100" dist="38100" dir="2700000" algn="tl">
                    <a:srgbClr val="000000">
                      <a:alpha val="43137"/>
                    </a:srgbClr>
                  </a:outerShdw>
                </a:effectLst>
                <a:latin typeface="Arial" pitchFamily="34" charset="0"/>
              </a:endParaRPr>
            </a:p>
          </p:txBody>
        </p:sp>
        <p:sp>
          <p:nvSpPr>
            <p:cNvPr id="79882" name="Rectangle 21"/>
            <p:cNvSpPr>
              <a:spLocks noChangeArrowheads="1"/>
            </p:cNvSpPr>
            <p:nvPr/>
          </p:nvSpPr>
          <p:spPr bwMode="auto">
            <a:xfrm>
              <a:off x="690" y="2609"/>
              <a:ext cx="707"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smtClean="0">
                  <a:solidFill>
                    <a:srgbClr val="FF0000"/>
                  </a:solidFill>
                  <a:latin typeface="Arial" pitchFamily="34" charset="0"/>
                </a:rPr>
                <a:t>Karakteristik</a:t>
              </a:r>
            </a:p>
            <a:p>
              <a:pPr algn="ctr">
                <a:lnSpc>
                  <a:spcPct val="85000"/>
                </a:lnSpc>
              </a:pPr>
              <a:r>
                <a:rPr lang="en-US" altLang="en-US" sz="1300" smtClean="0">
                  <a:solidFill>
                    <a:srgbClr val="FF0000"/>
                  </a:solidFill>
                  <a:latin typeface="Arial" pitchFamily="34" charset="0"/>
                </a:rPr>
                <a:t>Desain</a:t>
              </a:r>
              <a:endParaRPr lang="en-US" altLang="en-US" sz="1300" dirty="0">
                <a:solidFill>
                  <a:srgbClr val="FF0000"/>
                </a:solidFill>
                <a:latin typeface="Arial" pitchFamily="34" charset="0"/>
              </a:endParaRPr>
            </a:p>
          </p:txBody>
        </p:sp>
        <p:sp>
          <p:nvSpPr>
            <p:cNvPr id="79883" name="Rectangle 22"/>
            <p:cNvSpPr>
              <a:spLocks noChangeArrowheads="1"/>
            </p:cNvSpPr>
            <p:nvPr/>
          </p:nvSpPr>
          <p:spPr bwMode="auto">
            <a:xfrm>
              <a:off x="758" y="3012"/>
              <a:ext cx="568"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mtClean="0">
                  <a:latin typeface="Arial" pitchFamily="34" charset="0"/>
                </a:rPr>
                <a:t>Rumah </a:t>
              </a:r>
              <a:r>
                <a:rPr lang="en-US" altLang="en-US">
                  <a:latin typeface="Arial" pitchFamily="34" charset="0"/>
                </a:rPr>
                <a:t>1</a:t>
              </a:r>
            </a:p>
          </p:txBody>
        </p:sp>
      </p:grpSp>
    </p:spTree>
    <p:extLst>
      <p:ext uri="{BB962C8B-B14F-4D97-AF65-F5344CB8AC3E}">
        <p14:creationId xmlns:p14="http://schemas.microsoft.com/office/powerpoint/2010/main" val="3381393290"/>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81964"/>
                                        </p:tgtEl>
                                        <p:attrNameLst>
                                          <p:attrName>style.visibility</p:attrName>
                                        </p:attrNameLst>
                                      </p:cBhvr>
                                      <p:to>
                                        <p:strVal val="visible"/>
                                      </p:to>
                                    </p:set>
                                    <p:animEffect transition="in" filter="wipe(left)">
                                      <p:cBhvr>
                                        <p:cTn id="7" dur="1000"/>
                                        <p:tgtEl>
                                          <p:spTgt spid="81964"/>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81934"/>
                                        </p:tgtEl>
                                        <p:attrNameLst>
                                          <p:attrName>style.visibility</p:attrName>
                                        </p:attrNameLst>
                                      </p:cBhvr>
                                      <p:to>
                                        <p:strVal val="visible"/>
                                      </p:to>
                                    </p:set>
                                    <p:animEffect transition="in" filter="wipe(left)">
                                      <p:cBhvr>
                                        <p:cTn id="11" dur="1000"/>
                                        <p:tgtEl>
                                          <p:spTgt spid="8193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81970"/>
                                        </p:tgtEl>
                                        <p:attrNameLst>
                                          <p:attrName>style.visibility</p:attrName>
                                        </p:attrNameLst>
                                      </p:cBhvr>
                                      <p:to>
                                        <p:strVal val="visible"/>
                                      </p:to>
                                    </p:set>
                                    <p:animEffect transition="in" filter="wipe(left)">
                                      <p:cBhvr>
                                        <p:cTn id="16" dur="1000"/>
                                        <p:tgtEl>
                                          <p:spTgt spid="8197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81969"/>
                                        </p:tgtEl>
                                        <p:attrNameLst>
                                          <p:attrName>style.visibility</p:attrName>
                                        </p:attrNameLst>
                                      </p:cBhvr>
                                      <p:to>
                                        <p:strVal val="visible"/>
                                      </p:to>
                                    </p:set>
                                    <p:animEffect transition="in" filter="wipe(left)">
                                      <p:cBhvr>
                                        <p:cTn id="21" dur="1000"/>
                                        <p:tgtEl>
                                          <p:spTgt spid="8196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81968"/>
                                        </p:tgtEl>
                                        <p:attrNameLst>
                                          <p:attrName>style.visibility</p:attrName>
                                        </p:attrNameLst>
                                      </p:cBhvr>
                                      <p:to>
                                        <p:strVal val="visible"/>
                                      </p:to>
                                    </p:set>
                                    <p:animEffect transition="in" filter="wipe(left)">
                                      <p:cBhvr>
                                        <p:cTn id="26" dur="1000"/>
                                        <p:tgtEl>
                                          <p:spTgt spid="81968"/>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81963"/>
                                        </p:tgtEl>
                                        <p:attrNameLst>
                                          <p:attrName>style.visibility</p:attrName>
                                        </p:attrNameLst>
                                      </p:cBhvr>
                                      <p:to>
                                        <p:strVal val="visible"/>
                                      </p:to>
                                    </p:set>
                                    <p:animEffect transition="in" filter="wipe(left)">
                                      <p:cBhvr>
                                        <p:cTn id="30" dur="1000"/>
                                        <p:tgtEl>
                                          <p:spTgt spid="81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3" grpId="0" autoUpdateAnimBg="0"/>
      <p:bldP spid="81964"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914400" y="482601"/>
            <a:ext cx="10363200" cy="1358900"/>
          </a:xfrm>
          <a:extLst/>
        </p:spPr>
        <p:txBody>
          <a:bodyPr rtlCol="0">
            <a:normAutofit fontScale="90000"/>
          </a:bodyPr>
          <a:lstStyle/>
          <a:p>
            <a:pPr>
              <a:defRPr/>
            </a:pPr>
            <a:r>
              <a:rPr lang="en-US" smtClean="0"/>
              <a:t>Mengorganisir Pengembangan Produk</a:t>
            </a:r>
            <a:endParaRPr lang="en-US" dirty="0"/>
          </a:p>
        </p:txBody>
      </p:sp>
      <p:sp>
        <p:nvSpPr>
          <p:cNvPr id="81922" name="Rectangle 3"/>
          <p:cNvSpPr>
            <a:spLocks noGrp="1" noChangeArrowheads="1"/>
          </p:cNvSpPr>
          <p:nvPr>
            <p:ph type="body" idx="1"/>
          </p:nvPr>
        </p:nvSpPr>
        <p:spPr>
          <a:xfrm>
            <a:off x="933451" y="2170114"/>
            <a:ext cx="10363200" cy="4154487"/>
          </a:xfrm>
        </p:spPr>
        <p:txBody>
          <a:bodyPr/>
          <a:lstStyle/>
          <a:p>
            <a:pPr>
              <a:buClr>
                <a:srgbClr val="E07CC6"/>
              </a:buClr>
              <a:buSzPct val="60000"/>
              <a:buFont typeface="Wingdings" pitchFamily="2" charset="2"/>
              <a:buChar char="v"/>
            </a:pPr>
            <a:r>
              <a:rPr lang="en-US" altLang="en-US" smtClean="0">
                <a:latin typeface="Arial" pitchFamily="34" charset="0"/>
                <a:cs typeface="Arial" pitchFamily="34" charset="0"/>
              </a:rPr>
              <a:t>Tradisional – departemen berbeda</a:t>
            </a:r>
          </a:p>
          <a:p>
            <a:pPr marL="1557828" lvl="1" indent="-609585">
              <a:buClr>
                <a:srgbClr val="E07CC6"/>
              </a:buClr>
              <a:buSzPct val="60000"/>
              <a:buFont typeface="Wingdings" pitchFamily="2" charset="2"/>
              <a:buChar char="v"/>
            </a:pPr>
            <a:r>
              <a:rPr lang="en-US" altLang="en-US" smtClean="0">
                <a:latin typeface="Arial" pitchFamily="34" charset="0"/>
                <a:cs typeface="Arial" pitchFamily="34" charset="0"/>
              </a:rPr>
              <a:t>Tugas dan tanggungjawab didefinisikan</a:t>
            </a:r>
          </a:p>
          <a:p>
            <a:pPr marL="1557828" lvl="1" indent="-609585">
              <a:buClr>
                <a:srgbClr val="E07CC6"/>
              </a:buClr>
              <a:buSzPct val="60000"/>
              <a:buFont typeface="Wingdings" pitchFamily="2" charset="2"/>
              <a:buChar char="v"/>
            </a:pPr>
            <a:r>
              <a:rPr lang="en-US" altLang="en-US" smtClean="0">
                <a:latin typeface="Arial" pitchFamily="34" charset="0"/>
                <a:cs typeface="Arial" pitchFamily="34" charset="0"/>
              </a:rPr>
              <a:t>Sulit mengembangkan pemikiran kedepan</a:t>
            </a:r>
          </a:p>
          <a:p>
            <a:pPr>
              <a:buClr>
                <a:srgbClr val="E07CC6"/>
              </a:buClr>
              <a:buSzPct val="60000"/>
              <a:buFont typeface="Wingdings" pitchFamily="2" charset="2"/>
              <a:buChar char="v"/>
            </a:pPr>
            <a:r>
              <a:rPr lang="en-US" altLang="en-US" smtClean="0">
                <a:latin typeface="Arial" pitchFamily="34" charset="0"/>
                <a:cs typeface="Arial" pitchFamily="34" charset="0"/>
              </a:rPr>
              <a:t>A Champion</a:t>
            </a:r>
          </a:p>
          <a:p>
            <a:pPr marL="1557828" lvl="1" indent="-609585">
              <a:buClr>
                <a:srgbClr val="E07CC6"/>
              </a:buClr>
              <a:buSzPct val="60000"/>
              <a:buFont typeface="Wingdings" pitchFamily="2" charset="2"/>
              <a:buChar char="v"/>
            </a:pPr>
            <a:r>
              <a:rPr lang="en-US" altLang="en-US" smtClean="0">
                <a:latin typeface="Arial" pitchFamily="34" charset="0"/>
                <a:cs typeface="Arial" pitchFamily="34" charset="0"/>
              </a:rPr>
              <a:t>Manajer produk mendorong produk melalui sistem pengembangan produk dan hubungan organisasi</a:t>
            </a:r>
          </a:p>
        </p:txBody>
      </p:sp>
    </p:spTree>
    <p:extLst>
      <p:ext uri="{BB962C8B-B14F-4D97-AF65-F5344CB8AC3E}">
        <p14:creationId xmlns:p14="http://schemas.microsoft.com/office/powerpoint/2010/main" val="24014976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914400" y="482601"/>
            <a:ext cx="10363200" cy="1358900"/>
          </a:xfrm>
          <a:extLst/>
        </p:spPr>
        <p:txBody>
          <a:bodyPr rtlCol="0">
            <a:normAutofit fontScale="90000"/>
          </a:bodyPr>
          <a:lstStyle/>
          <a:p>
            <a:pPr>
              <a:defRPr/>
            </a:pPr>
            <a:r>
              <a:rPr lang="en-US"/>
              <a:t>Mengorganisir Pengembangan Produk</a:t>
            </a:r>
            <a:endParaRPr lang="en-US" dirty="0"/>
          </a:p>
        </p:txBody>
      </p:sp>
      <p:sp>
        <p:nvSpPr>
          <p:cNvPr id="83970" name="Rectangle 3"/>
          <p:cNvSpPr>
            <a:spLocks noGrp="1" noChangeArrowheads="1"/>
          </p:cNvSpPr>
          <p:nvPr>
            <p:ph type="body" idx="1"/>
          </p:nvPr>
        </p:nvSpPr>
        <p:spPr>
          <a:xfrm>
            <a:off x="914400" y="1841500"/>
            <a:ext cx="10363200" cy="4546600"/>
          </a:xfrm>
        </p:spPr>
        <p:txBody>
          <a:bodyPr/>
          <a:lstStyle/>
          <a:p>
            <a:pPr>
              <a:buClr>
                <a:srgbClr val="E07CC6"/>
              </a:buClr>
              <a:buSzPct val="60000"/>
              <a:buFont typeface="Wingdings" pitchFamily="2" charset="2"/>
              <a:buChar char="v"/>
            </a:pPr>
            <a:r>
              <a:rPr lang="en-US" altLang="en-US" smtClean="0">
                <a:latin typeface="Arial" pitchFamily="34" charset="0"/>
                <a:cs typeface="Arial" pitchFamily="34" charset="0"/>
              </a:rPr>
              <a:t>Pendekatan tim</a:t>
            </a:r>
          </a:p>
          <a:p>
            <a:pPr marL="1557828" lvl="1" indent="-609585">
              <a:buClr>
                <a:srgbClr val="E07CC6"/>
              </a:buClr>
              <a:buSzPct val="60000"/>
              <a:buFont typeface="Wingdings" pitchFamily="2" charset="2"/>
              <a:buChar char="v"/>
            </a:pPr>
            <a:r>
              <a:rPr lang="en-US" altLang="en-US" smtClean="0">
                <a:latin typeface="Arial" pitchFamily="34" charset="0"/>
                <a:cs typeface="Arial" pitchFamily="34" charset="0"/>
              </a:rPr>
              <a:t>Antar fungsional – keterwwakilan antar disiplin atau fungsi</a:t>
            </a:r>
          </a:p>
          <a:p>
            <a:pPr marL="1557828" lvl="1" indent="-609585">
              <a:buClr>
                <a:srgbClr val="E07CC6"/>
              </a:buClr>
              <a:buSzPct val="60000"/>
              <a:buFont typeface="Wingdings" pitchFamily="2" charset="2"/>
              <a:buChar char="v"/>
            </a:pPr>
            <a:r>
              <a:rPr lang="en-US" altLang="en-US" smtClean="0">
                <a:latin typeface="Arial" pitchFamily="34" charset="0"/>
                <a:cs typeface="Arial" pitchFamily="34" charset="0"/>
              </a:rPr>
              <a:t>Tim pengembangan produk, desain tim manufakturabilitas, tim rekayasa nilai</a:t>
            </a:r>
          </a:p>
          <a:p>
            <a:pPr>
              <a:buClr>
                <a:srgbClr val="E07CC6"/>
              </a:buClr>
              <a:buSzPct val="60000"/>
              <a:buFont typeface="Wingdings" pitchFamily="2" charset="2"/>
              <a:buChar char="v"/>
            </a:pPr>
            <a:r>
              <a:rPr lang="en-US" altLang="en-US" smtClean="0">
                <a:latin typeface="Arial" pitchFamily="34" charset="0"/>
                <a:cs typeface="Arial" pitchFamily="34" charset="0"/>
              </a:rPr>
              <a:t>Pendekatan “whole organization” Jepang</a:t>
            </a:r>
          </a:p>
          <a:p>
            <a:pPr marL="1557828" lvl="1" indent="-609585">
              <a:buClr>
                <a:srgbClr val="E07CC6"/>
              </a:buClr>
              <a:buSzPct val="60000"/>
              <a:buFont typeface="Wingdings" pitchFamily="2" charset="2"/>
              <a:buChar char="v"/>
            </a:pPr>
            <a:r>
              <a:rPr lang="en-US" altLang="en-US" smtClean="0">
                <a:latin typeface="Arial" pitchFamily="34" charset="0"/>
                <a:cs typeface="Arial" pitchFamily="34" charset="0"/>
              </a:rPr>
              <a:t>Tidak ada divisi organisasi</a:t>
            </a:r>
          </a:p>
        </p:txBody>
      </p:sp>
    </p:spTree>
    <p:extLst>
      <p:ext uri="{BB962C8B-B14F-4D97-AF65-F5344CB8AC3E}">
        <p14:creationId xmlns:p14="http://schemas.microsoft.com/office/powerpoint/2010/main" val="38591937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914400" y="266700"/>
            <a:ext cx="10363200" cy="1320800"/>
          </a:xfrm>
        </p:spPr>
        <p:txBody>
          <a:bodyPr>
            <a:normAutofit/>
          </a:bodyPr>
          <a:lstStyle/>
          <a:p>
            <a:pPr>
              <a:lnSpc>
                <a:spcPct val="80000"/>
              </a:lnSpc>
            </a:pPr>
            <a:r>
              <a:rPr lang="en-US" altLang="en-US" smtClean="0">
                <a:latin typeface="Arial" pitchFamily="34" charset="0"/>
                <a:cs typeface="Arial" pitchFamily="34" charset="0"/>
              </a:rPr>
              <a:t>Kemampuan Manufaktur dan </a:t>
            </a:r>
            <a:br>
              <a:rPr lang="en-US" altLang="en-US" smtClean="0">
                <a:latin typeface="Arial" pitchFamily="34" charset="0"/>
                <a:cs typeface="Arial" pitchFamily="34" charset="0"/>
              </a:rPr>
            </a:br>
            <a:r>
              <a:rPr lang="en-US" altLang="en-US" smtClean="0">
                <a:latin typeface="Arial" pitchFamily="34" charset="0"/>
                <a:cs typeface="Arial" pitchFamily="34" charset="0"/>
              </a:rPr>
              <a:t>Rekayasa Nilai</a:t>
            </a:r>
          </a:p>
        </p:txBody>
      </p:sp>
      <p:sp>
        <p:nvSpPr>
          <p:cNvPr id="86018" name="Rectangle 3"/>
          <p:cNvSpPr>
            <a:spLocks noGrp="1" noChangeArrowheads="1"/>
          </p:cNvSpPr>
          <p:nvPr>
            <p:ph type="body" idx="1"/>
          </p:nvPr>
        </p:nvSpPr>
        <p:spPr>
          <a:xfrm>
            <a:off x="721784" y="1833563"/>
            <a:ext cx="11233149" cy="4456112"/>
          </a:xfrm>
        </p:spPr>
        <p:txBody>
          <a:bodyPr>
            <a:normAutofit fontScale="92500" lnSpcReduction="20000"/>
          </a:bodyPr>
          <a:lstStyle/>
          <a:p>
            <a:pPr marL="0" indent="0">
              <a:buSzPct val="60000"/>
              <a:buNone/>
            </a:pPr>
            <a:r>
              <a:rPr lang="en-US" altLang="en-US" sz="3700" b="1" smtClean="0">
                <a:solidFill>
                  <a:srgbClr val="FFFF00"/>
                </a:solidFill>
                <a:cs typeface="Arial" pitchFamily="34" charset="0"/>
              </a:rPr>
              <a:t>Manfaat:</a:t>
            </a:r>
            <a:endParaRPr lang="en-US" altLang="en-US" sz="3700" b="1">
              <a:solidFill>
                <a:srgbClr val="FFFF00"/>
              </a:solidFill>
              <a:cs typeface="Arial" pitchFamily="34" charset="0"/>
            </a:endParaRPr>
          </a:p>
          <a:p>
            <a:pPr marL="1678475" lvl="1" indent="-609585">
              <a:buFont typeface="Arial" pitchFamily="34" charset="0"/>
              <a:buAutoNum type="arabicPeriod"/>
            </a:pPr>
            <a:r>
              <a:rPr lang="en-US" altLang="en-US" sz="3200" smtClean="0">
                <a:cs typeface="Arial" pitchFamily="34" charset="0"/>
              </a:rPr>
              <a:t>Mengurangi kerumitan produk</a:t>
            </a:r>
          </a:p>
          <a:p>
            <a:pPr marL="1678475" lvl="1" indent="-609585">
              <a:buFont typeface="Arial" pitchFamily="34" charset="0"/>
              <a:buAutoNum type="arabicPeriod"/>
            </a:pPr>
            <a:r>
              <a:rPr lang="en-US" altLang="en-US" sz="3200" smtClean="0">
                <a:cs typeface="Arial" pitchFamily="34" charset="0"/>
              </a:rPr>
              <a:t>Mengurangi dampak lingkungan</a:t>
            </a:r>
          </a:p>
          <a:p>
            <a:pPr marL="1678475" lvl="1" indent="-609585">
              <a:buFont typeface="Arial" pitchFamily="34" charset="0"/>
              <a:buAutoNum type="arabicPeriod"/>
            </a:pPr>
            <a:r>
              <a:rPr lang="en-US" altLang="en-US" sz="3200" smtClean="0">
                <a:cs typeface="Arial" pitchFamily="34" charset="0"/>
              </a:rPr>
              <a:t>Tambahan standardisasi komponen</a:t>
            </a:r>
          </a:p>
          <a:p>
            <a:pPr marL="1678475" lvl="1" indent="-609585">
              <a:buFont typeface="Arial" pitchFamily="34" charset="0"/>
              <a:buAutoNum type="arabicPeriod"/>
            </a:pPr>
            <a:r>
              <a:rPr lang="en-US" altLang="en-US" sz="3200" smtClean="0">
                <a:cs typeface="Arial" pitchFamily="34" charset="0"/>
              </a:rPr>
              <a:t>Perbaikan aspek fungsional produk</a:t>
            </a:r>
          </a:p>
          <a:p>
            <a:pPr marL="1678475" lvl="1" indent="-609585">
              <a:buFont typeface="Arial" pitchFamily="34" charset="0"/>
              <a:buAutoNum type="arabicPeriod"/>
            </a:pPr>
            <a:r>
              <a:rPr lang="en-US" altLang="en-US" sz="3200" smtClean="0">
                <a:cs typeface="Arial" pitchFamily="34" charset="0"/>
              </a:rPr>
              <a:t>Perbaikan desain kerja dan keamanan kerja</a:t>
            </a:r>
          </a:p>
          <a:p>
            <a:pPr marL="1678475" lvl="1" indent="-609585">
              <a:buFont typeface="Arial" pitchFamily="34" charset="0"/>
              <a:buAutoNum type="arabicPeriod"/>
            </a:pPr>
            <a:r>
              <a:rPr lang="en-US" altLang="en-US" sz="3200" smtClean="0">
                <a:cs typeface="Arial" pitchFamily="34" charset="0"/>
              </a:rPr>
              <a:t>Perbaikan keterpeliharaan (keterlayanan) produk</a:t>
            </a:r>
            <a:endParaRPr lang="en-US" altLang="en-US" sz="3200">
              <a:cs typeface="Arial" pitchFamily="34" charset="0"/>
            </a:endParaRPr>
          </a:p>
          <a:p>
            <a:pPr marL="1678475" lvl="1" indent="-609585">
              <a:buFont typeface="Arial" pitchFamily="34" charset="0"/>
              <a:buAutoNum type="arabicPeriod"/>
            </a:pPr>
            <a:r>
              <a:rPr lang="en-US" altLang="en-US" sz="3200" smtClean="0">
                <a:cs typeface="Arial" pitchFamily="34" charset="0"/>
              </a:rPr>
              <a:t>Desain tegar (Robust)</a:t>
            </a:r>
            <a:endParaRPr lang="en-US" altLang="en-US" sz="3200">
              <a:cs typeface="Arial" pitchFamily="34" charset="0"/>
            </a:endParaRPr>
          </a:p>
        </p:txBody>
      </p:sp>
    </p:spTree>
    <p:extLst>
      <p:ext uri="{BB962C8B-B14F-4D97-AF65-F5344CB8AC3E}">
        <p14:creationId xmlns:p14="http://schemas.microsoft.com/office/powerpoint/2010/main" val="12781841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914400" y="406400"/>
            <a:ext cx="10363200" cy="1270000"/>
          </a:xfrm>
        </p:spPr>
        <p:txBody>
          <a:bodyPr>
            <a:normAutofit fontScale="90000"/>
          </a:bodyPr>
          <a:lstStyle/>
          <a:p>
            <a:pPr>
              <a:lnSpc>
                <a:spcPct val="80000"/>
              </a:lnSpc>
            </a:pPr>
            <a:r>
              <a:rPr lang="en-US" altLang="en-US" smtClean="0">
                <a:latin typeface="Arial" pitchFamily="34" charset="0"/>
                <a:cs typeface="Arial" pitchFamily="34" charset="0"/>
              </a:rPr>
              <a:t>Penurunan Biaya sebuah Bracket melalui </a:t>
            </a:r>
            <a:r>
              <a:rPr lang="en-US" altLang="en-US" smtClean="0">
                <a:solidFill>
                  <a:srgbClr val="FFC000"/>
                </a:solidFill>
                <a:latin typeface="Arial" pitchFamily="34" charset="0"/>
                <a:cs typeface="Arial" pitchFamily="34" charset="0"/>
              </a:rPr>
              <a:t>Rekayasa Nilai</a:t>
            </a:r>
          </a:p>
        </p:txBody>
      </p:sp>
      <p:sp>
        <p:nvSpPr>
          <p:cNvPr id="88067" name="Rectangle 3"/>
          <p:cNvSpPr>
            <a:spLocks noChangeArrowheads="1"/>
          </p:cNvSpPr>
          <p:nvPr/>
        </p:nvSpPr>
        <p:spPr bwMode="auto">
          <a:xfrm>
            <a:off x="9751485" y="5857875"/>
            <a:ext cx="1477328"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5.5</a:t>
            </a:r>
          </a:p>
        </p:txBody>
      </p:sp>
      <p:pic>
        <p:nvPicPr>
          <p:cNvPr id="88068" name="Picture 4"/>
          <p:cNvPicPr>
            <a:picLocks noChangeAspect="1" noChangeArrowheads="1"/>
          </p:cNvPicPr>
          <p:nvPr/>
        </p:nvPicPr>
        <p:blipFill>
          <a:blip r:embed="rId3">
            <a:extLst>
              <a:ext uri="{28A0092B-C50C-407E-A947-70E740481C1C}">
                <a14:useLocalDpi xmlns:a14="http://schemas.microsoft.com/office/drawing/2010/main" val="0"/>
              </a:ext>
            </a:extLst>
          </a:blip>
          <a:srcRect l="69597"/>
          <a:stretch>
            <a:fillRect/>
          </a:stretch>
        </p:blipFill>
        <p:spPr bwMode="auto">
          <a:xfrm>
            <a:off x="8058256" y="2098675"/>
            <a:ext cx="3371744" cy="35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5"/>
          <p:cNvPicPr>
            <a:picLocks noChangeAspect="1" noChangeArrowheads="1"/>
          </p:cNvPicPr>
          <p:nvPr/>
        </p:nvPicPr>
        <p:blipFill>
          <a:blip r:embed="rId3">
            <a:extLst>
              <a:ext uri="{28A0092B-C50C-407E-A947-70E740481C1C}">
                <a14:useLocalDpi xmlns:a14="http://schemas.microsoft.com/office/drawing/2010/main" val="0"/>
              </a:ext>
            </a:extLst>
          </a:blip>
          <a:srcRect r="72386"/>
          <a:stretch>
            <a:fillRect/>
          </a:stretch>
        </p:blipFill>
        <p:spPr bwMode="auto">
          <a:xfrm>
            <a:off x="558803" y="2098675"/>
            <a:ext cx="3022597" cy="35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Picture 6"/>
          <p:cNvPicPr>
            <a:picLocks noChangeAspect="1" noChangeArrowheads="1"/>
          </p:cNvPicPr>
          <p:nvPr/>
        </p:nvPicPr>
        <p:blipFill>
          <a:blip r:embed="rId3">
            <a:extLst>
              <a:ext uri="{28A0092B-C50C-407E-A947-70E740481C1C}">
                <a14:useLocalDpi xmlns:a14="http://schemas.microsoft.com/office/drawing/2010/main" val="0"/>
              </a:ext>
            </a:extLst>
          </a:blip>
          <a:srcRect l="34677" r="37587"/>
          <a:stretch>
            <a:fillRect/>
          </a:stretch>
        </p:blipFill>
        <p:spPr bwMode="auto">
          <a:xfrm>
            <a:off x="4199469" y="2098675"/>
            <a:ext cx="3191931" cy="35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5424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88069"/>
                                        </p:tgtEl>
                                        <p:attrNameLst>
                                          <p:attrName>style.visibility</p:attrName>
                                        </p:attrNameLst>
                                      </p:cBhvr>
                                      <p:to>
                                        <p:strVal val="visible"/>
                                      </p:to>
                                    </p:set>
                                    <p:animEffect transition="in" filter="strips(downRight)">
                                      <p:cBhvr>
                                        <p:cTn id="7" dur="1000"/>
                                        <p:tgtEl>
                                          <p:spTgt spid="88069"/>
                                        </p:tgtEl>
                                      </p:cBhvr>
                                    </p:animEffect>
                                  </p:childTnLst>
                                </p:cTn>
                              </p:par>
                            </p:childTnLst>
                          </p:cTn>
                        </p:par>
                        <p:par>
                          <p:cTn id="8" fill="hold" nodeType="afterGroup">
                            <p:stCondLst>
                              <p:cond delay="2000"/>
                            </p:stCondLst>
                            <p:childTnLst>
                              <p:par>
                                <p:cTn id="9" presetID="18" presetClass="entr" presetSubtype="6" fill="hold" nodeType="afterEffect">
                                  <p:stCondLst>
                                    <p:cond delay="2000"/>
                                  </p:stCondLst>
                                  <p:childTnLst>
                                    <p:set>
                                      <p:cBhvr>
                                        <p:cTn id="10" dur="1" fill="hold">
                                          <p:stCondLst>
                                            <p:cond delay="0"/>
                                          </p:stCondLst>
                                        </p:cTn>
                                        <p:tgtEl>
                                          <p:spTgt spid="88070"/>
                                        </p:tgtEl>
                                        <p:attrNameLst>
                                          <p:attrName>style.visibility</p:attrName>
                                        </p:attrNameLst>
                                      </p:cBhvr>
                                      <p:to>
                                        <p:strVal val="visible"/>
                                      </p:to>
                                    </p:set>
                                    <p:animEffect transition="in" filter="strips(downRight)">
                                      <p:cBhvr>
                                        <p:cTn id="11" dur="1000"/>
                                        <p:tgtEl>
                                          <p:spTgt spid="88070"/>
                                        </p:tgtEl>
                                      </p:cBhvr>
                                    </p:animEffect>
                                  </p:childTnLst>
                                </p:cTn>
                              </p:par>
                            </p:childTnLst>
                          </p:cTn>
                        </p:par>
                        <p:par>
                          <p:cTn id="12" fill="hold" nodeType="afterGroup">
                            <p:stCondLst>
                              <p:cond delay="5000"/>
                            </p:stCondLst>
                            <p:childTnLst>
                              <p:par>
                                <p:cTn id="13" presetID="18" presetClass="entr" presetSubtype="6" fill="hold" nodeType="afterEffect">
                                  <p:stCondLst>
                                    <p:cond delay="2000"/>
                                  </p:stCondLst>
                                  <p:childTnLst>
                                    <p:set>
                                      <p:cBhvr>
                                        <p:cTn id="14" dur="1" fill="hold">
                                          <p:stCondLst>
                                            <p:cond delay="0"/>
                                          </p:stCondLst>
                                        </p:cTn>
                                        <p:tgtEl>
                                          <p:spTgt spid="88068"/>
                                        </p:tgtEl>
                                        <p:attrNameLst>
                                          <p:attrName>style.visibility</p:attrName>
                                        </p:attrNameLst>
                                      </p:cBhvr>
                                      <p:to>
                                        <p:strVal val="visible"/>
                                      </p:to>
                                    </p:set>
                                    <p:animEffect transition="in" filter="strips(downRight)">
                                      <p:cBhvr>
                                        <p:cTn id="15" dur="1000"/>
                                        <p:tgtEl>
                                          <p:spTgt spid="88068"/>
                                        </p:tgtEl>
                                      </p:cBhvr>
                                    </p:animEffect>
                                  </p:childTnLst>
                                </p:cTn>
                              </p:par>
                            </p:childTnLst>
                          </p:cTn>
                        </p:par>
                        <p:par>
                          <p:cTn id="16" fill="hold" nodeType="afterGroup">
                            <p:stCondLst>
                              <p:cond delay="8000"/>
                            </p:stCondLst>
                            <p:childTnLst>
                              <p:par>
                                <p:cTn id="17" presetID="22" presetClass="entr" presetSubtype="8" fill="hold" grpId="0" nodeType="afterEffect">
                                  <p:stCondLst>
                                    <p:cond delay="0"/>
                                  </p:stCondLst>
                                  <p:childTnLst>
                                    <p:set>
                                      <p:cBhvr>
                                        <p:cTn id="18" dur="1" fill="hold">
                                          <p:stCondLst>
                                            <p:cond delay="0"/>
                                          </p:stCondLst>
                                        </p:cTn>
                                        <p:tgtEl>
                                          <p:spTgt spid="88067"/>
                                        </p:tgtEl>
                                        <p:attrNameLst>
                                          <p:attrName>style.visibility</p:attrName>
                                        </p:attrNameLst>
                                      </p:cBhvr>
                                      <p:to>
                                        <p:strVal val="visible"/>
                                      </p:to>
                                    </p:set>
                                    <p:animEffect transition="in" filter="wipe(left)">
                                      <p:cBhvr>
                                        <p:cTn id="19" dur="1000"/>
                                        <p:tgtEl>
                                          <p:spTgt spid="88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0" smtClean="0">
                <a:solidFill>
                  <a:srgbClr val="FFC000"/>
                </a:solidFill>
                <a:latin typeface="Candella Display SSi" pitchFamily="18" charset="0"/>
              </a:rPr>
              <a:t>ISUE DESAIN PRODUK</a:t>
            </a:r>
            <a:endParaRPr lang="en-US" sz="7200" b="0" dirty="0">
              <a:solidFill>
                <a:srgbClr val="FFC000"/>
              </a:solidFill>
              <a:latin typeface="Candella Display SSi" pitchFamily="18" charset="0"/>
            </a:endParaRPr>
          </a:p>
        </p:txBody>
      </p:sp>
    </p:spTree>
    <p:extLst>
      <p:ext uri="{BB962C8B-B14F-4D97-AF65-F5344CB8AC3E}">
        <p14:creationId xmlns:p14="http://schemas.microsoft.com/office/powerpoint/2010/main" val="10278060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914400" y="520700"/>
            <a:ext cx="10363200" cy="1041400"/>
          </a:xfrm>
        </p:spPr>
        <p:txBody>
          <a:bodyPr/>
          <a:lstStyle/>
          <a:p>
            <a:r>
              <a:rPr lang="en-US" altLang="en-US" smtClean="0">
                <a:latin typeface="Arial" pitchFamily="34" charset="0"/>
                <a:cs typeface="Arial" pitchFamily="34" charset="0"/>
              </a:rPr>
              <a:t>Isue Desain Produk</a:t>
            </a:r>
          </a:p>
        </p:txBody>
      </p:sp>
      <p:sp>
        <p:nvSpPr>
          <p:cNvPr id="90115" name="Rectangle 3"/>
          <p:cNvSpPr>
            <a:spLocks noGrp="1" noChangeArrowheads="1"/>
          </p:cNvSpPr>
          <p:nvPr>
            <p:ph type="body" idx="1"/>
          </p:nvPr>
        </p:nvSpPr>
        <p:spPr>
          <a:xfrm>
            <a:off x="1236134" y="1701800"/>
            <a:ext cx="9719733" cy="4673600"/>
          </a:xfrm>
        </p:spPr>
        <p:txBody>
          <a:bodyPr>
            <a:noAutofit/>
          </a:bodyPr>
          <a:lstStyle/>
          <a:p>
            <a:pPr marL="685800" indent="-685800">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Desain </a:t>
            </a:r>
            <a:r>
              <a:rPr lang="en-US" altLang="en-US" i="1" smtClean="0">
                <a:latin typeface="Cardo" panose="02020600000000000000" pitchFamily="18" charset="-79"/>
                <a:ea typeface="Cardo" panose="02020600000000000000" pitchFamily="18" charset="-79"/>
                <a:cs typeface="Cardo" panose="02020600000000000000" pitchFamily="18" charset="-79"/>
              </a:rPr>
              <a:t>Robust</a:t>
            </a:r>
            <a:r>
              <a:rPr lang="en-US" altLang="en-US" smtClean="0">
                <a:latin typeface="Cardo" panose="02020600000000000000" pitchFamily="18" charset="-79"/>
                <a:ea typeface="Cardo" panose="02020600000000000000" pitchFamily="18" charset="-79"/>
                <a:cs typeface="Cardo" panose="02020600000000000000" pitchFamily="18" charset="-79"/>
              </a:rPr>
              <a:t> (Tegar)</a:t>
            </a:r>
            <a:endParaRPr lang="en-US" altLang="en-US">
              <a:latin typeface="Cardo" panose="02020600000000000000" pitchFamily="18" charset="-79"/>
              <a:ea typeface="Cardo" panose="02020600000000000000" pitchFamily="18" charset="-79"/>
              <a:cs typeface="Cardo" panose="02020600000000000000" pitchFamily="18" charset="-79"/>
            </a:endParaRPr>
          </a:p>
          <a:p>
            <a:pPr marL="685800" indent="-685800">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Desain Modular</a:t>
            </a:r>
            <a:endParaRPr lang="en-US" altLang="en-US">
              <a:latin typeface="Cardo" panose="02020600000000000000" pitchFamily="18" charset="-79"/>
              <a:ea typeface="Cardo" panose="02020600000000000000" pitchFamily="18" charset="-79"/>
              <a:cs typeface="Cardo" panose="02020600000000000000" pitchFamily="18" charset="-79"/>
            </a:endParaRPr>
          </a:p>
          <a:p>
            <a:pPr marL="685800" indent="-685800">
              <a:buSzPct val="99000"/>
              <a:buFont typeface="Wingdings" panose="05000000000000000000" pitchFamily="2" charset="2"/>
              <a:buChar char="v"/>
            </a:pPr>
            <a:r>
              <a:rPr lang="en-US" altLang="en-US" i="1" smtClean="0">
                <a:latin typeface="Cardo" panose="02020600000000000000" pitchFamily="18" charset="-79"/>
                <a:ea typeface="Cardo" panose="02020600000000000000" pitchFamily="18" charset="-79"/>
                <a:cs typeface="Cardo" panose="02020600000000000000" pitchFamily="18" charset="-79"/>
              </a:rPr>
              <a:t>Computer-Aided </a:t>
            </a:r>
            <a:r>
              <a:rPr lang="en-US" altLang="en-US" i="1">
                <a:latin typeface="Cardo" panose="02020600000000000000" pitchFamily="18" charset="-79"/>
                <a:ea typeface="Cardo" panose="02020600000000000000" pitchFamily="18" charset="-79"/>
                <a:cs typeface="Cardo" panose="02020600000000000000" pitchFamily="18" charset="-79"/>
              </a:rPr>
              <a:t>D</a:t>
            </a:r>
            <a:r>
              <a:rPr lang="en-US" altLang="en-US" i="1" smtClean="0">
                <a:latin typeface="Cardo" panose="02020600000000000000" pitchFamily="18" charset="-79"/>
                <a:ea typeface="Cardo" panose="02020600000000000000" pitchFamily="18" charset="-79"/>
                <a:cs typeface="Cardo" panose="02020600000000000000" pitchFamily="18" charset="-79"/>
              </a:rPr>
              <a:t>esign </a:t>
            </a:r>
            <a:r>
              <a:rPr lang="en-US" altLang="en-US" smtClean="0">
                <a:latin typeface="Cardo" panose="02020600000000000000" pitchFamily="18" charset="-79"/>
                <a:ea typeface="Cardo" panose="02020600000000000000" pitchFamily="18" charset="-79"/>
                <a:cs typeface="Cardo" panose="02020600000000000000" pitchFamily="18" charset="-79"/>
              </a:rPr>
              <a:t>= CAD (Desain Dibantu Komputer)</a:t>
            </a:r>
            <a:endParaRPr lang="en-US" altLang="en-US">
              <a:latin typeface="Cardo" panose="02020600000000000000" pitchFamily="18" charset="-79"/>
              <a:ea typeface="Cardo" panose="02020600000000000000" pitchFamily="18" charset="-79"/>
              <a:cs typeface="Cardo" panose="02020600000000000000" pitchFamily="18" charset="-79"/>
            </a:endParaRPr>
          </a:p>
          <a:p>
            <a:pPr marL="685800" indent="-685800">
              <a:buSzPct val="99000"/>
              <a:buFont typeface="Wingdings" panose="05000000000000000000" pitchFamily="2" charset="2"/>
              <a:buChar char="v"/>
            </a:pPr>
            <a:r>
              <a:rPr lang="en-US" altLang="en-US" i="1" smtClean="0">
                <a:latin typeface="Cardo" panose="02020600000000000000" pitchFamily="18" charset="-79"/>
                <a:ea typeface="Cardo" panose="02020600000000000000" pitchFamily="18" charset="-79"/>
                <a:cs typeface="Cardo" panose="02020600000000000000" pitchFamily="18" charset="-79"/>
              </a:rPr>
              <a:t>Computer-Aided </a:t>
            </a:r>
            <a:r>
              <a:rPr lang="en-US" altLang="en-US" i="1">
                <a:latin typeface="Cardo" panose="02020600000000000000" pitchFamily="18" charset="-79"/>
                <a:ea typeface="Cardo" panose="02020600000000000000" pitchFamily="18" charset="-79"/>
                <a:cs typeface="Cardo" panose="02020600000000000000" pitchFamily="18" charset="-79"/>
              </a:rPr>
              <a:t>M</a:t>
            </a:r>
            <a:r>
              <a:rPr lang="en-US" altLang="en-US" i="1" smtClean="0">
                <a:latin typeface="Cardo" panose="02020600000000000000" pitchFamily="18" charset="-79"/>
                <a:ea typeface="Cardo" panose="02020600000000000000" pitchFamily="18" charset="-79"/>
                <a:cs typeface="Cardo" panose="02020600000000000000" pitchFamily="18" charset="-79"/>
              </a:rPr>
              <a:t>anufacturing </a:t>
            </a:r>
            <a:r>
              <a:rPr lang="en-US" altLang="en-US" smtClean="0">
                <a:latin typeface="Cardo" panose="02020600000000000000" pitchFamily="18" charset="-79"/>
                <a:ea typeface="Cardo" panose="02020600000000000000" pitchFamily="18" charset="-79"/>
                <a:cs typeface="Cardo" panose="02020600000000000000" pitchFamily="18" charset="-79"/>
              </a:rPr>
              <a:t>= </a:t>
            </a:r>
            <a:r>
              <a:rPr lang="en-US" altLang="en-US" smtClean="0">
                <a:latin typeface="Cardo" panose="02020600000000000000" pitchFamily="18" charset="-79"/>
                <a:ea typeface="Cardo" panose="02020600000000000000" pitchFamily="18" charset="-79"/>
                <a:cs typeface="Cardo" panose="02020600000000000000" pitchFamily="18" charset="-79"/>
              </a:rPr>
              <a:t>CAM </a:t>
            </a:r>
            <a:r>
              <a:rPr lang="en-US" altLang="en-US" smtClean="0">
                <a:latin typeface="Cardo" panose="02020600000000000000" pitchFamily="18" charset="-79"/>
                <a:ea typeface="Cardo" panose="02020600000000000000" pitchFamily="18" charset="-79"/>
                <a:cs typeface="Cardo" panose="02020600000000000000" pitchFamily="18" charset="-79"/>
              </a:rPr>
              <a:t>(Fabrikasi Dibantu Komputer)</a:t>
            </a:r>
            <a:endParaRPr lang="en-US" altLang="en-US">
              <a:latin typeface="Cardo" panose="02020600000000000000" pitchFamily="18" charset="-79"/>
              <a:ea typeface="Cardo" panose="02020600000000000000" pitchFamily="18" charset="-79"/>
              <a:cs typeface="Cardo" panose="02020600000000000000" pitchFamily="18" charset="-79"/>
            </a:endParaRPr>
          </a:p>
          <a:p>
            <a:pPr marL="685800" indent="-685800">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Teknologi </a:t>
            </a:r>
            <a:r>
              <a:rPr lang="en-US" altLang="en-US" i="1" smtClean="0">
                <a:latin typeface="Cardo" panose="02020600000000000000" pitchFamily="18" charset="-79"/>
                <a:ea typeface="Cardo" panose="02020600000000000000" pitchFamily="18" charset="-79"/>
                <a:cs typeface="Cardo" panose="02020600000000000000" pitchFamily="18" charset="-79"/>
              </a:rPr>
              <a:t>Virtual Reality </a:t>
            </a:r>
            <a:r>
              <a:rPr lang="en-US" altLang="en-US" smtClean="0">
                <a:latin typeface="Cardo" panose="02020600000000000000" pitchFamily="18" charset="-79"/>
                <a:ea typeface="Cardo" panose="02020600000000000000" pitchFamily="18" charset="-79"/>
                <a:cs typeface="Cardo" panose="02020600000000000000" pitchFamily="18" charset="-79"/>
              </a:rPr>
              <a:t>(Realitas Tiruan)</a:t>
            </a:r>
            <a:endParaRPr lang="en-US" altLang="en-US">
              <a:latin typeface="Cardo" panose="02020600000000000000" pitchFamily="18" charset="-79"/>
              <a:ea typeface="Cardo" panose="02020600000000000000" pitchFamily="18" charset="-79"/>
              <a:cs typeface="Cardo" panose="02020600000000000000" pitchFamily="18" charset="-79"/>
            </a:endParaRPr>
          </a:p>
          <a:p>
            <a:pPr marL="685800" indent="-685800">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Analisis Nilai (</a:t>
            </a:r>
            <a:r>
              <a:rPr lang="en-US" altLang="en-US" i="1" smtClean="0">
                <a:latin typeface="Cardo" panose="02020600000000000000" pitchFamily="18" charset="-79"/>
                <a:ea typeface="Cardo" panose="02020600000000000000" pitchFamily="18" charset="-79"/>
                <a:cs typeface="Cardo" panose="02020600000000000000" pitchFamily="18" charset="-79"/>
              </a:rPr>
              <a:t>Value Analysis</a:t>
            </a:r>
            <a:r>
              <a:rPr lang="en-US" altLang="en-US" smtClean="0">
                <a:latin typeface="Cardo" panose="02020600000000000000" pitchFamily="18" charset="-79"/>
                <a:ea typeface="Cardo" panose="02020600000000000000" pitchFamily="18" charset="-79"/>
                <a:cs typeface="Cardo" panose="02020600000000000000" pitchFamily="18" charset="-79"/>
              </a:rPr>
              <a:t>)</a:t>
            </a:r>
            <a:endParaRPr lang="en-US" altLang="en-US">
              <a:latin typeface="Cardo" panose="02020600000000000000" pitchFamily="18" charset="-79"/>
              <a:ea typeface="Cardo" panose="02020600000000000000" pitchFamily="18" charset="-79"/>
              <a:cs typeface="Cardo" panose="02020600000000000000" pitchFamily="18" charset="-79"/>
            </a:endParaRPr>
          </a:p>
          <a:p>
            <a:pPr marL="685800" indent="-685800">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Asesmen Keberlanjutan </a:t>
            </a:r>
            <a:r>
              <a:rPr lang="en-US" altLang="en-US" smtClean="0">
                <a:latin typeface="Cardo" panose="02020600000000000000" pitchFamily="18" charset="-79"/>
                <a:ea typeface="Cardo" panose="02020600000000000000" pitchFamily="18" charset="-79"/>
                <a:cs typeface="Cardo" panose="02020600000000000000" pitchFamily="18" charset="-79"/>
              </a:rPr>
              <a:t>dan Daur Hidup </a:t>
            </a:r>
            <a:r>
              <a:rPr lang="en-US" altLang="en-US">
                <a:latin typeface="Cardo" panose="02020600000000000000" pitchFamily="18" charset="-79"/>
                <a:ea typeface="Cardo" panose="02020600000000000000" pitchFamily="18" charset="-79"/>
                <a:cs typeface="Cardo" panose="02020600000000000000" pitchFamily="18" charset="-79"/>
              </a:rPr>
              <a:t>(</a:t>
            </a:r>
            <a:r>
              <a:rPr lang="en-US" altLang="en-US" i="1" smtClean="0">
                <a:latin typeface="Cardo" panose="02020600000000000000" pitchFamily="18" charset="-79"/>
                <a:ea typeface="Cardo" panose="02020600000000000000" pitchFamily="18" charset="-79"/>
                <a:cs typeface="Cardo" panose="02020600000000000000" pitchFamily="18" charset="-79"/>
              </a:rPr>
              <a:t>Sustainability </a:t>
            </a:r>
            <a:r>
              <a:rPr lang="en-US" altLang="en-US" i="1">
                <a:latin typeface="Cardo" panose="02020600000000000000" pitchFamily="18" charset="-79"/>
                <a:ea typeface="Cardo" panose="02020600000000000000" pitchFamily="18" charset="-79"/>
                <a:cs typeface="Cardo" panose="02020600000000000000" pitchFamily="18" charset="-79"/>
              </a:rPr>
              <a:t>and Life Cycle Assessment </a:t>
            </a:r>
            <a:r>
              <a:rPr lang="en-US" altLang="en-US" smtClean="0">
                <a:latin typeface="Cardo" panose="02020600000000000000" pitchFamily="18" charset="-79"/>
                <a:ea typeface="Cardo" panose="02020600000000000000" pitchFamily="18" charset="-79"/>
                <a:cs typeface="Cardo" panose="02020600000000000000" pitchFamily="18" charset="-79"/>
              </a:rPr>
              <a:t>= LCA</a:t>
            </a:r>
            <a:r>
              <a:rPr lang="en-US" altLang="en-US">
                <a:latin typeface="Cardo" panose="02020600000000000000" pitchFamily="18" charset="-79"/>
                <a:ea typeface="Cardo" panose="02020600000000000000" pitchFamily="18" charset="-79"/>
                <a:cs typeface="Cardo" panose="02020600000000000000" pitchFamily="18" charset="-79"/>
              </a:rPr>
              <a:t>)</a:t>
            </a:r>
          </a:p>
        </p:txBody>
      </p:sp>
    </p:spTree>
    <p:extLst>
      <p:ext uri="{BB962C8B-B14F-4D97-AF65-F5344CB8AC3E}">
        <p14:creationId xmlns:p14="http://schemas.microsoft.com/office/powerpoint/2010/main" val="19902607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0115"/>
                                        </p:tgtEl>
                                        <p:attrNameLst>
                                          <p:attrName>style.visibility</p:attrName>
                                        </p:attrNameLst>
                                      </p:cBhvr>
                                      <p:to>
                                        <p:strVal val="visible"/>
                                      </p:to>
                                    </p:set>
                                    <p:animEffect transition="in" filter="strips(downRight)">
                                      <p:cBhvr>
                                        <p:cTn id="7" dur="1000"/>
                                        <p:tgtEl>
                                          <p:spTgt spid="90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914400" y="434975"/>
            <a:ext cx="10363200" cy="1016000"/>
          </a:xfrm>
        </p:spPr>
        <p:txBody>
          <a:bodyPr/>
          <a:lstStyle/>
          <a:p>
            <a:r>
              <a:rPr lang="en-US" altLang="en-US" smtClean="0">
                <a:latin typeface="Arial" pitchFamily="34" charset="0"/>
                <a:cs typeface="Arial" pitchFamily="34" charset="0"/>
              </a:rPr>
              <a:t>Desain Robust (Tegar)</a:t>
            </a:r>
          </a:p>
        </p:txBody>
      </p:sp>
      <p:sp>
        <p:nvSpPr>
          <p:cNvPr id="92163" name="Rectangle 3"/>
          <p:cNvSpPr>
            <a:spLocks noChangeArrowheads="1"/>
          </p:cNvSpPr>
          <p:nvPr/>
        </p:nvSpPr>
        <p:spPr bwMode="auto">
          <a:xfrm>
            <a:off x="647701" y="3799897"/>
            <a:ext cx="9736667" cy="265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914400" indent="-914400">
              <a:lnSpc>
                <a:spcPct val="90000"/>
              </a:lnSpc>
              <a:spcAft>
                <a:spcPts val="1600"/>
              </a:spcAft>
              <a:buClr>
                <a:schemeClr val="tx1"/>
              </a:buClr>
              <a:buSzPct val="99000"/>
              <a:buFont typeface="Cardo" panose="02020600000000000000" pitchFamily="18" charset="-79"/>
              <a:buChar char=""/>
            </a:pPr>
            <a:r>
              <a:rPr lang="en-US" altLang="en-US" sz="2800" smtClean="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Produk didesain sedemikian rupa sehingga variasi kecil dalam produksi maupun perakitan tidak akan mempengaruhi (mengurangi kualitas) produk</a:t>
            </a:r>
          </a:p>
          <a:p>
            <a:pPr marL="914400" indent="-914400">
              <a:lnSpc>
                <a:spcPct val="90000"/>
              </a:lnSpc>
              <a:spcAft>
                <a:spcPts val="1600"/>
              </a:spcAft>
              <a:buClr>
                <a:schemeClr val="tx1"/>
              </a:buClr>
              <a:buSzPct val="99000"/>
              <a:buFont typeface="Cardo" panose="02020600000000000000" pitchFamily="18" charset="-79"/>
              <a:buChar char=""/>
            </a:pPr>
            <a:r>
              <a:rPr lang="en-US" altLang="en-US" sz="2800" smtClean="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Biasanya menghasilkan desain produk harga murah kualitas tinggi</a:t>
            </a:r>
          </a:p>
        </p:txBody>
      </p:sp>
      <p:sp>
        <p:nvSpPr>
          <p:cNvPr id="2" name="TextBox 1"/>
          <p:cNvSpPr txBox="1"/>
          <p:nvPr/>
        </p:nvSpPr>
        <p:spPr>
          <a:xfrm>
            <a:off x="609600" y="1752600"/>
            <a:ext cx="10591799" cy="1754326"/>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Desain Robust</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Desain yang tetap dapat diproduksi  sesuai kebutuhan, bahkan pada kondisi proses produksi yang tidak menguntungkan sekalipun. </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7344369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2163"/>
                                        </p:tgtEl>
                                        <p:attrNameLst>
                                          <p:attrName>style.visibility</p:attrName>
                                        </p:attrNameLst>
                                      </p:cBhvr>
                                      <p:to>
                                        <p:strVal val="visible"/>
                                      </p:to>
                                    </p:set>
                                    <p:animEffect transition="in" filter="strips(downRight)">
                                      <p:cBhvr>
                                        <p:cTn id="7" dur="1000"/>
                                        <p:tgtEl>
                                          <p:spTgt spid="92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914400" y="434975"/>
            <a:ext cx="10363200" cy="1028700"/>
          </a:xfrm>
        </p:spPr>
        <p:txBody>
          <a:bodyPr/>
          <a:lstStyle/>
          <a:p>
            <a:r>
              <a:rPr lang="en-US" altLang="en-US" smtClean="0">
                <a:latin typeface="Arial" pitchFamily="34" charset="0"/>
                <a:cs typeface="Arial" pitchFamily="34" charset="0"/>
              </a:rPr>
              <a:t>Desain Modular</a:t>
            </a:r>
          </a:p>
        </p:txBody>
      </p:sp>
      <p:sp>
        <p:nvSpPr>
          <p:cNvPr id="94211" name="Rectangle 3"/>
          <p:cNvSpPr>
            <a:spLocks noGrp="1" noChangeArrowheads="1"/>
          </p:cNvSpPr>
          <p:nvPr>
            <p:ph type="body" idx="1"/>
          </p:nvPr>
        </p:nvSpPr>
        <p:spPr>
          <a:xfrm>
            <a:off x="723898" y="4038600"/>
            <a:ext cx="10706101" cy="2133600"/>
          </a:xfrm>
        </p:spPr>
        <p:txBody>
          <a:bodyPr>
            <a:noAutofit/>
          </a:bodyPr>
          <a:lstStyle/>
          <a:p>
            <a:pPr marL="628650" indent="-628650">
              <a:buSzPct val="99000"/>
              <a:buFont typeface="Cardo" panose="02020600000000000000" pitchFamily="18" charset="-79"/>
              <a:buChar char=""/>
            </a:pPr>
            <a:r>
              <a:rPr lang="en-US" altLang="en-US" smtClean="0">
                <a:ea typeface="Cardo" panose="02020600000000000000" pitchFamily="18" charset="-79"/>
                <a:cs typeface="Cardo" panose="02020600000000000000" pitchFamily="18" charset="-79"/>
              </a:rPr>
              <a:t>Produk didesain dalam komponen-komponen yang tersegmentasi secara mudah</a:t>
            </a:r>
          </a:p>
          <a:p>
            <a:pPr marL="628650" indent="-628650">
              <a:buSzPct val="99000"/>
              <a:buFont typeface="Cardo" panose="02020600000000000000" pitchFamily="18" charset="-79"/>
              <a:buChar char=""/>
            </a:pPr>
            <a:r>
              <a:rPr lang="en-US" altLang="en-US" smtClean="0">
                <a:ea typeface="Cardo" panose="02020600000000000000" pitchFamily="18" charset="-79"/>
                <a:cs typeface="Cardo" panose="02020600000000000000" pitchFamily="18" charset="-79"/>
              </a:rPr>
              <a:t>Menambah fleksibilitas baik dalam produksi maupun pemasaran</a:t>
            </a:r>
          </a:p>
          <a:p>
            <a:pPr marL="628650" indent="-628650">
              <a:buSzPct val="99000"/>
              <a:buFont typeface="Cardo" panose="02020600000000000000" pitchFamily="18" charset="-79"/>
              <a:buChar char=""/>
            </a:pPr>
            <a:r>
              <a:rPr lang="en-US" altLang="en-US" smtClean="0">
                <a:ea typeface="Cardo" panose="02020600000000000000" pitchFamily="18" charset="-79"/>
                <a:cs typeface="Cardo" panose="02020600000000000000" pitchFamily="18" charset="-79"/>
              </a:rPr>
              <a:t>Memperbaiki kemampuan untuk memuaskan kebutuhan pelanggan</a:t>
            </a:r>
          </a:p>
        </p:txBody>
      </p:sp>
      <p:sp>
        <p:nvSpPr>
          <p:cNvPr id="4" name="TextBox 3"/>
          <p:cNvSpPr txBox="1"/>
          <p:nvPr/>
        </p:nvSpPr>
        <p:spPr>
          <a:xfrm>
            <a:off x="609600" y="1752600"/>
            <a:ext cx="10591799" cy="1754326"/>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Desain Modular </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Adalah desain di mana bagian atau komponen dari produk dibagi-bagi dalam modul-modul yang dengan mudah diganti atau ditukar</a:t>
            </a:r>
          </a:p>
        </p:txBody>
      </p:sp>
    </p:spTree>
    <p:extLst>
      <p:ext uri="{BB962C8B-B14F-4D97-AF65-F5344CB8AC3E}">
        <p14:creationId xmlns:p14="http://schemas.microsoft.com/office/powerpoint/2010/main" val="40122102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4211"/>
                                        </p:tgtEl>
                                        <p:attrNameLst>
                                          <p:attrName>style.visibility</p:attrName>
                                        </p:attrNameLst>
                                      </p:cBhvr>
                                      <p:to>
                                        <p:strVal val="visible"/>
                                      </p:to>
                                    </p:set>
                                    <p:animEffect transition="in" filter="strips(downRight)">
                                      <p:cBhvr>
                                        <p:cTn id="7" dur="1000"/>
                                        <p:tgtEl>
                                          <p:spTgt spid="94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body" sz="half" idx="1"/>
          </p:nvPr>
        </p:nvSpPr>
        <p:spPr>
          <a:xfrm>
            <a:off x="710143" y="3200400"/>
            <a:ext cx="10924113" cy="2984502"/>
          </a:xfrm>
        </p:spPr>
        <p:txBody>
          <a:bodyPr lIns="131953" tIns="64818" rIns="131953" bIns="64818">
            <a:noAutofit/>
          </a:bodyPr>
          <a:lstStyle/>
          <a:p>
            <a:pPr marL="628650" indent="-628650">
              <a:buSzPct val="99000"/>
              <a:buFont typeface="Cardo" panose="02020600000000000000" pitchFamily="18" charset="-79"/>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Menggunakan komputer untuk mendesain produk dan menyiapkan dokumen rekayasa</a:t>
            </a:r>
          </a:p>
          <a:p>
            <a:pPr marL="628650" indent="-628650">
              <a:buSzPct val="99000"/>
              <a:buFont typeface="Cardo" panose="02020600000000000000" pitchFamily="18" charset="-79"/>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Siklus pengembangan lebih pendek, memperbaiki akurasi, biaya lebih murah</a:t>
            </a:r>
          </a:p>
          <a:p>
            <a:pPr marL="628650" indent="-628650">
              <a:buSzPct val="99000"/>
              <a:buFont typeface="Cardo" panose="02020600000000000000" pitchFamily="18" charset="-79"/>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Informasi dan desain dapat disebarkan secara luas (misal ke semua cabang)</a:t>
            </a:r>
          </a:p>
        </p:txBody>
      </p:sp>
      <p:sp>
        <p:nvSpPr>
          <p:cNvPr id="96259" name="Rectangle 3"/>
          <p:cNvSpPr>
            <a:spLocks noGrp="1" noChangeArrowheads="1"/>
          </p:cNvSpPr>
          <p:nvPr>
            <p:ph type="title"/>
          </p:nvPr>
        </p:nvSpPr>
        <p:spPr>
          <a:xfrm>
            <a:off x="914400" y="558800"/>
            <a:ext cx="10363200" cy="1397000"/>
          </a:xfrm>
          <a:extLst/>
        </p:spPr>
        <p:txBody>
          <a:bodyPr rtlCol="0">
            <a:normAutofit/>
          </a:bodyPr>
          <a:lstStyle/>
          <a:p>
            <a:pPr>
              <a:defRPr/>
            </a:pPr>
            <a:r>
              <a:rPr lang="en-US" dirty="0"/>
              <a:t>Computer Aided Design (CAD)</a:t>
            </a:r>
          </a:p>
        </p:txBody>
      </p:sp>
      <p:sp>
        <p:nvSpPr>
          <p:cNvPr id="5" name="TextBox 4"/>
          <p:cNvSpPr txBox="1"/>
          <p:nvPr/>
        </p:nvSpPr>
        <p:spPr>
          <a:xfrm>
            <a:off x="609600" y="1752600"/>
            <a:ext cx="10591799" cy="1200329"/>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CAD</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Penggunaan komputer secara interaktif untuk mengembangkan dan mendokumentasi produk</a:t>
            </a:r>
          </a:p>
        </p:txBody>
      </p:sp>
    </p:spTree>
    <p:extLst>
      <p:ext uri="{BB962C8B-B14F-4D97-AF65-F5344CB8AC3E}">
        <p14:creationId xmlns:p14="http://schemas.microsoft.com/office/powerpoint/2010/main" val="35462030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6258"/>
                                        </p:tgtEl>
                                        <p:attrNameLst>
                                          <p:attrName>style.visibility</p:attrName>
                                        </p:attrNameLst>
                                      </p:cBhvr>
                                      <p:to>
                                        <p:strVal val="visible"/>
                                      </p:to>
                                    </p:set>
                                    <p:animEffect transition="in" filter="strips(downRight)">
                                      <p:cBhvr>
                                        <p:cTn id="7" dur="1000"/>
                                        <p:tgtEl>
                                          <p:spTgt spid="96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body" sz="half" idx="1"/>
          </p:nvPr>
        </p:nvSpPr>
        <p:spPr>
          <a:xfrm>
            <a:off x="710143" y="3200400"/>
            <a:ext cx="10924113" cy="2984502"/>
          </a:xfrm>
        </p:spPr>
        <p:txBody>
          <a:bodyPr lIns="131953" tIns="64818" rIns="131953" bIns="64818">
            <a:noAutofit/>
          </a:bodyPr>
          <a:lstStyle/>
          <a:p>
            <a:pPr marL="628650" indent="-628650">
              <a:buSzPct val="99000"/>
              <a:buFont typeface="Cardo" panose="02020600000000000000" pitchFamily="18" charset="-79"/>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Menggunakan komputer untuk mendesain produk dan menyiapkan dokumen rekayasa</a:t>
            </a:r>
          </a:p>
          <a:p>
            <a:pPr marL="628650" indent="-628650">
              <a:buSzPct val="99000"/>
              <a:buFont typeface="Cardo" panose="02020600000000000000" pitchFamily="18" charset="-79"/>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Siklus pengembangan lebih pendek, memperbaiki akurasi, biaya lebih murah</a:t>
            </a:r>
          </a:p>
          <a:p>
            <a:pPr marL="628650" indent="-628650">
              <a:buSzPct val="99000"/>
              <a:buFont typeface="Cardo" panose="02020600000000000000" pitchFamily="18" charset="-79"/>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Informasi dan desain dapat disebarkan secara luas (misal ke semua cabang)</a:t>
            </a:r>
          </a:p>
        </p:txBody>
      </p:sp>
      <p:sp>
        <p:nvSpPr>
          <p:cNvPr id="96259" name="Rectangle 3"/>
          <p:cNvSpPr>
            <a:spLocks noGrp="1" noChangeArrowheads="1"/>
          </p:cNvSpPr>
          <p:nvPr>
            <p:ph type="title"/>
          </p:nvPr>
        </p:nvSpPr>
        <p:spPr>
          <a:xfrm>
            <a:off x="914400" y="558800"/>
            <a:ext cx="10363200" cy="1397000"/>
          </a:xfrm>
          <a:extLst/>
        </p:spPr>
        <p:txBody>
          <a:bodyPr rtlCol="0">
            <a:normAutofit/>
          </a:bodyPr>
          <a:lstStyle/>
          <a:p>
            <a:pPr>
              <a:defRPr/>
            </a:pPr>
            <a:r>
              <a:rPr lang="en-US" dirty="0"/>
              <a:t>Computer Aided Design (CAD)</a:t>
            </a:r>
          </a:p>
        </p:txBody>
      </p:sp>
      <p:sp>
        <p:nvSpPr>
          <p:cNvPr id="5" name="TextBox 4"/>
          <p:cNvSpPr txBox="1"/>
          <p:nvPr/>
        </p:nvSpPr>
        <p:spPr>
          <a:xfrm>
            <a:off x="609600" y="1752600"/>
            <a:ext cx="10591799" cy="1200329"/>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CAD</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Penggunaan komputer secara interaktif untuk mengembangkan dan mendokumentasi produk</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49" y="0"/>
            <a:ext cx="7467600" cy="636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364636"/>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body" sz="half" idx="1"/>
          </p:nvPr>
        </p:nvSpPr>
        <p:spPr>
          <a:xfrm>
            <a:off x="908053" y="1352551"/>
            <a:ext cx="10238316" cy="5041900"/>
          </a:xfrm>
        </p:spPr>
        <p:txBody>
          <a:bodyPr lIns="131953" tIns="64818" rIns="131953" bIns="64818">
            <a:normAutofit fontScale="77500" lnSpcReduction="20000"/>
          </a:bodyPr>
          <a:lstStyle/>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Desain untuk fabrikasi dan perakitan (Design </a:t>
            </a:r>
            <a:r>
              <a:rPr lang="en-US" altLang="en-US" sz="3700">
                <a:latin typeface="Cardo" panose="02020600000000000000" pitchFamily="18" charset="-79"/>
                <a:ea typeface="Cardo" panose="02020600000000000000" pitchFamily="18" charset="-79"/>
                <a:cs typeface="Cardo" panose="02020600000000000000" pitchFamily="18" charset="-79"/>
              </a:rPr>
              <a:t>for Manufacturing and Assembly </a:t>
            </a:r>
            <a:r>
              <a:rPr lang="en-US" altLang="en-US" sz="3700" smtClean="0">
                <a:latin typeface="Cardo" panose="02020600000000000000" pitchFamily="18" charset="-79"/>
                <a:ea typeface="Cardo" panose="02020600000000000000" pitchFamily="18" charset="-79"/>
                <a:cs typeface="Cardo" panose="02020600000000000000" pitchFamily="18" charset="-79"/>
              </a:rPr>
              <a:t>= DFMA): Software yg memungkinkan desainer untuk melihat efek desain pada fabrikasi produk</a:t>
            </a:r>
          </a:p>
          <a:p>
            <a:pPr marL="1557828" lvl="1" indent="-607469">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Pemecahan masalah fabrikasi selama tahap desain</a:t>
            </a:r>
          </a:p>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3-D </a:t>
            </a:r>
            <a:r>
              <a:rPr lang="en-US" altLang="en-US" sz="3700">
                <a:latin typeface="Cardo" panose="02020600000000000000" pitchFamily="18" charset="-79"/>
                <a:ea typeface="Cardo" panose="02020600000000000000" pitchFamily="18" charset="-79"/>
                <a:cs typeface="Cardo" panose="02020600000000000000" pitchFamily="18" charset="-79"/>
              </a:rPr>
              <a:t>Object </a:t>
            </a:r>
            <a:r>
              <a:rPr lang="en-US" altLang="en-US" sz="3700" smtClean="0">
                <a:latin typeface="Cardo" panose="02020600000000000000" pitchFamily="18" charset="-79"/>
                <a:ea typeface="Cardo" panose="02020600000000000000" pitchFamily="18" charset="-79"/>
                <a:cs typeface="Cardo" panose="02020600000000000000" pitchFamily="18" charset="-79"/>
              </a:rPr>
              <a:t>Modeling: Perluasan CAD yang dapat membangun miniatur prototipe</a:t>
            </a:r>
          </a:p>
          <a:p>
            <a:pPr marL="1557828" lvl="1" indent="-607469">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Pengembangan miniatur prototipe</a:t>
            </a:r>
          </a:p>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CAD melalui internet</a:t>
            </a:r>
            <a:endParaRPr lang="en-US" altLang="en-US" sz="3700">
              <a:latin typeface="Cardo" panose="02020600000000000000" pitchFamily="18" charset="-79"/>
              <a:ea typeface="Cardo" panose="02020600000000000000" pitchFamily="18" charset="-79"/>
              <a:cs typeface="Cardo" panose="02020600000000000000" pitchFamily="18" charset="-79"/>
            </a:endParaRPr>
          </a:p>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Pertukaran data internasional melalui </a:t>
            </a:r>
            <a:r>
              <a:rPr lang="en-US" altLang="en-US" sz="3700" smtClean="0">
                <a:latin typeface="Cardo" panose="02020600000000000000" pitchFamily="18" charset="-79"/>
                <a:ea typeface="Cardo" panose="02020600000000000000" pitchFamily="18" charset="-79"/>
                <a:cs typeface="Cardo" panose="02020600000000000000" pitchFamily="18" charset="-79"/>
              </a:rPr>
              <a:t>STEP</a:t>
            </a:r>
          </a:p>
          <a:p>
            <a:pPr marL="520700" lvl="1" indent="0">
              <a:buSzPct val="60000"/>
              <a:buNone/>
            </a:pPr>
            <a:r>
              <a:rPr lang="en-US" altLang="en-US" sz="3300">
                <a:latin typeface="Cardo" panose="02020600000000000000" pitchFamily="18" charset="-79"/>
                <a:ea typeface="Cardo" panose="02020600000000000000" pitchFamily="18" charset="-79"/>
                <a:cs typeface="Cardo" panose="02020600000000000000" pitchFamily="18" charset="-79"/>
              </a:rPr>
              <a:t> </a:t>
            </a:r>
            <a:r>
              <a:rPr lang="en-US" altLang="en-US" sz="3300" smtClean="0">
                <a:latin typeface="Cardo" panose="02020600000000000000" pitchFamily="18" charset="-79"/>
                <a:ea typeface="Cardo" panose="02020600000000000000" pitchFamily="18" charset="-79"/>
                <a:cs typeface="Cardo" panose="02020600000000000000" pitchFamily="18" charset="-79"/>
              </a:rPr>
              <a:t>(</a:t>
            </a:r>
            <a:r>
              <a:rPr lang="en-US" sz="2800" b="1" smtClean="0">
                <a:effectLst/>
              </a:rPr>
              <a:t>ST</a:t>
            </a:r>
            <a:r>
              <a:rPr lang="en-US" sz="2800" smtClean="0">
                <a:effectLst/>
              </a:rPr>
              <a:t>andard </a:t>
            </a:r>
            <a:r>
              <a:rPr lang="en-US" sz="2800">
                <a:effectLst/>
              </a:rPr>
              <a:t>for the </a:t>
            </a:r>
            <a:r>
              <a:rPr lang="en-US" sz="2800" b="1">
                <a:effectLst/>
              </a:rPr>
              <a:t>E</a:t>
            </a:r>
            <a:r>
              <a:rPr lang="en-US" sz="2800">
                <a:effectLst/>
              </a:rPr>
              <a:t>xchange of </a:t>
            </a:r>
            <a:r>
              <a:rPr lang="en-US" sz="2800" b="1">
                <a:effectLst/>
              </a:rPr>
              <a:t>P</a:t>
            </a:r>
            <a:r>
              <a:rPr lang="en-US" sz="2800">
                <a:effectLst/>
              </a:rPr>
              <a:t>roduct </a:t>
            </a:r>
            <a:r>
              <a:rPr lang="en-US" sz="2800">
                <a:effectLst/>
              </a:rPr>
              <a:t>Model </a:t>
            </a:r>
            <a:r>
              <a:rPr lang="en-US" sz="2800" smtClean="0">
                <a:effectLst/>
              </a:rPr>
              <a:t>Data)</a:t>
            </a:r>
            <a:endParaRPr lang="en-US" altLang="en-US" sz="3300">
              <a:latin typeface="Cardo" panose="02020600000000000000" pitchFamily="18" charset="-79"/>
              <a:ea typeface="Cardo" panose="02020600000000000000" pitchFamily="18" charset="-79"/>
              <a:cs typeface="Cardo" panose="02020600000000000000" pitchFamily="18" charset="-79"/>
            </a:endParaRPr>
          </a:p>
        </p:txBody>
      </p:sp>
      <p:sp>
        <p:nvSpPr>
          <p:cNvPr id="2" name="Rectangle 3"/>
          <p:cNvSpPr>
            <a:spLocks noGrp="1" noChangeArrowheads="1"/>
          </p:cNvSpPr>
          <p:nvPr>
            <p:ph type="title"/>
          </p:nvPr>
        </p:nvSpPr>
        <p:spPr>
          <a:xfrm>
            <a:off x="914400" y="434975"/>
            <a:ext cx="10363200" cy="939800"/>
          </a:xfrm>
        </p:spPr>
        <p:txBody>
          <a:bodyPr/>
          <a:lstStyle/>
          <a:p>
            <a:r>
              <a:rPr lang="en-US" altLang="en-US" smtClean="0">
                <a:latin typeface="Arial" pitchFamily="34" charset="0"/>
                <a:cs typeface="Arial" pitchFamily="34" charset="0"/>
              </a:rPr>
              <a:t>Perluasan CAD</a:t>
            </a:r>
          </a:p>
        </p:txBody>
      </p:sp>
    </p:spTree>
    <p:extLst>
      <p:ext uri="{BB962C8B-B14F-4D97-AF65-F5344CB8AC3E}">
        <p14:creationId xmlns:p14="http://schemas.microsoft.com/office/powerpoint/2010/main" val="35395429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8306"/>
                                        </p:tgtEl>
                                        <p:attrNameLst>
                                          <p:attrName>style.visibility</p:attrName>
                                        </p:attrNameLst>
                                      </p:cBhvr>
                                      <p:to>
                                        <p:strVal val="visible"/>
                                      </p:to>
                                    </p:set>
                                    <p:animEffect transition="in" filter="strips(downRight)">
                                      <p:cBhvr>
                                        <p:cTn id="7" dur="1000"/>
                                        <p:tgtEl>
                                          <p:spTgt spid="98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animBg="1"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body" sz="half" idx="1"/>
          </p:nvPr>
        </p:nvSpPr>
        <p:spPr>
          <a:xfrm>
            <a:off x="908053" y="1352551"/>
            <a:ext cx="10238316" cy="5041900"/>
          </a:xfrm>
        </p:spPr>
        <p:txBody>
          <a:bodyPr lIns="131953" tIns="64818" rIns="131953" bIns="64818">
            <a:normAutofit fontScale="92500" lnSpcReduction="20000"/>
          </a:bodyPr>
          <a:lstStyle/>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Desain untuk fabrikasi dan perakitan (Design </a:t>
            </a:r>
            <a:r>
              <a:rPr lang="en-US" altLang="en-US" sz="3700">
                <a:latin typeface="Cardo" panose="02020600000000000000" pitchFamily="18" charset="-79"/>
                <a:ea typeface="Cardo" panose="02020600000000000000" pitchFamily="18" charset="-79"/>
                <a:cs typeface="Cardo" panose="02020600000000000000" pitchFamily="18" charset="-79"/>
              </a:rPr>
              <a:t>for Manufacturing and Assembly </a:t>
            </a:r>
            <a:r>
              <a:rPr lang="en-US" altLang="en-US" sz="3700" smtClean="0">
                <a:latin typeface="Cardo" panose="02020600000000000000" pitchFamily="18" charset="-79"/>
                <a:ea typeface="Cardo" panose="02020600000000000000" pitchFamily="18" charset="-79"/>
                <a:cs typeface="Cardo" panose="02020600000000000000" pitchFamily="18" charset="-79"/>
              </a:rPr>
              <a:t>= DFMA): Software yg memungkinkan desainer untuk melihat efek desain pada fabrikasi produk</a:t>
            </a:r>
          </a:p>
          <a:p>
            <a:pPr marL="1557828" lvl="1" indent="-607469">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Pemecahan masalah fabrikasi selama tahap desain</a:t>
            </a:r>
          </a:p>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3-D </a:t>
            </a:r>
            <a:r>
              <a:rPr lang="en-US" altLang="en-US" sz="3700">
                <a:latin typeface="Cardo" panose="02020600000000000000" pitchFamily="18" charset="-79"/>
                <a:ea typeface="Cardo" panose="02020600000000000000" pitchFamily="18" charset="-79"/>
                <a:cs typeface="Cardo" panose="02020600000000000000" pitchFamily="18" charset="-79"/>
              </a:rPr>
              <a:t>Object </a:t>
            </a:r>
            <a:r>
              <a:rPr lang="en-US" altLang="en-US" sz="3700" smtClean="0">
                <a:latin typeface="Cardo" panose="02020600000000000000" pitchFamily="18" charset="-79"/>
                <a:ea typeface="Cardo" panose="02020600000000000000" pitchFamily="18" charset="-79"/>
                <a:cs typeface="Cardo" panose="02020600000000000000" pitchFamily="18" charset="-79"/>
              </a:rPr>
              <a:t>Modeling: Perluasan CAD yang dapat membangun miniatur prototipe</a:t>
            </a:r>
          </a:p>
          <a:p>
            <a:pPr marL="1557828" lvl="1" indent="-607469">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Pengembangan miniatur prototipe</a:t>
            </a:r>
          </a:p>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CAD melalui internet</a:t>
            </a:r>
            <a:endParaRPr lang="en-US" altLang="en-US" sz="3700">
              <a:latin typeface="Cardo" panose="02020600000000000000" pitchFamily="18" charset="-79"/>
              <a:ea typeface="Cardo" panose="02020600000000000000" pitchFamily="18" charset="-79"/>
              <a:cs typeface="Cardo" panose="02020600000000000000" pitchFamily="18" charset="-79"/>
            </a:endParaRPr>
          </a:p>
          <a:p>
            <a:pPr>
              <a:buSzPct val="60000"/>
              <a:buFont typeface="Wingdings" panose="05000000000000000000" pitchFamily="2" charset="2"/>
              <a:buChar char="v"/>
            </a:pPr>
            <a:r>
              <a:rPr lang="en-US" altLang="en-US" sz="3700" smtClean="0">
                <a:latin typeface="Cardo" panose="02020600000000000000" pitchFamily="18" charset="-79"/>
                <a:ea typeface="Cardo" panose="02020600000000000000" pitchFamily="18" charset="-79"/>
                <a:cs typeface="Cardo" panose="02020600000000000000" pitchFamily="18" charset="-79"/>
              </a:rPr>
              <a:t>Pertukaran data internasional melalui STEP</a:t>
            </a:r>
            <a:endParaRPr lang="en-US" altLang="en-US" sz="3700">
              <a:latin typeface="Cardo" panose="02020600000000000000" pitchFamily="18" charset="-79"/>
              <a:ea typeface="Cardo" panose="02020600000000000000" pitchFamily="18" charset="-79"/>
              <a:cs typeface="Cardo" panose="02020600000000000000" pitchFamily="18" charset="-79"/>
            </a:endParaRPr>
          </a:p>
        </p:txBody>
      </p:sp>
      <p:sp>
        <p:nvSpPr>
          <p:cNvPr id="2" name="Rectangle 3"/>
          <p:cNvSpPr>
            <a:spLocks noGrp="1" noChangeArrowheads="1"/>
          </p:cNvSpPr>
          <p:nvPr>
            <p:ph type="title"/>
          </p:nvPr>
        </p:nvSpPr>
        <p:spPr>
          <a:xfrm>
            <a:off x="914400" y="434975"/>
            <a:ext cx="10363200" cy="939800"/>
          </a:xfrm>
        </p:spPr>
        <p:txBody>
          <a:bodyPr/>
          <a:lstStyle/>
          <a:p>
            <a:r>
              <a:rPr lang="en-US" altLang="en-US" smtClean="0">
                <a:latin typeface="Arial" pitchFamily="34" charset="0"/>
                <a:cs typeface="Arial" pitchFamily="34" charset="0"/>
              </a:rPr>
              <a:t>Perluasan CAD</a:t>
            </a:r>
          </a:p>
        </p:txBody>
      </p:sp>
      <p:pic>
        <p:nvPicPr>
          <p:cNvPr id="4" name="Picture 4" descr="wheel proto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28750"/>
            <a:ext cx="9829800" cy="52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943990"/>
      </p:ext>
    </p:extLst>
  </p:cSld>
  <p:clrMapOvr>
    <a:masterClrMapping/>
  </p:clrMapOvr>
  <p:transition spd="slow">
    <p:randomBar dir="ver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914400" y="571500"/>
            <a:ext cx="10363200" cy="1371600"/>
          </a:xfrm>
          <a:extLst/>
        </p:spPr>
        <p:txBody>
          <a:bodyPr rtlCol="0">
            <a:normAutofit fontScale="90000"/>
          </a:bodyPr>
          <a:lstStyle/>
          <a:p>
            <a:pPr>
              <a:defRPr/>
            </a:pPr>
            <a:r>
              <a:rPr lang="en-US" dirty="0">
                <a:latin typeface="+mj-lt"/>
              </a:rPr>
              <a:t>Computer-Aided Manufacturing (CAM)</a:t>
            </a:r>
          </a:p>
        </p:txBody>
      </p:sp>
      <p:sp>
        <p:nvSpPr>
          <p:cNvPr id="100355" name="Rectangle 3"/>
          <p:cNvSpPr>
            <a:spLocks noChangeArrowheads="1"/>
          </p:cNvSpPr>
          <p:nvPr/>
        </p:nvSpPr>
        <p:spPr bwMode="auto">
          <a:xfrm>
            <a:off x="990600" y="3810000"/>
            <a:ext cx="9914467" cy="210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Menggunakan komputer khusus untuk mengendalikan peralatan manufaktur</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Sering didorong oleh adanya sistem CAD (</a:t>
            </a:r>
            <a:r>
              <a:rPr lang="en-US" altLang="en-US" sz="3200">
                <a:latin typeface="Cardo" panose="02020600000000000000" pitchFamily="18" charset="-79"/>
                <a:ea typeface="Cardo" panose="02020600000000000000" pitchFamily="18" charset="-79"/>
                <a:cs typeface="Cardo" panose="02020600000000000000" pitchFamily="18" charset="-79"/>
              </a:rPr>
              <a:t>CAD/CAM)</a:t>
            </a:r>
          </a:p>
        </p:txBody>
      </p:sp>
      <p:sp>
        <p:nvSpPr>
          <p:cNvPr id="4" name="TextBox 3"/>
          <p:cNvSpPr txBox="1"/>
          <p:nvPr/>
        </p:nvSpPr>
        <p:spPr>
          <a:xfrm>
            <a:off x="800100" y="2295793"/>
            <a:ext cx="10591799" cy="1200329"/>
          </a:xfrm>
          <a:prstGeom prst="rect">
            <a:avLst/>
          </a:prstGeom>
          <a:noFill/>
        </p:spPr>
        <p:txBody>
          <a:bodyPr wrap="square" rtlCol="0">
            <a:spAutoFit/>
          </a:bodyPr>
          <a:lstStyle/>
          <a:p>
            <a:r>
              <a:rPr lang="en-US" sz="3600" b="1" dirty="0"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CAM</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Menggunakan teknologi informasi untuk mengendalikan mesin</a:t>
            </a:r>
          </a:p>
        </p:txBody>
      </p:sp>
    </p:spTree>
    <p:extLst>
      <p:ext uri="{BB962C8B-B14F-4D97-AF65-F5344CB8AC3E}">
        <p14:creationId xmlns:p14="http://schemas.microsoft.com/office/powerpoint/2010/main" val="16661668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0355"/>
                                        </p:tgtEl>
                                        <p:attrNameLst>
                                          <p:attrName>style.visibility</p:attrName>
                                        </p:attrNameLst>
                                      </p:cBhvr>
                                      <p:to>
                                        <p:strVal val="visible"/>
                                      </p:to>
                                    </p:set>
                                    <p:animEffect transition="in" filter="strips(downRight)">
                                      <p:cBhvr>
                                        <p:cTn id="7" dur="1000"/>
                                        <p:tgtEl>
                                          <p:spTgt spid="10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body" idx="1"/>
          </p:nvPr>
        </p:nvSpPr>
        <p:spPr>
          <a:xfrm>
            <a:off x="990600" y="2082801"/>
            <a:ext cx="9406467" cy="3451225"/>
          </a:xfrm>
        </p:spPr>
        <p:txBody>
          <a:bodyPr lIns="131953" tIns="64818" rIns="131953" bIns="64818">
            <a:noAutofit/>
          </a:bodyPr>
          <a:lstStyle/>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Kualitas </a:t>
            </a:r>
            <a:r>
              <a:rPr lang="en-US" altLang="en-US" sz="3600" smtClean="0">
                <a:latin typeface="Cardo" panose="02020600000000000000" pitchFamily="18" charset="-79"/>
                <a:ea typeface="Cardo" panose="02020600000000000000" pitchFamily="18" charset="-79"/>
                <a:cs typeface="Cardo" panose="02020600000000000000" pitchFamily="18" charset="-79"/>
              </a:rPr>
              <a:t>produk lebih baik</a:t>
            </a:r>
            <a:endParaRPr lang="en-US" altLang="en-US" sz="3600" smtClean="0">
              <a:latin typeface="Cardo" panose="02020600000000000000" pitchFamily="18" charset="-79"/>
              <a:ea typeface="Cardo" panose="02020600000000000000" pitchFamily="18" charset="-79"/>
              <a:cs typeface="Cardo" panose="02020600000000000000" pitchFamily="18" charset="-79"/>
            </a:endParaRP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Waktu desain lebih pendek</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Penghematan biaya produksi</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Ketersediaan basis data</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Kemampuan lebih luas</a:t>
            </a:r>
          </a:p>
        </p:txBody>
      </p:sp>
      <p:sp>
        <p:nvSpPr>
          <p:cNvPr id="102402" name="Rectangle 3"/>
          <p:cNvSpPr>
            <a:spLocks noGrp="1" noChangeArrowheads="1"/>
          </p:cNvSpPr>
          <p:nvPr>
            <p:ph type="title"/>
          </p:nvPr>
        </p:nvSpPr>
        <p:spPr>
          <a:xfrm>
            <a:off x="914400" y="434975"/>
            <a:ext cx="10363200" cy="990600"/>
          </a:xfrm>
        </p:spPr>
        <p:txBody>
          <a:bodyPr/>
          <a:lstStyle/>
          <a:p>
            <a:r>
              <a:rPr lang="en-US" altLang="en-US" smtClean="0">
                <a:latin typeface="Arial" pitchFamily="34" charset="0"/>
                <a:cs typeface="Arial" pitchFamily="34" charset="0"/>
              </a:rPr>
              <a:t>Manfaat CAD/CAM</a:t>
            </a:r>
          </a:p>
        </p:txBody>
      </p:sp>
    </p:spTree>
    <p:extLst>
      <p:ext uri="{BB962C8B-B14F-4D97-AF65-F5344CB8AC3E}">
        <p14:creationId xmlns:p14="http://schemas.microsoft.com/office/powerpoint/2010/main" val="10590212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1378"/>
                                        </p:tgtEl>
                                        <p:attrNameLst>
                                          <p:attrName>style.visibility</p:attrName>
                                        </p:attrNameLst>
                                      </p:cBhvr>
                                      <p:to>
                                        <p:strVal val="visible"/>
                                      </p:to>
                                    </p:set>
                                    <p:animEffect transition="in" filter="strips(downRight)">
                                      <p:cBhvr>
                                        <p:cTn id="7" dur="1000"/>
                                        <p:tgtEl>
                                          <p:spTgt spid="101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animBg="1"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914400" y="434975"/>
            <a:ext cx="10363200" cy="1003300"/>
          </a:xfrm>
        </p:spPr>
        <p:txBody>
          <a:bodyPr/>
          <a:lstStyle/>
          <a:p>
            <a:r>
              <a:rPr lang="en-US" altLang="en-US" smtClean="0">
                <a:latin typeface="Arial" pitchFamily="34" charset="0"/>
                <a:cs typeface="Arial" pitchFamily="34" charset="0"/>
              </a:rPr>
              <a:t>Teknologi Virtual Reality</a:t>
            </a:r>
          </a:p>
        </p:txBody>
      </p:sp>
      <p:sp>
        <p:nvSpPr>
          <p:cNvPr id="104450" name="Rectangle 3"/>
          <p:cNvSpPr>
            <a:spLocks noGrp="1" noChangeArrowheads="1"/>
          </p:cNvSpPr>
          <p:nvPr>
            <p:ph type="body" idx="1"/>
          </p:nvPr>
        </p:nvSpPr>
        <p:spPr>
          <a:xfrm>
            <a:off x="609600" y="3632956"/>
            <a:ext cx="10363200" cy="2019300"/>
          </a:xfrm>
        </p:spPr>
        <p:txBody>
          <a:bodyPr>
            <a:noAutofit/>
          </a:bodyPr>
          <a:lstStyle/>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Teknologi komputer digunakan untuk mengembangkan  Model </a:t>
            </a:r>
            <a:r>
              <a:rPr lang="en-US" altLang="en-US" smtClean="0">
                <a:latin typeface="Cardo" panose="02020600000000000000" pitchFamily="18" charset="-79"/>
                <a:ea typeface="Cardo" panose="02020600000000000000" pitchFamily="18" charset="-79"/>
                <a:cs typeface="Cardo" panose="02020600000000000000" pitchFamily="18" charset="-79"/>
              </a:rPr>
              <a:t>3-D </a:t>
            </a:r>
            <a:r>
              <a:rPr lang="en-US" altLang="en-US" smtClean="0">
                <a:latin typeface="Cardo" panose="02020600000000000000" pitchFamily="18" charset="-79"/>
                <a:ea typeface="Cardo" panose="02020600000000000000" pitchFamily="18" charset="-79"/>
                <a:cs typeface="Cardo" panose="02020600000000000000" pitchFamily="18" charset="-79"/>
              </a:rPr>
              <a:t>interaktif produksi berdasarkan pada data CAD</a:t>
            </a:r>
          </a:p>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Memungkinkan orang untuk “melihat” desain yang sudah jadi sebelum model fisik dibangun</a:t>
            </a:r>
          </a:p>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Sangat efektif untuk desain skala besar seperti layout pabrik</a:t>
            </a:r>
          </a:p>
        </p:txBody>
      </p:sp>
      <p:sp>
        <p:nvSpPr>
          <p:cNvPr id="4" name="TextBox 3"/>
          <p:cNvSpPr txBox="1"/>
          <p:nvPr/>
        </p:nvSpPr>
        <p:spPr>
          <a:xfrm>
            <a:off x="609600" y="1752600"/>
            <a:ext cx="10591799" cy="1569660"/>
          </a:xfrm>
          <a:prstGeom prst="rect">
            <a:avLst/>
          </a:prstGeom>
          <a:noFill/>
        </p:spPr>
        <p:txBody>
          <a:bodyPr wrap="square" rtlCol="0">
            <a:spAutoFit/>
          </a:bodyPr>
          <a:lstStyle/>
          <a:p>
            <a:r>
              <a:rPr lang="en-US" sz="32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Teknologi Virtual Reality</a:t>
            </a:r>
            <a:r>
              <a:rPr lang="en-US" sz="32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Bentuk visual dari komunikasi di mana gambar menggantikan realitas, dan biasanya memungkinkan pengguna untuk merespon secara interaktif</a:t>
            </a:r>
          </a:p>
        </p:txBody>
      </p:sp>
    </p:spTree>
    <p:extLst>
      <p:ext uri="{BB962C8B-B14F-4D97-AF65-F5344CB8AC3E}">
        <p14:creationId xmlns:p14="http://schemas.microsoft.com/office/powerpoint/2010/main" val="3685137538"/>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49" name="Rectangle 2"/>
          <p:cNvSpPr>
            <a:spLocks noGrp="1" noChangeArrowheads="1"/>
          </p:cNvSpPr>
          <p:nvPr>
            <p:ph type="title"/>
          </p:nvPr>
        </p:nvSpPr>
        <p:spPr>
          <a:xfrm>
            <a:off x="914400" y="434975"/>
            <a:ext cx="10363200" cy="1003300"/>
          </a:xfrm>
        </p:spPr>
        <p:txBody>
          <a:bodyPr/>
          <a:lstStyle/>
          <a:p>
            <a:r>
              <a:rPr lang="en-US" altLang="en-US" smtClean="0">
                <a:latin typeface="Arial" pitchFamily="34" charset="0"/>
                <a:cs typeface="Arial" pitchFamily="34" charset="0"/>
              </a:rPr>
              <a:t>Teknologi Virtual Reality</a:t>
            </a:r>
          </a:p>
        </p:txBody>
      </p:sp>
      <p:sp>
        <p:nvSpPr>
          <p:cNvPr id="104450" name="Rectangle 3"/>
          <p:cNvSpPr>
            <a:spLocks noGrp="1" noChangeArrowheads="1"/>
          </p:cNvSpPr>
          <p:nvPr>
            <p:ph type="body" idx="1"/>
          </p:nvPr>
        </p:nvSpPr>
        <p:spPr>
          <a:xfrm>
            <a:off x="609600" y="3632956"/>
            <a:ext cx="10363200" cy="2019300"/>
          </a:xfrm>
        </p:spPr>
        <p:txBody>
          <a:bodyPr>
            <a:noAutofit/>
          </a:bodyPr>
          <a:lstStyle/>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Teknologi komputer digunakan untuk mengembangkan  Model </a:t>
            </a:r>
            <a:r>
              <a:rPr lang="en-US" altLang="en-US" smtClean="0">
                <a:latin typeface="Cardo" panose="02020600000000000000" pitchFamily="18" charset="-79"/>
                <a:ea typeface="Cardo" panose="02020600000000000000" pitchFamily="18" charset="-79"/>
                <a:cs typeface="Cardo" panose="02020600000000000000" pitchFamily="18" charset="-79"/>
              </a:rPr>
              <a:t>3-D </a:t>
            </a:r>
            <a:r>
              <a:rPr lang="en-US" altLang="en-US" smtClean="0">
                <a:latin typeface="Cardo" panose="02020600000000000000" pitchFamily="18" charset="-79"/>
                <a:ea typeface="Cardo" panose="02020600000000000000" pitchFamily="18" charset="-79"/>
                <a:cs typeface="Cardo" panose="02020600000000000000" pitchFamily="18" charset="-79"/>
              </a:rPr>
              <a:t>interaktif produksi berdasarkan pada data CAD</a:t>
            </a:r>
          </a:p>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Memungkinkan orang untuk “melihat” desain yang sudah jadi sebelum model fisik dibangun</a:t>
            </a:r>
          </a:p>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Sangat efektif untuk desain skala besar seperti layout pabrik</a:t>
            </a:r>
          </a:p>
        </p:txBody>
      </p:sp>
      <p:sp>
        <p:nvSpPr>
          <p:cNvPr id="4" name="TextBox 3"/>
          <p:cNvSpPr txBox="1"/>
          <p:nvPr/>
        </p:nvSpPr>
        <p:spPr>
          <a:xfrm>
            <a:off x="609600" y="1752600"/>
            <a:ext cx="10591799" cy="1569660"/>
          </a:xfrm>
          <a:prstGeom prst="rect">
            <a:avLst/>
          </a:prstGeom>
          <a:noFill/>
        </p:spPr>
        <p:txBody>
          <a:bodyPr wrap="square" rtlCol="0">
            <a:spAutoFit/>
          </a:bodyPr>
          <a:lstStyle/>
          <a:p>
            <a:r>
              <a:rPr lang="en-US" sz="32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Teknologi Virtual Reality</a:t>
            </a:r>
            <a:r>
              <a:rPr lang="en-US" sz="32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Bentuk visual dari komunikasi di mana gambar menggantikan realitas, dan biasanya memungkinkan pengguna untuk merespon secara interaktif</a:t>
            </a:r>
          </a:p>
        </p:txBody>
      </p:sp>
    </p:spTree>
    <p:extLst>
      <p:ext uri="{BB962C8B-B14F-4D97-AF65-F5344CB8AC3E}">
        <p14:creationId xmlns:p14="http://schemas.microsoft.com/office/powerpoint/2010/main" val="323564689"/>
      </p:ext>
    </p:extLst>
  </p:cSld>
  <p:clrMapOvr>
    <a:masterClrMapping/>
  </p:clrMapOvr>
  <mc:AlternateContent xmlns:mc="http://schemas.openxmlformats.org/markup-compatibility/2006">
    <mc:Choice xmlns:p14="http://schemas.microsoft.com/office/powerpoint/2010/main" Requires="p14">
      <p:transition spd="med" p14:dur="700" advTm="135000">
        <p:fade/>
      </p:transition>
    </mc:Choice>
    <mc:Fallback>
      <p:transition spd="med" advTm="135000">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t>FORD MENGGUNAKAN VR DALAM FASE DESAIN</a:t>
            </a:r>
            <a:endParaRPr lang="en-US" sz="3600"/>
          </a:p>
        </p:txBody>
      </p:sp>
      <p:sp>
        <p:nvSpPr>
          <p:cNvPr id="3" name="Content Placeholder 2"/>
          <p:cNvSpPr>
            <a:spLocks noGrp="1"/>
          </p:cNvSpPr>
          <p:nvPr>
            <p:ph idx="1"/>
          </p:nvPr>
        </p:nvSpPr>
        <p:spPr/>
        <p:txBody>
          <a:bodyPr>
            <a:normAutofit fontScale="92500" lnSpcReduction="10000"/>
          </a:bodyPr>
          <a:lstStyle/>
          <a:p>
            <a:pPr marL="0" indent="0">
              <a:buNone/>
            </a:pPr>
            <a:r>
              <a:rPr lang="en-US" b="1">
                <a:effectLst/>
              </a:rPr>
              <a:t>Published on Mar 19, 2012</a:t>
            </a:r>
            <a:endParaRPr lang="en-US">
              <a:effectLst/>
            </a:endParaRPr>
          </a:p>
          <a:p>
            <a:pPr marL="0" indent="0">
              <a:buNone/>
            </a:pPr>
            <a:r>
              <a:rPr lang="en-US">
                <a:effectLst/>
              </a:rPr>
              <a:t>Ford telah mampu memangkas proses manufaktur mobil menjadi setengahnya, dari enam tahun menjadi tiga tahun, menggunakan realitas virtual selama fase desain. Koresponden SmartPlanet Sumi Das dilengkapi dengan perlengkapan </a:t>
            </a:r>
            <a:r>
              <a:rPr lang="en-US">
                <a:effectLst/>
              </a:rPr>
              <a:t>realitas </a:t>
            </a:r>
            <a:r>
              <a:rPr lang="en-US" smtClean="0">
                <a:effectLst/>
              </a:rPr>
              <a:t>virtual </a:t>
            </a:r>
            <a:r>
              <a:rPr lang="en-US">
                <a:effectLst/>
              </a:rPr>
              <a:t>dan langkah-langkah di dalam mesin </a:t>
            </a:r>
            <a:r>
              <a:rPr lang="en-US">
                <a:effectLst/>
              </a:rPr>
              <a:t>untuk </a:t>
            </a:r>
            <a:r>
              <a:rPr lang="en-US" smtClean="0">
                <a:effectLst/>
              </a:rPr>
              <a:t>preview.</a:t>
            </a:r>
            <a:endParaRPr lang="en-US">
              <a:effectLst/>
            </a:endParaRPr>
          </a:p>
          <a:p>
            <a:pPr marL="0" indent="0">
              <a:buNone/>
            </a:pPr>
            <a:endParaRPr lang="en-US"/>
          </a:p>
        </p:txBody>
      </p:sp>
      <p:pic>
        <p:nvPicPr>
          <p:cNvPr id="4" name="At Ford, using virtual reality to tweak car design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19800" y="5219701"/>
            <a:ext cx="609600" cy="342900"/>
          </a:xfrm>
          <a:prstGeom prst="rect">
            <a:avLst/>
          </a:prstGeom>
        </p:spPr>
      </p:pic>
    </p:spTree>
    <p:extLst>
      <p:ext uri="{BB962C8B-B14F-4D97-AF65-F5344CB8AC3E}">
        <p14:creationId xmlns:p14="http://schemas.microsoft.com/office/powerpoint/2010/main" val="400321902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39955" fill="hold"/>
                                        <p:tgtEl>
                                          <p:spTgt spid="4"/>
                                        </p:tgtEl>
                                      </p:cBhvr>
                                    </p:cmd>
                                  </p:childTnLst>
                                </p:cTn>
                              </p:par>
                            </p:childTnLst>
                          </p:cTn>
                        </p:par>
                      </p:childTnLst>
                    </p:cTn>
                  </p:par>
                  <p:par>
                    <p:cTn id="14" fill="hold">
                      <p:stCondLst>
                        <p:cond delay="indefinite"/>
                      </p:stCondLst>
                      <p:childTnLst>
                        <p:par>
                          <p:cTn id="15" fill="hold">
                            <p:stCondLst>
                              <p:cond delay="0"/>
                            </p:stCondLst>
                            <p:childTnLst>
                              <p:par>
                                <p:cTn id="16" presetID="3" presetClass="mediacall" presetSubtype="0" fill="hold" nodeType="clickEffect">
                                  <p:stCondLst>
                                    <p:cond delay="0"/>
                                  </p:stCondLst>
                                  <p:childTnLst>
                                    <p:cmd type="call" cmd="stop">
                                      <p:cBhvr>
                                        <p:cTn id="17"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18" fill="hold" display="0">
                  <p:stCondLst>
                    <p:cond delay="indefinite"/>
                  </p:stCondLst>
                </p:cTn>
                <p:tgtEl>
                  <p:spTgt spid="4"/>
                </p:tgtEl>
              </p:cMediaNode>
            </p:video>
          </p:childTnLst>
        </p:cTn>
      </p:par>
    </p:tnLst>
    <p:bldLst>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914400" y="434975"/>
            <a:ext cx="10363200" cy="965200"/>
          </a:xfrm>
        </p:spPr>
        <p:txBody>
          <a:bodyPr/>
          <a:lstStyle/>
          <a:p>
            <a:r>
              <a:rPr lang="en-US" altLang="en-US" smtClean="0">
                <a:latin typeface="Arial" pitchFamily="34" charset="0"/>
                <a:cs typeface="Arial" pitchFamily="34" charset="0"/>
              </a:rPr>
              <a:t>Analisis Nilai</a:t>
            </a:r>
          </a:p>
        </p:txBody>
      </p:sp>
      <p:sp>
        <p:nvSpPr>
          <p:cNvPr id="104451" name="Rectangle 3"/>
          <p:cNvSpPr>
            <a:spLocks noGrp="1" noChangeArrowheads="1"/>
          </p:cNvSpPr>
          <p:nvPr>
            <p:ph type="body" idx="1"/>
          </p:nvPr>
        </p:nvSpPr>
        <p:spPr>
          <a:xfrm>
            <a:off x="948267" y="3657600"/>
            <a:ext cx="10227733" cy="2184400"/>
          </a:xfrm>
        </p:spPr>
        <p:txBody>
          <a:bodyPr>
            <a:normAutofit lnSpcReduction="10000"/>
          </a:bodyPr>
          <a:lstStyle/>
          <a:p>
            <a:pPr marL="628650" indent="-628650">
              <a:buClr>
                <a:srgbClr val="E07CC6"/>
              </a:buClr>
              <a:buSzPct val="99000"/>
              <a:buFont typeface="Cardo" panose="02020600000000000000" pitchFamily="18" charset="-79"/>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Fokus pada perbaikan desain selama produksi</a:t>
            </a:r>
          </a:p>
          <a:p>
            <a:pPr marL="628650" indent="-628650">
              <a:buClr>
                <a:srgbClr val="E07CC6"/>
              </a:buClr>
              <a:buSzPct val="99000"/>
              <a:buFont typeface="Cardo" panose="02020600000000000000" pitchFamily="18" charset="-79"/>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Melakukan perbaikan, baik untuk produk yang lebih baik atau produk yang dapat diproduksi secara lebih ekonomis dengan dampak lingkungan seminimal mungkin</a:t>
            </a:r>
          </a:p>
        </p:txBody>
      </p:sp>
      <p:sp>
        <p:nvSpPr>
          <p:cNvPr id="4" name="TextBox 3"/>
          <p:cNvSpPr txBox="1"/>
          <p:nvPr/>
        </p:nvSpPr>
        <p:spPr>
          <a:xfrm>
            <a:off x="609600" y="1752600"/>
            <a:ext cx="10591799" cy="1754326"/>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Analisis Nilai (Value Analysis)</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Adalah review keberhasilan produk yang dilakukan selama proses produksi</a:t>
            </a:r>
          </a:p>
        </p:txBody>
      </p:sp>
    </p:spTree>
    <p:extLst>
      <p:ext uri="{BB962C8B-B14F-4D97-AF65-F5344CB8AC3E}">
        <p14:creationId xmlns:p14="http://schemas.microsoft.com/office/powerpoint/2010/main" val="11286701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4451"/>
                                        </p:tgtEl>
                                        <p:attrNameLst>
                                          <p:attrName>style.visibility</p:attrName>
                                        </p:attrNameLst>
                                      </p:cBhvr>
                                      <p:to>
                                        <p:strVal val="visible"/>
                                      </p:to>
                                    </p:set>
                                    <p:animEffect transition="in" filter="strips(downRight)">
                                      <p:cBhvr>
                                        <p:cTn id="7" dur="1000"/>
                                        <p:tgtEl>
                                          <p:spTgt spid="104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304800" y="279400"/>
            <a:ext cx="11506200" cy="1397000"/>
          </a:xfrm>
        </p:spPr>
        <p:txBody>
          <a:bodyPr>
            <a:noAutofit/>
          </a:bodyPr>
          <a:lstStyle/>
          <a:p>
            <a:r>
              <a:rPr lang="en-US" altLang="en-US" smtClean="0">
                <a:latin typeface="Arial" pitchFamily="34" charset="0"/>
                <a:cs typeface="Arial" pitchFamily="34" charset="0"/>
              </a:rPr>
              <a:t>Keberlanjutan dan Asesmen Siklus Hidup (Life Cycle Assessment  = LCA)</a:t>
            </a:r>
          </a:p>
        </p:txBody>
      </p:sp>
      <p:sp>
        <p:nvSpPr>
          <p:cNvPr id="106499" name="Rectangle 3"/>
          <p:cNvSpPr>
            <a:spLocks noChangeArrowheads="1"/>
          </p:cNvSpPr>
          <p:nvPr/>
        </p:nvSpPr>
        <p:spPr bwMode="auto">
          <a:xfrm>
            <a:off x="533400" y="4292715"/>
            <a:ext cx="10972800" cy="187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Keberlanjutan berarti memenuhi kebutuhan masa kini tanpa mengorbankan kemampuan generasi mendatang untuk memenuhi kebutuhan </a:t>
            </a:r>
            <a:r>
              <a:rPr lang="en-US" altLang="en-US" sz="2800" smtClean="0">
                <a:latin typeface="Cardo" panose="02020600000000000000" pitchFamily="18" charset="-79"/>
                <a:ea typeface="Cardo" panose="02020600000000000000" pitchFamily="18" charset="-79"/>
                <a:cs typeface="Cardo" panose="02020600000000000000" pitchFamily="18" charset="-79"/>
              </a:rPr>
              <a:t>mereka</a:t>
            </a:r>
          </a:p>
          <a:p>
            <a:pPr marL="571500" indent="-571500">
              <a:lnSpc>
                <a:spcPct val="90000"/>
              </a:lnSpc>
              <a:spcAft>
                <a:spcPts val="1600"/>
              </a:spcAft>
              <a:buClr>
                <a:schemeClr val="tx1"/>
              </a:buCl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LCA adalah evaluasi formal dampak lingkungan suatu produk</a:t>
            </a:r>
          </a:p>
        </p:txBody>
      </p:sp>
      <p:sp>
        <p:nvSpPr>
          <p:cNvPr id="4" name="TextBox 3"/>
          <p:cNvSpPr txBox="1"/>
          <p:nvPr/>
        </p:nvSpPr>
        <p:spPr>
          <a:xfrm>
            <a:off x="372278" y="1882676"/>
            <a:ext cx="11627908" cy="2308324"/>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Life Cycle Assessment (LCA)</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agian dari ISO 14000; mengases dampak lingkungan suatu produk, dari input bahan baku dan energi  sampai pembuangan dan pelepasan ke lingkungan</a:t>
            </a:r>
          </a:p>
        </p:txBody>
      </p:sp>
    </p:spTree>
    <p:extLst>
      <p:ext uri="{BB962C8B-B14F-4D97-AF65-F5344CB8AC3E}">
        <p14:creationId xmlns:p14="http://schemas.microsoft.com/office/powerpoint/2010/main" val="33603885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914400" y="180977"/>
            <a:ext cx="10363200" cy="1647825"/>
          </a:xfrm>
        </p:spPr>
        <p:txBody>
          <a:bodyPr>
            <a:normAutofit/>
          </a:bodyPr>
          <a:lstStyle/>
          <a:p>
            <a:r>
              <a:rPr lang="en-US" altLang="en-US" smtClean="0">
                <a:latin typeface="Arial" pitchFamily="34" charset="0"/>
                <a:cs typeface="Arial" pitchFamily="34" charset="0"/>
              </a:rPr>
              <a:t>Kontinum Pengembangan Produk</a:t>
            </a:r>
          </a:p>
        </p:txBody>
      </p:sp>
      <p:sp>
        <p:nvSpPr>
          <p:cNvPr id="116739" name="Rectangle 3"/>
          <p:cNvSpPr>
            <a:spLocks noChangeArrowheads="1"/>
          </p:cNvSpPr>
          <p:nvPr/>
        </p:nvSpPr>
        <p:spPr bwMode="auto">
          <a:xfrm>
            <a:off x="1280586" y="2046288"/>
            <a:ext cx="9732433" cy="339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chemeClr val="tx1"/>
              </a:buClr>
              <a:buSzPct val="60000"/>
              <a:buFont typeface="Wingdings" panose="05000000000000000000" pitchFamily="2" charset="2"/>
              <a:buChar char="v"/>
            </a:pPr>
            <a:r>
              <a:rPr lang="en-US" altLang="en-US" sz="4000" smtClean="0">
                <a:latin typeface="Cardo" panose="02020600000000000000" pitchFamily="18" charset="-79"/>
                <a:ea typeface="Cardo" panose="02020600000000000000" pitchFamily="18" charset="-79"/>
                <a:cs typeface="Cardo" panose="02020600000000000000" pitchFamily="18" charset="-79"/>
              </a:rPr>
              <a:t>Daur hidup produk menjadi lebih pendek dan laju perubahan teknologi meningkat</a:t>
            </a:r>
          </a:p>
          <a:p>
            <a:pPr marL="571500" indent="-571500">
              <a:lnSpc>
                <a:spcPct val="90000"/>
              </a:lnSpc>
              <a:spcAft>
                <a:spcPct val="40000"/>
              </a:spcAft>
              <a:buClr>
                <a:schemeClr val="tx1"/>
              </a:buClr>
              <a:buSzPct val="60000"/>
              <a:buFont typeface="Wingdings" panose="05000000000000000000" pitchFamily="2" charset="2"/>
              <a:buChar char="v"/>
            </a:pPr>
            <a:r>
              <a:rPr lang="en-US" altLang="en-US" sz="4000" smtClean="0">
                <a:latin typeface="Cardo" panose="02020600000000000000" pitchFamily="18" charset="-79"/>
                <a:ea typeface="Cardo" panose="02020600000000000000" pitchFamily="18" charset="-79"/>
                <a:cs typeface="Cardo" panose="02020600000000000000" pitchFamily="18" charset="-79"/>
              </a:rPr>
              <a:t>Pengembangan produk baru lebih cepat dapat menghasilkan keunggulan bersaing</a:t>
            </a:r>
          </a:p>
          <a:p>
            <a:pPr marL="571500" indent="-571500">
              <a:lnSpc>
                <a:spcPct val="90000"/>
              </a:lnSpc>
              <a:spcAft>
                <a:spcPct val="40000"/>
              </a:spcAft>
              <a:buClr>
                <a:schemeClr val="tx1"/>
              </a:buClr>
              <a:buSzPct val="60000"/>
              <a:buFont typeface="Wingdings" panose="05000000000000000000" pitchFamily="2" charset="2"/>
              <a:buChar char="v"/>
            </a:pPr>
            <a:r>
              <a:rPr lang="en-US" altLang="en-US" sz="4000" smtClean="0">
                <a:latin typeface="Cardo" panose="02020600000000000000" pitchFamily="18" charset="-79"/>
                <a:ea typeface="Cardo" panose="02020600000000000000" pitchFamily="18" charset="-79"/>
                <a:cs typeface="Cardo" panose="02020600000000000000" pitchFamily="18" charset="-79"/>
              </a:rPr>
              <a:t>Persaingan berbasis waktu</a:t>
            </a:r>
          </a:p>
        </p:txBody>
      </p:sp>
    </p:spTree>
    <p:extLst>
      <p:ext uri="{BB962C8B-B14F-4D97-AF65-F5344CB8AC3E}">
        <p14:creationId xmlns:p14="http://schemas.microsoft.com/office/powerpoint/2010/main" val="12812147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grpSp>
        <p:nvGrpSpPr>
          <p:cNvPr id="4" name="Group 20"/>
          <p:cNvGrpSpPr>
            <a:grpSpLocks/>
          </p:cNvGrpSpPr>
          <p:nvPr/>
        </p:nvGrpSpPr>
        <p:grpSpPr bwMode="auto">
          <a:xfrm>
            <a:off x="220133" y="4851402"/>
            <a:ext cx="11734800" cy="1562100"/>
            <a:chOff x="104" y="3016"/>
            <a:chExt cx="5544" cy="984"/>
          </a:xfrm>
        </p:grpSpPr>
        <p:sp>
          <p:nvSpPr>
            <p:cNvPr id="5" name="Rectangle 19"/>
            <p:cNvSpPr>
              <a:spLocks noChangeArrowheads="1"/>
            </p:cNvSpPr>
            <p:nvPr/>
          </p:nvSpPr>
          <p:spPr bwMode="auto">
            <a:xfrm>
              <a:off x="104" y="3016"/>
              <a:ext cx="5544" cy="984"/>
            </a:xfrm>
            <a:prstGeom prst="rect">
              <a:avLst/>
            </a:prstGeom>
            <a:solidFill>
              <a:schemeClr val="accent3"/>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grpSp>
          <p:nvGrpSpPr>
            <p:cNvPr id="112651" name="Group 5"/>
            <p:cNvGrpSpPr>
              <a:grpSpLocks/>
            </p:cNvGrpSpPr>
            <p:nvPr/>
          </p:nvGrpSpPr>
          <p:grpSpPr bwMode="auto">
            <a:xfrm>
              <a:off x="144" y="3086"/>
              <a:ext cx="5472" cy="839"/>
              <a:chOff x="144" y="3086"/>
              <a:chExt cx="5472" cy="839"/>
            </a:xfrm>
          </p:grpSpPr>
          <p:sp>
            <p:nvSpPr>
              <p:cNvPr id="112652" name="Text Box 6"/>
              <p:cNvSpPr txBox="1">
                <a:spLocks noChangeArrowheads="1"/>
              </p:cNvSpPr>
              <p:nvPr/>
            </p:nvSpPr>
            <p:spPr bwMode="auto">
              <a:xfrm>
                <a:off x="144" y="3086"/>
                <a:ext cx="5472" cy="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tabLst>
                    <a:tab pos="4292600" algn="ctr"/>
                    <a:tab pos="8483600" algn="r"/>
                    <a:tab pos="8864600" algn="r"/>
                  </a:tabLst>
                  <a:defRPr>
                    <a:solidFill>
                      <a:schemeClr val="tx1"/>
                    </a:solidFill>
                    <a:latin typeface="Calibri" pitchFamily="34" charset="0"/>
                    <a:cs typeface="Arial" pitchFamily="34" charset="0"/>
                  </a:defRPr>
                </a:lvl1pPr>
                <a:lvl2pPr marL="742950" indent="-285750" defTabSz="1000125">
                  <a:tabLst>
                    <a:tab pos="4292600" algn="ctr"/>
                    <a:tab pos="8483600" algn="r"/>
                    <a:tab pos="8864600" algn="r"/>
                  </a:tabLst>
                  <a:defRPr>
                    <a:solidFill>
                      <a:schemeClr val="tx1"/>
                    </a:solidFill>
                    <a:latin typeface="Calibri" pitchFamily="34" charset="0"/>
                    <a:cs typeface="Arial" pitchFamily="34" charset="0"/>
                  </a:defRPr>
                </a:lvl2pPr>
                <a:lvl3pPr marL="1143000" indent="-228600" defTabSz="1000125">
                  <a:tabLst>
                    <a:tab pos="4292600" algn="ctr"/>
                    <a:tab pos="8483600" algn="r"/>
                    <a:tab pos="8864600" algn="r"/>
                  </a:tabLst>
                  <a:defRPr>
                    <a:solidFill>
                      <a:schemeClr val="tx1"/>
                    </a:solidFill>
                    <a:latin typeface="Calibri" pitchFamily="34" charset="0"/>
                    <a:cs typeface="Arial" pitchFamily="34" charset="0"/>
                  </a:defRPr>
                </a:lvl3pPr>
                <a:lvl4pPr marL="1600200" indent="-228600" defTabSz="1000125">
                  <a:tabLst>
                    <a:tab pos="4292600" algn="ctr"/>
                    <a:tab pos="8483600" algn="r"/>
                    <a:tab pos="8864600" algn="r"/>
                  </a:tabLst>
                  <a:defRPr>
                    <a:solidFill>
                      <a:schemeClr val="tx1"/>
                    </a:solidFill>
                    <a:latin typeface="Calibri" pitchFamily="34" charset="0"/>
                    <a:cs typeface="Arial" pitchFamily="34" charset="0"/>
                  </a:defRPr>
                </a:lvl4pPr>
                <a:lvl5pPr marL="2057400" indent="-228600" defTabSz="1000125">
                  <a:tabLst>
                    <a:tab pos="4292600" algn="ctr"/>
                    <a:tab pos="8483600" algn="r"/>
                    <a:tab pos="8864600" algn="r"/>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9pPr>
              </a:lstStyle>
              <a:p>
                <a:r>
                  <a:rPr lang="en-US" altLang="en-US" sz="2000" b="1">
                    <a:solidFill>
                      <a:schemeClr val="bg1"/>
                    </a:solidFill>
                    <a:latin typeface="Arial" pitchFamily="34" charset="0"/>
                    <a:ea typeface="MS PGothic" pitchFamily="34" charset="-128"/>
                  </a:rPr>
                  <a:t>Internal</a:t>
                </a:r>
                <a:r>
                  <a:rPr lang="en-US" altLang="en-US" sz="2000">
                    <a:solidFill>
                      <a:schemeClr val="bg1"/>
                    </a:solidFill>
                    <a:latin typeface="Arial" pitchFamily="34" charset="0"/>
                    <a:ea typeface="MS PGothic" pitchFamily="34" charset="-128"/>
                  </a:rPr>
                  <a:t>	</a:t>
                </a:r>
                <a:r>
                  <a:rPr lang="en-US" altLang="en-US" sz="2000" i="1">
                    <a:solidFill>
                      <a:schemeClr val="bg1"/>
                    </a:solidFill>
                    <a:latin typeface="Arial" pitchFamily="34" charset="0"/>
                    <a:ea typeface="MS PGothic" pitchFamily="34" charset="-128"/>
                    <a:sym typeface="Symbol" pitchFamily="18" charset="2"/>
                  </a:rPr>
                  <a:t>C</a:t>
                </a:r>
                <a:r>
                  <a:rPr lang="en-US" altLang="en-US" sz="2000" i="1">
                    <a:solidFill>
                      <a:schemeClr val="bg1"/>
                    </a:solidFill>
                    <a:latin typeface="Arial" pitchFamily="34" charset="0"/>
                    <a:ea typeface="MS PGothic" pitchFamily="34" charset="-128"/>
                    <a:sym typeface="Wingdings" pitchFamily="2" charset="2"/>
                  </a:rPr>
                  <a:t>ost of product development </a:t>
                </a:r>
                <a:r>
                  <a:rPr lang="en-US" altLang="en-US" sz="2000">
                    <a:solidFill>
                      <a:schemeClr val="bg1"/>
                    </a:solidFill>
                    <a:latin typeface="Arial" pitchFamily="34" charset="0"/>
                    <a:ea typeface="MS PGothic" pitchFamily="34" charset="-128"/>
                    <a:sym typeface="Wingdings" pitchFamily="2" charset="2"/>
                  </a:rPr>
                  <a:t>	</a:t>
                </a:r>
                <a:r>
                  <a:rPr lang="en-US" altLang="en-US" sz="2000" b="1">
                    <a:solidFill>
                      <a:schemeClr val="bg1"/>
                    </a:solidFill>
                    <a:latin typeface="Arial" pitchFamily="34" charset="0"/>
                    <a:ea typeface="MS PGothic" pitchFamily="34" charset="-128"/>
                    <a:sym typeface="Wingdings" pitchFamily="2" charset="2"/>
                  </a:rPr>
                  <a:t>Shared</a:t>
                </a:r>
              </a:p>
              <a:p>
                <a:r>
                  <a:rPr lang="en-US" altLang="en-US" sz="2000" b="1">
                    <a:solidFill>
                      <a:schemeClr val="bg1"/>
                    </a:solidFill>
                    <a:latin typeface="Arial" pitchFamily="34" charset="0"/>
                    <a:ea typeface="MS PGothic" pitchFamily="34" charset="-128"/>
                    <a:sym typeface="Wingdings" pitchFamily="2" charset="2"/>
                  </a:rPr>
                  <a:t>Lengthy</a:t>
                </a:r>
                <a:r>
                  <a:rPr lang="en-US" altLang="en-US" sz="2000">
                    <a:solidFill>
                      <a:schemeClr val="bg1"/>
                    </a:solidFill>
                    <a:latin typeface="Arial" pitchFamily="34" charset="0"/>
                    <a:ea typeface="MS PGothic" pitchFamily="34" charset="-128"/>
                    <a:sym typeface="Wingdings" pitchFamily="2" charset="2"/>
                  </a:rPr>
                  <a:t>	</a:t>
                </a:r>
                <a:r>
                  <a:rPr lang="en-US" altLang="en-US" sz="2000" i="1">
                    <a:solidFill>
                      <a:schemeClr val="bg1"/>
                    </a:solidFill>
                    <a:latin typeface="Arial" pitchFamily="34" charset="0"/>
                    <a:ea typeface="MS PGothic" pitchFamily="34" charset="-128"/>
                    <a:sym typeface="Symbol" pitchFamily="18" charset="2"/>
                  </a:rPr>
                  <a:t>Speed of product development</a:t>
                </a:r>
                <a:r>
                  <a:rPr lang="en-US" altLang="en-US" sz="2000">
                    <a:solidFill>
                      <a:schemeClr val="bg1"/>
                    </a:solidFill>
                    <a:latin typeface="Arial" pitchFamily="34" charset="0"/>
                    <a:ea typeface="MS PGothic" pitchFamily="34" charset="-128"/>
                    <a:sym typeface="Symbol" pitchFamily="18" charset="2"/>
                  </a:rPr>
                  <a:t>	</a:t>
                </a:r>
                <a:r>
                  <a:rPr lang="en-US" altLang="en-US" sz="2000" b="1">
                    <a:solidFill>
                      <a:schemeClr val="bg1"/>
                    </a:solidFill>
                    <a:latin typeface="Arial" pitchFamily="34" charset="0"/>
                    <a:ea typeface="MS PGothic" pitchFamily="34" charset="-128"/>
                    <a:sym typeface="Symbol" pitchFamily="18" charset="2"/>
                  </a:rPr>
                  <a:t>Rapid and/</a:t>
                </a:r>
                <a:br>
                  <a:rPr lang="en-US" altLang="en-US" sz="2000" b="1">
                    <a:solidFill>
                      <a:schemeClr val="bg1"/>
                    </a:solidFill>
                    <a:latin typeface="Arial" pitchFamily="34" charset="0"/>
                    <a:ea typeface="MS PGothic" pitchFamily="34" charset="-128"/>
                    <a:sym typeface="Symbol" pitchFamily="18" charset="2"/>
                  </a:rPr>
                </a:br>
                <a:r>
                  <a:rPr lang="en-US" altLang="en-US" sz="2000" b="1">
                    <a:solidFill>
                      <a:schemeClr val="bg1"/>
                    </a:solidFill>
                    <a:latin typeface="Arial" pitchFamily="34" charset="0"/>
                    <a:ea typeface="MS PGothic" pitchFamily="34" charset="-128"/>
                    <a:sym typeface="Symbol" pitchFamily="18" charset="2"/>
                  </a:rPr>
                  <a:t>		or Existing</a:t>
                </a:r>
              </a:p>
              <a:p>
                <a:r>
                  <a:rPr lang="en-US" altLang="en-US" sz="2000" b="1">
                    <a:solidFill>
                      <a:schemeClr val="bg1"/>
                    </a:solidFill>
                    <a:latin typeface="Arial" pitchFamily="34" charset="0"/>
                    <a:ea typeface="MS PGothic" pitchFamily="34" charset="-128"/>
                    <a:sym typeface="Symbol" pitchFamily="18" charset="2"/>
                  </a:rPr>
                  <a:t>High</a:t>
                </a:r>
                <a:r>
                  <a:rPr lang="en-US" altLang="en-US" sz="2000">
                    <a:solidFill>
                      <a:schemeClr val="bg1"/>
                    </a:solidFill>
                    <a:latin typeface="Arial" pitchFamily="34" charset="0"/>
                    <a:ea typeface="MS PGothic" pitchFamily="34" charset="-128"/>
                    <a:sym typeface="Symbol" pitchFamily="18" charset="2"/>
                  </a:rPr>
                  <a:t>	</a:t>
                </a:r>
                <a:r>
                  <a:rPr lang="en-US" altLang="en-US" sz="2000" i="1">
                    <a:solidFill>
                      <a:schemeClr val="bg1"/>
                    </a:solidFill>
                    <a:latin typeface="Arial" pitchFamily="34" charset="0"/>
                    <a:ea typeface="MS PGothic" pitchFamily="34" charset="-128"/>
                    <a:sym typeface="Symbol" pitchFamily="18" charset="2"/>
                  </a:rPr>
                  <a:t>Risk of product development</a:t>
                </a:r>
                <a:r>
                  <a:rPr lang="en-US" altLang="en-US" sz="2000">
                    <a:solidFill>
                      <a:schemeClr val="bg1"/>
                    </a:solidFill>
                    <a:latin typeface="Arial" pitchFamily="34" charset="0"/>
                    <a:ea typeface="MS PGothic" pitchFamily="34" charset="-128"/>
                    <a:sym typeface="Symbol" pitchFamily="18" charset="2"/>
                  </a:rPr>
                  <a:t>	</a:t>
                </a:r>
                <a:r>
                  <a:rPr lang="en-US" altLang="en-US" sz="2000" b="1">
                    <a:solidFill>
                      <a:schemeClr val="bg1"/>
                    </a:solidFill>
                    <a:latin typeface="Arial" pitchFamily="34" charset="0"/>
                    <a:ea typeface="MS PGothic" pitchFamily="34" charset="-128"/>
                    <a:sym typeface="Wingdings" pitchFamily="2" charset="2"/>
                  </a:rPr>
                  <a:t>Shared</a:t>
                </a:r>
                <a:r>
                  <a:rPr lang="en-US" altLang="en-US" sz="2000" b="1">
                    <a:solidFill>
                      <a:schemeClr val="bg1"/>
                    </a:solidFill>
                    <a:latin typeface="Arial" pitchFamily="34" charset="0"/>
                    <a:ea typeface="MS PGothic" pitchFamily="34" charset="-128"/>
                    <a:sym typeface="Symbol" pitchFamily="18" charset="2"/>
                  </a:rPr>
                  <a:t> </a:t>
                </a:r>
              </a:p>
            </p:txBody>
          </p:sp>
          <p:sp>
            <p:nvSpPr>
              <p:cNvPr id="112653" name="Line 7"/>
              <p:cNvSpPr>
                <a:spLocks noChangeShapeType="1"/>
              </p:cNvSpPr>
              <p:nvPr/>
            </p:nvSpPr>
            <p:spPr bwMode="auto">
              <a:xfrm>
                <a:off x="840" y="3216"/>
                <a:ext cx="518" cy="0"/>
              </a:xfrm>
              <a:prstGeom prst="line">
                <a:avLst/>
              </a:prstGeom>
              <a:noFill/>
              <a:ln w="76200">
                <a:solidFill>
                  <a:srgbClr val="24BDB2"/>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4" name="Line 8"/>
              <p:cNvSpPr>
                <a:spLocks noChangeShapeType="1"/>
              </p:cNvSpPr>
              <p:nvPr/>
            </p:nvSpPr>
            <p:spPr bwMode="auto">
              <a:xfrm>
                <a:off x="767" y="3400"/>
                <a:ext cx="562" cy="0"/>
              </a:xfrm>
              <a:prstGeom prst="line">
                <a:avLst/>
              </a:prstGeom>
              <a:noFill/>
              <a:ln w="76200">
                <a:solidFill>
                  <a:srgbClr val="24BDB2"/>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5" name="Line 9"/>
              <p:cNvSpPr>
                <a:spLocks noChangeShapeType="1"/>
              </p:cNvSpPr>
              <p:nvPr/>
            </p:nvSpPr>
            <p:spPr bwMode="auto">
              <a:xfrm>
                <a:off x="616" y="3776"/>
                <a:ext cx="648" cy="0"/>
              </a:xfrm>
              <a:prstGeom prst="line">
                <a:avLst/>
              </a:prstGeom>
              <a:noFill/>
              <a:ln w="76200">
                <a:solidFill>
                  <a:srgbClr val="24BDB2"/>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6" name="Line 10"/>
              <p:cNvSpPr>
                <a:spLocks noChangeShapeType="1"/>
              </p:cNvSpPr>
              <p:nvPr/>
            </p:nvSpPr>
            <p:spPr bwMode="auto">
              <a:xfrm>
                <a:off x="3080" y="3216"/>
                <a:ext cx="648" cy="0"/>
              </a:xfrm>
              <a:prstGeom prst="line">
                <a:avLst/>
              </a:prstGeom>
              <a:noFill/>
              <a:ln w="76200">
                <a:solidFill>
                  <a:srgbClr val="24BDB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7" name="Line 11"/>
              <p:cNvSpPr>
                <a:spLocks noChangeShapeType="1"/>
              </p:cNvSpPr>
              <p:nvPr/>
            </p:nvSpPr>
            <p:spPr bwMode="auto">
              <a:xfrm>
                <a:off x="3080" y="3400"/>
                <a:ext cx="389" cy="0"/>
              </a:xfrm>
              <a:prstGeom prst="line">
                <a:avLst/>
              </a:prstGeom>
              <a:noFill/>
              <a:ln w="76200">
                <a:solidFill>
                  <a:srgbClr val="24BDB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8" name="Line 12"/>
              <p:cNvSpPr>
                <a:spLocks noChangeShapeType="1"/>
              </p:cNvSpPr>
              <p:nvPr/>
            </p:nvSpPr>
            <p:spPr bwMode="auto">
              <a:xfrm>
                <a:off x="3092" y="3792"/>
                <a:ext cx="605" cy="0"/>
              </a:xfrm>
              <a:prstGeom prst="line">
                <a:avLst/>
              </a:prstGeom>
              <a:noFill/>
              <a:ln w="76200">
                <a:solidFill>
                  <a:srgbClr val="24BDB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grpSp>
      </p:grpSp>
      <p:grpSp>
        <p:nvGrpSpPr>
          <p:cNvPr id="14" name="Group 17"/>
          <p:cNvGrpSpPr>
            <a:grpSpLocks/>
          </p:cNvGrpSpPr>
          <p:nvPr/>
        </p:nvGrpSpPr>
        <p:grpSpPr bwMode="auto">
          <a:xfrm>
            <a:off x="4047067" y="1473201"/>
            <a:ext cx="7874000" cy="1804988"/>
            <a:chOff x="1912" y="864"/>
            <a:chExt cx="3720" cy="1137"/>
          </a:xfrm>
        </p:grpSpPr>
        <p:sp>
          <p:nvSpPr>
            <p:cNvPr id="112648" name="AutoShape 15"/>
            <p:cNvSpPr>
              <a:spLocks noChangeArrowheads="1"/>
            </p:cNvSpPr>
            <p:nvPr/>
          </p:nvSpPr>
          <p:spPr bwMode="auto">
            <a:xfrm>
              <a:off x="1912" y="864"/>
              <a:ext cx="3720" cy="1136"/>
            </a:xfrm>
            <a:prstGeom prst="roundRect">
              <a:avLst>
                <a:gd name="adj" fmla="val 16667"/>
              </a:avLst>
            </a:prstGeom>
            <a:solidFill>
              <a:schemeClr val="accent2"/>
            </a:solidFill>
            <a:ln w="28575">
              <a:solidFill>
                <a:schemeClr val="tx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112649" name="Text Box 3"/>
            <p:cNvSpPr txBox="1">
              <a:spLocks noChangeArrowheads="1"/>
            </p:cNvSpPr>
            <p:nvPr/>
          </p:nvSpPr>
          <p:spPr bwMode="auto">
            <a:xfrm>
              <a:off x="2039" y="876"/>
              <a:ext cx="3467" cy="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122400" rIns="100008" bIns="1224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sz="2000" b="1" i="1">
                  <a:solidFill>
                    <a:schemeClr val="bg1"/>
                  </a:solidFill>
                  <a:latin typeface="Arial" pitchFamily="34" charset="0"/>
                  <a:ea typeface="MS PGothic" pitchFamily="34" charset="-128"/>
                </a:rPr>
                <a:t>External Development Strategies</a:t>
              </a:r>
            </a:p>
            <a:p>
              <a:pPr algn="r">
                <a:lnSpc>
                  <a:spcPct val="85000"/>
                </a:lnSpc>
                <a:spcBef>
                  <a:spcPct val="25000"/>
                </a:spcBef>
              </a:pPr>
              <a:r>
                <a:rPr lang="en-US" altLang="en-US" sz="2000">
                  <a:solidFill>
                    <a:schemeClr val="bg1"/>
                  </a:solidFill>
                  <a:latin typeface="Arial" pitchFamily="34" charset="0"/>
                  <a:ea typeface="MS PGothic" pitchFamily="34" charset="-128"/>
                </a:rPr>
                <a:t>Alliances</a:t>
              </a:r>
            </a:p>
            <a:p>
              <a:pPr algn="ctr">
                <a:lnSpc>
                  <a:spcPct val="85000"/>
                </a:lnSpc>
                <a:spcBef>
                  <a:spcPct val="25000"/>
                </a:spcBef>
              </a:pPr>
              <a:r>
                <a:rPr lang="en-US" altLang="en-US" sz="2000">
                  <a:solidFill>
                    <a:schemeClr val="bg1"/>
                  </a:solidFill>
                  <a:latin typeface="Arial" pitchFamily="34" charset="0"/>
                  <a:ea typeface="MS PGothic" pitchFamily="34" charset="-128"/>
                </a:rPr>
                <a:t>Joint ventures</a:t>
              </a:r>
            </a:p>
            <a:p>
              <a:pPr>
                <a:lnSpc>
                  <a:spcPct val="85000"/>
                </a:lnSpc>
                <a:spcBef>
                  <a:spcPct val="25000"/>
                </a:spcBef>
              </a:pPr>
              <a:r>
                <a:rPr lang="en-US" altLang="en-US" sz="2000">
                  <a:solidFill>
                    <a:schemeClr val="bg1"/>
                  </a:solidFill>
                  <a:latin typeface="Arial" pitchFamily="34" charset="0"/>
                  <a:ea typeface="MS PGothic" pitchFamily="34" charset="-128"/>
                </a:rPr>
                <a:t>Purchase technology or expertise</a:t>
              </a:r>
              <a:br>
                <a:rPr lang="en-US" altLang="en-US" sz="2000">
                  <a:solidFill>
                    <a:schemeClr val="bg1"/>
                  </a:solidFill>
                  <a:latin typeface="Arial" pitchFamily="34" charset="0"/>
                  <a:ea typeface="MS PGothic" pitchFamily="34" charset="-128"/>
                </a:rPr>
              </a:br>
              <a:r>
                <a:rPr lang="en-US" altLang="en-US" sz="2000">
                  <a:solidFill>
                    <a:schemeClr val="bg1"/>
                  </a:solidFill>
                  <a:latin typeface="Arial" pitchFamily="34" charset="0"/>
                  <a:ea typeface="MS PGothic" pitchFamily="34" charset="-128"/>
                </a:rPr>
                <a:t>by acquiring the developer</a:t>
              </a:r>
            </a:p>
          </p:txBody>
        </p:sp>
      </p:grpSp>
      <p:grpSp>
        <p:nvGrpSpPr>
          <p:cNvPr id="17" name="Group 21"/>
          <p:cNvGrpSpPr>
            <a:grpSpLocks/>
          </p:cNvGrpSpPr>
          <p:nvPr/>
        </p:nvGrpSpPr>
        <p:grpSpPr bwMode="auto">
          <a:xfrm>
            <a:off x="321733" y="3238502"/>
            <a:ext cx="7298267" cy="1625600"/>
            <a:chOff x="152" y="2040"/>
            <a:chExt cx="3448" cy="1024"/>
          </a:xfrm>
        </p:grpSpPr>
        <p:sp>
          <p:nvSpPr>
            <p:cNvPr id="112646" name="AutoShape 16"/>
            <p:cNvSpPr>
              <a:spLocks noChangeArrowheads="1"/>
            </p:cNvSpPr>
            <p:nvPr/>
          </p:nvSpPr>
          <p:spPr bwMode="auto">
            <a:xfrm>
              <a:off x="152" y="2040"/>
              <a:ext cx="3448" cy="1024"/>
            </a:xfrm>
            <a:prstGeom prst="roundRect">
              <a:avLst>
                <a:gd name="adj" fmla="val 16667"/>
              </a:avLst>
            </a:prstGeom>
            <a:solidFill>
              <a:srgbClr val="9FACC7"/>
            </a:solidFill>
            <a:ln w="28575">
              <a:solidFill>
                <a:schemeClr val="tx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112647" name="Text Box 4"/>
            <p:cNvSpPr txBox="1">
              <a:spLocks noChangeArrowheads="1"/>
            </p:cNvSpPr>
            <p:nvPr/>
          </p:nvSpPr>
          <p:spPr bwMode="auto">
            <a:xfrm>
              <a:off x="188" y="2077"/>
              <a:ext cx="335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122400" rIns="100008" bIns="1224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sz="2000" b="1" i="1">
                  <a:solidFill>
                    <a:schemeClr val="bg1"/>
                  </a:solidFill>
                  <a:latin typeface="Arial" pitchFamily="34" charset="0"/>
                  <a:ea typeface="MS PGothic" pitchFamily="34" charset="-128"/>
                </a:rPr>
                <a:t>Internal Development Strategies</a:t>
              </a:r>
            </a:p>
            <a:p>
              <a:pPr algn="r">
                <a:lnSpc>
                  <a:spcPct val="85000"/>
                </a:lnSpc>
                <a:spcBef>
                  <a:spcPct val="25000"/>
                </a:spcBef>
              </a:pPr>
              <a:r>
                <a:rPr lang="en-US" altLang="en-US" sz="2000">
                  <a:solidFill>
                    <a:schemeClr val="bg1"/>
                  </a:solidFill>
                  <a:latin typeface="Arial" pitchFamily="34" charset="0"/>
                  <a:ea typeface="MS PGothic" pitchFamily="34" charset="-128"/>
                </a:rPr>
                <a:t>Migrations of existing products</a:t>
              </a:r>
            </a:p>
            <a:p>
              <a:pPr algn="ctr">
                <a:lnSpc>
                  <a:spcPct val="85000"/>
                </a:lnSpc>
                <a:spcBef>
                  <a:spcPct val="25000"/>
                </a:spcBef>
              </a:pPr>
              <a:r>
                <a:rPr lang="en-US" altLang="en-US" sz="2000">
                  <a:solidFill>
                    <a:schemeClr val="bg1"/>
                  </a:solidFill>
                  <a:latin typeface="Arial" pitchFamily="34" charset="0"/>
                  <a:ea typeface="MS PGothic" pitchFamily="34" charset="-128"/>
                </a:rPr>
                <a:t>Enhancements to existing products</a:t>
              </a:r>
            </a:p>
            <a:p>
              <a:pPr>
                <a:lnSpc>
                  <a:spcPct val="85000"/>
                </a:lnSpc>
                <a:spcBef>
                  <a:spcPct val="25000"/>
                </a:spcBef>
              </a:pPr>
              <a:r>
                <a:rPr lang="en-US" altLang="en-US" sz="2000">
                  <a:solidFill>
                    <a:schemeClr val="bg1"/>
                  </a:solidFill>
                  <a:latin typeface="Arial" pitchFamily="34" charset="0"/>
                  <a:ea typeface="MS PGothic" pitchFamily="34" charset="-128"/>
                </a:rPr>
                <a:t>New internally developed products</a:t>
              </a:r>
            </a:p>
          </p:txBody>
        </p:sp>
      </p:grpSp>
      <p:sp>
        <p:nvSpPr>
          <p:cNvPr id="20" name="Rectangle 13"/>
          <p:cNvSpPr>
            <a:spLocks noChangeArrowheads="1"/>
          </p:cNvSpPr>
          <p:nvPr/>
        </p:nvSpPr>
        <p:spPr bwMode="auto">
          <a:xfrm>
            <a:off x="338666" y="1901826"/>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Arial" pitchFamily="34" charset="0"/>
              </a:rPr>
              <a:t>Figure 5.6</a:t>
            </a:r>
          </a:p>
        </p:txBody>
      </p:sp>
    </p:spTree>
    <p:extLst>
      <p:ext uri="{BB962C8B-B14F-4D97-AF65-F5344CB8AC3E}">
        <p14:creationId xmlns:p14="http://schemas.microsoft.com/office/powerpoint/2010/main" val="3884536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1000"/>
                                        <p:tgtEl>
                                          <p:spTgt spid="4"/>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7"/>
                                        </p:tgtEl>
                                        <p:attrNameLst>
                                          <p:attrName>style.visibility</p:attrName>
                                        </p:attrNameLst>
                                      </p:cBhvr>
                                      <p:to>
                                        <p:strVal val="visible"/>
                                      </p:to>
                                    </p:set>
                                    <p:animEffect transition="in" filter="strips(downRight)">
                                      <p:cBhvr>
                                        <p:cTn id="11" dur="1000"/>
                                        <p:tgtEl>
                                          <p:spTgt spid="17"/>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14"/>
                                        </p:tgtEl>
                                        <p:attrNameLst>
                                          <p:attrName>style.visibility</p:attrName>
                                        </p:attrNameLst>
                                      </p:cBhvr>
                                      <p:to>
                                        <p:strVal val="visible"/>
                                      </p:to>
                                    </p:set>
                                    <p:animEffect transition="in" filter="strips(downRight)">
                                      <p:cBhvr>
                                        <p:cTn id="1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sp>
        <p:nvSpPr>
          <p:cNvPr id="116739" name="Rectangle 3"/>
          <p:cNvSpPr>
            <a:spLocks noChangeArrowheads="1"/>
          </p:cNvSpPr>
          <p:nvPr/>
        </p:nvSpPr>
        <p:spPr bwMode="auto">
          <a:xfrm>
            <a:off x="1280586" y="1792290"/>
            <a:ext cx="9732433" cy="43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990600" indent="-5334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600"/>
              </a:spcAft>
              <a:buClr>
                <a:schemeClr val="tx1"/>
              </a:buClr>
              <a:buSzPct val="60000"/>
              <a:buFont typeface="Wingdings" panose="05000000000000000000" pitchFamily="2" charset="2"/>
              <a:buChar char="v"/>
            </a:pPr>
            <a:r>
              <a:rPr lang="en-US" altLang="en-US" sz="2800" b="1">
                <a:solidFill>
                  <a:srgbClr val="FFFF00"/>
                </a:solidFill>
                <a:latin typeface="+mn-lt"/>
              </a:rPr>
              <a:t>Membeli teknologi dengan mengakuisisi perusahaan</a:t>
            </a:r>
          </a:p>
          <a:p>
            <a:pPr lvl="1">
              <a:spcAft>
                <a:spcPts val="600"/>
              </a:spcAft>
              <a:buClr>
                <a:schemeClr val="tx1"/>
              </a:buClr>
              <a:buSzPct val="60000"/>
              <a:buFont typeface="Wingdings" panose="05000000000000000000" pitchFamily="2" charset="2"/>
              <a:buChar char="v"/>
            </a:pPr>
            <a:r>
              <a:rPr lang="en-US" altLang="en-US" sz="2800">
                <a:latin typeface="+mn-lt"/>
              </a:rPr>
              <a:t>Mempercepat pengembangan</a:t>
            </a:r>
          </a:p>
          <a:p>
            <a:pPr lvl="1">
              <a:spcAft>
                <a:spcPts val="600"/>
              </a:spcAft>
              <a:buClr>
                <a:schemeClr val="tx1"/>
              </a:buClr>
              <a:buSzPct val="60000"/>
              <a:buFont typeface="Wingdings" panose="05000000000000000000" pitchFamily="2" charset="2"/>
              <a:buChar char="v"/>
            </a:pPr>
            <a:r>
              <a:rPr lang="en-US" altLang="en-US" sz="2800">
                <a:latin typeface="+mn-lt"/>
              </a:rPr>
              <a:t>Masalah menyangkut kesesuaian antara organisasi dan produk yang diperoleh dan tuan rumah</a:t>
            </a:r>
          </a:p>
          <a:p>
            <a:pPr>
              <a:spcAft>
                <a:spcPts val="600"/>
              </a:spcAft>
              <a:buClr>
                <a:schemeClr val="tx1"/>
              </a:buClr>
              <a:buSzPct val="60000"/>
              <a:buFont typeface="Wingdings" panose="05000000000000000000" pitchFamily="2" charset="2"/>
              <a:buChar char="v"/>
            </a:pPr>
            <a:r>
              <a:rPr lang="en-US" altLang="en-US" sz="2800" b="1">
                <a:solidFill>
                  <a:srgbClr val="FFFF00"/>
                </a:solidFill>
                <a:latin typeface="+mn-lt"/>
              </a:rPr>
              <a:t>Usaha bersama</a:t>
            </a:r>
          </a:p>
          <a:p>
            <a:pPr lvl="1">
              <a:spcAft>
                <a:spcPts val="600"/>
              </a:spcAft>
              <a:buClr>
                <a:schemeClr val="tx1"/>
              </a:buClr>
              <a:buSzPct val="60000"/>
              <a:buFont typeface="Wingdings" panose="05000000000000000000" pitchFamily="2" charset="2"/>
              <a:buChar char="v"/>
            </a:pPr>
            <a:r>
              <a:rPr lang="en-US" altLang="en-US" sz="2800">
                <a:latin typeface="+mn-lt"/>
              </a:rPr>
              <a:t>Kedua organisasi belajar</a:t>
            </a:r>
          </a:p>
          <a:p>
            <a:pPr lvl="1">
              <a:spcAft>
                <a:spcPts val="600"/>
              </a:spcAft>
              <a:buClr>
                <a:schemeClr val="tx1"/>
              </a:buClr>
              <a:buSzPct val="60000"/>
              <a:buFont typeface="Wingdings" panose="05000000000000000000" pitchFamily="2" charset="2"/>
              <a:buChar char="v"/>
            </a:pPr>
            <a:r>
              <a:rPr lang="en-US" altLang="en-US" sz="2800" smtClean="0">
                <a:latin typeface="+mn-lt"/>
              </a:rPr>
              <a:t>Berbagi Risiko</a:t>
            </a:r>
            <a:endParaRPr lang="en-US" altLang="en-US" sz="2800">
              <a:latin typeface="+mn-lt"/>
            </a:endParaRPr>
          </a:p>
        </p:txBody>
      </p:sp>
    </p:spTree>
    <p:extLst>
      <p:ext uri="{BB962C8B-B14F-4D97-AF65-F5344CB8AC3E}">
        <p14:creationId xmlns:p14="http://schemas.microsoft.com/office/powerpoint/2010/main" val="13917645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1000"/>
                                        <p:tgtEl>
                                          <p:spTgt spid="116739"/>
                                        </p:tgtEl>
                                      </p:cBhvr>
                                    </p:animEffect>
                                    <p:anim calcmode="lin" valueType="num">
                                      <p:cBhvr>
                                        <p:cTn id="12" dur="1000"/>
                                        <p:tgtEl>
                                          <p:spTgt spid="116739"/>
                                        </p:tgtEl>
                                        <p:attrNameLst>
                                          <p:attrName>ppt_x</p:attrName>
                                        </p:attrNameLst>
                                      </p:cBhvr>
                                      <p:tavLst>
                                        <p:tav tm="0">
                                          <p:val>
                                            <p:strVal val="ppt_x"/>
                                          </p:val>
                                        </p:tav>
                                        <p:tav tm="100000">
                                          <p:val>
                                            <p:strVal val="ppt_x"/>
                                          </p:val>
                                        </p:tav>
                                      </p:tavLst>
                                    </p:anim>
                                    <p:anim calcmode="lin" valueType="num">
                                      <p:cBhvr>
                                        <p:cTn id="13" dur="1000"/>
                                        <p:tgtEl>
                                          <p:spTgt spid="116739"/>
                                        </p:tgtEl>
                                        <p:attrNameLst>
                                          <p:attrName>ppt_y</p:attrName>
                                        </p:attrNameLst>
                                      </p:cBhvr>
                                      <p:tavLst>
                                        <p:tav tm="0">
                                          <p:val>
                                            <p:strVal val="ppt_y"/>
                                          </p:val>
                                        </p:tav>
                                        <p:tav tm="100000">
                                          <p:val>
                                            <p:strVal val="ppt_y-.1"/>
                                          </p:val>
                                        </p:tav>
                                      </p:tavLst>
                                    </p:anim>
                                    <p:set>
                                      <p:cBhvr>
                                        <p:cTn id="14" dur="1" fill="hold">
                                          <p:stCondLst>
                                            <p:cond delay="999"/>
                                          </p:stCondLst>
                                        </p:cTn>
                                        <p:tgtEl>
                                          <p:spTgt spid="1167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utoUpdateAnimBg="0"/>
      <p:bldP spid="116739" grpId="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sp>
        <p:nvSpPr>
          <p:cNvPr id="116739" name="Rectangle 3"/>
          <p:cNvSpPr>
            <a:spLocks noChangeArrowheads="1"/>
          </p:cNvSpPr>
          <p:nvPr/>
        </p:nvSpPr>
        <p:spPr bwMode="auto">
          <a:xfrm>
            <a:off x="1280584" y="2046288"/>
            <a:ext cx="9997016" cy="25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990600" indent="-5334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chemeClr val="tx1"/>
              </a:buClr>
              <a:buSzPct val="60000"/>
              <a:buFont typeface="Wingdings" panose="05000000000000000000" pitchFamily="2" charset="2"/>
              <a:buChar char="v"/>
            </a:pPr>
            <a:r>
              <a:rPr lang="en-US" altLang="en-US" sz="2800" b="1" smtClean="0">
                <a:solidFill>
                  <a:srgbClr val="FFFF00"/>
                </a:solidFill>
                <a:latin typeface="+mn-lt"/>
              </a:rPr>
              <a:t>Melalui Aliansi</a:t>
            </a:r>
            <a:endParaRPr lang="en-US" altLang="en-US" sz="2800" b="1">
              <a:solidFill>
                <a:srgbClr val="FFFF00"/>
              </a:solidFill>
              <a:latin typeface="+mn-lt"/>
            </a:endParaRPr>
          </a:p>
          <a:p>
            <a:pPr marL="1028700" lvl="1" indent="-571500">
              <a:lnSpc>
                <a:spcPct val="90000"/>
              </a:lnSpc>
              <a:spcAft>
                <a:spcPct val="40000"/>
              </a:spcAft>
              <a:buClr>
                <a:schemeClr val="tx1"/>
              </a:buClr>
              <a:buSzPct val="60000"/>
              <a:buFont typeface="Wingdings" panose="05000000000000000000" pitchFamily="2" charset="2"/>
              <a:buChar char="v"/>
            </a:pPr>
            <a:r>
              <a:rPr lang="en-US" altLang="en-US" sz="2800" smtClean="0">
                <a:latin typeface="+mn-lt"/>
              </a:rPr>
              <a:t>Perjanjian Kerjasama antara organisasi independen</a:t>
            </a:r>
          </a:p>
          <a:p>
            <a:pPr marL="1028700" lvl="1" indent="-571500">
              <a:lnSpc>
                <a:spcPct val="90000"/>
              </a:lnSpc>
              <a:spcAft>
                <a:spcPct val="40000"/>
              </a:spcAft>
              <a:buClr>
                <a:schemeClr val="tx1"/>
              </a:buClr>
              <a:buSzPct val="60000"/>
              <a:buFont typeface="Wingdings" panose="05000000000000000000" pitchFamily="2" charset="2"/>
              <a:buChar char="v"/>
            </a:pPr>
            <a:r>
              <a:rPr lang="en-US" altLang="en-US" sz="2800" smtClean="0">
                <a:latin typeface="+mn-lt"/>
              </a:rPr>
              <a:t>Berguna jika teknologi sedang berkembang</a:t>
            </a:r>
          </a:p>
          <a:p>
            <a:pPr marL="1028700" lvl="1" indent="-571500">
              <a:lnSpc>
                <a:spcPct val="90000"/>
              </a:lnSpc>
              <a:spcAft>
                <a:spcPct val="40000"/>
              </a:spcAft>
              <a:buClr>
                <a:schemeClr val="tx1"/>
              </a:buClr>
              <a:buSzPct val="60000"/>
              <a:buFont typeface="Wingdings" panose="05000000000000000000" pitchFamily="2" charset="2"/>
              <a:buChar char="v"/>
            </a:pPr>
            <a:r>
              <a:rPr lang="en-US" altLang="en-US" sz="2800" smtClean="0">
                <a:latin typeface="+mn-lt"/>
              </a:rPr>
              <a:t>Mengurangi risiko</a:t>
            </a:r>
            <a:endParaRPr lang="en-US" altLang="en-US" sz="2800">
              <a:latin typeface="+mn-lt"/>
            </a:endParaRPr>
          </a:p>
        </p:txBody>
      </p:sp>
    </p:spTree>
    <p:extLst>
      <p:ext uri="{BB962C8B-B14F-4D97-AF65-F5344CB8AC3E}">
        <p14:creationId xmlns:p14="http://schemas.microsoft.com/office/powerpoint/2010/main" val="4135932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6739"/>
                                        </p:tgtEl>
                                        <p:attrNameLst>
                                          <p:attrName>style.visibility</p:attrName>
                                        </p:attrNameLst>
                                      </p:cBhvr>
                                      <p:to>
                                        <p:strVal val="visible"/>
                                      </p:to>
                                    </p:set>
                                    <p:animEffect transition="in" filter="fade">
                                      <p:cBhvr>
                                        <p:cTn id="7" dur="1000"/>
                                        <p:tgtEl>
                                          <p:spTgt spid="116739"/>
                                        </p:tgtEl>
                                      </p:cBhvr>
                                    </p:animEffect>
                                    <p:anim calcmode="lin" valueType="num">
                                      <p:cBhvr>
                                        <p:cTn id="8" dur="1000" fill="hold"/>
                                        <p:tgtEl>
                                          <p:spTgt spid="116739"/>
                                        </p:tgtEl>
                                        <p:attrNameLst>
                                          <p:attrName>ppt_x</p:attrName>
                                        </p:attrNameLst>
                                      </p:cBhvr>
                                      <p:tavLst>
                                        <p:tav tm="0">
                                          <p:val>
                                            <p:strVal val="#ppt_x"/>
                                          </p:val>
                                        </p:tav>
                                        <p:tav tm="100000">
                                          <p:val>
                                            <p:strVal val="#ppt_x"/>
                                          </p:val>
                                        </p:tav>
                                      </p:tavLst>
                                    </p:anim>
                                    <p:anim calcmode="lin" valueType="num">
                                      <p:cBhvr>
                                        <p:cTn id="9" dur="1000" fill="hold"/>
                                        <p:tgtEl>
                                          <p:spTgt spid="1167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p:bld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sp>
        <p:nvSpPr>
          <p:cNvPr id="116739" name="Rectangle 3"/>
          <p:cNvSpPr>
            <a:spLocks noChangeArrowheads="1"/>
          </p:cNvSpPr>
          <p:nvPr/>
        </p:nvSpPr>
        <p:spPr bwMode="auto">
          <a:xfrm>
            <a:off x="1280586" y="1792290"/>
            <a:ext cx="9732433" cy="397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990600" indent="-5334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SzPct val="60000"/>
              <a:buFont typeface="Wingdings" panose="05000000000000000000" pitchFamily="2" charset="2"/>
              <a:buChar char="v"/>
            </a:pPr>
            <a:r>
              <a:rPr lang="en-US" altLang="en-US" sz="3200">
                <a:latin typeface="Arial" pitchFamily="34" charset="0"/>
              </a:rPr>
              <a:t>Purchasing technology by acquiring a firm</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Speeds development</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Issues concern the fit between the acquired organization and product and the host</a:t>
            </a:r>
          </a:p>
          <a:p>
            <a:pPr>
              <a:lnSpc>
                <a:spcPct val="90000"/>
              </a:lnSpc>
              <a:spcAft>
                <a:spcPts val="1600"/>
              </a:spcAft>
              <a:buClr>
                <a:schemeClr val="tx1"/>
              </a:buClr>
              <a:buSzPct val="60000"/>
              <a:buFont typeface="Wingdings" panose="05000000000000000000" pitchFamily="2" charset="2"/>
              <a:buChar char="v"/>
            </a:pPr>
            <a:r>
              <a:rPr lang="en-US" altLang="en-US" sz="3200">
                <a:latin typeface="Arial" pitchFamily="34" charset="0"/>
              </a:rPr>
              <a:t>Joint Ventures</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Both organizations learn</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Risks are shared</a:t>
            </a:r>
          </a:p>
        </p:txBody>
      </p:sp>
    </p:spTree>
    <p:extLst>
      <p:ext uri="{BB962C8B-B14F-4D97-AF65-F5344CB8AC3E}">
        <p14:creationId xmlns:p14="http://schemas.microsoft.com/office/powerpoint/2010/main" val="3049449157"/>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914400" y="434975"/>
            <a:ext cx="10363200" cy="977900"/>
          </a:xfrm>
        </p:spPr>
        <p:txBody>
          <a:bodyPr/>
          <a:lstStyle/>
          <a:p>
            <a:r>
              <a:rPr lang="en-US" altLang="en-US" smtClean="0">
                <a:latin typeface="Arial" pitchFamily="34" charset="0"/>
                <a:cs typeface="Arial" pitchFamily="34" charset="0"/>
              </a:rPr>
              <a:t>Mendefinisikan sebuah produk</a:t>
            </a:r>
            <a:endParaRPr lang="en-US" altLang="en-US" smtClean="0">
              <a:latin typeface="Arial" pitchFamily="34" charset="0"/>
              <a:cs typeface="Arial" pitchFamily="34" charset="0"/>
            </a:endParaRPr>
          </a:p>
        </p:txBody>
      </p:sp>
      <p:sp>
        <p:nvSpPr>
          <p:cNvPr id="120835" name="Rectangle 3"/>
          <p:cNvSpPr>
            <a:spLocks noChangeArrowheads="1"/>
          </p:cNvSpPr>
          <p:nvPr/>
        </p:nvSpPr>
        <p:spPr bwMode="auto">
          <a:xfrm>
            <a:off x="1043519" y="1724026"/>
            <a:ext cx="10206567" cy="380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spcAft>
                <a:spcPts val="600"/>
              </a:spcAft>
              <a:buClr>
                <a:schemeClr val="tx1"/>
              </a:buClr>
              <a:buSzPct val="60000"/>
              <a:buFont typeface="Wingdings" panose="05000000000000000000" pitchFamily="2" charset="2"/>
              <a:buChar char="v"/>
            </a:pPr>
            <a:r>
              <a:rPr lang="en-US" altLang="en-US" sz="3200" smtClean="0">
                <a:latin typeface="+mn-lt"/>
              </a:rPr>
              <a:t>Definisi pertama adalah dalam hal fungsi</a:t>
            </a:r>
          </a:p>
          <a:p>
            <a:pPr marL="571500" indent="-571500">
              <a:spcAft>
                <a:spcPts val="600"/>
              </a:spcAft>
              <a:buClr>
                <a:schemeClr val="tx1"/>
              </a:buClr>
              <a:buSzPct val="60000"/>
              <a:buFont typeface="Wingdings" panose="05000000000000000000" pitchFamily="2" charset="2"/>
              <a:buChar char="v"/>
            </a:pPr>
            <a:r>
              <a:rPr lang="en-US" altLang="en-US" sz="3200" smtClean="0">
                <a:latin typeface="+mn-lt"/>
              </a:rPr>
              <a:t>Spesifikasi ketat dikembangkan selama fase desain.</a:t>
            </a:r>
          </a:p>
          <a:p>
            <a:pPr marL="571500" indent="-571500">
              <a:spcAft>
                <a:spcPts val="600"/>
              </a:spcAft>
              <a:buClr>
                <a:schemeClr val="tx1"/>
              </a:buClr>
              <a:buSzPct val="60000"/>
              <a:buFont typeface="Wingdings" panose="05000000000000000000" pitchFamily="2" charset="2"/>
              <a:buChar char="v"/>
            </a:pPr>
            <a:r>
              <a:rPr lang="en-US" altLang="en-US" sz="3200" smtClean="0">
                <a:latin typeface="+mn-lt"/>
              </a:rPr>
              <a:t>Produk yang sudah difabrikasi akan memiliki gambar teknis</a:t>
            </a:r>
          </a:p>
          <a:p>
            <a:pPr marL="571500" indent="-571500">
              <a:spcAft>
                <a:spcPts val="600"/>
              </a:spcAft>
              <a:buClr>
                <a:schemeClr val="tx1"/>
              </a:buClr>
              <a:buSzPct val="60000"/>
              <a:buFont typeface="Wingdings" panose="05000000000000000000" pitchFamily="2" charset="2"/>
              <a:buChar char="v"/>
            </a:pPr>
            <a:r>
              <a:rPr lang="en-US" altLang="en-US" sz="3200" smtClean="0">
                <a:latin typeface="+mn-lt"/>
              </a:rPr>
              <a:t>Bill of Material (BOM) memuat komponen dari sebuah produk</a:t>
            </a:r>
          </a:p>
        </p:txBody>
      </p:sp>
    </p:spTree>
    <p:extLst>
      <p:ext uri="{BB962C8B-B14F-4D97-AF65-F5344CB8AC3E}">
        <p14:creationId xmlns:p14="http://schemas.microsoft.com/office/powerpoint/2010/main" val="5396068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914400" y="434975"/>
            <a:ext cx="10363200" cy="977900"/>
          </a:xfrm>
        </p:spPr>
        <p:txBody>
          <a:bodyPr/>
          <a:lstStyle/>
          <a:p>
            <a:r>
              <a:rPr lang="en-US" altLang="en-US" smtClean="0">
                <a:latin typeface="Arial" pitchFamily="34" charset="0"/>
                <a:cs typeface="Arial" pitchFamily="34" charset="0"/>
              </a:rPr>
              <a:t>Defining a Product</a:t>
            </a:r>
          </a:p>
        </p:txBody>
      </p:sp>
      <p:sp>
        <p:nvSpPr>
          <p:cNvPr id="120835" name="Rectangle 3"/>
          <p:cNvSpPr>
            <a:spLocks noChangeArrowheads="1"/>
          </p:cNvSpPr>
          <p:nvPr/>
        </p:nvSpPr>
        <p:spPr bwMode="auto">
          <a:xfrm>
            <a:off x="1043519" y="1724026"/>
            <a:ext cx="10206567" cy="422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First definition is in terms of functions</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Rigorous specifications are developed during the design phase</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Manufactured products will have an engineering drawing</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Bill of material (BOM) lists the components of a product</a:t>
            </a:r>
          </a:p>
        </p:txBody>
      </p:sp>
    </p:spTree>
    <p:extLst>
      <p:ext uri="{BB962C8B-B14F-4D97-AF65-F5344CB8AC3E}">
        <p14:creationId xmlns:p14="http://schemas.microsoft.com/office/powerpoint/2010/main" val="349458352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1"/>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833" name="Rectangle 2"/>
          <p:cNvSpPr>
            <a:spLocks noGrp="1" noChangeArrowheads="1"/>
          </p:cNvSpPr>
          <p:nvPr>
            <p:ph type="title"/>
          </p:nvPr>
        </p:nvSpPr>
        <p:spPr>
          <a:xfrm>
            <a:off x="914400" y="482601"/>
            <a:ext cx="10363200" cy="876300"/>
          </a:xfrm>
        </p:spPr>
        <p:txBody>
          <a:bodyPr/>
          <a:lstStyle/>
          <a:p>
            <a:r>
              <a:rPr lang="en-US" altLang="en-US" smtClean="0">
                <a:latin typeface="Arial" pitchFamily="34" charset="0"/>
                <a:cs typeface="Arial" pitchFamily="34" charset="0"/>
              </a:rPr>
              <a:t>Monterey Jack Cheese</a:t>
            </a:r>
          </a:p>
        </p:txBody>
      </p:sp>
      <p:sp>
        <p:nvSpPr>
          <p:cNvPr id="123907" name="Rectangle 3"/>
          <p:cNvSpPr>
            <a:spLocks noChangeArrowheads="1"/>
          </p:cNvSpPr>
          <p:nvPr/>
        </p:nvSpPr>
        <p:spPr bwMode="auto">
          <a:xfrm>
            <a:off x="588437" y="1506540"/>
            <a:ext cx="5890761" cy="364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25000"/>
              </a:spcBef>
            </a:pP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(a</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Keju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Monterey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kelas AA harus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sesuai dengan persyaratan berikut:</a:t>
            </a:r>
          </a:p>
          <a:p>
            <a:pPr marL="796925">
              <a:lnSpc>
                <a:spcPct val="90000"/>
              </a:lnSpc>
              <a:spcBef>
                <a:spcPct val="25000"/>
              </a:spcBef>
            </a:pP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(1) </a:t>
            </a:r>
            <a:r>
              <a:rPr lang="en-US" altLang="en-US" b="1">
                <a:solidFill>
                  <a:schemeClr val="bg1"/>
                </a:solidFill>
                <a:latin typeface="Cardo" panose="02020600000000000000" pitchFamily="18" charset="-79"/>
                <a:ea typeface="Cardo" panose="02020600000000000000" pitchFamily="18" charset="-79"/>
                <a:cs typeface="Cardo" panose="02020600000000000000" pitchFamily="18" charset="-79"/>
              </a:rPr>
              <a:t>Rasa</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 Baik dan sangat enak, bebas dari rasa dan bau yang tidak diinginkan.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Mungkin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memiliki sedikit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rasa asam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atau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perisa makanan.</a:t>
            </a:r>
            <a:endParaRPr lang="en-US" altLang="en-US">
              <a:solidFill>
                <a:schemeClr val="bg1"/>
              </a:solidFill>
              <a:latin typeface="Cardo" panose="02020600000000000000" pitchFamily="18" charset="-79"/>
              <a:ea typeface="Cardo" panose="02020600000000000000" pitchFamily="18" charset="-79"/>
              <a:cs typeface="Cardo" panose="02020600000000000000" pitchFamily="18" charset="-79"/>
            </a:endParaRPr>
          </a:p>
          <a:p>
            <a:pPr marL="796925">
              <a:lnSpc>
                <a:spcPct val="90000"/>
              </a:lnSpc>
              <a:spcBef>
                <a:spcPct val="25000"/>
              </a:spcBef>
            </a:pP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(2</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 </a:t>
            </a:r>
            <a:r>
              <a:rPr lang="en-US" altLang="en-US" b="1" smtClean="0">
                <a:solidFill>
                  <a:schemeClr val="bg1"/>
                </a:solidFill>
                <a:latin typeface="Cardo" panose="02020600000000000000" pitchFamily="18" charset="-79"/>
                <a:ea typeface="Cardo" panose="02020600000000000000" pitchFamily="18" charset="-79"/>
                <a:cs typeface="Cardo" panose="02020600000000000000" pitchFamily="18" charset="-79"/>
              </a:rPr>
              <a:t>Body </a:t>
            </a:r>
            <a:r>
              <a:rPr lang="en-US" altLang="en-US" b="1">
                <a:solidFill>
                  <a:schemeClr val="bg1"/>
                </a:solidFill>
                <a:latin typeface="Cardo" panose="02020600000000000000" pitchFamily="18" charset="-79"/>
                <a:ea typeface="Cardo" panose="02020600000000000000" pitchFamily="18" charset="-79"/>
                <a:cs typeface="Cardo" panose="02020600000000000000" pitchFamily="18" charset="-79"/>
              </a:rPr>
              <a:t>dan tekstur</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Kulit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yang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diambil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dari keju harus cukup kuat. Itu akan memiliki banyak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bukaan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kecil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merata di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seluruh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kulit.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Itu tidak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akan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bolong-bolong.</a:t>
            </a:r>
            <a:endParaRPr lang="en-US" altLang="en-US">
              <a:solidFill>
                <a:schemeClr val="bg1"/>
              </a:solidFill>
              <a:latin typeface="Cardo" panose="02020600000000000000" pitchFamily="18" charset="-79"/>
              <a:ea typeface="Cardo" panose="02020600000000000000" pitchFamily="18" charset="-79"/>
              <a:cs typeface="Cardo" panose="02020600000000000000" pitchFamily="18" charset="-79"/>
            </a:endParaRPr>
          </a:p>
          <a:p>
            <a:pPr marL="796925">
              <a:lnSpc>
                <a:spcPct val="90000"/>
              </a:lnSpc>
              <a:spcBef>
                <a:spcPct val="25000"/>
              </a:spcBef>
            </a:pP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(3) </a:t>
            </a:r>
            <a:r>
              <a:rPr lang="en-US" altLang="en-US" b="1">
                <a:solidFill>
                  <a:schemeClr val="bg1"/>
                </a:solidFill>
                <a:latin typeface="Cardo" panose="02020600000000000000" pitchFamily="18" charset="-79"/>
                <a:ea typeface="Cardo" panose="02020600000000000000" pitchFamily="18" charset="-79"/>
                <a:cs typeface="Cardo" panose="02020600000000000000" pitchFamily="18" charset="-79"/>
              </a:rPr>
              <a:t>Warna</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Memiliki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penampilan yang alami, seragam, cerah dan menarik.</a:t>
            </a:r>
          </a:p>
          <a:p>
            <a:pPr marL="796925">
              <a:lnSpc>
                <a:spcPct val="90000"/>
              </a:lnSpc>
              <a:spcBef>
                <a:spcPct val="25000"/>
              </a:spcBef>
            </a:pP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(4</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 </a:t>
            </a:r>
            <a:r>
              <a:rPr lang="en-US" altLang="en-US" b="1" smtClean="0">
                <a:solidFill>
                  <a:schemeClr val="bg1"/>
                </a:solidFill>
                <a:latin typeface="Cardo" panose="02020600000000000000" pitchFamily="18" charset="-79"/>
                <a:ea typeface="Cardo" panose="02020600000000000000" pitchFamily="18" charset="-79"/>
                <a:cs typeface="Cardo" panose="02020600000000000000" pitchFamily="18" charset="-79"/>
              </a:rPr>
              <a:t>Finishing </a:t>
            </a:r>
            <a:r>
              <a:rPr lang="en-US" altLang="en-US" b="1">
                <a:solidFill>
                  <a:schemeClr val="bg1"/>
                </a:solidFill>
                <a:latin typeface="Cardo" panose="02020600000000000000" pitchFamily="18" charset="-79"/>
                <a:ea typeface="Cardo" panose="02020600000000000000" pitchFamily="18" charset="-79"/>
                <a:cs typeface="Cardo" panose="02020600000000000000" pitchFamily="18" charset="-79"/>
              </a:rPr>
              <a:t>dan </a:t>
            </a:r>
            <a:r>
              <a:rPr lang="en-US" altLang="en-US" b="1" smtClean="0">
                <a:solidFill>
                  <a:schemeClr val="bg1"/>
                </a:solidFill>
                <a:latin typeface="Cardo" panose="02020600000000000000" pitchFamily="18" charset="-79"/>
                <a:ea typeface="Cardo" panose="02020600000000000000" pitchFamily="18" charset="-79"/>
                <a:cs typeface="Cardo" panose="02020600000000000000" pitchFamily="18" charset="-79"/>
              </a:rPr>
              <a:t>tampilan </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dibalut dan dicelupkan paraffin. Kulit harus sehat, kencang, dan halus, memberikan perlindungan yang baik terhadap </a:t>
            </a:r>
            <a:r>
              <a:rPr lang="en-US" altLang="en-US">
                <a:solidFill>
                  <a:schemeClr val="bg1"/>
                </a:solidFill>
                <a:latin typeface="Cardo" panose="02020600000000000000" pitchFamily="18" charset="-79"/>
                <a:ea typeface="Cardo" panose="02020600000000000000" pitchFamily="18" charset="-79"/>
                <a:cs typeface="Cardo" panose="02020600000000000000" pitchFamily="18" charset="-79"/>
              </a:rPr>
              <a:t>keju</a:t>
            </a:r>
            <a:r>
              <a:rPr lang="en-US" altLang="en-US" smtClean="0">
                <a:solidFill>
                  <a:schemeClr val="bg1"/>
                </a:solidFill>
                <a:latin typeface="Cardo" panose="02020600000000000000" pitchFamily="18" charset="-79"/>
                <a:ea typeface="Cardo" panose="02020600000000000000" pitchFamily="18" charset="-79"/>
                <a:cs typeface="Cardo" panose="02020600000000000000" pitchFamily="18" charset="-79"/>
              </a:rPr>
              <a:t>.</a:t>
            </a:r>
            <a:endParaRPr lang="en-US" altLang="en-US">
              <a:solidFill>
                <a:schemeClr val="bg1"/>
              </a:solidFill>
              <a:latin typeface="Cardo" panose="02020600000000000000" pitchFamily="18" charset="-79"/>
              <a:ea typeface="Cardo" panose="02020600000000000000" pitchFamily="18" charset="-79"/>
              <a:cs typeface="Cardo" panose="02020600000000000000" pitchFamily="18" charset="-79"/>
            </a:endParaRPr>
          </a:p>
        </p:txBody>
      </p:sp>
      <p:sp>
        <p:nvSpPr>
          <p:cNvPr id="123908" name="Rectangle 4"/>
          <p:cNvSpPr>
            <a:spLocks noChangeArrowheads="1"/>
          </p:cNvSpPr>
          <p:nvPr/>
        </p:nvSpPr>
        <p:spPr bwMode="auto">
          <a:xfrm>
            <a:off x="1123953" y="5729289"/>
            <a:ext cx="4694767" cy="54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a:latin typeface="Arial" pitchFamily="34" charset="0"/>
              </a:rPr>
              <a:t>Code of Federal Regulation, Parts 53 to 109, General Service Administration</a:t>
            </a:r>
          </a:p>
        </p:txBody>
      </p:sp>
      <p:sp>
        <p:nvSpPr>
          <p:cNvPr id="2" name="AutoShape 2" descr="Image result for monterey jack cheese"/>
          <p:cNvSpPr>
            <a:spLocks noChangeAspect="1" noChangeArrowheads="1"/>
          </p:cNvSpPr>
          <p:nvPr/>
        </p:nvSpPr>
        <p:spPr bwMode="auto">
          <a:xfrm>
            <a:off x="2514600" y="155236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4"/>
          <p:cNvSpPr>
            <a:spLocks noChangeArrowheads="1"/>
          </p:cNvSpPr>
          <p:nvPr/>
        </p:nvSpPr>
        <p:spPr bwMode="auto">
          <a:xfrm>
            <a:off x="1276353" y="5881689"/>
            <a:ext cx="4694767" cy="54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a:solidFill>
                  <a:schemeClr val="bg1"/>
                </a:solidFill>
                <a:latin typeface="Arial" pitchFamily="34" charset="0"/>
              </a:rPr>
              <a:t>Code of Federal Regulation, Parts 53 to 109, General Service Administration</a:t>
            </a:r>
          </a:p>
        </p:txBody>
      </p:sp>
      <p:sp>
        <p:nvSpPr>
          <p:cNvPr id="5" name="AutoShape 4" descr="Image result for monterey jack chee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8163156" y="-13855"/>
            <a:ext cx="4027664" cy="3733800"/>
          </a:xfrm>
          <a:prstGeom prst="rect">
            <a:avLst/>
          </a:prstGeom>
        </p:spPr>
      </p:pic>
      <p:pic>
        <p:nvPicPr>
          <p:cNvPr id="3" name="Picture 2"/>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Lst>
          </a:blip>
          <a:srcRect t="7202" r="5562" b="5944"/>
          <a:stretch/>
        </p:blipFill>
        <p:spPr>
          <a:xfrm>
            <a:off x="8544129" y="3782291"/>
            <a:ext cx="3265718" cy="3003478"/>
          </a:xfrm>
          <a:prstGeom prst="rect">
            <a:avLst/>
          </a:prstGeom>
        </p:spPr>
      </p:pic>
    </p:spTree>
    <p:extLst>
      <p:ext uri="{BB962C8B-B14F-4D97-AF65-F5344CB8AC3E}">
        <p14:creationId xmlns:p14="http://schemas.microsoft.com/office/powerpoint/2010/main" val="31124291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3907"/>
                                        </p:tgtEl>
                                        <p:attrNameLst>
                                          <p:attrName>style.visibility</p:attrName>
                                        </p:attrNameLst>
                                      </p:cBhvr>
                                      <p:to>
                                        <p:strVal val="visible"/>
                                      </p:to>
                                    </p:set>
                                    <p:animEffect transition="in" filter="strips(downRight)">
                                      <p:cBhvr>
                                        <p:cTn id="7" dur="1000"/>
                                        <p:tgtEl>
                                          <p:spTgt spid="123907"/>
                                        </p:tgtEl>
                                      </p:cBhvr>
                                    </p:animEffect>
                                  </p:childTnLst>
                                </p:cTn>
                              </p:par>
                            </p:childTnLst>
                          </p:cTn>
                        </p:par>
                        <p:par>
                          <p:cTn id="8" fill="hold" nodeType="afterGroup">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123908"/>
                                        </p:tgtEl>
                                        <p:attrNameLst>
                                          <p:attrName>style.visibility</p:attrName>
                                        </p:attrNameLst>
                                      </p:cBhvr>
                                      <p:to>
                                        <p:strVal val="visible"/>
                                      </p:to>
                                    </p:set>
                                    <p:animEffect transition="in" filter="strips(downRight)">
                                      <p:cBhvr>
                                        <p:cTn id="11" dur="1000"/>
                                        <p:tgtEl>
                                          <p:spTgt spid="123908"/>
                                        </p:tgtEl>
                                      </p:cBhvr>
                                    </p:animEffect>
                                  </p:childTnLst>
                                </p:cTn>
                              </p:par>
                            </p:childTnLst>
                          </p:cTn>
                        </p:par>
                        <p:par>
                          <p:cTn id="12" fill="hold">
                            <p:stCondLst>
                              <p:cond delay="3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autoUpdateAnimBg="0"/>
      <p:bldP spid="123908" grpId="0" autoUpdateAnimBg="0"/>
      <p:bldP spid="9"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914400" y="482601"/>
            <a:ext cx="10363200" cy="876300"/>
          </a:xfrm>
        </p:spPr>
        <p:txBody>
          <a:bodyPr/>
          <a:lstStyle/>
          <a:p>
            <a:r>
              <a:rPr lang="en-US" altLang="en-US" smtClean="0">
                <a:latin typeface="Arial" pitchFamily="34" charset="0"/>
                <a:cs typeface="Arial" pitchFamily="34" charset="0"/>
              </a:rPr>
              <a:t>Monterey Jack Cheese</a:t>
            </a:r>
          </a:p>
        </p:txBody>
      </p:sp>
      <p:sp>
        <p:nvSpPr>
          <p:cNvPr id="123907" name="Rectangle 3"/>
          <p:cNvSpPr>
            <a:spLocks noChangeArrowheads="1"/>
          </p:cNvSpPr>
          <p:nvPr/>
        </p:nvSpPr>
        <p:spPr bwMode="auto">
          <a:xfrm>
            <a:off x="588436" y="1506540"/>
            <a:ext cx="10962217" cy="314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(a)	</a:t>
            </a:r>
            <a:r>
              <a:rPr lang="en-US" altLang="en-US" i="1">
                <a:latin typeface="Cardo" panose="02020600000000000000" pitchFamily="18" charset="-79"/>
                <a:ea typeface="Cardo" panose="02020600000000000000" pitchFamily="18" charset="-79"/>
                <a:cs typeface="Cardo" panose="02020600000000000000" pitchFamily="18" charset="-79"/>
              </a:rPr>
              <a:t>U.S. grade AA</a:t>
            </a:r>
            <a:r>
              <a:rPr lang="en-US" altLang="en-US">
                <a:latin typeface="Cardo" panose="02020600000000000000" pitchFamily="18" charset="-79"/>
                <a:ea typeface="Cardo" panose="02020600000000000000" pitchFamily="18" charset="-79"/>
                <a:cs typeface="Cardo" panose="02020600000000000000" pitchFamily="18" charset="-79"/>
              </a:rPr>
              <a:t>. Monterey cheese shall conform to the following requirements:</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(1) </a:t>
            </a:r>
            <a:r>
              <a:rPr lang="en-US" altLang="en-US" i="1">
                <a:latin typeface="Cardo" panose="02020600000000000000" pitchFamily="18" charset="-79"/>
                <a:ea typeface="Cardo" panose="02020600000000000000" pitchFamily="18" charset="-79"/>
                <a:cs typeface="Cardo" panose="02020600000000000000" pitchFamily="18" charset="-79"/>
              </a:rPr>
              <a:t>Flavor</a:t>
            </a:r>
            <a:r>
              <a:rPr lang="en-US" altLang="en-US">
                <a:latin typeface="Cardo" panose="02020600000000000000" pitchFamily="18" charset="-79"/>
                <a:ea typeface="Cardo" panose="02020600000000000000" pitchFamily="18" charset="-79"/>
                <a:cs typeface="Cardo" panose="02020600000000000000" pitchFamily="18" charset="-79"/>
              </a:rPr>
              <a:t>.  Is fine and highly pleasing, free from undesirable flavors and odors.  May possess a very slight acid or feed flavor.</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(2) Body and texture.  A plug drawn from the cheese shall be reasonably firm.  It shall have numerous small mechanical openings evenly distributed throughout the plug.  It shall not possess sweet holes, yeast holes, or other gas holes.</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(3) </a:t>
            </a:r>
            <a:r>
              <a:rPr lang="en-US" altLang="en-US" i="1">
                <a:latin typeface="Cardo" panose="02020600000000000000" pitchFamily="18" charset="-79"/>
                <a:ea typeface="Cardo" panose="02020600000000000000" pitchFamily="18" charset="-79"/>
                <a:cs typeface="Cardo" panose="02020600000000000000" pitchFamily="18" charset="-79"/>
              </a:rPr>
              <a:t>Color</a:t>
            </a:r>
            <a:r>
              <a:rPr lang="en-US" altLang="en-US">
                <a:latin typeface="Cardo" panose="02020600000000000000" pitchFamily="18" charset="-79"/>
                <a:ea typeface="Cardo" panose="02020600000000000000" pitchFamily="18" charset="-79"/>
                <a:cs typeface="Cardo" panose="02020600000000000000" pitchFamily="18" charset="-79"/>
              </a:rPr>
              <a:t>.  Shall have a natural, uniform, bright and attractive appearance.</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(4) </a:t>
            </a:r>
            <a:r>
              <a:rPr lang="en-US" altLang="en-US" i="1">
                <a:latin typeface="Cardo" panose="02020600000000000000" pitchFamily="18" charset="-79"/>
                <a:ea typeface="Cardo" panose="02020600000000000000" pitchFamily="18" charset="-79"/>
                <a:cs typeface="Cardo" panose="02020600000000000000" pitchFamily="18" charset="-79"/>
              </a:rPr>
              <a:t>Finish and appearance—bandaged and </a:t>
            </a:r>
            <a:br>
              <a:rPr lang="en-US" altLang="en-US" i="1">
                <a:latin typeface="Cardo" panose="02020600000000000000" pitchFamily="18" charset="-79"/>
                <a:ea typeface="Cardo" panose="02020600000000000000" pitchFamily="18" charset="-79"/>
                <a:cs typeface="Cardo" panose="02020600000000000000" pitchFamily="18" charset="-79"/>
              </a:rPr>
            </a:br>
            <a:r>
              <a:rPr lang="en-US" altLang="en-US" i="1">
                <a:latin typeface="Cardo" panose="02020600000000000000" pitchFamily="18" charset="-79"/>
                <a:ea typeface="Cardo" panose="02020600000000000000" pitchFamily="18" charset="-79"/>
                <a:cs typeface="Cardo" panose="02020600000000000000" pitchFamily="18" charset="-79"/>
              </a:rPr>
              <a:t>paraffin-dipped</a:t>
            </a:r>
            <a:r>
              <a:rPr lang="en-US" altLang="en-US">
                <a:latin typeface="Cardo" panose="02020600000000000000" pitchFamily="18" charset="-79"/>
                <a:ea typeface="Cardo" panose="02020600000000000000" pitchFamily="18" charset="-79"/>
                <a:cs typeface="Cardo" panose="02020600000000000000" pitchFamily="18" charset="-79"/>
              </a:rPr>
              <a:t>.  The rind shall be sound,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firm, and smooth providing a good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protection to the cheese.</a:t>
            </a:r>
          </a:p>
        </p:txBody>
      </p:sp>
      <p:sp>
        <p:nvSpPr>
          <p:cNvPr id="123908" name="Rectangle 4"/>
          <p:cNvSpPr>
            <a:spLocks noChangeArrowheads="1"/>
          </p:cNvSpPr>
          <p:nvPr/>
        </p:nvSpPr>
        <p:spPr bwMode="auto">
          <a:xfrm>
            <a:off x="1123953" y="5729289"/>
            <a:ext cx="4694767" cy="54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a:latin typeface="Arial" pitchFamily="34" charset="0"/>
              </a:rPr>
              <a:t>Code of Federal Regulation, Parts 53 to 109, General Service Administration</a:t>
            </a:r>
          </a:p>
        </p:txBody>
      </p:sp>
      <p:pic>
        <p:nvPicPr>
          <p:cNvPr id="123909" name="Picture 5" descr="che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14639">
            <a:off x="6986199" y="4008933"/>
            <a:ext cx="3904969" cy="220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91620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3907"/>
                                        </p:tgtEl>
                                        <p:attrNameLst>
                                          <p:attrName>style.visibility</p:attrName>
                                        </p:attrNameLst>
                                      </p:cBhvr>
                                      <p:to>
                                        <p:strVal val="visible"/>
                                      </p:to>
                                    </p:set>
                                    <p:animEffect transition="in" filter="strips(downRight)">
                                      <p:cBhvr>
                                        <p:cTn id="7" dur="1000"/>
                                        <p:tgtEl>
                                          <p:spTgt spid="123907"/>
                                        </p:tgtEl>
                                      </p:cBhvr>
                                    </p:animEffect>
                                  </p:childTnLst>
                                </p:cTn>
                              </p:par>
                            </p:childTnLst>
                          </p:cTn>
                        </p:par>
                        <p:par>
                          <p:cTn id="8" fill="hold" nodeType="afterGroup">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123908"/>
                                        </p:tgtEl>
                                        <p:attrNameLst>
                                          <p:attrName>style.visibility</p:attrName>
                                        </p:attrNameLst>
                                      </p:cBhvr>
                                      <p:to>
                                        <p:strVal val="visible"/>
                                      </p:to>
                                    </p:set>
                                    <p:animEffect transition="in" filter="strips(downRight)">
                                      <p:cBhvr>
                                        <p:cTn id="11" dur="1000"/>
                                        <p:tgtEl>
                                          <p:spTgt spid="123908"/>
                                        </p:tgtEl>
                                      </p:cBhvr>
                                    </p:animEffect>
                                  </p:childTnLst>
                                </p:cTn>
                              </p:par>
                              <p:par>
                                <p:cTn id="12" presetID="23" presetClass="entr" presetSubtype="272" fill="hold" nodeType="withEffect">
                                  <p:stCondLst>
                                    <p:cond delay="1000"/>
                                  </p:stCondLst>
                                  <p:childTnLst>
                                    <p:set>
                                      <p:cBhvr>
                                        <p:cTn id="13" dur="1" fill="hold">
                                          <p:stCondLst>
                                            <p:cond delay="0"/>
                                          </p:stCondLst>
                                        </p:cTn>
                                        <p:tgtEl>
                                          <p:spTgt spid="123909"/>
                                        </p:tgtEl>
                                        <p:attrNameLst>
                                          <p:attrName>style.visibility</p:attrName>
                                        </p:attrNameLst>
                                      </p:cBhvr>
                                      <p:to>
                                        <p:strVal val="visible"/>
                                      </p:to>
                                    </p:set>
                                    <p:anim calcmode="lin" valueType="num">
                                      <p:cBhvr>
                                        <p:cTn id="14" dur="1000" fill="hold"/>
                                        <p:tgtEl>
                                          <p:spTgt spid="123909"/>
                                        </p:tgtEl>
                                        <p:attrNameLst>
                                          <p:attrName>ppt_w</p:attrName>
                                        </p:attrNameLst>
                                      </p:cBhvr>
                                      <p:tavLst>
                                        <p:tav tm="0">
                                          <p:val>
                                            <p:strVal val="2/3*#ppt_w"/>
                                          </p:val>
                                        </p:tav>
                                        <p:tav tm="100000">
                                          <p:val>
                                            <p:strVal val="#ppt_w"/>
                                          </p:val>
                                        </p:tav>
                                      </p:tavLst>
                                    </p:anim>
                                    <p:anim calcmode="lin" valueType="num">
                                      <p:cBhvr>
                                        <p:cTn id="15" dur="1000" fill="hold"/>
                                        <p:tgtEl>
                                          <p:spTgt spid="12390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autoUpdateAnimBg="0"/>
      <p:bldP spid="123908" grpId="0"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noChangeArrowheads="1"/>
          </p:cNvSpPr>
          <p:nvPr>
            <p:ph type="body" sz="half" idx="1"/>
          </p:nvPr>
        </p:nvSpPr>
        <p:spPr>
          <a:xfrm>
            <a:off x="977902" y="1612901"/>
            <a:ext cx="10333567" cy="4264025"/>
          </a:xfrm>
        </p:spPr>
        <p:txBody>
          <a:bodyPr lIns="131953" tIns="64818" rIns="131953" bIns="64818">
            <a:normAutofit/>
          </a:bodyPr>
          <a:lstStyle/>
          <a:p>
            <a:pPr>
              <a:buSzPct val="60000"/>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Gambar teknik</a:t>
            </a:r>
          </a:p>
          <a:p>
            <a:pPr lvl="1">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Menunjukkan dimensi, toleransi, dan material</a:t>
            </a:r>
          </a:p>
          <a:p>
            <a:pPr lvl="1">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Menampilkan kode untuk Teknologi Grup</a:t>
            </a:r>
          </a:p>
          <a:p>
            <a:pPr>
              <a:buSzPct val="60000"/>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Bill of Material</a:t>
            </a:r>
          </a:p>
          <a:p>
            <a:pPr lvl="1">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Daftar komponen, jumlah </a:t>
            </a:r>
            <a:r>
              <a:rPr lang="en-US" altLang="en-US" sz="2400">
                <a:latin typeface="Cardo" panose="02020600000000000000" pitchFamily="18" charset="-79"/>
                <a:ea typeface="Cardo" panose="02020600000000000000" pitchFamily="18" charset="-79"/>
                <a:cs typeface="Cardo" panose="02020600000000000000" pitchFamily="18" charset="-79"/>
              </a:rPr>
              <a:t>dan </a:t>
            </a:r>
            <a:r>
              <a:rPr lang="en-US" altLang="en-US" sz="2400" smtClean="0">
                <a:latin typeface="Cardo" panose="02020600000000000000" pitchFamily="18" charset="-79"/>
                <a:ea typeface="Cardo" panose="02020600000000000000" pitchFamily="18" charset="-79"/>
                <a:cs typeface="Cardo" panose="02020600000000000000" pitchFamily="18" charset="-79"/>
              </a:rPr>
              <a:t>di mana </a:t>
            </a:r>
            <a:r>
              <a:rPr lang="en-US" altLang="en-US" sz="2400">
                <a:latin typeface="Cardo" panose="02020600000000000000" pitchFamily="18" charset="-79"/>
                <a:ea typeface="Cardo" panose="02020600000000000000" pitchFamily="18" charset="-79"/>
                <a:cs typeface="Cardo" panose="02020600000000000000" pitchFamily="18" charset="-79"/>
              </a:rPr>
              <a:t>digunakan</a:t>
            </a:r>
          </a:p>
          <a:p>
            <a:pPr lvl="1">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Memperlihatkan </a:t>
            </a:r>
            <a:r>
              <a:rPr lang="en-US" altLang="en-US" sz="2400">
                <a:latin typeface="Cardo" panose="02020600000000000000" pitchFamily="18" charset="-79"/>
                <a:ea typeface="Cardo" panose="02020600000000000000" pitchFamily="18" charset="-79"/>
                <a:cs typeface="Cardo" panose="02020600000000000000" pitchFamily="18" charset="-79"/>
              </a:rPr>
              <a:t>struktur </a:t>
            </a:r>
            <a:r>
              <a:rPr lang="en-US" altLang="en-US" sz="2400" smtClean="0">
                <a:latin typeface="Cardo" panose="02020600000000000000" pitchFamily="18" charset="-79"/>
                <a:ea typeface="Cardo" panose="02020600000000000000" pitchFamily="18" charset="-79"/>
                <a:cs typeface="Cardo" panose="02020600000000000000" pitchFamily="18" charset="-79"/>
              </a:rPr>
              <a:t>produk</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
        <p:nvSpPr>
          <p:cNvPr id="122882" name="Rectangle 3"/>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Product Documents</a:t>
            </a:r>
          </a:p>
        </p:txBody>
      </p:sp>
    </p:spTree>
    <p:extLst>
      <p:ext uri="{BB962C8B-B14F-4D97-AF65-F5344CB8AC3E}">
        <p14:creationId xmlns:p14="http://schemas.microsoft.com/office/powerpoint/2010/main" val="22059336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1858"/>
                                        </p:tgtEl>
                                        <p:attrNameLst>
                                          <p:attrName>style.visibility</p:attrName>
                                        </p:attrNameLst>
                                      </p:cBhvr>
                                      <p:to>
                                        <p:strVal val="visible"/>
                                      </p:to>
                                    </p:set>
                                    <p:animEffect transition="in" filter="strips(downRight)">
                                      <p:cBhvr>
                                        <p:cTn id="7" dur="1000"/>
                                        <p:tgtEl>
                                          <p:spTgt spid="121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animBg="1"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21858" name="Rectangle 2"/>
          <p:cNvSpPr>
            <a:spLocks noGrp="1" noChangeArrowheads="1"/>
          </p:cNvSpPr>
          <p:nvPr>
            <p:ph type="body" sz="half" idx="1"/>
          </p:nvPr>
        </p:nvSpPr>
        <p:spPr>
          <a:xfrm>
            <a:off x="977902" y="1612901"/>
            <a:ext cx="10333567" cy="4264025"/>
          </a:xfrm>
        </p:spPr>
        <p:txBody>
          <a:bodyPr lIns="131953" tIns="64818" rIns="131953" bIns="64818">
            <a:normAutofit/>
          </a:bodyPr>
          <a:lstStyle/>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Engineering drawing</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Shows dimensions, tolerances, and materials</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Shows codes for Group Technology</a:t>
            </a:r>
          </a:p>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Bill of Material </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Lists components, quantities and where used</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Shows product structure</a:t>
            </a:r>
          </a:p>
        </p:txBody>
      </p:sp>
      <p:sp>
        <p:nvSpPr>
          <p:cNvPr id="122882" name="Rectangle 3"/>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Product Documents</a:t>
            </a:r>
          </a:p>
        </p:txBody>
      </p:sp>
    </p:spTree>
    <p:extLst>
      <p:ext uri="{BB962C8B-B14F-4D97-AF65-F5344CB8AC3E}">
        <p14:creationId xmlns:p14="http://schemas.microsoft.com/office/powerpoint/2010/main" val="145369660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1858"/>
                                        </p:tgtEl>
                                        <p:attrNameLst>
                                          <p:attrName>style.visibility</p:attrName>
                                        </p:attrNameLst>
                                      </p:cBhvr>
                                      <p:to>
                                        <p:strVal val="visible"/>
                                      </p:to>
                                    </p:set>
                                    <p:animEffect transition="in" filter="strips(downRight)">
                                      <p:cBhvr>
                                        <p:cTn id="7" dur="1000"/>
                                        <p:tgtEl>
                                          <p:spTgt spid="121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animBg="1"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a:xfrm>
            <a:off x="914400" y="355600"/>
            <a:ext cx="10363200" cy="939800"/>
          </a:xfrm>
        </p:spPr>
        <p:txBody>
          <a:bodyPr/>
          <a:lstStyle/>
          <a:p>
            <a:pPr>
              <a:lnSpc>
                <a:spcPct val="80000"/>
              </a:lnSpc>
            </a:pPr>
            <a:r>
              <a:rPr lang="en-US" altLang="en-US" smtClean="0">
                <a:latin typeface="Arial" pitchFamily="34" charset="0"/>
                <a:cs typeface="Arial" pitchFamily="34" charset="0"/>
              </a:rPr>
              <a:t>Gambar Teknik</a:t>
            </a:r>
            <a:endParaRPr lang="en-US" altLang="en-US" smtClean="0">
              <a:latin typeface="Arial" pitchFamily="34" charset="0"/>
              <a:cs typeface="Arial" pitchFamily="34" charset="0"/>
            </a:endParaRPr>
          </a:p>
        </p:txBody>
      </p:sp>
      <p:sp>
        <p:nvSpPr>
          <p:cNvPr id="125955" name="Rectangle 3"/>
          <p:cNvSpPr>
            <a:spLocks noChangeArrowheads="1"/>
          </p:cNvSpPr>
          <p:nvPr/>
        </p:nvSpPr>
        <p:spPr bwMode="auto">
          <a:xfrm>
            <a:off x="9732433" y="5581650"/>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Arial" pitchFamily="34" charset="0"/>
              </a:rPr>
              <a:t>Figure 5.8</a:t>
            </a:r>
          </a:p>
        </p:txBody>
      </p:sp>
      <p:pic>
        <p:nvPicPr>
          <p:cNvPr id="12595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934" y="1447800"/>
            <a:ext cx="11370733"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9995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125957"/>
                                        </p:tgtEl>
                                        <p:attrNameLst>
                                          <p:attrName>style.visibility</p:attrName>
                                        </p:attrNameLst>
                                      </p:cBhvr>
                                      <p:to>
                                        <p:strVal val="visible"/>
                                      </p:to>
                                    </p:set>
                                    <p:anim calcmode="lin" valueType="num">
                                      <p:cBhvr>
                                        <p:cTn id="7" dur="1000" fill="hold"/>
                                        <p:tgtEl>
                                          <p:spTgt spid="125957"/>
                                        </p:tgtEl>
                                        <p:attrNameLst>
                                          <p:attrName>ppt_w</p:attrName>
                                        </p:attrNameLst>
                                      </p:cBhvr>
                                      <p:tavLst>
                                        <p:tav tm="0">
                                          <p:val>
                                            <p:strVal val="2/3*#ppt_w"/>
                                          </p:val>
                                        </p:tav>
                                        <p:tav tm="100000">
                                          <p:val>
                                            <p:strVal val="#ppt_w"/>
                                          </p:val>
                                        </p:tav>
                                      </p:tavLst>
                                    </p:anim>
                                    <p:anim calcmode="lin" valueType="num">
                                      <p:cBhvr>
                                        <p:cTn id="8" dur="1000" fill="hold"/>
                                        <p:tgtEl>
                                          <p:spTgt spid="12595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ext Box 2"/>
          <p:cNvSpPr txBox="1">
            <a:spLocks noChangeArrowheads="1"/>
          </p:cNvSpPr>
          <p:nvPr/>
        </p:nvSpPr>
        <p:spPr bwMode="auto">
          <a:xfrm>
            <a:off x="1420885" y="199366"/>
            <a:ext cx="9573684" cy="87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341" tIns="66670" rIns="133341" bIns="6667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50000"/>
              </a:spcBef>
            </a:pPr>
            <a:r>
              <a:rPr lang="en-US" altLang="en-US" sz="4800" b="1">
                <a:latin typeface="Cardo" panose="02020600000000000000" pitchFamily="18" charset="-79"/>
                <a:ea typeface="Cardo" panose="02020600000000000000" pitchFamily="18" charset="-79"/>
                <a:cs typeface="Cardo" panose="02020600000000000000" pitchFamily="18" charset="-79"/>
              </a:rPr>
              <a:t>Bills of Material</a:t>
            </a:r>
          </a:p>
        </p:txBody>
      </p:sp>
      <p:sp>
        <p:nvSpPr>
          <p:cNvPr id="128003" name="Rectangle 3"/>
          <p:cNvSpPr>
            <a:spLocks noChangeArrowheads="1"/>
          </p:cNvSpPr>
          <p:nvPr/>
        </p:nvSpPr>
        <p:spPr bwMode="auto">
          <a:xfrm>
            <a:off x="3934886" y="1158875"/>
            <a:ext cx="3239022"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b="1">
                <a:latin typeface="Cardo" panose="02020600000000000000" pitchFamily="18" charset="-79"/>
                <a:ea typeface="Cardo" panose="02020600000000000000" pitchFamily="18" charset="-79"/>
                <a:cs typeface="Cardo" panose="02020600000000000000" pitchFamily="18" charset="-79"/>
              </a:rPr>
              <a:t>BOM for a Panel Weldment</a:t>
            </a:r>
          </a:p>
        </p:txBody>
      </p:sp>
      <p:grpSp>
        <p:nvGrpSpPr>
          <p:cNvPr id="128004" name="Group 4"/>
          <p:cNvGrpSpPr>
            <a:grpSpLocks/>
          </p:cNvGrpSpPr>
          <p:nvPr/>
        </p:nvGrpSpPr>
        <p:grpSpPr bwMode="auto">
          <a:xfrm>
            <a:off x="3276600" y="1679153"/>
            <a:ext cx="7272867" cy="4521200"/>
            <a:chOff x="1164" y="1168"/>
            <a:chExt cx="3436" cy="2848"/>
          </a:xfrm>
        </p:grpSpPr>
        <p:sp>
          <p:nvSpPr>
            <p:cNvPr id="128005" name="Rectangle 5"/>
            <p:cNvSpPr>
              <a:spLocks noChangeArrowheads="1"/>
            </p:cNvSpPr>
            <p:nvPr/>
          </p:nvSpPr>
          <p:spPr bwMode="auto">
            <a:xfrm>
              <a:off x="1176" y="1168"/>
              <a:ext cx="3424" cy="248"/>
            </a:xfrm>
            <a:prstGeom prst="rect">
              <a:avLst/>
            </a:prstGeom>
            <a:solidFill>
              <a:schemeClr val="accent3"/>
            </a:solidFill>
            <a:ln>
              <a:noFill/>
            </a:ln>
            <a:effectLst/>
            <a:extLst/>
          </p:spPr>
          <p:txBody>
            <a:bodyPr wrap="none" anchor="ctr"/>
            <a:lstStyle/>
            <a:p>
              <a:pPr fontAlgn="auto">
                <a:spcBef>
                  <a:spcPts val="0"/>
                </a:spcBef>
                <a:spcAft>
                  <a:spcPts val="0"/>
                </a:spcAft>
                <a:defRPr/>
              </a:pPr>
              <a:endParaRPr lang="en-US" sz="1600" dirty="0">
                <a:latin typeface="Cardo" panose="02020600000000000000" pitchFamily="18" charset="-79"/>
                <a:ea typeface="Cardo" panose="02020600000000000000" pitchFamily="18" charset="-79"/>
                <a:cs typeface="Cardo" panose="02020600000000000000" pitchFamily="18" charset="-79"/>
              </a:endParaRPr>
            </a:p>
          </p:txBody>
        </p:sp>
        <p:grpSp>
          <p:nvGrpSpPr>
            <p:cNvPr id="126982" name="Group 6"/>
            <p:cNvGrpSpPr>
              <a:grpSpLocks/>
            </p:cNvGrpSpPr>
            <p:nvPr/>
          </p:nvGrpSpPr>
          <p:grpSpPr bwMode="auto">
            <a:xfrm>
              <a:off x="1164" y="1176"/>
              <a:ext cx="3436" cy="2840"/>
              <a:chOff x="1164" y="1176"/>
              <a:chExt cx="3436" cy="2840"/>
            </a:xfrm>
          </p:grpSpPr>
          <p:sp>
            <p:nvSpPr>
              <p:cNvPr id="126983" name="Rectangle 7"/>
              <p:cNvSpPr>
                <a:spLocks noChangeArrowheads="1"/>
              </p:cNvSpPr>
              <p:nvPr/>
            </p:nvSpPr>
            <p:spPr bwMode="auto">
              <a:xfrm>
                <a:off x="1164" y="1191"/>
                <a:ext cx="3436" cy="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816100" algn="l"/>
                    <a:tab pos="5054600" algn="ctr"/>
                  </a:tabLst>
                  <a:defRPr>
                    <a:solidFill>
                      <a:schemeClr val="tx1"/>
                    </a:solidFill>
                    <a:latin typeface="Calibri" pitchFamily="34" charset="0"/>
                    <a:cs typeface="Arial" pitchFamily="34" charset="0"/>
                  </a:defRPr>
                </a:lvl1pPr>
                <a:lvl2pPr marL="742950" indent="-285750">
                  <a:tabLst>
                    <a:tab pos="1816100" algn="l"/>
                    <a:tab pos="5054600" algn="ctr"/>
                  </a:tabLst>
                  <a:defRPr>
                    <a:solidFill>
                      <a:schemeClr val="tx1"/>
                    </a:solidFill>
                    <a:latin typeface="Calibri" pitchFamily="34" charset="0"/>
                    <a:cs typeface="Arial" pitchFamily="34" charset="0"/>
                  </a:defRPr>
                </a:lvl2pPr>
                <a:lvl3pPr marL="1143000" indent="-228600">
                  <a:tabLst>
                    <a:tab pos="1816100" algn="l"/>
                    <a:tab pos="5054600" algn="ctr"/>
                  </a:tabLst>
                  <a:defRPr>
                    <a:solidFill>
                      <a:schemeClr val="tx1"/>
                    </a:solidFill>
                    <a:latin typeface="Calibri" pitchFamily="34" charset="0"/>
                    <a:cs typeface="Arial" pitchFamily="34" charset="0"/>
                  </a:defRPr>
                </a:lvl3pPr>
                <a:lvl4pPr marL="1600200" indent="-228600">
                  <a:tabLst>
                    <a:tab pos="1816100" algn="l"/>
                    <a:tab pos="5054600" algn="ctr"/>
                  </a:tabLst>
                  <a:defRPr>
                    <a:solidFill>
                      <a:schemeClr val="tx1"/>
                    </a:solidFill>
                    <a:latin typeface="Calibri" pitchFamily="34" charset="0"/>
                    <a:cs typeface="Arial" pitchFamily="34" charset="0"/>
                  </a:defRPr>
                </a:lvl4pPr>
                <a:lvl5pPr marL="2057400" indent="-228600">
                  <a:tabLst>
                    <a:tab pos="1816100" algn="l"/>
                    <a:tab pos="5054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9pPr>
              </a:lstStyle>
              <a:p>
                <a:pPr indent="228600">
                  <a:tabLst>
                    <a:tab pos="2628900" algn="l"/>
                    <a:tab pos="6800850" algn="ctr"/>
                  </a:tabLst>
                </a:pPr>
                <a:r>
                  <a:rPr lang="en-US" altLang="en-US" sz="1600" b="1">
                    <a:solidFill>
                      <a:schemeClr val="bg1"/>
                    </a:solidFill>
                    <a:latin typeface="Cardo" panose="02020600000000000000" pitchFamily="18" charset="-79"/>
                    <a:ea typeface="Cardo" panose="02020600000000000000" pitchFamily="18" charset="-79"/>
                    <a:cs typeface="Cardo" panose="02020600000000000000" pitchFamily="18" charset="-79"/>
                  </a:rPr>
                  <a:t>NUMBER	DESCRIPTION	QTY</a:t>
                </a:r>
              </a:p>
              <a:p>
                <a:pPr indent="228600">
                  <a:tabLst>
                    <a:tab pos="2628900" algn="l"/>
                    <a:tab pos="6800850" algn="ctr"/>
                  </a:tabLst>
                </a:pPr>
                <a:endParaRPr lang="en-US" altLang="en-US" sz="105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60-71	PANEL WELDM’T	1</a:t>
                </a:r>
              </a:p>
              <a:p>
                <a:pPr indent="228600">
                  <a:tabLst>
                    <a:tab pos="2628900" algn="l"/>
                    <a:tab pos="6800850" algn="ctr"/>
                  </a:tabLst>
                </a:pPr>
                <a:endParaRPr lang="en-US" altLang="en-US" sz="110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	LOWER ROLLER ASSM.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60-17	   ROLLER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60-428	   PIN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P 60-2	   LOCKNUT	1</a:t>
                </a:r>
              </a:p>
              <a:p>
                <a:pPr indent="228600">
                  <a:tabLst>
                    <a:tab pos="2628900" algn="l"/>
                    <a:tab pos="6800850" algn="ctr"/>
                  </a:tabLst>
                </a:pPr>
                <a:endParaRPr lang="en-US" altLang="en-US" sz="105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60-72	GUIDE ASSM. REAR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60-57-1	   SUPPORT ANGLE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60-4	   ROLLER ASSM.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02-50-1150	   BOLT	1</a:t>
                </a:r>
              </a:p>
              <a:p>
                <a:pPr indent="228600">
                  <a:tabLst>
                    <a:tab pos="2628900" algn="l"/>
                    <a:tab pos="6800850" algn="ctr"/>
                  </a:tabLst>
                </a:pPr>
                <a:endParaRPr lang="en-US" altLang="en-US" sz="105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60-73	GUIDE ASSM. FRONT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60-74	   SUPPORT WELDM’T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60-99	   WEAR PLATE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02-50-1150	   BOLT	1</a:t>
                </a:r>
              </a:p>
            </p:txBody>
          </p:sp>
          <p:sp>
            <p:nvSpPr>
              <p:cNvPr id="126984" name="Line 8"/>
              <p:cNvSpPr>
                <a:spLocks noChangeShapeType="1"/>
              </p:cNvSpPr>
              <p:nvPr/>
            </p:nvSpPr>
            <p:spPr bwMode="auto">
              <a:xfrm>
                <a:off x="1172" y="117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5" name="Line 9"/>
              <p:cNvSpPr>
                <a:spLocks noChangeShapeType="1"/>
              </p:cNvSpPr>
              <p:nvPr/>
            </p:nvSpPr>
            <p:spPr bwMode="auto">
              <a:xfrm>
                <a:off x="1172" y="1688"/>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6" name="Line 10"/>
              <p:cNvSpPr>
                <a:spLocks noChangeShapeType="1"/>
              </p:cNvSpPr>
              <p:nvPr/>
            </p:nvSpPr>
            <p:spPr bwMode="auto">
              <a:xfrm>
                <a:off x="1172" y="245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7" name="Line 11"/>
              <p:cNvSpPr>
                <a:spLocks noChangeShapeType="1"/>
              </p:cNvSpPr>
              <p:nvPr/>
            </p:nvSpPr>
            <p:spPr bwMode="auto">
              <a:xfrm>
                <a:off x="1172" y="3224"/>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8" name="Line 12"/>
              <p:cNvSpPr>
                <a:spLocks noChangeShapeType="1"/>
              </p:cNvSpPr>
              <p:nvPr/>
            </p:nvSpPr>
            <p:spPr bwMode="auto">
              <a:xfrm>
                <a:off x="1172" y="401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9" name="Line 13"/>
              <p:cNvSpPr>
                <a:spLocks noChangeShapeType="1"/>
              </p:cNvSpPr>
              <p:nvPr/>
            </p:nvSpPr>
            <p:spPr bwMode="auto">
              <a:xfrm>
                <a:off x="1172" y="1424"/>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90" name="Line 14"/>
              <p:cNvSpPr>
                <a:spLocks noChangeShapeType="1"/>
              </p:cNvSpPr>
              <p:nvPr/>
            </p:nvSpPr>
            <p:spPr bwMode="auto">
              <a:xfrm>
                <a:off x="2224" y="1176"/>
                <a:ext cx="0" cy="28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91" name="Line 15"/>
              <p:cNvSpPr>
                <a:spLocks noChangeShapeType="1"/>
              </p:cNvSpPr>
              <p:nvPr/>
            </p:nvSpPr>
            <p:spPr bwMode="auto">
              <a:xfrm>
                <a:off x="4192" y="1176"/>
                <a:ext cx="0" cy="28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grpSp>
      </p:grpSp>
      <p:sp>
        <p:nvSpPr>
          <p:cNvPr id="128016" name="Rectangle 16"/>
          <p:cNvSpPr>
            <a:spLocks noChangeArrowheads="1"/>
          </p:cNvSpPr>
          <p:nvPr/>
        </p:nvSpPr>
        <p:spPr bwMode="auto">
          <a:xfrm>
            <a:off x="340785" y="1217614"/>
            <a:ext cx="2160201"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latin typeface="Cardo" panose="02020600000000000000" pitchFamily="18" charset="-79"/>
                <a:ea typeface="Cardo" panose="02020600000000000000" pitchFamily="18" charset="-79"/>
                <a:cs typeface="Cardo" panose="02020600000000000000" pitchFamily="18" charset="-79"/>
              </a:rPr>
              <a:t>Figure 5.9 (a)</a:t>
            </a:r>
          </a:p>
        </p:txBody>
      </p:sp>
    </p:spTree>
    <p:extLst>
      <p:ext uri="{BB962C8B-B14F-4D97-AF65-F5344CB8AC3E}">
        <p14:creationId xmlns:p14="http://schemas.microsoft.com/office/powerpoint/2010/main" val="14623605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28003"/>
                                        </p:tgtEl>
                                        <p:attrNameLst>
                                          <p:attrName>style.visibility</p:attrName>
                                        </p:attrNameLst>
                                      </p:cBhvr>
                                      <p:to>
                                        <p:strVal val="visible"/>
                                      </p:to>
                                    </p:set>
                                    <p:animEffect transition="in" filter="wipe(left)">
                                      <p:cBhvr>
                                        <p:cTn id="7" dur="1000"/>
                                        <p:tgtEl>
                                          <p:spTgt spid="128003"/>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8004"/>
                                        </p:tgtEl>
                                        <p:attrNameLst>
                                          <p:attrName>style.visibility</p:attrName>
                                        </p:attrNameLst>
                                      </p:cBhvr>
                                      <p:to>
                                        <p:strVal val="visible"/>
                                      </p:to>
                                    </p:set>
                                    <p:animEffect transition="in" filter="strips(downRight)">
                                      <p:cBhvr>
                                        <p:cTn id="11" dur="1000"/>
                                        <p:tgtEl>
                                          <p:spTgt spid="128004"/>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28016"/>
                                        </p:tgtEl>
                                        <p:attrNameLst>
                                          <p:attrName>style.visibility</p:attrName>
                                        </p:attrNameLst>
                                      </p:cBhvr>
                                      <p:to>
                                        <p:strVal val="visible"/>
                                      </p:to>
                                    </p:set>
                                    <p:animEffect transition="in" filter="wipe(left)">
                                      <p:cBhvr>
                                        <p:cTn id="15" dur="1000"/>
                                        <p:tgtEl>
                                          <p:spTgt spid="128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autoUpdateAnimBg="0"/>
      <p:bldP spid="128016"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ext Box 2"/>
          <p:cNvSpPr txBox="1">
            <a:spLocks noChangeArrowheads="1"/>
          </p:cNvSpPr>
          <p:nvPr/>
        </p:nvSpPr>
        <p:spPr bwMode="auto">
          <a:xfrm>
            <a:off x="533400" y="153696"/>
            <a:ext cx="9573684" cy="87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341" tIns="66670" rIns="133341" bIns="6667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r">
              <a:spcBef>
                <a:spcPct val="50000"/>
              </a:spcBef>
            </a:pPr>
            <a:r>
              <a:rPr lang="en-US" altLang="en-US" sz="48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Bills of Material</a:t>
            </a:r>
          </a:p>
        </p:txBody>
      </p:sp>
      <p:sp>
        <p:nvSpPr>
          <p:cNvPr id="129027" name="Rectangle 3"/>
          <p:cNvSpPr>
            <a:spLocks noChangeArrowheads="1"/>
          </p:cNvSpPr>
          <p:nvPr/>
        </p:nvSpPr>
        <p:spPr bwMode="auto">
          <a:xfrm>
            <a:off x="526093" y="1165918"/>
            <a:ext cx="3706283"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Hard Rock Cafe’s Hickory BBQ Bacon Cheeseburger</a:t>
            </a:r>
          </a:p>
        </p:txBody>
      </p:sp>
      <p:grpSp>
        <p:nvGrpSpPr>
          <p:cNvPr id="129028" name="Group 4"/>
          <p:cNvGrpSpPr>
            <a:grpSpLocks/>
          </p:cNvGrpSpPr>
          <p:nvPr/>
        </p:nvGrpSpPr>
        <p:grpSpPr bwMode="auto">
          <a:xfrm>
            <a:off x="4350766" y="1221101"/>
            <a:ext cx="6722533" cy="4724400"/>
            <a:chOff x="1292" y="1120"/>
            <a:chExt cx="3176" cy="2976"/>
          </a:xfrm>
        </p:grpSpPr>
        <p:sp>
          <p:nvSpPr>
            <p:cNvPr id="129029" name="Rectangle 5"/>
            <p:cNvSpPr>
              <a:spLocks noChangeArrowheads="1"/>
            </p:cNvSpPr>
            <p:nvPr/>
          </p:nvSpPr>
          <p:spPr bwMode="auto">
            <a:xfrm>
              <a:off x="1304" y="1120"/>
              <a:ext cx="3152" cy="24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nvGrpSpPr>
            <p:cNvPr id="129030" name="Group 6"/>
            <p:cNvGrpSpPr>
              <a:grpSpLocks/>
            </p:cNvGrpSpPr>
            <p:nvPr/>
          </p:nvGrpSpPr>
          <p:grpSpPr bwMode="auto">
            <a:xfrm>
              <a:off x="1292" y="1120"/>
              <a:ext cx="3176" cy="2976"/>
              <a:chOff x="1164" y="1176"/>
              <a:chExt cx="3176" cy="2976"/>
            </a:xfrm>
          </p:grpSpPr>
          <p:sp>
            <p:nvSpPr>
              <p:cNvPr id="129031" name="Rectangle 7"/>
              <p:cNvSpPr>
                <a:spLocks noChangeArrowheads="1"/>
              </p:cNvSpPr>
              <p:nvPr/>
            </p:nvSpPr>
            <p:spPr bwMode="auto">
              <a:xfrm>
                <a:off x="1164" y="1191"/>
                <a:ext cx="3176" cy="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911600" algn="l"/>
                  </a:tabLst>
                  <a:defRPr>
                    <a:solidFill>
                      <a:schemeClr val="tx1"/>
                    </a:solidFill>
                    <a:latin typeface="Calibri" pitchFamily="34" charset="0"/>
                    <a:cs typeface="Arial" pitchFamily="34" charset="0"/>
                  </a:defRPr>
                </a:lvl1pPr>
                <a:lvl2pPr marL="742950" indent="-285750">
                  <a:tabLst>
                    <a:tab pos="3911600" algn="l"/>
                  </a:tabLst>
                  <a:defRPr>
                    <a:solidFill>
                      <a:schemeClr val="tx1"/>
                    </a:solidFill>
                    <a:latin typeface="Calibri" pitchFamily="34" charset="0"/>
                    <a:cs typeface="Arial" pitchFamily="34" charset="0"/>
                  </a:defRPr>
                </a:lvl2pPr>
                <a:lvl3pPr marL="1143000" indent="-228600">
                  <a:tabLst>
                    <a:tab pos="3911600" algn="l"/>
                  </a:tabLst>
                  <a:defRPr>
                    <a:solidFill>
                      <a:schemeClr val="tx1"/>
                    </a:solidFill>
                    <a:latin typeface="Calibri" pitchFamily="34" charset="0"/>
                    <a:cs typeface="Arial" pitchFamily="34" charset="0"/>
                  </a:defRPr>
                </a:lvl3pPr>
                <a:lvl4pPr marL="1600200" indent="-228600">
                  <a:tabLst>
                    <a:tab pos="3911600" algn="l"/>
                  </a:tabLst>
                  <a:defRPr>
                    <a:solidFill>
                      <a:schemeClr val="tx1"/>
                    </a:solidFill>
                    <a:latin typeface="Calibri" pitchFamily="34" charset="0"/>
                    <a:cs typeface="Arial" pitchFamily="34" charset="0"/>
                  </a:defRPr>
                </a:lvl4pPr>
                <a:lvl5pPr marL="2057400" indent="-228600">
                  <a:tabLst>
                    <a:tab pos="3911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9pPr>
              </a:lstStyle>
              <a:p>
                <a:pPr>
                  <a:tabLst>
                    <a:tab pos="400050" algn="l"/>
                    <a:tab pos="5372100" algn="l"/>
                  </a:tabLst>
                </a:pPr>
                <a:r>
                  <a:rPr lang="en-US" altLang="en-US" b="1">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DESCRIPTION	QTY</a:t>
                </a:r>
              </a:p>
              <a:p>
                <a:pPr>
                  <a:tabLst>
                    <a:tab pos="5372100" algn="l"/>
                  </a:tabLst>
                </a:pPr>
                <a:endParaRPr lang="en-US" altLang="en-US" sz="11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Bun	1</a:t>
                </a:r>
                <a:endParaRPr lang="en-US" altLang="en-US" sz="1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Hamburger patty	8 oz.</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Cheddar cheese	2 slices</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Bacon	2 strips</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BBQ onions	1/2 cup</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Hickory BBQ sauce	1 oz.</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Burger set	</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Lettuce	1 leaf</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Tomato	1 slice</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Red onion	4 rings</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Pickle	1 slice</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French fries	5 oz.</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Seasoned salt	1 tsp.</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11-inch plate	1</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HRC flag	1</a:t>
                </a:r>
              </a:p>
            </p:txBody>
          </p:sp>
          <p:grpSp>
            <p:nvGrpSpPr>
              <p:cNvPr id="129032" name="Group 8"/>
              <p:cNvGrpSpPr>
                <a:grpSpLocks/>
              </p:cNvGrpSpPr>
              <p:nvPr/>
            </p:nvGrpSpPr>
            <p:grpSpPr bwMode="auto">
              <a:xfrm>
                <a:off x="1172" y="1176"/>
                <a:ext cx="3168" cy="2976"/>
                <a:chOff x="1172" y="1176"/>
                <a:chExt cx="3424" cy="2976"/>
              </a:xfrm>
            </p:grpSpPr>
            <p:sp>
              <p:nvSpPr>
                <p:cNvPr id="129034" name="Line 9"/>
                <p:cNvSpPr>
                  <a:spLocks noChangeShapeType="1"/>
                </p:cNvSpPr>
                <p:nvPr/>
              </p:nvSpPr>
              <p:spPr bwMode="auto">
                <a:xfrm>
                  <a:off x="1172" y="117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29035" name="Line 10"/>
                <p:cNvSpPr>
                  <a:spLocks noChangeShapeType="1"/>
                </p:cNvSpPr>
                <p:nvPr/>
              </p:nvSpPr>
              <p:spPr bwMode="auto">
                <a:xfrm>
                  <a:off x="1172" y="4152"/>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29036" name="Line 11"/>
                <p:cNvSpPr>
                  <a:spLocks noChangeShapeType="1"/>
                </p:cNvSpPr>
                <p:nvPr/>
              </p:nvSpPr>
              <p:spPr bwMode="auto">
                <a:xfrm>
                  <a:off x="1172" y="1424"/>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sp>
            <p:nvSpPr>
              <p:cNvPr id="129033" name="Line 12"/>
              <p:cNvSpPr>
                <a:spLocks noChangeShapeType="1"/>
              </p:cNvSpPr>
              <p:nvPr/>
            </p:nvSpPr>
            <p:spPr bwMode="auto">
              <a:xfrm>
                <a:off x="3496" y="1176"/>
                <a:ext cx="0" cy="296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grpSp>
      <p:sp>
        <p:nvSpPr>
          <p:cNvPr id="129037" name="Rectangle 13"/>
          <p:cNvSpPr>
            <a:spLocks noChangeArrowheads="1"/>
          </p:cNvSpPr>
          <p:nvPr/>
        </p:nvSpPr>
        <p:spPr bwMode="auto">
          <a:xfrm>
            <a:off x="863600" y="5453063"/>
            <a:ext cx="2176231"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Figure 5.9 (b)</a:t>
            </a:r>
          </a:p>
        </p:txBody>
      </p:sp>
    </p:spTree>
    <p:extLst>
      <p:ext uri="{BB962C8B-B14F-4D97-AF65-F5344CB8AC3E}">
        <p14:creationId xmlns:p14="http://schemas.microsoft.com/office/powerpoint/2010/main" val="32854041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29027"/>
                                        </p:tgtEl>
                                        <p:attrNameLst>
                                          <p:attrName>style.visibility</p:attrName>
                                        </p:attrNameLst>
                                      </p:cBhvr>
                                      <p:to>
                                        <p:strVal val="visible"/>
                                      </p:to>
                                    </p:set>
                                    <p:animEffect transition="in" filter="wipe(left)">
                                      <p:cBhvr>
                                        <p:cTn id="7" dur="1000"/>
                                        <p:tgtEl>
                                          <p:spTgt spid="12902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9028"/>
                                        </p:tgtEl>
                                        <p:attrNameLst>
                                          <p:attrName>style.visibility</p:attrName>
                                        </p:attrNameLst>
                                      </p:cBhvr>
                                      <p:to>
                                        <p:strVal val="visible"/>
                                      </p:to>
                                    </p:set>
                                    <p:animEffect transition="in" filter="strips(downRight)">
                                      <p:cBhvr>
                                        <p:cTn id="11" dur="1000"/>
                                        <p:tgtEl>
                                          <p:spTgt spid="129028"/>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29037"/>
                                        </p:tgtEl>
                                        <p:attrNameLst>
                                          <p:attrName>style.visibility</p:attrName>
                                        </p:attrNameLst>
                                      </p:cBhvr>
                                      <p:to>
                                        <p:strVal val="visible"/>
                                      </p:to>
                                    </p:set>
                                    <p:animEffect transition="in" filter="wipe(left)">
                                      <p:cBhvr>
                                        <p:cTn id="15" dur="1000"/>
                                        <p:tgtEl>
                                          <p:spTgt spid="129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utoUpdateAnimBg="0"/>
      <p:bldP spid="129037"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xfrm>
            <a:off x="1354667" y="1971677"/>
            <a:ext cx="9482667" cy="4183063"/>
          </a:xfrm>
        </p:spPr>
        <p:txBody>
          <a:bodyPr lIns="131953" tIns="64818" rIns="131953" bIns="64818">
            <a:normAutofit/>
          </a:bodyPr>
          <a:lstStyle/>
          <a:p>
            <a:pPr>
              <a:buSzPct val="60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Komponen </a:t>
            </a:r>
            <a:r>
              <a:rPr lang="en-US" altLang="en-US">
                <a:latin typeface="Cardo" panose="02020600000000000000" pitchFamily="18" charset="-79"/>
                <a:ea typeface="Cardo" panose="02020600000000000000" pitchFamily="18" charset="-79"/>
                <a:cs typeface="Cardo" panose="02020600000000000000" pitchFamily="18" charset="-79"/>
              </a:rPr>
              <a:t>dikelompokkan ke dalam keluarga dengan karakteristik serupa</a:t>
            </a:r>
          </a:p>
          <a:p>
            <a:pPr>
              <a:buSzPct val="60000"/>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Sistem pengkodean menggambarkan pemrosesan dan karakteristik fisik</a:t>
            </a:r>
          </a:p>
          <a:p>
            <a:pPr>
              <a:buSzPct val="60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Keluarga komponen dapat </a:t>
            </a:r>
            <a:r>
              <a:rPr lang="en-US" altLang="en-US">
                <a:latin typeface="Cardo" panose="02020600000000000000" pitchFamily="18" charset="-79"/>
                <a:ea typeface="Cardo" panose="02020600000000000000" pitchFamily="18" charset="-79"/>
                <a:cs typeface="Cardo" panose="02020600000000000000" pitchFamily="18" charset="-79"/>
              </a:rPr>
              <a:t>diproduksi dalam sel-sel manufaktur yang berdedikasi</a:t>
            </a:r>
            <a:endParaRPr lang="en-US" altLang="en-US" sz="3200" smtClean="0">
              <a:latin typeface="Cardo" panose="02020600000000000000" pitchFamily="18" charset="-79"/>
              <a:ea typeface="Cardo" panose="02020600000000000000" pitchFamily="18" charset="-79"/>
              <a:cs typeface="Cardo" panose="02020600000000000000" pitchFamily="18" charset="-79"/>
            </a:endParaRPr>
          </a:p>
        </p:txBody>
      </p:sp>
      <p:sp>
        <p:nvSpPr>
          <p:cNvPr id="131074" name="Rectangle 3"/>
          <p:cNvSpPr>
            <a:spLocks noGrp="1" noChangeArrowheads="1"/>
          </p:cNvSpPr>
          <p:nvPr>
            <p:ph type="title"/>
          </p:nvPr>
        </p:nvSpPr>
        <p:spPr>
          <a:xfrm>
            <a:off x="914400" y="600075"/>
            <a:ext cx="10363200" cy="927100"/>
          </a:xfrm>
        </p:spPr>
        <p:txBody>
          <a:bodyPr/>
          <a:lstStyle/>
          <a:p>
            <a:pPr>
              <a:lnSpc>
                <a:spcPct val="80000"/>
              </a:lnSpc>
            </a:pPr>
            <a:r>
              <a:rPr lang="en-US" altLang="en-US" smtClean="0">
                <a:latin typeface="Arial" pitchFamily="34" charset="0"/>
                <a:cs typeface="Arial" pitchFamily="34" charset="0"/>
              </a:rPr>
              <a:t>Group Technology</a:t>
            </a:r>
          </a:p>
        </p:txBody>
      </p:sp>
    </p:spTree>
    <p:extLst>
      <p:ext uri="{BB962C8B-B14F-4D97-AF65-F5344CB8AC3E}">
        <p14:creationId xmlns:p14="http://schemas.microsoft.com/office/powerpoint/2010/main" val="40783123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0050"/>
                                        </p:tgtEl>
                                        <p:attrNameLst>
                                          <p:attrName>style.visibility</p:attrName>
                                        </p:attrNameLst>
                                      </p:cBhvr>
                                      <p:to>
                                        <p:strVal val="visible"/>
                                      </p:to>
                                    </p:set>
                                    <p:animEffect transition="in" filter="strips(downRight)">
                                      <p:cBhvr>
                                        <p:cTn id="7" dur="1000"/>
                                        <p:tgtEl>
                                          <p:spTgt spid="130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animBg="1"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xfrm>
            <a:off x="1354667" y="1971677"/>
            <a:ext cx="9482667" cy="4183063"/>
          </a:xfrm>
        </p:spPr>
        <p:txBody>
          <a:bodyPr lIns="131953" tIns="64818" rIns="131953" bIns="64818">
            <a:normAutofit/>
          </a:bodyPr>
          <a:lstStyle/>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Parts grouped into families with similar characteristics</a:t>
            </a:r>
          </a:p>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Coding system describes processing and physical characteristics</a:t>
            </a:r>
          </a:p>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Part families can be produced </a:t>
            </a:r>
            <a:br>
              <a:rPr lang="en-US" altLang="en-US" sz="3200" smtClean="0">
                <a:latin typeface="Cardo" panose="02020600000000000000" pitchFamily="18" charset="-79"/>
                <a:ea typeface="Cardo" panose="02020600000000000000" pitchFamily="18" charset="-79"/>
                <a:cs typeface="Cardo" panose="02020600000000000000" pitchFamily="18" charset="-79"/>
              </a:rPr>
            </a:br>
            <a:r>
              <a:rPr lang="en-US" altLang="en-US" sz="3200" smtClean="0">
                <a:latin typeface="Cardo" panose="02020600000000000000" pitchFamily="18" charset="-79"/>
                <a:ea typeface="Cardo" panose="02020600000000000000" pitchFamily="18" charset="-79"/>
                <a:cs typeface="Cardo" panose="02020600000000000000" pitchFamily="18" charset="-79"/>
              </a:rPr>
              <a:t>in dedicated manufacturing cells</a:t>
            </a:r>
          </a:p>
        </p:txBody>
      </p:sp>
      <p:sp>
        <p:nvSpPr>
          <p:cNvPr id="131074" name="Rectangle 3"/>
          <p:cNvSpPr>
            <a:spLocks noGrp="1" noChangeArrowheads="1"/>
          </p:cNvSpPr>
          <p:nvPr>
            <p:ph type="title"/>
          </p:nvPr>
        </p:nvSpPr>
        <p:spPr>
          <a:xfrm>
            <a:off x="914400" y="600075"/>
            <a:ext cx="10363200" cy="927100"/>
          </a:xfrm>
        </p:spPr>
        <p:txBody>
          <a:bodyPr/>
          <a:lstStyle/>
          <a:p>
            <a:pPr>
              <a:lnSpc>
                <a:spcPct val="80000"/>
              </a:lnSpc>
            </a:pPr>
            <a:r>
              <a:rPr lang="en-US" altLang="en-US" smtClean="0">
                <a:latin typeface="Arial" pitchFamily="34" charset="0"/>
                <a:cs typeface="Arial" pitchFamily="34" charset="0"/>
              </a:rPr>
              <a:t>Group Technology</a:t>
            </a:r>
          </a:p>
        </p:txBody>
      </p:sp>
    </p:spTree>
    <p:extLst>
      <p:ext uri="{BB962C8B-B14F-4D97-AF65-F5344CB8AC3E}">
        <p14:creationId xmlns:p14="http://schemas.microsoft.com/office/powerpoint/2010/main" val="45530275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0050"/>
                                        </p:tgtEl>
                                        <p:attrNameLst>
                                          <p:attrName>style.visibility</p:attrName>
                                        </p:attrNameLst>
                                      </p:cBhvr>
                                      <p:to>
                                        <p:strVal val="visible"/>
                                      </p:to>
                                    </p:set>
                                    <p:animEffect transition="in" filter="strips(downRight)">
                                      <p:cBhvr>
                                        <p:cTn id="7" dur="1000"/>
                                        <p:tgtEl>
                                          <p:spTgt spid="130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animBg="1"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21" name="Rectangle 2"/>
          <p:cNvSpPr>
            <a:spLocks noGrp="1" noChangeArrowheads="1"/>
          </p:cNvSpPr>
          <p:nvPr>
            <p:ph type="title"/>
          </p:nvPr>
        </p:nvSpPr>
        <p:spPr>
          <a:xfrm>
            <a:off x="914400" y="571501"/>
            <a:ext cx="10363200" cy="927100"/>
          </a:xfrm>
        </p:spPr>
        <p:txBody>
          <a:bodyPr/>
          <a:lstStyle/>
          <a:p>
            <a:r>
              <a:rPr lang="en-US" altLang="en-US" smtClean="0">
                <a:latin typeface="Cardo" panose="02020600000000000000" pitchFamily="18" charset="-79"/>
                <a:ea typeface="Cardo" panose="02020600000000000000" pitchFamily="18" charset="-79"/>
                <a:cs typeface="Cardo" panose="02020600000000000000" pitchFamily="18" charset="-79"/>
              </a:rPr>
              <a:t>Group Technology Scheme</a:t>
            </a:r>
          </a:p>
        </p:txBody>
      </p:sp>
      <p:sp>
        <p:nvSpPr>
          <p:cNvPr id="132099" name="Rectangle 3"/>
          <p:cNvSpPr>
            <a:spLocks noChangeArrowheads="1"/>
          </p:cNvSpPr>
          <p:nvPr/>
        </p:nvSpPr>
        <p:spPr bwMode="auto">
          <a:xfrm>
            <a:off x="9766301" y="6067426"/>
            <a:ext cx="141320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Cardo" panose="02020600000000000000" pitchFamily="18" charset="-79"/>
                <a:ea typeface="Cardo" panose="02020600000000000000" pitchFamily="18" charset="-79"/>
                <a:cs typeface="Cardo" panose="02020600000000000000" pitchFamily="18" charset="-79"/>
              </a:rPr>
              <a:t>Figure </a:t>
            </a:r>
            <a:r>
              <a:rPr lang="en-US" altLang="en-US">
                <a:solidFill>
                  <a:schemeClr val="tx2"/>
                </a:solidFill>
                <a:latin typeface="Cardo" panose="02020600000000000000" pitchFamily="18" charset="-79"/>
                <a:ea typeface="Cardo" panose="02020600000000000000" pitchFamily="18" charset="-79"/>
                <a:cs typeface="Cardo" panose="02020600000000000000" pitchFamily="18" charset="-79"/>
              </a:rPr>
              <a:t>5.10</a:t>
            </a:r>
          </a:p>
        </p:txBody>
      </p:sp>
      <p:grpSp>
        <p:nvGrpSpPr>
          <p:cNvPr id="132113" name="Group 17"/>
          <p:cNvGrpSpPr>
            <a:grpSpLocks/>
          </p:cNvGrpSpPr>
          <p:nvPr/>
        </p:nvGrpSpPr>
        <p:grpSpPr bwMode="auto">
          <a:xfrm>
            <a:off x="914401" y="1651000"/>
            <a:ext cx="10134600" cy="5054600"/>
            <a:chOff x="432" y="1200"/>
            <a:chExt cx="4904" cy="2480"/>
          </a:xfrm>
        </p:grpSpPr>
        <p:sp>
          <p:nvSpPr>
            <p:cNvPr id="132101" name="Rectangle 5"/>
            <p:cNvSpPr>
              <a:spLocks noChangeArrowheads="1"/>
            </p:cNvSpPr>
            <p:nvPr/>
          </p:nvSpPr>
          <p:spPr bwMode="auto">
            <a:xfrm>
              <a:off x="432" y="1200"/>
              <a:ext cx="4904" cy="592"/>
            </a:xfrm>
            <a:prstGeom prst="rect">
              <a:avLst/>
            </a:prstGeom>
            <a:solidFill>
              <a:schemeClr val="accent4">
                <a:lumMod val="75000"/>
              </a:schemeClr>
            </a:solidFill>
            <a:ln>
              <a:noFill/>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33125" name="Rectangle 6"/>
            <p:cNvSpPr>
              <a:spLocks noChangeArrowheads="1"/>
            </p:cNvSpPr>
            <p:nvPr/>
          </p:nvSpPr>
          <p:spPr bwMode="auto">
            <a:xfrm>
              <a:off x="550" y="1383"/>
              <a:ext cx="91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solidFill>
                    <a:schemeClr val="bg1"/>
                  </a:solidFill>
                  <a:latin typeface="Cardo" panose="02020600000000000000" pitchFamily="18" charset="-79"/>
                  <a:ea typeface="Cardo" panose="02020600000000000000" pitchFamily="18" charset="-79"/>
                  <a:cs typeface="Cardo" panose="02020600000000000000" pitchFamily="18" charset="-79"/>
                </a:rPr>
                <a:t>(a) Ungrouped Parts</a:t>
              </a:r>
            </a:p>
          </p:txBody>
        </p:sp>
        <p:sp>
          <p:nvSpPr>
            <p:cNvPr id="133126" name="Rectangle 7"/>
            <p:cNvSpPr>
              <a:spLocks noChangeArrowheads="1"/>
            </p:cNvSpPr>
            <p:nvPr/>
          </p:nvSpPr>
          <p:spPr bwMode="auto">
            <a:xfrm>
              <a:off x="2310" y="1263"/>
              <a:ext cx="202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solidFill>
                    <a:schemeClr val="bg1"/>
                  </a:solidFill>
                  <a:latin typeface="Cardo" panose="02020600000000000000" pitchFamily="18" charset="-79"/>
                  <a:ea typeface="Cardo" panose="02020600000000000000" pitchFamily="18" charset="-79"/>
                  <a:cs typeface="Cardo" panose="02020600000000000000" pitchFamily="18" charset="-79"/>
                </a:rPr>
                <a:t>(b) Grouped Cylindrical Parts (families of parts)</a:t>
              </a:r>
            </a:p>
          </p:txBody>
        </p:sp>
        <p:sp>
          <p:nvSpPr>
            <p:cNvPr id="133127" name="Rectangle 8"/>
            <p:cNvSpPr>
              <a:spLocks noChangeArrowheads="1"/>
            </p:cNvSpPr>
            <p:nvPr/>
          </p:nvSpPr>
          <p:spPr bwMode="auto">
            <a:xfrm>
              <a:off x="1894" y="1567"/>
              <a:ext cx="344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244600" algn="ctr"/>
                  <a:tab pos="2095500" algn="ctr"/>
                  <a:tab pos="3149600" algn="ctr"/>
                  <a:tab pos="4483100" algn="ctr"/>
                </a:tabLst>
                <a:defRPr>
                  <a:solidFill>
                    <a:schemeClr val="tx1"/>
                  </a:solidFill>
                  <a:latin typeface="Calibri" pitchFamily="34" charset="0"/>
                  <a:cs typeface="Arial" pitchFamily="34" charset="0"/>
                </a:defRPr>
              </a:lvl1pPr>
              <a:lvl2pPr marL="742950" indent="-285750">
                <a:tabLst>
                  <a:tab pos="1244600" algn="ctr"/>
                  <a:tab pos="2095500" algn="ctr"/>
                  <a:tab pos="3149600" algn="ctr"/>
                  <a:tab pos="4483100" algn="ctr"/>
                </a:tabLst>
                <a:defRPr>
                  <a:solidFill>
                    <a:schemeClr val="tx1"/>
                  </a:solidFill>
                  <a:latin typeface="Calibri" pitchFamily="34" charset="0"/>
                  <a:cs typeface="Arial" pitchFamily="34" charset="0"/>
                </a:defRPr>
              </a:lvl2pPr>
              <a:lvl3pPr marL="1143000" indent="-228600">
                <a:tabLst>
                  <a:tab pos="1244600" algn="ctr"/>
                  <a:tab pos="2095500" algn="ctr"/>
                  <a:tab pos="3149600" algn="ctr"/>
                  <a:tab pos="4483100" algn="ctr"/>
                </a:tabLst>
                <a:defRPr>
                  <a:solidFill>
                    <a:schemeClr val="tx1"/>
                  </a:solidFill>
                  <a:latin typeface="Calibri" pitchFamily="34" charset="0"/>
                  <a:cs typeface="Arial" pitchFamily="34" charset="0"/>
                </a:defRPr>
              </a:lvl3pPr>
              <a:lvl4pPr marL="1600200" indent="-228600">
                <a:tabLst>
                  <a:tab pos="1244600" algn="ctr"/>
                  <a:tab pos="2095500" algn="ctr"/>
                  <a:tab pos="3149600" algn="ctr"/>
                  <a:tab pos="4483100" algn="ctr"/>
                </a:tabLst>
                <a:defRPr>
                  <a:solidFill>
                    <a:schemeClr val="tx1"/>
                  </a:solidFill>
                  <a:latin typeface="Calibri" pitchFamily="34" charset="0"/>
                  <a:cs typeface="Arial" pitchFamily="34" charset="0"/>
                </a:defRPr>
              </a:lvl4pPr>
              <a:lvl5pPr marL="2057400" indent="-228600">
                <a:tabLst>
                  <a:tab pos="1244600" algn="ctr"/>
                  <a:tab pos="2095500" algn="ctr"/>
                  <a:tab pos="3149600" algn="ctr"/>
                  <a:tab pos="4483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9pPr>
            </a:lstStyle>
            <a:p>
              <a:pPr marL="285750" indent="-285750">
                <a:tabLst>
                  <a:tab pos="1771650" algn="ctr"/>
                  <a:tab pos="2743200" algn="ctr"/>
                  <a:tab pos="4171950" algn="ctr"/>
                  <a:tab pos="6057900" algn="ctr"/>
                </a:tabLst>
              </a:pPr>
              <a:r>
                <a:rPr lang="en-US" altLang="en-US" sz="1600">
                  <a:solidFill>
                    <a:schemeClr val="bg1"/>
                  </a:solidFill>
                  <a:latin typeface="Cardo" panose="02020600000000000000" pitchFamily="18" charset="-79"/>
                  <a:ea typeface="Cardo" panose="02020600000000000000" pitchFamily="18" charset="-79"/>
                  <a:cs typeface="Cardo" panose="02020600000000000000" pitchFamily="18" charset="-79"/>
                </a:rPr>
                <a:t>Grooved	Slotted	  Threaded	Drilled	Machined</a:t>
              </a:r>
            </a:p>
          </p:txBody>
        </p:sp>
        <p:sp>
          <p:nvSpPr>
            <p:cNvPr id="133128" name="Line 9"/>
            <p:cNvSpPr>
              <a:spLocks noChangeShapeType="1"/>
            </p:cNvSpPr>
            <p:nvPr/>
          </p:nvSpPr>
          <p:spPr bwMode="auto">
            <a:xfrm>
              <a:off x="1880" y="1504"/>
              <a:ext cx="34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29" name="Line 10"/>
            <p:cNvSpPr>
              <a:spLocks noChangeShapeType="1"/>
            </p:cNvSpPr>
            <p:nvPr/>
          </p:nvSpPr>
          <p:spPr bwMode="auto">
            <a:xfrm>
              <a:off x="1880" y="1208"/>
              <a:ext cx="0" cy="24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0" name="Line 11"/>
            <p:cNvSpPr>
              <a:spLocks noChangeShapeType="1"/>
            </p:cNvSpPr>
            <p:nvPr/>
          </p:nvSpPr>
          <p:spPr bwMode="auto">
            <a:xfrm>
              <a:off x="2472"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1" name="Line 12"/>
            <p:cNvSpPr>
              <a:spLocks noChangeShapeType="1"/>
            </p:cNvSpPr>
            <p:nvPr/>
          </p:nvSpPr>
          <p:spPr bwMode="auto">
            <a:xfrm>
              <a:off x="4328"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2" name="Line 13"/>
            <p:cNvSpPr>
              <a:spLocks noChangeShapeType="1"/>
            </p:cNvSpPr>
            <p:nvPr/>
          </p:nvSpPr>
          <p:spPr bwMode="auto">
            <a:xfrm>
              <a:off x="3592"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3" name="Line 14"/>
            <p:cNvSpPr>
              <a:spLocks noChangeShapeType="1"/>
            </p:cNvSpPr>
            <p:nvPr/>
          </p:nvSpPr>
          <p:spPr bwMode="auto">
            <a:xfrm>
              <a:off x="3016"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pic>
          <p:nvPicPr>
            <p:cNvPr id="133134"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 y="1866"/>
              <a:ext cx="4624" cy="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148333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32113"/>
                                        </p:tgtEl>
                                        <p:attrNameLst>
                                          <p:attrName>style.visibility</p:attrName>
                                        </p:attrNameLst>
                                      </p:cBhvr>
                                      <p:to>
                                        <p:strVal val="visible"/>
                                      </p:to>
                                    </p:set>
                                    <p:animEffect transition="in" filter="strips(downRight)">
                                      <p:cBhvr>
                                        <p:cTn id="7" dur="1000"/>
                                        <p:tgtEl>
                                          <p:spTgt spid="132113"/>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32099"/>
                                        </p:tgtEl>
                                        <p:attrNameLst>
                                          <p:attrName>style.visibility</p:attrName>
                                        </p:attrNameLst>
                                      </p:cBhvr>
                                      <p:to>
                                        <p:strVal val="visible"/>
                                      </p:to>
                                    </p:set>
                                    <p:animEffect transition="in" filter="wipe(left)">
                                      <p:cBhvr>
                                        <p:cTn id="11" dur="1000"/>
                                        <p:tgtEl>
                                          <p:spTgt spid="132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xfrm>
            <a:off x="795869" y="1511300"/>
            <a:ext cx="10655300" cy="4810125"/>
          </a:xfrm>
        </p:spPr>
        <p:txBody>
          <a:bodyPr lIns="131953" tIns="64818" rIns="131953" bIns="64818">
            <a:normAutofit/>
          </a:bodyPr>
          <a:lstStyle/>
          <a:p>
            <a:pPr marL="711182" indent="-711182">
              <a:buFontTx/>
              <a:buAutoNum type="arabicPeriod"/>
            </a:pPr>
            <a:r>
              <a:rPr lang="en-US" altLang="en-US">
                <a:latin typeface="Cardo" panose="02020600000000000000" pitchFamily="18" charset="-79"/>
                <a:ea typeface="Cardo" panose="02020600000000000000" pitchFamily="18" charset="-79"/>
                <a:cs typeface="Cardo" panose="02020600000000000000" pitchFamily="18" charset="-79"/>
              </a:rPr>
              <a:t>Desain </a:t>
            </a:r>
            <a:r>
              <a:rPr lang="en-US" altLang="en-US" smtClean="0">
                <a:latin typeface="Cardo" panose="02020600000000000000" pitchFamily="18" charset="-79"/>
                <a:ea typeface="Cardo" panose="02020600000000000000" pitchFamily="18" charset="-79"/>
                <a:cs typeface="Cardo" panose="02020600000000000000" pitchFamily="18" charset="-79"/>
              </a:rPr>
              <a:t>yang lebih baik</a:t>
            </a:r>
            <a:endParaRPr lang="en-US" altLang="en-US">
              <a:latin typeface="Cardo" panose="02020600000000000000" pitchFamily="18" charset="-79"/>
              <a:ea typeface="Cardo" panose="02020600000000000000" pitchFamily="18" charset="-79"/>
              <a:cs typeface="Cardo" panose="02020600000000000000" pitchFamily="18" charset="-79"/>
            </a:endParaRPr>
          </a:p>
          <a:p>
            <a:pPr marL="711182" indent="-711182">
              <a:buFontTx/>
              <a:buAutoNum type="arabicPeriod"/>
            </a:pPr>
            <a:r>
              <a:rPr lang="en-US" altLang="en-US">
                <a:latin typeface="Cardo" panose="02020600000000000000" pitchFamily="18" charset="-79"/>
                <a:ea typeface="Cardo" panose="02020600000000000000" pitchFamily="18" charset="-79"/>
                <a:cs typeface="Cardo" panose="02020600000000000000" pitchFamily="18" charset="-79"/>
              </a:rPr>
              <a:t>Mengurangi bahan baku dan pembelian</a:t>
            </a:r>
          </a:p>
          <a:p>
            <a:pPr marL="711182" indent="-711182">
              <a:buFontTx/>
              <a:buAutoNum type="arabicPeriod"/>
            </a:pPr>
            <a:r>
              <a:rPr lang="en-US" altLang="en-US">
                <a:latin typeface="Cardo" panose="02020600000000000000" pitchFamily="18" charset="-79"/>
                <a:ea typeface="Cardo" panose="02020600000000000000" pitchFamily="18" charset="-79"/>
                <a:cs typeface="Cardo" panose="02020600000000000000" pitchFamily="18" charset="-79"/>
              </a:rPr>
              <a:t>Perencanaan dan kendali produksi yang disederhanakan</a:t>
            </a:r>
          </a:p>
          <a:p>
            <a:pPr marL="711182" indent="-711182">
              <a:buFontTx/>
              <a:buAutoNum type="arabicPeriod"/>
            </a:pPr>
            <a:r>
              <a:rPr lang="en-US" altLang="en-US">
                <a:latin typeface="Cardo" panose="02020600000000000000" pitchFamily="18" charset="-79"/>
                <a:ea typeface="Cardo" panose="02020600000000000000" pitchFamily="18" charset="-79"/>
                <a:cs typeface="Cardo" panose="02020600000000000000" pitchFamily="18" charset="-79"/>
              </a:rPr>
              <a:t>Tata letak, perutean, dan pemuatan mesin </a:t>
            </a:r>
            <a:r>
              <a:rPr lang="en-US" altLang="en-US">
                <a:latin typeface="Cardo" panose="02020600000000000000" pitchFamily="18" charset="-79"/>
                <a:ea typeface="Cardo" panose="02020600000000000000" pitchFamily="18" charset="-79"/>
                <a:cs typeface="Cardo" panose="02020600000000000000" pitchFamily="18" charset="-79"/>
              </a:rPr>
              <a:t>yang </a:t>
            </a:r>
            <a:r>
              <a:rPr lang="en-US" altLang="en-US" smtClean="0">
                <a:latin typeface="Cardo" panose="02020600000000000000" pitchFamily="18" charset="-79"/>
                <a:ea typeface="Cardo" panose="02020600000000000000" pitchFamily="18" charset="-79"/>
                <a:cs typeface="Cardo" panose="02020600000000000000" pitchFamily="18" charset="-79"/>
              </a:rPr>
              <a:t>lebih baik</a:t>
            </a:r>
            <a:endParaRPr lang="en-US" altLang="en-US">
              <a:latin typeface="Cardo" panose="02020600000000000000" pitchFamily="18" charset="-79"/>
              <a:ea typeface="Cardo" panose="02020600000000000000" pitchFamily="18" charset="-79"/>
              <a:cs typeface="Cardo" panose="02020600000000000000" pitchFamily="18" charset="-79"/>
            </a:endParaRPr>
          </a:p>
          <a:p>
            <a:pPr marL="711182" indent="-711182">
              <a:buFontTx/>
              <a:buAutoNum type="arabicPeriod"/>
            </a:pPr>
            <a:r>
              <a:rPr lang="en-US" altLang="en-US" smtClean="0">
                <a:latin typeface="Cardo" panose="02020600000000000000" pitchFamily="18" charset="-79"/>
                <a:ea typeface="Cardo" panose="02020600000000000000" pitchFamily="18" charset="-79"/>
                <a:cs typeface="Cardo" panose="02020600000000000000" pitchFamily="18" charset="-79"/>
              </a:rPr>
              <a:t>Lebih hemat: waktu untuk setup perkakas, </a:t>
            </a:r>
            <a:r>
              <a:rPr lang="en-US" altLang="en-US">
                <a:latin typeface="Cardo" panose="02020600000000000000" pitchFamily="18" charset="-79"/>
                <a:ea typeface="Cardo" panose="02020600000000000000" pitchFamily="18" charset="-79"/>
                <a:cs typeface="Cardo" panose="02020600000000000000" pitchFamily="18" charset="-79"/>
              </a:rPr>
              <a:t>work-in-process, dan </a:t>
            </a:r>
            <a:r>
              <a:rPr lang="en-US" altLang="en-US">
                <a:latin typeface="Cardo" panose="02020600000000000000" pitchFamily="18" charset="-79"/>
                <a:ea typeface="Cardo" panose="02020600000000000000" pitchFamily="18" charset="-79"/>
                <a:cs typeface="Cardo" panose="02020600000000000000" pitchFamily="18" charset="-79"/>
              </a:rPr>
              <a:t>waktu </a:t>
            </a:r>
            <a:r>
              <a:rPr lang="en-US" altLang="en-US" smtClean="0">
                <a:latin typeface="Cardo" panose="02020600000000000000" pitchFamily="18" charset="-79"/>
                <a:ea typeface="Cardo" panose="02020600000000000000" pitchFamily="18" charset="-79"/>
                <a:cs typeface="Cardo" panose="02020600000000000000" pitchFamily="18" charset="-79"/>
              </a:rPr>
              <a:t>produksi</a:t>
            </a:r>
            <a:endParaRPr lang="en-US" altLang="en-US">
              <a:latin typeface="Cardo" panose="02020600000000000000" pitchFamily="18" charset="-79"/>
              <a:ea typeface="Cardo" panose="02020600000000000000" pitchFamily="18" charset="-79"/>
              <a:cs typeface="Cardo" panose="02020600000000000000" pitchFamily="18" charset="-79"/>
            </a:endParaRPr>
          </a:p>
        </p:txBody>
      </p:sp>
      <p:sp>
        <p:nvSpPr>
          <p:cNvPr id="135170" name="Rectangle 3"/>
          <p:cNvSpPr>
            <a:spLocks noGrp="1" noChangeArrowheads="1"/>
          </p:cNvSpPr>
          <p:nvPr>
            <p:ph type="title"/>
          </p:nvPr>
        </p:nvSpPr>
        <p:spPr>
          <a:xfrm>
            <a:off x="914400" y="495301"/>
            <a:ext cx="10363200" cy="876300"/>
          </a:xfrm>
        </p:spPr>
        <p:txBody>
          <a:bodyPr/>
          <a:lstStyle/>
          <a:p>
            <a:r>
              <a:rPr lang="en-US" altLang="en-US" smtClean="0">
                <a:latin typeface="Arial" pitchFamily="34" charset="0"/>
                <a:cs typeface="Arial" pitchFamily="34" charset="0"/>
              </a:rPr>
              <a:t>Manfaat Group Technology</a:t>
            </a:r>
            <a:endParaRPr lang="en-US" altLang="en-US" smtClean="0">
              <a:latin typeface="Arial" pitchFamily="34" charset="0"/>
              <a:cs typeface="Arial" pitchFamily="34" charset="0"/>
            </a:endParaRPr>
          </a:p>
        </p:txBody>
      </p:sp>
    </p:spTree>
    <p:extLst>
      <p:ext uri="{BB962C8B-B14F-4D97-AF65-F5344CB8AC3E}">
        <p14:creationId xmlns:p14="http://schemas.microsoft.com/office/powerpoint/2010/main" val="2870130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4146"/>
                                        </p:tgtEl>
                                        <p:attrNameLst>
                                          <p:attrName>style.visibility</p:attrName>
                                        </p:attrNameLst>
                                      </p:cBhvr>
                                      <p:to>
                                        <p:strVal val="visible"/>
                                      </p:to>
                                    </p:set>
                                    <p:animEffect transition="in" filter="strips(downRight)">
                                      <p:cBhvr>
                                        <p:cTn id="7" dur="1000"/>
                                        <p:tgtEl>
                                          <p:spTgt spid="134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animBg="1"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xfrm>
            <a:off x="795869" y="1511300"/>
            <a:ext cx="10655300" cy="4810125"/>
          </a:xfrm>
        </p:spPr>
        <p:txBody>
          <a:bodyPr lIns="131953" tIns="64818" rIns="131953" bIns="64818">
            <a:normAutofit/>
          </a:bodyPr>
          <a:lstStyle/>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Improved design</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Reduced raw material and purchases</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Simplified production planning and control</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Improved layout, routing, and machine loading</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Reduced tooling setup time, work-in-process, and production time</a:t>
            </a:r>
          </a:p>
        </p:txBody>
      </p:sp>
      <p:sp>
        <p:nvSpPr>
          <p:cNvPr id="135170" name="Rectangle 3"/>
          <p:cNvSpPr>
            <a:spLocks noGrp="1" noChangeArrowheads="1"/>
          </p:cNvSpPr>
          <p:nvPr>
            <p:ph type="title"/>
          </p:nvPr>
        </p:nvSpPr>
        <p:spPr>
          <a:xfrm>
            <a:off x="914400" y="495301"/>
            <a:ext cx="10363200" cy="876300"/>
          </a:xfrm>
        </p:spPr>
        <p:txBody>
          <a:bodyPr/>
          <a:lstStyle/>
          <a:p>
            <a:r>
              <a:rPr lang="en-US" altLang="en-US" smtClean="0">
                <a:latin typeface="Arial" pitchFamily="34" charset="0"/>
                <a:cs typeface="Arial" pitchFamily="34" charset="0"/>
              </a:rPr>
              <a:t>Manfaat Group Technology</a:t>
            </a:r>
            <a:endParaRPr lang="en-US" altLang="en-US" smtClean="0">
              <a:latin typeface="Arial" pitchFamily="34" charset="0"/>
              <a:cs typeface="Arial" pitchFamily="34" charset="0"/>
            </a:endParaRPr>
          </a:p>
        </p:txBody>
      </p:sp>
    </p:spTree>
    <p:extLst>
      <p:ext uri="{BB962C8B-B14F-4D97-AF65-F5344CB8AC3E}">
        <p14:creationId xmlns:p14="http://schemas.microsoft.com/office/powerpoint/2010/main" val="235935722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4146"/>
                                        </p:tgtEl>
                                        <p:attrNameLst>
                                          <p:attrName>style.visibility</p:attrName>
                                        </p:attrNameLst>
                                      </p:cBhvr>
                                      <p:to>
                                        <p:strVal val="visible"/>
                                      </p:to>
                                    </p:set>
                                    <p:animEffect transition="in" filter="strips(downRight)">
                                      <p:cBhvr>
                                        <p:cTn id="7" dur="1000"/>
                                        <p:tgtEl>
                                          <p:spTgt spid="134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animBg="1"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914400" y="434975"/>
            <a:ext cx="10363200" cy="914400"/>
          </a:xfrm>
        </p:spPr>
        <p:txBody>
          <a:bodyPr>
            <a:normAutofit/>
          </a:bodyPr>
          <a:lstStyle/>
          <a:p>
            <a:r>
              <a:rPr lang="en-US" altLang="en-US" smtClean="0">
                <a:latin typeface="Arial" pitchFamily="34" charset="0"/>
                <a:cs typeface="Arial" pitchFamily="34" charset="0"/>
              </a:rPr>
              <a:t>Documen untuk Produksi</a:t>
            </a:r>
            <a:endParaRPr lang="en-US" altLang="en-US" smtClean="0">
              <a:latin typeface="Arial" pitchFamily="34" charset="0"/>
              <a:cs typeface="Arial" pitchFamily="34" charset="0"/>
            </a:endParaRPr>
          </a:p>
        </p:txBody>
      </p:sp>
      <p:sp>
        <p:nvSpPr>
          <p:cNvPr id="136195" name="Rectangle 3"/>
          <p:cNvSpPr>
            <a:spLocks noGrp="1" noChangeArrowheads="1"/>
          </p:cNvSpPr>
          <p:nvPr>
            <p:ph type="body" idx="1"/>
          </p:nvPr>
        </p:nvSpPr>
        <p:spPr>
          <a:xfrm>
            <a:off x="1058336" y="2074863"/>
            <a:ext cx="10378017" cy="3340100"/>
          </a:xfrm>
        </p:spPr>
        <p:txBody>
          <a:bodyPr>
            <a:normAutofit/>
          </a:bodyPr>
          <a:lstStyle/>
          <a:p>
            <a:pPr>
              <a:buSzPct val="60000"/>
              <a:buFont typeface="Wingdings" panose="05000000000000000000" pitchFamily="2" charset="2"/>
              <a:buChar char="v"/>
            </a:pPr>
            <a:r>
              <a:rPr lang="sv-SE" altLang="en-US" sz="2800">
                <a:latin typeface="Cardo" panose="02020600000000000000" pitchFamily="18" charset="-79"/>
                <a:ea typeface="Cardo" panose="02020600000000000000" pitchFamily="18" charset="-79"/>
                <a:cs typeface="Cardo" panose="02020600000000000000" pitchFamily="18" charset="-79"/>
              </a:rPr>
              <a:t>Gambar perakitan</a:t>
            </a:r>
          </a:p>
          <a:p>
            <a:pPr>
              <a:buSzPct val="60000"/>
              <a:buFont typeface="Wingdings" panose="05000000000000000000" pitchFamily="2" charset="2"/>
              <a:buChar char="v"/>
            </a:pPr>
            <a:r>
              <a:rPr lang="sv-SE" altLang="en-US" sz="2800">
                <a:latin typeface="Cardo" panose="02020600000000000000" pitchFamily="18" charset="-79"/>
                <a:ea typeface="Cardo" panose="02020600000000000000" pitchFamily="18" charset="-79"/>
                <a:cs typeface="Cardo" panose="02020600000000000000" pitchFamily="18" charset="-79"/>
              </a:rPr>
              <a:t>Bagan perakitan</a:t>
            </a:r>
          </a:p>
          <a:p>
            <a:pPr>
              <a:buSzPct val="60000"/>
              <a:buFont typeface="Wingdings" panose="05000000000000000000" pitchFamily="2" charset="2"/>
              <a:buChar char="v"/>
            </a:pPr>
            <a:r>
              <a:rPr lang="sv-SE" altLang="en-US" sz="2800">
                <a:latin typeface="Cardo" panose="02020600000000000000" pitchFamily="18" charset="-79"/>
                <a:ea typeface="Cardo" panose="02020600000000000000" pitchFamily="18" charset="-79"/>
                <a:cs typeface="Cardo" panose="02020600000000000000" pitchFamily="18" charset="-79"/>
              </a:rPr>
              <a:t>Lembar rute</a:t>
            </a:r>
          </a:p>
          <a:p>
            <a:pPr>
              <a:buSzPct val="60000"/>
              <a:buFont typeface="Wingdings" panose="05000000000000000000" pitchFamily="2" charset="2"/>
              <a:buChar char="v"/>
            </a:pPr>
            <a:r>
              <a:rPr lang="sv-SE" altLang="en-US" sz="2800">
                <a:latin typeface="Cardo" panose="02020600000000000000" pitchFamily="18" charset="-79"/>
                <a:ea typeface="Cardo" panose="02020600000000000000" pitchFamily="18" charset="-79"/>
                <a:cs typeface="Cardo" panose="02020600000000000000" pitchFamily="18" charset="-79"/>
              </a:rPr>
              <a:t>Perintah kerja</a:t>
            </a:r>
          </a:p>
          <a:p>
            <a:pPr>
              <a:buSzPct val="60000"/>
              <a:buFont typeface="Wingdings" panose="05000000000000000000" pitchFamily="2" charset="2"/>
              <a:buChar char="v"/>
            </a:pPr>
            <a:r>
              <a:rPr lang="sv-SE" altLang="en-US" sz="2800">
                <a:latin typeface="Cardo" panose="02020600000000000000" pitchFamily="18" charset="-79"/>
                <a:ea typeface="Cardo" panose="02020600000000000000" pitchFamily="18" charset="-79"/>
                <a:cs typeface="Cardo" panose="02020600000000000000" pitchFamily="18" charset="-79"/>
              </a:rPr>
              <a:t>Pemberitahuan perubahan </a:t>
            </a:r>
            <a:r>
              <a:rPr lang="sv-SE" altLang="en-US" sz="2800">
                <a:latin typeface="Cardo" panose="02020600000000000000" pitchFamily="18" charset="-79"/>
                <a:ea typeface="Cardo" panose="02020600000000000000" pitchFamily="18" charset="-79"/>
                <a:cs typeface="Cardo" panose="02020600000000000000" pitchFamily="18" charset="-79"/>
              </a:rPr>
              <a:t>teknik </a:t>
            </a:r>
            <a:r>
              <a:rPr lang="sv-SE" altLang="en-US" sz="2800" smtClean="0">
                <a:latin typeface="Cardo" panose="02020600000000000000" pitchFamily="18" charset="-79"/>
                <a:ea typeface="Cardo" panose="02020600000000000000" pitchFamily="18" charset="-79"/>
                <a:cs typeface="Cardo" panose="02020600000000000000" pitchFamily="18" charset="-79"/>
              </a:rPr>
              <a:t>(</a:t>
            </a:r>
            <a:r>
              <a:rPr lang="en-US" altLang="en-US" sz="2800" smtClean="0">
                <a:latin typeface="Cardo" panose="02020600000000000000" pitchFamily="18" charset="-79"/>
                <a:ea typeface="Cardo" panose="02020600000000000000" pitchFamily="18" charset="-79"/>
                <a:cs typeface="Cardo" panose="02020600000000000000" pitchFamily="18" charset="-79"/>
              </a:rPr>
              <a:t>Engineering </a:t>
            </a:r>
            <a:r>
              <a:rPr lang="en-US" altLang="en-US" sz="2800" smtClean="0">
                <a:latin typeface="Cardo" panose="02020600000000000000" pitchFamily="18" charset="-79"/>
                <a:ea typeface="Cardo" panose="02020600000000000000" pitchFamily="18" charset="-79"/>
                <a:cs typeface="Cardo" panose="02020600000000000000" pitchFamily="18" charset="-79"/>
              </a:rPr>
              <a:t>change notices </a:t>
            </a:r>
            <a:r>
              <a:rPr lang="en-US" altLang="en-US" sz="2800" smtClean="0">
                <a:latin typeface="Cardo" panose="02020600000000000000" pitchFamily="18" charset="-79"/>
                <a:ea typeface="Cardo" panose="02020600000000000000" pitchFamily="18" charset="-79"/>
                <a:cs typeface="Cardo" panose="02020600000000000000" pitchFamily="18" charset="-79"/>
              </a:rPr>
              <a:t>= ECNs</a:t>
            </a:r>
            <a:r>
              <a:rPr lang="en-US" altLang="en-US" sz="2800" smtClean="0">
                <a:latin typeface="Cardo" panose="02020600000000000000" pitchFamily="18" charset="-79"/>
                <a:ea typeface="Cardo" panose="02020600000000000000" pitchFamily="18" charset="-79"/>
                <a:cs typeface="Cardo" panose="02020600000000000000" pitchFamily="18" charset="-79"/>
              </a:rPr>
              <a:t>)</a:t>
            </a:r>
          </a:p>
        </p:txBody>
      </p:sp>
    </p:spTree>
    <p:extLst>
      <p:ext uri="{BB962C8B-B14F-4D97-AF65-F5344CB8AC3E}">
        <p14:creationId xmlns:p14="http://schemas.microsoft.com/office/powerpoint/2010/main" val="4835339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6195"/>
                                        </p:tgtEl>
                                        <p:attrNameLst>
                                          <p:attrName>style.visibility</p:attrName>
                                        </p:attrNameLst>
                                      </p:cBhvr>
                                      <p:to>
                                        <p:strVal val="visible"/>
                                      </p:to>
                                    </p:set>
                                    <p:animEffect transition="in" filter="strips(downRight)">
                                      <p:cBhvr>
                                        <p:cTn id="7" dur="1000"/>
                                        <p:tgtEl>
                                          <p:spTgt spid="136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914400" y="434975"/>
            <a:ext cx="10363200" cy="914400"/>
          </a:xfrm>
        </p:spPr>
        <p:txBody>
          <a:bodyPr>
            <a:normAutofit/>
          </a:bodyPr>
          <a:lstStyle/>
          <a:p>
            <a:r>
              <a:rPr lang="en-US" altLang="en-US" smtClean="0">
                <a:latin typeface="Arial" pitchFamily="34" charset="0"/>
                <a:cs typeface="Arial" pitchFamily="34" charset="0"/>
              </a:rPr>
              <a:t>Documen untuk Produksi</a:t>
            </a:r>
            <a:endParaRPr lang="en-US" altLang="en-US" smtClean="0">
              <a:latin typeface="Arial" pitchFamily="34" charset="0"/>
              <a:cs typeface="Arial" pitchFamily="34" charset="0"/>
            </a:endParaRPr>
          </a:p>
        </p:txBody>
      </p:sp>
      <p:sp>
        <p:nvSpPr>
          <p:cNvPr id="136195" name="Rectangle 3"/>
          <p:cNvSpPr>
            <a:spLocks noGrp="1" noChangeArrowheads="1"/>
          </p:cNvSpPr>
          <p:nvPr>
            <p:ph type="body" idx="1"/>
          </p:nvPr>
        </p:nvSpPr>
        <p:spPr>
          <a:xfrm>
            <a:off x="1058336" y="2074863"/>
            <a:ext cx="10378017" cy="3340100"/>
          </a:xfrm>
        </p:spPr>
        <p:txBody>
          <a:bodyPr>
            <a:normAutofit/>
          </a:bodyPr>
          <a:lstStyle/>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Assembly drawing</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Assembly chart</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Route sheet</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Work order</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Engineering change notices (ECNs)</a:t>
            </a:r>
          </a:p>
        </p:txBody>
      </p:sp>
    </p:spTree>
    <p:extLst>
      <p:ext uri="{BB962C8B-B14F-4D97-AF65-F5344CB8AC3E}">
        <p14:creationId xmlns:p14="http://schemas.microsoft.com/office/powerpoint/2010/main" val="236869871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6195"/>
                                        </p:tgtEl>
                                        <p:attrNameLst>
                                          <p:attrName>style.visibility</p:attrName>
                                        </p:attrNameLst>
                                      </p:cBhvr>
                                      <p:to>
                                        <p:strVal val="visible"/>
                                      </p:to>
                                    </p:set>
                                    <p:animEffect transition="in" filter="strips(downRight)">
                                      <p:cBhvr>
                                        <p:cTn id="7" dur="1000"/>
                                        <p:tgtEl>
                                          <p:spTgt spid="136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9265" name="Rectangle 2"/>
          <p:cNvSpPr>
            <a:spLocks noGrp="1" noChangeArrowheads="1"/>
          </p:cNvSpPr>
          <p:nvPr>
            <p:ph type="title"/>
          </p:nvPr>
        </p:nvSpPr>
        <p:spPr>
          <a:xfrm>
            <a:off x="914400" y="393700"/>
            <a:ext cx="10363200" cy="812800"/>
          </a:xfrm>
        </p:spPr>
        <p:txBody>
          <a:bodyPr/>
          <a:lstStyle/>
          <a:p>
            <a:r>
              <a:rPr lang="en-US" altLang="en-US" smtClean="0">
                <a:latin typeface="Arial" pitchFamily="34" charset="0"/>
                <a:cs typeface="Arial" pitchFamily="34" charset="0"/>
              </a:rPr>
              <a:t>Assembly Drawing</a:t>
            </a:r>
          </a:p>
        </p:txBody>
      </p:sp>
      <p:sp>
        <p:nvSpPr>
          <p:cNvPr id="138243" name="Rectangle 3"/>
          <p:cNvSpPr>
            <a:spLocks noChangeArrowheads="1"/>
          </p:cNvSpPr>
          <p:nvPr/>
        </p:nvSpPr>
        <p:spPr bwMode="auto">
          <a:xfrm>
            <a:off x="867835" y="1751014"/>
            <a:ext cx="5228167" cy="3977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rgbClr val="BF0922"/>
              </a:buClr>
              <a:buSzPct val="60000"/>
              <a:buFont typeface="Wingdings" panose="05000000000000000000" pitchFamily="2" charset="2"/>
              <a:buChar char="v"/>
            </a:pPr>
            <a:r>
              <a:rPr lang="en-US" altLang="en-US" sz="4300">
                <a:solidFill>
                  <a:schemeClr val="bg1"/>
                </a:solidFill>
                <a:latin typeface="Cardo" panose="02020600000000000000" pitchFamily="18" charset="-79"/>
                <a:ea typeface="Cardo" panose="02020600000000000000" pitchFamily="18" charset="-79"/>
                <a:cs typeface="Cardo" panose="02020600000000000000" pitchFamily="18" charset="-79"/>
              </a:rPr>
              <a:t>Shows exploded view of product</a:t>
            </a:r>
          </a:p>
          <a:p>
            <a:pPr marL="571500" indent="-571500">
              <a:lnSpc>
                <a:spcPct val="90000"/>
              </a:lnSpc>
              <a:spcAft>
                <a:spcPct val="40000"/>
              </a:spcAft>
              <a:buClr>
                <a:srgbClr val="BF0922"/>
              </a:buClr>
              <a:buSzPct val="60000"/>
              <a:buFont typeface="Wingdings" panose="05000000000000000000" pitchFamily="2" charset="2"/>
              <a:buChar char="v"/>
            </a:pPr>
            <a:r>
              <a:rPr lang="en-US" altLang="en-US" sz="4300">
                <a:solidFill>
                  <a:schemeClr val="bg1"/>
                </a:solidFill>
                <a:latin typeface="Cardo" panose="02020600000000000000" pitchFamily="18" charset="-79"/>
                <a:ea typeface="Cardo" panose="02020600000000000000" pitchFamily="18" charset="-79"/>
                <a:cs typeface="Cardo" panose="02020600000000000000" pitchFamily="18" charset="-79"/>
              </a:rPr>
              <a:t>Details relative locations to show how to assemble the product</a:t>
            </a:r>
          </a:p>
        </p:txBody>
      </p:sp>
      <p:sp>
        <p:nvSpPr>
          <p:cNvPr id="138244" name="Rectangle 4"/>
          <p:cNvSpPr>
            <a:spLocks noChangeArrowheads="1"/>
          </p:cNvSpPr>
          <p:nvPr/>
        </p:nvSpPr>
        <p:spPr bwMode="auto">
          <a:xfrm>
            <a:off x="8229600" y="457200"/>
            <a:ext cx="2664570" cy="5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800" b="1">
                <a:solidFill>
                  <a:schemeClr val="bg1"/>
                </a:solidFill>
                <a:latin typeface="Arial" pitchFamily="34" charset="0"/>
              </a:rPr>
              <a:t>Figure 5.11 (a)</a:t>
            </a:r>
          </a:p>
        </p:txBody>
      </p:sp>
      <p:pic>
        <p:nvPicPr>
          <p:cNvPr id="138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067" y="1708151"/>
            <a:ext cx="6053667"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4069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8243"/>
                                        </p:tgtEl>
                                        <p:attrNameLst>
                                          <p:attrName>style.visibility</p:attrName>
                                        </p:attrNameLst>
                                      </p:cBhvr>
                                      <p:to>
                                        <p:strVal val="visible"/>
                                      </p:to>
                                    </p:set>
                                    <p:animEffect transition="in" filter="strips(downRight)">
                                      <p:cBhvr>
                                        <p:cTn id="7" dur="1000"/>
                                        <p:tgtEl>
                                          <p:spTgt spid="138243"/>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138245"/>
                                        </p:tgtEl>
                                        <p:attrNameLst>
                                          <p:attrName>style.visibility</p:attrName>
                                        </p:attrNameLst>
                                      </p:cBhvr>
                                      <p:to>
                                        <p:strVal val="visible"/>
                                      </p:to>
                                    </p:set>
                                    <p:animEffect transition="in" filter="dissolve">
                                      <p:cBhvr>
                                        <p:cTn id="11" dur="1000"/>
                                        <p:tgtEl>
                                          <p:spTgt spid="138245"/>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38244"/>
                                        </p:tgtEl>
                                        <p:attrNameLst>
                                          <p:attrName>style.visibility</p:attrName>
                                        </p:attrNameLst>
                                      </p:cBhvr>
                                      <p:to>
                                        <p:strVal val="visible"/>
                                      </p:to>
                                    </p:set>
                                    <p:animEffect transition="in" filter="wipe(left)">
                                      <p:cBhvr>
                                        <p:cTn id="15" dur="1000"/>
                                        <p:tgtEl>
                                          <p:spTgt spid="13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autoUpdateAnimBg="0"/>
      <p:bldP spid="138244"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914400" y="434975"/>
            <a:ext cx="10363200" cy="9017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Assembly Chart</a:t>
            </a:r>
          </a:p>
        </p:txBody>
      </p:sp>
      <p:grpSp>
        <p:nvGrpSpPr>
          <p:cNvPr id="140291" name="Group 3"/>
          <p:cNvGrpSpPr>
            <a:grpSpLocks/>
          </p:cNvGrpSpPr>
          <p:nvPr/>
        </p:nvGrpSpPr>
        <p:grpSpPr bwMode="auto">
          <a:xfrm>
            <a:off x="1255187" y="1450977"/>
            <a:ext cx="5221813" cy="4568823"/>
            <a:chOff x="921" y="1058"/>
            <a:chExt cx="3225" cy="2994"/>
          </a:xfrm>
        </p:grpSpPr>
        <p:sp>
          <p:nvSpPr>
            <p:cNvPr id="141317" name="Line 4"/>
            <p:cNvSpPr>
              <a:spLocks noChangeShapeType="1"/>
            </p:cNvSpPr>
            <p:nvPr/>
          </p:nvSpPr>
          <p:spPr bwMode="auto">
            <a:xfrm>
              <a:off x="2605" y="2301"/>
              <a:ext cx="59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sp>
          <p:nvSpPr>
            <p:cNvPr id="141318" name="Line 5"/>
            <p:cNvSpPr>
              <a:spLocks noChangeShapeType="1"/>
            </p:cNvSpPr>
            <p:nvPr/>
          </p:nvSpPr>
          <p:spPr bwMode="auto">
            <a:xfrm>
              <a:off x="2585" y="1502"/>
              <a:ext cx="59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sp>
          <p:nvSpPr>
            <p:cNvPr id="141319" name="Line 6"/>
            <p:cNvSpPr>
              <a:spLocks noChangeShapeType="1"/>
            </p:cNvSpPr>
            <p:nvPr/>
          </p:nvSpPr>
          <p:spPr bwMode="auto">
            <a:xfrm>
              <a:off x="1136" y="3926"/>
              <a:ext cx="208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sp>
          <p:nvSpPr>
            <p:cNvPr id="141320" name="Line 7"/>
            <p:cNvSpPr>
              <a:spLocks noChangeShapeType="1"/>
            </p:cNvSpPr>
            <p:nvPr/>
          </p:nvSpPr>
          <p:spPr bwMode="auto">
            <a:xfrm>
              <a:off x="1136" y="3619"/>
              <a:ext cx="207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grpSp>
          <p:nvGrpSpPr>
            <p:cNvPr id="141321" name="Group 8"/>
            <p:cNvGrpSpPr>
              <a:grpSpLocks/>
            </p:cNvGrpSpPr>
            <p:nvPr/>
          </p:nvGrpSpPr>
          <p:grpSpPr bwMode="auto">
            <a:xfrm>
              <a:off x="1101" y="2828"/>
              <a:ext cx="2056" cy="525"/>
              <a:chOff x="1115" y="1240"/>
              <a:chExt cx="1224" cy="525"/>
            </a:xfrm>
          </p:grpSpPr>
          <p:sp>
            <p:nvSpPr>
              <p:cNvPr id="141398" name="Freeform 9"/>
              <p:cNvSpPr>
                <a:spLocks/>
              </p:cNvSpPr>
              <p:nvPr/>
            </p:nvSpPr>
            <p:spPr bwMode="auto">
              <a:xfrm>
                <a:off x="1115" y="1240"/>
                <a:ext cx="1224" cy="525"/>
              </a:xfrm>
              <a:custGeom>
                <a:avLst/>
                <a:gdLst>
                  <a:gd name="T0" fmla="*/ 0 w 1224"/>
                  <a:gd name="T1" fmla="*/ 0 h 525"/>
                  <a:gd name="T2" fmla="*/ 1061 w 1224"/>
                  <a:gd name="T3" fmla="*/ 0 h 525"/>
                  <a:gd name="T4" fmla="*/ 1224 w 1224"/>
                  <a:gd name="T5" fmla="*/ 264 h 525"/>
                  <a:gd name="T6" fmla="*/ 1086 w 1224"/>
                  <a:gd name="T7" fmla="*/ 525 h 525"/>
                  <a:gd name="T8" fmla="*/ 5 w 1224"/>
                  <a:gd name="T9" fmla="*/ 525 h 525"/>
                  <a:gd name="T10" fmla="*/ 0 60000 65536"/>
                  <a:gd name="T11" fmla="*/ 0 60000 65536"/>
                  <a:gd name="T12" fmla="*/ 0 60000 65536"/>
                  <a:gd name="T13" fmla="*/ 0 60000 65536"/>
                  <a:gd name="T14" fmla="*/ 0 60000 65536"/>
                  <a:gd name="T15" fmla="*/ 0 w 1224"/>
                  <a:gd name="T16" fmla="*/ 0 h 525"/>
                  <a:gd name="T17" fmla="*/ 1224 w 1224"/>
                  <a:gd name="T18" fmla="*/ 525 h 525"/>
                </a:gdLst>
                <a:ahLst/>
                <a:cxnLst>
                  <a:cxn ang="T10">
                    <a:pos x="T0" y="T1"/>
                  </a:cxn>
                  <a:cxn ang="T11">
                    <a:pos x="T2" y="T3"/>
                  </a:cxn>
                  <a:cxn ang="T12">
                    <a:pos x="T4" y="T5"/>
                  </a:cxn>
                  <a:cxn ang="T13">
                    <a:pos x="T6" y="T7"/>
                  </a:cxn>
                  <a:cxn ang="T14">
                    <a:pos x="T8" y="T9"/>
                  </a:cxn>
                </a:cxnLst>
                <a:rect l="T15" t="T16" r="T17" b="T18"/>
                <a:pathLst>
                  <a:path w="1224" h="525">
                    <a:moveTo>
                      <a:pt x="0" y="0"/>
                    </a:moveTo>
                    <a:lnTo>
                      <a:pt x="1061" y="0"/>
                    </a:lnTo>
                    <a:lnTo>
                      <a:pt x="1224" y="264"/>
                    </a:lnTo>
                    <a:lnTo>
                      <a:pt x="1086" y="525"/>
                    </a:lnTo>
                    <a:lnTo>
                      <a:pt x="5" y="525"/>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effectLst>
                    <a:outerShdw blurRad="38100" dist="38100" dir="2700000" algn="tl">
                      <a:srgbClr val="000000">
                        <a:alpha val="43137"/>
                      </a:srgbClr>
                    </a:outerShdw>
                  </a:effectLst>
                </a:endParaRPr>
              </a:p>
            </p:txBody>
          </p:sp>
          <p:sp>
            <p:nvSpPr>
              <p:cNvPr id="141399" name="Line 10"/>
              <p:cNvSpPr>
                <a:spLocks noChangeShapeType="1"/>
              </p:cNvSpPr>
              <p:nvPr/>
            </p:nvSpPr>
            <p:spPr bwMode="auto">
              <a:xfrm flipH="1">
                <a:off x="1131" y="1505"/>
                <a:ext cx="120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grpSp>
        <p:grpSp>
          <p:nvGrpSpPr>
            <p:cNvPr id="141322" name="Group 11"/>
            <p:cNvGrpSpPr>
              <a:grpSpLocks/>
            </p:cNvGrpSpPr>
            <p:nvPr/>
          </p:nvGrpSpPr>
          <p:grpSpPr bwMode="auto">
            <a:xfrm>
              <a:off x="1121" y="2028"/>
              <a:ext cx="1224" cy="539"/>
              <a:chOff x="1115" y="1240"/>
              <a:chExt cx="1224" cy="525"/>
            </a:xfrm>
          </p:grpSpPr>
          <p:sp>
            <p:nvSpPr>
              <p:cNvPr id="141396" name="Freeform 12"/>
              <p:cNvSpPr>
                <a:spLocks/>
              </p:cNvSpPr>
              <p:nvPr/>
            </p:nvSpPr>
            <p:spPr bwMode="auto">
              <a:xfrm>
                <a:off x="1115" y="1240"/>
                <a:ext cx="1224" cy="525"/>
              </a:xfrm>
              <a:custGeom>
                <a:avLst/>
                <a:gdLst>
                  <a:gd name="T0" fmla="*/ 0 w 1224"/>
                  <a:gd name="T1" fmla="*/ 0 h 525"/>
                  <a:gd name="T2" fmla="*/ 1061 w 1224"/>
                  <a:gd name="T3" fmla="*/ 0 h 525"/>
                  <a:gd name="T4" fmla="*/ 1224 w 1224"/>
                  <a:gd name="T5" fmla="*/ 264 h 525"/>
                  <a:gd name="T6" fmla="*/ 1086 w 1224"/>
                  <a:gd name="T7" fmla="*/ 525 h 525"/>
                  <a:gd name="T8" fmla="*/ 5 w 1224"/>
                  <a:gd name="T9" fmla="*/ 525 h 525"/>
                  <a:gd name="T10" fmla="*/ 0 60000 65536"/>
                  <a:gd name="T11" fmla="*/ 0 60000 65536"/>
                  <a:gd name="T12" fmla="*/ 0 60000 65536"/>
                  <a:gd name="T13" fmla="*/ 0 60000 65536"/>
                  <a:gd name="T14" fmla="*/ 0 60000 65536"/>
                  <a:gd name="T15" fmla="*/ 0 w 1224"/>
                  <a:gd name="T16" fmla="*/ 0 h 525"/>
                  <a:gd name="T17" fmla="*/ 1224 w 1224"/>
                  <a:gd name="T18" fmla="*/ 525 h 525"/>
                </a:gdLst>
                <a:ahLst/>
                <a:cxnLst>
                  <a:cxn ang="T10">
                    <a:pos x="T0" y="T1"/>
                  </a:cxn>
                  <a:cxn ang="T11">
                    <a:pos x="T2" y="T3"/>
                  </a:cxn>
                  <a:cxn ang="T12">
                    <a:pos x="T4" y="T5"/>
                  </a:cxn>
                  <a:cxn ang="T13">
                    <a:pos x="T6" y="T7"/>
                  </a:cxn>
                  <a:cxn ang="T14">
                    <a:pos x="T8" y="T9"/>
                  </a:cxn>
                </a:cxnLst>
                <a:rect l="T15" t="T16" r="T17" b="T18"/>
                <a:pathLst>
                  <a:path w="1224" h="525">
                    <a:moveTo>
                      <a:pt x="0" y="0"/>
                    </a:moveTo>
                    <a:lnTo>
                      <a:pt x="1061" y="0"/>
                    </a:lnTo>
                    <a:lnTo>
                      <a:pt x="1224" y="264"/>
                    </a:lnTo>
                    <a:lnTo>
                      <a:pt x="1086" y="525"/>
                    </a:lnTo>
                    <a:lnTo>
                      <a:pt x="5" y="525"/>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effectLst>
                    <a:outerShdw blurRad="38100" dist="38100" dir="2700000" algn="tl">
                      <a:srgbClr val="000000">
                        <a:alpha val="43137"/>
                      </a:srgbClr>
                    </a:outerShdw>
                  </a:effectLst>
                </a:endParaRPr>
              </a:p>
            </p:txBody>
          </p:sp>
          <p:sp>
            <p:nvSpPr>
              <p:cNvPr id="141397" name="Line 13"/>
              <p:cNvSpPr>
                <a:spLocks noChangeShapeType="1"/>
              </p:cNvSpPr>
              <p:nvPr/>
            </p:nvSpPr>
            <p:spPr bwMode="auto">
              <a:xfrm flipH="1">
                <a:off x="1131" y="1505"/>
                <a:ext cx="120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grpSp>
        <p:grpSp>
          <p:nvGrpSpPr>
            <p:cNvPr id="141323" name="Group 14"/>
            <p:cNvGrpSpPr>
              <a:grpSpLocks/>
            </p:cNvGrpSpPr>
            <p:nvPr/>
          </p:nvGrpSpPr>
          <p:grpSpPr bwMode="auto">
            <a:xfrm>
              <a:off x="1115" y="1240"/>
              <a:ext cx="1224" cy="525"/>
              <a:chOff x="1115" y="1240"/>
              <a:chExt cx="1224" cy="525"/>
            </a:xfrm>
          </p:grpSpPr>
          <p:sp>
            <p:nvSpPr>
              <p:cNvPr id="141394" name="Freeform 15"/>
              <p:cNvSpPr>
                <a:spLocks/>
              </p:cNvSpPr>
              <p:nvPr/>
            </p:nvSpPr>
            <p:spPr bwMode="auto">
              <a:xfrm>
                <a:off x="1115" y="1240"/>
                <a:ext cx="1224" cy="525"/>
              </a:xfrm>
              <a:custGeom>
                <a:avLst/>
                <a:gdLst>
                  <a:gd name="T0" fmla="*/ 0 w 1224"/>
                  <a:gd name="T1" fmla="*/ 0 h 525"/>
                  <a:gd name="T2" fmla="*/ 1061 w 1224"/>
                  <a:gd name="T3" fmla="*/ 0 h 525"/>
                  <a:gd name="T4" fmla="*/ 1224 w 1224"/>
                  <a:gd name="T5" fmla="*/ 264 h 525"/>
                  <a:gd name="T6" fmla="*/ 1086 w 1224"/>
                  <a:gd name="T7" fmla="*/ 525 h 525"/>
                  <a:gd name="T8" fmla="*/ 5 w 1224"/>
                  <a:gd name="T9" fmla="*/ 525 h 525"/>
                  <a:gd name="T10" fmla="*/ 0 60000 65536"/>
                  <a:gd name="T11" fmla="*/ 0 60000 65536"/>
                  <a:gd name="T12" fmla="*/ 0 60000 65536"/>
                  <a:gd name="T13" fmla="*/ 0 60000 65536"/>
                  <a:gd name="T14" fmla="*/ 0 60000 65536"/>
                  <a:gd name="T15" fmla="*/ 0 w 1224"/>
                  <a:gd name="T16" fmla="*/ 0 h 525"/>
                  <a:gd name="T17" fmla="*/ 1224 w 1224"/>
                  <a:gd name="T18" fmla="*/ 525 h 525"/>
                </a:gdLst>
                <a:ahLst/>
                <a:cxnLst>
                  <a:cxn ang="T10">
                    <a:pos x="T0" y="T1"/>
                  </a:cxn>
                  <a:cxn ang="T11">
                    <a:pos x="T2" y="T3"/>
                  </a:cxn>
                  <a:cxn ang="T12">
                    <a:pos x="T4" y="T5"/>
                  </a:cxn>
                  <a:cxn ang="T13">
                    <a:pos x="T6" y="T7"/>
                  </a:cxn>
                  <a:cxn ang="T14">
                    <a:pos x="T8" y="T9"/>
                  </a:cxn>
                </a:cxnLst>
                <a:rect l="T15" t="T16" r="T17" b="T18"/>
                <a:pathLst>
                  <a:path w="1224" h="525">
                    <a:moveTo>
                      <a:pt x="0" y="0"/>
                    </a:moveTo>
                    <a:lnTo>
                      <a:pt x="1061" y="0"/>
                    </a:lnTo>
                    <a:lnTo>
                      <a:pt x="1224" y="264"/>
                    </a:lnTo>
                    <a:lnTo>
                      <a:pt x="1086" y="525"/>
                    </a:lnTo>
                    <a:lnTo>
                      <a:pt x="5" y="525"/>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effectLst>
                    <a:outerShdw blurRad="38100" dist="38100" dir="2700000" algn="tl">
                      <a:srgbClr val="000000">
                        <a:alpha val="43137"/>
                      </a:srgbClr>
                    </a:outerShdw>
                  </a:effectLst>
                </a:endParaRPr>
              </a:p>
            </p:txBody>
          </p:sp>
          <p:sp>
            <p:nvSpPr>
              <p:cNvPr id="141395" name="Line 16"/>
              <p:cNvSpPr>
                <a:spLocks noChangeShapeType="1"/>
              </p:cNvSpPr>
              <p:nvPr/>
            </p:nvSpPr>
            <p:spPr bwMode="auto">
              <a:xfrm flipH="1">
                <a:off x="1131" y="1505"/>
                <a:ext cx="120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grpSp>
        <p:grpSp>
          <p:nvGrpSpPr>
            <p:cNvPr id="141324" name="Group 17"/>
            <p:cNvGrpSpPr>
              <a:grpSpLocks/>
            </p:cNvGrpSpPr>
            <p:nvPr/>
          </p:nvGrpSpPr>
          <p:grpSpPr bwMode="auto">
            <a:xfrm>
              <a:off x="936" y="1135"/>
              <a:ext cx="208" cy="230"/>
              <a:chOff x="4075" y="1321"/>
              <a:chExt cx="208" cy="230"/>
            </a:xfrm>
          </p:grpSpPr>
          <p:sp>
            <p:nvSpPr>
              <p:cNvPr id="140306" name="Oval 18"/>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93" name="Rectangle 19"/>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1</a:t>
                </a:r>
              </a:p>
            </p:txBody>
          </p:sp>
        </p:grpSp>
        <p:grpSp>
          <p:nvGrpSpPr>
            <p:cNvPr id="141325" name="Group 20"/>
            <p:cNvGrpSpPr>
              <a:grpSpLocks/>
            </p:cNvGrpSpPr>
            <p:nvPr/>
          </p:nvGrpSpPr>
          <p:grpSpPr bwMode="auto">
            <a:xfrm>
              <a:off x="936" y="1399"/>
              <a:ext cx="208" cy="230"/>
              <a:chOff x="4075" y="1321"/>
              <a:chExt cx="208" cy="230"/>
            </a:xfrm>
          </p:grpSpPr>
          <p:sp>
            <p:nvSpPr>
              <p:cNvPr id="140309" name="Oval 21"/>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91" name="Rectangle 22"/>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2</a:t>
                </a:r>
              </a:p>
            </p:txBody>
          </p:sp>
        </p:grpSp>
        <p:grpSp>
          <p:nvGrpSpPr>
            <p:cNvPr id="141326" name="Group 23"/>
            <p:cNvGrpSpPr>
              <a:grpSpLocks/>
            </p:cNvGrpSpPr>
            <p:nvPr/>
          </p:nvGrpSpPr>
          <p:grpSpPr bwMode="auto">
            <a:xfrm>
              <a:off x="936" y="1664"/>
              <a:ext cx="208" cy="230"/>
              <a:chOff x="4075" y="1321"/>
              <a:chExt cx="208" cy="230"/>
            </a:xfrm>
          </p:grpSpPr>
          <p:sp>
            <p:nvSpPr>
              <p:cNvPr id="140312" name="Oval 24"/>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89" name="Rectangle 25"/>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3</a:t>
                </a:r>
              </a:p>
            </p:txBody>
          </p:sp>
        </p:grpSp>
        <p:grpSp>
          <p:nvGrpSpPr>
            <p:cNvPr id="141327" name="Group 26"/>
            <p:cNvGrpSpPr>
              <a:grpSpLocks/>
            </p:cNvGrpSpPr>
            <p:nvPr/>
          </p:nvGrpSpPr>
          <p:grpSpPr bwMode="auto">
            <a:xfrm>
              <a:off x="936" y="1928"/>
              <a:ext cx="208" cy="230"/>
              <a:chOff x="4075" y="1321"/>
              <a:chExt cx="208" cy="230"/>
            </a:xfrm>
          </p:grpSpPr>
          <p:sp>
            <p:nvSpPr>
              <p:cNvPr id="140315" name="Oval 27"/>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87" name="Rectangle 28"/>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4</a:t>
                </a:r>
              </a:p>
            </p:txBody>
          </p:sp>
        </p:grpSp>
        <p:grpSp>
          <p:nvGrpSpPr>
            <p:cNvPr id="141328" name="Group 29"/>
            <p:cNvGrpSpPr>
              <a:grpSpLocks/>
            </p:cNvGrpSpPr>
            <p:nvPr/>
          </p:nvGrpSpPr>
          <p:grpSpPr bwMode="auto">
            <a:xfrm>
              <a:off x="936" y="2193"/>
              <a:ext cx="208" cy="230"/>
              <a:chOff x="4075" y="1321"/>
              <a:chExt cx="208" cy="230"/>
            </a:xfrm>
          </p:grpSpPr>
          <p:sp>
            <p:nvSpPr>
              <p:cNvPr id="140318" name="Oval 30"/>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85" name="Rectangle 31"/>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5</a:t>
                </a:r>
              </a:p>
            </p:txBody>
          </p:sp>
        </p:grpSp>
        <p:grpSp>
          <p:nvGrpSpPr>
            <p:cNvPr id="141329" name="Group 32"/>
            <p:cNvGrpSpPr>
              <a:grpSpLocks/>
            </p:cNvGrpSpPr>
            <p:nvPr/>
          </p:nvGrpSpPr>
          <p:grpSpPr bwMode="auto">
            <a:xfrm>
              <a:off x="936" y="2458"/>
              <a:ext cx="208" cy="230"/>
              <a:chOff x="4075" y="1321"/>
              <a:chExt cx="208" cy="230"/>
            </a:xfrm>
          </p:grpSpPr>
          <p:sp>
            <p:nvSpPr>
              <p:cNvPr id="140321" name="Oval 33"/>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83" name="Rectangle 34"/>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6</a:t>
                </a:r>
              </a:p>
            </p:txBody>
          </p:sp>
        </p:grpSp>
        <p:grpSp>
          <p:nvGrpSpPr>
            <p:cNvPr id="141330" name="Group 35"/>
            <p:cNvGrpSpPr>
              <a:grpSpLocks/>
            </p:cNvGrpSpPr>
            <p:nvPr/>
          </p:nvGrpSpPr>
          <p:grpSpPr bwMode="auto">
            <a:xfrm>
              <a:off x="936" y="2722"/>
              <a:ext cx="208" cy="230"/>
              <a:chOff x="4075" y="1321"/>
              <a:chExt cx="208" cy="230"/>
            </a:xfrm>
          </p:grpSpPr>
          <p:sp>
            <p:nvSpPr>
              <p:cNvPr id="140324" name="Oval 36"/>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81" name="Rectangle 37"/>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7</a:t>
                </a:r>
              </a:p>
            </p:txBody>
          </p:sp>
        </p:grpSp>
        <p:grpSp>
          <p:nvGrpSpPr>
            <p:cNvPr id="141331" name="Group 38"/>
            <p:cNvGrpSpPr>
              <a:grpSpLocks/>
            </p:cNvGrpSpPr>
            <p:nvPr/>
          </p:nvGrpSpPr>
          <p:grpSpPr bwMode="auto">
            <a:xfrm>
              <a:off x="936" y="2987"/>
              <a:ext cx="208" cy="230"/>
              <a:chOff x="4075" y="1321"/>
              <a:chExt cx="208" cy="230"/>
            </a:xfrm>
          </p:grpSpPr>
          <p:sp>
            <p:nvSpPr>
              <p:cNvPr id="140327" name="Oval 39"/>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79" name="Rectangle 40"/>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8</a:t>
                </a:r>
              </a:p>
            </p:txBody>
          </p:sp>
        </p:grpSp>
        <p:grpSp>
          <p:nvGrpSpPr>
            <p:cNvPr id="141332" name="Group 41"/>
            <p:cNvGrpSpPr>
              <a:grpSpLocks/>
            </p:cNvGrpSpPr>
            <p:nvPr/>
          </p:nvGrpSpPr>
          <p:grpSpPr bwMode="auto">
            <a:xfrm>
              <a:off x="936" y="3251"/>
              <a:ext cx="208" cy="230"/>
              <a:chOff x="4075" y="1321"/>
              <a:chExt cx="208" cy="230"/>
            </a:xfrm>
          </p:grpSpPr>
          <p:sp>
            <p:nvSpPr>
              <p:cNvPr id="140330" name="Oval 42"/>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77" name="Rectangle 43"/>
              <p:cNvSpPr>
                <a:spLocks noChangeArrowheads="1"/>
              </p:cNvSpPr>
              <p:nvPr/>
            </p:nvSpPr>
            <p:spPr bwMode="auto">
              <a:xfrm>
                <a:off x="4090" y="1329"/>
                <a:ext cx="18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9</a:t>
                </a:r>
              </a:p>
            </p:txBody>
          </p:sp>
        </p:grpSp>
        <p:grpSp>
          <p:nvGrpSpPr>
            <p:cNvPr id="141333" name="Group 44"/>
            <p:cNvGrpSpPr>
              <a:grpSpLocks/>
            </p:cNvGrpSpPr>
            <p:nvPr/>
          </p:nvGrpSpPr>
          <p:grpSpPr bwMode="auto">
            <a:xfrm>
              <a:off x="924" y="3516"/>
              <a:ext cx="255" cy="230"/>
              <a:chOff x="4482" y="3001"/>
              <a:chExt cx="255" cy="230"/>
            </a:xfrm>
          </p:grpSpPr>
          <p:sp>
            <p:nvSpPr>
              <p:cNvPr id="140333" name="Oval 45"/>
              <p:cNvSpPr>
                <a:spLocks noChangeArrowheads="1"/>
              </p:cNvSpPr>
              <p:nvPr/>
            </p:nvSpPr>
            <p:spPr bwMode="auto">
              <a:xfrm>
                <a:off x="4498" y="300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75" name="Rectangle 46"/>
              <p:cNvSpPr>
                <a:spLocks noChangeArrowheads="1"/>
              </p:cNvSpPr>
              <p:nvPr/>
            </p:nvSpPr>
            <p:spPr bwMode="auto">
              <a:xfrm>
                <a:off x="4482" y="3009"/>
                <a:ext cx="255"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10</a:t>
                </a:r>
              </a:p>
            </p:txBody>
          </p:sp>
        </p:grpSp>
        <p:grpSp>
          <p:nvGrpSpPr>
            <p:cNvPr id="141334" name="Group 47"/>
            <p:cNvGrpSpPr>
              <a:grpSpLocks/>
            </p:cNvGrpSpPr>
            <p:nvPr/>
          </p:nvGrpSpPr>
          <p:grpSpPr bwMode="auto">
            <a:xfrm>
              <a:off x="921" y="3820"/>
              <a:ext cx="245" cy="230"/>
              <a:chOff x="3764" y="3529"/>
              <a:chExt cx="245" cy="230"/>
            </a:xfrm>
          </p:grpSpPr>
          <p:sp>
            <p:nvSpPr>
              <p:cNvPr id="140336" name="Oval 48"/>
              <p:cNvSpPr>
                <a:spLocks noChangeArrowheads="1"/>
              </p:cNvSpPr>
              <p:nvPr/>
            </p:nvSpPr>
            <p:spPr bwMode="auto">
              <a:xfrm>
                <a:off x="3780" y="3529"/>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73" name="Rectangle 49"/>
              <p:cNvSpPr>
                <a:spLocks noChangeArrowheads="1"/>
              </p:cNvSpPr>
              <p:nvPr/>
            </p:nvSpPr>
            <p:spPr bwMode="auto">
              <a:xfrm>
                <a:off x="3764" y="3537"/>
                <a:ext cx="245"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11</a:t>
                </a:r>
              </a:p>
            </p:txBody>
          </p:sp>
        </p:grpSp>
        <p:sp>
          <p:nvSpPr>
            <p:cNvPr id="141335" name="Rectangle 50"/>
            <p:cNvSpPr>
              <a:spLocks noChangeArrowheads="1"/>
            </p:cNvSpPr>
            <p:nvPr/>
          </p:nvSpPr>
          <p:spPr bwMode="auto">
            <a:xfrm>
              <a:off x="1152" y="1058"/>
              <a:ext cx="803"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R 209 Angle</a:t>
              </a:r>
            </a:p>
          </p:txBody>
        </p:sp>
        <p:sp>
          <p:nvSpPr>
            <p:cNvPr id="141336" name="Rectangle 51"/>
            <p:cNvSpPr>
              <a:spLocks noChangeArrowheads="1"/>
            </p:cNvSpPr>
            <p:nvPr/>
          </p:nvSpPr>
          <p:spPr bwMode="auto">
            <a:xfrm>
              <a:off x="1152" y="1320"/>
              <a:ext cx="803"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R 207 Angle</a:t>
              </a:r>
            </a:p>
          </p:txBody>
        </p:sp>
        <p:sp>
          <p:nvSpPr>
            <p:cNvPr id="141337" name="Rectangle 52"/>
            <p:cNvSpPr>
              <a:spLocks noChangeArrowheads="1"/>
            </p:cNvSpPr>
            <p:nvPr/>
          </p:nvSpPr>
          <p:spPr bwMode="auto">
            <a:xfrm>
              <a:off x="1152" y="1583"/>
              <a:ext cx="988"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Bolts w/nuts (2)</a:t>
              </a:r>
            </a:p>
          </p:txBody>
        </p:sp>
        <p:sp>
          <p:nvSpPr>
            <p:cNvPr id="141338" name="Rectangle 53"/>
            <p:cNvSpPr>
              <a:spLocks noChangeArrowheads="1"/>
            </p:cNvSpPr>
            <p:nvPr/>
          </p:nvSpPr>
          <p:spPr bwMode="auto">
            <a:xfrm>
              <a:off x="1152" y="1845"/>
              <a:ext cx="803"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R 209 Angle</a:t>
              </a:r>
            </a:p>
          </p:txBody>
        </p:sp>
        <p:sp>
          <p:nvSpPr>
            <p:cNvPr id="141339" name="Rectangle 54"/>
            <p:cNvSpPr>
              <a:spLocks noChangeArrowheads="1"/>
            </p:cNvSpPr>
            <p:nvPr/>
          </p:nvSpPr>
          <p:spPr bwMode="auto">
            <a:xfrm>
              <a:off x="1152" y="2108"/>
              <a:ext cx="803"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R 207 Angle</a:t>
              </a:r>
            </a:p>
          </p:txBody>
        </p:sp>
        <p:sp>
          <p:nvSpPr>
            <p:cNvPr id="141340" name="Rectangle 55"/>
            <p:cNvSpPr>
              <a:spLocks noChangeArrowheads="1"/>
            </p:cNvSpPr>
            <p:nvPr/>
          </p:nvSpPr>
          <p:spPr bwMode="auto">
            <a:xfrm>
              <a:off x="1152" y="2633"/>
              <a:ext cx="670"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Bolt w/nut</a:t>
              </a:r>
            </a:p>
          </p:txBody>
        </p:sp>
        <p:sp>
          <p:nvSpPr>
            <p:cNvPr id="141341" name="Rectangle 56"/>
            <p:cNvSpPr>
              <a:spLocks noChangeArrowheads="1"/>
            </p:cNvSpPr>
            <p:nvPr/>
          </p:nvSpPr>
          <p:spPr bwMode="auto">
            <a:xfrm>
              <a:off x="1152" y="2895"/>
              <a:ext cx="817"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R 404 Roller</a:t>
              </a:r>
            </a:p>
          </p:txBody>
        </p:sp>
        <p:sp>
          <p:nvSpPr>
            <p:cNvPr id="141342" name="Rectangle 57"/>
            <p:cNvSpPr>
              <a:spLocks noChangeArrowheads="1"/>
            </p:cNvSpPr>
            <p:nvPr/>
          </p:nvSpPr>
          <p:spPr bwMode="auto">
            <a:xfrm>
              <a:off x="1152" y="3158"/>
              <a:ext cx="825"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Lock washer</a:t>
              </a:r>
            </a:p>
          </p:txBody>
        </p:sp>
        <p:sp>
          <p:nvSpPr>
            <p:cNvPr id="141343" name="Rectangle 58"/>
            <p:cNvSpPr>
              <a:spLocks noChangeArrowheads="1"/>
            </p:cNvSpPr>
            <p:nvPr/>
          </p:nvSpPr>
          <p:spPr bwMode="auto">
            <a:xfrm>
              <a:off x="1152" y="3420"/>
              <a:ext cx="1024"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Part number tag</a:t>
              </a:r>
            </a:p>
          </p:txBody>
        </p:sp>
        <p:sp>
          <p:nvSpPr>
            <p:cNvPr id="141344" name="Rectangle 59"/>
            <p:cNvSpPr>
              <a:spLocks noChangeArrowheads="1"/>
            </p:cNvSpPr>
            <p:nvPr/>
          </p:nvSpPr>
          <p:spPr bwMode="auto">
            <a:xfrm>
              <a:off x="1152" y="3723"/>
              <a:ext cx="1416"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Box w/packing material</a:t>
              </a:r>
            </a:p>
          </p:txBody>
        </p:sp>
        <p:sp>
          <p:nvSpPr>
            <p:cNvPr id="141345" name="Rectangle 60"/>
            <p:cNvSpPr>
              <a:spLocks noChangeArrowheads="1"/>
            </p:cNvSpPr>
            <p:nvPr/>
          </p:nvSpPr>
          <p:spPr bwMode="auto">
            <a:xfrm>
              <a:off x="1152" y="2370"/>
              <a:ext cx="988"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effectLst>
                    <a:outerShdw blurRad="38100" dist="38100" dir="2700000" algn="tl">
                      <a:srgbClr val="000000">
                        <a:alpha val="43137"/>
                      </a:srgbClr>
                    </a:outerShdw>
                  </a:effectLst>
                  <a:latin typeface="Arial" pitchFamily="34" charset="0"/>
                </a:rPr>
                <a:t>Bolts w/nuts (2)</a:t>
              </a:r>
            </a:p>
          </p:txBody>
        </p:sp>
        <p:grpSp>
          <p:nvGrpSpPr>
            <p:cNvPr id="141346" name="Group 61"/>
            <p:cNvGrpSpPr>
              <a:grpSpLocks/>
            </p:cNvGrpSpPr>
            <p:nvPr/>
          </p:nvGrpSpPr>
          <p:grpSpPr bwMode="auto">
            <a:xfrm>
              <a:off x="2351" y="1365"/>
              <a:ext cx="264" cy="287"/>
              <a:chOff x="4468" y="1579"/>
              <a:chExt cx="264" cy="287"/>
            </a:xfrm>
          </p:grpSpPr>
          <p:sp>
            <p:nvSpPr>
              <p:cNvPr id="140350" name="Oval 62"/>
              <p:cNvSpPr>
                <a:spLocks noChangeArrowheads="1"/>
              </p:cNvSpPr>
              <p:nvPr/>
            </p:nvSpPr>
            <p:spPr bwMode="auto">
              <a:xfrm>
                <a:off x="4468" y="1579"/>
                <a:ext cx="264" cy="264"/>
              </a:xfrm>
              <a:prstGeom prst="ellipse">
                <a:avLst/>
              </a:prstGeom>
              <a:solidFill>
                <a:schemeClr val="accent3"/>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71" name="Rectangle 63"/>
              <p:cNvSpPr>
                <a:spLocks noChangeArrowheads="1"/>
              </p:cNvSpPr>
              <p:nvPr/>
            </p:nvSpPr>
            <p:spPr bwMode="auto">
              <a:xfrm>
                <a:off x="4469" y="1593"/>
                <a:ext cx="263"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400">
                    <a:solidFill>
                      <a:schemeClr val="bg1"/>
                    </a:solidFill>
                    <a:effectLst>
                      <a:outerShdw blurRad="38100" dist="38100" dir="2700000" algn="tl">
                        <a:srgbClr val="000000">
                          <a:alpha val="43137"/>
                        </a:srgbClr>
                      </a:outerShdw>
                    </a:effectLst>
                    <a:latin typeface="Arial" pitchFamily="34" charset="0"/>
                  </a:rPr>
                  <a:t>SA</a:t>
                </a:r>
                <a:br>
                  <a:rPr lang="en-US" altLang="en-US" sz="1400">
                    <a:solidFill>
                      <a:schemeClr val="bg1"/>
                    </a:solidFill>
                    <a:effectLst>
                      <a:outerShdw blurRad="38100" dist="38100" dir="2700000" algn="tl">
                        <a:srgbClr val="000000">
                          <a:alpha val="43137"/>
                        </a:srgbClr>
                      </a:outerShdw>
                    </a:effectLst>
                    <a:latin typeface="Arial" pitchFamily="34" charset="0"/>
                  </a:rPr>
                </a:br>
                <a:r>
                  <a:rPr lang="en-US" altLang="en-US" sz="1400">
                    <a:solidFill>
                      <a:schemeClr val="bg1"/>
                    </a:solidFill>
                    <a:effectLst>
                      <a:outerShdw blurRad="38100" dist="38100" dir="2700000" algn="tl">
                        <a:srgbClr val="000000">
                          <a:alpha val="43137"/>
                        </a:srgbClr>
                      </a:outerShdw>
                    </a:effectLst>
                    <a:latin typeface="Arial" pitchFamily="34" charset="0"/>
                  </a:rPr>
                  <a:t>1</a:t>
                </a:r>
              </a:p>
            </p:txBody>
          </p:sp>
        </p:grpSp>
        <p:grpSp>
          <p:nvGrpSpPr>
            <p:cNvPr id="141347" name="Group 64"/>
            <p:cNvGrpSpPr>
              <a:grpSpLocks/>
            </p:cNvGrpSpPr>
            <p:nvPr/>
          </p:nvGrpSpPr>
          <p:grpSpPr bwMode="auto">
            <a:xfrm>
              <a:off x="2360" y="2164"/>
              <a:ext cx="264" cy="286"/>
              <a:chOff x="4516" y="2160"/>
              <a:chExt cx="264" cy="286"/>
            </a:xfrm>
          </p:grpSpPr>
          <p:sp>
            <p:nvSpPr>
              <p:cNvPr id="140353" name="Oval 65"/>
              <p:cNvSpPr>
                <a:spLocks noChangeArrowheads="1"/>
              </p:cNvSpPr>
              <p:nvPr/>
            </p:nvSpPr>
            <p:spPr bwMode="auto">
              <a:xfrm>
                <a:off x="4516" y="2160"/>
                <a:ext cx="264" cy="264"/>
              </a:xfrm>
              <a:prstGeom prst="ellipse">
                <a:avLst/>
              </a:prstGeom>
              <a:solidFill>
                <a:schemeClr val="accent3"/>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solidFill>
                    <a:schemeClr val="bg1"/>
                  </a:solidFill>
                  <a:effectLst>
                    <a:outerShdw blurRad="38100" dist="38100" dir="2700000" algn="tl">
                      <a:srgbClr val="000000">
                        <a:alpha val="43137"/>
                      </a:srgbClr>
                    </a:outerShdw>
                  </a:effectLst>
                  <a:latin typeface="Arial"/>
                  <a:cs typeface="Arial"/>
                </a:endParaRPr>
              </a:p>
            </p:txBody>
          </p:sp>
          <p:sp>
            <p:nvSpPr>
              <p:cNvPr id="141369" name="Rectangle 66"/>
              <p:cNvSpPr>
                <a:spLocks noChangeArrowheads="1"/>
              </p:cNvSpPr>
              <p:nvPr/>
            </p:nvSpPr>
            <p:spPr bwMode="auto">
              <a:xfrm>
                <a:off x="4517" y="2174"/>
                <a:ext cx="263"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400">
                    <a:solidFill>
                      <a:schemeClr val="bg1"/>
                    </a:solidFill>
                    <a:effectLst>
                      <a:outerShdw blurRad="38100" dist="38100" dir="2700000" algn="tl">
                        <a:srgbClr val="000000">
                          <a:alpha val="43137"/>
                        </a:srgbClr>
                      </a:outerShdw>
                    </a:effectLst>
                    <a:latin typeface="Arial" pitchFamily="34" charset="0"/>
                  </a:rPr>
                  <a:t>SA</a:t>
                </a:r>
                <a:br>
                  <a:rPr lang="en-US" altLang="en-US" sz="1400">
                    <a:solidFill>
                      <a:schemeClr val="bg1"/>
                    </a:solidFill>
                    <a:effectLst>
                      <a:outerShdw blurRad="38100" dist="38100" dir="2700000" algn="tl">
                        <a:srgbClr val="000000">
                          <a:alpha val="43137"/>
                        </a:srgbClr>
                      </a:outerShdw>
                    </a:effectLst>
                    <a:latin typeface="Arial" pitchFamily="34" charset="0"/>
                  </a:rPr>
                </a:br>
                <a:r>
                  <a:rPr lang="en-US" altLang="en-US" sz="1400">
                    <a:solidFill>
                      <a:schemeClr val="bg1"/>
                    </a:solidFill>
                    <a:effectLst>
                      <a:outerShdw blurRad="38100" dist="38100" dir="2700000" algn="tl">
                        <a:srgbClr val="000000">
                          <a:alpha val="43137"/>
                        </a:srgbClr>
                      </a:outerShdw>
                    </a:effectLst>
                    <a:latin typeface="Arial" pitchFamily="34" charset="0"/>
                  </a:rPr>
                  <a:t>2</a:t>
                </a:r>
              </a:p>
            </p:txBody>
          </p:sp>
        </p:grpSp>
        <p:sp>
          <p:nvSpPr>
            <p:cNvPr id="141348" name="Line 67"/>
            <p:cNvSpPr>
              <a:spLocks noChangeShapeType="1"/>
            </p:cNvSpPr>
            <p:nvPr/>
          </p:nvSpPr>
          <p:spPr bwMode="auto">
            <a:xfrm>
              <a:off x="3304" y="1496"/>
              <a:ext cx="0" cy="24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grpSp>
          <p:nvGrpSpPr>
            <p:cNvPr id="141349" name="Group 68"/>
            <p:cNvGrpSpPr>
              <a:grpSpLocks/>
            </p:cNvGrpSpPr>
            <p:nvPr/>
          </p:nvGrpSpPr>
          <p:grpSpPr bwMode="auto">
            <a:xfrm>
              <a:off x="3175" y="1370"/>
              <a:ext cx="268" cy="264"/>
              <a:chOff x="5084" y="1607"/>
              <a:chExt cx="268" cy="264"/>
            </a:xfrm>
          </p:grpSpPr>
          <p:sp>
            <p:nvSpPr>
              <p:cNvPr id="140357" name="Oval 69"/>
              <p:cNvSpPr>
                <a:spLocks noChangeArrowheads="1"/>
              </p:cNvSpPr>
              <p:nvPr/>
            </p:nvSpPr>
            <p:spPr bwMode="auto">
              <a:xfrm>
                <a:off x="5088" y="1607"/>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67" name="Rectangle 70"/>
              <p:cNvSpPr>
                <a:spLocks noChangeArrowheads="1"/>
              </p:cNvSpPr>
              <p:nvPr/>
            </p:nvSpPr>
            <p:spPr bwMode="auto">
              <a:xfrm>
                <a:off x="5084" y="1659"/>
                <a:ext cx="26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effectLst>
                      <a:outerShdw blurRad="38100" dist="38100" dir="2700000" algn="tl">
                        <a:srgbClr val="000000">
                          <a:alpha val="43137"/>
                        </a:srgbClr>
                      </a:outerShdw>
                    </a:effectLst>
                    <a:latin typeface="Arial" pitchFamily="34" charset="0"/>
                  </a:rPr>
                  <a:t>A1</a:t>
                </a:r>
              </a:p>
            </p:txBody>
          </p:sp>
        </p:grpSp>
        <p:grpSp>
          <p:nvGrpSpPr>
            <p:cNvPr id="141350" name="Group 71"/>
            <p:cNvGrpSpPr>
              <a:grpSpLocks/>
            </p:cNvGrpSpPr>
            <p:nvPr/>
          </p:nvGrpSpPr>
          <p:grpSpPr bwMode="auto">
            <a:xfrm>
              <a:off x="3175" y="2169"/>
              <a:ext cx="268" cy="264"/>
              <a:chOff x="4760" y="1831"/>
              <a:chExt cx="268" cy="264"/>
            </a:xfrm>
          </p:grpSpPr>
          <p:sp>
            <p:nvSpPr>
              <p:cNvPr id="140360" name="Oval 72"/>
              <p:cNvSpPr>
                <a:spLocks noChangeArrowheads="1"/>
              </p:cNvSpPr>
              <p:nvPr/>
            </p:nvSpPr>
            <p:spPr bwMode="auto">
              <a:xfrm>
                <a:off x="4764" y="1831"/>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65" name="Rectangle 73"/>
              <p:cNvSpPr>
                <a:spLocks noChangeArrowheads="1"/>
              </p:cNvSpPr>
              <p:nvPr/>
            </p:nvSpPr>
            <p:spPr bwMode="auto">
              <a:xfrm>
                <a:off x="4760" y="1883"/>
                <a:ext cx="26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effectLst>
                      <a:outerShdw blurRad="38100" dist="38100" dir="2700000" algn="tl">
                        <a:srgbClr val="000000">
                          <a:alpha val="43137"/>
                        </a:srgbClr>
                      </a:outerShdw>
                    </a:effectLst>
                    <a:latin typeface="Arial" pitchFamily="34" charset="0"/>
                  </a:rPr>
                  <a:t>A2</a:t>
                </a:r>
              </a:p>
            </p:txBody>
          </p:sp>
        </p:grpSp>
        <p:grpSp>
          <p:nvGrpSpPr>
            <p:cNvPr id="141351" name="Group 74"/>
            <p:cNvGrpSpPr>
              <a:grpSpLocks/>
            </p:cNvGrpSpPr>
            <p:nvPr/>
          </p:nvGrpSpPr>
          <p:grpSpPr bwMode="auto">
            <a:xfrm>
              <a:off x="3175" y="2959"/>
              <a:ext cx="268" cy="264"/>
              <a:chOff x="5328" y="2160"/>
              <a:chExt cx="268" cy="264"/>
            </a:xfrm>
          </p:grpSpPr>
          <p:sp>
            <p:nvSpPr>
              <p:cNvPr id="140363" name="Oval 75"/>
              <p:cNvSpPr>
                <a:spLocks noChangeArrowheads="1"/>
              </p:cNvSpPr>
              <p:nvPr/>
            </p:nvSpPr>
            <p:spPr bwMode="auto">
              <a:xfrm>
                <a:off x="5332" y="2160"/>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63" name="Rectangle 76"/>
              <p:cNvSpPr>
                <a:spLocks noChangeArrowheads="1"/>
              </p:cNvSpPr>
              <p:nvPr/>
            </p:nvSpPr>
            <p:spPr bwMode="auto">
              <a:xfrm>
                <a:off x="5328" y="2212"/>
                <a:ext cx="26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effectLst>
                      <a:outerShdw blurRad="38100" dist="38100" dir="2700000" algn="tl">
                        <a:srgbClr val="000000">
                          <a:alpha val="43137"/>
                        </a:srgbClr>
                      </a:outerShdw>
                    </a:effectLst>
                    <a:latin typeface="Arial" pitchFamily="34" charset="0"/>
                  </a:rPr>
                  <a:t>A3</a:t>
                </a:r>
              </a:p>
            </p:txBody>
          </p:sp>
        </p:grpSp>
        <p:grpSp>
          <p:nvGrpSpPr>
            <p:cNvPr id="141352" name="Group 77"/>
            <p:cNvGrpSpPr>
              <a:grpSpLocks/>
            </p:cNvGrpSpPr>
            <p:nvPr/>
          </p:nvGrpSpPr>
          <p:grpSpPr bwMode="auto">
            <a:xfrm>
              <a:off x="3175" y="3492"/>
              <a:ext cx="268" cy="264"/>
              <a:chOff x="4984" y="2028"/>
              <a:chExt cx="268" cy="264"/>
            </a:xfrm>
          </p:grpSpPr>
          <p:sp>
            <p:nvSpPr>
              <p:cNvPr id="140366" name="Oval 78"/>
              <p:cNvSpPr>
                <a:spLocks noChangeArrowheads="1"/>
              </p:cNvSpPr>
              <p:nvPr/>
            </p:nvSpPr>
            <p:spPr bwMode="auto">
              <a:xfrm>
                <a:off x="4988" y="2028"/>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61" name="Rectangle 79"/>
              <p:cNvSpPr>
                <a:spLocks noChangeArrowheads="1"/>
              </p:cNvSpPr>
              <p:nvPr/>
            </p:nvSpPr>
            <p:spPr bwMode="auto">
              <a:xfrm>
                <a:off x="4984" y="2080"/>
                <a:ext cx="26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effectLst>
                      <a:outerShdw blurRad="38100" dist="38100" dir="2700000" algn="tl">
                        <a:srgbClr val="000000">
                          <a:alpha val="43137"/>
                        </a:srgbClr>
                      </a:outerShdw>
                    </a:effectLst>
                    <a:latin typeface="Arial" pitchFamily="34" charset="0"/>
                  </a:rPr>
                  <a:t>A4</a:t>
                </a:r>
              </a:p>
            </p:txBody>
          </p:sp>
        </p:grpSp>
        <p:grpSp>
          <p:nvGrpSpPr>
            <p:cNvPr id="141353" name="Group 80"/>
            <p:cNvGrpSpPr>
              <a:grpSpLocks/>
            </p:cNvGrpSpPr>
            <p:nvPr/>
          </p:nvGrpSpPr>
          <p:grpSpPr bwMode="auto">
            <a:xfrm>
              <a:off x="3175" y="3788"/>
              <a:ext cx="268" cy="264"/>
              <a:chOff x="5080" y="2407"/>
              <a:chExt cx="268" cy="264"/>
            </a:xfrm>
          </p:grpSpPr>
          <p:sp>
            <p:nvSpPr>
              <p:cNvPr id="140369" name="Oval 81"/>
              <p:cNvSpPr>
                <a:spLocks noChangeArrowheads="1"/>
              </p:cNvSpPr>
              <p:nvPr/>
            </p:nvSpPr>
            <p:spPr bwMode="auto">
              <a:xfrm>
                <a:off x="5084" y="2407"/>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Arial"/>
                  <a:cs typeface="Arial"/>
                </a:endParaRPr>
              </a:p>
            </p:txBody>
          </p:sp>
          <p:sp>
            <p:nvSpPr>
              <p:cNvPr id="141359" name="Rectangle 82"/>
              <p:cNvSpPr>
                <a:spLocks noChangeArrowheads="1"/>
              </p:cNvSpPr>
              <p:nvPr/>
            </p:nvSpPr>
            <p:spPr bwMode="auto">
              <a:xfrm>
                <a:off x="5080" y="2459"/>
                <a:ext cx="26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effectLst>
                      <a:outerShdw blurRad="38100" dist="38100" dir="2700000" algn="tl">
                        <a:srgbClr val="000000">
                          <a:alpha val="43137"/>
                        </a:srgbClr>
                      </a:outerShdw>
                    </a:effectLst>
                    <a:latin typeface="Arial" pitchFamily="34" charset="0"/>
                  </a:rPr>
                  <a:t>A5</a:t>
                </a:r>
              </a:p>
            </p:txBody>
          </p:sp>
        </p:grpSp>
        <p:sp>
          <p:nvSpPr>
            <p:cNvPr id="141354" name="Rectangle 83"/>
            <p:cNvSpPr>
              <a:spLocks noChangeArrowheads="1"/>
            </p:cNvSpPr>
            <p:nvPr/>
          </p:nvSpPr>
          <p:spPr bwMode="auto">
            <a:xfrm>
              <a:off x="3197" y="3241"/>
              <a:ext cx="228" cy="228"/>
            </a:xfrm>
            <a:prstGeom prst="rect">
              <a:avLst/>
            </a:prstGeom>
            <a:solidFill>
              <a:srgbClr val="F7D7AC"/>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effectLst>
                  <a:outerShdw blurRad="38100" dist="38100" dir="2700000" algn="tl">
                    <a:srgbClr val="000000">
                      <a:alpha val="43137"/>
                    </a:srgbClr>
                  </a:outerShdw>
                </a:effectLst>
                <a:latin typeface="Arial" pitchFamily="34" charset="0"/>
              </a:endParaRPr>
            </a:p>
          </p:txBody>
        </p:sp>
        <p:sp>
          <p:nvSpPr>
            <p:cNvPr id="141355" name="Rectangle 84"/>
            <p:cNvSpPr>
              <a:spLocks noChangeArrowheads="1"/>
            </p:cNvSpPr>
            <p:nvPr/>
          </p:nvSpPr>
          <p:spPr bwMode="auto">
            <a:xfrm>
              <a:off x="2568" y="1221"/>
              <a:ext cx="649"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spcBef>
                  <a:spcPct val="40000"/>
                </a:spcBef>
              </a:pPr>
              <a:r>
                <a:rPr lang="en-US" altLang="en-US" sz="1600">
                  <a:effectLst>
                    <a:outerShdw blurRad="38100" dist="38100" dir="2700000" algn="tl">
                      <a:srgbClr val="000000">
                        <a:alpha val="43137"/>
                      </a:srgbClr>
                    </a:outerShdw>
                  </a:effectLst>
                  <a:latin typeface="Arial" pitchFamily="34" charset="0"/>
                </a:rPr>
                <a:t>Left</a:t>
              </a:r>
              <a:br>
                <a:rPr lang="en-US" altLang="en-US" sz="1600">
                  <a:effectLst>
                    <a:outerShdw blurRad="38100" dist="38100" dir="2700000" algn="tl">
                      <a:srgbClr val="000000">
                        <a:alpha val="43137"/>
                      </a:srgbClr>
                    </a:outerShdw>
                  </a:effectLst>
                  <a:latin typeface="Arial" pitchFamily="34" charset="0"/>
                </a:rPr>
              </a:br>
              <a:r>
                <a:rPr lang="en-US" altLang="en-US" sz="1600">
                  <a:effectLst>
                    <a:outerShdw blurRad="38100" dist="38100" dir="2700000" algn="tl">
                      <a:srgbClr val="000000">
                        <a:alpha val="43137"/>
                      </a:srgbClr>
                    </a:outerShdw>
                  </a:effectLst>
                  <a:latin typeface="Arial" pitchFamily="34" charset="0"/>
                </a:rPr>
                <a:t>bracket</a:t>
              </a:r>
            </a:p>
            <a:p>
              <a:pPr algn="ctr">
                <a:lnSpc>
                  <a:spcPct val="75000"/>
                </a:lnSpc>
                <a:spcBef>
                  <a:spcPct val="40000"/>
                </a:spcBef>
              </a:pPr>
              <a:r>
                <a:rPr lang="en-US" altLang="en-US" sz="1600">
                  <a:effectLst>
                    <a:outerShdw blurRad="38100" dist="38100" dir="2700000" algn="tl">
                      <a:srgbClr val="000000">
                        <a:alpha val="43137"/>
                      </a:srgbClr>
                    </a:outerShdw>
                  </a:effectLst>
                  <a:latin typeface="Arial" pitchFamily="34" charset="0"/>
                </a:rPr>
                <a:t>assembly</a:t>
              </a:r>
            </a:p>
          </p:txBody>
        </p:sp>
        <p:sp>
          <p:nvSpPr>
            <p:cNvPr id="141356" name="Rectangle 85"/>
            <p:cNvSpPr>
              <a:spLocks noChangeArrowheads="1"/>
            </p:cNvSpPr>
            <p:nvPr/>
          </p:nvSpPr>
          <p:spPr bwMode="auto">
            <a:xfrm>
              <a:off x="2580" y="2005"/>
              <a:ext cx="649"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spcBef>
                  <a:spcPct val="40000"/>
                </a:spcBef>
              </a:pPr>
              <a:r>
                <a:rPr lang="en-US" altLang="en-US" sz="1600">
                  <a:effectLst>
                    <a:outerShdw blurRad="38100" dist="38100" dir="2700000" algn="tl">
                      <a:srgbClr val="000000">
                        <a:alpha val="43137"/>
                      </a:srgbClr>
                    </a:outerShdw>
                  </a:effectLst>
                  <a:latin typeface="Arial" pitchFamily="34" charset="0"/>
                </a:rPr>
                <a:t>Right</a:t>
              </a:r>
              <a:br>
                <a:rPr lang="en-US" altLang="en-US" sz="1600">
                  <a:effectLst>
                    <a:outerShdw blurRad="38100" dist="38100" dir="2700000" algn="tl">
                      <a:srgbClr val="000000">
                        <a:alpha val="43137"/>
                      </a:srgbClr>
                    </a:outerShdw>
                  </a:effectLst>
                  <a:latin typeface="Arial" pitchFamily="34" charset="0"/>
                </a:rPr>
              </a:br>
              <a:r>
                <a:rPr lang="en-US" altLang="en-US" sz="1600">
                  <a:effectLst>
                    <a:outerShdw blurRad="38100" dist="38100" dir="2700000" algn="tl">
                      <a:srgbClr val="000000">
                        <a:alpha val="43137"/>
                      </a:srgbClr>
                    </a:outerShdw>
                  </a:effectLst>
                  <a:latin typeface="Arial" pitchFamily="34" charset="0"/>
                </a:rPr>
                <a:t>bracket</a:t>
              </a:r>
            </a:p>
            <a:p>
              <a:pPr algn="ctr">
                <a:lnSpc>
                  <a:spcPct val="75000"/>
                </a:lnSpc>
                <a:spcBef>
                  <a:spcPct val="40000"/>
                </a:spcBef>
              </a:pPr>
              <a:r>
                <a:rPr lang="en-US" altLang="en-US" sz="1600">
                  <a:effectLst>
                    <a:outerShdw blurRad="38100" dist="38100" dir="2700000" algn="tl">
                      <a:srgbClr val="000000">
                        <a:alpha val="43137"/>
                      </a:srgbClr>
                    </a:outerShdw>
                  </a:effectLst>
                  <a:latin typeface="Arial" pitchFamily="34" charset="0"/>
                </a:rPr>
                <a:t>assembly</a:t>
              </a:r>
            </a:p>
          </p:txBody>
        </p:sp>
        <p:sp>
          <p:nvSpPr>
            <p:cNvPr id="141357" name="Rectangle 86"/>
            <p:cNvSpPr>
              <a:spLocks noChangeArrowheads="1"/>
            </p:cNvSpPr>
            <p:nvPr/>
          </p:nvSpPr>
          <p:spPr bwMode="auto">
            <a:xfrm>
              <a:off x="3426" y="3227"/>
              <a:ext cx="720"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75000"/>
                </a:lnSpc>
              </a:pPr>
              <a:r>
                <a:rPr lang="en-US" altLang="en-US" sz="1600">
                  <a:effectLst>
                    <a:outerShdw blurRad="38100" dist="38100" dir="2700000" algn="tl">
                      <a:srgbClr val="000000">
                        <a:alpha val="43137"/>
                      </a:srgbClr>
                    </a:outerShdw>
                  </a:effectLst>
                  <a:latin typeface="Arial" pitchFamily="34" charset="0"/>
                </a:rPr>
                <a:t>Poka-yoke inspection</a:t>
              </a:r>
            </a:p>
          </p:txBody>
        </p:sp>
      </p:grpSp>
      <p:sp>
        <p:nvSpPr>
          <p:cNvPr id="140375" name="Rectangle 87"/>
          <p:cNvSpPr>
            <a:spLocks noChangeArrowheads="1"/>
          </p:cNvSpPr>
          <p:nvPr/>
        </p:nvSpPr>
        <p:spPr bwMode="auto">
          <a:xfrm>
            <a:off x="8947151" y="5661026"/>
            <a:ext cx="2683806" cy="5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800" b="1">
                <a:effectLst>
                  <a:outerShdw blurRad="38100" dist="38100" dir="2700000" algn="tl">
                    <a:srgbClr val="000000">
                      <a:alpha val="43137"/>
                    </a:srgbClr>
                  </a:outerShdw>
                </a:effectLst>
                <a:latin typeface="Arial" pitchFamily="34" charset="0"/>
              </a:rPr>
              <a:t>Figure </a:t>
            </a:r>
            <a:r>
              <a:rPr lang="en-US" altLang="en-US" sz="2800" b="1">
                <a:solidFill>
                  <a:srgbClr val="FFFF00"/>
                </a:solidFill>
                <a:effectLst>
                  <a:outerShdw blurRad="38100" dist="38100" dir="2700000" algn="tl">
                    <a:srgbClr val="000000">
                      <a:alpha val="43137"/>
                    </a:srgbClr>
                  </a:outerShdw>
                </a:effectLst>
                <a:latin typeface="Arial" pitchFamily="34" charset="0"/>
              </a:rPr>
              <a:t>5.11</a:t>
            </a:r>
            <a:r>
              <a:rPr lang="en-US" altLang="en-US" sz="2800" b="1">
                <a:effectLst>
                  <a:outerShdw blurRad="38100" dist="38100" dir="2700000" algn="tl">
                    <a:srgbClr val="000000">
                      <a:alpha val="43137"/>
                    </a:srgbClr>
                  </a:outerShdw>
                </a:effectLst>
                <a:latin typeface="Arial" pitchFamily="34" charset="0"/>
              </a:rPr>
              <a:t> (b)</a:t>
            </a:r>
          </a:p>
        </p:txBody>
      </p:sp>
      <p:sp>
        <p:nvSpPr>
          <p:cNvPr id="2" name="Rectangle 1"/>
          <p:cNvSpPr/>
          <p:nvPr/>
        </p:nvSpPr>
        <p:spPr>
          <a:xfrm>
            <a:off x="6696996" y="2029987"/>
            <a:ext cx="4667956" cy="923330"/>
          </a:xfrm>
          <a:prstGeom prst="rect">
            <a:avLst/>
          </a:prstGeom>
        </p:spPr>
        <p:txBody>
          <a:bodyPr wrap="square">
            <a:spAutoFit/>
          </a:bodyPr>
          <a:lstStyle/>
          <a:p>
            <a:r>
              <a:rPr lang="en-US">
                <a:effectLst>
                  <a:outerShdw blurRad="38100" dist="38100" dir="2700000" algn="tl">
                    <a:srgbClr val="000000">
                      <a:alpha val="43137"/>
                    </a:srgbClr>
                  </a:outerShdw>
                </a:effectLst>
              </a:rPr>
              <a:t>Mengidentifikasi titik produksi di mana komponen mengalir ke sub-rakitan dan akhirnya menjadi produk akhir</a:t>
            </a:r>
          </a:p>
        </p:txBody>
      </p:sp>
    </p:spTree>
    <p:extLst>
      <p:ext uri="{BB962C8B-B14F-4D97-AF65-F5344CB8AC3E}">
        <p14:creationId xmlns:p14="http://schemas.microsoft.com/office/powerpoint/2010/main" val="5794033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40291"/>
                                        </p:tgtEl>
                                        <p:attrNameLst>
                                          <p:attrName>style.visibility</p:attrName>
                                        </p:attrNameLst>
                                      </p:cBhvr>
                                      <p:to>
                                        <p:strVal val="visible"/>
                                      </p:to>
                                    </p:set>
                                    <p:animEffect transition="in" filter="wipe(left)">
                                      <p:cBhvr>
                                        <p:cTn id="7" dur="1000"/>
                                        <p:tgtEl>
                                          <p:spTgt spid="140291"/>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40375"/>
                                        </p:tgtEl>
                                        <p:attrNameLst>
                                          <p:attrName>style.visibility</p:attrName>
                                        </p:attrNameLst>
                                      </p:cBhvr>
                                      <p:to>
                                        <p:strVal val="visible"/>
                                      </p:to>
                                    </p:set>
                                    <p:animEffect transition="in" filter="wipe(left)">
                                      <p:cBhvr>
                                        <p:cTn id="11" dur="1000"/>
                                        <p:tgtEl>
                                          <p:spTgt spid="140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75"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914400" y="434975"/>
            <a:ext cx="10363200" cy="812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Route Sheet</a:t>
            </a:r>
          </a:p>
        </p:txBody>
      </p:sp>
      <p:sp>
        <p:nvSpPr>
          <p:cNvPr id="142339" name="Rectangle 3"/>
          <p:cNvSpPr>
            <a:spLocks noChangeArrowheads="1"/>
          </p:cNvSpPr>
          <p:nvPr/>
        </p:nvSpPr>
        <p:spPr bwMode="auto">
          <a:xfrm>
            <a:off x="944035" y="1347788"/>
            <a:ext cx="9215967"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Daftar operasi dan waktu yang diperlukan untuk menghasilkan komponen</a:t>
            </a:r>
            <a:endPar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nvGrpSpPr>
          <p:cNvPr id="142340" name="Group 4"/>
          <p:cNvGrpSpPr>
            <a:grpSpLocks/>
          </p:cNvGrpSpPr>
          <p:nvPr/>
        </p:nvGrpSpPr>
        <p:grpSpPr bwMode="auto">
          <a:xfrm>
            <a:off x="262467" y="2451101"/>
            <a:ext cx="11641667" cy="3543300"/>
            <a:chOff x="124" y="1608"/>
            <a:chExt cx="5500" cy="2232"/>
          </a:xfrm>
        </p:grpSpPr>
        <p:sp>
          <p:nvSpPr>
            <p:cNvPr id="142341" name="Rectangle 5"/>
            <p:cNvSpPr>
              <a:spLocks noChangeArrowheads="1"/>
            </p:cNvSpPr>
            <p:nvPr/>
          </p:nvSpPr>
          <p:spPr bwMode="auto">
            <a:xfrm>
              <a:off x="128" y="1608"/>
              <a:ext cx="5496" cy="2232"/>
            </a:xfrm>
            <a:prstGeom prst="rect">
              <a:avLst/>
            </a:prstGeom>
            <a:solidFill>
              <a:schemeClr val="accent4"/>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nvGrpSpPr>
            <p:cNvPr id="143365" name="Group 6"/>
            <p:cNvGrpSpPr>
              <a:grpSpLocks/>
            </p:cNvGrpSpPr>
            <p:nvPr/>
          </p:nvGrpSpPr>
          <p:grpSpPr bwMode="auto">
            <a:xfrm>
              <a:off x="193" y="1677"/>
              <a:ext cx="5431" cy="2135"/>
              <a:chOff x="297" y="1677"/>
              <a:chExt cx="5431" cy="2135"/>
            </a:xfrm>
          </p:grpSpPr>
          <p:sp>
            <p:nvSpPr>
              <p:cNvPr id="143374" name="Rectangle 7"/>
              <p:cNvSpPr>
                <a:spLocks noChangeArrowheads="1"/>
              </p:cNvSpPr>
              <p:nvPr/>
            </p:nvSpPr>
            <p:spPr bwMode="auto">
              <a:xfrm>
                <a:off x="297" y="1677"/>
                <a:ext cx="5431"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333500" algn="l"/>
                    <a:tab pos="3340100" algn="l"/>
                    <a:tab pos="6007100" algn="l"/>
                    <a:tab pos="7150100" algn="l"/>
                  </a:tabLst>
                  <a:defRPr>
                    <a:solidFill>
                      <a:schemeClr val="tx1"/>
                    </a:solidFill>
                    <a:latin typeface="Calibri" pitchFamily="34" charset="0"/>
                    <a:cs typeface="Arial" pitchFamily="34" charset="0"/>
                  </a:defRPr>
                </a:lvl1pPr>
                <a:lvl2pPr marL="742950" indent="-285750">
                  <a:tabLst>
                    <a:tab pos="1333500" algn="l"/>
                    <a:tab pos="3340100" algn="l"/>
                    <a:tab pos="6007100" algn="l"/>
                    <a:tab pos="7150100" algn="l"/>
                  </a:tabLst>
                  <a:defRPr>
                    <a:solidFill>
                      <a:schemeClr val="tx1"/>
                    </a:solidFill>
                    <a:latin typeface="Calibri" pitchFamily="34" charset="0"/>
                    <a:cs typeface="Arial" pitchFamily="34" charset="0"/>
                  </a:defRPr>
                </a:lvl2pPr>
                <a:lvl3pPr marL="1143000" indent="-228600">
                  <a:tabLst>
                    <a:tab pos="1333500" algn="l"/>
                    <a:tab pos="3340100" algn="l"/>
                    <a:tab pos="6007100" algn="l"/>
                    <a:tab pos="7150100" algn="l"/>
                  </a:tabLst>
                  <a:defRPr>
                    <a:solidFill>
                      <a:schemeClr val="tx1"/>
                    </a:solidFill>
                    <a:latin typeface="Calibri" pitchFamily="34" charset="0"/>
                    <a:cs typeface="Arial" pitchFamily="34" charset="0"/>
                  </a:defRPr>
                </a:lvl3pPr>
                <a:lvl4pPr marL="1600200" indent="-228600">
                  <a:tabLst>
                    <a:tab pos="1333500" algn="l"/>
                    <a:tab pos="3340100" algn="l"/>
                    <a:tab pos="6007100" algn="l"/>
                    <a:tab pos="7150100" algn="l"/>
                  </a:tabLst>
                  <a:defRPr>
                    <a:solidFill>
                      <a:schemeClr val="tx1"/>
                    </a:solidFill>
                    <a:latin typeface="Calibri" pitchFamily="34" charset="0"/>
                    <a:cs typeface="Arial" pitchFamily="34" charset="0"/>
                  </a:defRPr>
                </a:lvl4pPr>
                <a:lvl5pPr marL="2057400" indent="-228600">
                  <a:tabLst>
                    <a:tab pos="1333500" algn="l"/>
                    <a:tab pos="3340100" algn="l"/>
                    <a:tab pos="6007100" algn="l"/>
                    <a:tab pos="71501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9pPr>
              </a:lstStyle>
              <a:p>
                <a:pPr>
                  <a:lnSpc>
                    <a:spcPct val="85000"/>
                  </a:lnSpc>
                  <a:tabLst>
                    <a:tab pos="1938338" algn="l"/>
                    <a:tab pos="5145088" algn="l"/>
                    <a:tab pos="8120063" algn="l"/>
                    <a:tab pos="9826625" algn="l"/>
                  </a:tabLst>
                </a:pPr>
                <a:r>
                  <a:rPr lang="en-US" altLang="en-US" sz="2000" b="1">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Setup	Operation</a:t>
                </a:r>
              </a:p>
              <a:p>
                <a:pPr>
                  <a:lnSpc>
                    <a:spcPct val="85000"/>
                  </a:lnSpc>
                  <a:tabLst>
                    <a:tab pos="1938338" algn="l"/>
                    <a:tab pos="5145088" algn="l"/>
                    <a:tab pos="8120063" algn="l"/>
                    <a:tab pos="9826625" algn="l"/>
                  </a:tabLst>
                </a:pPr>
                <a:r>
                  <a:rPr lang="en-US" altLang="en-US" sz="2000" b="1">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Process	Machine	Operations	Time	Time/Unit</a:t>
                </a:r>
              </a:p>
            </p:txBody>
          </p:sp>
          <p:sp>
            <p:nvSpPr>
              <p:cNvPr id="143375" name="Rectangle 8"/>
              <p:cNvSpPr>
                <a:spLocks noChangeArrowheads="1"/>
              </p:cNvSpPr>
              <p:nvPr/>
            </p:nvSpPr>
            <p:spPr bwMode="auto">
              <a:xfrm>
                <a:off x="297" y="2096"/>
                <a:ext cx="5431" cy="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1pPr>
                <a:lvl2pPr marL="742950" indent="-28575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2pPr>
                <a:lvl3pPr marL="1143000" indent="-22860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3pPr>
                <a:lvl4pPr marL="1600200" indent="-22860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4pPr>
                <a:lvl5pPr marL="2057400" indent="-22860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9pPr>
              </a:lstStyle>
              <a:p>
                <a:pPr>
                  <a:lnSpc>
                    <a:spcPct val="85000"/>
                  </a:lnSpc>
                  <a:spcBef>
                    <a:spcPct val="30000"/>
                  </a:spcBef>
                  <a:tabLst>
                    <a:tab pos="573088" algn="ctr"/>
                    <a:tab pos="1828800" algn="l"/>
                    <a:tab pos="4340225" algn="l"/>
                    <a:tab pos="8461375" algn="dec"/>
                    <a:tab pos="10631488" algn="dec"/>
                  </a:tabLst>
                </a:pP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1	Auto Insert 2	Insert Component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1.5</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.4</a:t>
                </a:r>
                <a:b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Set </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56</a:t>
                </a:r>
              </a:p>
              <a:p>
                <a:pPr>
                  <a:lnSpc>
                    <a:spcPct val="85000"/>
                  </a:lnSpc>
                  <a:spcBef>
                    <a:spcPct val="30000"/>
                  </a:spcBef>
                  <a:tabLst>
                    <a:tab pos="573088" algn="ctr"/>
                    <a:tab pos="1828800" algn="l"/>
                    <a:tab pos="4340225" algn="l"/>
                    <a:tab pos="8461375" algn="dec"/>
                    <a:tab pos="10631488" algn="dec"/>
                  </a:tabLst>
                </a:pP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2	Manual 	Insert Component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0.5</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2.3</a:t>
                </a:r>
                <a:b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Insert </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Set </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12C</a:t>
                </a:r>
              </a:p>
              <a:p>
                <a:pPr>
                  <a:lnSpc>
                    <a:spcPct val="85000"/>
                  </a:lnSpc>
                  <a:spcBef>
                    <a:spcPct val="30000"/>
                  </a:spcBef>
                  <a:tabLst>
                    <a:tab pos="573088" algn="ctr"/>
                    <a:tab pos="1828800" algn="l"/>
                    <a:tab pos="4340225" algn="l"/>
                    <a:tab pos="8461375" algn="dec"/>
                    <a:tab pos="10631488" algn="dec"/>
                  </a:tabLst>
                </a:pP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3	Wave Solder	Solder all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1.5</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4.1</a:t>
                </a:r>
                <a:b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components </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r>
                <a:b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to </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board</a:t>
                </a:r>
              </a:p>
              <a:p>
                <a:pPr>
                  <a:lnSpc>
                    <a:spcPct val="85000"/>
                  </a:lnSpc>
                  <a:spcBef>
                    <a:spcPct val="30000"/>
                  </a:spcBef>
                  <a:tabLst>
                    <a:tab pos="573088" algn="ctr"/>
                    <a:tab pos="1828800" algn="l"/>
                    <a:tab pos="4340225" algn="l"/>
                    <a:tab pos="8461375" algn="dec"/>
                    <a:tab pos="10631488" algn="dec"/>
                  </a:tabLst>
                </a:pP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4	Test 4	Circuit integrity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0.25</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.5</a:t>
                </a:r>
                <a:b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test </a:t>
                </a:r>
                <a:r>
                  <a:rPr lang="en-US" altLang="en-US" sz="20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4GY</a:t>
                </a:r>
              </a:p>
            </p:txBody>
          </p:sp>
        </p:grpSp>
        <p:sp>
          <p:nvSpPr>
            <p:cNvPr id="143366" name="Line 9"/>
            <p:cNvSpPr>
              <a:spLocks noChangeShapeType="1"/>
            </p:cNvSpPr>
            <p:nvPr/>
          </p:nvSpPr>
          <p:spPr bwMode="auto">
            <a:xfrm>
              <a:off x="128" y="2056"/>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67" name="Line 10"/>
            <p:cNvSpPr>
              <a:spLocks noChangeShapeType="1"/>
            </p:cNvSpPr>
            <p:nvPr/>
          </p:nvSpPr>
          <p:spPr bwMode="auto">
            <a:xfrm>
              <a:off x="132" y="3408"/>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68" name="Line 11"/>
            <p:cNvSpPr>
              <a:spLocks noChangeShapeType="1"/>
            </p:cNvSpPr>
            <p:nvPr/>
          </p:nvSpPr>
          <p:spPr bwMode="auto">
            <a:xfrm>
              <a:off x="124" y="2480"/>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69" name="Line 12"/>
            <p:cNvSpPr>
              <a:spLocks noChangeShapeType="1"/>
            </p:cNvSpPr>
            <p:nvPr/>
          </p:nvSpPr>
          <p:spPr bwMode="auto">
            <a:xfrm>
              <a:off x="124" y="2848"/>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0" name="Line 13"/>
            <p:cNvSpPr>
              <a:spLocks noChangeShapeType="1"/>
            </p:cNvSpPr>
            <p:nvPr/>
          </p:nvSpPr>
          <p:spPr bwMode="auto">
            <a:xfrm>
              <a:off x="984" y="1608"/>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1" name="Line 14"/>
            <p:cNvSpPr>
              <a:spLocks noChangeShapeType="1"/>
            </p:cNvSpPr>
            <p:nvPr/>
          </p:nvSpPr>
          <p:spPr bwMode="auto">
            <a:xfrm>
              <a:off x="2216" y="1608"/>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2" name="Line 15"/>
            <p:cNvSpPr>
              <a:spLocks noChangeShapeType="1"/>
            </p:cNvSpPr>
            <p:nvPr/>
          </p:nvSpPr>
          <p:spPr bwMode="auto">
            <a:xfrm>
              <a:off x="3920" y="1608"/>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3" name="Line 16"/>
            <p:cNvSpPr>
              <a:spLocks noChangeShapeType="1"/>
            </p:cNvSpPr>
            <p:nvPr/>
          </p:nvSpPr>
          <p:spPr bwMode="auto">
            <a:xfrm>
              <a:off x="4632" y="1616"/>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spTree>
    <p:extLst>
      <p:ext uri="{BB962C8B-B14F-4D97-AF65-F5344CB8AC3E}">
        <p14:creationId xmlns:p14="http://schemas.microsoft.com/office/powerpoint/2010/main" val="564056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2339"/>
                                        </p:tgtEl>
                                        <p:attrNameLst>
                                          <p:attrName>style.visibility</p:attrName>
                                        </p:attrNameLst>
                                      </p:cBhvr>
                                      <p:to>
                                        <p:strVal val="visible"/>
                                      </p:to>
                                    </p:set>
                                    <p:animEffect transition="in" filter="strips(downRight)">
                                      <p:cBhvr>
                                        <p:cTn id="7" dur="1000"/>
                                        <p:tgtEl>
                                          <p:spTgt spid="14233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42340"/>
                                        </p:tgtEl>
                                        <p:attrNameLst>
                                          <p:attrName>style.visibility</p:attrName>
                                        </p:attrNameLst>
                                      </p:cBhvr>
                                      <p:to>
                                        <p:strVal val="visible"/>
                                      </p:to>
                                    </p:set>
                                    <p:animEffect transition="in" filter="strips(downRight)">
                                      <p:cBhvr>
                                        <p:cTn id="11" dur="1000"/>
                                        <p:tgtEl>
                                          <p:spTgt spid="142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914400" y="434975"/>
            <a:ext cx="10363200" cy="8001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Work Order</a:t>
            </a:r>
          </a:p>
        </p:txBody>
      </p:sp>
      <p:sp>
        <p:nvSpPr>
          <p:cNvPr id="144387" name="Rectangle 3"/>
          <p:cNvSpPr>
            <a:spLocks noChangeArrowheads="1"/>
          </p:cNvSpPr>
          <p:nvPr/>
        </p:nvSpPr>
        <p:spPr bwMode="auto">
          <a:xfrm>
            <a:off x="1151467" y="1482726"/>
            <a:ext cx="9889067" cy="1122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5842" tIns="110940" rIns="225842" bIns="11094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Instruksi untuk menghasilkan kuantitas tertentu dari suatu barang tertentu, biasanya sesuai jadwal</a:t>
            </a:r>
            <a:endPar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nvGrpSpPr>
          <p:cNvPr id="144388" name="Group 4"/>
          <p:cNvGrpSpPr>
            <a:grpSpLocks/>
          </p:cNvGrpSpPr>
          <p:nvPr/>
        </p:nvGrpSpPr>
        <p:grpSpPr bwMode="auto">
          <a:xfrm>
            <a:off x="1752600" y="2743200"/>
            <a:ext cx="8763000" cy="3390900"/>
            <a:chOff x="812" y="1800"/>
            <a:chExt cx="4140" cy="2136"/>
          </a:xfrm>
        </p:grpSpPr>
        <p:sp>
          <p:nvSpPr>
            <p:cNvPr id="145412" name="Rectangle 5"/>
            <p:cNvSpPr>
              <a:spLocks noChangeArrowheads="1"/>
            </p:cNvSpPr>
            <p:nvPr/>
          </p:nvSpPr>
          <p:spPr bwMode="auto">
            <a:xfrm>
              <a:off x="816" y="1800"/>
              <a:ext cx="4136" cy="2136"/>
            </a:xfrm>
            <a:prstGeom prst="rect">
              <a:avLst/>
            </a:prstGeom>
            <a:solidFill>
              <a:schemeClr val="accent2"/>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3" name="Rectangle 6"/>
            <p:cNvSpPr>
              <a:spLocks noChangeArrowheads="1"/>
            </p:cNvSpPr>
            <p:nvPr/>
          </p:nvSpPr>
          <p:spPr bwMode="auto">
            <a:xfrm>
              <a:off x="828" y="3446"/>
              <a:ext cx="4115" cy="480"/>
            </a:xfrm>
            <a:prstGeom prst="rect">
              <a:avLst/>
            </a:prstGeom>
            <a:solidFill>
              <a:srgbClr val="F7D7A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4391" name="Rectangle 7"/>
            <p:cNvSpPr>
              <a:spLocks noChangeArrowheads="1"/>
            </p:cNvSpPr>
            <p:nvPr/>
          </p:nvSpPr>
          <p:spPr bwMode="auto">
            <a:xfrm>
              <a:off x="826" y="2472"/>
              <a:ext cx="4115" cy="480"/>
            </a:xfrm>
            <a:prstGeom prst="rect">
              <a:avLst/>
            </a:prstGeom>
            <a:solidFill>
              <a:schemeClr val="accent3"/>
            </a:solidFill>
            <a:ln>
              <a:noFill/>
            </a:ln>
            <a:effectLst/>
            <a:extLst/>
          </p:spPr>
          <p:txBody>
            <a:bodyPr wrap="none" anchor="ctr"/>
            <a:lstStyle/>
            <a:p>
              <a:pPr fontAlgn="auto">
                <a:spcBef>
                  <a:spcPts val="0"/>
                </a:spcBef>
                <a:spcAft>
                  <a:spcPts val="0"/>
                </a:spcAft>
                <a:defRPr/>
              </a:pPr>
              <a:endParaRPr lang="en-US"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5" name="Rectangle 8"/>
            <p:cNvSpPr>
              <a:spLocks noChangeArrowheads="1"/>
            </p:cNvSpPr>
            <p:nvPr/>
          </p:nvSpPr>
          <p:spPr bwMode="auto">
            <a:xfrm>
              <a:off x="2294" y="1848"/>
              <a:ext cx="71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b="1">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Work Order</a:t>
              </a:r>
            </a:p>
          </p:txBody>
        </p:sp>
        <p:sp>
          <p:nvSpPr>
            <p:cNvPr id="145416" name="Rectangle 9"/>
            <p:cNvSpPr>
              <a:spLocks noChangeArrowheads="1"/>
            </p:cNvSpPr>
            <p:nvPr/>
          </p:nvSpPr>
          <p:spPr bwMode="auto">
            <a:xfrm>
              <a:off x="910" y="2196"/>
              <a:ext cx="4031" cy="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1pPr>
              <a:lvl2pPr marL="742950" indent="-28575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2pPr>
              <a:lvl3pPr marL="1143000" indent="-22860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3pPr>
              <a:lvl4pPr marL="1600200" indent="-22860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4pPr>
              <a:lvl5pPr marL="2057400" indent="-22860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9pPr>
            </a:lstStyle>
            <a:p>
              <a:pPr>
                <a:lnSpc>
                  <a:spcPct val="93000"/>
                </a:lnSpc>
                <a:tabLst>
                  <a:tab pos="952500" algn="ctr"/>
                  <a:tab pos="2292350" algn="ctr"/>
                  <a:tab pos="4859338" algn="ctr"/>
                  <a:tab pos="6688138" algn="l"/>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Item		Quantity	Start Date	Due Date</a:t>
              </a: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Production			Delivery</a:t>
              </a:r>
            </a:p>
            <a:p>
              <a:pPr>
                <a:lnSpc>
                  <a:spcPct val="93000"/>
                </a:lnSpc>
                <a:tabLst>
                  <a:tab pos="952500" algn="ctr"/>
                  <a:tab pos="1816100" algn="ctr"/>
                  <a:tab pos="3711575" algn="ctr"/>
                  <a:tab pos="5035550" algn="l"/>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Dept			Location</a:t>
              </a:r>
            </a:p>
          </p:txBody>
        </p:sp>
        <p:sp>
          <p:nvSpPr>
            <p:cNvPr id="145417" name="Line 10"/>
            <p:cNvSpPr>
              <a:spLocks noChangeShapeType="1"/>
            </p:cNvSpPr>
            <p:nvPr/>
          </p:nvSpPr>
          <p:spPr bwMode="auto">
            <a:xfrm>
              <a:off x="816" y="2160"/>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8" name="Line 11"/>
            <p:cNvSpPr>
              <a:spLocks noChangeShapeType="1"/>
            </p:cNvSpPr>
            <p:nvPr/>
          </p:nvSpPr>
          <p:spPr bwMode="auto">
            <a:xfrm>
              <a:off x="812" y="2960"/>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9" name="Line 12"/>
            <p:cNvSpPr>
              <a:spLocks noChangeShapeType="1"/>
            </p:cNvSpPr>
            <p:nvPr/>
          </p:nvSpPr>
          <p:spPr bwMode="auto">
            <a:xfrm>
              <a:off x="812" y="2472"/>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0" name="Line 13"/>
            <p:cNvSpPr>
              <a:spLocks noChangeShapeType="1"/>
            </p:cNvSpPr>
            <p:nvPr/>
          </p:nvSpPr>
          <p:spPr bwMode="auto">
            <a:xfrm>
              <a:off x="812" y="3440"/>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1" name="Line 14"/>
            <p:cNvSpPr>
              <a:spLocks noChangeShapeType="1"/>
            </p:cNvSpPr>
            <p:nvPr/>
          </p:nvSpPr>
          <p:spPr bwMode="auto">
            <a:xfrm>
              <a:off x="1576" y="2160"/>
              <a:ext cx="0" cy="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2" name="Line 15"/>
            <p:cNvSpPr>
              <a:spLocks noChangeShapeType="1"/>
            </p:cNvSpPr>
            <p:nvPr/>
          </p:nvSpPr>
          <p:spPr bwMode="auto">
            <a:xfrm>
              <a:off x="3840" y="2160"/>
              <a:ext cx="0" cy="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3" name="Line 16"/>
            <p:cNvSpPr>
              <a:spLocks noChangeShapeType="1"/>
            </p:cNvSpPr>
            <p:nvPr/>
          </p:nvSpPr>
          <p:spPr bwMode="auto">
            <a:xfrm>
              <a:off x="2648" y="2160"/>
              <a:ext cx="0" cy="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4" name="Line 17"/>
            <p:cNvSpPr>
              <a:spLocks noChangeShapeType="1"/>
            </p:cNvSpPr>
            <p:nvPr/>
          </p:nvSpPr>
          <p:spPr bwMode="auto">
            <a:xfrm>
              <a:off x="2376" y="296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5" name="Rectangle 18"/>
            <p:cNvSpPr>
              <a:spLocks noChangeArrowheads="1"/>
            </p:cNvSpPr>
            <p:nvPr/>
          </p:nvSpPr>
          <p:spPr bwMode="auto">
            <a:xfrm>
              <a:off x="894" y="2591"/>
              <a:ext cx="405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816100" algn="ctr"/>
                  <a:tab pos="3721100" algn="ctr"/>
                  <a:tab pos="5435600" algn="ctr"/>
                </a:tabLst>
                <a:defRPr>
                  <a:solidFill>
                    <a:schemeClr val="tx1"/>
                  </a:solidFill>
                  <a:latin typeface="Calibri" pitchFamily="34" charset="0"/>
                  <a:cs typeface="Arial" pitchFamily="34" charset="0"/>
                </a:defRPr>
              </a:lvl1pPr>
              <a:lvl2pPr marL="742950" indent="-285750">
                <a:tabLst>
                  <a:tab pos="1816100" algn="ctr"/>
                  <a:tab pos="3721100" algn="ctr"/>
                  <a:tab pos="5435600" algn="ctr"/>
                </a:tabLst>
                <a:defRPr>
                  <a:solidFill>
                    <a:schemeClr val="tx1"/>
                  </a:solidFill>
                  <a:latin typeface="Calibri" pitchFamily="34" charset="0"/>
                  <a:cs typeface="Arial" pitchFamily="34" charset="0"/>
                </a:defRPr>
              </a:lvl2pPr>
              <a:lvl3pPr marL="1143000" indent="-228600">
                <a:tabLst>
                  <a:tab pos="1816100" algn="ctr"/>
                  <a:tab pos="3721100" algn="ctr"/>
                  <a:tab pos="5435600" algn="ctr"/>
                </a:tabLst>
                <a:defRPr>
                  <a:solidFill>
                    <a:schemeClr val="tx1"/>
                  </a:solidFill>
                  <a:latin typeface="Calibri" pitchFamily="34" charset="0"/>
                  <a:cs typeface="Arial" pitchFamily="34" charset="0"/>
                </a:defRPr>
              </a:lvl3pPr>
              <a:lvl4pPr marL="1600200" indent="-228600">
                <a:tabLst>
                  <a:tab pos="1816100" algn="ctr"/>
                  <a:tab pos="3721100" algn="ctr"/>
                  <a:tab pos="5435600" algn="ctr"/>
                </a:tabLst>
                <a:defRPr>
                  <a:solidFill>
                    <a:schemeClr val="tx1"/>
                  </a:solidFill>
                  <a:latin typeface="Calibri" pitchFamily="34" charset="0"/>
                  <a:cs typeface="Arial" pitchFamily="34" charset="0"/>
                </a:defRPr>
              </a:lvl4pPr>
              <a:lvl5pPr marL="2057400" indent="-228600">
                <a:tabLst>
                  <a:tab pos="1816100" algn="ctr"/>
                  <a:tab pos="3721100" algn="ctr"/>
                  <a:tab pos="5435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9pPr>
            </a:lstStyle>
            <a:p>
              <a:pPr>
                <a:tabLst>
                  <a:tab pos="2401888" algn="ctr"/>
                  <a:tab pos="4859338" algn="ctr"/>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157C	125	5/2/08	5/4/08</a:t>
              </a:r>
            </a:p>
          </p:txBody>
        </p:sp>
        <p:sp>
          <p:nvSpPr>
            <p:cNvPr id="145426" name="Rectangle 19"/>
            <p:cNvSpPr>
              <a:spLocks noChangeArrowheads="1"/>
            </p:cNvSpPr>
            <p:nvPr/>
          </p:nvSpPr>
          <p:spPr bwMode="auto">
            <a:xfrm>
              <a:off x="1314" y="3519"/>
              <a:ext cx="33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721100" algn="ctr"/>
                </a:tabLst>
                <a:defRPr>
                  <a:solidFill>
                    <a:schemeClr val="tx1"/>
                  </a:solidFill>
                  <a:latin typeface="Calibri" pitchFamily="34" charset="0"/>
                  <a:cs typeface="Arial" pitchFamily="34" charset="0"/>
                </a:defRPr>
              </a:lvl1pPr>
              <a:lvl2pPr marL="742950" indent="-285750">
                <a:tabLst>
                  <a:tab pos="3721100" algn="ctr"/>
                </a:tabLst>
                <a:defRPr>
                  <a:solidFill>
                    <a:schemeClr val="tx1"/>
                  </a:solidFill>
                  <a:latin typeface="Calibri" pitchFamily="34" charset="0"/>
                  <a:cs typeface="Arial" pitchFamily="34" charset="0"/>
                </a:defRPr>
              </a:lvl2pPr>
              <a:lvl3pPr marL="1143000" indent="-228600">
                <a:tabLst>
                  <a:tab pos="3721100" algn="ctr"/>
                </a:tabLst>
                <a:defRPr>
                  <a:solidFill>
                    <a:schemeClr val="tx1"/>
                  </a:solidFill>
                  <a:latin typeface="Calibri" pitchFamily="34" charset="0"/>
                  <a:cs typeface="Arial" pitchFamily="34" charset="0"/>
                </a:defRPr>
              </a:lvl3pPr>
              <a:lvl4pPr marL="1600200" indent="-228600">
                <a:tabLst>
                  <a:tab pos="3721100" algn="ctr"/>
                </a:tabLst>
                <a:defRPr>
                  <a:solidFill>
                    <a:schemeClr val="tx1"/>
                  </a:solidFill>
                  <a:latin typeface="Calibri" pitchFamily="34" charset="0"/>
                  <a:cs typeface="Arial" pitchFamily="34" charset="0"/>
                </a:defRPr>
              </a:lvl4pPr>
              <a:lvl5pPr marL="2057400" indent="-228600">
                <a:tabLst>
                  <a:tab pos="3721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9pPr>
            </a:lstStyle>
            <a:p>
              <a:pPr>
                <a:tabLst>
                  <a:tab pos="4518025"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F32	Dept K11</a:t>
              </a:r>
            </a:p>
          </p:txBody>
        </p:sp>
      </p:grpSp>
    </p:spTree>
    <p:extLst>
      <p:ext uri="{BB962C8B-B14F-4D97-AF65-F5344CB8AC3E}">
        <p14:creationId xmlns:p14="http://schemas.microsoft.com/office/powerpoint/2010/main" val="34722281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4387"/>
                                        </p:tgtEl>
                                        <p:attrNameLst>
                                          <p:attrName>style.visibility</p:attrName>
                                        </p:attrNameLst>
                                      </p:cBhvr>
                                      <p:to>
                                        <p:strVal val="visible"/>
                                      </p:to>
                                    </p:set>
                                    <p:animEffect transition="in" filter="strips(downRight)">
                                      <p:cBhvr>
                                        <p:cTn id="7" dur="1000"/>
                                        <p:tgtEl>
                                          <p:spTgt spid="14438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44388"/>
                                        </p:tgtEl>
                                        <p:attrNameLst>
                                          <p:attrName>style.visibility</p:attrName>
                                        </p:attrNameLst>
                                      </p:cBhvr>
                                      <p:to>
                                        <p:strVal val="visible"/>
                                      </p:to>
                                    </p:set>
                                    <p:animEffect transition="in" filter="strips(downRight)">
                                      <p:cBhvr>
                                        <p:cTn id="11" dur="1000"/>
                                        <p:tgtEl>
                                          <p:spTgt spid="144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914400" y="533401"/>
            <a:ext cx="10363200" cy="15113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Engineering Change Notice (ECN)</a:t>
            </a:r>
          </a:p>
        </p:txBody>
      </p:sp>
      <p:sp>
        <p:nvSpPr>
          <p:cNvPr id="146435" name="Rectangle 3"/>
          <p:cNvSpPr>
            <a:spLocks noChangeArrowheads="1"/>
          </p:cNvSpPr>
          <p:nvPr/>
        </p:nvSpPr>
        <p:spPr bwMode="auto">
          <a:xfrm>
            <a:off x="948269" y="2116139"/>
            <a:ext cx="10293351" cy="163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rgbClr val="FFFF00"/>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Koreksi atau modifikasi pada definisi atau dokumentasi produk</a:t>
            </a:r>
          </a:p>
          <a:p>
            <a:pPr marL="1181100" lvl="1">
              <a:lnSpc>
                <a:spcPct val="90000"/>
              </a:lnSpc>
              <a:spcAft>
                <a:spcPct val="40000"/>
              </a:spcAft>
              <a:buClr>
                <a:srgbClr val="FFFF00"/>
              </a:buClr>
              <a:buSzPct val="60000"/>
              <a:buFont typeface="Wingdings" panose="05000000000000000000" pitchFamily="2" charset="2"/>
              <a:buChar char="v"/>
            </a:pPr>
            <a:r>
              <a:rPr lang="en-US" altLang="en-US" sz="28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Gambar teknik</a:t>
            </a:r>
          </a:p>
          <a:p>
            <a:pPr marL="1181100" lvl="1">
              <a:lnSpc>
                <a:spcPct val="90000"/>
              </a:lnSpc>
              <a:spcAft>
                <a:spcPct val="40000"/>
              </a:spcAft>
              <a:buClr>
                <a:srgbClr val="FFFF00"/>
              </a:buClr>
              <a:buSzPct val="60000"/>
              <a:buFont typeface="Wingdings" panose="05000000000000000000" pitchFamily="2" charset="2"/>
              <a:buChar char="v"/>
            </a:pPr>
            <a:r>
              <a:rPr lang="en-US" altLang="en-US" sz="28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Bill of material</a:t>
            </a:r>
          </a:p>
        </p:txBody>
      </p:sp>
      <p:sp>
        <p:nvSpPr>
          <p:cNvPr id="146436" name="Rectangle 4"/>
          <p:cNvSpPr>
            <a:spLocks noChangeArrowheads="1"/>
          </p:cNvSpPr>
          <p:nvPr/>
        </p:nvSpPr>
        <p:spPr bwMode="auto">
          <a:xfrm>
            <a:off x="1024467" y="4494213"/>
            <a:ext cx="10143067" cy="2064963"/>
          </a:xfrm>
          <a:prstGeom prst="rect">
            <a:avLst/>
          </a:prstGeom>
          <a:solidFill>
            <a:schemeClr val="accent4"/>
          </a:solidFill>
          <a:ln w="9525">
            <a:solidFill>
              <a:schemeClr val="tx1"/>
            </a:solidFill>
            <a:miter lim="800000"/>
            <a:headEnd/>
            <a:tailEnd/>
          </a:ln>
          <a:effectLst/>
          <a:extLst/>
        </p:spPr>
        <p:txBody>
          <a:bodyPr lIns="263993" tIns="254394" rIns="263993" bIns="254394">
            <a:spAutoFit/>
          </a:bodyPr>
          <a:lstStyle/>
          <a:p>
            <a:pPr algn="ctr" fontAlgn="auto">
              <a:lnSpc>
                <a:spcPct val="90000"/>
              </a:lnSpc>
              <a:spcBef>
                <a:spcPts val="0"/>
              </a:spcBef>
              <a:spcAft>
                <a:spcPts val="0"/>
              </a:spcAft>
              <a:defRPr/>
            </a:pPr>
            <a:r>
              <a:rPr lang="en-US" sz="370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Cukup umum dengan siklus hidup produk yang panjang, waktu produksi manufaktur yang lama, atau teknologi yang berubah dengan cepat</a:t>
            </a:r>
            <a:endParaRPr lang="en-US" sz="3700" dirty="0">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23779670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6435"/>
                                        </p:tgtEl>
                                        <p:attrNameLst>
                                          <p:attrName>style.visibility</p:attrName>
                                        </p:attrNameLst>
                                      </p:cBhvr>
                                      <p:to>
                                        <p:strVal val="visible"/>
                                      </p:to>
                                    </p:set>
                                    <p:animEffect transition="in" filter="strips(downRight)">
                                      <p:cBhvr>
                                        <p:cTn id="7" dur="1000"/>
                                        <p:tgtEl>
                                          <p:spTgt spid="14643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6436"/>
                                        </p:tgtEl>
                                        <p:attrNameLst>
                                          <p:attrName>style.visibility</p:attrName>
                                        </p:attrNameLst>
                                      </p:cBhvr>
                                      <p:to>
                                        <p:strVal val="visible"/>
                                      </p:to>
                                    </p:set>
                                    <p:animEffect transition="in" filter="strips(downRight)">
                                      <p:cBhvr>
                                        <p:cTn id="11" dur="10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autoUpdateAnimBg="0"/>
      <p:bldP spid="146436" grpId="0" animBg="1"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914400" y="434975"/>
            <a:ext cx="10363200" cy="10033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Configuration Management</a:t>
            </a:r>
          </a:p>
        </p:txBody>
      </p:sp>
      <p:sp>
        <p:nvSpPr>
          <p:cNvPr id="148483" name="Rectangle 3"/>
          <p:cNvSpPr>
            <a:spLocks noChangeArrowheads="1"/>
          </p:cNvSpPr>
          <p:nvPr/>
        </p:nvSpPr>
        <p:spPr bwMode="auto">
          <a:xfrm>
            <a:off x="958853" y="1857377"/>
            <a:ext cx="10272183" cy="254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rgbClr val="FFFF00"/>
              </a:buClr>
              <a:buSzPct val="60000"/>
              <a:buFont typeface="Wingdings" panose="05000000000000000000" pitchFamily="2" charset="2"/>
              <a:buChar char="v"/>
            </a:pP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Kebutuhan untuk mengelola ECN telah mengarah pada pengembangan sistem manajemen konfigurasi</a:t>
            </a:r>
          </a:p>
          <a:p>
            <a:pPr marL="571500" indent="-571500">
              <a:lnSpc>
                <a:spcPct val="90000"/>
              </a:lnSpc>
              <a:spcAft>
                <a:spcPts val="1600"/>
              </a:spcAft>
              <a:buClr>
                <a:srgbClr val="FFFF00"/>
              </a:buClr>
              <a:buSzPct val="60000"/>
              <a:buFont typeface="Wingdings" panose="05000000000000000000" pitchFamily="2" charset="2"/>
              <a:buChar char="v"/>
            </a:pP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Komponen produk yang direncanakan dan diubah diidentifikasi secara </a:t>
            </a: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akurat </a:t>
            </a:r>
            <a:r>
              <a:rPr lang="en-US" altLang="en-US" sz="32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serta </a:t>
            </a: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kontrol </a:t>
            </a:r>
            <a:r>
              <a:rPr lang="en-US" altLang="en-US" sz="32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dan </a:t>
            </a: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akuntabilitas untuk </a:t>
            </a: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perubahan </a:t>
            </a:r>
            <a:r>
              <a:rPr lang="en-US" altLang="en-US" sz="32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teridentifikasi </a:t>
            </a: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dan </a:t>
            </a:r>
            <a:r>
              <a:rPr lang="en-US" altLang="en-US" sz="32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terpelihara</a:t>
            </a:r>
            <a:endPar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14349027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8483"/>
                                        </p:tgtEl>
                                        <p:attrNameLst>
                                          <p:attrName>style.visibility</p:attrName>
                                        </p:attrNameLst>
                                      </p:cBhvr>
                                      <p:to>
                                        <p:strVal val="visible"/>
                                      </p:to>
                                    </p:set>
                                    <p:animEffect transition="in" filter="strips(downRight)">
                                      <p:cBhvr>
                                        <p:cTn id="7" dur="1000"/>
                                        <p:tgtEl>
                                          <p:spTgt spid="14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914400" y="434975"/>
            <a:ext cx="10363200" cy="10033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Configuration Management</a:t>
            </a:r>
          </a:p>
        </p:txBody>
      </p:sp>
      <p:sp>
        <p:nvSpPr>
          <p:cNvPr id="148483" name="Rectangle 3"/>
          <p:cNvSpPr>
            <a:spLocks noChangeArrowheads="1"/>
          </p:cNvSpPr>
          <p:nvPr/>
        </p:nvSpPr>
        <p:spPr bwMode="auto">
          <a:xfrm>
            <a:off x="958853" y="1857377"/>
            <a:ext cx="10272183" cy="282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rgbClr val="FFFF00"/>
              </a:buClr>
              <a:buSzPct val="60000"/>
              <a:buFont typeface="Wingdings" panose="05000000000000000000" pitchFamily="2" charset="2"/>
              <a:buChar char="v"/>
            </a:pPr>
            <a:r>
              <a:rPr lang="en-US" alt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The need to manage ECNs has led to the development of configuration management systems</a:t>
            </a:r>
          </a:p>
          <a:p>
            <a:pPr marL="571500" indent="-571500">
              <a:lnSpc>
                <a:spcPct val="90000"/>
              </a:lnSpc>
              <a:spcAft>
                <a:spcPts val="1600"/>
              </a:spcAft>
              <a:buClr>
                <a:srgbClr val="FFFF00"/>
              </a:buClr>
              <a:buSzPct val="60000"/>
              <a:buFont typeface="Wingdings" panose="05000000000000000000" pitchFamily="2" charset="2"/>
              <a:buChar char="v"/>
            </a:pPr>
            <a:r>
              <a:rPr lang="en-US" alt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 product’s planned and changing components are accurately identified and control and accountability for change are identified and maintained</a:t>
            </a:r>
          </a:p>
        </p:txBody>
      </p:sp>
    </p:spTree>
    <p:extLst>
      <p:ext uri="{BB962C8B-B14F-4D97-AF65-F5344CB8AC3E}">
        <p14:creationId xmlns:p14="http://schemas.microsoft.com/office/powerpoint/2010/main" val="322942924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8483"/>
                                        </p:tgtEl>
                                        <p:attrNameLst>
                                          <p:attrName>style.visibility</p:attrName>
                                        </p:attrNameLst>
                                      </p:cBhvr>
                                      <p:to>
                                        <p:strVal val="visible"/>
                                      </p:to>
                                    </p:set>
                                    <p:animEffect transition="in" filter="strips(downRight)">
                                      <p:cBhvr>
                                        <p:cTn id="7" dur="1000"/>
                                        <p:tgtEl>
                                          <p:spTgt spid="14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914400" y="355601"/>
            <a:ext cx="10363200" cy="1409700"/>
          </a:xfrm>
          <a:extLst/>
        </p:spPr>
        <p:txBody>
          <a:bodyPr vert="horz" lIns="91440" tIns="45720" rIns="91440" bIns="45720" rtlCol="0" anchor="ct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sz="4400" dirty="0">
                <a:ln/>
                <a:effectLst>
                  <a:outerShdw blurRad="114300" dist="114300" dir="2700000" algn="tl" rotWithShape="0">
                    <a:prstClr val="black">
                      <a:alpha val="40000"/>
                    </a:prstClr>
                  </a:outerShdw>
                </a:effectLst>
                <a:latin typeface="Arial" pitchFamily="34" charset="0"/>
                <a:cs typeface="Arial" pitchFamily="34" charset="0"/>
              </a:rPr>
              <a:t>Product Life-Cycle Management (PLM)</a:t>
            </a:r>
          </a:p>
        </p:txBody>
      </p:sp>
      <p:sp>
        <p:nvSpPr>
          <p:cNvPr id="150531" name="Rectangle 3"/>
          <p:cNvSpPr>
            <a:spLocks noChangeArrowheads="1"/>
          </p:cNvSpPr>
          <p:nvPr/>
        </p:nvSpPr>
        <p:spPr bwMode="auto">
          <a:xfrm>
            <a:off x="1005419" y="1881189"/>
            <a:ext cx="10289116" cy="307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1168400" indent="-4556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spcAft>
                <a:spcPts val="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Perangkat lunak terintegrasi </a:t>
            </a:r>
            <a:r>
              <a:rPr lang="en-US" altLang="en-US" sz="2400">
                <a:latin typeface="Cardo" panose="02020600000000000000" pitchFamily="18" charset="-79"/>
                <a:ea typeface="Cardo" panose="02020600000000000000" pitchFamily="18" charset="-79"/>
                <a:cs typeface="Cardo" panose="02020600000000000000" pitchFamily="18" charset="-79"/>
              </a:rPr>
              <a:t>yang </a:t>
            </a:r>
            <a:r>
              <a:rPr lang="en-US" altLang="en-US" sz="2400" smtClean="0">
                <a:latin typeface="Cardo" panose="02020600000000000000" pitchFamily="18" charset="-79"/>
                <a:ea typeface="Cardo" panose="02020600000000000000" pitchFamily="18" charset="-79"/>
                <a:cs typeface="Cardo" panose="02020600000000000000" pitchFamily="18" charset="-79"/>
              </a:rPr>
              <a:t>mengerjakan </a:t>
            </a:r>
            <a:r>
              <a:rPr lang="en-US" altLang="en-US" sz="2400">
                <a:latin typeface="Cardo" panose="02020600000000000000" pitchFamily="18" charset="-79"/>
                <a:ea typeface="Cardo" panose="02020600000000000000" pitchFamily="18" charset="-79"/>
                <a:cs typeface="Cardo" panose="02020600000000000000" pitchFamily="18" charset="-79"/>
              </a:rPr>
              <a:t>sebagian </a:t>
            </a:r>
            <a:r>
              <a:rPr lang="en-US" altLang="en-US" sz="2400" smtClean="0">
                <a:latin typeface="Cardo" panose="02020600000000000000" pitchFamily="18" charset="-79"/>
                <a:ea typeface="Cardo" panose="02020600000000000000" pitchFamily="18" charset="-79"/>
                <a:cs typeface="Cardo" panose="02020600000000000000" pitchFamily="18" charset="-79"/>
              </a:rPr>
              <a:t>besar elemen </a:t>
            </a:r>
            <a:r>
              <a:rPr lang="en-US" altLang="en-US" sz="2400">
                <a:latin typeface="Cardo" panose="02020600000000000000" pitchFamily="18" charset="-79"/>
                <a:ea typeface="Cardo" panose="02020600000000000000" pitchFamily="18" charset="-79"/>
                <a:cs typeface="Cardo" panose="02020600000000000000" pitchFamily="18" charset="-79"/>
              </a:rPr>
              <a:t>desain dan pembuatan produk</a:t>
            </a:r>
          </a:p>
          <a:p>
            <a:pPr marL="1295400" lvl="1" indent="-571500">
              <a:spcAft>
                <a:spcPts val="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Desain produk</a:t>
            </a:r>
          </a:p>
          <a:p>
            <a:pPr marL="1295400" lvl="1" indent="-571500">
              <a:spcAft>
                <a:spcPts val="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CAD / CAM</a:t>
            </a:r>
            <a:r>
              <a:rPr lang="en-US" altLang="en-US" sz="2400">
                <a:latin typeface="Cardo" panose="02020600000000000000" pitchFamily="18" charset="-79"/>
                <a:ea typeface="Cardo" panose="02020600000000000000" pitchFamily="18" charset="-79"/>
                <a:cs typeface="Cardo" panose="02020600000000000000" pitchFamily="18" charset="-79"/>
              </a:rPr>
              <a:t>, </a:t>
            </a:r>
            <a:r>
              <a:rPr lang="en-US" altLang="en-US" sz="2400" smtClean="0">
                <a:latin typeface="Cardo" panose="02020600000000000000" pitchFamily="18" charset="-79"/>
                <a:ea typeface="Cardo" panose="02020600000000000000" pitchFamily="18" charset="-79"/>
                <a:cs typeface="Cardo" panose="02020600000000000000" pitchFamily="18" charset="-79"/>
              </a:rPr>
              <a:t>DFMA </a:t>
            </a:r>
            <a:r>
              <a:rPr lang="en-US" altLang="en-US" sz="2400" smtClean="0">
                <a:solidFill>
                  <a:schemeClr val="bg2">
                    <a:lumMod val="40000"/>
                    <a:lumOff val="60000"/>
                  </a:schemeClr>
                </a:solidFill>
                <a:latin typeface="Cardo" panose="02020600000000000000" pitchFamily="18" charset="-79"/>
                <a:ea typeface="Cardo" panose="02020600000000000000" pitchFamily="18" charset="-79"/>
                <a:cs typeface="Cardo" panose="02020600000000000000" pitchFamily="18" charset="-79"/>
              </a:rPr>
              <a:t>(Design For Manufacture and Assembly)</a:t>
            </a:r>
            <a:endParaRPr lang="en-US" altLang="en-US" sz="2400">
              <a:solidFill>
                <a:schemeClr val="bg2">
                  <a:lumMod val="40000"/>
                  <a:lumOff val="60000"/>
                </a:schemeClr>
              </a:solidFill>
              <a:latin typeface="Cardo" panose="02020600000000000000" pitchFamily="18" charset="-79"/>
              <a:ea typeface="Cardo" panose="02020600000000000000" pitchFamily="18" charset="-79"/>
              <a:cs typeface="Cardo" panose="02020600000000000000" pitchFamily="18" charset="-79"/>
            </a:endParaRPr>
          </a:p>
          <a:p>
            <a:pPr marL="1295400" lvl="1" indent="-571500">
              <a:spcAft>
                <a:spcPts val="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Perutean produk</a:t>
            </a:r>
          </a:p>
          <a:p>
            <a:pPr marL="1295400" lvl="1" indent="-571500">
              <a:spcAft>
                <a:spcPts val="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Material</a:t>
            </a:r>
          </a:p>
          <a:p>
            <a:pPr marL="1295400" lvl="1" indent="-571500">
              <a:spcAft>
                <a:spcPts val="0"/>
              </a:spcAft>
              <a:buClr>
                <a:srgbClr val="FFFF00"/>
              </a:buClr>
              <a:buSzPct val="60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Perakitan</a:t>
            </a:r>
            <a:endParaRPr lang="en-US" altLang="en-US" sz="2400">
              <a:latin typeface="Cardo" panose="02020600000000000000" pitchFamily="18" charset="-79"/>
              <a:ea typeface="Cardo" panose="02020600000000000000" pitchFamily="18" charset="-79"/>
              <a:cs typeface="Cardo" panose="02020600000000000000" pitchFamily="18" charset="-79"/>
            </a:endParaRPr>
          </a:p>
          <a:p>
            <a:pPr marL="1295400" lvl="1" indent="-571500">
              <a:spcAft>
                <a:spcPts val="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Lingkungan</a:t>
            </a:r>
            <a:endParaRPr lang="en-US" altLang="en-US">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27376976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0531"/>
                                        </p:tgtEl>
                                        <p:attrNameLst>
                                          <p:attrName>style.visibility</p:attrName>
                                        </p:attrNameLst>
                                      </p:cBhvr>
                                      <p:to>
                                        <p:strVal val="visible"/>
                                      </p:to>
                                    </p:set>
                                    <p:animEffect transition="in" filter="strips(downRight)">
                                      <p:cBhvr>
                                        <p:cTn id="7" dur="1000"/>
                                        <p:tgtEl>
                                          <p:spTgt spid="150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914400" y="355601"/>
            <a:ext cx="10363200" cy="1409700"/>
          </a:xfrm>
          <a:extLst/>
        </p:spPr>
        <p:txBody>
          <a:bodyPr vert="horz" lIns="91440" tIns="45720" rIns="91440" bIns="45720" rtlCol="0" anchor="ct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sz="4400" dirty="0">
                <a:ln/>
                <a:effectLst>
                  <a:outerShdw blurRad="114300" dist="114300" dir="2700000" algn="tl" rotWithShape="0">
                    <a:prstClr val="black">
                      <a:alpha val="40000"/>
                    </a:prstClr>
                  </a:outerShdw>
                </a:effectLst>
                <a:latin typeface="Arial" pitchFamily="34" charset="0"/>
                <a:cs typeface="Arial" pitchFamily="34" charset="0"/>
              </a:rPr>
              <a:t>Product Life-Cycle Management (PLM)</a:t>
            </a:r>
          </a:p>
        </p:txBody>
      </p:sp>
      <p:sp>
        <p:nvSpPr>
          <p:cNvPr id="150531" name="Rectangle 3"/>
          <p:cNvSpPr>
            <a:spLocks noChangeArrowheads="1"/>
          </p:cNvSpPr>
          <p:nvPr/>
        </p:nvSpPr>
        <p:spPr bwMode="auto">
          <a:xfrm>
            <a:off x="1005419" y="1881189"/>
            <a:ext cx="10289116" cy="38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1168400" indent="-4556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spcAft>
                <a:spcPts val="0"/>
              </a:spcAft>
              <a:buClr>
                <a:srgbClr val="FFFF00"/>
              </a:buClr>
              <a:buSzPct val="60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Integrated software that brings together most, if not all, elements of product design and manufacture</a:t>
            </a:r>
          </a:p>
          <a:p>
            <a:pPr marL="1169987" lvl="1" indent="-457200">
              <a:spcAft>
                <a:spcPts val="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Product design</a:t>
            </a:r>
          </a:p>
          <a:p>
            <a:pPr marL="1169987" lvl="1" indent="-457200">
              <a:spcAft>
                <a:spcPts val="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CAD/CAM, DFMA</a:t>
            </a:r>
          </a:p>
          <a:p>
            <a:pPr marL="1169987" lvl="1" indent="-457200">
              <a:spcAft>
                <a:spcPts val="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Product routing</a:t>
            </a:r>
          </a:p>
          <a:p>
            <a:pPr marL="1169987" lvl="1" indent="-457200">
              <a:spcAft>
                <a:spcPts val="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Materials</a:t>
            </a:r>
          </a:p>
          <a:p>
            <a:pPr marL="1169987" lvl="1" indent="-457200">
              <a:spcAft>
                <a:spcPts val="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Assembly</a:t>
            </a:r>
          </a:p>
          <a:p>
            <a:pPr marL="1169987" lvl="1" indent="-457200">
              <a:spcAft>
                <a:spcPts val="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Environmental</a:t>
            </a:r>
          </a:p>
        </p:txBody>
      </p:sp>
    </p:spTree>
    <p:extLst>
      <p:ext uri="{BB962C8B-B14F-4D97-AF65-F5344CB8AC3E}">
        <p14:creationId xmlns:p14="http://schemas.microsoft.com/office/powerpoint/2010/main" val="415627349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0531"/>
                                        </p:tgtEl>
                                        <p:attrNameLst>
                                          <p:attrName>style.visibility</p:attrName>
                                        </p:attrNameLst>
                                      </p:cBhvr>
                                      <p:to>
                                        <p:strVal val="visible"/>
                                      </p:to>
                                    </p:set>
                                    <p:animEffect transition="in" filter="strips(downRight)">
                                      <p:cBhvr>
                                        <p:cTn id="7" dur="1000"/>
                                        <p:tgtEl>
                                          <p:spTgt spid="150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scene3d>
              <a:camera prst="orthographicFront"/>
              <a:lightRig rig="twoPt" dir="tl"/>
            </a:scene3d>
            <a:sp3d extrusionH="25400" contourW="8890" prstMaterial="dkEdge">
              <a:bevelT w="95250" h="57150" prst="angle"/>
              <a:contourClr>
                <a:schemeClr val="accent2">
                  <a:shade val="75000"/>
                </a:schemeClr>
              </a:contourClr>
            </a:sp3d>
          </a:bodyPr>
          <a:lstStyle/>
          <a:p>
            <a:r>
              <a:rPr lang="en-US" sz="8000" smtClean="0">
                <a:ln w="11430"/>
                <a:solidFill>
                  <a:srgbClr val="EAB200"/>
                </a:solidFill>
                <a:effectLst>
                  <a:outerShdw blurRad="279400" dist="190500" dir="2700000" algn="tl" rotWithShape="0">
                    <a:prstClr val="black">
                      <a:alpha val="78000"/>
                    </a:prstClr>
                  </a:outerShdw>
                </a:effectLst>
              </a:rPr>
              <a:t>SERVICE </a:t>
            </a:r>
            <a:r>
              <a:rPr lang="en-US" sz="8000" smtClean="0">
                <a:ln w="11430"/>
                <a:solidFill>
                  <a:srgbClr val="EAB200"/>
                </a:solidFill>
                <a:effectLst>
                  <a:outerShdw blurRad="279400" dist="190500" dir="2700000" algn="tl" rotWithShape="0">
                    <a:prstClr val="black">
                      <a:alpha val="78000"/>
                    </a:prstClr>
                  </a:outerShdw>
                </a:effectLst>
              </a:rPr>
              <a:t>DESIGN</a:t>
            </a:r>
            <a:br>
              <a:rPr lang="en-US" sz="8000" smtClean="0">
                <a:ln w="11430"/>
                <a:solidFill>
                  <a:srgbClr val="EAB200"/>
                </a:solidFill>
                <a:effectLst>
                  <a:outerShdw blurRad="279400" dist="190500" dir="2700000" algn="tl" rotWithShape="0">
                    <a:prstClr val="black">
                      <a:alpha val="78000"/>
                    </a:prstClr>
                  </a:outerShdw>
                </a:effectLst>
              </a:rPr>
            </a:br>
            <a:r>
              <a:rPr lang="en-US" sz="8000" smtClean="0">
                <a:ln w="11430"/>
                <a:solidFill>
                  <a:srgbClr val="EAB200"/>
                </a:solidFill>
                <a:effectLst>
                  <a:outerShdw blurRad="279400" dist="190500" dir="2700000" algn="tl" rotWithShape="0">
                    <a:prstClr val="black">
                      <a:alpha val="78000"/>
                    </a:prstClr>
                  </a:outerShdw>
                </a:effectLst>
              </a:rPr>
              <a:t>(Desain Jasa)</a:t>
            </a:r>
            <a:endParaRPr lang="en-US" sz="8000">
              <a:ln w="11430"/>
              <a:solidFill>
                <a:srgbClr val="EAB200"/>
              </a:solidFill>
              <a:effectLst>
                <a:outerShdw blurRad="279400" dist="190500" dir="2700000" algn="tl" rotWithShape="0">
                  <a:prstClr val="black">
                    <a:alpha val="78000"/>
                  </a:prstClr>
                </a:outerShdw>
              </a:effectLst>
            </a:endParaRPr>
          </a:p>
        </p:txBody>
      </p:sp>
    </p:spTree>
    <p:extLst>
      <p:ext uri="{BB962C8B-B14F-4D97-AF65-F5344CB8AC3E}">
        <p14:creationId xmlns:p14="http://schemas.microsoft.com/office/powerpoint/2010/main" val="24584562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1255186" y="638175"/>
            <a:ext cx="9681633" cy="8509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Service Design</a:t>
            </a:r>
          </a:p>
        </p:txBody>
      </p:sp>
      <p:sp>
        <p:nvSpPr>
          <p:cNvPr id="151555" name="Rectangle 3"/>
          <p:cNvSpPr>
            <a:spLocks noChangeArrowheads="1"/>
          </p:cNvSpPr>
          <p:nvPr/>
        </p:nvSpPr>
        <p:spPr bwMode="auto">
          <a:xfrm>
            <a:off x="1054100" y="1939926"/>
            <a:ext cx="9527117" cy="3430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rgbClr val="00B0F0"/>
              </a:buClr>
              <a:buSzPct val="60000"/>
              <a:buFont typeface="Courier New" panose="02070309020205020404" pitchFamily="49" charset="0"/>
              <a:buChar char="o"/>
            </a:pPr>
            <a:r>
              <a:rPr lang="en-US" altLang="en-US" sz="3200" smtClean="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Jasa </a:t>
            </a:r>
            <a:r>
              <a:rPr lang="en-US" altLang="en-US" sz="320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biasanya mencakup interaksi langsung </a:t>
            </a:r>
            <a:r>
              <a:rPr lang="en-US" altLang="en-US" sz="320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dengan </a:t>
            </a:r>
            <a:r>
              <a:rPr lang="en-US" altLang="en-US" sz="3200" smtClean="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pelanggan</a:t>
            </a:r>
          </a:p>
          <a:p>
            <a:pPr marL="571500" indent="-571500">
              <a:lnSpc>
                <a:spcPct val="90000"/>
              </a:lnSpc>
              <a:spcAft>
                <a:spcPts val="1600"/>
              </a:spcAft>
              <a:buClr>
                <a:srgbClr val="00B0F0"/>
              </a:buClr>
              <a:buSzPct val="60000"/>
              <a:buFont typeface="Courier New" panose="02070309020205020404" pitchFamily="49" charset="0"/>
              <a:buChar char="o"/>
            </a:pPr>
            <a:r>
              <a:rPr lang="en-US" altLang="en-US" sz="3200" smtClean="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Analysis </a:t>
            </a:r>
            <a:r>
              <a:rPr lang="en-US" altLang="en-US" sz="3200" b="1" smtClean="0">
                <a:solidFill>
                  <a:srgbClr val="FFFF00"/>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Process </a:t>
            </a:r>
            <a:r>
              <a:rPr lang="en-US" altLang="en-US" sz="3200" b="1">
                <a:solidFill>
                  <a:srgbClr val="FFFF00"/>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 </a:t>
            </a:r>
            <a:r>
              <a:rPr lang="en-US" altLang="en-US" sz="3200" b="1" smtClean="0">
                <a:solidFill>
                  <a:srgbClr val="FFFF00"/>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Chain </a:t>
            </a:r>
            <a:r>
              <a:rPr lang="en-US" altLang="en-US" sz="3200" b="1">
                <a:solidFill>
                  <a:srgbClr val="FFFF00"/>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 </a:t>
            </a:r>
            <a:r>
              <a:rPr lang="en-US" altLang="en-US" sz="3200" b="1" smtClean="0">
                <a:solidFill>
                  <a:srgbClr val="FFFF00"/>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Network </a:t>
            </a:r>
            <a:r>
              <a:rPr lang="en-US" altLang="en-US" sz="3200" b="1">
                <a:solidFill>
                  <a:srgbClr val="FFFF00"/>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(PCN) </a:t>
            </a:r>
            <a:r>
              <a:rPr lang="en-US" altLang="en-US" sz="320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berfokus pada cara di mana proses dapat dirancang untuk mengoptimalkan interaksi antara perusahaan dan pelanggan mereka</a:t>
            </a:r>
            <a:endParaRPr lang="en-US" altLang="en-US" sz="3200">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20877754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1555"/>
                                        </p:tgtEl>
                                        <p:attrNameLst>
                                          <p:attrName>style.visibility</p:attrName>
                                        </p:attrNameLst>
                                      </p:cBhvr>
                                      <p:to>
                                        <p:strVal val="visible"/>
                                      </p:to>
                                    </p:set>
                                    <p:animEffect transition="in" filter="strips(downRight)">
                                      <p:cBhvr>
                                        <p:cTn id="7" dur="1000"/>
                                        <p:tgtEl>
                                          <p:spTgt spid="151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1255186" y="638175"/>
            <a:ext cx="9681633" cy="8509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Service Design</a:t>
            </a:r>
          </a:p>
        </p:txBody>
      </p:sp>
      <p:sp>
        <p:nvSpPr>
          <p:cNvPr id="151555" name="Rectangle 3"/>
          <p:cNvSpPr>
            <a:spLocks noChangeArrowheads="1"/>
          </p:cNvSpPr>
          <p:nvPr/>
        </p:nvSpPr>
        <p:spPr bwMode="auto">
          <a:xfrm>
            <a:off x="1054100" y="1939926"/>
            <a:ext cx="9527117" cy="365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US" altLang="en-US" sz="4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Service typically includes direct interaction with the customer</a:t>
            </a:r>
          </a:p>
          <a:p>
            <a:pPr>
              <a:lnSpc>
                <a:spcPct val="90000"/>
              </a:lnSpc>
              <a:spcAft>
                <a:spcPts val="1600"/>
              </a:spcAft>
              <a:buClr>
                <a:srgbClr val="BF0922"/>
              </a:buClr>
              <a:buSzPct val="60000"/>
              <a:buFont typeface="Lucida Grande"/>
              <a:buChar char="►"/>
            </a:pPr>
            <a:r>
              <a:rPr lang="en-US" altLang="en-US" sz="4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Analysis </a:t>
            </a:r>
            <a:r>
              <a:rPr lang="en-US" altLang="en-US" sz="40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Process </a:t>
            </a:r>
            <a:r>
              <a:rPr lang="en-US" altLang="en-US" sz="40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40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Chain </a:t>
            </a:r>
            <a:r>
              <a:rPr lang="en-US" altLang="en-US" sz="40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40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Network </a:t>
            </a:r>
            <a:r>
              <a:rPr lang="en-US" altLang="en-US" sz="40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(PCN) </a:t>
            </a:r>
            <a:r>
              <a:rPr lang="en-US" altLang="en-US" sz="4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focuses </a:t>
            </a:r>
            <a:r>
              <a:rPr lang="en-US" altLang="en-US" sz="4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on the ways in which processes can be designed to optimize interaction between firms and their customers</a:t>
            </a:r>
          </a:p>
        </p:txBody>
      </p:sp>
    </p:spTree>
    <p:extLst>
      <p:ext uri="{BB962C8B-B14F-4D97-AF65-F5344CB8AC3E}">
        <p14:creationId xmlns:p14="http://schemas.microsoft.com/office/powerpoint/2010/main" val="326533547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1555"/>
                                        </p:tgtEl>
                                        <p:attrNameLst>
                                          <p:attrName>style.visibility</p:attrName>
                                        </p:attrNameLst>
                                      </p:cBhvr>
                                      <p:to>
                                        <p:strVal val="visible"/>
                                      </p:to>
                                    </p:set>
                                    <p:animEffect transition="in" filter="strips(downRight)">
                                      <p:cBhvr>
                                        <p:cTn id="7" dur="1000"/>
                                        <p:tgtEl>
                                          <p:spTgt spid="151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274637"/>
            <a:ext cx="10972800" cy="1376363"/>
          </a:xfrm>
        </p:spPr>
        <p:txBody>
          <a:bodyPr rtlCol="0">
            <a:normAutofit fontScale="90000"/>
          </a:bodyPr>
          <a:lstStyle/>
          <a:p>
            <a:pPr>
              <a:defRPr/>
            </a:pPr>
            <a:r>
              <a:rPr lang="en-US" smtClean="0"/>
              <a:t>Analisis Process-Chain-Network </a:t>
            </a:r>
            <a:r>
              <a:rPr lang="en-US" dirty="0"/>
              <a:t>(</a:t>
            </a:r>
            <a:r>
              <a:rPr lang="en-US"/>
              <a:t>PCN</a:t>
            </a:r>
            <a:r>
              <a:rPr lang="en-US" smtClean="0"/>
              <a:t>)</a:t>
            </a:r>
            <a:endParaRPr lang="en-US" dirty="0"/>
          </a:p>
        </p:txBody>
      </p:sp>
      <p:sp>
        <p:nvSpPr>
          <p:cNvPr id="4" name="TextBox 3"/>
          <p:cNvSpPr txBox="1">
            <a:spLocks noChangeArrowheads="1"/>
          </p:cNvSpPr>
          <p:nvPr/>
        </p:nvSpPr>
        <p:spPr bwMode="auto">
          <a:xfrm>
            <a:off x="9499602" y="5867400"/>
            <a:ext cx="1629079"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solidFill>
                  <a:schemeClr val="bg1"/>
                </a:solidFill>
                <a:latin typeface="Arial" pitchFamily="34" charset="0"/>
              </a:rPr>
              <a:t>Figure 5.12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8867" y="1854200"/>
            <a:ext cx="9237133" cy="431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518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2/3*#ppt_w"/>
                                          </p:val>
                                        </p:tav>
                                        <p:tav tm="100000">
                                          <p:val>
                                            <p:strVal val="#ppt_w"/>
                                          </p:val>
                                        </p:tav>
                                      </p:tavLst>
                                    </p:anim>
                                    <p:anim calcmode="lin" valueType="num">
                                      <p:cBhvr>
                                        <p:cTn id="8" dur="1000" fill="hold"/>
                                        <p:tgtEl>
                                          <p:spTgt spid="5"/>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8939"/>
            <a:ext cx="10972800" cy="1143000"/>
          </a:xfrm>
        </p:spPr>
        <p:txBody>
          <a:bodyPr rtlCol="0">
            <a:normAutofit/>
          </a:bodyPr>
          <a:lstStyle/>
          <a:p>
            <a:pPr>
              <a:defRPr/>
            </a:pPr>
            <a:r>
              <a:rPr lang="en-US" sz="4000" smtClean="0"/>
              <a:t>Analaisis Process-Chain-Network </a:t>
            </a:r>
            <a:r>
              <a:rPr lang="en-US" sz="4000" dirty="0"/>
              <a:t>(</a:t>
            </a:r>
            <a:r>
              <a:rPr lang="en-US" sz="4000"/>
              <a:t>PCN</a:t>
            </a:r>
            <a:r>
              <a:rPr lang="en-US" sz="4000" smtClean="0"/>
              <a:t>)</a:t>
            </a:r>
            <a:endParaRPr lang="en-US" sz="4000" dirty="0"/>
          </a:p>
        </p:txBody>
      </p:sp>
      <p:sp>
        <p:nvSpPr>
          <p:cNvPr id="156674" name="Content Placeholder 3"/>
          <p:cNvSpPr>
            <a:spLocks noGrp="1"/>
          </p:cNvSpPr>
          <p:nvPr>
            <p:ph idx="1"/>
          </p:nvPr>
        </p:nvSpPr>
        <p:spPr>
          <a:xfrm>
            <a:off x="609600" y="1879601"/>
            <a:ext cx="10972800" cy="4525963"/>
          </a:xfrm>
        </p:spPr>
        <p:txBody>
          <a:bodyPr>
            <a:normAutofit/>
          </a:bodyPr>
          <a:lstStyle/>
          <a:p>
            <a:pPr>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Wilayah interaksi langsung meliputi langkah-langkah proses yang melibatkan interaksi antar peserta</a:t>
            </a:r>
          </a:p>
          <a:p>
            <a:pPr>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Wilayah interaksi pengganti (substitusi) mencakup langkah-langkah proses di mana satu peserta bertindak atas sumber daya peserta lain</a:t>
            </a:r>
          </a:p>
          <a:p>
            <a:pPr>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Wilayah pemrosesan independen mencakup langkah-langkah di mana pemasok dan / atau pelanggan bertindak atas sumber daya di mana masing-masing memiliki kontrol maksimum</a:t>
            </a:r>
            <a:endParaRPr lang="en-US" altLang="en-US" sz="32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1512992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8939"/>
            <a:ext cx="10972800" cy="1143000"/>
          </a:xfrm>
        </p:spPr>
        <p:txBody>
          <a:bodyPr rtlCol="0">
            <a:normAutofit/>
          </a:bodyPr>
          <a:lstStyle/>
          <a:p>
            <a:pPr>
              <a:defRPr/>
            </a:pPr>
            <a:r>
              <a:rPr lang="en-US" smtClean="0"/>
              <a:t>Analisis Process-Chain-Network </a:t>
            </a:r>
            <a:r>
              <a:rPr lang="en-US" dirty="0"/>
              <a:t>(PCN</a:t>
            </a:r>
            <a:r>
              <a:rPr lang="en-US"/>
              <a:t>) </a:t>
            </a:r>
            <a:endParaRPr lang="en-US" dirty="0"/>
          </a:p>
        </p:txBody>
      </p:sp>
      <p:sp>
        <p:nvSpPr>
          <p:cNvPr id="157698" name="Content Placeholder 3"/>
          <p:cNvSpPr>
            <a:spLocks noGrp="1"/>
          </p:cNvSpPr>
          <p:nvPr>
            <p:ph idx="1"/>
          </p:nvPr>
        </p:nvSpPr>
        <p:spPr>
          <a:xfrm>
            <a:off x="897467" y="2032000"/>
            <a:ext cx="10600267" cy="4525963"/>
          </a:xfrm>
        </p:spPr>
        <p:txBody>
          <a:bodyPr>
            <a:noAutofit/>
          </a:bodyPr>
          <a:lstStyle/>
          <a:p>
            <a:pPr>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Ketiga wilayah tersebut memiliki masalah operasi yang serupa tetapi cara yang tepat untuk menangani masalah berbeda di seluruh wilayah</a:t>
            </a:r>
          </a:p>
          <a:p>
            <a:pPr>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Operasi layanan hanya ada dalam area interaksi langsung dan pengganti</a:t>
            </a:r>
          </a:p>
          <a:p>
            <a:pPr>
              <a:buFont typeface="Wingdings" panose="05000000000000000000" pitchFamily="2" charset="2"/>
              <a:buChar char="v"/>
            </a:pPr>
            <a:r>
              <a:rPr lang="en-US" altLang="en-US">
                <a:latin typeface="Cardo" panose="02020600000000000000" pitchFamily="18" charset="-79"/>
                <a:ea typeface="Cardo" panose="02020600000000000000" pitchFamily="18" charset="-79"/>
                <a:cs typeface="Cardo" panose="02020600000000000000" pitchFamily="18" charset="-79"/>
              </a:rPr>
              <a:t>Analisis PCN memberikan wawasan untuk membantu memposisikan dan merancang proses yang dapat mencapai tujuan strategis</a:t>
            </a:r>
            <a:endParaRPr lang="en-US" altLang="en-US" sz="32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5717683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8939"/>
            <a:ext cx="10972800" cy="1143000"/>
          </a:xfrm>
        </p:spPr>
        <p:txBody>
          <a:bodyPr rtlCol="0">
            <a:normAutofit/>
          </a:bodyPr>
          <a:lstStyle/>
          <a:p>
            <a:pPr>
              <a:defRPr/>
            </a:pPr>
            <a:r>
              <a:rPr lang="en-US" dirty="0" smtClean="0"/>
              <a:t>Process</a:t>
            </a:r>
            <a:r>
              <a:rPr lang="en-US" dirty="0"/>
              <a:t>-</a:t>
            </a:r>
            <a:r>
              <a:rPr lang="en-US" dirty="0" smtClean="0"/>
              <a:t>Chain-Network </a:t>
            </a:r>
            <a:r>
              <a:rPr lang="en-US" dirty="0"/>
              <a:t>(PCN) Analysis </a:t>
            </a:r>
          </a:p>
        </p:txBody>
      </p:sp>
      <p:sp>
        <p:nvSpPr>
          <p:cNvPr id="156674" name="Content Placeholder 3"/>
          <p:cNvSpPr>
            <a:spLocks noGrp="1"/>
          </p:cNvSpPr>
          <p:nvPr>
            <p:ph idx="1"/>
          </p:nvPr>
        </p:nvSpPr>
        <p:spPr>
          <a:xfrm>
            <a:off x="609600" y="1879601"/>
            <a:ext cx="10972800" cy="4525963"/>
          </a:xfrm>
        </p:spPr>
        <p:txBody>
          <a:bodyPr>
            <a:normAutofit/>
          </a:bodyPr>
          <a:lstStyle/>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Direct interaction region includes process steps that involve interaction between participants </a:t>
            </a: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The surrogate (substitute) interaction region includes process steps in which one participant is acting on another participant’s resources </a:t>
            </a: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The independent processing region includes steps in which the supplier and/or the customer is acting on resources where each has maximum control</a:t>
            </a:r>
          </a:p>
        </p:txBody>
      </p:sp>
    </p:spTree>
    <p:extLst>
      <p:ext uri="{BB962C8B-B14F-4D97-AF65-F5344CB8AC3E}">
        <p14:creationId xmlns:p14="http://schemas.microsoft.com/office/powerpoint/2010/main" val="143252231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8939"/>
            <a:ext cx="10972800" cy="1143000"/>
          </a:xfrm>
        </p:spPr>
        <p:txBody>
          <a:bodyPr rtlCol="0">
            <a:normAutofit/>
          </a:bodyPr>
          <a:lstStyle/>
          <a:p>
            <a:pPr>
              <a:defRPr/>
            </a:pPr>
            <a:r>
              <a:rPr lang="en-US" dirty="0" smtClean="0"/>
              <a:t>Process</a:t>
            </a:r>
            <a:r>
              <a:rPr lang="en-US" dirty="0"/>
              <a:t>-</a:t>
            </a:r>
            <a:r>
              <a:rPr lang="en-US" dirty="0" smtClean="0"/>
              <a:t>Chain-Network </a:t>
            </a:r>
            <a:r>
              <a:rPr lang="en-US" dirty="0"/>
              <a:t>(PCN) Analysis </a:t>
            </a:r>
          </a:p>
        </p:txBody>
      </p:sp>
      <p:sp>
        <p:nvSpPr>
          <p:cNvPr id="157698" name="Content Placeholder 3"/>
          <p:cNvSpPr>
            <a:spLocks noGrp="1"/>
          </p:cNvSpPr>
          <p:nvPr>
            <p:ph idx="1"/>
          </p:nvPr>
        </p:nvSpPr>
        <p:spPr>
          <a:xfrm>
            <a:off x="897467" y="2032000"/>
            <a:ext cx="10600267" cy="4525963"/>
          </a:xfrm>
        </p:spPr>
        <p:txBody>
          <a:bodyPr>
            <a:noAutofit/>
          </a:bodyPr>
          <a:lstStyle/>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All three regions have similar operating issues but the appropriate way of handling the issues differs across regions</a:t>
            </a: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Service operations exist only within the area of </a:t>
            </a:r>
            <a:r>
              <a:rPr lang="en-US" altLang="en-US" sz="3200" i="1">
                <a:latin typeface="Cardo" panose="02020600000000000000" pitchFamily="18" charset="-79"/>
                <a:ea typeface="Cardo" panose="02020600000000000000" pitchFamily="18" charset="-79"/>
                <a:cs typeface="Cardo" panose="02020600000000000000" pitchFamily="18" charset="-79"/>
              </a:rPr>
              <a:t>direct </a:t>
            </a:r>
            <a:r>
              <a:rPr lang="en-US" altLang="en-US" sz="3200">
                <a:latin typeface="Cardo" panose="02020600000000000000" pitchFamily="18" charset="-79"/>
                <a:ea typeface="Cardo" panose="02020600000000000000" pitchFamily="18" charset="-79"/>
                <a:cs typeface="Cardo" panose="02020600000000000000" pitchFamily="18" charset="-79"/>
              </a:rPr>
              <a:t>and </a:t>
            </a:r>
            <a:r>
              <a:rPr lang="en-US" altLang="en-US" sz="3200" i="1">
                <a:latin typeface="Cardo" panose="02020600000000000000" pitchFamily="18" charset="-79"/>
                <a:ea typeface="Cardo" panose="02020600000000000000" pitchFamily="18" charset="-79"/>
                <a:cs typeface="Cardo" panose="02020600000000000000" pitchFamily="18" charset="-79"/>
              </a:rPr>
              <a:t>surrogate interaction</a:t>
            </a:r>
            <a:endParaRPr lang="en-US" altLang="en-US" sz="3200">
              <a:latin typeface="Cardo" panose="02020600000000000000" pitchFamily="18" charset="-79"/>
              <a:ea typeface="Cardo" panose="02020600000000000000" pitchFamily="18" charset="-79"/>
              <a:cs typeface="Cardo" panose="02020600000000000000" pitchFamily="18" charset="-79"/>
            </a:endParaRP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PCN analysis provides insight to aid in positioning and designing processes that can achieve strategic objectives</a:t>
            </a:r>
          </a:p>
        </p:txBody>
      </p:sp>
    </p:spTree>
    <p:extLst>
      <p:ext uri="{BB962C8B-B14F-4D97-AF65-F5344CB8AC3E}">
        <p14:creationId xmlns:p14="http://schemas.microsoft.com/office/powerpoint/2010/main" val="119258630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r>
              <a:rPr lang="en-US" altLang="en-US">
                <a:latin typeface="Arial" pitchFamily="34" charset="0"/>
                <a:cs typeface="Arial" pitchFamily="34" charset="0"/>
              </a:rPr>
              <a:t>Menambahkan Efisiensi Layanan</a:t>
            </a:r>
            <a:endParaRPr lang="en-US" altLang="en-US" smtClean="0">
              <a:latin typeface="Arial" pitchFamily="34" charset="0"/>
              <a:cs typeface="Arial" pitchFamily="34" charset="0"/>
            </a:endParaRPr>
          </a:p>
        </p:txBody>
      </p:sp>
      <p:sp>
        <p:nvSpPr>
          <p:cNvPr id="158722" name="Content Placeholder 2"/>
          <p:cNvSpPr>
            <a:spLocks noGrp="1"/>
          </p:cNvSpPr>
          <p:nvPr>
            <p:ph idx="1"/>
          </p:nvPr>
        </p:nvSpPr>
        <p:spPr>
          <a:xfrm>
            <a:off x="1100667" y="2514600"/>
            <a:ext cx="10007600" cy="3624263"/>
          </a:xfrm>
        </p:spPr>
        <p:txBody>
          <a:bodyPr>
            <a:normAutofit/>
          </a:bodyPr>
          <a:lstStyle/>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Produktivitas layanan sangat rendah sebagian karena keterlibatan pelanggan dalam desain atau </a:t>
            </a:r>
            <a:r>
              <a:rPr lang="en-US" altLang="en-US">
                <a:latin typeface="Cardo" panose="02020600000000000000" pitchFamily="18" charset="-79"/>
                <a:ea typeface="Cardo" panose="02020600000000000000" pitchFamily="18" charset="-79"/>
                <a:cs typeface="Cardo" panose="02020600000000000000" pitchFamily="18" charset="-79"/>
              </a:rPr>
              <a:t>pengiriman </a:t>
            </a:r>
            <a:r>
              <a:rPr lang="en-US" altLang="en-US" smtClean="0">
                <a:latin typeface="Cardo" panose="02020600000000000000" pitchFamily="18" charset="-79"/>
                <a:ea typeface="Cardo" panose="02020600000000000000" pitchFamily="18" charset="-79"/>
                <a:cs typeface="Cardo" panose="02020600000000000000" pitchFamily="18" charset="-79"/>
              </a:rPr>
              <a:t>jasa, </a:t>
            </a:r>
            <a:r>
              <a:rPr lang="en-US" altLang="en-US">
                <a:latin typeface="Cardo" panose="02020600000000000000" pitchFamily="18" charset="-79"/>
                <a:ea typeface="Cardo" panose="02020600000000000000" pitchFamily="18" charset="-79"/>
                <a:cs typeface="Cardo" panose="02020600000000000000" pitchFamily="18" charset="-79"/>
              </a:rPr>
              <a:t>atau keduanya</a:t>
            </a:r>
          </a:p>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Mempersempit desain produk</a:t>
            </a:r>
            <a:endParaRPr lang="en-US" altLang="en-US" sz="3200" smtClean="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3129802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r>
              <a:rPr lang="en-US" altLang="en-US">
                <a:latin typeface="Arial" pitchFamily="34" charset="0"/>
                <a:cs typeface="Arial" pitchFamily="34" charset="0"/>
              </a:rPr>
              <a:t>Menambahkan Efisiensi Layanan</a:t>
            </a:r>
            <a:endParaRPr lang="en-US" altLang="en-US" smtClean="0">
              <a:latin typeface="Arial" pitchFamily="34" charset="0"/>
              <a:cs typeface="Arial" pitchFamily="34" charset="0"/>
            </a:endParaRPr>
          </a:p>
        </p:txBody>
      </p:sp>
      <p:sp>
        <p:nvSpPr>
          <p:cNvPr id="158722" name="Content Placeholder 2"/>
          <p:cNvSpPr>
            <a:spLocks noGrp="1"/>
          </p:cNvSpPr>
          <p:nvPr>
            <p:ph idx="1"/>
          </p:nvPr>
        </p:nvSpPr>
        <p:spPr>
          <a:xfrm>
            <a:off x="1100667" y="2514600"/>
            <a:ext cx="10007600" cy="3624263"/>
          </a:xfrm>
        </p:spPr>
        <p:txBody>
          <a:bodyPr>
            <a:normAutofit/>
          </a:bodyPr>
          <a:lstStyle/>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Batasi pilihan</a:t>
            </a:r>
          </a:p>
          <a:p>
            <a:pPr lvl="1">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Meningkatkan efisiensi dan kemampuan untuk memenuhi harapan pelanggan</a:t>
            </a:r>
          </a:p>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Tunda penyesuaian</a:t>
            </a:r>
          </a:p>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Modularisasi</a:t>
            </a:r>
          </a:p>
          <a:p>
            <a:pPr lvl="1">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Memudahkan kustomisasi jasa</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434833095"/>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r>
              <a:rPr lang="en-US" altLang="en-US">
                <a:latin typeface="Arial" pitchFamily="34" charset="0"/>
                <a:cs typeface="Arial" pitchFamily="34" charset="0"/>
              </a:rPr>
              <a:t>Menambahkan Efisiensi Layanan</a:t>
            </a:r>
            <a:endParaRPr lang="en-US" altLang="en-US" smtClean="0">
              <a:latin typeface="Arial" pitchFamily="34" charset="0"/>
              <a:cs typeface="Arial" pitchFamily="34" charset="0"/>
            </a:endParaRPr>
          </a:p>
        </p:txBody>
      </p:sp>
      <p:sp>
        <p:nvSpPr>
          <p:cNvPr id="158722" name="Content Placeholder 2"/>
          <p:cNvSpPr>
            <a:spLocks noGrp="1"/>
          </p:cNvSpPr>
          <p:nvPr>
            <p:ph idx="1"/>
          </p:nvPr>
        </p:nvSpPr>
        <p:spPr>
          <a:xfrm>
            <a:off x="1100667" y="2514600"/>
            <a:ext cx="10007600" cy="3624263"/>
          </a:xfrm>
        </p:spPr>
        <p:txBody>
          <a:bodyPr>
            <a:normAutofit/>
          </a:bodyPr>
          <a:lstStyle/>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Otomatisasi</a:t>
            </a:r>
          </a:p>
          <a:p>
            <a:pPr marL="855663" lvl="1" indent="-334963">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Mengurangi biaya, meningkatkan layanan pelanggan</a:t>
            </a:r>
          </a:p>
          <a:p>
            <a:pPr>
              <a:buFont typeface="Courier New" panose="02070309020205020404" pitchFamily="49" charset="0"/>
              <a:buChar char="o"/>
            </a:pPr>
            <a:r>
              <a:rPr lang="en-US" altLang="en-US" smtClean="0">
                <a:latin typeface="Cardo" panose="02020600000000000000" pitchFamily="18" charset="-79"/>
                <a:ea typeface="Cardo" panose="02020600000000000000" pitchFamily="18" charset="-79"/>
                <a:cs typeface="Cardo" panose="02020600000000000000" pitchFamily="18" charset="-79"/>
              </a:rPr>
              <a:t>Momen </a:t>
            </a:r>
            <a:r>
              <a:rPr lang="en-US" altLang="en-US">
                <a:latin typeface="Cardo" panose="02020600000000000000" pitchFamily="18" charset="-79"/>
                <a:ea typeface="Cardo" panose="02020600000000000000" pitchFamily="18" charset="-79"/>
                <a:cs typeface="Cardo" panose="02020600000000000000" pitchFamily="18" charset="-79"/>
              </a:rPr>
              <a:t>kebenaran</a:t>
            </a:r>
          </a:p>
          <a:p>
            <a:pPr marL="914400" lvl="1" indent="-3937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Momen kritis antara pelanggan dan organisasi yang menentukan kepuasan pelanggan</a:t>
            </a:r>
            <a:endParaRPr lang="en-US" altLang="en-US">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2737842357"/>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r>
              <a:rPr lang="en-US" altLang="en-US" smtClean="0">
                <a:latin typeface="Arial" pitchFamily="34" charset="0"/>
                <a:cs typeface="Arial" pitchFamily="34" charset="0"/>
              </a:rPr>
              <a:t>Adding Service Efficiency</a:t>
            </a:r>
          </a:p>
        </p:txBody>
      </p:sp>
      <p:sp>
        <p:nvSpPr>
          <p:cNvPr id="158722" name="Content Placeholder 2"/>
          <p:cNvSpPr>
            <a:spLocks noGrp="1"/>
          </p:cNvSpPr>
          <p:nvPr>
            <p:ph idx="1"/>
          </p:nvPr>
        </p:nvSpPr>
        <p:spPr>
          <a:xfrm>
            <a:off x="1100667" y="2514600"/>
            <a:ext cx="10007600" cy="3624263"/>
          </a:xfrm>
        </p:spPr>
        <p:txBody>
          <a:bodyPr>
            <a:normAutofit/>
          </a:bodyPr>
          <a:lstStyle/>
          <a:p>
            <a:pPr marL="592652" indent="-592652">
              <a:buFont typeface="Arial Unicode MS" pitchFamily="34" charset="-128"/>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Service productivity is notoriously low partially because of customer involvement in the design or delivery of the service, or both</a:t>
            </a:r>
          </a:p>
          <a:p>
            <a:pPr marL="592652" indent="-592652">
              <a:buFont typeface="Arial Unicode MS" pitchFamily="34" charset="-128"/>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Complicates product design</a:t>
            </a:r>
          </a:p>
        </p:txBody>
      </p:sp>
    </p:spTree>
    <p:extLst>
      <p:ext uri="{BB962C8B-B14F-4D97-AF65-F5344CB8AC3E}">
        <p14:creationId xmlns:p14="http://schemas.microsoft.com/office/powerpoint/2010/main" val="7450260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r>
              <a:rPr lang="en-US" altLang="en-US" smtClean="0">
                <a:latin typeface="Arial" pitchFamily="34" charset="0"/>
                <a:cs typeface="Arial" pitchFamily="34" charset="0"/>
              </a:rPr>
              <a:t>Adding Service Efficiency</a:t>
            </a:r>
          </a:p>
        </p:txBody>
      </p:sp>
      <p:sp>
        <p:nvSpPr>
          <p:cNvPr id="159746" name="Content Placeholder 2"/>
          <p:cNvSpPr>
            <a:spLocks noGrp="1"/>
          </p:cNvSpPr>
          <p:nvPr>
            <p:ph idx="1"/>
          </p:nvPr>
        </p:nvSpPr>
        <p:spPr>
          <a:xfrm>
            <a:off x="1100667" y="2438400"/>
            <a:ext cx="10007600" cy="3416300"/>
          </a:xfrm>
        </p:spPr>
        <p:txBody>
          <a:bodyPr>
            <a:noAutofit/>
          </a:bodyPr>
          <a:lstStyle/>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Batasi pilihan</a:t>
            </a:r>
          </a:p>
          <a:p>
            <a:pPr lvl="1">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Meningkatkan efisiensi dan kemampuan untuk memenuhi harapan pelanggan</a:t>
            </a:r>
          </a:p>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Tunda penyesuaian</a:t>
            </a:r>
          </a:p>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Modularisasi</a:t>
            </a:r>
          </a:p>
          <a:p>
            <a:pPr lvl="1">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Memudahkan </a:t>
            </a:r>
            <a:r>
              <a:rPr lang="en-US" altLang="en-US" sz="2400" smtClean="0">
                <a:latin typeface="Cardo" panose="02020600000000000000" pitchFamily="18" charset="-79"/>
                <a:ea typeface="Cardo" panose="02020600000000000000" pitchFamily="18" charset="-79"/>
                <a:cs typeface="Cardo" panose="02020600000000000000" pitchFamily="18" charset="-79"/>
              </a:rPr>
              <a:t>kustomisasi jasa</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226794089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0769" name="Title 1"/>
          <p:cNvSpPr>
            <a:spLocks noGrp="1"/>
          </p:cNvSpPr>
          <p:nvPr>
            <p:ph type="title"/>
          </p:nvPr>
        </p:nvSpPr>
        <p:spPr/>
        <p:txBody>
          <a:bodyPr/>
          <a:lstStyle/>
          <a:p>
            <a:r>
              <a:rPr lang="en-US" altLang="en-US" smtClean="0">
                <a:latin typeface="Arial" pitchFamily="34" charset="0"/>
                <a:cs typeface="Arial" pitchFamily="34" charset="0"/>
              </a:rPr>
              <a:t>Adding Service Efficiency</a:t>
            </a:r>
          </a:p>
        </p:txBody>
      </p:sp>
      <p:sp>
        <p:nvSpPr>
          <p:cNvPr id="160770" name="Content Placeholder 2"/>
          <p:cNvSpPr>
            <a:spLocks noGrp="1"/>
          </p:cNvSpPr>
          <p:nvPr>
            <p:ph idx="1"/>
          </p:nvPr>
        </p:nvSpPr>
        <p:spPr>
          <a:xfrm>
            <a:off x="1100667" y="2438399"/>
            <a:ext cx="10007600" cy="3200401"/>
          </a:xfrm>
        </p:spPr>
        <p:txBody>
          <a:bodyPr>
            <a:normAutofit fontScale="62500" lnSpcReduction="20000"/>
          </a:bodyPr>
          <a:lstStyle/>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Otomatisasi</a:t>
            </a:r>
          </a:p>
          <a:p>
            <a:pPr lvl="1">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Mengurangi biaya, meningkatkan layanan pelanggan</a:t>
            </a:r>
          </a:p>
          <a:p>
            <a:pPr>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Saat kebenaran</a:t>
            </a:r>
          </a:p>
          <a:p>
            <a:pPr lvl="1">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Momen kritis antara pelanggan dan organisasi yang menentukan kepuasan pelanggan</a:t>
            </a:r>
          </a:p>
          <a:p>
            <a:pPr>
              <a:buFont typeface="Courier New" panose="02070309020205020404" pitchFamily="49" charset="0"/>
              <a:buChar char="o"/>
            </a:pPr>
            <a:r>
              <a:rPr lang="en-US" altLang="en-US" sz="3200" smtClean="0">
                <a:latin typeface="Cardo" panose="02020600000000000000" pitchFamily="18" charset="-79"/>
                <a:ea typeface="Cardo" panose="02020600000000000000" pitchFamily="18" charset="-79"/>
                <a:cs typeface="Cardo" panose="02020600000000000000" pitchFamily="18" charset="-79"/>
              </a:rPr>
              <a:t>Automation</a:t>
            </a:r>
            <a:endParaRPr lang="en-US" altLang="en-US" sz="3200" smtClean="0">
              <a:latin typeface="Cardo" panose="02020600000000000000" pitchFamily="18" charset="-79"/>
              <a:ea typeface="Cardo" panose="02020600000000000000" pitchFamily="18" charset="-79"/>
              <a:cs typeface="Cardo" panose="02020600000000000000" pitchFamily="18" charset="-79"/>
            </a:endParaRPr>
          </a:p>
          <a:p>
            <a:pPr lvl="1">
              <a:buFont typeface="Courier New" panose="02070309020205020404" pitchFamily="49" charset="0"/>
              <a:buChar char="o"/>
            </a:pPr>
            <a:r>
              <a:rPr lang="en-US" altLang="en-US" sz="2800" smtClean="0">
                <a:latin typeface="Cardo" panose="02020600000000000000" pitchFamily="18" charset="-79"/>
                <a:ea typeface="Cardo" panose="02020600000000000000" pitchFamily="18" charset="-79"/>
                <a:cs typeface="Cardo" panose="02020600000000000000" pitchFamily="18" charset="-79"/>
              </a:rPr>
              <a:t>Reduces cost, increases customer service</a:t>
            </a:r>
          </a:p>
          <a:p>
            <a:pPr>
              <a:buFont typeface="Courier New" panose="02070309020205020404" pitchFamily="49" charset="0"/>
              <a:buChar char="o"/>
            </a:pPr>
            <a:r>
              <a:rPr lang="en-US" altLang="en-US" sz="3200" smtClean="0">
                <a:latin typeface="Cardo" panose="02020600000000000000" pitchFamily="18" charset="-79"/>
                <a:ea typeface="Cardo" panose="02020600000000000000" pitchFamily="18" charset="-79"/>
                <a:cs typeface="Cardo" panose="02020600000000000000" pitchFamily="18" charset="-79"/>
              </a:rPr>
              <a:t>Moment of truth</a:t>
            </a:r>
          </a:p>
          <a:p>
            <a:pPr lvl="1">
              <a:buFont typeface="Courier New" panose="02070309020205020404" pitchFamily="49" charset="0"/>
              <a:buChar char="o"/>
            </a:pPr>
            <a:r>
              <a:rPr lang="en-US" altLang="en-US" sz="2800" smtClean="0">
                <a:latin typeface="Cardo" panose="02020600000000000000" pitchFamily="18" charset="-79"/>
                <a:ea typeface="Cardo" panose="02020600000000000000" pitchFamily="18" charset="-79"/>
                <a:cs typeface="Cardo" panose="02020600000000000000" pitchFamily="18" charset="-79"/>
              </a:rPr>
              <a:t>Critical moments between the customer and the organization that determine customer satisfaction</a:t>
            </a:r>
          </a:p>
        </p:txBody>
      </p:sp>
    </p:spTree>
    <p:extLst>
      <p:ext uri="{BB962C8B-B14F-4D97-AF65-F5344CB8AC3E}">
        <p14:creationId xmlns:p14="http://schemas.microsoft.com/office/powerpoint/2010/main" val="277711545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914400" y="434975"/>
            <a:ext cx="10363200" cy="889000"/>
          </a:xfrm>
        </p:spPr>
        <p:txBody>
          <a:bodyPr>
            <a:normAutofit fontScale="90000"/>
          </a:bodyPr>
          <a:lstStyle/>
          <a:p>
            <a:r>
              <a:rPr lang="en-US" altLang="en-US" smtClean="0">
                <a:latin typeface="Arial" pitchFamily="34" charset="0"/>
                <a:cs typeface="Arial" pitchFamily="34" charset="0"/>
              </a:rPr>
              <a:t>Documen untuk jasa</a:t>
            </a:r>
            <a:endParaRPr lang="en-US" altLang="en-US" smtClean="0">
              <a:latin typeface="Arial" pitchFamily="34" charset="0"/>
              <a:cs typeface="Arial" pitchFamily="34" charset="0"/>
            </a:endParaRPr>
          </a:p>
        </p:txBody>
      </p:sp>
      <p:sp>
        <p:nvSpPr>
          <p:cNvPr id="159747" name="Rectangle 3"/>
          <p:cNvSpPr>
            <a:spLocks noChangeArrowheads="1"/>
          </p:cNvSpPr>
          <p:nvPr/>
        </p:nvSpPr>
        <p:spPr bwMode="auto">
          <a:xfrm>
            <a:off x="1418169" y="1893888"/>
            <a:ext cx="9410700" cy="256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Tingkat interaksi pelanggan yang tinggi memerlukan dokumentasi yang berbeda</a:t>
            </a:r>
          </a:p>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Seringkali instruksi kerja yang eksplisit</a:t>
            </a:r>
          </a:p>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Skrip dan papan cerita adalah </a:t>
            </a:r>
            <a:r>
              <a:rPr lang="en-US" altLang="en-US" sz="3600">
                <a:latin typeface="Cardo" panose="02020600000000000000" pitchFamily="18" charset="-79"/>
                <a:ea typeface="Cardo" panose="02020600000000000000" pitchFamily="18" charset="-79"/>
                <a:cs typeface="Cardo" panose="02020600000000000000" pitchFamily="18" charset="-79"/>
              </a:rPr>
              <a:t>teknik </a:t>
            </a:r>
            <a:r>
              <a:rPr lang="en-US" altLang="en-US" sz="3600" smtClean="0">
                <a:latin typeface="Cardo" panose="02020600000000000000" pitchFamily="18" charset="-79"/>
                <a:ea typeface="Cardo" panose="02020600000000000000" pitchFamily="18" charset="-79"/>
                <a:cs typeface="Cardo" panose="02020600000000000000" pitchFamily="18" charset="-79"/>
              </a:rPr>
              <a:t>lain</a:t>
            </a:r>
            <a:endParaRPr lang="en-US" altLang="en-US" sz="36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1231884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9747"/>
                                        </p:tgtEl>
                                        <p:attrNameLst>
                                          <p:attrName>style.visibility</p:attrName>
                                        </p:attrNameLst>
                                      </p:cBhvr>
                                      <p:to>
                                        <p:strVal val="visible"/>
                                      </p:to>
                                    </p:set>
                                    <p:animEffect transition="in" filter="strips(downRight)">
                                      <p:cBhvr>
                                        <p:cTn id="7" dur="1000"/>
                                        <p:tgtEl>
                                          <p:spTgt spid="159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914400" y="434975"/>
            <a:ext cx="10363200" cy="889000"/>
          </a:xfrm>
        </p:spPr>
        <p:txBody>
          <a:bodyPr>
            <a:normAutofit fontScale="90000"/>
          </a:bodyPr>
          <a:lstStyle/>
          <a:p>
            <a:r>
              <a:rPr lang="en-US" altLang="en-US" smtClean="0">
                <a:latin typeface="Arial" pitchFamily="34" charset="0"/>
                <a:cs typeface="Arial" pitchFamily="34" charset="0"/>
              </a:rPr>
              <a:t>Documen untuk jasa</a:t>
            </a:r>
            <a:endParaRPr lang="en-US" altLang="en-US" smtClean="0">
              <a:latin typeface="Arial" pitchFamily="34" charset="0"/>
              <a:cs typeface="Arial" pitchFamily="34" charset="0"/>
            </a:endParaRPr>
          </a:p>
        </p:txBody>
      </p:sp>
      <p:sp>
        <p:nvSpPr>
          <p:cNvPr id="159747" name="Rectangle 3"/>
          <p:cNvSpPr>
            <a:spLocks noChangeArrowheads="1"/>
          </p:cNvSpPr>
          <p:nvPr/>
        </p:nvSpPr>
        <p:spPr bwMode="auto">
          <a:xfrm>
            <a:off x="1418169" y="1893888"/>
            <a:ext cx="9410700" cy="257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High levels of customer interaction necessitates different documentation</a:t>
            </a:r>
          </a:p>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Often explicit job instructions </a:t>
            </a:r>
          </a:p>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Scripts and storyboards are other techniques</a:t>
            </a:r>
          </a:p>
        </p:txBody>
      </p:sp>
    </p:spTree>
    <p:extLst>
      <p:ext uri="{BB962C8B-B14F-4D97-AF65-F5344CB8AC3E}">
        <p14:creationId xmlns:p14="http://schemas.microsoft.com/office/powerpoint/2010/main" val="202126252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9747"/>
                                        </p:tgtEl>
                                        <p:attrNameLst>
                                          <p:attrName>style.visibility</p:attrName>
                                        </p:attrNameLst>
                                      </p:cBhvr>
                                      <p:to>
                                        <p:strVal val="visible"/>
                                      </p:to>
                                    </p:set>
                                    <p:animEffect transition="in" filter="strips(downRight)">
                                      <p:cBhvr>
                                        <p:cTn id="7" dur="1000"/>
                                        <p:tgtEl>
                                          <p:spTgt spid="159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1066800" y="434975"/>
            <a:ext cx="10075333" cy="1295400"/>
          </a:xfrm>
        </p:spPr>
        <p:txBody>
          <a:bodyPr rtlCol="0">
            <a:normAutofit fontScale="90000"/>
          </a:bodyPr>
          <a:lstStyle/>
          <a:p>
            <a:pPr>
              <a:defRPr/>
            </a:pPr>
            <a:r>
              <a:rPr lang="en-US" dirty="0"/>
              <a:t>First Bank Corp</a:t>
            </a:r>
            <a:r>
              <a:rPr lang="en-US"/>
              <a:t>. </a:t>
            </a:r>
            <a:r>
              <a:rPr lang="en-US" smtClean="0"/>
              <a:t/>
            </a:r>
            <a:br>
              <a:rPr lang="en-US" smtClean="0"/>
            </a:br>
            <a:r>
              <a:rPr lang="en-US" smtClean="0"/>
              <a:t>Pedoman Memperbaiki Layanan Teller</a:t>
            </a:r>
            <a:endParaRPr lang="en-US" dirty="0"/>
          </a:p>
        </p:txBody>
      </p:sp>
      <p:sp>
        <p:nvSpPr>
          <p:cNvPr id="163842" name="Rectangle 3"/>
          <p:cNvSpPr>
            <a:spLocks noGrp="1" noChangeArrowheads="1"/>
          </p:cNvSpPr>
          <p:nvPr>
            <p:ph type="body" idx="1"/>
          </p:nvPr>
        </p:nvSpPr>
        <p:spPr>
          <a:xfrm>
            <a:off x="948267" y="2019300"/>
            <a:ext cx="10363200" cy="4114800"/>
          </a:xfrm>
        </p:spPr>
        <p:txBody>
          <a:bodyPr>
            <a:normAutofit fontScale="92500"/>
          </a:bodyPr>
          <a:lstStyle/>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Sangat berhati-hati ketika berbicara dengan pelanggan melalui mikrofon.</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Berikan instruksi tertulis untuk pelanggan yang harus mengisi formulir yang Anda berikan.</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Tandai garis untuk diselesaikan atau lampirkan catatan dengan instruksi.</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Selalu ucapkan "tolong" dan "terima kasih" ketika berbicara melalui mikrofon.</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Bangun kontak mata dengan pelanggan jika jarak memungkinkan.</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Jika transaksi mengharuskan pelanggan memarkir mobil dan datang ke lobi</a:t>
            </a:r>
            <a:r>
              <a:rPr lang="en-US" altLang="en-US" sz="2700">
                <a:latin typeface="Cardo" panose="02020600000000000000" pitchFamily="18" charset="-79"/>
                <a:ea typeface="Cardo" panose="02020600000000000000" pitchFamily="18" charset="-79"/>
                <a:cs typeface="Cardo" panose="02020600000000000000" pitchFamily="18" charset="-79"/>
              </a:rPr>
              <a:t>, </a:t>
            </a:r>
            <a:r>
              <a:rPr lang="en-US" altLang="en-US" sz="2700" smtClean="0">
                <a:latin typeface="Cardo" panose="02020600000000000000" pitchFamily="18" charset="-79"/>
                <a:ea typeface="Cardo" panose="02020600000000000000" pitchFamily="18" charset="-79"/>
                <a:cs typeface="Cardo" panose="02020600000000000000" pitchFamily="18" charset="-79"/>
              </a:rPr>
              <a:t>mohonlah maaf </a:t>
            </a:r>
            <a:r>
              <a:rPr lang="en-US" altLang="en-US" sz="2700">
                <a:latin typeface="Cardo" panose="02020600000000000000" pitchFamily="18" charset="-79"/>
                <a:ea typeface="Cardo" panose="02020600000000000000" pitchFamily="18" charset="-79"/>
                <a:cs typeface="Cardo" panose="02020600000000000000" pitchFamily="18" charset="-79"/>
              </a:rPr>
              <a:t>atas ketidaknyamanan ini.</a:t>
            </a:r>
            <a:endParaRPr lang="en-US" altLang="en-US" sz="27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26612397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1066800" y="434975"/>
            <a:ext cx="10075333" cy="1295400"/>
          </a:xfrm>
        </p:spPr>
        <p:txBody>
          <a:bodyPr rtlCol="0">
            <a:normAutofit fontScale="90000"/>
          </a:bodyPr>
          <a:lstStyle/>
          <a:p>
            <a:pPr>
              <a:defRPr/>
            </a:pPr>
            <a:r>
              <a:rPr lang="en-US" dirty="0"/>
              <a:t>First Bank Corp</a:t>
            </a:r>
            <a:r>
              <a:rPr lang="en-US"/>
              <a:t>. </a:t>
            </a:r>
            <a:r>
              <a:rPr lang="en-US"/>
              <a:t/>
            </a:r>
            <a:br>
              <a:rPr lang="en-US"/>
            </a:br>
            <a:r>
              <a:rPr lang="en-US"/>
              <a:t>Drive-up Teller Service Guidelines</a:t>
            </a:r>
            <a:endParaRPr lang="en-US" dirty="0"/>
          </a:p>
        </p:txBody>
      </p:sp>
      <p:sp>
        <p:nvSpPr>
          <p:cNvPr id="163842" name="Rectangle 3"/>
          <p:cNvSpPr>
            <a:spLocks noGrp="1" noChangeArrowheads="1"/>
          </p:cNvSpPr>
          <p:nvPr>
            <p:ph type="body" idx="1"/>
          </p:nvPr>
        </p:nvSpPr>
        <p:spPr>
          <a:xfrm>
            <a:off x="948267" y="2019300"/>
            <a:ext cx="10363200" cy="4114800"/>
          </a:xfrm>
        </p:spPr>
        <p:txBody>
          <a:bodyPr>
            <a:normAutofit fontScale="92500" lnSpcReduction="10000"/>
          </a:bodyPr>
          <a:lstStyle/>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Be especially discreet when talking to the customer through the microphone.</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Provide written instructions for customers who must fill out forms you provide.</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Mark lines to be completed or attach a note with instructions.</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Always say “please” and “thank you” when speaking through the microphone.</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Establish eye contact with the customer if the distance allows it.</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If a transaction requires that the customer park the car and come into the lobby, apologize for the inconvenience.</a:t>
            </a:r>
          </a:p>
        </p:txBody>
      </p:sp>
    </p:spTree>
    <p:extLst>
      <p:ext uri="{BB962C8B-B14F-4D97-AF65-F5344CB8AC3E}">
        <p14:creationId xmlns:p14="http://schemas.microsoft.com/office/powerpoint/2010/main" val="3062083355"/>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914400" y="508001"/>
            <a:ext cx="10363200" cy="1333500"/>
          </a:xfrm>
          <a:extLst/>
        </p:spPr>
        <p:txBody>
          <a:bodyPr vert="horz" lIns="91440" tIns="45720" rIns="91440" bIns="45720" rtlCol="0" anchor="ct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fi-FI">
                <a:latin typeface="Arial" pitchFamily="34" charset="0"/>
                <a:cs typeface="Arial" pitchFamily="34" charset="0"/>
              </a:rPr>
              <a:t>Penerapan Pohon Keputusan untuk Desain Produk</a:t>
            </a:r>
            <a:endParaRPr lang="en-US" dirty="0">
              <a:latin typeface="Arial" pitchFamily="34" charset="0"/>
              <a:cs typeface="Arial" pitchFamily="34" charset="0"/>
            </a:endParaRPr>
          </a:p>
        </p:txBody>
      </p:sp>
      <p:sp>
        <p:nvSpPr>
          <p:cNvPr id="160771" name="Rectangle 3"/>
          <p:cNvSpPr>
            <a:spLocks noChangeArrowheads="1"/>
          </p:cNvSpPr>
          <p:nvPr/>
        </p:nvSpPr>
        <p:spPr bwMode="auto">
          <a:xfrm>
            <a:off x="944034" y="2214563"/>
            <a:ext cx="10380133" cy="19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buClr>
                <a:srgbClr val="FFFF00"/>
              </a:buClr>
              <a:buSzPct val="60000"/>
              <a:buFont typeface="Courier New" panose="02070309020205020404" pitchFamily="49" charset="0"/>
              <a:buChar char="o"/>
            </a:pPr>
            <a:r>
              <a:rPr lang="en-US" altLang="en-US" sz="4300">
                <a:latin typeface="Cardo" panose="02020600000000000000" pitchFamily="18" charset="-79"/>
                <a:ea typeface="Cardo" panose="02020600000000000000" pitchFamily="18" charset="-79"/>
                <a:cs typeface="Cardo" panose="02020600000000000000" pitchFamily="18" charset="-79"/>
              </a:rPr>
              <a:t>Sangat berguna ketika ada serangkaian keputusan dan hasil yang mengarah pada keputusan dan hasil lain</a:t>
            </a:r>
            <a:endParaRPr lang="en-US" altLang="en-US" sz="4300">
              <a:latin typeface="Cardo" panose="02020600000000000000" pitchFamily="18" charset="-79"/>
              <a:ea typeface="Cardo" panose="02020600000000000000" pitchFamily="18" charset="-79"/>
              <a:cs typeface="Cardo" panose="02020600000000000000" pitchFamily="18" charset="-79"/>
            </a:endParaRPr>
          </a:p>
        </p:txBody>
      </p:sp>
      <p:grpSp>
        <p:nvGrpSpPr>
          <p:cNvPr id="160772" name="Group 4"/>
          <p:cNvGrpSpPr>
            <a:grpSpLocks/>
          </p:cNvGrpSpPr>
          <p:nvPr/>
        </p:nvGrpSpPr>
        <p:grpSpPr bwMode="auto">
          <a:xfrm>
            <a:off x="6477000" y="3886200"/>
            <a:ext cx="3175000" cy="2184400"/>
            <a:chOff x="2352" y="2560"/>
            <a:chExt cx="1880" cy="1376"/>
          </a:xfrm>
        </p:grpSpPr>
        <p:grpSp>
          <p:nvGrpSpPr>
            <p:cNvPr id="165892" name="Group 5"/>
            <p:cNvGrpSpPr>
              <a:grpSpLocks/>
            </p:cNvGrpSpPr>
            <p:nvPr/>
          </p:nvGrpSpPr>
          <p:grpSpPr bwMode="auto">
            <a:xfrm>
              <a:off x="3224" y="2560"/>
              <a:ext cx="1008" cy="1376"/>
              <a:chOff x="3224" y="2560"/>
              <a:chExt cx="1008" cy="1376"/>
            </a:xfrm>
          </p:grpSpPr>
          <p:sp>
            <p:nvSpPr>
              <p:cNvPr id="165899" name="Freeform 6"/>
              <p:cNvSpPr>
                <a:spLocks/>
              </p:cNvSpPr>
              <p:nvPr/>
            </p:nvSpPr>
            <p:spPr bwMode="auto">
              <a:xfrm>
                <a:off x="3224" y="2560"/>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0" name="Freeform 7"/>
              <p:cNvSpPr>
                <a:spLocks/>
              </p:cNvSpPr>
              <p:nvPr/>
            </p:nvSpPr>
            <p:spPr bwMode="auto">
              <a:xfrm>
                <a:off x="3232" y="339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1" name="Freeform 8"/>
              <p:cNvSpPr>
                <a:spLocks/>
              </p:cNvSpPr>
              <p:nvPr/>
            </p:nvSpPr>
            <p:spPr bwMode="auto">
              <a:xfrm flipV="1">
                <a:off x="3232" y="283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2" name="Freeform 9"/>
              <p:cNvSpPr>
                <a:spLocks/>
              </p:cNvSpPr>
              <p:nvPr/>
            </p:nvSpPr>
            <p:spPr bwMode="auto">
              <a:xfrm flipV="1">
                <a:off x="3240" y="367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65893" name="Group 10"/>
            <p:cNvGrpSpPr>
              <a:grpSpLocks/>
            </p:cNvGrpSpPr>
            <p:nvPr/>
          </p:nvGrpSpPr>
          <p:grpSpPr bwMode="auto">
            <a:xfrm>
              <a:off x="2512" y="2824"/>
              <a:ext cx="728" cy="848"/>
              <a:chOff x="2512" y="2824"/>
              <a:chExt cx="728" cy="848"/>
            </a:xfrm>
          </p:grpSpPr>
          <p:sp>
            <p:nvSpPr>
              <p:cNvPr id="165897" name="Line 11"/>
              <p:cNvSpPr>
                <a:spLocks noChangeShapeType="1"/>
              </p:cNvSpPr>
              <p:nvPr/>
            </p:nvSpPr>
            <p:spPr bwMode="auto">
              <a:xfrm flipV="1">
                <a:off x="2512" y="2824"/>
                <a:ext cx="704" cy="40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8" name="Line 12"/>
              <p:cNvSpPr>
                <a:spLocks noChangeShapeType="1"/>
              </p:cNvSpPr>
              <p:nvPr/>
            </p:nvSpPr>
            <p:spPr bwMode="auto">
              <a:xfrm>
                <a:off x="2528" y="3232"/>
                <a:ext cx="712" cy="44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0781" name="Rectangle 13"/>
            <p:cNvSpPr>
              <a:spLocks noChangeArrowheads="1"/>
            </p:cNvSpPr>
            <p:nvPr/>
          </p:nvSpPr>
          <p:spPr bwMode="auto">
            <a:xfrm>
              <a:off x="2352" y="3088"/>
              <a:ext cx="304" cy="304"/>
            </a:xfrm>
            <a:prstGeom prst="rect">
              <a:avLst/>
            </a:prstGeom>
            <a:solidFill>
              <a:schemeClr val="accent3">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165895" name="Oval 14"/>
            <p:cNvSpPr>
              <a:spLocks noChangeArrowheads="1"/>
            </p:cNvSpPr>
            <p:nvPr/>
          </p:nvSpPr>
          <p:spPr bwMode="auto">
            <a:xfrm>
              <a:off x="3068" y="266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65896" name="Oval 15"/>
            <p:cNvSpPr>
              <a:spLocks noChangeArrowheads="1"/>
            </p:cNvSpPr>
            <p:nvPr/>
          </p:nvSpPr>
          <p:spPr bwMode="auto">
            <a:xfrm>
              <a:off x="3068" y="350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extLst>
      <p:ext uri="{BB962C8B-B14F-4D97-AF65-F5344CB8AC3E}">
        <p14:creationId xmlns:p14="http://schemas.microsoft.com/office/powerpoint/2010/main" val="10624970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0771"/>
                                        </p:tgtEl>
                                        <p:attrNameLst>
                                          <p:attrName>style.visibility</p:attrName>
                                        </p:attrNameLst>
                                      </p:cBhvr>
                                      <p:to>
                                        <p:strVal val="visible"/>
                                      </p:to>
                                    </p:set>
                                    <p:animEffect transition="in" filter="strips(downRight)">
                                      <p:cBhvr>
                                        <p:cTn id="7" dur="1000"/>
                                        <p:tgtEl>
                                          <p:spTgt spid="16077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60772"/>
                                        </p:tgtEl>
                                        <p:attrNameLst>
                                          <p:attrName>style.visibility</p:attrName>
                                        </p:attrNameLst>
                                      </p:cBhvr>
                                      <p:to>
                                        <p:strVal val="visible"/>
                                      </p:to>
                                    </p:set>
                                    <p:animEffect transition="in" filter="wipe(left)">
                                      <p:cBhvr>
                                        <p:cTn id="11" dur="1000"/>
                                        <p:tgtEl>
                                          <p:spTgt spid="160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914400" y="508001"/>
            <a:ext cx="10363200" cy="1333500"/>
          </a:xfrm>
          <a:extLst/>
        </p:spPr>
        <p:txBody>
          <a:bodyPr vert="horz" lIns="91440" tIns="45720" rIns="91440" bIns="45720" rtlCol="0" anchor="ct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fi-FI">
                <a:latin typeface="Arial" pitchFamily="34" charset="0"/>
                <a:cs typeface="Arial" pitchFamily="34" charset="0"/>
              </a:rPr>
              <a:t>Penerapan Pohon Keputusan untuk Desain Produk</a:t>
            </a:r>
            <a:endParaRPr lang="en-US" dirty="0">
              <a:latin typeface="Arial" pitchFamily="34" charset="0"/>
              <a:cs typeface="Arial" pitchFamily="34" charset="0"/>
            </a:endParaRPr>
          </a:p>
        </p:txBody>
      </p:sp>
      <p:sp>
        <p:nvSpPr>
          <p:cNvPr id="160771" name="Rectangle 3"/>
          <p:cNvSpPr>
            <a:spLocks noChangeArrowheads="1"/>
          </p:cNvSpPr>
          <p:nvPr/>
        </p:nvSpPr>
        <p:spPr bwMode="auto">
          <a:xfrm>
            <a:off x="944034" y="2214563"/>
            <a:ext cx="10380133" cy="19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buClr>
                <a:srgbClr val="FFFF00"/>
              </a:buClr>
              <a:buSzPct val="60000"/>
              <a:buFont typeface="Courier New" panose="02070309020205020404" pitchFamily="49" charset="0"/>
              <a:buChar char="o"/>
            </a:pPr>
            <a:r>
              <a:rPr lang="en-US" altLang="en-US" sz="4300">
                <a:latin typeface="Cardo" panose="02020600000000000000" pitchFamily="18" charset="-79"/>
                <a:ea typeface="Cardo" panose="02020600000000000000" pitchFamily="18" charset="-79"/>
                <a:cs typeface="Cardo" panose="02020600000000000000" pitchFamily="18" charset="-79"/>
              </a:rPr>
              <a:t>Sangat berguna ketika ada serangkaian keputusan dan hasil yang mengarah pada keputusan dan hasil lain</a:t>
            </a:r>
            <a:endParaRPr lang="en-US" altLang="en-US" sz="4300">
              <a:latin typeface="Cardo" panose="02020600000000000000" pitchFamily="18" charset="-79"/>
              <a:ea typeface="Cardo" panose="02020600000000000000" pitchFamily="18" charset="-79"/>
              <a:cs typeface="Cardo" panose="02020600000000000000" pitchFamily="18" charset="-79"/>
            </a:endParaRPr>
          </a:p>
        </p:txBody>
      </p:sp>
      <p:grpSp>
        <p:nvGrpSpPr>
          <p:cNvPr id="160772" name="Group 4"/>
          <p:cNvGrpSpPr>
            <a:grpSpLocks/>
          </p:cNvGrpSpPr>
          <p:nvPr/>
        </p:nvGrpSpPr>
        <p:grpSpPr bwMode="auto">
          <a:xfrm>
            <a:off x="6477000" y="3886200"/>
            <a:ext cx="3175000" cy="2184400"/>
            <a:chOff x="2352" y="2560"/>
            <a:chExt cx="1880" cy="1376"/>
          </a:xfrm>
        </p:grpSpPr>
        <p:grpSp>
          <p:nvGrpSpPr>
            <p:cNvPr id="165892" name="Group 5"/>
            <p:cNvGrpSpPr>
              <a:grpSpLocks/>
            </p:cNvGrpSpPr>
            <p:nvPr/>
          </p:nvGrpSpPr>
          <p:grpSpPr bwMode="auto">
            <a:xfrm>
              <a:off x="3224" y="2560"/>
              <a:ext cx="1008" cy="1376"/>
              <a:chOff x="3224" y="2560"/>
              <a:chExt cx="1008" cy="1376"/>
            </a:xfrm>
          </p:grpSpPr>
          <p:sp>
            <p:nvSpPr>
              <p:cNvPr id="165899" name="Freeform 6"/>
              <p:cNvSpPr>
                <a:spLocks/>
              </p:cNvSpPr>
              <p:nvPr/>
            </p:nvSpPr>
            <p:spPr bwMode="auto">
              <a:xfrm>
                <a:off x="3224" y="2560"/>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0" name="Freeform 7"/>
              <p:cNvSpPr>
                <a:spLocks/>
              </p:cNvSpPr>
              <p:nvPr/>
            </p:nvSpPr>
            <p:spPr bwMode="auto">
              <a:xfrm>
                <a:off x="3232" y="339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1" name="Freeform 8"/>
              <p:cNvSpPr>
                <a:spLocks/>
              </p:cNvSpPr>
              <p:nvPr/>
            </p:nvSpPr>
            <p:spPr bwMode="auto">
              <a:xfrm flipV="1">
                <a:off x="3232" y="283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2" name="Freeform 9"/>
              <p:cNvSpPr>
                <a:spLocks/>
              </p:cNvSpPr>
              <p:nvPr/>
            </p:nvSpPr>
            <p:spPr bwMode="auto">
              <a:xfrm flipV="1">
                <a:off x="3240" y="367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65893" name="Group 10"/>
            <p:cNvGrpSpPr>
              <a:grpSpLocks/>
            </p:cNvGrpSpPr>
            <p:nvPr/>
          </p:nvGrpSpPr>
          <p:grpSpPr bwMode="auto">
            <a:xfrm>
              <a:off x="2512" y="2824"/>
              <a:ext cx="728" cy="848"/>
              <a:chOff x="2512" y="2824"/>
              <a:chExt cx="728" cy="848"/>
            </a:xfrm>
          </p:grpSpPr>
          <p:sp>
            <p:nvSpPr>
              <p:cNvPr id="165897" name="Line 11"/>
              <p:cNvSpPr>
                <a:spLocks noChangeShapeType="1"/>
              </p:cNvSpPr>
              <p:nvPr/>
            </p:nvSpPr>
            <p:spPr bwMode="auto">
              <a:xfrm flipV="1">
                <a:off x="2512" y="2824"/>
                <a:ext cx="704" cy="40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8" name="Line 12"/>
              <p:cNvSpPr>
                <a:spLocks noChangeShapeType="1"/>
              </p:cNvSpPr>
              <p:nvPr/>
            </p:nvSpPr>
            <p:spPr bwMode="auto">
              <a:xfrm>
                <a:off x="2528" y="3232"/>
                <a:ext cx="712" cy="44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0781" name="Rectangle 13"/>
            <p:cNvSpPr>
              <a:spLocks noChangeArrowheads="1"/>
            </p:cNvSpPr>
            <p:nvPr/>
          </p:nvSpPr>
          <p:spPr bwMode="auto">
            <a:xfrm>
              <a:off x="2352" y="3088"/>
              <a:ext cx="304" cy="304"/>
            </a:xfrm>
            <a:prstGeom prst="rect">
              <a:avLst/>
            </a:prstGeom>
            <a:solidFill>
              <a:schemeClr val="accent3">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165895" name="Oval 14"/>
            <p:cNvSpPr>
              <a:spLocks noChangeArrowheads="1"/>
            </p:cNvSpPr>
            <p:nvPr/>
          </p:nvSpPr>
          <p:spPr bwMode="auto">
            <a:xfrm>
              <a:off x="3068" y="266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65896" name="Oval 15"/>
            <p:cNvSpPr>
              <a:spLocks noChangeArrowheads="1"/>
            </p:cNvSpPr>
            <p:nvPr/>
          </p:nvSpPr>
          <p:spPr bwMode="auto">
            <a:xfrm>
              <a:off x="3068" y="350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extLst>
      <p:ext uri="{BB962C8B-B14F-4D97-AF65-F5344CB8AC3E}">
        <p14:creationId xmlns:p14="http://schemas.microsoft.com/office/powerpoint/2010/main" val="250238309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0771"/>
                                        </p:tgtEl>
                                        <p:attrNameLst>
                                          <p:attrName>style.visibility</p:attrName>
                                        </p:attrNameLst>
                                      </p:cBhvr>
                                      <p:to>
                                        <p:strVal val="visible"/>
                                      </p:to>
                                    </p:set>
                                    <p:animEffect transition="in" filter="strips(downRight)">
                                      <p:cBhvr>
                                        <p:cTn id="7" dur="1000"/>
                                        <p:tgtEl>
                                          <p:spTgt spid="16077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60772"/>
                                        </p:tgtEl>
                                        <p:attrNameLst>
                                          <p:attrName>style.visibility</p:attrName>
                                        </p:attrNameLst>
                                      </p:cBhvr>
                                      <p:to>
                                        <p:strVal val="visible"/>
                                      </p:to>
                                    </p:set>
                                    <p:animEffect transition="in" filter="wipe(left)">
                                      <p:cBhvr>
                                        <p:cTn id="11" dur="1000"/>
                                        <p:tgtEl>
                                          <p:spTgt spid="160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914400" y="508001"/>
            <a:ext cx="10363200" cy="1333500"/>
          </a:xfrm>
          <a:extLst/>
        </p:spPr>
        <p:txBody>
          <a:bodyPr vert="horz" lIns="91440" tIns="45720" rIns="91440" bIns="45720" rtlCol="0" anchor="ct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dirty="0">
                <a:latin typeface="Arial" pitchFamily="34" charset="0"/>
                <a:cs typeface="Arial" pitchFamily="34" charset="0"/>
              </a:rPr>
              <a:t>Application of Decision Trees to Product Design</a:t>
            </a:r>
          </a:p>
        </p:txBody>
      </p:sp>
      <p:sp>
        <p:nvSpPr>
          <p:cNvPr id="160771" name="Rectangle 3"/>
          <p:cNvSpPr>
            <a:spLocks noChangeArrowheads="1"/>
          </p:cNvSpPr>
          <p:nvPr/>
        </p:nvSpPr>
        <p:spPr bwMode="auto">
          <a:xfrm>
            <a:off x="944034" y="2214563"/>
            <a:ext cx="10380133" cy="19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rgbClr val="BF0922"/>
              </a:buClr>
              <a:buSzPct val="60000"/>
              <a:buFont typeface="Lucida Grande"/>
              <a:buChar char="►"/>
            </a:pPr>
            <a:r>
              <a:rPr lang="en-US" altLang="en-US" sz="4300">
                <a:latin typeface="Cardo" panose="02020600000000000000" pitchFamily="18" charset="-79"/>
                <a:ea typeface="Cardo" panose="02020600000000000000" pitchFamily="18" charset="-79"/>
                <a:cs typeface="Cardo" panose="02020600000000000000" pitchFamily="18" charset="-79"/>
              </a:rPr>
              <a:t>Particularly useful when there are a series of decisions and outcomes which lead to other decisions and outcomes</a:t>
            </a:r>
          </a:p>
        </p:txBody>
      </p:sp>
      <p:grpSp>
        <p:nvGrpSpPr>
          <p:cNvPr id="160772" name="Group 4"/>
          <p:cNvGrpSpPr>
            <a:grpSpLocks/>
          </p:cNvGrpSpPr>
          <p:nvPr/>
        </p:nvGrpSpPr>
        <p:grpSpPr bwMode="auto">
          <a:xfrm>
            <a:off x="5672667" y="3886200"/>
            <a:ext cx="3979333" cy="2184400"/>
            <a:chOff x="2352" y="2560"/>
            <a:chExt cx="1880" cy="1376"/>
          </a:xfrm>
        </p:grpSpPr>
        <p:grpSp>
          <p:nvGrpSpPr>
            <p:cNvPr id="165892" name="Group 5"/>
            <p:cNvGrpSpPr>
              <a:grpSpLocks/>
            </p:cNvGrpSpPr>
            <p:nvPr/>
          </p:nvGrpSpPr>
          <p:grpSpPr bwMode="auto">
            <a:xfrm>
              <a:off x="3224" y="2560"/>
              <a:ext cx="1008" cy="1376"/>
              <a:chOff x="3224" y="2560"/>
              <a:chExt cx="1008" cy="1376"/>
            </a:xfrm>
          </p:grpSpPr>
          <p:sp>
            <p:nvSpPr>
              <p:cNvPr id="165899" name="Freeform 6"/>
              <p:cNvSpPr>
                <a:spLocks/>
              </p:cNvSpPr>
              <p:nvPr/>
            </p:nvSpPr>
            <p:spPr bwMode="auto">
              <a:xfrm>
                <a:off x="3224" y="2560"/>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0" name="Freeform 7"/>
              <p:cNvSpPr>
                <a:spLocks/>
              </p:cNvSpPr>
              <p:nvPr/>
            </p:nvSpPr>
            <p:spPr bwMode="auto">
              <a:xfrm>
                <a:off x="3232" y="339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1" name="Freeform 8"/>
              <p:cNvSpPr>
                <a:spLocks/>
              </p:cNvSpPr>
              <p:nvPr/>
            </p:nvSpPr>
            <p:spPr bwMode="auto">
              <a:xfrm flipV="1">
                <a:off x="3232" y="283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2" name="Freeform 9"/>
              <p:cNvSpPr>
                <a:spLocks/>
              </p:cNvSpPr>
              <p:nvPr/>
            </p:nvSpPr>
            <p:spPr bwMode="auto">
              <a:xfrm flipV="1">
                <a:off x="3240" y="367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65893" name="Group 10"/>
            <p:cNvGrpSpPr>
              <a:grpSpLocks/>
            </p:cNvGrpSpPr>
            <p:nvPr/>
          </p:nvGrpSpPr>
          <p:grpSpPr bwMode="auto">
            <a:xfrm>
              <a:off x="2512" y="2824"/>
              <a:ext cx="728" cy="848"/>
              <a:chOff x="2512" y="2824"/>
              <a:chExt cx="728" cy="848"/>
            </a:xfrm>
          </p:grpSpPr>
          <p:sp>
            <p:nvSpPr>
              <p:cNvPr id="165897" name="Line 11"/>
              <p:cNvSpPr>
                <a:spLocks noChangeShapeType="1"/>
              </p:cNvSpPr>
              <p:nvPr/>
            </p:nvSpPr>
            <p:spPr bwMode="auto">
              <a:xfrm flipV="1">
                <a:off x="2512" y="2824"/>
                <a:ext cx="704" cy="40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8" name="Line 12"/>
              <p:cNvSpPr>
                <a:spLocks noChangeShapeType="1"/>
              </p:cNvSpPr>
              <p:nvPr/>
            </p:nvSpPr>
            <p:spPr bwMode="auto">
              <a:xfrm>
                <a:off x="2528" y="3232"/>
                <a:ext cx="712" cy="44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0781" name="Rectangle 13"/>
            <p:cNvSpPr>
              <a:spLocks noChangeArrowheads="1"/>
            </p:cNvSpPr>
            <p:nvPr/>
          </p:nvSpPr>
          <p:spPr bwMode="auto">
            <a:xfrm>
              <a:off x="2352" y="3088"/>
              <a:ext cx="304" cy="304"/>
            </a:xfrm>
            <a:prstGeom prst="rect">
              <a:avLst/>
            </a:prstGeom>
            <a:solidFill>
              <a:schemeClr val="accent3">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165895" name="Oval 14"/>
            <p:cNvSpPr>
              <a:spLocks noChangeArrowheads="1"/>
            </p:cNvSpPr>
            <p:nvPr/>
          </p:nvSpPr>
          <p:spPr bwMode="auto">
            <a:xfrm>
              <a:off x="3068" y="266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65896" name="Oval 15"/>
            <p:cNvSpPr>
              <a:spLocks noChangeArrowheads="1"/>
            </p:cNvSpPr>
            <p:nvPr/>
          </p:nvSpPr>
          <p:spPr bwMode="auto">
            <a:xfrm>
              <a:off x="3068" y="350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extLst>
      <p:ext uri="{BB962C8B-B14F-4D97-AF65-F5344CB8AC3E}">
        <p14:creationId xmlns:p14="http://schemas.microsoft.com/office/powerpoint/2010/main" val="302151955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0771"/>
                                        </p:tgtEl>
                                        <p:attrNameLst>
                                          <p:attrName>style.visibility</p:attrName>
                                        </p:attrNameLst>
                                      </p:cBhvr>
                                      <p:to>
                                        <p:strVal val="visible"/>
                                      </p:to>
                                    </p:set>
                                    <p:animEffect transition="in" filter="strips(downRight)">
                                      <p:cBhvr>
                                        <p:cTn id="7" dur="1000"/>
                                        <p:tgtEl>
                                          <p:spTgt spid="16077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60772"/>
                                        </p:tgtEl>
                                        <p:attrNameLst>
                                          <p:attrName>style.visibility</p:attrName>
                                        </p:attrNameLst>
                                      </p:cBhvr>
                                      <p:to>
                                        <p:strVal val="visible"/>
                                      </p:to>
                                    </p:set>
                                    <p:animEffect transition="in" filter="wipe(left)">
                                      <p:cBhvr>
                                        <p:cTn id="11" dur="1000"/>
                                        <p:tgtEl>
                                          <p:spTgt spid="160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autoUpdateAnimBg="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914400" y="508001"/>
            <a:ext cx="10363200" cy="1333500"/>
          </a:xfrm>
          <a:extLst/>
        </p:spPr>
        <p:txBody>
          <a:bodyPr rtlCol="0">
            <a:normAutofit fontScale="90000"/>
          </a:bodyPr>
          <a:lstStyle/>
          <a:p>
            <a:pPr>
              <a:defRPr/>
            </a:pPr>
            <a:r>
              <a:rPr lang="fi-FI">
                <a:latin typeface="Arial" pitchFamily="34" charset="0"/>
                <a:cs typeface="Arial" pitchFamily="34" charset="0"/>
              </a:rPr>
              <a:t>Penerapan Pohon Keputusan untuk Desain Produk</a:t>
            </a:r>
            <a:endParaRPr lang="en-US" dirty="0"/>
          </a:p>
        </p:txBody>
      </p:sp>
      <p:sp>
        <p:nvSpPr>
          <p:cNvPr id="162819" name="Rectangle 3"/>
          <p:cNvSpPr>
            <a:spLocks noChangeArrowheads="1"/>
          </p:cNvSpPr>
          <p:nvPr/>
        </p:nvSpPr>
        <p:spPr bwMode="auto">
          <a:xfrm>
            <a:off x="1418169" y="2638426"/>
            <a:ext cx="9309100" cy="319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US" altLang="en-US" sz="3200">
                <a:latin typeface="Cardo" panose="02020600000000000000" pitchFamily="18" charset="-79"/>
                <a:ea typeface="Cardo" panose="02020600000000000000" pitchFamily="18" charset="-79"/>
                <a:cs typeface="Cardo" panose="02020600000000000000" pitchFamily="18" charset="-79"/>
              </a:rPr>
              <a:t>Sertakan semua kemungkinan alternatif dan kondisi alam - termasuk "tidak melakukan apa-apa"</a:t>
            </a:r>
          </a:p>
          <a:p>
            <a:pPr>
              <a:lnSpc>
                <a:spcPct val="90000"/>
              </a:lnSpc>
              <a:spcAft>
                <a:spcPts val="1600"/>
              </a:spcAft>
              <a:buClr>
                <a:schemeClr val="tx1"/>
              </a:buClr>
              <a:buFont typeface="Arial" pitchFamily="34" charset="0"/>
              <a:buAutoNum type="arabicPeriod"/>
            </a:pPr>
            <a:r>
              <a:rPr lang="en-US" altLang="en-US" sz="3200">
                <a:latin typeface="Cardo" panose="02020600000000000000" pitchFamily="18" charset="-79"/>
                <a:ea typeface="Cardo" panose="02020600000000000000" pitchFamily="18" charset="-79"/>
                <a:cs typeface="Cardo" panose="02020600000000000000" pitchFamily="18" charset="-79"/>
              </a:rPr>
              <a:t>Masukkan imbalan di akhir cabang</a:t>
            </a:r>
          </a:p>
          <a:p>
            <a:pPr>
              <a:lnSpc>
                <a:spcPct val="90000"/>
              </a:lnSpc>
              <a:spcAft>
                <a:spcPts val="1600"/>
              </a:spcAft>
              <a:buClr>
                <a:schemeClr val="tx1"/>
              </a:buClr>
              <a:buFont typeface="Arial" pitchFamily="34" charset="0"/>
              <a:buAutoNum type="arabicPeriod"/>
            </a:pPr>
            <a:r>
              <a:rPr lang="en-US" altLang="en-US" sz="3200">
                <a:latin typeface="Cardo" panose="02020600000000000000" pitchFamily="18" charset="-79"/>
                <a:ea typeface="Cardo" panose="02020600000000000000" pitchFamily="18" charset="-79"/>
                <a:cs typeface="Cardo" panose="02020600000000000000" pitchFamily="18" charset="-79"/>
              </a:rPr>
              <a:t>Tentukan nilai yang diharapkan dari setiap cabang dan "pangkas" pohon untuk menemukan alternatif dengan nilai yang diharapkan terbaik</a:t>
            </a:r>
            <a:endParaRPr lang="en-US" altLang="en-US" sz="3200">
              <a:latin typeface="Cardo" panose="02020600000000000000" pitchFamily="18" charset="-79"/>
              <a:ea typeface="Cardo" panose="02020600000000000000" pitchFamily="18" charset="-79"/>
              <a:cs typeface="Cardo" panose="02020600000000000000" pitchFamily="18" charset="-79"/>
            </a:endParaRPr>
          </a:p>
        </p:txBody>
      </p:sp>
      <p:sp>
        <p:nvSpPr>
          <p:cNvPr id="162820" name="Rectangle 4"/>
          <p:cNvSpPr>
            <a:spLocks noChangeArrowheads="1"/>
          </p:cNvSpPr>
          <p:nvPr/>
        </p:nvSpPr>
        <p:spPr bwMode="auto">
          <a:xfrm>
            <a:off x="893236" y="1905000"/>
            <a:ext cx="2665147"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300" b="1" smtClean="0">
                <a:effectLst>
                  <a:outerShdw blurRad="38100" dist="38100" dir="2700000" algn="tl">
                    <a:srgbClr val="000000">
                      <a:alpha val="43137"/>
                    </a:srgbClr>
                  </a:outerShdw>
                </a:effectLst>
                <a:latin typeface="Arial" pitchFamily="34" charset="0"/>
              </a:rPr>
              <a:t>Prosedur</a:t>
            </a:r>
            <a:endParaRPr lang="en-US" altLang="en-US" sz="4300" b="1">
              <a:effectLst>
                <a:outerShdw blurRad="38100" dist="38100" dir="2700000" algn="tl">
                  <a:srgbClr val="000000">
                    <a:alpha val="43137"/>
                  </a:srgbClr>
                </a:outerShdw>
              </a:effectLst>
              <a:latin typeface="Arial" pitchFamily="34" charset="0"/>
            </a:endParaRPr>
          </a:p>
        </p:txBody>
      </p:sp>
    </p:spTree>
    <p:extLst>
      <p:ext uri="{BB962C8B-B14F-4D97-AF65-F5344CB8AC3E}">
        <p14:creationId xmlns:p14="http://schemas.microsoft.com/office/powerpoint/2010/main" val="16303616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62820"/>
                                        </p:tgtEl>
                                        <p:attrNameLst>
                                          <p:attrName>style.visibility</p:attrName>
                                        </p:attrNameLst>
                                      </p:cBhvr>
                                      <p:to>
                                        <p:strVal val="visible"/>
                                      </p:to>
                                    </p:set>
                                    <p:animEffect transition="in" filter="wipe(left)">
                                      <p:cBhvr>
                                        <p:cTn id="7" dur="1000"/>
                                        <p:tgtEl>
                                          <p:spTgt spid="162820"/>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62819"/>
                                        </p:tgtEl>
                                        <p:attrNameLst>
                                          <p:attrName>style.visibility</p:attrName>
                                        </p:attrNameLst>
                                      </p:cBhvr>
                                      <p:to>
                                        <p:strVal val="visible"/>
                                      </p:to>
                                    </p:set>
                                    <p:animEffect transition="in" filter="strips(downRight)">
                                      <p:cBhvr>
                                        <p:cTn id="11" dur="1000"/>
                                        <p:tgtEl>
                                          <p:spTgt spid="162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autoUpdateAnimBg="0"/>
      <p:bldP spid="162820" grpId="0"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866" name="Group 2"/>
          <p:cNvGrpSpPr>
            <a:grpSpLocks/>
          </p:cNvGrpSpPr>
          <p:nvPr/>
        </p:nvGrpSpPr>
        <p:grpSpPr bwMode="auto">
          <a:xfrm>
            <a:off x="3285067" y="4649783"/>
            <a:ext cx="3522134" cy="1062038"/>
            <a:chOff x="1552" y="3089"/>
            <a:chExt cx="1664" cy="669"/>
          </a:xfrm>
        </p:grpSpPr>
        <p:sp>
          <p:nvSpPr>
            <p:cNvPr id="170020" name="Freeform 3"/>
            <p:cNvSpPr>
              <a:spLocks/>
            </p:cNvSpPr>
            <p:nvPr/>
          </p:nvSpPr>
          <p:spPr bwMode="auto">
            <a:xfrm>
              <a:off x="1552" y="3184"/>
              <a:ext cx="1640" cy="264"/>
            </a:xfrm>
            <a:custGeom>
              <a:avLst/>
              <a:gdLst>
                <a:gd name="T0" fmla="*/ 0 w 1640"/>
                <a:gd name="T1" fmla="*/ 0 h 264"/>
                <a:gd name="T2" fmla="*/ 240 w 1640"/>
                <a:gd name="T3" fmla="*/ 264 h 264"/>
                <a:gd name="T4" fmla="*/ 1640 w 1640"/>
                <a:gd name="T5" fmla="*/ 264 h 264"/>
                <a:gd name="T6" fmla="*/ 0 60000 65536"/>
                <a:gd name="T7" fmla="*/ 0 60000 65536"/>
                <a:gd name="T8" fmla="*/ 0 60000 65536"/>
                <a:gd name="T9" fmla="*/ 0 w 1640"/>
                <a:gd name="T10" fmla="*/ 0 h 264"/>
                <a:gd name="T11" fmla="*/ 1640 w 1640"/>
                <a:gd name="T12" fmla="*/ 264 h 264"/>
              </a:gdLst>
              <a:ahLst/>
              <a:cxnLst>
                <a:cxn ang="T6">
                  <a:pos x="T0" y="T1"/>
                </a:cxn>
                <a:cxn ang="T7">
                  <a:pos x="T2" y="T3"/>
                </a:cxn>
                <a:cxn ang="T8">
                  <a:pos x="T4" y="T5"/>
                </a:cxn>
              </a:cxnLst>
              <a:rect l="T9" t="T10" r="T11" b="T12"/>
              <a:pathLst>
                <a:path w="1640" h="264">
                  <a:moveTo>
                    <a:pt x="0" y="0"/>
                  </a:moveTo>
                  <a:lnTo>
                    <a:pt x="240" y="264"/>
                  </a:lnTo>
                  <a:lnTo>
                    <a:pt x="1640"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21" name="Rectangle 4"/>
            <p:cNvSpPr>
              <a:spLocks noChangeArrowheads="1"/>
            </p:cNvSpPr>
            <p:nvPr/>
          </p:nvSpPr>
          <p:spPr bwMode="auto">
            <a:xfrm>
              <a:off x="2135" y="3089"/>
              <a:ext cx="1081"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a:t>
              </a:r>
            </a:p>
            <a:p>
              <a:pPr algn="ctr">
                <a:lnSpc>
                  <a:spcPct val="150000"/>
                </a:lnSpc>
              </a:pPr>
              <a:r>
                <a:rPr lang="en-US" altLang="en-US" sz="2100" smtClean="0">
                  <a:latin typeface="Arial" pitchFamily="34" charset="0"/>
                </a:rPr>
                <a:t>Penjualan rendah</a:t>
              </a:r>
              <a:endParaRPr lang="en-US" altLang="en-US" sz="2100">
                <a:latin typeface="Arial" pitchFamily="34" charset="0"/>
              </a:endParaRPr>
            </a:p>
          </p:txBody>
        </p:sp>
      </p:grpSp>
      <p:grpSp>
        <p:nvGrpSpPr>
          <p:cNvPr id="164869" name="Group 5"/>
          <p:cNvGrpSpPr>
            <a:grpSpLocks/>
          </p:cNvGrpSpPr>
          <p:nvPr/>
        </p:nvGrpSpPr>
        <p:grpSpPr bwMode="auto">
          <a:xfrm>
            <a:off x="3285067" y="3495684"/>
            <a:ext cx="3479800" cy="1254128"/>
            <a:chOff x="1552" y="2362"/>
            <a:chExt cx="1644" cy="790"/>
          </a:xfrm>
        </p:grpSpPr>
        <p:sp>
          <p:nvSpPr>
            <p:cNvPr id="170018" name="Freeform 6"/>
            <p:cNvSpPr>
              <a:spLocks/>
            </p:cNvSpPr>
            <p:nvPr/>
          </p:nvSpPr>
          <p:spPr bwMode="auto">
            <a:xfrm>
              <a:off x="1552" y="2704"/>
              <a:ext cx="1644" cy="448"/>
            </a:xfrm>
            <a:custGeom>
              <a:avLst/>
              <a:gdLst>
                <a:gd name="T0" fmla="*/ 0 w 1644"/>
                <a:gd name="T1" fmla="*/ 448 h 448"/>
                <a:gd name="T2" fmla="*/ 240 w 1644"/>
                <a:gd name="T3" fmla="*/ 0 h 448"/>
                <a:gd name="T4" fmla="*/ 1644 w 1644"/>
                <a:gd name="T5" fmla="*/ 0 h 448"/>
                <a:gd name="T6" fmla="*/ 0 60000 65536"/>
                <a:gd name="T7" fmla="*/ 0 60000 65536"/>
                <a:gd name="T8" fmla="*/ 0 60000 65536"/>
                <a:gd name="T9" fmla="*/ 0 w 1644"/>
                <a:gd name="T10" fmla="*/ 0 h 448"/>
                <a:gd name="T11" fmla="*/ 1644 w 1644"/>
                <a:gd name="T12" fmla="*/ 448 h 448"/>
              </a:gdLst>
              <a:ahLst/>
              <a:cxnLst>
                <a:cxn ang="T6">
                  <a:pos x="T0" y="T1"/>
                </a:cxn>
                <a:cxn ang="T7">
                  <a:pos x="T2" y="T3"/>
                </a:cxn>
                <a:cxn ang="T8">
                  <a:pos x="T4" y="T5"/>
                </a:cxn>
              </a:cxnLst>
              <a:rect l="T9" t="T10" r="T11" b="T12"/>
              <a:pathLst>
                <a:path w="1644" h="448">
                  <a:moveTo>
                    <a:pt x="0" y="448"/>
                  </a:moveTo>
                  <a:lnTo>
                    <a:pt x="240" y="0"/>
                  </a:lnTo>
                  <a:lnTo>
                    <a:pt x="1644"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9" name="Rectangle 7"/>
            <p:cNvSpPr>
              <a:spLocks noChangeArrowheads="1"/>
            </p:cNvSpPr>
            <p:nvPr/>
          </p:nvSpPr>
          <p:spPr bwMode="auto">
            <a:xfrm>
              <a:off x="2040" y="2362"/>
              <a:ext cx="98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smtClean="0">
                  <a:latin typeface="Arial" pitchFamily="34" charset="0"/>
                </a:rPr>
                <a:t>Penjualan tinggi</a:t>
              </a:r>
              <a:endParaRPr lang="en-US" altLang="en-US" sz="2100">
                <a:latin typeface="Arial" pitchFamily="34" charset="0"/>
              </a:endParaRPr>
            </a:p>
          </p:txBody>
        </p:sp>
      </p:grpSp>
      <p:grpSp>
        <p:nvGrpSpPr>
          <p:cNvPr id="164872" name="Group 8"/>
          <p:cNvGrpSpPr>
            <a:grpSpLocks/>
          </p:cNvGrpSpPr>
          <p:nvPr/>
        </p:nvGrpSpPr>
        <p:grpSpPr bwMode="auto">
          <a:xfrm>
            <a:off x="3285067" y="2392363"/>
            <a:ext cx="3479800" cy="577851"/>
            <a:chOff x="1552" y="1667"/>
            <a:chExt cx="1644" cy="364"/>
          </a:xfrm>
        </p:grpSpPr>
        <p:sp>
          <p:nvSpPr>
            <p:cNvPr id="170016" name="Freeform 9"/>
            <p:cNvSpPr>
              <a:spLocks/>
            </p:cNvSpPr>
            <p:nvPr/>
          </p:nvSpPr>
          <p:spPr bwMode="auto">
            <a:xfrm>
              <a:off x="1552" y="1744"/>
              <a:ext cx="1644" cy="264"/>
            </a:xfrm>
            <a:custGeom>
              <a:avLst/>
              <a:gdLst>
                <a:gd name="T0" fmla="*/ 0 w 1644"/>
                <a:gd name="T1" fmla="*/ 0 h 264"/>
                <a:gd name="T2" fmla="*/ 240 w 1644"/>
                <a:gd name="T3" fmla="*/ 264 h 264"/>
                <a:gd name="T4" fmla="*/ 1644 w 1644"/>
                <a:gd name="T5" fmla="*/ 264 h 264"/>
                <a:gd name="T6" fmla="*/ 0 60000 65536"/>
                <a:gd name="T7" fmla="*/ 0 60000 65536"/>
                <a:gd name="T8" fmla="*/ 0 60000 65536"/>
                <a:gd name="T9" fmla="*/ 0 w 1644"/>
                <a:gd name="T10" fmla="*/ 0 h 264"/>
                <a:gd name="T11" fmla="*/ 1644 w 1644"/>
                <a:gd name="T12" fmla="*/ 264 h 264"/>
              </a:gdLst>
              <a:ahLst/>
              <a:cxnLst>
                <a:cxn ang="T6">
                  <a:pos x="T0" y="T1"/>
                </a:cxn>
                <a:cxn ang="T7">
                  <a:pos x="T2" y="T3"/>
                </a:cxn>
                <a:cxn ang="T8">
                  <a:pos x="T4" y="T5"/>
                </a:cxn>
              </a:cxnLst>
              <a:rect l="T9" t="T10" r="T11" b="T12"/>
              <a:pathLst>
                <a:path w="1644" h="264">
                  <a:moveTo>
                    <a:pt x="0" y="0"/>
                  </a:moveTo>
                  <a:lnTo>
                    <a:pt x="240" y="264"/>
                  </a:lnTo>
                  <a:lnTo>
                    <a:pt x="1644"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7" name="Rectangle 10"/>
            <p:cNvSpPr>
              <a:spLocks noChangeArrowheads="1"/>
            </p:cNvSpPr>
            <p:nvPr/>
          </p:nvSpPr>
          <p:spPr bwMode="auto">
            <a:xfrm>
              <a:off x="1885" y="1667"/>
              <a:ext cx="1307"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 </a:t>
              </a:r>
              <a:r>
                <a:rPr lang="en-US" altLang="en-US" sz="2100" smtClean="0">
                  <a:latin typeface="Arial" pitchFamily="34" charset="0"/>
                </a:rPr>
                <a:t>Penjualan rendah</a:t>
              </a:r>
              <a:endParaRPr lang="en-US" altLang="en-US" sz="2100">
                <a:latin typeface="Arial" pitchFamily="34" charset="0"/>
              </a:endParaRPr>
            </a:p>
          </p:txBody>
        </p:sp>
      </p:grpSp>
      <p:grpSp>
        <p:nvGrpSpPr>
          <p:cNvPr id="164875" name="Group 11"/>
          <p:cNvGrpSpPr>
            <a:grpSpLocks/>
          </p:cNvGrpSpPr>
          <p:nvPr/>
        </p:nvGrpSpPr>
        <p:grpSpPr bwMode="auto">
          <a:xfrm>
            <a:off x="3285067" y="1219200"/>
            <a:ext cx="3471333" cy="1244600"/>
            <a:chOff x="1552" y="928"/>
            <a:chExt cx="1640" cy="784"/>
          </a:xfrm>
        </p:grpSpPr>
        <p:sp>
          <p:nvSpPr>
            <p:cNvPr id="170014" name="Freeform 12"/>
            <p:cNvSpPr>
              <a:spLocks/>
            </p:cNvSpPr>
            <p:nvPr/>
          </p:nvSpPr>
          <p:spPr bwMode="auto">
            <a:xfrm>
              <a:off x="1552" y="1300"/>
              <a:ext cx="1640" cy="412"/>
            </a:xfrm>
            <a:custGeom>
              <a:avLst/>
              <a:gdLst>
                <a:gd name="T0" fmla="*/ 0 w 1640"/>
                <a:gd name="T1" fmla="*/ 412 h 412"/>
                <a:gd name="T2" fmla="*/ 240 w 1640"/>
                <a:gd name="T3" fmla="*/ 4 h 412"/>
                <a:gd name="T4" fmla="*/ 1640 w 1640"/>
                <a:gd name="T5" fmla="*/ 0 h 412"/>
                <a:gd name="T6" fmla="*/ 0 60000 65536"/>
                <a:gd name="T7" fmla="*/ 0 60000 65536"/>
                <a:gd name="T8" fmla="*/ 0 60000 65536"/>
                <a:gd name="T9" fmla="*/ 0 w 1640"/>
                <a:gd name="T10" fmla="*/ 0 h 412"/>
                <a:gd name="T11" fmla="*/ 1640 w 1640"/>
                <a:gd name="T12" fmla="*/ 412 h 412"/>
              </a:gdLst>
              <a:ahLst/>
              <a:cxnLst>
                <a:cxn ang="T6">
                  <a:pos x="T0" y="T1"/>
                </a:cxn>
                <a:cxn ang="T7">
                  <a:pos x="T2" y="T3"/>
                </a:cxn>
                <a:cxn ang="T8">
                  <a:pos x="T4" y="T5"/>
                </a:cxn>
              </a:cxnLst>
              <a:rect l="T9" t="T10" r="T11" b="T12"/>
              <a:pathLst>
                <a:path w="1640" h="412">
                  <a:moveTo>
                    <a:pt x="0" y="412"/>
                  </a:moveTo>
                  <a:lnTo>
                    <a:pt x="240" y="4"/>
                  </a:lnTo>
                  <a:lnTo>
                    <a:pt x="1640"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5" name="Rectangle 13"/>
            <p:cNvSpPr>
              <a:spLocks noChangeArrowheads="1"/>
            </p:cNvSpPr>
            <p:nvPr/>
          </p:nvSpPr>
          <p:spPr bwMode="auto">
            <a:xfrm>
              <a:off x="2040" y="928"/>
              <a:ext cx="98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smtClean="0">
                  <a:latin typeface="Arial" pitchFamily="34" charset="0"/>
                </a:rPr>
                <a:t>Penjualan tinggi</a:t>
              </a:r>
              <a:endParaRPr lang="en-US" altLang="en-US" sz="2100">
                <a:latin typeface="Arial" pitchFamily="34" charset="0"/>
              </a:endParaRPr>
            </a:p>
          </p:txBody>
        </p:sp>
      </p:grpSp>
      <p:sp>
        <p:nvSpPr>
          <p:cNvPr id="164878" name="Freeform 14"/>
          <p:cNvSpPr>
            <a:spLocks/>
          </p:cNvSpPr>
          <p:nvPr/>
        </p:nvSpPr>
        <p:spPr bwMode="auto">
          <a:xfrm>
            <a:off x="1727200" y="3657601"/>
            <a:ext cx="5080000" cy="2476500"/>
          </a:xfrm>
          <a:custGeom>
            <a:avLst/>
            <a:gdLst>
              <a:gd name="T0" fmla="*/ 0 w 2400"/>
              <a:gd name="T1" fmla="*/ 0 h 1560"/>
              <a:gd name="T2" fmla="*/ 0 w 2400"/>
              <a:gd name="T3" fmla="*/ 2476500 h 1560"/>
              <a:gd name="T4" fmla="*/ 3810000 w 2400"/>
              <a:gd name="T5" fmla="*/ 2476500 h 1560"/>
              <a:gd name="T6" fmla="*/ 0 60000 65536"/>
              <a:gd name="T7" fmla="*/ 0 60000 65536"/>
              <a:gd name="T8" fmla="*/ 0 60000 65536"/>
              <a:gd name="T9" fmla="*/ 0 w 2400"/>
              <a:gd name="T10" fmla="*/ 0 h 1560"/>
              <a:gd name="T11" fmla="*/ 2400 w 2400"/>
              <a:gd name="T12" fmla="*/ 1560 h 1560"/>
            </a:gdLst>
            <a:ahLst/>
            <a:cxnLst>
              <a:cxn ang="T6">
                <a:pos x="T0" y="T1"/>
              </a:cxn>
              <a:cxn ang="T7">
                <a:pos x="T2" y="T3"/>
              </a:cxn>
              <a:cxn ang="T8">
                <a:pos x="T4" y="T5"/>
              </a:cxn>
            </a:cxnLst>
            <a:rect l="T9" t="T10" r="T11" b="T12"/>
            <a:pathLst>
              <a:path w="2400" h="1560">
                <a:moveTo>
                  <a:pt x="0" y="0"/>
                </a:moveTo>
                <a:lnTo>
                  <a:pt x="0" y="1560"/>
                </a:lnTo>
                <a:lnTo>
                  <a:pt x="2400" y="156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
        <p:nvSpPr>
          <p:cNvPr id="169990" name="Rectangle 15"/>
          <p:cNvSpPr>
            <a:spLocks noGrp="1" noChangeArrowheads="1"/>
          </p:cNvSpPr>
          <p:nvPr>
            <p:ph type="title"/>
          </p:nvPr>
        </p:nvSpPr>
        <p:spPr>
          <a:xfrm>
            <a:off x="914400" y="241300"/>
            <a:ext cx="10363200" cy="939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smtClean="0">
                <a:ln/>
                <a:effectLst>
                  <a:outerShdw blurRad="114300" dist="114300" dir="2700000" algn="tl" rotWithShape="0">
                    <a:prstClr val="black">
                      <a:alpha val="40000"/>
                    </a:prstClr>
                  </a:outerShdw>
                </a:effectLst>
                <a:latin typeface="Arial" pitchFamily="34" charset="0"/>
                <a:cs typeface="Arial" pitchFamily="34" charset="0"/>
              </a:rPr>
              <a:t>Contoh Pohon Keputusan</a:t>
            </a:r>
            <a:endParaRPr lang="en-US" altLang="en-US" sz="4400">
              <a:ln/>
              <a:effectLst>
                <a:outerShdw blurRad="114300" dist="114300" dir="2700000" algn="tl" rotWithShape="0">
                  <a:prstClr val="black">
                    <a:alpha val="40000"/>
                  </a:prstClr>
                </a:outerShdw>
              </a:effectLst>
              <a:latin typeface="Arial" pitchFamily="34" charset="0"/>
              <a:cs typeface="Arial" pitchFamily="34" charset="0"/>
            </a:endParaRPr>
          </a:p>
        </p:txBody>
      </p:sp>
      <p:grpSp>
        <p:nvGrpSpPr>
          <p:cNvPr id="164880" name="Group 16"/>
          <p:cNvGrpSpPr>
            <a:grpSpLocks/>
          </p:cNvGrpSpPr>
          <p:nvPr/>
        </p:nvGrpSpPr>
        <p:grpSpPr bwMode="auto">
          <a:xfrm>
            <a:off x="1744133" y="2247901"/>
            <a:ext cx="1833033" cy="1384300"/>
            <a:chOff x="824" y="1576"/>
            <a:chExt cx="866" cy="872"/>
          </a:xfrm>
        </p:grpSpPr>
        <p:sp>
          <p:nvSpPr>
            <p:cNvPr id="170012" name="Line 17"/>
            <p:cNvSpPr>
              <a:spLocks noChangeShapeType="1"/>
            </p:cNvSpPr>
            <p:nvPr/>
          </p:nvSpPr>
          <p:spPr bwMode="auto">
            <a:xfrm flipV="1">
              <a:off x="824" y="1728"/>
              <a:ext cx="720" cy="7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3" name="Oval 18"/>
            <p:cNvSpPr>
              <a:spLocks noChangeArrowheads="1"/>
            </p:cNvSpPr>
            <p:nvPr/>
          </p:nvSpPr>
          <p:spPr bwMode="auto">
            <a:xfrm>
              <a:off x="1388" y="1576"/>
              <a:ext cx="302" cy="403"/>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3" name="Group 19"/>
          <p:cNvGrpSpPr>
            <a:grpSpLocks/>
          </p:cNvGrpSpPr>
          <p:nvPr/>
        </p:nvGrpSpPr>
        <p:grpSpPr bwMode="auto">
          <a:xfrm>
            <a:off x="1744133" y="3632201"/>
            <a:ext cx="1833033" cy="1541463"/>
            <a:chOff x="824" y="2448"/>
            <a:chExt cx="866" cy="971"/>
          </a:xfrm>
        </p:grpSpPr>
        <p:sp>
          <p:nvSpPr>
            <p:cNvPr id="170010" name="Line 20"/>
            <p:cNvSpPr>
              <a:spLocks noChangeShapeType="1"/>
            </p:cNvSpPr>
            <p:nvPr/>
          </p:nvSpPr>
          <p:spPr bwMode="auto">
            <a:xfrm>
              <a:off x="824" y="2448"/>
              <a:ext cx="712" cy="70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1" name="Oval 21"/>
            <p:cNvSpPr>
              <a:spLocks noChangeArrowheads="1"/>
            </p:cNvSpPr>
            <p:nvPr/>
          </p:nvSpPr>
          <p:spPr bwMode="auto">
            <a:xfrm>
              <a:off x="1388" y="3016"/>
              <a:ext cx="302" cy="403"/>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6" name="Group 22"/>
          <p:cNvGrpSpPr>
            <a:grpSpLocks/>
          </p:cNvGrpSpPr>
          <p:nvPr/>
        </p:nvGrpSpPr>
        <p:grpSpPr bwMode="auto">
          <a:xfrm>
            <a:off x="304800" y="1598614"/>
            <a:ext cx="2675467" cy="827087"/>
            <a:chOff x="144" y="1167"/>
            <a:chExt cx="1264" cy="521"/>
          </a:xfrm>
        </p:grpSpPr>
        <p:sp>
          <p:nvSpPr>
            <p:cNvPr id="170006" name="Line 23"/>
            <p:cNvSpPr>
              <a:spLocks noChangeShapeType="1"/>
            </p:cNvSpPr>
            <p:nvPr/>
          </p:nvSpPr>
          <p:spPr bwMode="auto">
            <a:xfrm>
              <a:off x="912" y="1496"/>
              <a:ext cx="44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7" name="Group 24"/>
            <p:cNvGrpSpPr>
              <a:grpSpLocks/>
            </p:cNvGrpSpPr>
            <p:nvPr/>
          </p:nvGrpSpPr>
          <p:grpSpPr bwMode="auto">
            <a:xfrm>
              <a:off x="144" y="1167"/>
              <a:ext cx="1264" cy="417"/>
              <a:chOff x="2176" y="1551"/>
              <a:chExt cx="1264" cy="417"/>
            </a:xfrm>
          </p:grpSpPr>
          <p:sp>
            <p:nvSpPr>
              <p:cNvPr id="170008" name="AutoShape 25"/>
              <p:cNvSpPr>
                <a:spLocks noChangeArrowheads="1"/>
              </p:cNvSpPr>
              <p:nvPr/>
            </p:nvSpPr>
            <p:spPr bwMode="auto">
              <a:xfrm>
                <a:off x="2176" y="1551"/>
                <a:ext cx="1264" cy="368"/>
              </a:xfrm>
              <a:prstGeom prst="roundRect">
                <a:avLst>
                  <a:gd name="adj" fmla="val 50000"/>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9" name="Rectangle 26"/>
              <p:cNvSpPr>
                <a:spLocks noChangeArrowheads="1"/>
              </p:cNvSpPr>
              <p:nvPr/>
            </p:nvSpPr>
            <p:spPr bwMode="auto">
              <a:xfrm>
                <a:off x="2429" y="1596"/>
                <a:ext cx="76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Membeli </a:t>
                </a:r>
                <a:r>
                  <a:rPr lang="en-US" altLang="en-US">
                    <a:effectLst>
                      <a:outerShdw blurRad="38100" dist="38100" dir="2700000" algn="tl">
                        <a:srgbClr val="000000">
                          <a:alpha val="43137"/>
                        </a:srgbClr>
                      </a:outerShdw>
                    </a:effectLst>
                    <a:latin typeface="Arial" pitchFamily="34" charset="0"/>
                  </a:rPr>
                  <a:t>CAD</a:t>
                </a:r>
              </a:p>
              <a:p>
                <a:pPr algn="ctr">
                  <a:lnSpc>
                    <a:spcPct val="90000"/>
                  </a:lnSpc>
                </a:pPr>
                <a:endParaRPr lang="en-US" altLang="en-US">
                  <a:effectLst>
                    <a:outerShdw blurRad="38100" dist="38100" dir="2700000" algn="tl">
                      <a:srgbClr val="000000">
                        <a:alpha val="43137"/>
                      </a:srgbClr>
                    </a:outerShdw>
                  </a:effectLst>
                  <a:latin typeface="Arial" pitchFamily="34" charset="0"/>
                </a:endParaRPr>
              </a:p>
            </p:txBody>
          </p:sp>
        </p:grpSp>
      </p:grpSp>
      <p:grpSp>
        <p:nvGrpSpPr>
          <p:cNvPr id="164891" name="Group 27"/>
          <p:cNvGrpSpPr>
            <a:grpSpLocks/>
          </p:cNvGrpSpPr>
          <p:nvPr/>
        </p:nvGrpSpPr>
        <p:grpSpPr bwMode="auto">
          <a:xfrm>
            <a:off x="2540001" y="3098800"/>
            <a:ext cx="3979335" cy="1422400"/>
            <a:chOff x="1200" y="2112"/>
            <a:chExt cx="1880" cy="896"/>
          </a:xfrm>
        </p:grpSpPr>
        <p:sp>
          <p:nvSpPr>
            <p:cNvPr id="170002" name="Line 28"/>
            <p:cNvSpPr>
              <a:spLocks noChangeShapeType="1"/>
            </p:cNvSpPr>
            <p:nvPr/>
          </p:nvSpPr>
          <p:spPr bwMode="auto">
            <a:xfrm flipH="1">
              <a:off x="1552" y="2392"/>
              <a:ext cx="32" cy="6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3" name="Group 29"/>
            <p:cNvGrpSpPr>
              <a:grpSpLocks/>
            </p:cNvGrpSpPr>
            <p:nvPr/>
          </p:nvGrpSpPr>
          <p:grpSpPr bwMode="auto">
            <a:xfrm>
              <a:off x="1200" y="2112"/>
              <a:ext cx="1880" cy="403"/>
              <a:chOff x="1872" y="2531"/>
              <a:chExt cx="1880" cy="403"/>
            </a:xfrm>
          </p:grpSpPr>
          <p:sp>
            <p:nvSpPr>
              <p:cNvPr id="170004" name="AutoShape 30"/>
              <p:cNvSpPr>
                <a:spLocks noChangeArrowheads="1"/>
              </p:cNvSpPr>
              <p:nvPr/>
            </p:nvSpPr>
            <p:spPr bwMode="auto">
              <a:xfrm>
                <a:off x="1872" y="2531"/>
                <a:ext cx="1880"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5" name="Rectangle 31"/>
              <p:cNvSpPr>
                <a:spLocks noChangeArrowheads="1"/>
              </p:cNvSpPr>
              <p:nvPr/>
            </p:nvSpPr>
            <p:spPr bwMode="auto">
              <a:xfrm>
                <a:off x="2058" y="2562"/>
                <a:ext cx="1517"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Merekrut dan melatih insinyur</a:t>
                </a:r>
                <a:endParaRPr lang="en-US" altLang="en-US">
                  <a:effectLst>
                    <a:outerShdw blurRad="38100" dist="38100" dir="2700000" algn="tl">
                      <a:srgbClr val="000000">
                        <a:alpha val="43137"/>
                      </a:srgbClr>
                    </a:outerShdw>
                  </a:effectLst>
                  <a:latin typeface="Arial" pitchFamily="34" charset="0"/>
                </a:endParaRPr>
              </a:p>
              <a:p>
                <a:pPr algn="ctr">
                  <a:lnSpc>
                    <a:spcPct val="90000"/>
                  </a:lnSpc>
                </a:pPr>
                <a:endParaRPr lang="en-US" altLang="en-US">
                  <a:effectLst>
                    <a:outerShdw blurRad="38100" dist="38100" dir="2700000" algn="tl">
                      <a:srgbClr val="000000">
                        <a:alpha val="43137"/>
                      </a:srgbClr>
                    </a:outerShdw>
                  </a:effectLst>
                  <a:latin typeface="Arial" pitchFamily="34" charset="0"/>
                </a:endParaRPr>
              </a:p>
            </p:txBody>
          </p:sp>
        </p:grpSp>
      </p:grpSp>
      <p:grpSp>
        <p:nvGrpSpPr>
          <p:cNvPr id="164896" name="Group 32"/>
          <p:cNvGrpSpPr>
            <a:grpSpLocks/>
          </p:cNvGrpSpPr>
          <p:nvPr/>
        </p:nvGrpSpPr>
        <p:grpSpPr bwMode="auto">
          <a:xfrm>
            <a:off x="2099733" y="5359401"/>
            <a:ext cx="2777067" cy="698500"/>
            <a:chOff x="992" y="3536"/>
            <a:chExt cx="1312" cy="440"/>
          </a:xfrm>
        </p:grpSpPr>
        <p:sp>
          <p:nvSpPr>
            <p:cNvPr id="169998" name="Line 33"/>
            <p:cNvSpPr>
              <a:spLocks noChangeShapeType="1"/>
            </p:cNvSpPr>
            <p:nvPr/>
          </p:nvSpPr>
          <p:spPr bwMode="auto">
            <a:xfrm>
              <a:off x="2120" y="3704"/>
              <a:ext cx="184"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69999" name="Group 34"/>
            <p:cNvGrpSpPr>
              <a:grpSpLocks/>
            </p:cNvGrpSpPr>
            <p:nvPr/>
          </p:nvGrpSpPr>
          <p:grpSpPr bwMode="auto">
            <a:xfrm>
              <a:off x="992" y="3536"/>
              <a:ext cx="1152" cy="368"/>
              <a:chOff x="2320" y="3232"/>
              <a:chExt cx="1152" cy="368"/>
            </a:xfrm>
          </p:grpSpPr>
          <p:sp>
            <p:nvSpPr>
              <p:cNvPr id="170000" name="AutoShape 35"/>
              <p:cNvSpPr>
                <a:spLocks noChangeArrowheads="1"/>
              </p:cNvSpPr>
              <p:nvPr/>
            </p:nvSpPr>
            <p:spPr bwMode="auto">
              <a:xfrm>
                <a:off x="2320" y="3232"/>
                <a:ext cx="1152"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1" name="Rectangle 36"/>
              <p:cNvSpPr>
                <a:spLocks noChangeArrowheads="1"/>
              </p:cNvSpPr>
              <p:nvPr/>
            </p:nvSpPr>
            <p:spPr bwMode="auto">
              <a:xfrm>
                <a:off x="2445" y="3309"/>
                <a:ext cx="90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Tidak melakukan</a:t>
                </a:r>
                <a:endParaRPr lang="en-US" altLang="en-US">
                  <a:effectLst>
                    <a:outerShdw blurRad="38100" dist="38100" dir="2700000" algn="tl">
                      <a:srgbClr val="000000">
                        <a:alpha val="43137"/>
                      </a:srgbClr>
                    </a:outerShdw>
                  </a:effectLst>
                  <a:latin typeface="Arial" pitchFamily="34" charset="0"/>
                </a:endParaRPr>
              </a:p>
            </p:txBody>
          </p:sp>
        </p:grpSp>
      </p:grpSp>
      <p:sp>
        <p:nvSpPr>
          <p:cNvPr id="164901" name="Rectangle 37"/>
          <p:cNvSpPr>
            <a:spLocks noChangeArrowheads="1"/>
          </p:cNvSpPr>
          <p:nvPr/>
        </p:nvSpPr>
        <p:spPr bwMode="auto">
          <a:xfrm>
            <a:off x="1422400" y="3276600"/>
            <a:ext cx="643467" cy="640080"/>
          </a:xfrm>
          <a:prstGeom prst="rect">
            <a:avLst/>
          </a:prstGeom>
          <a:solidFill>
            <a:srgbClr val="EEA94C"/>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39" name="Rectangle 57"/>
          <p:cNvSpPr>
            <a:spLocks noChangeArrowheads="1"/>
          </p:cNvSpPr>
          <p:nvPr/>
        </p:nvSpPr>
        <p:spPr bwMode="auto">
          <a:xfrm>
            <a:off x="9884835" y="5978526"/>
            <a:ext cx="1629079"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5.13</a:t>
            </a:r>
          </a:p>
        </p:txBody>
      </p:sp>
    </p:spTree>
    <p:extLst>
      <p:ext uri="{BB962C8B-B14F-4D97-AF65-F5344CB8AC3E}">
        <p14:creationId xmlns:p14="http://schemas.microsoft.com/office/powerpoint/2010/main" val="18622887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64901"/>
                                        </p:tgtEl>
                                        <p:attrNameLst>
                                          <p:attrName>style.visibility</p:attrName>
                                        </p:attrNameLst>
                                      </p:cBhvr>
                                      <p:to>
                                        <p:strVal val="visible"/>
                                      </p:to>
                                    </p:set>
                                    <p:animEffect transition="in" filter="wipe(left)">
                                      <p:cBhvr>
                                        <p:cTn id="7" dur="1000"/>
                                        <p:tgtEl>
                                          <p:spTgt spid="16490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64880"/>
                                        </p:tgtEl>
                                        <p:attrNameLst>
                                          <p:attrName>style.visibility</p:attrName>
                                        </p:attrNameLst>
                                      </p:cBhvr>
                                      <p:to>
                                        <p:strVal val="visible"/>
                                      </p:to>
                                    </p:set>
                                    <p:animEffect transition="in" filter="wipe(left)">
                                      <p:cBhvr>
                                        <p:cTn id="11" dur="1000"/>
                                        <p:tgtEl>
                                          <p:spTgt spid="164880"/>
                                        </p:tgtEl>
                                      </p:cBhvr>
                                    </p:animEffect>
                                  </p:childTnLst>
                                </p:cTn>
                              </p:par>
                            </p:childTnLst>
                          </p:cTn>
                        </p:par>
                        <p:par>
                          <p:cTn id="12" fill="hold" nodeType="afterGroup">
                            <p:stCondLst>
                              <p:cond delay="4000"/>
                            </p:stCondLst>
                            <p:childTnLst>
                              <p:par>
                                <p:cTn id="13" presetID="22" presetClass="entr" presetSubtype="8" fill="hold" nodeType="afterEffect">
                                  <p:stCondLst>
                                    <p:cond delay="0"/>
                                  </p:stCondLst>
                                  <p:childTnLst>
                                    <p:set>
                                      <p:cBhvr>
                                        <p:cTn id="14" dur="1" fill="hold">
                                          <p:stCondLst>
                                            <p:cond delay="0"/>
                                          </p:stCondLst>
                                        </p:cTn>
                                        <p:tgtEl>
                                          <p:spTgt spid="164886"/>
                                        </p:tgtEl>
                                        <p:attrNameLst>
                                          <p:attrName>style.visibility</p:attrName>
                                        </p:attrNameLst>
                                      </p:cBhvr>
                                      <p:to>
                                        <p:strVal val="visible"/>
                                      </p:to>
                                    </p:set>
                                    <p:animEffect transition="in" filter="wipe(left)">
                                      <p:cBhvr>
                                        <p:cTn id="15" dur="1000"/>
                                        <p:tgtEl>
                                          <p:spTgt spid="16488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64883"/>
                                        </p:tgtEl>
                                        <p:attrNameLst>
                                          <p:attrName>style.visibility</p:attrName>
                                        </p:attrNameLst>
                                      </p:cBhvr>
                                      <p:to>
                                        <p:strVal val="visible"/>
                                      </p:to>
                                    </p:set>
                                    <p:animEffect transition="in" filter="wipe(left)">
                                      <p:cBhvr>
                                        <p:cTn id="20" dur="1000"/>
                                        <p:tgtEl>
                                          <p:spTgt spid="164883"/>
                                        </p:tgtEl>
                                      </p:cBhvr>
                                    </p:animEffect>
                                  </p:childTnLst>
                                </p:cTn>
                              </p:par>
                            </p:childTnLst>
                          </p:cTn>
                        </p:par>
                        <p:par>
                          <p:cTn id="21" fill="hold" nodeType="afterGroup">
                            <p:stCondLst>
                              <p:cond delay="1000"/>
                            </p:stCondLst>
                            <p:childTnLst>
                              <p:par>
                                <p:cTn id="22" presetID="22" presetClass="entr" presetSubtype="1" fill="hold" nodeType="afterEffect">
                                  <p:stCondLst>
                                    <p:cond delay="0"/>
                                  </p:stCondLst>
                                  <p:childTnLst>
                                    <p:set>
                                      <p:cBhvr>
                                        <p:cTn id="23" dur="1" fill="hold">
                                          <p:stCondLst>
                                            <p:cond delay="0"/>
                                          </p:stCondLst>
                                        </p:cTn>
                                        <p:tgtEl>
                                          <p:spTgt spid="164891"/>
                                        </p:tgtEl>
                                        <p:attrNameLst>
                                          <p:attrName>style.visibility</p:attrName>
                                        </p:attrNameLst>
                                      </p:cBhvr>
                                      <p:to>
                                        <p:strVal val="visible"/>
                                      </p:to>
                                    </p:set>
                                    <p:animEffect transition="in" filter="wipe(up)">
                                      <p:cBhvr>
                                        <p:cTn id="24" dur="1000"/>
                                        <p:tgtEl>
                                          <p:spTgt spid="16489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64878"/>
                                        </p:tgtEl>
                                        <p:attrNameLst>
                                          <p:attrName>style.visibility</p:attrName>
                                        </p:attrNameLst>
                                      </p:cBhvr>
                                      <p:to>
                                        <p:strVal val="visible"/>
                                      </p:to>
                                    </p:set>
                                    <p:animEffect transition="in" filter="wipe(left)">
                                      <p:cBhvr>
                                        <p:cTn id="29" dur="1000"/>
                                        <p:tgtEl>
                                          <p:spTgt spid="164878"/>
                                        </p:tgtEl>
                                      </p:cBhvr>
                                    </p:animEffect>
                                  </p:childTnLst>
                                </p:cTn>
                              </p:par>
                            </p:childTnLst>
                          </p:cTn>
                        </p:par>
                        <p:par>
                          <p:cTn id="30" fill="hold" nodeType="afterGroup">
                            <p:stCondLst>
                              <p:cond delay="1000"/>
                            </p:stCondLst>
                            <p:childTnLst>
                              <p:par>
                                <p:cTn id="31" presetID="22" presetClass="entr" presetSubtype="8" fill="hold" nodeType="afterEffect">
                                  <p:stCondLst>
                                    <p:cond delay="0"/>
                                  </p:stCondLst>
                                  <p:childTnLst>
                                    <p:set>
                                      <p:cBhvr>
                                        <p:cTn id="32" dur="1" fill="hold">
                                          <p:stCondLst>
                                            <p:cond delay="0"/>
                                          </p:stCondLst>
                                        </p:cTn>
                                        <p:tgtEl>
                                          <p:spTgt spid="164896"/>
                                        </p:tgtEl>
                                        <p:attrNameLst>
                                          <p:attrName>style.visibility</p:attrName>
                                        </p:attrNameLst>
                                      </p:cBhvr>
                                      <p:to>
                                        <p:strVal val="visible"/>
                                      </p:to>
                                    </p:set>
                                    <p:animEffect transition="in" filter="wipe(left)">
                                      <p:cBhvr>
                                        <p:cTn id="33" dur="1000"/>
                                        <p:tgtEl>
                                          <p:spTgt spid="16489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164875"/>
                                        </p:tgtEl>
                                        <p:attrNameLst>
                                          <p:attrName>style.visibility</p:attrName>
                                        </p:attrNameLst>
                                      </p:cBhvr>
                                      <p:to>
                                        <p:strVal val="visible"/>
                                      </p:to>
                                    </p:set>
                                    <p:animEffect transition="in" filter="wipe(left)">
                                      <p:cBhvr>
                                        <p:cTn id="38" dur="1000"/>
                                        <p:tgtEl>
                                          <p:spTgt spid="164875"/>
                                        </p:tgtEl>
                                      </p:cBhvr>
                                    </p:animEffect>
                                  </p:childTnLst>
                                </p:cTn>
                              </p:par>
                            </p:childTnLst>
                          </p:cTn>
                        </p:par>
                        <p:par>
                          <p:cTn id="39" fill="hold" nodeType="afterGroup">
                            <p:stCondLst>
                              <p:cond delay="1000"/>
                            </p:stCondLst>
                            <p:childTnLst>
                              <p:par>
                                <p:cTn id="40" presetID="22" presetClass="entr" presetSubtype="8" fill="hold" nodeType="afterEffect">
                                  <p:stCondLst>
                                    <p:cond delay="1000"/>
                                  </p:stCondLst>
                                  <p:childTnLst>
                                    <p:set>
                                      <p:cBhvr>
                                        <p:cTn id="41" dur="1" fill="hold">
                                          <p:stCondLst>
                                            <p:cond delay="0"/>
                                          </p:stCondLst>
                                        </p:cTn>
                                        <p:tgtEl>
                                          <p:spTgt spid="164872"/>
                                        </p:tgtEl>
                                        <p:attrNameLst>
                                          <p:attrName>style.visibility</p:attrName>
                                        </p:attrNameLst>
                                      </p:cBhvr>
                                      <p:to>
                                        <p:strVal val="visible"/>
                                      </p:to>
                                    </p:set>
                                    <p:animEffect transition="in" filter="wipe(left)">
                                      <p:cBhvr>
                                        <p:cTn id="42" dur="1000"/>
                                        <p:tgtEl>
                                          <p:spTgt spid="164872"/>
                                        </p:tgtEl>
                                      </p:cBhvr>
                                    </p:animEffect>
                                  </p:childTnLst>
                                </p:cTn>
                              </p:par>
                            </p:childTnLst>
                          </p:cTn>
                        </p:par>
                        <p:par>
                          <p:cTn id="43" fill="hold" nodeType="afterGroup">
                            <p:stCondLst>
                              <p:cond delay="3000"/>
                            </p:stCondLst>
                            <p:childTnLst>
                              <p:par>
                                <p:cTn id="44" presetID="22" presetClass="entr" presetSubtype="8" fill="hold" nodeType="afterEffect">
                                  <p:stCondLst>
                                    <p:cond delay="1000"/>
                                  </p:stCondLst>
                                  <p:childTnLst>
                                    <p:set>
                                      <p:cBhvr>
                                        <p:cTn id="45" dur="1" fill="hold">
                                          <p:stCondLst>
                                            <p:cond delay="0"/>
                                          </p:stCondLst>
                                        </p:cTn>
                                        <p:tgtEl>
                                          <p:spTgt spid="164869"/>
                                        </p:tgtEl>
                                        <p:attrNameLst>
                                          <p:attrName>style.visibility</p:attrName>
                                        </p:attrNameLst>
                                      </p:cBhvr>
                                      <p:to>
                                        <p:strVal val="visible"/>
                                      </p:to>
                                    </p:set>
                                    <p:animEffect transition="in" filter="wipe(left)">
                                      <p:cBhvr>
                                        <p:cTn id="46" dur="1000"/>
                                        <p:tgtEl>
                                          <p:spTgt spid="164869"/>
                                        </p:tgtEl>
                                      </p:cBhvr>
                                    </p:animEffect>
                                  </p:childTnLst>
                                </p:cTn>
                              </p:par>
                            </p:childTnLst>
                          </p:cTn>
                        </p:par>
                        <p:par>
                          <p:cTn id="47" fill="hold" nodeType="afterGroup">
                            <p:stCondLst>
                              <p:cond delay="5000"/>
                            </p:stCondLst>
                            <p:childTnLst>
                              <p:par>
                                <p:cTn id="48" presetID="22" presetClass="entr" presetSubtype="8" fill="hold" nodeType="afterEffect">
                                  <p:stCondLst>
                                    <p:cond delay="1000"/>
                                  </p:stCondLst>
                                  <p:childTnLst>
                                    <p:set>
                                      <p:cBhvr>
                                        <p:cTn id="49" dur="1" fill="hold">
                                          <p:stCondLst>
                                            <p:cond delay="0"/>
                                          </p:stCondLst>
                                        </p:cTn>
                                        <p:tgtEl>
                                          <p:spTgt spid="164866"/>
                                        </p:tgtEl>
                                        <p:attrNameLst>
                                          <p:attrName>style.visibility</p:attrName>
                                        </p:attrNameLst>
                                      </p:cBhvr>
                                      <p:to>
                                        <p:strVal val="visible"/>
                                      </p:to>
                                    </p:set>
                                    <p:animEffect transition="in" filter="wipe(left)">
                                      <p:cBhvr>
                                        <p:cTn id="50" dur="1000"/>
                                        <p:tgtEl>
                                          <p:spTgt spid="164866"/>
                                        </p:tgtEl>
                                      </p:cBhvr>
                                    </p:animEffect>
                                  </p:childTnLst>
                                </p:cTn>
                              </p:par>
                            </p:childTnLst>
                          </p:cTn>
                        </p:par>
                        <p:par>
                          <p:cTn id="51" fill="hold" nodeType="afterGroup">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8" grpId="0" animBg="1"/>
      <p:bldP spid="164901" grpId="0" animBg="1"/>
      <p:bldP spid="39"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866" name="Group 2"/>
          <p:cNvGrpSpPr>
            <a:grpSpLocks/>
          </p:cNvGrpSpPr>
          <p:nvPr/>
        </p:nvGrpSpPr>
        <p:grpSpPr bwMode="auto">
          <a:xfrm>
            <a:off x="3285067" y="4649783"/>
            <a:ext cx="3522134" cy="1062038"/>
            <a:chOff x="1552" y="3089"/>
            <a:chExt cx="1664" cy="669"/>
          </a:xfrm>
        </p:grpSpPr>
        <p:sp>
          <p:nvSpPr>
            <p:cNvPr id="170020" name="Freeform 3"/>
            <p:cNvSpPr>
              <a:spLocks/>
            </p:cNvSpPr>
            <p:nvPr/>
          </p:nvSpPr>
          <p:spPr bwMode="auto">
            <a:xfrm>
              <a:off x="1552" y="3184"/>
              <a:ext cx="1640" cy="264"/>
            </a:xfrm>
            <a:custGeom>
              <a:avLst/>
              <a:gdLst>
                <a:gd name="T0" fmla="*/ 0 w 1640"/>
                <a:gd name="T1" fmla="*/ 0 h 264"/>
                <a:gd name="T2" fmla="*/ 240 w 1640"/>
                <a:gd name="T3" fmla="*/ 264 h 264"/>
                <a:gd name="T4" fmla="*/ 1640 w 1640"/>
                <a:gd name="T5" fmla="*/ 264 h 264"/>
                <a:gd name="T6" fmla="*/ 0 60000 65536"/>
                <a:gd name="T7" fmla="*/ 0 60000 65536"/>
                <a:gd name="T8" fmla="*/ 0 60000 65536"/>
                <a:gd name="T9" fmla="*/ 0 w 1640"/>
                <a:gd name="T10" fmla="*/ 0 h 264"/>
                <a:gd name="T11" fmla="*/ 1640 w 1640"/>
                <a:gd name="T12" fmla="*/ 264 h 264"/>
              </a:gdLst>
              <a:ahLst/>
              <a:cxnLst>
                <a:cxn ang="T6">
                  <a:pos x="T0" y="T1"/>
                </a:cxn>
                <a:cxn ang="T7">
                  <a:pos x="T2" y="T3"/>
                </a:cxn>
                <a:cxn ang="T8">
                  <a:pos x="T4" y="T5"/>
                </a:cxn>
              </a:cxnLst>
              <a:rect l="T9" t="T10" r="T11" b="T12"/>
              <a:pathLst>
                <a:path w="1640" h="264">
                  <a:moveTo>
                    <a:pt x="0" y="0"/>
                  </a:moveTo>
                  <a:lnTo>
                    <a:pt x="240" y="264"/>
                  </a:lnTo>
                  <a:lnTo>
                    <a:pt x="1640"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21" name="Rectangle 4"/>
            <p:cNvSpPr>
              <a:spLocks noChangeArrowheads="1"/>
            </p:cNvSpPr>
            <p:nvPr/>
          </p:nvSpPr>
          <p:spPr bwMode="auto">
            <a:xfrm>
              <a:off x="2135" y="3089"/>
              <a:ext cx="1081"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a:t>
              </a:r>
            </a:p>
            <a:p>
              <a:pPr algn="ctr">
                <a:lnSpc>
                  <a:spcPct val="150000"/>
                </a:lnSpc>
              </a:pPr>
              <a:r>
                <a:rPr lang="en-US" altLang="en-US" sz="2100" smtClean="0">
                  <a:latin typeface="Arial" pitchFamily="34" charset="0"/>
                </a:rPr>
                <a:t>Penjualan rendah</a:t>
              </a:r>
              <a:endParaRPr lang="en-US" altLang="en-US" sz="2100">
                <a:latin typeface="Arial" pitchFamily="34" charset="0"/>
              </a:endParaRPr>
            </a:p>
          </p:txBody>
        </p:sp>
      </p:grpSp>
      <p:grpSp>
        <p:nvGrpSpPr>
          <p:cNvPr id="164869" name="Group 5"/>
          <p:cNvGrpSpPr>
            <a:grpSpLocks/>
          </p:cNvGrpSpPr>
          <p:nvPr/>
        </p:nvGrpSpPr>
        <p:grpSpPr bwMode="auto">
          <a:xfrm>
            <a:off x="3285067" y="3495684"/>
            <a:ext cx="3479800" cy="1254128"/>
            <a:chOff x="1552" y="2362"/>
            <a:chExt cx="1644" cy="790"/>
          </a:xfrm>
        </p:grpSpPr>
        <p:sp>
          <p:nvSpPr>
            <p:cNvPr id="170018" name="Freeform 6"/>
            <p:cNvSpPr>
              <a:spLocks/>
            </p:cNvSpPr>
            <p:nvPr/>
          </p:nvSpPr>
          <p:spPr bwMode="auto">
            <a:xfrm>
              <a:off x="1552" y="2704"/>
              <a:ext cx="1644" cy="448"/>
            </a:xfrm>
            <a:custGeom>
              <a:avLst/>
              <a:gdLst>
                <a:gd name="T0" fmla="*/ 0 w 1644"/>
                <a:gd name="T1" fmla="*/ 448 h 448"/>
                <a:gd name="T2" fmla="*/ 240 w 1644"/>
                <a:gd name="T3" fmla="*/ 0 h 448"/>
                <a:gd name="T4" fmla="*/ 1644 w 1644"/>
                <a:gd name="T5" fmla="*/ 0 h 448"/>
                <a:gd name="T6" fmla="*/ 0 60000 65536"/>
                <a:gd name="T7" fmla="*/ 0 60000 65536"/>
                <a:gd name="T8" fmla="*/ 0 60000 65536"/>
                <a:gd name="T9" fmla="*/ 0 w 1644"/>
                <a:gd name="T10" fmla="*/ 0 h 448"/>
                <a:gd name="T11" fmla="*/ 1644 w 1644"/>
                <a:gd name="T12" fmla="*/ 448 h 448"/>
              </a:gdLst>
              <a:ahLst/>
              <a:cxnLst>
                <a:cxn ang="T6">
                  <a:pos x="T0" y="T1"/>
                </a:cxn>
                <a:cxn ang="T7">
                  <a:pos x="T2" y="T3"/>
                </a:cxn>
                <a:cxn ang="T8">
                  <a:pos x="T4" y="T5"/>
                </a:cxn>
              </a:cxnLst>
              <a:rect l="T9" t="T10" r="T11" b="T12"/>
              <a:pathLst>
                <a:path w="1644" h="448">
                  <a:moveTo>
                    <a:pt x="0" y="448"/>
                  </a:moveTo>
                  <a:lnTo>
                    <a:pt x="240" y="0"/>
                  </a:lnTo>
                  <a:lnTo>
                    <a:pt x="1644"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9" name="Rectangle 7"/>
            <p:cNvSpPr>
              <a:spLocks noChangeArrowheads="1"/>
            </p:cNvSpPr>
            <p:nvPr/>
          </p:nvSpPr>
          <p:spPr bwMode="auto">
            <a:xfrm>
              <a:off x="2040" y="2362"/>
              <a:ext cx="98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smtClean="0">
                  <a:latin typeface="Arial" pitchFamily="34" charset="0"/>
                </a:rPr>
                <a:t>Penjualan tinggi</a:t>
              </a:r>
              <a:endParaRPr lang="en-US" altLang="en-US" sz="2100">
                <a:latin typeface="Arial" pitchFamily="34" charset="0"/>
              </a:endParaRPr>
            </a:p>
          </p:txBody>
        </p:sp>
      </p:grpSp>
      <p:grpSp>
        <p:nvGrpSpPr>
          <p:cNvPr id="164872" name="Group 8"/>
          <p:cNvGrpSpPr>
            <a:grpSpLocks/>
          </p:cNvGrpSpPr>
          <p:nvPr/>
        </p:nvGrpSpPr>
        <p:grpSpPr bwMode="auto">
          <a:xfrm>
            <a:off x="3285067" y="2392363"/>
            <a:ext cx="3479800" cy="577851"/>
            <a:chOff x="1552" y="1667"/>
            <a:chExt cx="1644" cy="364"/>
          </a:xfrm>
        </p:grpSpPr>
        <p:sp>
          <p:nvSpPr>
            <p:cNvPr id="170016" name="Freeform 9"/>
            <p:cNvSpPr>
              <a:spLocks/>
            </p:cNvSpPr>
            <p:nvPr/>
          </p:nvSpPr>
          <p:spPr bwMode="auto">
            <a:xfrm>
              <a:off x="1552" y="1744"/>
              <a:ext cx="1644" cy="264"/>
            </a:xfrm>
            <a:custGeom>
              <a:avLst/>
              <a:gdLst>
                <a:gd name="T0" fmla="*/ 0 w 1644"/>
                <a:gd name="T1" fmla="*/ 0 h 264"/>
                <a:gd name="T2" fmla="*/ 240 w 1644"/>
                <a:gd name="T3" fmla="*/ 264 h 264"/>
                <a:gd name="T4" fmla="*/ 1644 w 1644"/>
                <a:gd name="T5" fmla="*/ 264 h 264"/>
                <a:gd name="T6" fmla="*/ 0 60000 65536"/>
                <a:gd name="T7" fmla="*/ 0 60000 65536"/>
                <a:gd name="T8" fmla="*/ 0 60000 65536"/>
                <a:gd name="T9" fmla="*/ 0 w 1644"/>
                <a:gd name="T10" fmla="*/ 0 h 264"/>
                <a:gd name="T11" fmla="*/ 1644 w 1644"/>
                <a:gd name="T12" fmla="*/ 264 h 264"/>
              </a:gdLst>
              <a:ahLst/>
              <a:cxnLst>
                <a:cxn ang="T6">
                  <a:pos x="T0" y="T1"/>
                </a:cxn>
                <a:cxn ang="T7">
                  <a:pos x="T2" y="T3"/>
                </a:cxn>
                <a:cxn ang="T8">
                  <a:pos x="T4" y="T5"/>
                </a:cxn>
              </a:cxnLst>
              <a:rect l="T9" t="T10" r="T11" b="T12"/>
              <a:pathLst>
                <a:path w="1644" h="264">
                  <a:moveTo>
                    <a:pt x="0" y="0"/>
                  </a:moveTo>
                  <a:lnTo>
                    <a:pt x="240" y="264"/>
                  </a:lnTo>
                  <a:lnTo>
                    <a:pt x="1644"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7" name="Rectangle 10"/>
            <p:cNvSpPr>
              <a:spLocks noChangeArrowheads="1"/>
            </p:cNvSpPr>
            <p:nvPr/>
          </p:nvSpPr>
          <p:spPr bwMode="auto">
            <a:xfrm>
              <a:off x="1885" y="1667"/>
              <a:ext cx="1307"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 </a:t>
              </a:r>
              <a:r>
                <a:rPr lang="en-US" altLang="en-US" sz="2100" smtClean="0">
                  <a:latin typeface="Arial" pitchFamily="34" charset="0"/>
                </a:rPr>
                <a:t>Penjualan rendah</a:t>
              </a:r>
              <a:endParaRPr lang="en-US" altLang="en-US" sz="2100">
                <a:latin typeface="Arial" pitchFamily="34" charset="0"/>
              </a:endParaRPr>
            </a:p>
          </p:txBody>
        </p:sp>
      </p:grpSp>
      <p:grpSp>
        <p:nvGrpSpPr>
          <p:cNvPr id="164875" name="Group 11"/>
          <p:cNvGrpSpPr>
            <a:grpSpLocks/>
          </p:cNvGrpSpPr>
          <p:nvPr/>
        </p:nvGrpSpPr>
        <p:grpSpPr bwMode="auto">
          <a:xfrm>
            <a:off x="3285067" y="1219200"/>
            <a:ext cx="3471333" cy="1244600"/>
            <a:chOff x="1552" y="928"/>
            <a:chExt cx="1640" cy="784"/>
          </a:xfrm>
        </p:grpSpPr>
        <p:sp>
          <p:nvSpPr>
            <p:cNvPr id="170014" name="Freeform 12"/>
            <p:cNvSpPr>
              <a:spLocks/>
            </p:cNvSpPr>
            <p:nvPr/>
          </p:nvSpPr>
          <p:spPr bwMode="auto">
            <a:xfrm>
              <a:off x="1552" y="1300"/>
              <a:ext cx="1640" cy="412"/>
            </a:xfrm>
            <a:custGeom>
              <a:avLst/>
              <a:gdLst>
                <a:gd name="T0" fmla="*/ 0 w 1640"/>
                <a:gd name="T1" fmla="*/ 412 h 412"/>
                <a:gd name="T2" fmla="*/ 240 w 1640"/>
                <a:gd name="T3" fmla="*/ 4 h 412"/>
                <a:gd name="T4" fmla="*/ 1640 w 1640"/>
                <a:gd name="T5" fmla="*/ 0 h 412"/>
                <a:gd name="T6" fmla="*/ 0 60000 65536"/>
                <a:gd name="T7" fmla="*/ 0 60000 65536"/>
                <a:gd name="T8" fmla="*/ 0 60000 65536"/>
                <a:gd name="T9" fmla="*/ 0 w 1640"/>
                <a:gd name="T10" fmla="*/ 0 h 412"/>
                <a:gd name="T11" fmla="*/ 1640 w 1640"/>
                <a:gd name="T12" fmla="*/ 412 h 412"/>
              </a:gdLst>
              <a:ahLst/>
              <a:cxnLst>
                <a:cxn ang="T6">
                  <a:pos x="T0" y="T1"/>
                </a:cxn>
                <a:cxn ang="T7">
                  <a:pos x="T2" y="T3"/>
                </a:cxn>
                <a:cxn ang="T8">
                  <a:pos x="T4" y="T5"/>
                </a:cxn>
              </a:cxnLst>
              <a:rect l="T9" t="T10" r="T11" b="T12"/>
              <a:pathLst>
                <a:path w="1640" h="412">
                  <a:moveTo>
                    <a:pt x="0" y="412"/>
                  </a:moveTo>
                  <a:lnTo>
                    <a:pt x="240" y="4"/>
                  </a:lnTo>
                  <a:lnTo>
                    <a:pt x="1640"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5" name="Rectangle 13"/>
            <p:cNvSpPr>
              <a:spLocks noChangeArrowheads="1"/>
            </p:cNvSpPr>
            <p:nvPr/>
          </p:nvSpPr>
          <p:spPr bwMode="auto">
            <a:xfrm>
              <a:off x="2040" y="928"/>
              <a:ext cx="98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smtClean="0">
                  <a:latin typeface="Arial" pitchFamily="34" charset="0"/>
                </a:rPr>
                <a:t>Penjualan tinggi</a:t>
              </a:r>
              <a:endParaRPr lang="en-US" altLang="en-US" sz="2100">
                <a:latin typeface="Arial" pitchFamily="34" charset="0"/>
              </a:endParaRPr>
            </a:p>
          </p:txBody>
        </p:sp>
      </p:grpSp>
      <p:sp>
        <p:nvSpPr>
          <p:cNvPr id="164878" name="Freeform 14"/>
          <p:cNvSpPr>
            <a:spLocks/>
          </p:cNvSpPr>
          <p:nvPr/>
        </p:nvSpPr>
        <p:spPr bwMode="auto">
          <a:xfrm>
            <a:off x="1727200" y="3657601"/>
            <a:ext cx="5080000" cy="2476500"/>
          </a:xfrm>
          <a:custGeom>
            <a:avLst/>
            <a:gdLst>
              <a:gd name="T0" fmla="*/ 0 w 2400"/>
              <a:gd name="T1" fmla="*/ 0 h 1560"/>
              <a:gd name="T2" fmla="*/ 0 w 2400"/>
              <a:gd name="T3" fmla="*/ 2476500 h 1560"/>
              <a:gd name="T4" fmla="*/ 3810000 w 2400"/>
              <a:gd name="T5" fmla="*/ 2476500 h 1560"/>
              <a:gd name="T6" fmla="*/ 0 60000 65536"/>
              <a:gd name="T7" fmla="*/ 0 60000 65536"/>
              <a:gd name="T8" fmla="*/ 0 60000 65536"/>
              <a:gd name="T9" fmla="*/ 0 w 2400"/>
              <a:gd name="T10" fmla="*/ 0 h 1560"/>
              <a:gd name="T11" fmla="*/ 2400 w 2400"/>
              <a:gd name="T12" fmla="*/ 1560 h 1560"/>
            </a:gdLst>
            <a:ahLst/>
            <a:cxnLst>
              <a:cxn ang="T6">
                <a:pos x="T0" y="T1"/>
              </a:cxn>
              <a:cxn ang="T7">
                <a:pos x="T2" y="T3"/>
              </a:cxn>
              <a:cxn ang="T8">
                <a:pos x="T4" y="T5"/>
              </a:cxn>
            </a:cxnLst>
            <a:rect l="T9" t="T10" r="T11" b="T12"/>
            <a:pathLst>
              <a:path w="2400" h="1560">
                <a:moveTo>
                  <a:pt x="0" y="0"/>
                </a:moveTo>
                <a:lnTo>
                  <a:pt x="0" y="1560"/>
                </a:lnTo>
                <a:lnTo>
                  <a:pt x="2400" y="156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
        <p:nvSpPr>
          <p:cNvPr id="169990" name="Rectangle 15"/>
          <p:cNvSpPr>
            <a:spLocks noGrp="1" noChangeArrowheads="1"/>
          </p:cNvSpPr>
          <p:nvPr>
            <p:ph type="title"/>
          </p:nvPr>
        </p:nvSpPr>
        <p:spPr>
          <a:xfrm>
            <a:off x="914400" y="241300"/>
            <a:ext cx="10363200" cy="939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smtClean="0">
                <a:ln/>
                <a:effectLst>
                  <a:outerShdw blurRad="114300" dist="114300" dir="2700000" algn="tl" rotWithShape="0">
                    <a:prstClr val="black">
                      <a:alpha val="40000"/>
                    </a:prstClr>
                  </a:outerShdw>
                </a:effectLst>
                <a:latin typeface="Arial" pitchFamily="34" charset="0"/>
                <a:cs typeface="Arial" pitchFamily="34" charset="0"/>
              </a:rPr>
              <a:t>Contoh Pohon Keputusan</a:t>
            </a:r>
            <a:endParaRPr lang="en-US" altLang="en-US" sz="4400">
              <a:ln/>
              <a:effectLst>
                <a:outerShdw blurRad="114300" dist="114300" dir="2700000" algn="tl" rotWithShape="0">
                  <a:prstClr val="black">
                    <a:alpha val="40000"/>
                  </a:prstClr>
                </a:outerShdw>
              </a:effectLst>
              <a:latin typeface="Arial" pitchFamily="34" charset="0"/>
              <a:cs typeface="Arial" pitchFamily="34" charset="0"/>
            </a:endParaRPr>
          </a:p>
        </p:txBody>
      </p:sp>
      <p:grpSp>
        <p:nvGrpSpPr>
          <p:cNvPr id="164880" name="Group 16"/>
          <p:cNvGrpSpPr>
            <a:grpSpLocks/>
          </p:cNvGrpSpPr>
          <p:nvPr/>
        </p:nvGrpSpPr>
        <p:grpSpPr bwMode="auto">
          <a:xfrm>
            <a:off x="1744133" y="2247901"/>
            <a:ext cx="1833033" cy="1384300"/>
            <a:chOff x="824" y="1576"/>
            <a:chExt cx="866" cy="872"/>
          </a:xfrm>
        </p:grpSpPr>
        <p:sp>
          <p:nvSpPr>
            <p:cNvPr id="170012" name="Line 17"/>
            <p:cNvSpPr>
              <a:spLocks noChangeShapeType="1"/>
            </p:cNvSpPr>
            <p:nvPr/>
          </p:nvSpPr>
          <p:spPr bwMode="auto">
            <a:xfrm flipV="1">
              <a:off x="824" y="1728"/>
              <a:ext cx="720" cy="7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3" name="Oval 18"/>
            <p:cNvSpPr>
              <a:spLocks noChangeArrowheads="1"/>
            </p:cNvSpPr>
            <p:nvPr/>
          </p:nvSpPr>
          <p:spPr bwMode="auto">
            <a:xfrm>
              <a:off x="1388" y="1576"/>
              <a:ext cx="302" cy="403"/>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3" name="Group 19"/>
          <p:cNvGrpSpPr>
            <a:grpSpLocks/>
          </p:cNvGrpSpPr>
          <p:nvPr/>
        </p:nvGrpSpPr>
        <p:grpSpPr bwMode="auto">
          <a:xfrm>
            <a:off x="1744133" y="3632201"/>
            <a:ext cx="1833033" cy="1541463"/>
            <a:chOff x="824" y="2448"/>
            <a:chExt cx="866" cy="971"/>
          </a:xfrm>
        </p:grpSpPr>
        <p:sp>
          <p:nvSpPr>
            <p:cNvPr id="170010" name="Line 20"/>
            <p:cNvSpPr>
              <a:spLocks noChangeShapeType="1"/>
            </p:cNvSpPr>
            <p:nvPr/>
          </p:nvSpPr>
          <p:spPr bwMode="auto">
            <a:xfrm>
              <a:off x="824" y="2448"/>
              <a:ext cx="712" cy="70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1" name="Oval 21"/>
            <p:cNvSpPr>
              <a:spLocks noChangeArrowheads="1"/>
            </p:cNvSpPr>
            <p:nvPr/>
          </p:nvSpPr>
          <p:spPr bwMode="auto">
            <a:xfrm>
              <a:off x="1388" y="3016"/>
              <a:ext cx="302" cy="403"/>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6" name="Group 22"/>
          <p:cNvGrpSpPr>
            <a:grpSpLocks/>
          </p:cNvGrpSpPr>
          <p:nvPr/>
        </p:nvGrpSpPr>
        <p:grpSpPr bwMode="auto">
          <a:xfrm>
            <a:off x="304800" y="1598614"/>
            <a:ext cx="2675467" cy="827087"/>
            <a:chOff x="144" y="1167"/>
            <a:chExt cx="1264" cy="521"/>
          </a:xfrm>
        </p:grpSpPr>
        <p:sp>
          <p:nvSpPr>
            <p:cNvPr id="170006" name="Line 23"/>
            <p:cNvSpPr>
              <a:spLocks noChangeShapeType="1"/>
            </p:cNvSpPr>
            <p:nvPr/>
          </p:nvSpPr>
          <p:spPr bwMode="auto">
            <a:xfrm>
              <a:off x="912" y="1496"/>
              <a:ext cx="44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7" name="Group 24"/>
            <p:cNvGrpSpPr>
              <a:grpSpLocks/>
            </p:cNvGrpSpPr>
            <p:nvPr/>
          </p:nvGrpSpPr>
          <p:grpSpPr bwMode="auto">
            <a:xfrm>
              <a:off x="144" y="1167"/>
              <a:ext cx="1264" cy="417"/>
              <a:chOff x="2176" y="1551"/>
              <a:chExt cx="1264" cy="417"/>
            </a:xfrm>
          </p:grpSpPr>
          <p:sp>
            <p:nvSpPr>
              <p:cNvPr id="170008" name="AutoShape 25"/>
              <p:cNvSpPr>
                <a:spLocks noChangeArrowheads="1"/>
              </p:cNvSpPr>
              <p:nvPr/>
            </p:nvSpPr>
            <p:spPr bwMode="auto">
              <a:xfrm>
                <a:off x="2176" y="1551"/>
                <a:ext cx="1264" cy="368"/>
              </a:xfrm>
              <a:prstGeom prst="roundRect">
                <a:avLst>
                  <a:gd name="adj" fmla="val 50000"/>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9" name="Rectangle 26"/>
              <p:cNvSpPr>
                <a:spLocks noChangeArrowheads="1"/>
              </p:cNvSpPr>
              <p:nvPr/>
            </p:nvSpPr>
            <p:spPr bwMode="auto">
              <a:xfrm>
                <a:off x="2429" y="1596"/>
                <a:ext cx="76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Membeli </a:t>
                </a:r>
                <a:r>
                  <a:rPr lang="en-US" altLang="en-US">
                    <a:effectLst>
                      <a:outerShdw blurRad="38100" dist="38100" dir="2700000" algn="tl">
                        <a:srgbClr val="000000">
                          <a:alpha val="43137"/>
                        </a:srgbClr>
                      </a:outerShdw>
                    </a:effectLst>
                    <a:latin typeface="Arial" pitchFamily="34" charset="0"/>
                  </a:rPr>
                  <a:t>CAD</a:t>
                </a:r>
              </a:p>
              <a:p>
                <a:pPr algn="ctr">
                  <a:lnSpc>
                    <a:spcPct val="90000"/>
                  </a:lnSpc>
                </a:pPr>
                <a:endParaRPr lang="en-US" altLang="en-US">
                  <a:effectLst>
                    <a:outerShdw blurRad="38100" dist="38100" dir="2700000" algn="tl">
                      <a:srgbClr val="000000">
                        <a:alpha val="43137"/>
                      </a:srgbClr>
                    </a:outerShdw>
                  </a:effectLst>
                  <a:latin typeface="Arial" pitchFamily="34" charset="0"/>
                </a:endParaRPr>
              </a:p>
            </p:txBody>
          </p:sp>
        </p:grpSp>
      </p:grpSp>
      <p:grpSp>
        <p:nvGrpSpPr>
          <p:cNvPr id="164891" name="Group 27"/>
          <p:cNvGrpSpPr>
            <a:grpSpLocks/>
          </p:cNvGrpSpPr>
          <p:nvPr/>
        </p:nvGrpSpPr>
        <p:grpSpPr bwMode="auto">
          <a:xfrm>
            <a:off x="2540001" y="3098800"/>
            <a:ext cx="3979335" cy="1422400"/>
            <a:chOff x="1200" y="2112"/>
            <a:chExt cx="1880" cy="896"/>
          </a:xfrm>
        </p:grpSpPr>
        <p:sp>
          <p:nvSpPr>
            <p:cNvPr id="170002" name="Line 28"/>
            <p:cNvSpPr>
              <a:spLocks noChangeShapeType="1"/>
            </p:cNvSpPr>
            <p:nvPr/>
          </p:nvSpPr>
          <p:spPr bwMode="auto">
            <a:xfrm flipH="1">
              <a:off x="1552" y="2392"/>
              <a:ext cx="32" cy="6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3" name="Group 29"/>
            <p:cNvGrpSpPr>
              <a:grpSpLocks/>
            </p:cNvGrpSpPr>
            <p:nvPr/>
          </p:nvGrpSpPr>
          <p:grpSpPr bwMode="auto">
            <a:xfrm>
              <a:off x="1200" y="2112"/>
              <a:ext cx="1880" cy="403"/>
              <a:chOff x="1872" y="2531"/>
              <a:chExt cx="1880" cy="403"/>
            </a:xfrm>
          </p:grpSpPr>
          <p:sp>
            <p:nvSpPr>
              <p:cNvPr id="170004" name="AutoShape 30"/>
              <p:cNvSpPr>
                <a:spLocks noChangeArrowheads="1"/>
              </p:cNvSpPr>
              <p:nvPr/>
            </p:nvSpPr>
            <p:spPr bwMode="auto">
              <a:xfrm>
                <a:off x="1872" y="2531"/>
                <a:ext cx="1880"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5" name="Rectangle 31"/>
              <p:cNvSpPr>
                <a:spLocks noChangeArrowheads="1"/>
              </p:cNvSpPr>
              <p:nvPr/>
            </p:nvSpPr>
            <p:spPr bwMode="auto">
              <a:xfrm>
                <a:off x="2058" y="2562"/>
                <a:ext cx="1517"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Merekrut dan melatih insinyur</a:t>
                </a:r>
                <a:endParaRPr lang="en-US" altLang="en-US">
                  <a:effectLst>
                    <a:outerShdw blurRad="38100" dist="38100" dir="2700000" algn="tl">
                      <a:srgbClr val="000000">
                        <a:alpha val="43137"/>
                      </a:srgbClr>
                    </a:outerShdw>
                  </a:effectLst>
                  <a:latin typeface="Arial" pitchFamily="34" charset="0"/>
                </a:endParaRPr>
              </a:p>
              <a:p>
                <a:pPr algn="ctr">
                  <a:lnSpc>
                    <a:spcPct val="90000"/>
                  </a:lnSpc>
                </a:pPr>
                <a:endParaRPr lang="en-US" altLang="en-US">
                  <a:effectLst>
                    <a:outerShdw blurRad="38100" dist="38100" dir="2700000" algn="tl">
                      <a:srgbClr val="000000">
                        <a:alpha val="43137"/>
                      </a:srgbClr>
                    </a:outerShdw>
                  </a:effectLst>
                  <a:latin typeface="Arial" pitchFamily="34" charset="0"/>
                </a:endParaRPr>
              </a:p>
            </p:txBody>
          </p:sp>
        </p:grpSp>
      </p:grpSp>
      <p:grpSp>
        <p:nvGrpSpPr>
          <p:cNvPr id="164896" name="Group 32"/>
          <p:cNvGrpSpPr>
            <a:grpSpLocks/>
          </p:cNvGrpSpPr>
          <p:nvPr/>
        </p:nvGrpSpPr>
        <p:grpSpPr bwMode="auto">
          <a:xfrm>
            <a:off x="2099733" y="5359401"/>
            <a:ext cx="2777067" cy="698500"/>
            <a:chOff x="992" y="3536"/>
            <a:chExt cx="1312" cy="440"/>
          </a:xfrm>
        </p:grpSpPr>
        <p:sp>
          <p:nvSpPr>
            <p:cNvPr id="169998" name="Line 33"/>
            <p:cNvSpPr>
              <a:spLocks noChangeShapeType="1"/>
            </p:cNvSpPr>
            <p:nvPr/>
          </p:nvSpPr>
          <p:spPr bwMode="auto">
            <a:xfrm>
              <a:off x="2120" y="3704"/>
              <a:ext cx="184"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69999" name="Group 34"/>
            <p:cNvGrpSpPr>
              <a:grpSpLocks/>
            </p:cNvGrpSpPr>
            <p:nvPr/>
          </p:nvGrpSpPr>
          <p:grpSpPr bwMode="auto">
            <a:xfrm>
              <a:off x="992" y="3536"/>
              <a:ext cx="1152" cy="368"/>
              <a:chOff x="2320" y="3232"/>
              <a:chExt cx="1152" cy="368"/>
            </a:xfrm>
          </p:grpSpPr>
          <p:sp>
            <p:nvSpPr>
              <p:cNvPr id="170000" name="AutoShape 35"/>
              <p:cNvSpPr>
                <a:spLocks noChangeArrowheads="1"/>
              </p:cNvSpPr>
              <p:nvPr/>
            </p:nvSpPr>
            <p:spPr bwMode="auto">
              <a:xfrm>
                <a:off x="2320" y="3232"/>
                <a:ext cx="1152"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1" name="Rectangle 36"/>
              <p:cNvSpPr>
                <a:spLocks noChangeArrowheads="1"/>
              </p:cNvSpPr>
              <p:nvPr/>
            </p:nvSpPr>
            <p:spPr bwMode="auto">
              <a:xfrm>
                <a:off x="2445" y="3309"/>
                <a:ext cx="90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Tidak melakukan</a:t>
                </a:r>
                <a:endParaRPr lang="en-US" altLang="en-US">
                  <a:effectLst>
                    <a:outerShdw blurRad="38100" dist="38100" dir="2700000" algn="tl">
                      <a:srgbClr val="000000">
                        <a:alpha val="43137"/>
                      </a:srgbClr>
                    </a:outerShdw>
                  </a:effectLst>
                  <a:latin typeface="Arial" pitchFamily="34" charset="0"/>
                </a:endParaRPr>
              </a:p>
            </p:txBody>
          </p:sp>
        </p:grpSp>
      </p:grpSp>
      <p:sp>
        <p:nvSpPr>
          <p:cNvPr id="164901" name="Rectangle 37"/>
          <p:cNvSpPr>
            <a:spLocks noChangeArrowheads="1"/>
          </p:cNvSpPr>
          <p:nvPr/>
        </p:nvSpPr>
        <p:spPr bwMode="auto">
          <a:xfrm>
            <a:off x="1422400" y="3276600"/>
            <a:ext cx="643467" cy="640080"/>
          </a:xfrm>
          <a:prstGeom prst="rect">
            <a:avLst/>
          </a:prstGeom>
          <a:solidFill>
            <a:srgbClr val="EEA94C"/>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39" name="Rectangle 57"/>
          <p:cNvSpPr>
            <a:spLocks noChangeArrowheads="1"/>
          </p:cNvSpPr>
          <p:nvPr/>
        </p:nvSpPr>
        <p:spPr bwMode="auto">
          <a:xfrm>
            <a:off x="9884835" y="5978526"/>
            <a:ext cx="1629079"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5.13</a:t>
            </a:r>
          </a:p>
        </p:txBody>
      </p:sp>
      <p:grpSp>
        <p:nvGrpSpPr>
          <p:cNvPr id="40" name="Group 40"/>
          <p:cNvGrpSpPr>
            <a:grpSpLocks/>
          </p:cNvGrpSpPr>
          <p:nvPr/>
        </p:nvGrpSpPr>
        <p:grpSpPr bwMode="auto">
          <a:xfrm>
            <a:off x="6756403" y="1292225"/>
            <a:ext cx="3867151" cy="1028701"/>
            <a:chOff x="3192" y="974"/>
            <a:chExt cx="1827" cy="648"/>
          </a:xfrm>
        </p:grpSpPr>
        <p:sp>
          <p:nvSpPr>
            <p:cNvPr id="41" name="Rectangle 41"/>
            <p:cNvSpPr>
              <a:spLocks noChangeArrowheads="1"/>
            </p:cNvSpPr>
            <p:nvPr/>
          </p:nvSpPr>
          <p:spPr bwMode="auto">
            <a:xfrm>
              <a:off x="3318" y="974"/>
              <a:ext cx="1701"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$2,500,000	Revenue</a:t>
              </a:r>
            </a:p>
            <a:p>
              <a:pPr>
                <a:lnSpc>
                  <a:spcPct val="90000"/>
                </a:lnSpc>
              </a:pPr>
              <a:r>
                <a:rPr lang="en-US" altLang="en-US" sz="1600">
                  <a:latin typeface="Arial" pitchFamily="34" charset="0"/>
                </a:rPr>
                <a:t>	– 1,000,000	Mfg cost ($40 x 25,000)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$1,000,000	Net</a:t>
              </a:r>
            </a:p>
          </p:txBody>
        </p:sp>
        <p:sp>
          <p:nvSpPr>
            <p:cNvPr id="42" name="AutoShape 42"/>
            <p:cNvSpPr>
              <a:spLocks/>
            </p:cNvSpPr>
            <p:nvPr/>
          </p:nvSpPr>
          <p:spPr bwMode="auto">
            <a:xfrm>
              <a:off x="3192" y="1036"/>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43" name="Line 43"/>
            <p:cNvSpPr>
              <a:spLocks noChangeShapeType="1"/>
            </p:cNvSpPr>
            <p:nvPr/>
          </p:nvSpPr>
          <p:spPr bwMode="auto">
            <a:xfrm flipH="1">
              <a:off x="3372" y="1424"/>
              <a:ext cx="6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44" name="Group 44"/>
          <p:cNvGrpSpPr>
            <a:grpSpLocks/>
          </p:cNvGrpSpPr>
          <p:nvPr/>
        </p:nvGrpSpPr>
        <p:grpSpPr bwMode="auto">
          <a:xfrm>
            <a:off x="6756399" y="2422524"/>
            <a:ext cx="3752850" cy="1028701"/>
            <a:chOff x="3192" y="1686"/>
            <a:chExt cx="1773" cy="648"/>
          </a:xfrm>
        </p:grpSpPr>
        <p:sp>
          <p:nvSpPr>
            <p:cNvPr id="45" name="Rectangle 45"/>
            <p:cNvSpPr>
              <a:spLocks noChangeArrowheads="1"/>
            </p:cNvSpPr>
            <p:nvPr/>
          </p:nvSpPr>
          <p:spPr bwMode="auto">
            <a:xfrm>
              <a:off x="3318" y="1686"/>
              <a:ext cx="1647"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$800,000	Revenue</a:t>
              </a:r>
            </a:p>
            <a:p>
              <a:pPr>
                <a:lnSpc>
                  <a:spcPct val="90000"/>
                </a:lnSpc>
              </a:pPr>
              <a:r>
                <a:rPr lang="en-US" altLang="en-US" sz="1600">
                  <a:latin typeface="Arial" pitchFamily="34" charset="0"/>
                </a:rPr>
                <a:t>	– 320,000	Mfg cost ($40 x 8,000)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 $20,000	Net loss</a:t>
              </a:r>
            </a:p>
          </p:txBody>
        </p:sp>
        <p:sp>
          <p:nvSpPr>
            <p:cNvPr id="46" name="AutoShape 46"/>
            <p:cNvSpPr>
              <a:spLocks/>
            </p:cNvSpPr>
            <p:nvPr/>
          </p:nvSpPr>
          <p:spPr bwMode="auto">
            <a:xfrm>
              <a:off x="3192" y="1744"/>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47" name="Line 47"/>
            <p:cNvSpPr>
              <a:spLocks noChangeShapeType="1"/>
            </p:cNvSpPr>
            <p:nvPr/>
          </p:nvSpPr>
          <p:spPr bwMode="auto">
            <a:xfrm flipH="1">
              <a:off x="3428" y="2140"/>
              <a:ext cx="6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sp>
        <p:nvSpPr>
          <p:cNvPr id="51" name="Rectangle 48"/>
          <p:cNvSpPr>
            <a:spLocks noChangeArrowheads="1"/>
          </p:cNvSpPr>
          <p:nvPr/>
        </p:nvSpPr>
        <p:spPr bwMode="auto">
          <a:xfrm>
            <a:off x="677333" y="3670301"/>
            <a:ext cx="10854267" cy="1612900"/>
          </a:xfrm>
          <a:prstGeom prst="rect">
            <a:avLst/>
          </a:prstGeom>
          <a:solidFill>
            <a:schemeClr val="accent4"/>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US" sz="1200" dirty="0">
              <a:latin typeface="Arial"/>
              <a:cs typeface="Arial"/>
            </a:endParaRPr>
          </a:p>
        </p:txBody>
      </p:sp>
      <p:sp>
        <p:nvSpPr>
          <p:cNvPr id="52" name="Rectangle 49"/>
          <p:cNvSpPr>
            <a:spLocks noChangeArrowheads="1"/>
          </p:cNvSpPr>
          <p:nvPr/>
        </p:nvSpPr>
        <p:spPr bwMode="auto">
          <a:xfrm>
            <a:off x="916518" y="4052889"/>
            <a:ext cx="10811933" cy="52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tabLst>
                <a:tab pos="3619500" algn="l"/>
              </a:tabLst>
              <a:defRPr>
                <a:solidFill>
                  <a:schemeClr val="tx1"/>
                </a:solidFill>
                <a:latin typeface="Calibri" pitchFamily="34" charset="0"/>
                <a:cs typeface="Arial" pitchFamily="34" charset="0"/>
              </a:defRPr>
            </a:lvl1pPr>
            <a:lvl2pPr marL="742950" indent="-285750">
              <a:tabLst>
                <a:tab pos="3619500" algn="l"/>
              </a:tabLst>
              <a:defRPr>
                <a:solidFill>
                  <a:schemeClr val="tx1"/>
                </a:solidFill>
                <a:latin typeface="Calibri" pitchFamily="34" charset="0"/>
                <a:cs typeface="Arial" pitchFamily="34" charset="0"/>
              </a:defRPr>
            </a:lvl2pPr>
            <a:lvl3pPr marL="1143000" indent="-228600">
              <a:tabLst>
                <a:tab pos="3619500" algn="l"/>
              </a:tabLst>
              <a:defRPr>
                <a:solidFill>
                  <a:schemeClr val="tx1"/>
                </a:solidFill>
                <a:latin typeface="Calibri" pitchFamily="34" charset="0"/>
                <a:cs typeface="Arial" pitchFamily="34" charset="0"/>
              </a:defRPr>
            </a:lvl3pPr>
            <a:lvl4pPr marL="1600200" indent="-228600">
              <a:tabLst>
                <a:tab pos="3619500" algn="l"/>
              </a:tabLst>
              <a:defRPr>
                <a:solidFill>
                  <a:schemeClr val="tx1"/>
                </a:solidFill>
                <a:latin typeface="Calibri" pitchFamily="34" charset="0"/>
                <a:cs typeface="Arial" pitchFamily="34" charset="0"/>
              </a:defRPr>
            </a:lvl4pPr>
            <a:lvl5pPr marL="2057400" indent="-228600">
              <a:tabLst>
                <a:tab pos="3619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9pPr>
          </a:lstStyle>
          <a:p>
            <a:pPr>
              <a:lnSpc>
                <a:spcPct val="120000"/>
              </a:lnSpc>
            </a:pPr>
            <a:r>
              <a:rPr lang="en-US" altLang="en-US" sz="2400">
                <a:solidFill>
                  <a:schemeClr val="bg1"/>
                </a:solidFill>
                <a:latin typeface="Arial" pitchFamily="34" charset="0"/>
              </a:rPr>
              <a:t>EMV (purchase CAD system)	= (.4)($1,000,000) + (.6)(– $20,000)</a:t>
            </a:r>
          </a:p>
        </p:txBody>
      </p:sp>
      <p:sp>
        <p:nvSpPr>
          <p:cNvPr id="53" name="TextBox 52"/>
          <p:cNvSpPr txBox="1"/>
          <p:nvPr/>
        </p:nvSpPr>
        <p:spPr>
          <a:xfrm>
            <a:off x="988043" y="4521201"/>
            <a:ext cx="3726213" cy="369332"/>
          </a:xfrm>
          <a:prstGeom prst="rect">
            <a:avLst/>
          </a:prstGeom>
          <a:noFill/>
        </p:spPr>
        <p:txBody>
          <a:bodyPr wrap="none" rtlCol="0">
            <a:spAutoFit/>
          </a:bodyPr>
          <a:lstStyle/>
          <a:p>
            <a:r>
              <a:rPr lang="en-US" smtClean="0">
                <a:effectLst>
                  <a:outerShdw blurRad="38100" dist="38100" dir="2700000" algn="tl">
                    <a:srgbClr val="000000">
                      <a:alpha val="43137"/>
                    </a:srgbClr>
                  </a:outerShdw>
                </a:effectLst>
              </a:rPr>
              <a:t>(EMV = Expected Monetary Value)</a:t>
            </a:r>
            <a:endParaRPr lang="en-US">
              <a:effectLst>
                <a:outerShdw blurRad="38100" dist="38100" dir="2700000" algn="tl">
                  <a:srgbClr val="000000">
                    <a:alpha val="43137"/>
                  </a:srgbClr>
                </a:outerShdw>
              </a:effectLst>
            </a:endParaRPr>
          </a:p>
        </p:txBody>
      </p:sp>
      <p:grpSp>
        <p:nvGrpSpPr>
          <p:cNvPr id="48" name="Group 50"/>
          <p:cNvGrpSpPr>
            <a:grpSpLocks/>
          </p:cNvGrpSpPr>
          <p:nvPr/>
        </p:nvGrpSpPr>
        <p:grpSpPr bwMode="auto">
          <a:xfrm>
            <a:off x="5706534" y="1589088"/>
            <a:ext cx="1439333" cy="2525712"/>
            <a:chOff x="2696" y="1161"/>
            <a:chExt cx="680" cy="1591"/>
          </a:xfrm>
        </p:grpSpPr>
        <p:sp>
          <p:nvSpPr>
            <p:cNvPr id="49" name="Freeform 51"/>
            <p:cNvSpPr>
              <a:spLocks/>
            </p:cNvSpPr>
            <p:nvPr/>
          </p:nvSpPr>
          <p:spPr bwMode="auto">
            <a:xfrm>
              <a:off x="3089" y="1504"/>
              <a:ext cx="287" cy="1216"/>
            </a:xfrm>
            <a:custGeom>
              <a:avLst/>
              <a:gdLst>
                <a:gd name="T0" fmla="*/ 247 w 287"/>
                <a:gd name="T1" fmla="*/ 0 h 1216"/>
                <a:gd name="T2" fmla="*/ 7 w 287"/>
                <a:gd name="T3" fmla="*/ 216 h 1216"/>
                <a:gd name="T4" fmla="*/ 287 w 287"/>
                <a:gd name="T5" fmla="*/ 1216 h 1216"/>
                <a:gd name="T6" fmla="*/ 0 60000 65536"/>
                <a:gd name="T7" fmla="*/ 0 60000 65536"/>
                <a:gd name="T8" fmla="*/ 0 60000 65536"/>
                <a:gd name="T9" fmla="*/ 0 w 287"/>
                <a:gd name="T10" fmla="*/ 0 h 1216"/>
                <a:gd name="T11" fmla="*/ 287 w 287"/>
                <a:gd name="T12" fmla="*/ 1216 h 1216"/>
              </a:gdLst>
              <a:ahLst/>
              <a:cxnLst>
                <a:cxn ang="T6">
                  <a:pos x="T0" y="T1"/>
                </a:cxn>
                <a:cxn ang="T7">
                  <a:pos x="T2" y="T3"/>
                </a:cxn>
                <a:cxn ang="T8">
                  <a:pos x="T4" y="T5"/>
                </a:cxn>
              </a:cxnLst>
              <a:rect l="T9" t="T10" r="T11" b="T12"/>
              <a:pathLst>
                <a:path w="287" h="1216">
                  <a:moveTo>
                    <a:pt x="247" y="0"/>
                  </a:moveTo>
                  <a:cubicBezTo>
                    <a:pt x="123" y="6"/>
                    <a:pt x="0" y="13"/>
                    <a:pt x="7" y="216"/>
                  </a:cubicBezTo>
                  <a:cubicBezTo>
                    <a:pt x="14" y="419"/>
                    <a:pt x="150" y="817"/>
                    <a:pt x="287" y="1216"/>
                  </a:cubicBezTo>
                </a:path>
              </a:pathLst>
            </a:custGeom>
            <a:noFill/>
            <a:ln w="57150">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50" name="Freeform 52"/>
            <p:cNvSpPr>
              <a:spLocks/>
            </p:cNvSpPr>
            <p:nvPr/>
          </p:nvSpPr>
          <p:spPr bwMode="auto">
            <a:xfrm>
              <a:off x="2696" y="1161"/>
              <a:ext cx="188" cy="1591"/>
            </a:xfrm>
            <a:custGeom>
              <a:avLst/>
              <a:gdLst>
                <a:gd name="T0" fmla="*/ 0 w 344"/>
                <a:gd name="T1" fmla="*/ 31 h 1559"/>
                <a:gd name="T2" fmla="*/ 200 w 344"/>
                <a:gd name="T3" fmla="*/ 255 h 1559"/>
                <a:gd name="T4" fmla="*/ 344 w 344"/>
                <a:gd name="T5" fmla="*/ 1559 h 1559"/>
                <a:gd name="T6" fmla="*/ 0 60000 65536"/>
                <a:gd name="T7" fmla="*/ 0 60000 65536"/>
                <a:gd name="T8" fmla="*/ 0 60000 65536"/>
                <a:gd name="T9" fmla="*/ 0 w 344"/>
                <a:gd name="T10" fmla="*/ 0 h 1559"/>
                <a:gd name="T11" fmla="*/ 344 w 344"/>
                <a:gd name="T12" fmla="*/ 1559 h 1559"/>
              </a:gdLst>
              <a:ahLst/>
              <a:cxnLst>
                <a:cxn ang="T6">
                  <a:pos x="T0" y="T1"/>
                </a:cxn>
                <a:cxn ang="T7">
                  <a:pos x="T2" y="T3"/>
                </a:cxn>
                <a:cxn ang="T8">
                  <a:pos x="T4" y="T5"/>
                </a:cxn>
              </a:cxnLst>
              <a:rect l="T9" t="T10" r="T11" b="T12"/>
              <a:pathLst>
                <a:path w="344" h="1559">
                  <a:moveTo>
                    <a:pt x="0" y="31"/>
                  </a:moveTo>
                  <a:cubicBezTo>
                    <a:pt x="71" y="15"/>
                    <a:pt x="143" y="0"/>
                    <a:pt x="200" y="255"/>
                  </a:cubicBezTo>
                  <a:cubicBezTo>
                    <a:pt x="257" y="510"/>
                    <a:pt x="300" y="1034"/>
                    <a:pt x="344" y="1559"/>
                  </a:cubicBezTo>
                </a:path>
              </a:pathLst>
            </a:custGeom>
            <a:noFill/>
            <a:ln w="57150">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grpSp>
        <p:nvGrpSpPr>
          <p:cNvPr id="54" name="Group 53"/>
          <p:cNvGrpSpPr>
            <a:grpSpLocks/>
          </p:cNvGrpSpPr>
          <p:nvPr/>
        </p:nvGrpSpPr>
        <p:grpSpPr bwMode="auto">
          <a:xfrm>
            <a:off x="4927600" y="2341564"/>
            <a:ext cx="4957233" cy="1773237"/>
            <a:chOff x="2328" y="1635"/>
            <a:chExt cx="2342" cy="1117"/>
          </a:xfrm>
        </p:grpSpPr>
        <p:sp>
          <p:nvSpPr>
            <p:cNvPr id="55" name="Freeform 54"/>
            <p:cNvSpPr>
              <a:spLocks/>
            </p:cNvSpPr>
            <p:nvPr/>
          </p:nvSpPr>
          <p:spPr bwMode="auto">
            <a:xfrm>
              <a:off x="3960" y="2272"/>
              <a:ext cx="710" cy="480"/>
            </a:xfrm>
            <a:custGeom>
              <a:avLst/>
              <a:gdLst>
                <a:gd name="T0" fmla="*/ 11 w 739"/>
                <a:gd name="T1" fmla="*/ 41 h 577"/>
                <a:gd name="T2" fmla="*/ 99 w 739"/>
                <a:gd name="T3" fmla="*/ 41 h 577"/>
                <a:gd name="T4" fmla="*/ 603 w 739"/>
                <a:gd name="T5" fmla="*/ 289 h 577"/>
                <a:gd name="T6" fmla="*/ 739 w 739"/>
                <a:gd name="T7" fmla="*/ 577 h 577"/>
                <a:gd name="T8" fmla="*/ 0 60000 65536"/>
                <a:gd name="T9" fmla="*/ 0 60000 65536"/>
                <a:gd name="T10" fmla="*/ 0 60000 65536"/>
                <a:gd name="T11" fmla="*/ 0 60000 65536"/>
                <a:gd name="T12" fmla="*/ 0 w 739"/>
                <a:gd name="T13" fmla="*/ 0 h 577"/>
                <a:gd name="T14" fmla="*/ 739 w 739"/>
                <a:gd name="T15" fmla="*/ 577 h 577"/>
              </a:gdLst>
              <a:ahLst/>
              <a:cxnLst>
                <a:cxn ang="T8">
                  <a:pos x="T0" y="T1"/>
                </a:cxn>
                <a:cxn ang="T9">
                  <a:pos x="T2" y="T3"/>
                </a:cxn>
                <a:cxn ang="T10">
                  <a:pos x="T4" y="T5"/>
                </a:cxn>
                <a:cxn ang="T11">
                  <a:pos x="T6" y="T7"/>
                </a:cxn>
              </a:cxnLst>
              <a:rect l="T12" t="T13" r="T14" b="T15"/>
              <a:pathLst>
                <a:path w="739" h="577">
                  <a:moveTo>
                    <a:pt x="11" y="41"/>
                  </a:moveTo>
                  <a:cubicBezTo>
                    <a:pt x="8" y="33"/>
                    <a:pt x="0" y="0"/>
                    <a:pt x="99" y="41"/>
                  </a:cubicBezTo>
                  <a:cubicBezTo>
                    <a:pt x="198" y="82"/>
                    <a:pt x="496" y="200"/>
                    <a:pt x="603" y="289"/>
                  </a:cubicBezTo>
                  <a:cubicBezTo>
                    <a:pt x="710" y="378"/>
                    <a:pt x="711" y="517"/>
                    <a:pt x="739" y="577"/>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56" name="Freeform 55"/>
            <p:cNvSpPr>
              <a:spLocks/>
            </p:cNvSpPr>
            <p:nvPr/>
          </p:nvSpPr>
          <p:spPr bwMode="auto">
            <a:xfrm>
              <a:off x="2328" y="1635"/>
              <a:ext cx="1757" cy="1117"/>
            </a:xfrm>
            <a:custGeom>
              <a:avLst/>
              <a:gdLst>
                <a:gd name="T0" fmla="*/ 0 w 2016"/>
                <a:gd name="T1" fmla="*/ 149 h 1117"/>
                <a:gd name="T2" fmla="*/ 456 w 2016"/>
                <a:gd name="T3" fmla="*/ 29 h 1117"/>
                <a:gd name="T4" fmla="*/ 1072 w 2016"/>
                <a:gd name="T5" fmla="*/ 181 h 1117"/>
                <a:gd name="T6" fmla="*/ 2016 w 2016"/>
                <a:gd name="T7" fmla="*/ 1117 h 1117"/>
                <a:gd name="T8" fmla="*/ 0 60000 65536"/>
                <a:gd name="T9" fmla="*/ 0 60000 65536"/>
                <a:gd name="T10" fmla="*/ 0 60000 65536"/>
                <a:gd name="T11" fmla="*/ 0 60000 65536"/>
                <a:gd name="T12" fmla="*/ 0 w 2016"/>
                <a:gd name="T13" fmla="*/ 0 h 1117"/>
                <a:gd name="T14" fmla="*/ 2016 w 2016"/>
                <a:gd name="T15" fmla="*/ 1117 h 1117"/>
              </a:gdLst>
              <a:ahLst/>
              <a:cxnLst>
                <a:cxn ang="T8">
                  <a:pos x="T0" y="T1"/>
                </a:cxn>
                <a:cxn ang="T9">
                  <a:pos x="T2" y="T3"/>
                </a:cxn>
                <a:cxn ang="T10">
                  <a:pos x="T4" y="T5"/>
                </a:cxn>
                <a:cxn ang="T11">
                  <a:pos x="T6" y="T7"/>
                </a:cxn>
              </a:cxnLst>
              <a:rect l="T12" t="T13" r="T14" b="T15"/>
              <a:pathLst>
                <a:path w="2016" h="1117">
                  <a:moveTo>
                    <a:pt x="0" y="149"/>
                  </a:moveTo>
                  <a:cubicBezTo>
                    <a:pt x="76" y="129"/>
                    <a:pt x="277" y="24"/>
                    <a:pt x="456" y="29"/>
                  </a:cubicBezTo>
                  <a:cubicBezTo>
                    <a:pt x="635" y="34"/>
                    <a:pt x="812" y="0"/>
                    <a:pt x="1072" y="181"/>
                  </a:cubicBezTo>
                  <a:cubicBezTo>
                    <a:pt x="1332" y="362"/>
                    <a:pt x="1676" y="735"/>
                    <a:pt x="2016" y="1117"/>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sp>
        <p:nvSpPr>
          <p:cNvPr id="57" name="Rectangle 50"/>
          <p:cNvSpPr>
            <a:spLocks noChangeArrowheads="1"/>
          </p:cNvSpPr>
          <p:nvPr/>
        </p:nvSpPr>
        <p:spPr bwMode="auto">
          <a:xfrm>
            <a:off x="1905000" y="4421189"/>
            <a:ext cx="5451166" cy="52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tabLst>
                <a:tab pos="3619500" algn="l"/>
              </a:tabLst>
              <a:defRPr>
                <a:solidFill>
                  <a:schemeClr val="tx1"/>
                </a:solidFill>
                <a:latin typeface="Calibri" pitchFamily="34" charset="0"/>
                <a:cs typeface="Arial" pitchFamily="34" charset="0"/>
              </a:defRPr>
            </a:lvl1pPr>
            <a:lvl2pPr marL="742950" indent="-285750">
              <a:tabLst>
                <a:tab pos="3619500" algn="l"/>
              </a:tabLst>
              <a:defRPr>
                <a:solidFill>
                  <a:schemeClr val="tx1"/>
                </a:solidFill>
                <a:latin typeface="Calibri" pitchFamily="34" charset="0"/>
                <a:cs typeface="Arial" pitchFamily="34" charset="0"/>
              </a:defRPr>
            </a:lvl2pPr>
            <a:lvl3pPr marL="1143000" indent="-228600">
              <a:tabLst>
                <a:tab pos="3619500" algn="l"/>
              </a:tabLst>
              <a:defRPr>
                <a:solidFill>
                  <a:schemeClr val="tx1"/>
                </a:solidFill>
                <a:latin typeface="Calibri" pitchFamily="34" charset="0"/>
                <a:cs typeface="Arial" pitchFamily="34" charset="0"/>
              </a:defRPr>
            </a:lvl3pPr>
            <a:lvl4pPr marL="1600200" indent="-228600">
              <a:tabLst>
                <a:tab pos="3619500" algn="l"/>
              </a:tabLst>
              <a:defRPr>
                <a:solidFill>
                  <a:schemeClr val="tx1"/>
                </a:solidFill>
                <a:latin typeface="Calibri" pitchFamily="34" charset="0"/>
                <a:cs typeface="Arial" pitchFamily="34" charset="0"/>
              </a:defRPr>
            </a:lvl4pPr>
            <a:lvl5pPr marL="2057400" indent="-228600">
              <a:tabLst>
                <a:tab pos="3619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9pPr>
          </a:lstStyle>
          <a:p>
            <a:pPr>
              <a:lnSpc>
                <a:spcPct val="120000"/>
              </a:lnSpc>
            </a:pPr>
            <a:r>
              <a:rPr lang="en-US" altLang="en-US" sz="2400">
                <a:solidFill>
                  <a:schemeClr val="bg1"/>
                </a:solidFill>
                <a:latin typeface="Arial" pitchFamily="34" charset="0"/>
              </a:rPr>
              <a:t>	= $388,000</a:t>
            </a:r>
          </a:p>
        </p:txBody>
      </p:sp>
      <p:sp>
        <p:nvSpPr>
          <p:cNvPr id="58" name="Freeform 51"/>
          <p:cNvSpPr>
            <a:spLocks/>
          </p:cNvSpPr>
          <p:nvPr/>
        </p:nvSpPr>
        <p:spPr bwMode="auto">
          <a:xfrm>
            <a:off x="1439333" y="2286001"/>
            <a:ext cx="4250267" cy="2374900"/>
          </a:xfrm>
          <a:custGeom>
            <a:avLst/>
            <a:gdLst>
              <a:gd name="T0" fmla="*/ 3187700 w 2008"/>
              <a:gd name="T1" fmla="*/ 2374900 h 1496"/>
              <a:gd name="T2" fmla="*/ 673100 w 2008"/>
              <a:gd name="T3" fmla="*/ 1701800 h 1496"/>
              <a:gd name="T4" fmla="*/ 0 w 2008"/>
              <a:gd name="T5" fmla="*/ 0 h 1496"/>
              <a:gd name="T6" fmla="*/ 0 60000 65536"/>
              <a:gd name="T7" fmla="*/ 0 60000 65536"/>
              <a:gd name="T8" fmla="*/ 0 60000 65536"/>
              <a:gd name="T9" fmla="*/ 0 w 2008"/>
              <a:gd name="T10" fmla="*/ 0 h 1496"/>
              <a:gd name="T11" fmla="*/ 2008 w 2008"/>
              <a:gd name="T12" fmla="*/ 1496 h 1496"/>
            </a:gdLst>
            <a:ahLst/>
            <a:cxnLst>
              <a:cxn ang="T6">
                <a:pos x="T0" y="T1"/>
              </a:cxn>
              <a:cxn ang="T7">
                <a:pos x="T2" y="T3"/>
              </a:cxn>
              <a:cxn ang="T8">
                <a:pos x="T4" y="T5"/>
              </a:cxn>
            </a:cxnLst>
            <a:rect l="T9" t="T10" r="T11" b="T12"/>
            <a:pathLst>
              <a:path w="2008" h="1496">
                <a:moveTo>
                  <a:pt x="2008" y="1496"/>
                </a:moveTo>
                <a:cubicBezTo>
                  <a:pt x="1383" y="1408"/>
                  <a:pt x="759" y="1321"/>
                  <a:pt x="424" y="1072"/>
                </a:cubicBezTo>
                <a:cubicBezTo>
                  <a:pt x="89" y="823"/>
                  <a:pt x="44" y="411"/>
                  <a:pt x="0"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sz="1200"/>
          </a:p>
        </p:txBody>
      </p:sp>
      <p:sp>
        <p:nvSpPr>
          <p:cNvPr id="2" name="Rectangle 1"/>
          <p:cNvSpPr/>
          <p:nvPr/>
        </p:nvSpPr>
        <p:spPr>
          <a:xfrm>
            <a:off x="992877" y="1837363"/>
            <a:ext cx="1146468" cy="424732"/>
          </a:xfrm>
          <a:prstGeom prst="rect">
            <a:avLst/>
          </a:prstGeom>
        </p:spPr>
        <p:txBody>
          <a:bodyPr wrap="none">
            <a:spAutoFit/>
          </a:bodyPr>
          <a:lstStyle/>
          <a:p>
            <a:pPr>
              <a:lnSpc>
                <a:spcPct val="120000"/>
              </a:lnSpc>
            </a:pPr>
            <a:r>
              <a:rPr lang="en-US" altLang="en-US">
                <a:solidFill>
                  <a:schemeClr val="bg1"/>
                </a:solidFill>
                <a:latin typeface="Arial" pitchFamily="34" charset="0"/>
              </a:rPr>
              <a:t>$388,000</a:t>
            </a:r>
            <a:endParaRPr lang="en-US" altLang="en-US">
              <a:solidFill>
                <a:schemeClr val="bg1"/>
              </a:solidFill>
              <a:latin typeface="Arial" pitchFamily="34" charset="0"/>
            </a:endParaRPr>
          </a:p>
        </p:txBody>
      </p:sp>
    </p:spTree>
    <p:extLst>
      <p:ext uri="{BB962C8B-B14F-4D97-AF65-F5344CB8AC3E}">
        <p14:creationId xmlns:p14="http://schemas.microsoft.com/office/powerpoint/2010/main" val="2451642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10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strips(downRight)">
                                      <p:cBhvr>
                                        <p:cTn id="16" dur="1000"/>
                                        <p:tgtEl>
                                          <p:spTgt spid="51"/>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left)">
                                      <p:cBhvr>
                                        <p:cTn id="20" dur="1000"/>
                                        <p:tgtEl>
                                          <p:spTgt spid="52"/>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up)">
                                      <p:cBhvr>
                                        <p:cTn id="24" dur="1000"/>
                                        <p:tgtEl>
                                          <p:spTgt spid="48"/>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left)">
                                      <p:cBhvr>
                                        <p:cTn id="28" dur="1000"/>
                                        <p:tgtEl>
                                          <p:spTgt spid="54"/>
                                        </p:tgtEl>
                                      </p:cBhvr>
                                    </p:animEffect>
                                  </p:childTnLst>
                                </p:cTn>
                              </p:par>
                              <p:par>
                                <p:cTn id="29" presetID="22" presetClass="entr" presetSubtype="4" fill="hold" grpId="0" nodeType="withEffect">
                                  <p:stCondLst>
                                    <p:cond delay="1000"/>
                                  </p:stCondLst>
                                  <p:childTnLst>
                                    <p:set>
                                      <p:cBhvr>
                                        <p:cTn id="30" dur="1" fill="hold">
                                          <p:stCondLst>
                                            <p:cond delay="0"/>
                                          </p:stCondLst>
                                        </p:cTn>
                                        <p:tgtEl>
                                          <p:spTgt spid="53"/>
                                        </p:tgtEl>
                                        <p:attrNameLst>
                                          <p:attrName>style.visibility</p:attrName>
                                        </p:attrNameLst>
                                      </p:cBhvr>
                                      <p:to>
                                        <p:strVal val="visible"/>
                                      </p:to>
                                    </p:set>
                                    <p:animEffect transition="in" filter="wipe(down)">
                                      <p:cBhvr>
                                        <p:cTn id="31" dur="500"/>
                                        <p:tgtEl>
                                          <p:spTgt spid="5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500"/>
                                        <p:tgtEl>
                                          <p:spTgt spid="57"/>
                                        </p:tgtEl>
                                      </p:cBhvr>
                                    </p:animEffect>
                                  </p:childTnLst>
                                </p:cTn>
                              </p:par>
                            </p:childTnLst>
                          </p:cTn>
                        </p:par>
                        <p:par>
                          <p:cTn id="37" fill="hold">
                            <p:stCondLst>
                              <p:cond delay="500"/>
                            </p:stCondLst>
                            <p:childTnLst>
                              <p:par>
                                <p:cTn id="38" presetID="18" presetClass="entr" presetSubtype="9"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strips(upLeft)">
                                      <p:cBhvr>
                                        <p:cTn id="40" dur="1000"/>
                                        <p:tgtEl>
                                          <p:spTgt spid="5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utoUpdateAnimBg="0"/>
      <p:bldP spid="53" grpId="0"/>
      <p:bldP spid="57" grpId="0"/>
      <p:bldP spid="58" grpId="0" animBg="1"/>
      <p:bldP spid="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866" name="Group 2"/>
          <p:cNvGrpSpPr>
            <a:grpSpLocks/>
          </p:cNvGrpSpPr>
          <p:nvPr/>
        </p:nvGrpSpPr>
        <p:grpSpPr bwMode="auto">
          <a:xfrm>
            <a:off x="3285067" y="4649783"/>
            <a:ext cx="3522134" cy="1062038"/>
            <a:chOff x="1552" y="3089"/>
            <a:chExt cx="1664" cy="669"/>
          </a:xfrm>
        </p:grpSpPr>
        <p:sp>
          <p:nvSpPr>
            <p:cNvPr id="170020" name="Freeform 3"/>
            <p:cNvSpPr>
              <a:spLocks/>
            </p:cNvSpPr>
            <p:nvPr/>
          </p:nvSpPr>
          <p:spPr bwMode="auto">
            <a:xfrm>
              <a:off x="1552" y="3184"/>
              <a:ext cx="1640" cy="264"/>
            </a:xfrm>
            <a:custGeom>
              <a:avLst/>
              <a:gdLst>
                <a:gd name="T0" fmla="*/ 0 w 1640"/>
                <a:gd name="T1" fmla="*/ 0 h 264"/>
                <a:gd name="T2" fmla="*/ 240 w 1640"/>
                <a:gd name="T3" fmla="*/ 264 h 264"/>
                <a:gd name="T4" fmla="*/ 1640 w 1640"/>
                <a:gd name="T5" fmla="*/ 264 h 264"/>
                <a:gd name="T6" fmla="*/ 0 60000 65536"/>
                <a:gd name="T7" fmla="*/ 0 60000 65536"/>
                <a:gd name="T8" fmla="*/ 0 60000 65536"/>
                <a:gd name="T9" fmla="*/ 0 w 1640"/>
                <a:gd name="T10" fmla="*/ 0 h 264"/>
                <a:gd name="T11" fmla="*/ 1640 w 1640"/>
                <a:gd name="T12" fmla="*/ 264 h 264"/>
              </a:gdLst>
              <a:ahLst/>
              <a:cxnLst>
                <a:cxn ang="T6">
                  <a:pos x="T0" y="T1"/>
                </a:cxn>
                <a:cxn ang="T7">
                  <a:pos x="T2" y="T3"/>
                </a:cxn>
                <a:cxn ang="T8">
                  <a:pos x="T4" y="T5"/>
                </a:cxn>
              </a:cxnLst>
              <a:rect l="T9" t="T10" r="T11" b="T12"/>
              <a:pathLst>
                <a:path w="1640" h="264">
                  <a:moveTo>
                    <a:pt x="0" y="0"/>
                  </a:moveTo>
                  <a:lnTo>
                    <a:pt x="240" y="264"/>
                  </a:lnTo>
                  <a:lnTo>
                    <a:pt x="1640"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21" name="Rectangle 4"/>
            <p:cNvSpPr>
              <a:spLocks noChangeArrowheads="1"/>
            </p:cNvSpPr>
            <p:nvPr/>
          </p:nvSpPr>
          <p:spPr bwMode="auto">
            <a:xfrm>
              <a:off x="2135" y="3089"/>
              <a:ext cx="1081"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a:t>
              </a:r>
            </a:p>
            <a:p>
              <a:pPr algn="ctr">
                <a:lnSpc>
                  <a:spcPct val="150000"/>
                </a:lnSpc>
              </a:pPr>
              <a:r>
                <a:rPr lang="en-US" altLang="en-US" sz="2100" smtClean="0">
                  <a:latin typeface="Arial" pitchFamily="34" charset="0"/>
                </a:rPr>
                <a:t>Penjualan rendah</a:t>
              </a:r>
              <a:endParaRPr lang="en-US" altLang="en-US" sz="2100">
                <a:latin typeface="Arial" pitchFamily="34" charset="0"/>
              </a:endParaRPr>
            </a:p>
          </p:txBody>
        </p:sp>
      </p:grpSp>
      <p:grpSp>
        <p:nvGrpSpPr>
          <p:cNvPr id="164869" name="Group 5"/>
          <p:cNvGrpSpPr>
            <a:grpSpLocks/>
          </p:cNvGrpSpPr>
          <p:nvPr/>
        </p:nvGrpSpPr>
        <p:grpSpPr bwMode="auto">
          <a:xfrm>
            <a:off x="3285067" y="3495684"/>
            <a:ext cx="3479800" cy="1254128"/>
            <a:chOff x="1552" y="2362"/>
            <a:chExt cx="1644" cy="790"/>
          </a:xfrm>
        </p:grpSpPr>
        <p:sp>
          <p:nvSpPr>
            <p:cNvPr id="170018" name="Freeform 6"/>
            <p:cNvSpPr>
              <a:spLocks/>
            </p:cNvSpPr>
            <p:nvPr/>
          </p:nvSpPr>
          <p:spPr bwMode="auto">
            <a:xfrm>
              <a:off x="1552" y="2704"/>
              <a:ext cx="1644" cy="448"/>
            </a:xfrm>
            <a:custGeom>
              <a:avLst/>
              <a:gdLst>
                <a:gd name="T0" fmla="*/ 0 w 1644"/>
                <a:gd name="T1" fmla="*/ 448 h 448"/>
                <a:gd name="T2" fmla="*/ 240 w 1644"/>
                <a:gd name="T3" fmla="*/ 0 h 448"/>
                <a:gd name="T4" fmla="*/ 1644 w 1644"/>
                <a:gd name="T5" fmla="*/ 0 h 448"/>
                <a:gd name="T6" fmla="*/ 0 60000 65536"/>
                <a:gd name="T7" fmla="*/ 0 60000 65536"/>
                <a:gd name="T8" fmla="*/ 0 60000 65536"/>
                <a:gd name="T9" fmla="*/ 0 w 1644"/>
                <a:gd name="T10" fmla="*/ 0 h 448"/>
                <a:gd name="T11" fmla="*/ 1644 w 1644"/>
                <a:gd name="T12" fmla="*/ 448 h 448"/>
              </a:gdLst>
              <a:ahLst/>
              <a:cxnLst>
                <a:cxn ang="T6">
                  <a:pos x="T0" y="T1"/>
                </a:cxn>
                <a:cxn ang="T7">
                  <a:pos x="T2" y="T3"/>
                </a:cxn>
                <a:cxn ang="T8">
                  <a:pos x="T4" y="T5"/>
                </a:cxn>
              </a:cxnLst>
              <a:rect l="T9" t="T10" r="T11" b="T12"/>
              <a:pathLst>
                <a:path w="1644" h="448">
                  <a:moveTo>
                    <a:pt x="0" y="448"/>
                  </a:moveTo>
                  <a:lnTo>
                    <a:pt x="240" y="0"/>
                  </a:lnTo>
                  <a:lnTo>
                    <a:pt x="1644"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9" name="Rectangle 7"/>
            <p:cNvSpPr>
              <a:spLocks noChangeArrowheads="1"/>
            </p:cNvSpPr>
            <p:nvPr/>
          </p:nvSpPr>
          <p:spPr bwMode="auto">
            <a:xfrm>
              <a:off x="2040" y="2362"/>
              <a:ext cx="98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smtClean="0">
                  <a:latin typeface="Arial" pitchFamily="34" charset="0"/>
                </a:rPr>
                <a:t>Penjualan tinggi</a:t>
              </a:r>
              <a:endParaRPr lang="en-US" altLang="en-US" sz="2100">
                <a:latin typeface="Arial" pitchFamily="34" charset="0"/>
              </a:endParaRPr>
            </a:p>
          </p:txBody>
        </p:sp>
      </p:grpSp>
      <p:grpSp>
        <p:nvGrpSpPr>
          <p:cNvPr id="164872" name="Group 8"/>
          <p:cNvGrpSpPr>
            <a:grpSpLocks/>
          </p:cNvGrpSpPr>
          <p:nvPr/>
        </p:nvGrpSpPr>
        <p:grpSpPr bwMode="auto">
          <a:xfrm>
            <a:off x="3285067" y="2392363"/>
            <a:ext cx="3479800" cy="577851"/>
            <a:chOff x="1552" y="1667"/>
            <a:chExt cx="1644" cy="364"/>
          </a:xfrm>
        </p:grpSpPr>
        <p:sp>
          <p:nvSpPr>
            <p:cNvPr id="170016" name="Freeform 9"/>
            <p:cNvSpPr>
              <a:spLocks/>
            </p:cNvSpPr>
            <p:nvPr/>
          </p:nvSpPr>
          <p:spPr bwMode="auto">
            <a:xfrm>
              <a:off x="1552" y="1744"/>
              <a:ext cx="1644" cy="264"/>
            </a:xfrm>
            <a:custGeom>
              <a:avLst/>
              <a:gdLst>
                <a:gd name="T0" fmla="*/ 0 w 1644"/>
                <a:gd name="T1" fmla="*/ 0 h 264"/>
                <a:gd name="T2" fmla="*/ 240 w 1644"/>
                <a:gd name="T3" fmla="*/ 264 h 264"/>
                <a:gd name="T4" fmla="*/ 1644 w 1644"/>
                <a:gd name="T5" fmla="*/ 264 h 264"/>
                <a:gd name="T6" fmla="*/ 0 60000 65536"/>
                <a:gd name="T7" fmla="*/ 0 60000 65536"/>
                <a:gd name="T8" fmla="*/ 0 60000 65536"/>
                <a:gd name="T9" fmla="*/ 0 w 1644"/>
                <a:gd name="T10" fmla="*/ 0 h 264"/>
                <a:gd name="T11" fmla="*/ 1644 w 1644"/>
                <a:gd name="T12" fmla="*/ 264 h 264"/>
              </a:gdLst>
              <a:ahLst/>
              <a:cxnLst>
                <a:cxn ang="T6">
                  <a:pos x="T0" y="T1"/>
                </a:cxn>
                <a:cxn ang="T7">
                  <a:pos x="T2" y="T3"/>
                </a:cxn>
                <a:cxn ang="T8">
                  <a:pos x="T4" y="T5"/>
                </a:cxn>
              </a:cxnLst>
              <a:rect l="T9" t="T10" r="T11" b="T12"/>
              <a:pathLst>
                <a:path w="1644" h="264">
                  <a:moveTo>
                    <a:pt x="0" y="0"/>
                  </a:moveTo>
                  <a:lnTo>
                    <a:pt x="240" y="264"/>
                  </a:lnTo>
                  <a:lnTo>
                    <a:pt x="1644"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7" name="Rectangle 10"/>
            <p:cNvSpPr>
              <a:spLocks noChangeArrowheads="1"/>
            </p:cNvSpPr>
            <p:nvPr/>
          </p:nvSpPr>
          <p:spPr bwMode="auto">
            <a:xfrm>
              <a:off x="1885" y="1667"/>
              <a:ext cx="1307"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 </a:t>
              </a:r>
              <a:r>
                <a:rPr lang="en-US" altLang="en-US" sz="2100" smtClean="0">
                  <a:latin typeface="Arial" pitchFamily="34" charset="0"/>
                </a:rPr>
                <a:t>Penjualan rendah</a:t>
              </a:r>
              <a:endParaRPr lang="en-US" altLang="en-US" sz="2100">
                <a:latin typeface="Arial" pitchFamily="34" charset="0"/>
              </a:endParaRPr>
            </a:p>
          </p:txBody>
        </p:sp>
      </p:grpSp>
      <p:grpSp>
        <p:nvGrpSpPr>
          <p:cNvPr id="164875" name="Group 11"/>
          <p:cNvGrpSpPr>
            <a:grpSpLocks/>
          </p:cNvGrpSpPr>
          <p:nvPr/>
        </p:nvGrpSpPr>
        <p:grpSpPr bwMode="auto">
          <a:xfrm>
            <a:off x="3285067" y="1219200"/>
            <a:ext cx="3471333" cy="1244600"/>
            <a:chOff x="1552" y="928"/>
            <a:chExt cx="1640" cy="784"/>
          </a:xfrm>
        </p:grpSpPr>
        <p:sp>
          <p:nvSpPr>
            <p:cNvPr id="170014" name="Freeform 12"/>
            <p:cNvSpPr>
              <a:spLocks/>
            </p:cNvSpPr>
            <p:nvPr/>
          </p:nvSpPr>
          <p:spPr bwMode="auto">
            <a:xfrm>
              <a:off x="1552" y="1300"/>
              <a:ext cx="1640" cy="412"/>
            </a:xfrm>
            <a:custGeom>
              <a:avLst/>
              <a:gdLst>
                <a:gd name="T0" fmla="*/ 0 w 1640"/>
                <a:gd name="T1" fmla="*/ 412 h 412"/>
                <a:gd name="T2" fmla="*/ 240 w 1640"/>
                <a:gd name="T3" fmla="*/ 4 h 412"/>
                <a:gd name="T4" fmla="*/ 1640 w 1640"/>
                <a:gd name="T5" fmla="*/ 0 h 412"/>
                <a:gd name="T6" fmla="*/ 0 60000 65536"/>
                <a:gd name="T7" fmla="*/ 0 60000 65536"/>
                <a:gd name="T8" fmla="*/ 0 60000 65536"/>
                <a:gd name="T9" fmla="*/ 0 w 1640"/>
                <a:gd name="T10" fmla="*/ 0 h 412"/>
                <a:gd name="T11" fmla="*/ 1640 w 1640"/>
                <a:gd name="T12" fmla="*/ 412 h 412"/>
              </a:gdLst>
              <a:ahLst/>
              <a:cxnLst>
                <a:cxn ang="T6">
                  <a:pos x="T0" y="T1"/>
                </a:cxn>
                <a:cxn ang="T7">
                  <a:pos x="T2" y="T3"/>
                </a:cxn>
                <a:cxn ang="T8">
                  <a:pos x="T4" y="T5"/>
                </a:cxn>
              </a:cxnLst>
              <a:rect l="T9" t="T10" r="T11" b="T12"/>
              <a:pathLst>
                <a:path w="1640" h="412">
                  <a:moveTo>
                    <a:pt x="0" y="412"/>
                  </a:moveTo>
                  <a:lnTo>
                    <a:pt x="240" y="4"/>
                  </a:lnTo>
                  <a:lnTo>
                    <a:pt x="1640"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5" name="Rectangle 13"/>
            <p:cNvSpPr>
              <a:spLocks noChangeArrowheads="1"/>
            </p:cNvSpPr>
            <p:nvPr/>
          </p:nvSpPr>
          <p:spPr bwMode="auto">
            <a:xfrm>
              <a:off x="2040" y="928"/>
              <a:ext cx="98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smtClean="0">
                  <a:latin typeface="Arial" pitchFamily="34" charset="0"/>
                </a:rPr>
                <a:t>Penjualan tinggi</a:t>
              </a:r>
              <a:endParaRPr lang="en-US" altLang="en-US" sz="2100">
                <a:latin typeface="Arial" pitchFamily="34" charset="0"/>
              </a:endParaRPr>
            </a:p>
          </p:txBody>
        </p:sp>
      </p:grpSp>
      <p:sp>
        <p:nvSpPr>
          <p:cNvPr id="164878" name="Freeform 14"/>
          <p:cNvSpPr>
            <a:spLocks/>
          </p:cNvSpPr>
          <p:nvPr/>
        </p:nvSpPr>
        <p:spPr bwMode="auto">
          <a:xfrm>
            <a:off x="1727200" y="3657601"/>
            <a:ext cx="5080000" cy="2476500"/>
          </a:xfrm>
          <a:custGeom>
            <a:avLst/>
            <a:gdLst>
              <a:gd name="T0" fmla="*/ 0 w 2400"/>
              <a:gd name="T1" fmla="*/ 0 h 1560"/>
              <a:gd name="T2" fmla="*/ 0 w 2400"/>
              <a:gd name="T3" fmla="*/ 2476500 h 1560"/>
              <a:gd name="T4" fmla="*/ 3810000 w 2400"/>
              <a:gd name="T5" fmla="*/ 2476500 h 1560"/>
              <a:gd name="T6" fmla="*/ 0 60000 65536"/>
              <a:gd name="T7" fmla="*/ 0 60000 65536"/>
              <a:gd name="T8" fmla="*/ 0 60000 65536"/>
              <a:gd name="T9" fmla="*/ 0 w 2400"/>
              <a:gd name="T10" fmla="*/ 0 h 1560"/>
              <a:gd name="T11" fmla="*/ 2400 w 2400"/>
              <a:gd name="T12" fmla="*/ 1560 h 1560"/>
            </a:gdLst>
            <a:ahLst/>
            <a:cxnLst>
              <a:cxn ang="T6">
                <a:pos x="T0" y="T1"/>
              </a:cxn>
              <a:cxn ang="T7">
                <a:pos x="T2" y="T3"/>
              </a:cxn>
              <a:cxn ang="T8">
                <a:pos x="T4" y="T5"/>
              </a:cxn>
            </a:cxnLst>
            <a:rect l="T9" t="T10" r="T11" b="T12"/>
            <a:pathLst>
              <a:path w="2400" h="1560">
                <a:moveTo>
                  <a:pt x="0" y="0"/>
                </a:moveTo>
                <a:lnTo>
                  <a:pt x="0" y="1560"/>
                </a:lnTo>
                <a:lnTo>
                  <a:pt x="2400" y="156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
        <p:nvSpPr>
          <p:cNvPr id="169990" name="Rectangle 15"/>
          <p:cNvSpPr>
            <a:spLocks noGrp="1" noChangeArrowheads="1"/>
          </p:cNvSpPr>
          <p:nvPr>
            <p:ph type="title"/>
          </p:nvPr>
        </p:nvSpPr>
        <p:spPr>
          <a:xfrm>
            <a:off x="914400" y="241300"/>
            <a:ext cx="10363200" cy="939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smtClean="0">
                <a:ln/>
                <a:effectLst>
                  <a:outerShdw blurRad="114300" dist="114300" dir="2700000" algn="tl" rotWithShape="0">
                    <a:prstClr val="black">
                      <a:alpha val="40000"/>
                    </a:prstClr>
                  </a:outerShdw>
                </a:effectLst>
                <a:latin typeface="Arial" pitchFamily="34" charset="0"/>
                <a:cs typeface="Arial" pitchFamily="34" charset="0"/>
              </a:rPr>
              <a:t>Contoh Pohon Keputusan</a:t>
            </a:r>
            <a:endParaRPr lang="en-US" altLang="en-US" sz="4400">
              <a:ln/>
              <a:effectLst>
                <a:outerShdw blurRad="114300" dist="114300" dir="2700000" algn="tl" rotWithShape="0">
                  <a:prstClr val="black">
                    <a:alpha val="40000"/>
                  </a:prstClr>
                </a:outerShdw>
              </a:effectLst>
              <a:latin typeface="Arial" pitchFamily="34" charset="0"/>
              <a:cs typeface="Arial" pitchFamily="34" charset="0"/>
            </a:endParaRPr>
          </a:p>
        </p:txBody>
      </p:sp>
      <p:grpSp>
        <p:nvGrpSpPr>
          <p:cNvPr id="164880" name="Group 16"/>
          <p:cNvGrpSpPr>
            <a:grpSpLocks/>
          </p:cNvGrpSpPr>
          <p:nvPr/>
        </p:nvGrpSpPr>
        <p:grpSpPr bwMode="auto">
          <a:xfrm>
            <a:off x="1744133" y="2247901"/>
            <a:ext cx="1833033" cy="1384300"/>
            <a:chOff x="824" y="1576"/>
            <a:chExt cx="866" cy="872"/>
          </a:xfrm>
        </p:grpSpPr>
        <p:sp>
          <p:nvSpPr>
            <p:cNvPr id="170012" name="Line 17"/>
            <p:cNvSpPr>
              <a:spLocks noChangeShapeType="1"/>
            </p:cNvSpPr>
            <p:nvPr/>
          </p:nvSpPr>
          <p:spPr bwMode="auto">
            <a:xfrm flipV="1">
              <a:off x="824" y="1728"/>
              <a:ext cx="720" cy="7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3" name="Oval 18"/>
            <p:cNvSpPr>
              <a:spLocks noChangeArrowheads="1"/>
            </p:cNvSpPr>
            <p:nvPr/>
          </p:nvSpPr>
          <p:spPr bwMode="auto">
            <a:xfrm>
              <a:off x="1388" y="1576"/>
              <a:ext cx="302" cy="403"/>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3" name="Group 19"/>
          <p:cNvGrpSpPr>
            <a:grpSpLocks/>
          </p:cNvGrpSpPr>
          <p:nvPr/>
        </p:nvGrpSpPr>
        <p:grpSpPr bwMode="auto">
          <a:xfrm>
            <a:off x="1744133" y="3632201"/>
            <a:ext cx="1833033" cy="1541463"/>
            <a:chOff x="824" y="2448"/>
            <a:chExt cx="866" cy="971"/>
          </a:xfrm>
        </p:grpSpPr>
        <p:sp>
          <p:nvSpPr>
            <p:cNvPr id="170010" name="Line 20"/>
            <p:cNvSpPr>
              <a:spLocks noChangeShapeType="1"/>
            </p:cNvSpPr>
            <p:nvPr/>
          </p:nvSpPr>
          <p:spPr bwMode="auto">
            <a:xfrm>
              <a:off x="824" y="2448"/>
              <a:ext cx="712" cy="70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1" name="Oval 21"/>
            <p:cNvSpPr>
              <a:spLocks noChangeArrowheads="1"/>
            </p:cNvSpPr>
            <p:nvPr/>
          </p:nvSpPr>
          <p:spPr bwMode="auto">
            <a:xfrm>
              <a:off x="1388" y="3016"/>
              <a:ext cx="302" cy="403"/>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6" name="Group 22"/>
          <p:cNvGrpSpPr>
            <a:grpSpLocks/>
          </p:cNvGrpSpPr>
          <p:nvPr/>
        </p:nvGrpSpPr>
        <p:grpSpPr bwMode="auto">
          <a:xfrm>
            <a:off x="304800" y="1598614"/>
            <a:ext cx="2675467" cy="827087"/>
            <a:chOff x="144" y="1167"/>
            <a:chExt cx="1264" cy="521"/>
          </a:xfrm>
        </p:grpSpPr>
        <p:sp>
          <p:nvSpPr>
            <p:cNvPr id="170006" name="Line 23"/>
            <p:cNvSpPr>
              <a:spLocks noChangeShapeType="1"/>
            </p:cNvSpPr>
            <p:nvPr/>
          </p:nvSpPr>
          <p:spPr bwMode="auto">
            <a:xfrm>
              <a:off x="912" y="1496"/>
              <a:ext cx="44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7" name="Group 24"/>
            <p:cNvGrpSpPr>
              <a:grpSpLocks/>
            </p:cNvGrpSpPr>
            <p:nvPr/>
          </p:nvGrpSpPr>
          <p:grpSpPr bwMode="auto">
            <a:xfrm>
              <a:off x="144" y="1167"/>
              <a:ext cx="1264" cy="417"/>
              <a:chOff x="2176" y="1551"/>
              <a:chExt cx="1264" cy="417"/>
            </a:xfrm>
          </p:grpSpPr>
          <p:sp>
            <p:nvSpPr>
              <p:cNvPr id="170008" name="AutoShape 25"/>
              <p:cNvSpPr>
                <a:spLocks noChangeArrowheads="1"/>
              </p:cNvSpPr>
              <p:nvPr/>
            </p:nvSpPr>
            <p:spPr bwMode="auto">
              <a:xfrm>
                <a:off x="2176" y="1551"/>
                <a:ext cx="1264" cy="368"/>
              </a:xfrm>
              <a:prstGeom prst="roundRect">
                <a:avLst>
                  <a:gd name="adj" fmla="val 50000"/>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9" name="Rectangle 26"/>
              <p:cNvSpPr>
                <a:spLocks noChangeArrowheads="1"/>
              </p:cNvSpPr>
              <p:nvPr/>
            </p:nvSpPr>
            <p:spPr bwMode="auto">
              <a:xfrm>
                <a:off x="2429" y="1596"/>
                <a:ext cx="76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Membeli </a:t>
                </a:r>
                <a:r>
                  <a:rPr lang="en-US" altLang="en-US">
                    <a:effectLst>
                      <a:outerShdw blurRad="38100" dist="38100" dir="2700000" algn="tl">
                        <a:srgbClr val="000000">
                          <a:alpha val="43137"/>
                        </a:srgbClr>
                      </a:outerShdw>
                    </a:effectLst>
                    <a:latin typeface="Arial" pitchFamily="34" charset="0"/>
                  </a:rPr>
                  <a:t>CAD</a:t>
                </a:r>
              </a:p>
              <a:p>
                <a:pPr algn="ctr">
                  <a:lnSpc>
                    <a:spcPct val="90000"/>
                  </a:lnSpc>
                </a:pPr>
                <a:endParaRPr lang="en-US" altLang="en-US">
                  <a:effectLst>
                    <a:outerShdw blurRad="38100" dist="38100" dir="2700000" algn="tl">
                      <a:srgbClr val="000000">
                        <a:alpha val="43137"/>
                      </a:srgbClr>
                    </a:outerShdw>
                  </a:effectLst>
                  <a:latin typeface="Arial" pitchFamily="34" charset="0"/>
                </a:endParaRPr>
              </a:p>
            </p:txBody>
          </p:sp>
        </p:grpSp>
      </p:grpSp>
      <p:grpSp>
        <p:nvGrpSpPr>
          <p:cNvPr id="164891" name="Group 27"/>
          <p:cNvGrpSpPr>
            <a:grpSpLocks/>
          </p:cNvGrpSpPr>
          <p:nvPr/>
        </p:nvGrpSpPr>
        <p:grpSpPr bwMode="auto">
          <a:xfrm>
            <a:off x="2540001" y="3098800"/>
            <a:ext cx="3979335" cy="1422400"/>
            <a:chOff x="1200" y="2112"/>
            <a:chExt cx="1880" cy="896"/>
          </a:xfrm>
        </p:grpSpPr>
        <p:sp>
          <p:nvSpPr>
            <p:cNvPr id="170002" name="Line 28"/>
            <p:cNvSpPr>
              <a:spLocks noChangeShapeType="1"/>
            </p:cNvSpPr>
            <p:nvPr/>
          </p:nvSpPr>
          <p:spPr bwMode="auto">
            <a:xfrm flipH="1">
              <a:off x="1552" y="2392"/>
              <a:ext cx="32" cy="6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3" name="Group 29"/>
            <p:cNvGrpSpPr>
              <a:grpSpLocks/>
            </p:cNvGrpSpPr>
            <p:nvPr/>
          </p:nvGrpSpPr>
          <p:grpSpPr bwMode="auto">
            <a:xfrm>
              <a:off x="1200" y="2112"/>
              <a:ext cx="1880" cy="403"/>
              <a:chOff x="1872" y="2531"/>
              <a:chExt cx="1880" cy="403"/>
            </a:xfrm>
          </p:grpSpPr>
          <p:sp>
            <p:nvSpPr>
              <p:cNvPr id="170004" name="AutoShape 30"/>
              <p:cNvSpPr>
                <a:spLocks noChangeArrowheads="1"/>
              </p:cNvSpPr>
              <p:nvPr/>
            </p:nvSpPr>
            <p:spPr bwMode="auto">
              <a:xfrm>
                <a:off x="1872" y="2531"/>
                <a:ext cx="1880"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5" name="Rectangle 31"/>
              <p:cNvSpPr>
                <a:spLocks noChangeArrowheads="1"/>
              </p:cNvSpPr>
              <p:nvPr/>
            </p:nvSpPr>
            <p:spPr bwMode="auto">
              <a:xfrm>
                <a:off x="2058" y="2562"/>
                <a:ext cx="1517"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Merekrut dan melatih insinyur</a:t>
                </a:r>
                <a:endParaRPr lang="en-US" altLang="en-US">
                  <a:effectLst>
                    <a:outerShdw blurRad="38100" dist="38100" dir="2700000" algn="tl">
                      <a:srgbClr val="000000">
                        <a:alpha val="43137"/>
                      </a:srgbClr>
                    </a:outerShdw>
                  </a:effectLst>
                  <a:latin typeface="Arial" pitchFamily="34" charset="0"/>
                </a:endParaRPr>
              </a:p>
              <a:p>
                <a:pPr algn="ctr">
                  <a:lnSpc>
                    <a:spcPct val="90000"/>
                  </a:lnSpc>
                </a:pPr>
                <a:endParaRPr lang="en-US" altLang="en-US">
                  <a:effectLst>
                    <a:outerShdw blurRad="38100" dist="38100" dir="2700000" algn="tl">
                      <a:srgbClr val="000000">
                        <a:alpha val="43137"/>
                      </a:srgbClr>
                    </a:outerShdw>
                  </a:effectLst>
                  <a:latin typeface="Arial" pitchFamily="34" charset="0"/>
                </a:endParaRPr>
              </a:p>
            </p:txBody>
          </p:sp>
        </p:grpSp>
      </p:grpSp>
      <p:grpSp>
        <p:nvGrpSpPr>
          <p:cNvPr id="164896" name="Group 32"/>
          <p:cNvGrpSpPr>
            <a:grpSpLocks/>
          </p:cNvGrpSpPr>
          <p:nvPr/>
        </p:nvGrpSpPr>
        <p:grpSpPr bwMode="auto">
          <a:xfrm>
            <a:off x="2099733" y="5359401"/>
            <a:ext cx="2777067" cy="698500"/>
            <a:chOff x="992" y="3536"/>
            <a:chExt cx="1312" cy="440"/>
          </a:xfrm>
        </p:grpSpPr>
        <p:sp>
          <p:nvSpPr>
            <p:cNvPr id="169998" name="Line 33"/>
            <p:cNvSpPr>
              <a:spLocks noChangeShapeType="1"/>
            </p:cNvSpPr>
            <p:nvPr/>
          </p:nvSpPr>
          <p:spPr bwMode="auto">
            <a:xfrm>
              <a:off x="2120" y="3704"/>
              <a:ext cx="184"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69999" name="Group 34"/>
            <p:cNvGrpSpPr>
              <a:grpSpLocks/>
            </p:cNvGrpSpPr>
            <p:nvPr/>
          </p:nvGrpSpPr>
          <p:grpSpPr bwMode="auto">
            <a:xfrm>
              <a:off x="992" y="3536"/>
              <a:ext cx="1152" cy="368"/>
              <a:chOff x="2320" y="3232"/>
              <a:chExt cx="1152" cy="368"/>
            </a:xfrm>
          </p:grpSpPr>
          <p:sp>
            <p:nvSpPr>
              <p:cNvPr id="170000" name="AutoShape 35"/>
              <p:cNvSpPr>
                <a:spLocks noChangeArrowheads="1"/>
              </p:cNvSpPr>
              <p:nvPr/>
            </p:nvSpPr>
            <p:spPr bwMode="auto">
              <a:xfrm>
                <a:off x="2320" y="3232"/>
                <a:ext cx="1152"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1" name="Rectangle 36"/>
              <p:cNvSpPr>
                <a:spLocks noChangeArrowheads="1"/>
              </p:cNvSpPr>
              <p:nvPr/>
            </p:nvSpPr>
            <p:spPr bwMode="auto">
              <a:xfrm>
                <a:off x="2445" y="3309"/>
                <a:ext cx="90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mtClean="0">
                    <a:effectLst>
                      <a:outerShdw blurRad="38100" dist="38100" dir="2700000" algn="tl">
                        <a:srgbClr val="000000">
                          <a:alpha val="43137"/>
                        </a:srgbClr>
                      </a:outerShdw>
                    </a:effectLst>
                    <a:latin typeface="Arial" pitchFamily="34" charset="0"/>
                  </a:rPr>
                  <a:t>Tidak melakukan</a:t>
                </a:r>
                <a:endParaRPr lang="en-US" altLang="en-US">
                  <a:effectLst>
                    <a:outerShdw blurRad="38100" dist="38100" dir="2700000" algn="tl">
                      <a:srgbClr val="000000">
                        <a:alpha val="43137"/>
                      </a:srgbClr>
                    </a:outerShdw>
                  </a:effectLst>
                  <a:latin typeface="Arial" pitchFamily="34" charset="0"/>
                </a:endParaRPr>
              </a:p>
            </p:txBody>
          </p:sp>
        </p:grpSp>
      </p:grpSp>
      <p:sp>
        <p:nvSpPr>
          <p:cNvPr id="164901" name="Rectangle 37"/>
          <p:cNvSpPr>
            <a:spLocks noChangeArrowheads="1"/>
          </p:cNvSpPr>
          <p:nvPr/>
        </p:nvSpPr>
        <p:spPr bwMode="auto">
          <a:xfrm>
            <a:off x="1422400" y="3276600"/>
            <a:ext cx="643467" cy="640080"/>
          </a:xfrm>
          <a:prstGeom prst="rect">
            <a:avLst/>
          </a:prstGeom>
          <a:solidFill>
            <a:srgbClr val="EEA94C"/>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39" name="Rectangle 57"/>
          <p:cNvSpPr>
            <a:spLocks noChangeArrowheads="1"/>
          </p:cNvSpPr>
          <p:nvPr/>
        </p:nvSpPr>
        <p:spPr bwMode="auto">
          <a:xfrm>
            <a:off x="9884835" y="5978526"/>
            <a:ext cx="1629079"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5.13</a:t>
            </a:r>
          </a:p>
        </p:txBody>
      </p:sp>
      <p:grpSp>
        <p:nvGrpSpPr>
          <p:cNvPr id="40" name="Group 40"/>
          <p:cNvGrpSpPr>
            <a:grpSpLocks/>
          </p:cNvGrpSpPr>
          <p:nvPr/>
        </p:nvGrpSpPr>
        <p:grpSpPr bwMode="auto">
          <a:xfrm>
            <a:off x="6756403" y="1292225"/>
            <a:ext cx="3867151" cy="1028701"/>
            <a:chOff x="3192" y="974"/>
            <a:chExt cx="1827" cy="648"/>
          </a:xfrm>
        </p:grpSpPr>
        <p:sp>
          <p:nvSpPr>
            <p:cNvPr id="41" name="Rectangle 41"/>
            <p:cNvSpPr>
              <a:spLocks noChangeArrowheads="1"/>
            </p:cNvSpPr>
            <p:nvPr/>
          </p:nvSpPr>
          <p:spPr bwMode="auto">
            <a:xfrm>
              <a:off x="3318" y="974"/>
              <a:ext cx="1701"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$2,500,000	Revenue</a:t>
              </a:r>
            </a:p>
            <a:p>
              <a:pPr>
                <a:lnSpc>
                  <a:spcPct val="90000"/>
                </a:lnSpc>
              </a:pPr>
              <a:r>
                <a:rPr lang="en-US" altLang="en-US" sz="1600">
                  <a:latin typeface="Arial" pitchFamily="34" charset="0"/>
                </a:rPr>
                <a:t>	– 1,000,000	Mfg cost ($40 x 25,000)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$1,000,000	Net</a:t>
              </a:r>
            </a:p>
          </p:txBody>
        </p:sp>
        <p:sp>
          <p:nvSpPr>
            <p:cNvPr id="42" name="AutoShape 42"/>
            <p:cNvSpPr>
              <a:spLocks/>
            </p:cNvSpPr>
            <p:nvPr/>
          </p:nvSpPr>
          <p:spPr bwMode="auto">
            <a:xfrm>
              <a:off x="3192" y="1036"/>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43" name="Line 43"/>
            <p:cNvSpPr>
              <a:spLocks noChangeShapeType="1"/>
            </p:cNvSpPr>
            <p:nvPr/>
          </p:nvSpPr>
          <p:spPr bwMode="auto">
            <a:xfrm flipH="1">
              <a:off x="3372" y="1424"/>
              <a:ext cx="6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44" name="Group 44"/>
          <p:cNvGrpSpPr>
            <a:grpSpLocks/>
          </p:cNvGrpSpPr>
          <p:nvPr/>
        </p:nvGrpSpPr>
        <p:grpSpPr bwMode="auto">
          <a:xfrm>
            <a:off x="6756399" y="2422524"/>
            <a:ext cx="3752850" cy="1028701"/>
            <a:chOff x="3192" y="1686"/>
            <a:chExt cx="1773" cy="648"/>
          </a:xfrm>
        </p:grpSpPr>
        <p:sp>
          <p:nvSpPr>
            <p:cNvPr id="45" name="Rectangle 45"/>
            <p:cNvSpPr>
              <a:spLocks noChangeArrowheads="1"/>
            </p:cNvSpPr>
            <p:nvPr/>
          </p:nvSpPr>
          <p:spPr bwMode="auto">
            <a:xfrm>
              <a:off x="3318" y="1686"/>
              <a:ext cx="1647"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$800,000	Revenue</a:t>
              </a:r>
            </a:p>
            <a:p>
              <a:pPr>
                <a:lnSpc>
                  <a:spcPct val="90000"/>
                </a:lnSpc>
              </a:pPr>
              <a:r>
                <a:rPr lang="en-US" altLang="en-US" sz="1600">
                  <a:latin typeface="Arial" pitchFamily="34" charset="0"/>
                </a:rPr>
                <a:t>	– 320,000	Mfg cost ($40 x 8,000)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 $20,000	Net loss</a:t>
              </a:r>
            </a:p>
          </p:txBody>
        </p:sp>
        <p:sp>
          <p:nvSpPr>
            <p:cNvPr id="46" name="AutoShape 46"/>
            <p:cNvSpPr>
              <a:spLocks/>
            </p:cNvSpPr>
            <p:nvPr/>
          </p:nvSpPr>
          <p:spPr bwMode="auto">
            <a:xfrm>
              <a:off x="3192" y="1744"/>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47" name="Line 47"/>
            <p:cNvSpPr>
              <a:spLocks noChangeShapeType="1"/>
            </p:cNvSpPr>
            <p:nvPr/>
          </p:nvSpPr>
          <p:spPr bwMode="auto">
            <a:xfrm flipH="1">
              <a:off x="3428" y="2140"/>
              <a:ext cx="6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sp>
        <p:nvSpPr>
          <p:cNvPr id="2" name="Rectangle 1"/>
          <p:cNvSpPr/>
          <p:nvPr/>
        </p:nvSpPr>
        <p:spPr>
          <a:xfrm>
            <a:off x="992877" y="1837363"/>
            <a:ext cx="1146468" cy="424732"/>
          </a:xfrm>
          <a:prstGeom prst="rect">
            <a:avLst/>
          </a:prstGeom>
        </p:spPr>
        <p:txBody>
          <a:bodyPr wrap="none">
            <a:spAutoFit/>
          </a:bodyPr>
          <a:lstStyle/>
          <a:p>
            <a:pPr>
              <a:lnSpc>
                <a:spcPct val="120000"/>
              </a:lnSpc>
            </a:pPr>
            <a:r>
              <a:rPr lang="en-US" altLang="en-US">
                <a:solidFill>
                  <a:schemeClr val="bg1"/>
                </a:solidFill>
                <a:latin typeface="Arial" pitchFamily="34" charset="0"/>
              </a:rPr>
              <a:t>$388,000</a:t>
            </a:r>
            <a:endParaRPr lang="en-US" altLang="en-US">
              <a:solidFill>
                <a:schemeClr val="bg1"/>
              </a:solidFill>
              <a:latin typeface="Arial" pitchFamily="34" charset="0"/>
            </a:endParaRPr>
          </a:p>
        </p:txBody>
      </p:sp>
      <p:grpSp>
        <p:nvGrpSpPr>
          <p:cNvPr id="59" name="Group 37"/>
          <p:cNvGrpSpPr>
            <a:grpSpLocks/>
          </p:cNvGrpSpPr>
          <p:nvPr/>
        </p:nvGrpSpPr>
        <p:grpSpPr bwMode="auto">
          <a:xfrm>
            <a:off x="6756402" y="5956294"/>
            <a:ext cx="1976967" cy="361950"/>
            <a:chOff x="3192" y="3912"/>
            <a:chExt cx="934" cy="228"/>
          </a:xfrm>
        </p:grpSpPr>
        <p:sp>
          <p:nvSpPr>
            <p:cNvPr id="60" name="Rectangle 38"/>
            <p:cNvSpPr>
              <a:spLocks noChangeArrowheads="1"/>
            </p:cNvSpPr>
            <p:nvPr/>
          </p:nvSpPr>
          <p:spPr bwMode="auto">
            <a:xfrm>
              <a:off x="3318" y="3918"/>
              <a:ext cx="80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81000" algn="r"/>
                  <a:tab pos="558800" algn="l"/>
                  <a:tab pos="571500" algn="l"/>
                </a:tabLst>
                <a:defRPr>
                  <a:solidFill>
                    <a:schemeClr val="tx1"/>
                  </a:solidFill>
                  <a:latin typeface="Calibri" pitchFamily="34" charset="0"/>
                  <a:cs typeface="Arial" pitchFamily="34" charset="0"/>
                </a:defRPr>
              </a:lvl1pPr>
              <a:lvl2pPr marL="742950" indent="-285750">
                <a:tabLst>
                  <a:tab pos="381000" algn="r"/>
                  <a:tab pos="558800" algn="l"/>
                  <a:tab pos="571500" algn="l"/>
                </a:tabLst>
                <a:defRPr>
                  <a:solidFill>
                    <a:schemeClr val="tx1"/>
                  </a:solidFill>
                  <a:latin typeface="Calibri" pitchFamily="34" charset="0"/>
                  <a:cs typeface="Arial" pitchFamily="34" charset="0"/>
                </a:defRPr>
              </a:lvl2pPr>
              <a:lvl3pPr marL="1143000" indent="-228600">
                <a:tabLst>
                  <a:tab pos="381000" algn="r"/>
                  <a:tab pos="558800" algn="l"/>
                  <a:tab pos="571500" algn="l"/>
                </a:tabLst>
                <a:defRPr>
                  <a:solidFill>
                    <a:schemeClr val="tx1"/>
                  </a:solidFill>
                  <a:latin typeface="Calibri" pitchFamily="34" charset="0"/>
                  <a:cs typeface="Arial" pitchFamily="34" charset="0"/>
                </a:defRPr>
              </a:lvl3pPr>
              <a:lvl4pPr marL="1600200" indent="-228600">
                <a:tabLst>
                  <a:tab pos="381000" algn="r"/>
                  <a:tab pos="558800" algn="l"/>
                  <a:tab pos="571500" algn="l"/>
                </a:tabLst>
                <a:defRPr>
                  <a:solidFill>
                    <a:schemeClr val="tx1"/>
                  </a:solidFill>
                  <a:latin typeface="Calibri" pitchFamily="34" charset="0"/>
                  <a:cs typeface="Arial" pitchFamily="34" charset="0"/>
                </a:defRPr>
              </a:lvl4pPr>
              <a:lvl5pPr marL="2057400" indent="-228600">
                <a:tabLst>
                  <a:tab pos="381000" algn="r"/>
                  <a:tab pos="558800" algn="l"/>
                  <a:tab pos="571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$0   Net</a:t>
              </a:r>
            </a:p>
          </p:txBody>
        </p:sp>
        <p:sp>
          <p:nvSpPr>
            <p:cNvPr id="61" name="AutoShape 39"/>
            <p:cNvSpPr>
              <a:spLocks/>
            </p:cNvSpPr>
            <p:nvPr/>
          </p:nvSpPr>
          <p:spPr bwMode="auto">
            <a:xfrm>
              <a:off x="3192" y="3912"/>
              <a:ext cx="160" cy="228"/>
            </a:xfrm>
            <a:prstGeom prst="leftBrace">
              <a:avLst>
                <a:gd name="adj1" fmla="val 11875"/>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62" name="Group 40"/>
          <p:cNvGrpSpPr>
            <a:grpSpLocks/>
          </p:cNvGrpSpPr>
          <p:nvPr/>
        </p:nvGrpSpPr>
        <p:grpSpPr bwMode="auto">
          <a:xfrm>
            <a:off x="6756399" y="4702173"/>
            <a:ext cx="3752850" cy="1028701"/>
            <a:chOff x="3192" y="3122"/>
            <a:chExt cx="1773" cy="648"/>
          </a:xfrm>
        </p:grpSpPr>
        <p:sp>
          <p:nvSpPr>
            <p:cNvPr id="63" name="Rectangle 41"/>
            <p:cNvSpPr>
              <a:spLocks noChangeArrowheads="1"/>
            </p:cNvSpPr>
            <p:nvPr/>
          </p:nvSpPr>
          <p:spPr bwMode="auto">
            <a:xfrm>
              <a:off x="3318" y="3122"/>
              <a:ext cx="1647"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$800,000	Revenue</a:t>
              </a:r>
            </a:p>
            <a:p>
              <a:pPr>
                <a:lnSpc>
                  <a:spcPct val="90000"/>
                </a:lnSpc>
              </a:pPr>
              <a:r>
                <a:rPr lang="en-US" altLang="en-US" sz="1600">
                  <a:latin typeface="Arial" pitchFamily="34" charset="0"/>
                </a:rPr>
                <a:t>	– 400,000	Mfg cost ($50 x 8,000)</a:t>
              </a:r>
            </a:p>
            <a:p>
              <a:pPr>
                <a:lnSpc>
                  <a:spcPct val="90000"/>
                </a:lnSpc>
              </a:pPr>
              <a:r>
                <a:rPr lang="en-US" altLang="en-US" sz="1600">
                  <a:latin typeface="Arial" pitchFamily="34" charset="0"/>
                </a:rPr>
                <a:t>	– 375,000	Hire and train cost</a:t>
              </a:r>
            </a:p>
            <a:p>
              <a:pPr>
                <a:lnSpc>
                  <a:spcPct val="90000"/>
                </a:lnSpc>
                <a:spcBef>
                  <a:spcPct val="20000"/>
                </a:spcBef>
              </a:pPr>
              <a:r>
                <a:rPr lang="en-US" altLang="en-US" sz="1600">
                  <a:latin typeface="Arial" pitchFamily="34" charset="0"/>
                </a:rPr>
                <a:t>	$25,000	Net</a:t>
              </a:r>
            </a:p>
          </p:txBody>
        </p:sp>
        <p:sp>
          <p:nvSpPr>
            <p:cNvPr id="64" name="AutoShape 42"/>
            <p:cNvSpPr>
              <a:spLocks/>
            </p:cNvSpPr>
            <p:nvPr/>
          </p:nvSpPr>
          <p:spPr bwMode="auto">
            <a:xfrm>
              <a:off x="3192" y="3184"/>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65" name="Line 43"/>
            <p:cNvSpPr>
              <a:spLocks noChangeShapeType="1"/>
            </p:cNvSpPr>
            <p:nvPr/>
          </p:nvSpPr>
          <p:spPr bwMode="auto">
            <a:xfrm flipH="1">
              <a:off x="3468" y="3584"/>
              <a:ext cx="58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66" name="Group 44"/>
          <p:cNvGrpSpPr>
            <a:grpSpLocks/>
          </p:cNvGrpSpPr>
          <p:nvPr/>
        </p:nvGrpSpPr>
        <p:grpSpPr bwMode="auto">
          <a:xfrm>
            <a:off x="6756403" y="3527424"/>
            <a:ext cx="3867151" cy="1028701"/>
            <a:chOff x="3192" y="2382"/>
            <a:chExt cx="1827" cy="648"/>
          </a:xfrm>
        </p:grpSpPr>
        <p:sp>
          <p:nvSpPr>
            <p:cNvPr id="67" name="Rectangle 45"/>
            <p:cNvSpPr>
              <a:spLocks noChangeArrowheads="1"/>
            </p:cNvSpPr>
            <p:nvPr/>
          </p:nvSpPr>
          <p:spPr bwMode="auto">
            <a:xfrm>
              <a:off x="3318" y="2382"/>
              <a:ext cx="1701"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$2,500,000	Revenue</a:t>
              </a:r>
            </a:p>
            <a:p>
              <a:pPr>
                <a:lnSpc>
                  <a:spcPct val="90000"/>
                </a:lnSpc>
              </a:pPr>
              <a:r>
                <a:rPr lang="en-US" altLang="en-US" sz="1600">
                  <a:latin typeface="Arial" pitchFamily="34" charset="0"/>
                </a:rPr>
                <a:t>	– 1,250,000	Mfg cost ($50 x 25,000)</a:t>
              </a:r>
            </a:p>
            <a:p>
              <a:pPr>
                <a:lnSpc>
                  <a:spcPct val="90000"/>
                </a:lnSpc>
              </a:pPr>
              <a:r>
                <a:rPr lang="en-US" altLang="en-US" sz="1600">
                  <a:latin typeface="Arial" pitchFamily="34" charset="0"/>
                </a:rPr>
                <a:t>	– 375,000	Hire and train cost</a:t>
              </a:r>
            </a:p>
            <a:p>
              <a:pPr>
                <a:lnSpc>
                  <a:spcPct val="90000"/>
                </a:lnSpc>
                <a:spcBef>
                  <a:spcPct val="20000"/>
                </a:spcBef>
              </a:pPr>
              <a:r>
                <a:rPr lang="en-US" altLang="en-US" sz="1600">
                  <a:latin typeface="Arial" pitchFamily="34" charset="0"/>
                </a:rPr>
                <a:t>	$875,000	Net</a:t>
              </a:r>
            </a:p>
          </p:txBody>
        </p:sp>
        <p:sp>
          <p:nvSpPr>
            <p:cNvPr id="68" name="AutoShape 46"/>
            <p:cNvSpPr>
              <a:spLocks/>
            </p:cNvSpPr>
            <p:nvPr/>
          </p:nvSpPr>
          <p:spPr bwMode="auto">
            <a:xfrm>
              <a:off x="3192" y="2440"/>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69" name="Line 47"/>
            <p:cNvSpPr>
              <a:spLocks noChangeShapeType="1"/>
            </p:cNvSpPr>
            <p:nvPr/>
          </p:nvSpPr>
          <p:spPr bwMode="auto">
            <a:xfrm flipH="1">
              <a:off x="3372" y="2844"/>
              <a:ext cx="6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sp>
        <p:nvSpPr>
          <p:cNvPr id="70" name="Rectangle 69"/>
          <p:cNvSpPr/>
          <p:nvPr/>
        </p:nvSpPr>
        <p:spPr>
          <a:xfrm>
            <a:off x="3727832" y="3325824"/>
            <a:ext cx="1146468" cy="424732"/>
          </a:xfrm>
          <a:prstGeom prst="rect">
            <a:avLst/>
          </a:prstGeom>
        </p:spPr>
        <p:txBody>
          <a:bodyPr wrap="none">
            <a:spAutoFit/>
          </a:bodyPr>
          <a:lstStyle/>
          <a:p>
            <a:pPr>
              <a:lnSpc>
                <a:spcPct val="120000"/>
              </a:lnSpc>
            </a:pPr>
            <a:r>
              <a:rPr lang="en-US" altLang="en-US">
                <a:solidFill>
                  <a:schemeClr val="bg1"/>
                </a:solidFill>
                <a:latin typeface="Arial" pitchFamily="34" charset="0"/>
              </a:rPr>
              <a:t>$</a:t>
            </a:r>
            <a:r>
              <a:rPr lang="en-US" altLang="en-US" smtClean="0">
                <a:solidFill>
                  <a:schemeClr val="bg1"/>
                </a:solidFill>
                <a:latin typeface="Arial" pitchFamily="34" charset="0"/>
              </a:rPr>
              <a:t>365,000</a:t>
            </a:r>
            <a:endParaRPr lang="en-US" altLang="en-US">
              <a:solidFill>
                <a:schemeClr val="bg1"/>
              </a:solidFill>
              <a:latin typeface="Arial" pitchFamily="34" charset="0"/>
            </a:endParaRPr>
          </a:p>
        </p:txBody>
      </p:sp>
      <p:sp>
        <p:nvSpPr>
          <p:cNvPr id="71" name="Rectangle 70"/>
          <p:cNvSpPr/>
          <p:nvPr/>
        </p:nvSpPr>
        <p:spPr>
          <a:xfrm>
            <a:off x="3111226" y="5648685"/>
            <a:ext cx="441146" cy="394210"/>
          </a:xfrm>
          <a:prstGeom prst="rect">
            <a:avLst/>
          </a:prstGeom>
        </p:spPr>
        <p:txBody>
          <a:bodyPr wrap="none">
            <a:spAutoFit/>
          </a:bodyPr>
          <a:lstStyle/>
          <a:p>
            <a:pPr>
              <a:lnSpc>
                <a:spcPct val="120000"/>
              </a:lnSpc>
            </a:pPr>
            <a:r>
              <a:rPr lang="en-US" altLang="en-US" smtClean="0">
                <a:solidFill>
                  <a:schemeClr val="bg1"/>
                </a:solidFill>
                <a:latin typeface="Arial" pitchFamily="34" charset="0"/>
              </a:rPr>
              <a:t>$0</a:t>
            </a:r>
            <a:endParaRPr lang="en-US" altLang="en-US">
              <a:solidFill>
                <a:schemeClr val="bg1"/>
              </a:solidFill>
              <a:latin typeface="Arial" pitchFamily="34" charset="0"/>
            </a:endParaRPr>
          </a:p>
        </p:txBody>
      </p:sp>
      <p:grpSp>
        <p:nvGrpSpPr>
          <p:cNvPr id="72" name="Group 71"/>
          <p:cNvGrpSpPr>
            <a:grpSpLocks/>
          </p:cNvGrpSpPr>
          <p:nvPr/>
        </p:nvGrpSpPr>
        <p:grpSpPr bwMode="auto">
          <a:xfrm>
            <a:off x="2334684" y="4009576"/>
            <a:ext cx="512235" cy="448130"/>
            <a:chOff x="452699" y="4822373"/>
            <a:chExt cx="385501" cy="448127"/>
          </a:xfrm>
        </p:grpSpPr>
        <p:cxnSp>
          <p:nvCxnSpPr>
            <p:cNvPr id="73" name="Straight Connector 72"/>
            <p:cNvCxnSpPr/>
            <p:nvPr/>
          </p:nvCxnSpPr>
          <p:spPr>
            <a:xfrm flipH="1">
              <a:off x="452699" y="4822373"/>
              <a:ext cx="309037" cy="368298"/>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529163" y="4902202"/>
              <a:ext cx="309037" cy="368298"/>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5" name="Group 74"/>
          <p:cNvGrpSpPr>
            <a:grpSpLocks/>
          </p:cNvGrpSpPr>
          <p:nvPr/>
        </p:nvGrpSpPr>
        <p:grpSpPr bwMode="auto">
          <a:xfrm>
            <a:off x="1930411" y="5902326"/>
            <a:ext cx="136375" cy="463551"/>
            <a:chOff x="685800" y="5175251"/>
            <a:chExt cx="102536" cy="463549"/>
          </a:xfrm>
        </p:grpSpPr>
        <p:cxnSp>
          <p:nvCxnSpPr>
            <p:cNvPr id="76" name="Straight Connector 75"/>
            <p:cNvCxnSpPr/>
            <p:nvPr/>
          </p:nvCxnSpPr>
          <p:spPr>
            <a:xfrm>
              <a:off x="685800" y="5175251"/>
              <a:ext cx="0" cy="463549"/>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788336" y="5175251"/>
              <a:ext cx="0" cy="463549"/>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065688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500"/>
                                        <p:tgtEl>
                                          <p:spTgt spid="7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up)">
                                      <p:cBhvr>
                                        <p:cTn id="27" dur="1000"/>
                                        <p:tgtEl>
                                          <p:spTgt spid="72"/>
                                        </p:tgtEl>
                                      </p:cBhvr>
                                    </p:animEffect>
                                  </p:childTnLst>
                                </p:cTn>
                              </p:par>
                              <p:par>
                                <p:cTn id="28" presetID="22" presetClass="entr" presetSubtype="1"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up)">
                                      <p:cBhvr>
                                        <p:cTn id="30"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Transition to Production</a:t>
            </a:r>
          </a:p>
        </p:txBody>
      </p:sp>
      <p:sp>
        <p:nvSpPr>
          <p:cNvPr id="168963" name="Rectangle 3"/>
          <p:cNvSpPr>
            <a:spLocks noGrp="1" noChangeArrowheads="1"/>
          </p:cNvSpPr>
          <p:nvPr>
            <p:ph type="body" idx="1"/>
          </p:nvPr>
        </p:nvSpPr>
        <p:spPr>
          <a:xfrm>
            <a:off x="1075269" y="1652590"/>
            <a:ext cx="10358967" cy="4219575"/>
          </a:xfrm>
        </p:spPr>
        <p:txBody>
          <a:bodyPr>
            <a:normAutofit fontScale="85000" lnSpcReduction="10000"/>
          </a:bodyPr>
          <a:lstStyle/>
          <a:p>
            <a:pPr defTabSz="1115456">
              <a:buSzPct val="60000"/>
              <a:buFont typeface="Courier New" panose="02070309020205020404" pitchFamily="49" charset="0"/>
              <a:buChar char="o"/>
            </a:pPr>
            <a:r>
              <a:rPr lang="en-US" altLang="en-US" sz="3700">
                <a:latin typeface="Cardo" panose="02020600000000000000" pitchFamily="18" charset="-79"/>
                <a:ea typeface="Cardo" panose="02020600000000000000" pitchFamily="18" charset="-79"/>
                <a:cs typeface="Cardo" panose="02020600000000000000" pitchFamily="18" charset="-79"/>
              </a:rPr>
              <a:t>Tahu kapan harus pindah ke produksi</a:t>
            </a:r>
          </a:p>
          <a:p>
            <a:pPr lvl="1" defTabSz="1115456">
              <a:buSzPct val="60000"/>
              <a:buFont typeface="Courier New" panose="02070309020205020404" pitchFamily="49" charset="0"/>
              <a:buChar char="o"/>
            </a:pPr>
            <a:r>
              <a:rPr lang="en-US" altLang="en-US" sz="3300">
                <a:latin typeface="Cardo" panose="02020600000000000000" pitchFamily="18" charset="-79"/>
                <a:ea typeface="Cardo" panose="02020600000000000000" pitchFamily="18" charset="-79"/>
                <a:cs typeface="Cardo" panose="02020600000000000000" pitchFamily="18" charset="-79"/>
              </a:rPr>
              <a:t>Pengembangan produk dapat dilihat sebagai evolusi dan tidak </a:t>
            </a:r>
            <a:r>
              <a:rPr lang="en-US" altLang="en-US" sz="3300">
                <a:latin typeface="Cardo" panose="02020600000000000000" pitchFamily="18" charset="-79"/>
                <a:ea typeface="Cardo" panose="02020600000000000000" pitchFamily="18" charset="-79"/>
                <a:cs typeface="Cardo" panose="02020600000000000000" pitchFamily="18" charset="-79"/>
              </a:rPr>
              <a:t>pernah </a:t>
            </a:r>
            <a:r>
              <a:rPr lang="en-US" altLang="en-US" sz="3300" smtClean="0">
                <a:latin typeface="Cardo" panose="02020600000000000000" pitchFamily="18" charset="-79"/>
                <a:ea typeface="Cardo" panose="02020600000000000000" pitchFamily="18" charset="-79"/>
                <a:cs typeface="Cardo" panose="02020600000000000000" pitchFamily="18" charset="-79"/>
              </a:rPr>
              <a:t>selesai</a:t>
            </a:r>
            <a:endParaRPr lang="en-US" altLang="en-US" sz="3300">
              <a:latin typeface="Cardo" panose="02020600000000000000" pitchFamily="18" charset="-79"/>
              <a:ea typeface="Cardo" panose="02020600000000000000" pitchFamily="18" charset="-79"/>
              <a:cs typeface="Cardo" panose="02020600000000000000" pitchFamily="18" charset="-79"/>
            </a:endParaRPr>
          </a:p>
          <a:p>
            <a:pPr lvl="1" defTabSz="1115456">
              <a:buSzPct val="60000"/>
              <a:buFont typeface="Courier New" panose="02070309020205020404" pitchFamily="49" charset="0"/>
              <a:buChar char="o"/>
            </a:pPr>
            <a:r>
              <a:rPr lang="en-US" altLang="en-US" sz="3300">
                <a:latin typeface="Cardo" panose="02020600000000000000" pitchFamily="18" charset="-79"/>
                <a:ea typeface="Cardo" panose="02020600000000000000" pitchFamily="18" charset="-79"/>
                <a:cs typeface="Cardo" panose="02020600000000000000" pitchFamily="18" charset="-79"/>
              </a:rPr>
              <a:t>Produk harus bergerak dari desain ke produksi secara tepat waktu</a:t>
            </a:r>
          </a:p>
          <a:p>
            <a:pPr defTabSz="1115456">
              <a:buSzPct val="60000"/>
              <a:buFont typeface="Courier New" panose="02070309020205020404" pitchFamily="49" charset="0"/>
              <a:buChar char="o"/>
            </a:pPr>
            <a:r>
              <a:rPr lang="en-US" altLang="en-US" sz="3700">
                <a:latin typeface="Cardo" panose="02020600000000000000" pitchFamily="18" charset="-79"/>
                <a:ea typeface="Cardo" panose="02020600000000000000" pitchFamily="18" charset="-79"/>
                <a:cs typeface="Cardo" panose="02020600000000000000" pitchFamily="18" charset="-79"/>
              </a:rPr>
              <a:t>Sebagian besar produk memiliki masa produksi percobaan </a:t>
            </a:r>
            <a:r>
              <a:rPr lang="en-US" altLang="en-US" sz="3700">
                <a:latin typeface="Cardo" panose="02020600000000000000" pitchFamily="18" charset="-79"/>
                <a:ea typeface="Cardo" panose="02020600000000000000" pitchFamily="18" charset="-79"/>
                <a:cs typeface="Cardo" panose="02020600000000000000" pitchFamily="18" charset="-79"/>
              </a:rPr>
              <a:t>untuk </a:t>
            </a:r>
            <a:r>
              <a:rPr lang="en-US" altLang="en-US" sz="3700" smtClean="0">
                <a:latin typeface="Cardo" panose="02020600000000000000" pitchFamily="18" charset="-79"/>
                <a:ea typeface="Cardo" panose="02020600000000000000" pitchFamily="18" charset="-79"/>
                <a:cs typeface="Cardo" panose="02020600000000000000" pitchFamily="18" charset="-79"/>
              </a:rPr>
              <a:t>memastikan dapat diproduksi</a:t>
            </a:r>
            <a:endParaRPr lang="en-US" altLang="en-US" sz="3700">
              <a:latin typeface="Cardo" panose="02020600000000000000" pitchFamily="18" charset="-79"/>
              <a:ea typeface="Cardo" panose="02020600000000000000" pitchFamily="18" charset="-79"/>
              <a:cs typeface="Cardo" panose="02020600000000000000" pitchFamily="18" charset="-79"/>
            </a:endParaRPr>
          </a:p>
          <a:p>
            <a:pPr lvl="1" defTabSz="1115456">
              <a:buSzPct val="60000"/>
              <a:buFont typeface="Courier New" panose="02070309020205020404" pitchFamily="49" charset="0"/>
              <a:buChar char="o"/>
            </a:pPr>
            <a:r>
              <a:rPr lang="en-US" altLang="en-US" sz="3300">
                <a:latin typeface="Cardo" panose="02020600000000000000" pitchFamily="18" charset="-79"/>
                <a:ea typeface="Cardo" panose="02020600000000000000" pitchFamily="18" charset="-79"/>
                <a:cs typeface="Cardo" panose="02020600000000000000" pitchFamily="18" charset="-79"/>
              </a:rPr>
              <a:t>Kembangkan perkakas, kontrol kualitas, pelatihan</a:t>
            </a:r>
          </a:p>
          <a:p>
            <a:pPr lvl="1" defTabSz="1115456">
              <a:buSzPct val="60000"/>
              <a:buFont typeface="Courier New" panose="02070309020205020404" pitchFamily="49" charset="0"/>
              <a:buChar char="o"/>
            </a:pPr>
            <a:r>
              <a:rPr lang="en-US" altLang="en-US" sz="3300">
                <a:latin typeface="Cardo" panose="02020600000000000000" pitchFamily="18" charset="-79"/>
                <a:ea typeface="Cardo" panose="02020600000000000000" pitchFamily="18" charset="-79"/>
                <a:cs typeface="Cardo" panose="02020600000000000000" pitchFamily="18" charset="-79"/>
              </a:rPr>
              <a:t>Memastikan produksi yang sukses</a:t>
            </a:r>
            <a:endParaRPr lang="en-US" altLang="en-US" sz="28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24263273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8963"/>
                                        </p:tgtEl>
                                        <p:attrNameLst>
                                          <p:attrName>style.visibility</p:attrName>
                                        </p:attrNameLst>
                                      </p:cBhvr>
                                      <p:to>
                                        <p:strVal val="visible"/>
                                      </p:to>
                                    </p:set>
                                    <p:animEffect transition="in" filter="strips(downRight)">
                                      <p:cBhvr>
                                        <p:cTn id="7" dur="1000"/>
                                        <p:tgtEl>
                                          <p:spTgt spid="16896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168963"/>
                                        </p:tgtEl>
                                      </p:cBhvr>
                                    </p:animEffect>
                                    <p:anim calcmode="lin" valueType="num">
                                      <p:cBhvr>
                                        <p:cTn id="12" dur="2000"/>
                                        <p:tgtEl>
                                          <p:spTgt spid="168963"/>
                                        </p:tgtEl>
                                        <p:attrNameLst>
                                          <p:attrName>ppt_x</p:attrName>
                                        </p:attrNameLst>
                                      </p:cBhvr>
                                      <p:tavLst>
                                        <p:tav tm="0">
                                          <p:val>
                                            <p:strVal val="ppt_x"/>
                                          </p:val>
                                        </p:tav>
                                        <p:tav tm="100000">
                                          <p:val>
                                            <p:strVal val="ppt_x"/>
                                          </p:val>
                                        </p:tav>
                                      </p:tavLst>
                                    </p:anim>
                                    <p:anim calcmode="lin" valueType="num">
                                      <p:cBhvr>
                                        <p:cTn id="13" dur="2000"/>
                                        <p:tgtEl>
                                          <p:spTgt spid="168963"/>
                                        </p:tgtEl>
                                        <p:attrNameLst>
                                          <p:attrName>ppt_y</p:attrName>
                                        </p:attrNameLst>
                                      </p:cBhvr>
                                      <p:tavLst>
                                        <p:tav tm="0">
                                          <p:val>
                                            <p:strVal val="ppt_y"/>
                                          </p:val>
                                        </p:tav>
                                        <p:tav tm="100000">
                                          <p:val>
                                            <p:strVal val="ppt_y-.1"/>
                                          </p:val>
                                        </p:tav>
                                      </p:tavLst>
                                    </p:anim>
                                    <p:set>
                                      <p:cBhvr>
                                        <p:cTn id="14" dur="1" fill="hold">
                                          <p:stCondLst>
                                            <p:cond delay="1999"/>
                                          </p:stCondLst>
                                        </p:cTn>
                                        <p:tgtEl>
                                          <p:spTgt spid="1689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autoUpdateAnimBg="0"/>
      <p:bldP spid="168963" grpId="1"/>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Transition to Production</a:t>
            </a:r>
          </a:p>
        </p:txBody>
      </p:sp>
      <p:sp>
        <p:nvSpPr>
          <p:cNvPr id="168963" name="Rectangle 3"/>
          <p:cNvSpPr>
            <a:spLocks noGrp="1" noChangeArrowheads="1"/>
          </p:cNvSpPr>
          <p:nvPr>
            <p:ph type="body" idx="1"/>
          </p:nvPr>
        </p:nvSpPr>
        <p:spPr>
          <a:xfrm>
            <a:off x="1075269" y="1652590"/>
            <a:ext cx="10358967" cy="4219575"/>
          </a:xfrm>
        </p:spPr>
        <p:txBody>
          <a:bodyPr>
            <a:normAutofit fontScale="85000" lnSpcReduction="20000"/>
          </a:bodyPr>
          <a:lstStyle/>
          <a:p>
            <a:pPr defTabSz="1115456">
              <a:buSzPct val="60000"/>
              <a:buFont typeface="Lucida Grande"/>
              <a:buChar char="►"/>
            </a:pPr>
            <a:r>
              <a:rPr lang="en-US" altLang="en-US" sz="3700">
                <a:latin typeface="Cardo" panose="02020600000000000000" pitchFamily="18" charset="-79"/>
                <a:ea typeface="Cardo" panose="02020600000000000000" pitchFamily="18" charset="-79"/>
                <a:cs typeface="Cardo" panose="02020600000000000000" pitchFamily="18" charset="-79"/>
              </a:rPr>
              <a:t>Know when to move to production</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Product development can be viewed as evolutionary and never complete</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Product must move from design to production in a timely manner</a:t>
            </a:r>
          </a:p>
          <a:p>
            <a:pPr defTabSz="1115456">
              <a:buSzPct val="60000"/>
              <a:buFont typeface="Lucida Grande"/>
              <a:buChar char="►"/>
            </a:pPr>
            <a:r>
              <a:rPr lang="en-US" altLang="en-US" sz="3700">
                <a:latin typeface="Cardo" panose="02020600000000000000" pitchFamily="18" charset="-79"/>
                <a:ea typeface="Cardo" panose="02020600000000000000" pitchFamily="18" charset="-79"/>
                <a:cs typeface="Cardo" panose="02020600000000000000" pitchFamily="18" charset="-79"/>
              </a:rPr>
              <a:t>Most products have a trial production period to insure producibility</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Develop tooling, quality control, training</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Ensures successful production</a:t>
            </a:r>
          </a:p>
        </p:txBody>
      </p:sp>
    </p:spTree>
    <p:extLst>
      <p:ext uri="{BB962C8B-B14F-4D97-AF65-F5344CB8AC3E}">
        <p14:creationId xmlns:p14="http://schemas.microsoft.com/office/powerpoint/2010/main" val="34803008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8963"/>
                                        </p:tgtEl>
                                        <p:attrNameLst>
                                          <p:attrName>style.visibility</p:attrName>
                                        </p:attrNameLst>
                                      </p:cBhvr>
                                      <p:to>
                                        <p:strVal val="visible"/>
                                      </p:to>
                                    </p:set>
                                    <p:animEffect transition="in" filter="strips(downRight)">
                                      <p:cBhvr>
                                        <p:cTn id="7" dur="1000"/>
                                        <p:tgtEl>
                                          <p:spTgt spid="16896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168963"/>
                                        </p:tgtEl>
                                      </p:cBhvr>
                                    </p:animEffect>
                                    <p:anim calcmode="lin" valueType="num">
                                      <p:cBhvr>
                                        <p:cTn id="12" dur="2000"/>
                                        <p:tgtEl>
                                          <p:spTgt spid="168963"/>
                                        </p:tgtEl>
                                        <p:attrNameLst>
                                          <p:attrName>ppt_x</p:attrName>
                                        </p:attrNameLst>
                                      </p:cBhvr>
                                      <p:tavLst>
                                        <p:tav tm="0">
                                          <p:val>
                                            <p:strVal val="ppt_x"/>
                                          </p:val>
                                        </p:tav>
                                        <p:tav tm="100000">
                                          <p:val>
                                            <p:strVal val="ppt_x"/>
                                          </p:val>
                                        </p:tav>
                                      </p:tavLst>
                                    </p:anim>
                                    <p:anim calcmode="lin" valueType="num">
                                      <p:cBhvr>
                                        <p:cTn id="13" dur="2000"/>
                                        <p:tgtEl>
                                          <p:spTgt spid="168963"/>
                                        </p:tgtEl>
                                        <p:attrNameLst>
                                          <p:attrName>ppt_y</p:attrName>
                                        </p:attrNameLst>
                                      </p:cBhvr>
                                      <p:tavLst>
                                        <p:tav tm="0">
                                          <p:val>
                                            <p:strVal val="ppt_y"/>
                                          </p:val>
                                        </p:tav>
                                        <p:tav tm="100000">
                                          <p:val>
                                            <p:strVal val="ppt_y-.1"/>
                                          </p:val>
                                        </p:tav>
                                      </p:tavLst>
                                    </p:anim>
                                    <p:set>
                                      <p:cBhvr>
                                        <p:cTn id="14" dur="1" fill="hold">
                                          <p:stCondLst>
                                            <p:cond delay="1999"/>
                                          </p:stCondLst>
                                        </p:cTn>
                                        <p:tgtEl>
                                          <p:spTgt spid="1689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autoUpdateAnimBg="0"/>
      <p:bldP spid="168963" grpId="1"/>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Transition to Production</a:t>
            </a:r>
          </a:p>
        </p:txBody>
      </p:sp>
      <p:sp>
        <p:nvSpPr>
          <p:cNvPr id="171011" name="Rectangle 3"/>
          <p:cNvSpPr>
            <a:spLocks noGrp="1" noChangeArrowheads="1"/>
          </p:cNvSpPr>
          <p:nvPr>
            <p:ph type="body" idx="1"/>
          </p:nvPr>
        </p:nvSpPr>
        <p:spPr>
          <a:xfrm>
            <a:off x="922869" y="1609726"/>
            <a:ext cx="10358967" cy="4302125"/>
          </a:xfrm>
        </p:spPr>
        <p:txBody>
          <a:bodyPr>
            <a:normAutofit fontScale="92500" lnSpcReduction="20000"/>
          </a:bodyPr>
          <a:lstStyle/>
          <a:p>
            <a:pPr defTabSz="1115456">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Tanggung jawab juga harus bertransisi ketika produk bergerak melalui siklus hidupnya</a:t>
            </a:r>
          </a:p>
          <a:p>
            <a:pPr marL="914400" lvl="1" indent="-393700" defTabSz="1115456">
              <a:buSzPct val="60000"/>
              <a:buFont typeface="Wingdings" panose="05000000000000000000" pitchFamily="2" charset="2"/>
              <a:buChar char="v"/>
            </a:pPr>
            <a:r>
              <a:rPr lang="en-US" altLang="en-US" sz="3300">
                <a:latin typeface="Cardo" panose="02020600000000000000" pitchFamily="18" charset="-79"/>
                <a:ea typeface="Cardo" panose="02020600000000000000" pitchFamily="18" charset="-79"/>
                <a:cs typeface="Cardo" panose="02020600000000000000" pitchFamily="18" charset="-79"/>
              </a:rPr>
              <a:t>Manajemen lini mengambil alih dari desain</a:t>
            </a:r>
          </a:p>
          <a:p>
            <a:pPr defTabSz="1115456">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Tiga pendekatan umum untuk mengelola transisi</a:t>
            </a:r>
          </a:p>
          <a:p>
            <a:pPr marL="914400" lvl="1" indent="-393700" defTabSz="1115456">
              <a:buSzPct val="60000"/>
              <a:buFont typeface="Wingdings" panose="05000000000000000000" pitchFamily="2" charset="2"/>
              <a:buChar char="v"/>
            </a:pPr>
            <a:r>
              <a:rPr lang="en-US" altLang="en-US" sz="3300">
                <a:latin typeface="Cardo" panose="02020600000000000000" pitchFamily="18" charset="-79"/>
                <a:ea typeface="Cardo" panose="02020600000000000000" pitchFamily="18" charset="-79"/>
                <a:cs typeface="Cardo" panose="02020600000000000000" pitchFamily="18" charset="-79"/>
              </a:rPr>
              <a:t>Manajer proyek</a:t>
            </a:r>
          </a:p>
          <a:p>
            <a:pPr marL="914400" lvl="1" indent="-393700" defTabSz="1115456">
              <a:buSzPct val="60000"/>
              <a:buFont typeface="Wingdings" panose="05000000000000000000" pitchFamily="2" charset="2"/>
              <a:buChar char="v"/>
            </a:pPr>
            <a:r>
              <a:rPr lang="en-US" altLang="en-US" sz="3300">
                <a:latin typeface="Cardo" panose="02020600000000000000" pitchFamily="18" charset="-79"/>
                <a:ea typeface="Cardo" panose="02020600000000000000" pitchFamily="18" charset="-79"/>
                <a:cs typeface="Cardo" panose="02020600000000000000" pitchFamily="18" charset="-79"/>
              </a:rPr>
              <a:t>Tim pengembangan produk</a:t>
            </a:r>
          </a:p>
          <a:p>
            <a:pPr marL="914400" lvl="1" indent="-393700" defTabSz="1115456">
              <a:buSzPct val="60000"/>
              <a:buFont typeface="Wingdings" panose="05000000000000000000" pitchFamily="2" charset="2"/>
              <a:buChar char="v"/>
            </a:pPr>
            <a:r>
              <a:rPr lang="en-US" altLang="en-US" sz="3300">
                <a:latin typeface="Cardo" panose="02020600000000000000" pitchFamily="18" charset="-79"/>
                <a:ea typeface="Cardo" panose="02020600000000000000" pitchFamily="18" charset="-79"/>
                <a:cs typeface="Cardo" panose="02020600000000000000" pitchFamily="18" charset="-79"/>
              </a:rPr>
              <a:t>Mengintegrasikan </a:t>
            </a:r>
            <a:r>
              <a:rPr lang="en-US" altLang="en-US" sz="3300" smtClean="0">
                <a:latin typeface="Cardo" panose="02020600000000000000" pitchFamily="18" charset="-79"/>
                <a:ea typeface="Cardo" panose="02020600000000000000" pitchFamily="18" charset="-79"/>
                <a:cs typeface="Cardo" panose="02020600000000000000" pitchFamily="18" charset="-79"/>
              </a:rPr>
              <a:t>organisasi pengembangan </a:t>
            </a:r>
            <a:r>
              <a:rPr lang="en-US" altLang="en-US" sz="3300">
                <a:latin typeface="Cardo" panose="02020600000000000000" pitchFamily="18" charset="-79"/>
                <a:ea typeface="Cardo" panose="02020600000000000000" pitchFamily="18" charset="-79"/>
                <a:cs typeface="Cardo" panose="02020600000000000000" pitchFamily="18" charset="-79"/>
              </a:rPr>
              <a:t>produk </a:t>
            </a:r>
            <a:r>
              <a:rPr lang="en-US" altLang="en-US" sz="3300">
                <a:latin typeface="Cardo" panose="02020600000000000000" pitchFamily="18" charset="-79"/>
                <a:ea typeface="Cardo" panose="02020600000000000000" pitchFamily="18" charset="-79"/>
                <a:cs typeface="Cardo" panose="02020600000000000000" pitchFamily="18" charset="-79"/>
              </a:rPr>
              <a:t>dan </a:t>
            </a:r>
            <a:r>
              <a:rPr lang="en-US" altLang="en-US" sz="3300" smtClean="0">
                <a:latin typeface="Cardo" panose="02020600000000000000" pitchFamily="18" charset="-79"/>
                <a:ea typeface="Cardo" panose="02020600000000000000" pitchFamily="18" charset="-79"/>
                <a:cs typeface="Cardo" panose="02020600000000000000" pitchFamily="18" charset="-79"/>
              </a:rPr>
              <a:t>manufaktur</a:t>
            </a:r>
            <a:endParaRPr lang="en-US" altLang="en-US" sz="280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148612570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1011"/>
                                        </p:tgtEl>
                                        <p:attrNameLst>
                                          <p:attrName>style.visibility</p:attrName>
                                        </p:attrNameLst>
                                      </p:cBhvr>
                                      <p:to>
                                        <p:strVal val="visible"/>
                                      </p:to>
                                    </p:set>
                                    <p:animEffect transition="in" filter="fade">
                                      <p:cBhvr>
                                        <p:cTn id="7" dur="2750"/>
                                        <p:tgtEl>
                                          <p:spTgt spid="171011"/>
                                        </p:tgtEl>
                                      </p:cBhvr>
                                    </p:animEffect>
                                    <p:anim calcmode="lin" valueType="num">
                                      <p:cBhvr>
                                        <p:cTn id="8" dur="2750" fill="hold"/>
                                        <p:tgtEl>
                                          <p:spTgt spid="171011"/>
                                        </p:tgtEl>
                                        <p:attrNameLst>
                                          <p:attrName>ppt_x</p:attrName>
                                        </p:attrNameLst>
                                      </p:cBhvr>
                                      <p:tavLst>
                                        <p:tav tm="0">
                                          <p:val>
                                            <p:strVal val="#ppt_x"/>
                                          </p:val>
                                        </p:tav>
                                        <p:tav tm="100000">
                                          <p:val>
                                            <p:strVal val="#ppt_x"/>
                                          </p:val>
                                        </p:tav>
                                      </p:tavLst>
                                    </p:anim>
                                    <p:anim calcmode="lin" valueType="num">
                                      <p:cBhvr>
                                        <p:cTn id="9" dur="2750" fill="hold"/>
                                        <p:tgtEl>
                                          <p:spTgt spid="1710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p:bldLst>
  </p:timing>
</p:sld>
</file>

<file path=ppt/slides/slide14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Transition to Production</a:t>
            </a:r>
          </a:p>
        </p:txBody>
      </p:sp>
      <p:sp>
        <p:nvSpPr>
          <p:cNvPr id="171011" name="Rectangle 3"/>
          <p:cNvSpPr>
            <a:spLocks noGrp="1" noChangeArrowheads="1"/>
          </p:cNvSpPr>
          <p:nvPr>
            <p:ph type="body" idx="1"/>
          </p:nvPr>
        </p:nvSpPr>
        <p:spPr>
          <a:xfrm>
            <a:off x="922869" y="1609726"/>
            <a:ext cx="10358967" cy="4302125"/>
          </a:xfrm>
        </p:spPr>
        <p:txBody>
          <a:bodyPr>
            <a:normAutofit fontScale="92500" lnSpcReduction="20000"/>
          </a:bodyPr>
          <a:lstStyle/>
          <a:p>
            <a:pPr defTabSz="1115456">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Responsibility must also transition as the product moves through its life cycle</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Line management takes over from design</a:t>
            </a:r>
          </a:p>
          <a:p>
            <a:pPr defTabSz="1115456">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Three common approaches to managing transition</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Project managers</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Product development teams</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Integrate product development and manufacturing organizations</a:t>
            </a:r>
          </a:p>
        </p:txBody>
      </p:sp>
    </p:spTree>
    <p:extLst>
      <p:ext uri="{BB962C8B-B14F-4D97-AF65-F5344CB8AC3E}">
        <p14:creationId xmlns:p14="http://schemas.microsoft.com/office/powerpoint/2010/main" val="2839528973"/>
      </p:ext>
    </p:extLst>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1011"/>
                                        </p:tgtEl>
                                        <p:attrNameLst>
                                          <p:attrName>style.visibility</p:attrName>
                                        </p:attrNameLst>
                                      </p:cBhvr>
                                      <p:to>
                                        <p:strVal val="visible"/>
                                      </p:to>
                                    </p:set>
                                    <p:animEffect transition="in" filter="fade">
                                      <p:cBhvr>
                                        <p:cTn id="7" dur="2750"/>
                                        <p:tgtEl>
                                          <p:spTgt spid="171011"/>
                                        </p:tgtEl>
                                      </p:cBhvr>
                                    </p:animEffect>
                                    <p:anim calcmode="lin" valueType="num">
                                      <p:cBhvr>
                                        <p:cTn id="8" dur="2750" fill="hold"/>
                                        <p:tgtEl>
                                          <p:spTgt spid="171011"/>
                                        </p:tgtEl>
                                        <p:attrNameLst>
                                          <p:attrName>ppt_x</p:attrName>
                                        </p:attrNameLst>
                                      </p:cBhvr>
                                      <p:tavLst>
                                        <p:tav tm="0">
                                          <p:val>
                                            <p:strVal val="#ppt_x"/>
                                          </p:val>
                                        </p:tav>
                                        <p:tav tm="100000">
                                          <p:val>
                                            <p:strVal val="#ppt_x"/>
                                          </p:val>
                                        </p:tav>
                                      </p:tavLst>
                                    </p:anim>
                                    <p:anim calcmode="lin" valueType="num">
                                      <p:cBhvr>
                                        <p:cTn id="9" dur="2750" fill="hold"/>
                                        <p:tgtEl>
                                          <p:spTgt spid="1710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7200" smtClean="0"/>
              <a:t>Thank you</a:t>
            </a:r>
            <a:endParaRPr lang="en-US" sz="7200"/>
          </a:p>
        </p:txBody>
      </p:sp>
    </p:spTree>
    <p:extLst>
      <p:ext uri="{BB962C8B-B14F-4D97-AF65-F5344CB8AC3E}">
        <p14:creationId xmlns:p14="http://schemas.microsoft.com/office/powerpoint/2010/main" val="13380499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34" presetClass="emph" presetSubtype="0" fill="hold" grpId="1" nodeType="afterEffect">
                                  <p:stCondLst>
                                    <p:cond delay="750"/>
                                  </p:stCondLst>
                                  <p:iterate type="lt">
                                    <p:tmPct val="10000"/>
                                  </p:iterate>
                                  <p:childTnLst>
                                    <p:animMotion origin="layout" path="M 2.08333E-7 3.33333E-6 L 0.00013 -0.48334 " pathEditMode="relative" rAng="0" ptsTypes="AA">
                                      <p:cBhvr>
                                        <p:cTn id="12" dur="1000" accel="50000" decel="50000" autoRev="1" fill="hold">
                                          <p:stCondLst>
                                            <p:cond delay="0"/>
                                          </p:stCondLst>
                                        </p:cTn>
                                        <p:tgtEl>
                                          <p:spTgt spid="6"/>
                                        </p:tgtEl>
                                        <p:attrNameLst>
                                          <p:attrName>ppt_x</p:attrName>
                                          <p:attrName>ppt_y</p:attrName>
                                        </p:attrNameLst>
                                      </p:cBhvr>
                                      <p:rCtr x="0" y="-24167"/>
                                    </p:animMotion>
                                    <p:animRot by="1500000">
                                      <p:cBhvr>
                                        <p:cTn id="13" dur="500" fill="hold">
                                          <p:stCondLst>
                                            <p:cond delay="0"/>
                                          </p:stCondLst>
                                        </p:cTn>
                                        <p:tgtEl>
                                          <p:spTgt spid="6"/>
                                        </p:tgtEl>
                                        <p:attrNameLst>
                                          <p:attrName>r</p:attrName>
                                        </p:attrNameLst>
                                      </p:cBhvr>
                                    </p:animRot>
                                    <p:animRot by="-1500000">
                                      <p:cBhvr>
                                        <p:cTn id="14" dur="500" fill="hold">
                                          <p:stCondLst>
                                            <p:cond delay="500"/>
                                          </p:stCondLst>
                                        </p:cTn>
                                        <p:tgtEl>
                                          <p:spTgt spid="6"/>
                                        </p:tgtEl>
                                        <p:attrNameLst>
                                          <p:attrName>r</p:attrName>
                                        </p:attrNameLst>
                                      </p:cBhvr>
                                    </p:animRot>
                                    <p:animRot by="-1500000">
                                      <p:cBhvr>
                                        <p:cTn id="15" dur="500" fill="hold">
                                          <p:stCondLst>
                                            <p:cond delay="1000"/>
                                          </p:stCondLst>
                                        </p:cTn>
                                        <p:tgtEl>
                                          <p:spTgt spid="6"/>
                                        </p:tgtEl>
                                        <p:attrNameLst>
                                          <p:attrName>r</p:attrName>
                                        </p:attrNameLst>
                                      </p:cBhvr>
                                    </p:animRot>
                                    <p:animRot by="1500000">
                                      <p:cBhvr>
                                        <p:cTn id="16" dur="500" fill="hold">
                                          <p:stCondLst>
                                            <p:cond delay="15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4058</TotalTime>
  <Words>4898</Words>
  <Application>Microsoft Office PowerPoint</Application>
  <PresentationFormat>Widescreen</PresentationFormat>
  <Paragraphs>1133</Paragraphs>
  <Slides>145</Slides>
  <Notes>103</Notes>
  <HiddenSlides>36</HiddenSlides>
  <MMClips>1</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145</vt:i4>
      </vt:variant>
    </vt:vector>
  </HeadingPairs>
  <TitlesOfParts>
    <vt:vector size="164" baseType="lpstr">
      <vt:lpstr>Arial Unicode MS</vt:lpstr>
      <vt:lpstr>ＭＳ Ｐゴシック</vt:lpstr>
      <vt:lpstr>ＭＳ Ｐゴシック</vt:lpstr>
      <vt:lpstr>Arial</vt:lpstr>
      <vt:lpstr>Arial Narrow</vt:lpstr>
      <vt:lpstr>Calibri</vt:lpstr>
      <vt:lpstr>Candella Display SSi</vt:lpstr>
      <vt:lpstr>Cardo</vt:lpstr>
      <vt:lpstr>Century Gothic</vt:lpstr>
      <vt:lpstr>Courier New</vt:lpstr>
      <vt:lpstr>Gill Sans MT</vt:lpstr>
      <vt:lpstr>Hussar</vt:lpstr>
      <vt:lpstr>Lucida Grande</vt:lpstr>
      <vt:lpstr>Symbol</vt:lpstr>
      <vt:lpstr>Times</vt:lpstr>
      <vt:lpstr>Times New Roman</vt:lpstr>
      <vt:lpstr>Ubiq Gothic Ultra SSi</vt:lpstr>
      <vt:lpstr>Wingdings</vt:lpstr>
      <vt:lpstr>Theme1</vt:lpstr>
      <vt:lpstr>Desain Barang dan Jasa </vt:lpstr>
      <vt:lpstr>Outline</vt:lpstr>
      <vt:lpstr>Outline</vt:lpstr>
      <vt:lpstr>Learning Objectives</vt:lpstr>
      <vt:lpstr>Learning Objectives</vt:lpstr>
      <vt:lpstr>Regal Marine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5.1 Goods and services selection</vt:lpstr>
      <vt:lpstr>Pemilihan Barang dan Jasa</vt:lpstr>
      <vt:lpstr>Pemilihan Barang dan Jasa</vt:lpstr>
      <vt:lpstr>Pemilihan Barang dan Jasa</vt:lpstr>
      <vt:lpstr>Goods and Services Selection</vt:lpstr>
      <vt:lpstr>Pemilihan Barang dan Jasa</vt:lpstr>
      <vt:lpstr>Keputusan Produk</vt:lpstr>
      <vt:lpstr>Keputusan Produk</vt:lpstr>
      <vt:lpstr>Opsi Strategi Produk</vt:lpstr>
      <vt:lpstr>Opsi Strategi Produk</vt:lpstr>
      <vt:lpstr>PowerPoint Presentation</vt:lpstr>
      <vt:lpstr>About Shouldice Hospital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Product Life Cycles</vt:lpstr>
      <vt:lpstr>Product Life Cycles</vt:lpstr>
      <vt:lpstr>Product Life Cycles (Daur Hidup Produk)</vt:lpstr>
      <vt:lpstr>Daur Hidup dan Strategi</vt:lpstr>
      <vt:lpstr>Daur Hidup dan Strategi</vt:lpstr>
      <vt:lpstr>Daur Hidup dan Strategi</vt:lpstr>
      <vt:lpstr>Daur Hidup dan Strategi</vt:lpstr>
      <vt:lpstr>Product-by-Value Analysis (Analisis Produk menurut Nilai)</vt:lpstr>
      <vt:lpstr>Product-by-Value Analysis</vt:lpstr>
      <vt:lpstr>PowerPoint Presentation</vt:lpstr>
      <vt:lpstr>Menghasilkan Produk Baru</vt:lpstr>
      <vt:lpstr>Menghasilkan Produk Baru</vt:lpstr>
      <vt:lpstr>Product Development Stages</vt:lpstr>
      <vt:lpstr>Quality Function Deployment (QFD)</vt:lpstr>
      <vt:lpstr>Quality Function Deployment (QFD)</vt:lpstr>
      <vt:lpstr>Quality Function Deployment (QFD)</vt:lpstr>
      <vt:lpstr>House of Quality</vt:lpstr>
      <vt:lpstr>House of Quality</vt:lpstr>
      <vt:lpstr>QFD RUMAH KUALITAS</vt:lpstr>
      <vt:lpstr>Contoh rumah kualitas</vt:lpstr>
      <vt:lpstr>Contoh rumah kualitas</vt:lpstr>
      <vt:lpstr>Contoh rumah kualitas</vt:lpstr>
      <vt:lpstr>House of Quality Example</vt:lpstr>
      <vt:lpstr>CONTOH RUMAH KUALITAS</vt:lpstr>
      <vt:lpstr>CONTOH RUMAH KUALITAS</vt:lpstr>
      <vt:lpstr>Contoh rumah kualitas</vt:lpstr>
      <vt:lpstr>Contoh rumah kualitas</vt:lpstr>
      <vt:lpstr>Contoh rumah kualitas</vt:lpstr>
      <vt:lpstr>Urutan House of Quality</vt:lpstr>
      <vt:lpstr>Mengorganisir Pengembangan Produk</vt:lpstr>
      <vt:lpstr>Mengorganisir Pengembangan Produk</vt:lpstr>
      <vt:lpstr>Kemampuan Manufaktur dan  Rekayasa Nilai</vt:lpstr>
      <vt:lpstr>Penurunan Biaya sebuah Bracket melalui Rekayasa Nilai</vt:lpstr>
      <vt:lpstr>ISUE DESAIN PRODUK</vt:lpstr>
      <vt:lpstr>Isue Desain Produk</vt:lpstr>
      <vt:lpstr>Desain Robust (Tegar)</vt:lpstr>
      <vt:lpstr>Desain Modular</vt:lpstr>
      <vt:lpstr>Computer Aided Design (CAD)</vt:lpstr>
      <vt:lpstr>Computer Aided Design (CAD)</vt:lpstr>
      <vt:lpstr>Perluasan CAD</vt:lpstr>
      <vt:lpstr>Perluasan CAD</vt:lpstr>
      <vt:lpstr>Computer-Aided Manufacturing (CAM)</vt:lpstr>
      <vt:lpstr>Manfaat CAD/CAM</vt:lpstr>
      <vt:lpstr>Teknologi Virtual Reality</vt:lpstr>
      <vt:lpstr>Teknologi Virtual Reality</vt:lpstr>
      <vt:lpstr>FORD MENGGUNAKAN VR DALAM FASE DESAIN</vt:lpstr>
      <vt:lpstr>Analisis Nilai</vt:lpstr>
      <vt:lpstr>Keberlanjutan dan Asesmen Siklus Hidup (Life Cycle Assessment  = LCA)</vt:lpstr>
      <vt:lpstr>Kontinum Pengembangan Produk</vt:lpstr>
      <vt:lpstr>Product Development Continuum</vt:lpstr>
      <vt:lpstr>Product Development Continuum</vt:lpstr>
      <vt:lpstr>Product Development Continuum</vt:lpstr>
      <vt:lpstr>Product Development Continuum</vt:lpstr>
      <vt:lpstr>Mendefinisikan sebuah produk</vt:lpstr>
      <vt:lpstr>Defining a Product</vt:lpstr>
      <vt:lpstr>Monterey Jack Cheese</vt:lpstr>
      <vt:lpstr>Monterey Jack Cheese</vt:lpstr>
      <vt:lpstr>Product Documents</vt:lpstr>
      <vt:lpstr>Product Documents</vt:lpstr>
      <vt:lpstr>Gambar Teknik</vt:lpstr>
      <vt:lpstr>PowerPoint Presentation</vt:lpstr>
      <vt:lpstr>PowerPoint Presentation</vt:lpstr>
      <vt:lpstr>Group Technology</vt:lpstr>
      <vt:lpstr>Group Technology</vt:lpstr>
      <vt:lpstr>Group Technology Scheme</vt:lpstr>
      <vt:lpstr>Manfaat Group Technology</vt:lpstr>
      <vt:lpstr>Manfaat Group Technology</vt:lpstr>
      <vt:lpstr>Documen untuk Produksi</vt:lpstr>
      <vt:lpstr>Documen untuk Produksi</vt:lpstr>
      <vt:lpstr>Assembly Drawing</vt:lpstr>
      <vt:lpstr>Assembly Chart</vt:lpstr>
      <vt:lpstr>Route Sheet</vt:lpstr>
      <vt:lpstr>Work Order</vt:lpstr>
      <vt:lpstr>Engineering Change Notice (ECN)</vt:lpstr>
      <vt:lpstr>Configuration Management</vt:lpstr>
      <vt:lpstr>Configuration Management</vt:lpstr>
      <vt:lpstr>Product Life-Cycle Management (PLM)</vt:lpstr>
      <vt:lpstr>Product Life-Cycle Management (PLM)</vt:lpstr>
      <vt:lpstr>SERVICE DESIGN (Desain Jasa)</vt:lpstr>
      <vt:lpstr>Service Design</vt:lpstr>
      <vt:lpstr>Service Design</vt:lpstr>
      <vt:lpstr>Analisis Process-Chain-Network (PCN)</vt:lpstr>
      <vt:lpstr>Analaisis Process-Chain-Network (PCN)</vt:lpstr>
      <vt:lpstr>Analisis Process-Chain-Network (PCN) </vt:lpstr>
      <vt:lpstr>Process-Chain-Network (PCN) Analysis </vt:lpstr>
      <vt:lpstr>Process-Chain-Network (PCN) Analysis </vt:lpstr>
      <vt:lpstr>Menambahkan Efisiensi Layanan</vt:lpstr>
      <vt:lpstr>Menambahkan Efisiensi Layanan</vt:lpstr>
      <vt:lpstr>Menambahkan Efisiensi Layanan</vt:lpstr>
      <vt:lpstr>Adding Service Efficiency</vt:lpstr>
      <vt:lpstr>Adding Service Efficiency</vt:lpstr>
      <vt:lpstr>Adding Service Efficiency</vt:lpstr>
      <vt:lpstr>Documen untuk jasa</vt:lpstr>
      <vt:lpstr>Documen untuk jasa</vt:lpstr>
      <vt:lpstr>First Bank Corp.  Pedoman Memperbaiki Layanan Teller</vt:lpstr>
      <vt:lpstr>First Bank Corp.  Drive-up Teller Service Guidelines</vt:lpstr>
      <vt:lpstr>Penerapan Pohon Keputusan untuk Desain Produk</vt:lpstr>
      <vt:lpstr>Penerapan Pohon Keputusan untuk Desain Produk</vt:lpstr>
      <vt:lpstr>Application of Decision Trees to Product Design</vt:lpstr>
      <vt:lpstr>Penerapan Pohon Keputusan untuk Desain Produk</vt:lpstr>
      <vt:lpstr>Contoh Pohon Keputusan</vt:lpstr>
      <vt:lpstr>Contoh Pohon Keputusan</vt:lpstr>
      <vt:lpstr>Contoh Pohon Keputusan</vt:lpstr>
      <vt:lpstr>Transition to Production</vt:lpstr>
      <vt:lpstr>Transition to Production</vt:lpstr>
      <vt:lpstr>Transition to Production</vt:lpstr>
      <vt:lpstr>Transition to Production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PE</cp:lastModifiedBy>
  <cp:revision>562</cp:revision>
  <dcterms:created xsi:type="dcterms:W3CDTF">2010-10-24T06:01:35Z</dcterms:created>
  <dcterms:modified xsi:type="dcterms:W3CDTF">2018-08-31T17:14:25Z</dcterms:modified>
</cp:coreProperties>
</file>