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83"/>
  </p:notesMasterIdLst>
  <p:sldIdLst>
    <p:sldId id="257" r:id="rId2"/>
    <p:sldId id="280" r:id="rId3"/>
    <p:sldId id="292" r:id="rId4"/>
    <p:sldId id="377" r:id="rId5"/>
    <p:sldId id="378" r:id="rId6"/>
    <p:sldId id="379" r:id="rId7"/>
    <p:sldId id="380" r:id="rId8"/>
    <p:sldId id="381" r:id="rId9"/>
    <p:sldId id="293" r:id="rId10"/>
    <p:sldId id="295" r:id="rId11"/>
    <p:sldId id="296" r:id="rId12"/>
    <p:sldId id="297" r:id="rId13"/>
    <p:sldId id="294" r:id="rId14"/>
    <p:sldId id="298" r:id="rId15"/>
    <p:sldId id="385" r:id="rId16"/>
    <p:sldId id="299" r:id="rId17"/>
    <p:sldId id="300" r:id="rId18"/>
    <p:sldId id="302" r:id="rId19"/>
    <p:sldId id="382" r:id="rId20"/>
    <p:sldId id="303" r:id="rId21"/>
    <p:sldId id="309" r:id="rId22"/>
    <p:sldId id="366" r:id="rId23"/>
    <p:sldId id="305" r:id="rId24"/>
    <p:sldId id="306" r:id="rId25"/>
    <p:sldId id="304" r:id="rId26"/>
    <p:sldId id="307" r:id="rId27"/>
    <p:sldId id="375" r:id="rId28"/>
    <p:sldId id="308" r:id="rId29"/>
    <p:sldId id="312" r:id="rId30"/>
    <p:sldId id="313" r:id="rId31"/>
    <p:sldId id="376" r:id="rId32"/>
    <p:sldId id="316" r:id="rId33"/>
    <p:sldId id="317" r:id="rId34"/>
    <p:sldId id="318" r:id="rId35"/>
    <p:sldId id="369" r:id="rId36"/>
    <p:sldId id="319" r:id="rId37"/>
    <p:sldId id="370" r:id="rId38"/>
    <p:sldId id="321" r:id="rId39"/>
    <p:sldId id="322" r:id="rId40"/>
    <p:sldId id="323" r:id="rId41"/>
    <p:sldId id="324" r:id="rId42"/>
    <p:sldId id="325" r:id="rId43"/>
    <p:sldId id="326" r:id="rId44"/>
    <p:sldId id="327" r:id="rId45"/>
    <p:sldId id="371" r:id="rId46"/>
    <p:sldId id="328" r:id="rId47"/>
    <p:sldId id="329" r:id="rId48"/>
    <p:sldId id="332" r:id="rId49"/>
    <p:sldId id="333" r:id="rId50"/>
    <p:sldId id="334" r:id="rId51"/>
    <p:sldId id="335" r:id="rId52"/>
    <p:sldId id="336" r:id="rId53"/>
    <p:sldId id="337" r:id="rId54"/>
    <p:sldId id="338" r:id="rId55"/>
    <p:sldId id="386" r:id="rId56"/>
    <p:sldId id="387" r:id="rId57"/>
    <p:sldId id="339" r:id="rId58"/>
    <p:sldId id="340" r:id="rId59"/>
    <p:sldId id="341" r:id="rId60"/>
    <p:sldId id="342" r:id="rId61"/>
    <p:sldId id="343" r:id="rId62"/>
    <p:sldId id="344" r:id="rId63"/>
    <p:sldId id="345" r:id="rId64"/>
    <p:sldId id="346" r:id="rId65"/>
    <p:sldId id="347" r:id="rId66"/>
    <p:sldId id="348" r:id="rId67"/>
    <p:sldId id="349" r:id="rId68"/>
    <p:sldId id="350" r:id="rId69"/>
    <p:sldId id="351" r:id="rId70"/>
    <p:sldId id="352" r:id="rId71"/>
    <p:sldId id="353" r:id="rId72"/>
    <p:sldId id="372" r:id="rId73"/>
    <p:sldId id="354" r:id="rId74"/>
    <p:sldId id="373" r:id="rId75"/>
    <p:sldId id="374" r:id="rId76"/>
    <p:sldId id="359" r:id="rId77"/>
    <p:sldId id="360" r:id="rId78"/>
    <p:sldId id="361" r:id="rId79"/>
    <p:sldId id="362" r:id="rId80"/>
    <p:sldId id="363" r:id="rId81"/>
    <p:sldId id="364" r:id="rId82"/>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1608">
          <p15:clr>
            <a:srgbClr val="A4A3A4"/>
          </p15:clr>
        </p15:guide>
        <p15:guide id="2"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3330B1"/>
    <a:srgbClr val="24BDB2"/>
    <a:srgbClr val="3D9A3A"/>
    <a:srgbClr val="8AAAD3"/>
    <a:srgbClr val="3F5B2E"/>
    <a:srgbClr val="D9F8FF"/>
    <a:srgbClr val="92D3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81" autoAdjust="0"/>
    <p:restoredTop sz="97907" autoAdjust="0"/>
  </p:normalViewPr>
  <p:slideViewPr>
    <p:cSldViewPr snapToGrid="0" snapToObjects="1">
      <p:cViewPr varScale="1">
        <p:scale>
          <a:sx n="91" d="100"/>
          <a:sy n="91" d="100"/>
        </p:scale>
        <p:origin x="90" y="126"/>
      </p:cViewPr>
      <p:guideLst>
        <p:guide orient="horz" pos="1608"/>
        <p:guide pos="2888"/>
      </p:guideLst>
    </p:cSldViewPr>
  </p:slideViewPr>
  <p:notesTextViewPr>
    <p:cViewPr>
      <p:scale>
        <a:sx n="100" d="100"/>
        <a:sy n="100" d="100"/>
      </p:scale>
      <p:origin x="0" y="0"/>
    </p:cViewPr>
  </p:notesTextViewPr>
  <p:sorterViewPr>
    <p:cViewPr>
      <p:scale>
        <a:sx n="150" d="100"/>
        <a:sy n="150" d="100"/>
      </p:scale>
      <p:origin x="0" y="15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6DC7AF0-17DA-4C10-B478-C86EC5067167}" type="datetimeFigureOut">
              <a:rPr lang="en-US"/>
              <a:pPr>
                <a:defRPr/>
              </a:pPr>
              <a:t>8/31/2018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1B0705F-4A87-4BEA-93AC-5BF9A72ABE84}" type="slidenum">
              <a:rPr lang="en-US"/>
              <a:pPr>
                <a:defRPr/>
              </a:pPr>
              <a:t>‹#›</a:t>
            </a:fld>
            <a:endParaRPr lang="en-US" dirty="0"/>
          </a:p>
        </p:txBody>
      </p:sp>
    </p:spTree>
    <p:extLst>
      <p:ext uri="{BB962C8B-B14F-4D97-AF65-F5344CB8AC3E}">
        <p14:creationId xmlns:p14="http://schemas.microsoft.com/office/powerpoint/2010/main" val="4168328047"/>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C28D80-FDC1-491C-816F-7FAD4F22E32A}"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78784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15422B-2E68-40AA-B43E-A808BEABA334}" type="slidenum">
              <a:rPr lang="en-AU" altLang="en-US"/>
              <a:pPr fontAlgn="base">
                <a:spcBef>
                  <a:spcPct val="0"/>
                </a:spcBef>
                <a:spcAft>
                  <a:spcPct val="0"/>
                </a:spcAft>
              </a:pPr>
              <a:t>3</a:t>
            </a:fld>
            <a:endParaRPr lang="en-AU" altLang="en-US"/>
          </a:p>
        </p:txBody>
      </p:sp>
      <p:sp>
        <p:nvSpPr>
          <p:cNvPr id="194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9981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4B2AFBD-58A8-4828-8A6F-FDBF07DCBD64}" type="slidenum">
              <a:rPr lang="en-AU" altLang="en-US"/>
              <a:pPr fontAlgn="base">
                <a:spcBef>
                  <a:spcPct val="0"/>
                </a:spcBef>
                <a:spcAft>
                  <a:spcPct val="0"/>
                </a:spcAft>
              </a:pPr>
              <a:t>9</a:t>
            </a:fld>
            <a:endParaRPr lang="en-AU" altLang="en-US"/>
          </a:p>
        </p:txBody>
      </p:sp>
      <p:sp>
        <p:nvSpPr>
          <p:cNvPr id="21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07082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59226B0-AF43-49A3-9D0A-67696A4BFDEB}" type="slidenum">
              <a:rPr lang="en-AU" altLang="en-US"/>
              <a:pPr fontAlgn="base">
                <a:spcBef>
                  <a:spcPct val="0"/>
                </a:spcBef>
                <a:spcAft>
                  <a:spcPct val="0"/>
                </a:spcAft>
              </a:pPr>
              <a:t>11</a:t>
            </a:fld>
            <a:endParaRPr lang="en-AU" altLang="en-US"/>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26394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B9ED84A-4C40-4D3F-AC6C-DDCF10EA4544}" type="slidenum">
              <a:rPr lang="en-AU" altLang="en-US"/>
              <a:pPr fontAlgn="base">
                <a:spcBef>
                  <a:spcPct val="0"/>
                </a:spcBef>
                <a:spcAft>
                  <a:spcPct val="0"/>
                </a:spcAft>
              </a:pPr>
              <a:t>18</a:t>
            </a:fld>
            <a:endParaRPr lang="en-AU" altLang="en-US"/>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34178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207828B-5ECD-40F9-8DB2-B86ED91F969A}" type="slidenum">
              <a:rPr lang="en-AU" altLang="en-US"/>
              <a:pPr fontAlgn="base">
                <a:spcBef>
                  <a:spcPct val="0"/>
                </a:spcBef>
                <a:spcAft>
                  <a:spcPct val="0"/>
                </a:spcAft>
              </a:pPr>
              <a:t>21</a:t>
            </a:fld>
            <a:endParaRPr lang="en-AU" altLang="en-US"/>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53522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442E4CD-C3A9-4C9E-B438-1AEDEB990F62}" type="slidenum">
              <a:rPr lang="en-AU" altLang="en-US"/>
              <a:pPr fontAlgn="base">
                <a:spcBef>
                  <a:spcPct val="0"/>
                </a:spcBef>
                <a:spcAft>
                  <a:spcPct val="0"/>
                </a:spcAft>
              </a:pPr>
              <a:t>22</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7516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4ABE49A-E0E1-44FF-970E-B0A70DD77567}" type="slidenum">
              <a:rPr lang="en-AU" altLang="en-US"/>
              <a:pPr fontAlgn="base">
                <a:spcBef>
                  <a:spcPct val="0"/>
                </a:spcBef>
                <a:spcAft>
                  <a:spcPct val="0"/>
                </a:spcAft>
              </a:pPr>
              <a:t>29</a:t>
            </a:fld>
            <a:endParaRPr lang="en-AU" altLang="en-US"/>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77987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E4DCAEB-8DFA-47E8-B96A-3CF7F73A8ED1}" type="slidenum">
              <a:rPr lang="en-AU" altLang="en-US"/>
              <a:pPr fontAlgn="base">
                <a:spcBef>
                  <a:spcPct val="0"/>
                </a:spcBef>
                <a:spcAft>
                  <a:spcPct val="0"/>
                </a:spcAft>
              </a:pPr>
              <a:t>30</a:t>
            </a:fld>
            <a:endParaRPr lang="en-AU" altLang="en-US"/>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78955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E4DCAEB-8DFA-47E8-B96A-3CF7F73A8ED1}" type="slidenum">
              <a:rPr lang="en-AU" altLang="en-US"/>
              <a:pPr fontAlgn="base">
                <a:spcBef>
                  <a:spcPct val="0"/>
                </a:spcBef>
                <a:spcAft>
                  <a:spcPct val="0"/>
                </a:spcAft>
              </a:pPr>
              <a:t>31</a:t>
            </a:fld>
            <a:endParaRPr lang="en-AU" altLang="en-US"/>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78358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1CFE545-EA46-40E8-8B5C-2C1868EA5431}" type="slidenum">
              <a:rPr lang="en-AU" altLang="en-US"/>
              <a:pPr fontAlgn="base">
                <a:spcBef>
                  <a:spcPct val="0"/>
                </a:spcBef>
                <a:spcAft>
                  <a:spcPct val="0"/>
                </a:spcAft>
              </a:pPr>
              <a:t>32</a:t>
            </a:fld>
            <a:endParaRPr lang="en-AU" altLang="en-US"/>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13870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D39270-CD37-493C-B5CE-AE3BD175B5C3}" type="slidenum">
              <a:rPr lang="en-AU" altLang="en-US"/>
              <a:pPr fontAlgn="base">
                <a:spcBef>
                  <a:spcPct val="0"/>
                </a:spcBef>
                <a:spcAft>
                  <a:spcPct val="0"/>
                </a:spcAft>
              </a:pPr>
              <a:t>33</a:t>
            </a:fld>
            <a:endParaRPr lang="en-AU" altLang="en-US"/>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65973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72A18C9-CBA6-432A-AC6D-18EA1AD5C72D}" type="slidenum">
              <a:rPr lang="en-AU" altLang="en-US"/>
              <a:pPr fontAlgn="base">
                <a:spcBef>
                  <a:spcPct val="0"/>
                </a:spcBef>
                <a:spcAft>
                  <a:spcPct val="0"/>
                </a:spcAft>
              </a:pPr>
              <a:t>34</a:t>
            </a:fld>
            <a:endParaRPr lang="en-AU" altLang="en-US"/>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20437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AE31A0A-18DF-48ED-B41E-118B8E180547}" type="slidenum">
              <a:rPr lang="en-AU" altLang="en-US"/>
              <a:pPr fontAlgn="base">
                <a:spcBef>
                  <a:spcPct val="0"/>
                </a:spcBef>
                <a:spcAft>
                  <a:spcPct val="0"/>
                </a:spcAft>
              </a:pPr>
              <a:t>35</a:t>
            </a:fld>
            <a:endParaRPr lang="en-AU" altLang="en-US"/>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48027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53B14E1-DEC3-4D9B-B775-A267F74C2C09}" type="slidenum">
              <a:rPr lang="en-AU" altLang="en-US"/>
              <a:pPr fontAlgn="base">
                <a:spcBef>
                  <a:spcPct val="0"/>
                </a:spcBef>
                <a:spcAft>
                  <a:spcPct val="0"/>
                </a:spcAft>
              </a:pPr>
              <a:t>41</a:t>
            </a:fld>
            <a:endParaRPr lang="en-AU" altLang="en-US"/>
          </a:p>
        </p:txBody>
      </p:sp>
      <p:sp>
        <p:nvSpPr>
          <p:cNvPr id="64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34460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B347C12-2898-42AE-A0B2-86D7CB608414}" type="slidenum">
              <a:rPr lang="en-AU" altLang="en-US"/>
              <a:pPr fontAlgn="base">
                <a:spcBef>
                  <a:spcPct val="0"/>
                </a:spcBef>
                <a:spcAft>
                  <a:spcPct val="0"/>
                </a:spcAft>
              </a:pPr>
              <a:t>42</a:t>
            </a:fld>
            <a:endParaRPr lang="en-AU" altLang="en-US"/>
          </a:p>
        </p:txBody>
      </p:sp>
      <p:sp>
        <p:nvSpPr>
          <p:cNvPr id="66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91580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18FFD17-2BA7-4D15-90FD-5E9D09D9A756}" type="slidenum">
              <a:rPr lang="en-AU" altLang="en-US"/>
              <a:pPr fontAlgn="base">
                <a:spcBef>
                  <a:spcPct val="0"/>
                </a:spcBef>
                <a:spcAft>
                  <a:spcPct val="0"/>
                </a:spcAft>
              </a:pPr>
              <a:t>43</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07048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6432EA5-49FA-4138-B39B-0C6EAD677EFE}" type="slidenum">
              <a:rPr lang="en-AU" altLang="en-US"/>
              <a:pPr fontAlgn="base">
                <a:spcBef>
                  <a:spcPct val="0"/>
                </a:spcBef>
                <a:spcAft>
                  <a:spcPct val="0"/>
                </a:spcAft>
              </a:pPr>
              <a:t>44</a:t>
            </a:fld>
            <a:endParaRPr lang="en-AU" altLang="en-US"/>
          </a:p>
        </p:txBody>
      </p:sp>
      <p:sp>
        <p:nvSpPr>
          <p:cNvPr id="70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51218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5351A4B-4193-492E-872E-720EAB0B4360}" type="slidenum">
              <a:rPr lang="en-AU" altLang="en-US"/>
              <a:pPr fontAlgn="base">
                <a:spcBef>
                  <a:spcPct val="0"/>
                </a:spcBef>
                <a:spcAft>
                  <a:spcPct val="0"/>
                </a:spcAft>
              </a:pPr>
              <a:t>46</a:t>
            </a:fld>
            <a:endParaRPr lang="en-AU" altLang="en-US"/>
          </a:p>
        </p:txBody>
      </p:sp>
      <p:sp>
        <p:nvSpPr>
          <p:cNvPr id="737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21680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723744D-37B3-4EAC-A54E-1026BFEA8FE3}" type="slidenum">
              <a:rPr lang="en-AU" altLang="en-US"/>
              <a:pPr fontAlgn="base">
                <a:spcBef>
                  <a:spcPct val="0"/>
                </a:spcBef>
                <a:spcAft>
                  <a:spcPct val="0"/>
                </a:spcAft>
              </a:pPr>
              <a:t>47</a:t>
            </a:fld>
            <a:endParaRPr lang="en-AU" altLang="en-US"/>
          </a:p>
        </p:txBody>
      </p:sp>
      <p:sp>
        <p:nvSpPr>
          <p:cNvPr id="757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01128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26F38B-BFF7-49E2-80E6-12793A82DBC0}" type="slidenum">
              <a:rPr lang="en-AU" altLang="en-US"/>
              <a:pPr fontAlgn="base">
                <a:spcBef>
                  <a:spcPct val="0"/>
                </a:spcBef>
                <a:spcAft>
                  <a:spcPct val="0"/>
                </a:spcAft>
              </a:pPr>
              <a:t>48</a:t>
            </a:fld>
            <a:endParaRPr lang="en-AU" altLang="en-US"/>
          </a:p>
        </p:txBody>
      </p:sp>
      <p:sp>
        <p:nvSpPr>
          <p:cNvPr id="778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90357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0FD5332-B026-4A5C-929A-191E72DC0CE0}" type="slidenum">
              <a:rPr lang="en-AU" altLang="en-US"/>
              <a:pPr fontAlgn="base">
                <a:spcBef>
                  <a:spcPct val="0"/>
                </a:spcBef>
                <a:spcAft>
                  <a:spcPct val="0"/>
                </a:spcAft>
              </a:pPr>
              <a:t>49</a:t>
            </a:fld>
            <a:endParaRPr lang="en-AU" altLang="en-US"/>
          </a:p>
        </p:txBody>
      </p:sp>
      <p:sp>
        <p:nvSpPr>
          <p:cNvPr id="7987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
        <p:nvSpPr>
          <p:cNvPr id="79875" name="Rectangle 3"/>
          <p:cNvSpPr>
            <a:spLocks noGrp="1" noRot="1" noChangeAspect="1" noChangeArrowheads="1" noTextEdit="1"/>
          </p:cNvSpPr>
          <p:nvPr>
            <p:ph type="sldImg"/>
          </p:nvPr>
        </p:nvSpPr>
        <p:spPr bwMode="auto">
          <a:xfrm>
            <a:off x="381000" y="685800"/>
            <a:ext cx="6096000" cy="34290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110959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CB2A9F-5C61-43B5-B4DD-9316EBF278DB}" type="slidenum">
              <a:rPr lang="en-AU" altLang="en-US"/>
              <a:pPr fontAlgn="base">
                <a:spcBef>
                  <a:spcPct val="0"/>
                </a:spcBef>
                <a:spcAft>
                  <a:spcPct val="0"/>
                </a:spcAft>
              </a:pPr>
              <a:t>50</a:t>
            </a:fld>
            <a:endParaRPr lang="en-AU" altLang="en-US"/>
          </a:p>
        </p:txBody>
      </p:sp>
      <p:sp>
        <p:nvSpPr>
          <p:cNvPr id="819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733509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E46949A-45B5-4D60-8F6A-CD50556FE69A}" type="slidenum">
              <a:rPr lang="en-AU" altLang="en-US"/>
              <a:pPr fontAlgn="base">
                <a:spcBef>
                  <a:spcPct val="0"/>
                </a:spcBef>
                <a:spcAft>
                  <a:spcPct val="0"/>
                </a:spcAft>
              </a:pPr>
              <a:t>52</a:t>
            </a:fld>
            <a:endParaRPr lang="en-AU" altLang="en-US"/>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00882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BBC1B2B-59DB-4B67-A7B3-CB18C5D5C2C5}" type="slidenum">
              <a:rPr lang="en-AU" altLang="en-US"/>
              <a:pPr fontAlgn="base">
                <a:spcBef>
                  <a:spcPct val="0"/>
                </a:spcBef>
                <a:spcAft>
                  <a:spcPct val="0"/>
                </a:spcAft>
              </a:pPr>
              <a:t>53</a:t>
            </a:fld>
            <a:endParaRPr lang="en-AU" altLang="en-US"/>
          </a:p>
        </p:txBody>
      </p:sp>
      <p:sp>
        <p:nvSpPr>
          <p:cNvPr id="87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67770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80497E-49F4-41BD-8ED7-8B1194C29C76}" type="slidenum">
              <a:rPr lang="en-AU" altLang="en-US"/>
              <a:pPr fontAlgn="base">
                <a:spcBef>
                  <a:spcPct val="0"/>
                </a:spcBef>
                <a:spcAft>
                  <a:spcPct val="0"/>
                </a:spcAft>
              </a:pPr>
              <a:t>54</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53190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80497E-49F4-41BD-8ED7-8B1194C29C76}" type="slidenum">
              <a:rPr lang="en-AU" altLang="en-US"/>
              <a:pPr fontAlgn="base">
                <a:spcBef>
                  <a:spcPct val="0"/>
                </a:spcBef>
                <a:spcAft>
                  <a:spcPct val="0"/>
                </a:spcAft>
              </a:pPr>
              <a:t>55</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582601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80497E-49F4-41BD-8ED7-8B1194C29C76}" type="slidenum">
              <a:rPr lang="en-AU" altLang="en-US"/>
              <a:pPr fontAlgn="base">
                <a:spcBef>
                  <a:spcPct val="0"/>
                </a:spcBef>
                <a:spcAft>
                  <a:spcPct val="0"/>
                </a:spcAft>
              </a:pPr>
              <a:t>56</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88949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7E0DD7B-415D-4CDE-B07A-C75E92D3C414}" type="slidenum">
              <a:rPr lang="en-AU" altLang="en-US"/>
              <a:pPr fontAlgn="base">
                <a:spcBef>
                  <a:spcPct val="0"/>
                </a:spcBef>
                <a:spcAft>
                  <a:spcPct val="0"/>
                </a:spcAft>
              </a:pPr>
              <a:t>57</a:t>
            </a:fld>
            <a:endParaRPr lang="en-AU" altLang="en-US"/>
          </a:p>
        </p:txBody>
      </p:sp>
      <p:sp>
        <p:nvSpPr>
          <p:cNvPr id="91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596848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1DCF444-CAF8-48D9-9608-3CC82DC2C857}" type="slidenum">
              <a:rPr lang="en-AU" altLang="en-US"/>
              <a:pPr fontAlgn="base">
                <a:spcBef>
                  <a:spcPct val="0"/>
                </a:spcBef>
                <a:spcAft>
                  <a:spcPct val="0"/>
                </a:spcAft>
              </a:pPr>
              <a:t>58</a:t>
            </a:fld>
            <a:endParaRPr lang="en-AU" altLang="en-US"/>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12483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648ABB8-24EB-4363-B775-D78700EC7A84}" type="slidenum">
              <a:rPr lang="en-AU" altLang="en-US"/>
              <a:pPr fontAlgn="base">
                <a:spcBef>
                  <a:spcPct val="0"/>
                </a:spcBef>
                <a:spcAft>
                  <a:spcPct val="0"/>
                </a:spcAft>
              </a:pPr>
              <a:t>59</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72462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665770F-6D2F-40FF-9A94-5A3D1993876C}" type="slidenum">
              <a:rPr lang="en-AU" altLang="en-US"/>
              <a:pPr fontAlgn="base">
                <a:spcBef>
                  <a:spcPct val="0"/>
                </a:spcBef>
                <a:spcAft>
                  <a:spcPct val="0"/>
                </a:spcAft>
              </a:pPr>
              <a:t>60</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22366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1AF2B9-95F2-44B6-9BF5-0F55A30FC39D}" type="slidenum">
              <a:rPr lang="en-AU" altLang="en-US"/>
              <a:pPr fontAlgn="base">
                <a:spcBef>
                  <a:spcPct val="0"/>
                </a:spcBef>
                <a:spcAft>
                  <a:spcPct val="0"/>
                </a:spcAft>
              </a:pPr>
              <a:t>61</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77013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8D44F90-F150-416A-9310-D1B3C70CB96A}" type="slidenum">
              <a:rPr lang="en-AU" altLang="en-US"/>
              <a:pPr fontAlgn="base">
                <a:spcBef>
                  <a:spcPct val="0"/>
                </a:spcBef>
                <a:spcAft>
                  <a:spcPct val="0"/>
                </a:spcAft>
              </a:pPr>
              <a:t>62</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46112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A0E5516-D133-45C3-ADF8-805280A3C455}" type="slidenum">
              <a:rPr lang="en-AU" altLang="en-US"/>
              <a:pPr fontAlgn="base">
                <a:spcBef>
                  <a:spcPct val="0"/>
                </a:spcBef>
                <a:spcAft>
                  <a:spcPct val="0"/>
                </a:spcAft>
              </a:pPr>
              <a:t>63</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775939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76F5E9-4C32-464F-AE8E-562576DC68F7}" type="slidenum">
              <a:rPr lang="en-AU" altLang="en-US"/>
              <a:pPr fontAlgn="base">
                <a:spcBef>
                  <a:spcPct val="0"/>
                </a:spcBef>
                <a:spcAft>
                  <a:spcPct val="0"/>
                </a:spcAft>
              </a:pPr>
              <a:t>66</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515752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2600CD0-B5D8-42B2-9C66-303FBCEAE22B}" type="slidenum">
              <a:rPr lang="en-AU" altLang="en-US"/>
              <a:pPr fontAlgn="base">
                <a:spcBef>
                  <a:spcPct val="0"/>
                </a:spcBef>
                <a:spcAft>
                  <a:spcPct val="0"/>
                </a:spcAft>
              </a:pPr>
              <a:t>68</a:t>
            </a:fld>
            <a:endParaRPr lang="en-AU" altLang="en-US"/>
          </a:p>
        </p:txBody>
      </p:sp>
      <p:sp>
        <p:nvSpPr>
          <p:cNvPr id="1105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43726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C205A1F-240B-4B2A-92AC-73123A84FCCA}" type="slidenum">
              <a:rPr lang="en-AU" altLang="en-US"/>
              <a:pPr fontAlgn="base">
                <a:spcBef>
                  <a:spcPct val="0"/>
                </a:spcBef>
                <a:spcAft>
                  <a:spcPct val="0"/>
                </a:spcAft>
              </a:pPr>
              <a:t>69</a:t>
            </a:fld>
            <a:endParaRPr lang="en-AU" altLang="en-US"/>
          </a:p>
        </p:txBody>
      </p:sp>
      <p:sp>
        <p:nvSpPr>
          <p:cNvPr id="1126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61238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3944515-4857-49BC-9BBA-E7283ED4931A}" type="slidenum">
              <a:rPr lang="en-AU" altLang="en-US"/>
              <a:pPr fontAlgn="base">
                <a:spcBef>
                  <a:spcPct val="0"/>
                </a:spcBef>
                <a:spcAft>
                  <a:spcPct val="0"/>
                </a:spcAft>
              </a:pPr>
              <a:t>73</a:t>
            </a:fld>
            <a:endParaRPr lang="en-AU" altLang="en-US"/>
          </a:p>
        </p:txBody>
      </p:sp>
      <p:sp>
        <p:nvSpPr>
          <p:cNvPr id="1177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051872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7B84AD-C9AF-4C15-81E7-5B33D4E6D6EF}" type="slidenum">
              <a:rPr lang="en-AU" altLang="en-US"/>
              <a:pPr fontAlgn="base">
                <a:spcBef>
                  <a:spcPct val="0"/>
                </a:spcBef>
                <a:spcAft>
                  <a:spcPct val="0"/>
                </a:spcAft>
              </a:pPr>
              <a:t>74</a:t>
            </a:fld>
            <a:endParaRPr lang="en-AU" altLang="en-US"/>
          </a:p>
        </p:txBody>
      </p:sp>
      <p:sp>
        <p:nvSpPr>
          <p:cNvPr id="1198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55039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2606CAD-BF9C-4FA6-8468-59EC5A26C633}" type="slidenum">
              <a:rPr lang="en-AU" altLang="en-US"/>
              <a:pPr fontAlgn="base">
                <a:spcBef>
                  <a:spcPct val="0"/>
                </a:spcBef>
                <a:spcAft>
                  <a:spcPct val="0"/>
                </a:spcAft>
              </a:pPr>
              <a:t>75</a:t>
            </a:fld>
            <a:endParaRPr lang="en-AU" altLang="en-US"/>
          </a:p>
        </p:txBody>
      </p:sp>
      <p:sp>
        <p:nvSpPr>
          <p:cNvPr id="1218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75798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C5B497E-EDEF-4B3F-ADC8-A72EDF640503}" type="slidenum">
              <a:rPr lang="en-AU" altLang="en-US"/>
              <a:pPr fontAlgn="base">
                <a:spcBef>
                  <a:spcPct val="0"/>
                </a:spcBef>
                <a:spcAft>
                  <a:spcPct val="0"/>
                </a:spcAft>
              </a:pPr>
              <a:t>77</a:t>
            </a:fld>
            <a:endParaRPr lang="en-AU" altLang="en-US"/>
          </a:p>
        </p:txBody>
      </p:sp>
      <p:sp>
        <p:nvSpPr>
          <p:cNvPr id="1249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66833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87468"/>
            <a:ext cx="7315200" cy="1946269"/>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3874898"/>
            <a:ext cx="7315200" cy="858474"/>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3763179"/>
            <a:ext cx="7315200" cy="970194"/>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2898823"/>
            <a:ext cx="7315200" cy="82382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Title 8"/>
          <p:cNvSpPr>
            <a:spLocks noGrp="1"/>
          </p:cNvSpPr>
          <p:nvPr>
            <p:ph type="title"/>
          </p:nvPr>
        </p:nvSpPr>
        <p:spPr>
          <a:xfrm>
            <a:off x="914400" y="1158537"/>
            <a:ext cx="7315200" cy="865573"/>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057400"/>
            <a:ext cx="3566160" cy="26951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057401"/>
            <a:ext cx="3566160" cy="269676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057400"/>
            <a:ext cx="3364992" cy="466344"/>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057400"/>
            <a:ext cx="3362062" cy="466344"/>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itle 9"/>
          <p:cNvSpPr>
            <a:spLocks noGrp="1"/>
          </p:cNvSpPr>
          <p:nvPr>
            <p:ph type="title"/>
          </p:nvPr>
        </p:nvSpPr>
        <p:spPr>
          <a:xfrm>
            <a:off x="914400" y="1158537"/>
            <a:ext cx="7315200" cy="865573"/>
          </a:xfrm>
        </p:spPr>
        <p:txBody>
          <a:bodyPr>
            <a:normAutofit/>
          </a:bodyPr>
          <a:lstStyle>
            <a:lvl1pPr>
              <a:defRPr sz="3600"/>
            </a:lvl1pPr>
          </a:lstStyle>
          <a:p>
            <a:r>
              <a:rPr lang="en-US" smtClean="0"/>
              <a:t>Click to edit Master title style</a:t>
            </a:r>
            <a:endParaRPr lang="en-US" dirty="0"/>
          </a:p>
        </p:txBody>
      </p:sp>
      <p:sp>
        <p:nvSpPr>
          <p:cNvPr id="11" name="Content Placeholder 10"/>
          <p:cNvSpPr>
            <a:spLocks noGrp="1"/>
          </p:cNvSpPr>
          <p:nvPr>
            <p:ph sz="quarter" idx="13"/>
          </p:nvPr>
        </p:nvSpPr>
        <p:spPr>
          <a:xfrm>
            <a:off x="914400" y="2537460"/>
            <a:ext cx="3566160" cy="2215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2537460"/>
            <a:ext cx="3566160" cy="2215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rdo" panose="02020600000000000000" pitchFamily="18" charset="-79"/>
                <a:ea typeface="Cardo" panose="02020600000000000000" pitchFamily="18" charset="-79"/>
                <a:cs typeface="Cardo" panose="02020600000000000000" pitchFamily="18" charset="-79"/>
              </a:defRPr>
            </a:lvl1p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69022"/>
            <a:ext cx="2950936" cy="1629761"/>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370032"/>
            <a:ext cx="4207848" cy="3357461"/>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3045822"/>
            <a:ext cx="2950936" cy="16840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71600"/>
            <a:ext cx="2953512" cy="1632204"/>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1714500"/>
            <a:ext cx="4038600" cy="25146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3044952"/>
            <a:ext cx="2953512" cy="168706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1" y="1370032"/>
            <a:ext cx="1492499" cy="336334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370032"/>
            <a:ext cx="5241476" cy="33633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26231"/>
            <a:ext cx="77724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8275"/>
            <a:ext cx="38100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438275"/>
            <a:ext cx="3810000" cy="3086100"/>
          </a:xfrm>
        </p:spPr>
        <p:txBody>
          <a:bodyPr rtlCol="0">
            <a:normAutofit/>
          </a:bodyPr>
          <a:lstStyle/>
          <a:p>
            <a:pPr lvl="0"/>
            <a:endParaRPr lang="en-US" noProof="0" dirty="0"/>
          </a:p>
        </p:txBody>
      </p:sp>
    </p:spTree>
    <p:extLst>
      <p:ext uri="{BB962C8B-B14F-4D97-AF65-F5344CB8AC3E}">
        <p14:creationId xmlns:p14="http://schemas.microsoft.com/office/powerpoint/2010/main" val="375721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nodePh="1">
                                  <p:stCondLst>
                                    <p:cond delay="1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Rectangle 9"/>
          <p:cNvSpPr/>
          <p:nvPr/>
        </p:nvSpPr>
        <p:spPr>
          <a:xfrm>
            <a:off x="8435268" y="430355"/>
            <a:ext cx="86236" cy="42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430355"/>
            <a:ext cx="576072" cy="42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12185"/>
            <a:ext cx="7315200" cy="865573"/>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830240"/>
            <a:ext cx="7315200" cy="265464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TextBox 11"/>
          <p:cNvSpPr txBox="1"/>
          <p:nvPr userDrawn="1"/>
        </p:nvSpPr>
        <p:spPr>
          <a:xfrm>
            <a:off x="8572769" y="506473"/>
            <a:ext cx="590226" cy="276999"/>
          </a:xfrm>
          <a:prstGeom prst="rect">
            <a:avLst/>
          </a:prstGeom>
          <a:noFill/>
        </p:spPr>
        <p:txBody>
          <a:bodyPr wrap="none">
            <a:spAutoFit/>
          </a:bodyPr>
          <a:lstStyle/>
          <a:p>
            <a:pPr fontAlgn="auto">
              <a:spcBef>
                <a:spcPts val="0"/>
              </a:spcBef>
              <a:spcAft>
                <a:spcPts val="0"/>
              </a:spcAft>
              <a:defRPr/>
            </a:pPr>
            <a:r>
              <a:rPr lang="en-US" sz="1200" b="1" dirty="0">
                <a:solidFill>
                  <a:schemeClr val="tx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6 - </a:t>
            </a:r>
            <a:fld id="{DC3E7F10-B8CF-4125-84A9-FEB7F36B800D}" type="slidenum">
              <a:rPr lang="en-US" sz="1200" b="1">
                <a:solidFill>
                  <a:schemeClr val="tx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pPr fontAlgn="auto">
                <a:spcBef>
                  <a:spcPts val="0"/>
                </a:spcBef>
                <a:spcAft>
                  <a:spcPts val="0"/>
                </a:spcAft>
                <a:defRPr/>
              </a:pPr>
              <a:t>‹#›</a:t>
            </a:fld>
            <a:endParaRPr lang="en-US" sz="1200" b="1" dirty="0">
              <a:solidFill>
                <a:schemeClr val="tx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000" kern="1200">
          <a:solidFill>
            <a:schemeClr val="tx2"/>
          </a:solidFill>
          <a:latin typeface="Cardo" panose="02020600000000000000" pitchFamily="18" charset="-79"/>
          <a:ea typeface="Cardo" panose="02020600000000000000" pitchFamily="18" charset="-79"/>
          <a:cs typeface="Cardo" panose="02020600000000000000" pitchFamily="18" charset="-79"/>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Cardo" panose="02020600000000000000" pitchFamily="18" charset="-79"/>
          <a:ea typeface="Cardo" panose="02020600000000000000" pitchFamily="18" charset="-79"/>
          <a:cs typeface="Cardo" panose="02020600000000000000" pitchFamily="18" charset="-79"/>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Cardo" panose="02020600000000000000" pitchFamily="18" charset="-79"/>
          <a:ea typeface="Cardo" panose="02020600000000000000" pitchFamily="18" charset="-79"/>
          <a:cs typeface="Cardo" panose="02020600000000000000" pitchFamily="18" charset="-79"/>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Cardo" panose="02020600000000000000" pitchFamily="18" charset="-79"/>
          <a:ea typeface="Cardo" panose="02020600000000000000" pitchFamily="18" charset="-79"/>
          <a:cs typeface="Cardo" panose="02020600000000000000" pitchFamily="18" charset="-79"/>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Cardo" panose="02020600000000000000" pitchFamily="18" charset="-79"/>
          <a:ea typeface="Cardo" panose="02020600000000000000" pitchFamily="18" charset="-79"/>
          <a:cs typeface="Cardo" panose="02020600000000000000" pitchFamily="18" charset="-79"/>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Cardo" panose="02020600000000000000" pitchFamily="18" charset="-79"/>
          <a:ea typeface="Cardo" panose="02020600000000000000" pitchFamily="18" charset="-79"/>
          <a:cs typeface="Cardo" panose="02020600000000000000" pitchFamily="18" charset="-79"/>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4805" y="842481"/>
            <a:ext cx="2301411" cy="1150706"/>
          </a:xfrm>
          <a:prstGeom prst="roundRect">
            <a:avLst>
              <a:gd name="adj" fmla="val 50000"/>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26724" y="2361344"/>
            <a:ext cx="7664521" cy="1530864"/>
          </a:xfrm>
        </p:spPr>
        <p:txBody>
          <a:bodyPr anchor="ctr">
            <a:noAutofit/>
            <a:scene3d>
              <a:camera prst="orthographicFront"/>
              <a:lightRig rig="freezing" dir="t">
                <a:rot lat="0" lon="0" rev="2400000"/>
              </a:lightRig>
            </a:scene3d>
            <a:sp3d prstMaterial="dkEdge">
              <a:bevelT w="38100" h="38100"/>
            </a:sp3d>
          </a:bodyPr>
          <a:lstStyle/>
          <a:p>
            <a:r>
              <a:rPr lang="en-US" altLang="en-US" sz="6600" b="1" smtClean="0">
                <a:solidFill>
                  <a:srgbClr val="FFC000"/>
                </a:solidFill>
                <a:effectLst>
                  <a:outerShdw blurRad="165100" dist="127000" dir="2700000" algn="tl" rotWithShape="0">
                    <a:prstClr val="black">
                      <a:alpha val="80000"/>
                    </a:prstClr>
                  </a:outerShdw>
                </a:effectLst>
                <a:latin typeface="Century Gothic" panose="020B0502020202020204" pitchFamily="34" charset="0"/>
              </a:rPr>
              <a:t>Manajemen </a:t>
            </a:r>
            <a:br>
              <a:rPr lang="en-US" altLang="en-US" sz="6600" b="1" smtClean="0">
                <a:solidFill>
                  <a:srgbClr val="FFC000"/>
                </a:solidFill>
                <a:effectLst>
                  <a:outerShdw blurRad="165100" dist="127000" dir="2700000" algn="tl" rotWithShape="0">
                    <a:prstClr val="black">
                      <a:alpha val="80000"/>
                    </a:prstClr>
                  </a:outerShdw>
                </a:effectLst>
                <a:latin typeface="Century Gothic" panose="020B0502020202020204" pitchFamily="34" charset="0"/>
              </a:rPr>
            </a:br>
            <a:r>
              <a:rPr lang="en-US" altLang="en-US" sz="6600" b="1" smtClean="0">
                <a:solidFill>
                  <a:srgbClr val="FFC000"/>
                </a:solidFill>
                <a:effectLst>
                  <a:outerShdw blurRad="165100" dist="127000" dir="2700000" algn="tl" rotWithShape="0">
                    <a:prstClr val="black">
                      <a:alpha val="80000"/>
                    </a:prstClr>
                  </a:outerShdw>
                </a:effectLst>
                <a:latin typeface="Century Gothic" panose="020B0502020202020204" pitchFamily="34" charset="0"/>
              </a:rPr>
              <a:t>Kualitas</a:t>
            </a:r>
            <a:endParaRPr lang="en-US" sz="6600" b="1" dirty="0">
              <a:solidFill>
                <a:srgbClr val="FFC000"/>
              </a:solidFill>
              <a:effectLst>
                <a:outerShdw blurRad="165100" dist="127000" dir="2700000" algn="tl" rotWithShape="0">
                  <a:prstClr val="black">
                    <a:alpha val="80000"/>
                  </a:prstClr>
                </a:outerShdw>
              </a:effectLst>
              <a:latin typeface="Century Gothic" panose="020B0502020202020204" pitchFamily="34" charset="0"/>
            </a:endParaRPr>
          </a:p>
        </p:txBody>
      </p:sp>
      <p:sp>
        <p:nvSpPr>
          <p:cNvPr id="39" name="TextBox 38"/>
          <p:cNvSpPr txBox="1"/>
          <p:nvPr/>
        </p:nvSpPr>
        <p:spPr>
          <a:xfrm>
            <a:off x="904289" y="1072863"/>
            <a:ext cx="1755609" cy="769441"/>
          </a:xfrm>
          <a:prstGeom prst="rect">
            <a:avLst/>
          </a:prstGeom>
          <a:noFill/>
        </p:spPr>
        <p:txBody>
          <a:bodyPr wrap="none">
            <a:spAutoFit/>
          </a:bodyPr>
          <a:lstStyle/>
          <a:p>
            <a:pPr fontAlgn="auto">
              <a:spcBef>
                <a:spcPts val="0"/>
              </a:spcBef>
              <a:spcAft>
                <a:spcPts val="0"/>
              </a:spcAft>
              <a:defRPr/>
            </a:pPr>
            <a:r>
              <a:rPr lang="en-US" sz="4400" b="1" smtClean="0">
                <a:ln w="28575">
                  <a:solidFill>
                    <a:schemeClr val="tx1"/>
                  </a:solidFill>
                  <a:prstDash val="solid"/>
                  <a:miter lim="800000"/>
                </a:ln>
                <a:noFill/>
                <a:effectLst>
                  <a:outerShdw blurRad="25500" dist="23000" dir="7020000" algn="tl">
                    <a:srgbClr val="000000">
                      <a:alpha val="50000"/>
                    </a:srgbClr>
                  </a:outerShdw>
                </a:effectLst>
                <a:latin typeface="Cardo" panose="02020600000000000000" pitchFamily="18" charset="-79"/>
                <a:ea typeface="Cardo" panose="02020600000000000000" pitchFamily="18" charset="-79"/>
                <a:cs typeface="Cardo" panose="02020600000000000000" pitchFamily="18" charset="-79"/>
              </a:rPr>
              <a:t>BAB </a:t>
            </a:r>
            <a:r>
              <a:rPr lang="en-US" sz="4400" b="1" smtClean="0">
                <a:ln w="28575">
                  <a:solidFill>
                    <a:schemeClr val="tx1"/>
                  </a:solidFill>
                  <a:prstDash val="solid"/>
                  <a:miter lim="800000"/>
                </a:ln>
                <a:noFill/>
                <a:effectLst>
                  <a:outerShdw blurRad="25500" dist="23000" dir="7020000" algn="tl">
                    <a:srgbClr val="000000">
                      <a:alpha val="50000"/>
                    </a:srgbClr>
                  </a:outerShdw>
                </a:effectLst>
                <a:latin typeface="Cardo" panose="02020600000000000000" pitchFamily="18" charset="-79"/>
                <a:ea typeface="Cardo" panose="02020600000000000000" pitchFamily="18" charset="-79"/>
                <a:cs typeface="Cardo" panose="02020600000000000000" pitchFamily="18" charset="-79"/>
              </a:rPr>
              <a:t>6</a:t>
            </a:r>
            <a:endParaRPr lang="en-US" sz="4400" b="1" dirty="0">
              <a:ln w="28575">
                <a:solidFill>
                  <a:schemeClr val="tx1"/>
                </a:solidFill>
                <a:prstDash val="solid"/>
                <a:miter lim="800000"/>
              </a:ln>
              <a:noFill/>
              <a:effectLst>
                <a:outerShdw blurRad="25500" dist="23000" dir="7020000" algn="tl">
                  <a:srgbClr val="000000">
                    <a:alpha val="50000"/>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5369" name="TextBox 3"/>
          <p:cNvSpPr txBox="1">
            <a:spLocks noChangeArrowheads="1"/>
          </p:cNvSpPr>
          <p:nvPr/>
        </p:nvSpPr>
        <p:spPr bwMode="auto">
          <a:xfrm>
            <a:off x="-1079500" y="23622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2"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p:val>
                                            <p:strVal val="4*#ppt_w"/>
                                          </p:val>
                                        </p:tav>
                                        <p:tav tm="100000">
                                          <p:val>
                                            <p:strVal val="#ppt_w"/>
                                          </p:val>
                                        </p:tav>
                                      </p:tavLst>
                                    </p:anim>
                                    <p:anim calcmode="lin" valueType="num">
                                      <p:cBhvr>
                                        <p:cTn id="14" dur="2000" fill="hold"/>
                                        <p:tgtEl>
                                          <p:spTgt spid="2"/>
                                        </p:tgtEl>
                                        <p:attrNameLst>
                                          <p:attrName>ppt_h</p:attrName>
                                        </p:attrNameLst>
                                      </p:cBhvr>
                                      <p:tavLst>
                                        <p:tav tm="0">
                                          <p:val>
                                            <p:strVal val="4*#ppt_h"/>
                                          </p:val>
                                        </p:tav>
                                        <p:tav tm="100000">
                                          <p:val>
                                            <p:strVal val="#ppt_h"/>
                                          </p:val>
                                        </p:tav>
                                      </p:tavLst>
                                    </p:anim>
                                  </p:childTnLst>
                                </p:cTn>
                              </p:par>
                            </p:childTnLst>
                          </p:cTn>
                        </p:par>
                        <p:par>
                          <p:cTn id="15" fill="hold">
                            <p:stCondLst>
                              <p:cond delay="3000"/>
                            </p:stCondLst>
                            <p:childTnLst>
                              <p:par>
                                <p:cTn id="16" presetID="3" presetClass="emph" presetSubtype="2" fill="hold" grpId="0" nodeType="afterEffect">
                                  <p:stCondLst>
                                    <p:cond delay="0"/>
                                  </p:stCondLst>
                                  <p:childTnLst>
                                    <p:animClr clrSpc="rgb" dir="cw">
                                      <p:cBhvr override="childStyle">
                                        <p:cTn id="17" dur="2000" fill="hold"/>
                                        <p:tgtEl>
                                          <p:spTgt spid="2"/>
                                        </p:tgtEl>
                                        <p:attrNameLst>
                                          <p:attrName>style.color</p:attrName>
                                        </p:attrNameLst>
                                      </p:cBhvr>
                                      <p:to>
                                        <a:srgbClr val="00B050"/>
                                      </p:to>
                                    </p:animClr>
                                  </p:childTnLst>
                                </p:cTn>
                              </p:par>
                            </p:childTnLst>
                          </p:cTn>
                        </p:par>
                        <p:par>
                          <p:cTn id="18" fill="hold">
                            <p:stCondLst>
                              <p:cond delay="5000"/>
                            </p:stCondLst>
                            <p:childTnLst>
                              <p:par>
                                <p:cTn id="19" presetID="3" presetClass="emph" presetSubtype="2" fill="hold" grpId="1" nodeType="afterEffect">
                                  <p:stCondLst>
                                    <p:cond delay="0"/>
                                  </p:stCondLst>
                                  <p:childTnLst>
                                    <p:animClr clrSpc="rgb" dir="cw">
                                      <p:cBhvr override="childStyle">
                                        <p:cTn id="20" dur="2000" fill="hold"/>
                                        <p:tgtEl>
                                          <p:spTgt spid="2"/>
                                        </p:tgtEl>
                                        <p:attrNameLst>
                                          <p:attrName>style.color</p:attrName>
                                        </p:attrNameLst>
                                      </p:cBhvr>
                                      <p:to>
                                        <a:srgbClr val="FFC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 name="Rounded Rectangle 2"/>
          <p:cNvSpPr/>
          <p:nvPr/>
        </p:nvSpPr>
        <p:spPr>
          <a:xfrm>
            <a:off x="2965622" y="111211"/>
            <a:ext cx="2323070" cy="827903"/>
          </a:xfrm>
          <a:prstGeom prst="roundRect">
            <a:avLst>
              <a:gd name="adj" fmla="val 50000"/>
            </a:avLst>
          </a:prstGeom>
          <a:solidFill>
            <a:srgbClr val="3330B1">
              <a:alpha val="74118"/>
            </a:srgbClr>
          </a:solidFill>
          <a:scene3d>
            <a:camera prst="orthographicFront"/>
            <a:lightRig rig="twoPt" dir="t"/>
          </a:scene3d>
          <a:sp3d prstMaterial="dkEdge">
            <a:bevelT w="419100" h="419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5" name="Rectangle 2"/>
          <p:cNvSpPr>
            <a:spLocks noGrp="1" noChangeArrowheads="1"/>
          </p:cNvSpPr>
          <p:nvPr>
            <p:ph type="title"/>
          </p:nvPr>
        </p:nvSpPr>
        <p:spPr>
          <a:xfrm>
            <a:off x="457200" y="212185"/>
            <a:ext cx="7315200" cy="603361"/>
          </a:xfrm>
        </p:spPr>
        <p:txBody>
          <a:bodyPr anchorCtr="1">
            <a:normAutofit fontScale="90000"/>
          </a:bodyPr>
          <a:lstStyle/>
          <a:p>
            <a:r>
              <a:rPr lang="en-US" altLang="en-US" b="1"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Outline</a:t>
            </a:r>
          </a:p>
        </p:txBody>
      </p:sp>
      <p:sp>
        <p:nvSpPr>
          <p:cNvPr id="16387" name="Rectangle 3"/>
          <p:cNvSpPr>
            <a:spLocks noGrp="1" noChangeArrowheads="1"/>
          </p:cNvSpPr>
          <p:nvPr>
            <p:ph idx="1"/>
          </p:nvPr>
        </p:nvSpPr>
        <p:spPr>
          <a:xfrm>
            <a:off x="1066800" y="1028700"/>
            <a:ext cx="7696200" cy="923925"/>
          </a:xfrm>
        </p:spPr>
        <p:txBody>
          <a:bodyPr/>
          <a:lstStyle/>
          <a:p>
            <a:pPr marL="444500" indent="-444500" defTabSz="836613">
              <a:buClr>
                <a:srgbClr val="BF0922"/>
              </a:buClr>
              <a:buSzPct val="60000"/>
              <a:buFont typeface="Courier New" panose="02070309020205020404" pitchFamily="49" charset="0"/>
              <a:buChar char="o"/>
            </a:pPr>
            <a:r>
              <a:rPr lang="en-US" altLang="en-US" b="1" smtClean="0">
                <a:solidFill>
                  <a:schemeClr val="accent1"/>
                </a:solidFill>
                <a:latin typeface="Cardo" panose="02020600000000000000" pitchFamily="18" charset="-79"/>
                <a:ea typeface="Cardo" panose="02020600000000000000" pitchFamily="18" charset="-79"/>
                <a:cs typeface="Cardo" panose="02020600000000000000" pitchFamily="18" charset="-79"/>
              </a:rPr>
              <a:t>Global Company Profile: </a:t>
            </a:r>
            <a:br>
              <a:rPr lang="en-US" altLang="en-US" b="1" smtClean="0">
                <a:solidFill>
                  <a:schemeClr val="accent1"/>
                </a:solidFill>
                <a:latin typeface="Cardo" panose="02020600000000000000" pitchFamily="18" charset="-79"/>
                <a:ea typeface="Cardo" panose="02020600000000000000" pitchFamily="18" charset="-79"/>
                <a:cs typeface="Cardo" panose="02020600000000000000" pitchFamily="18" charset="-79"/>
              </a:rPr>
            </a:br>
            <a:r>
              <a:rPr lang="en-US" altLang="en-US" smtClean="0">
                <a:solidFill>
                  <a:srgbClr val="FFC000"/>
                </a:solidFill>
                <a:latin typeface="Cardo" panose="02020600000000000000" pitchFamily="18" charset="-79"/>
                <a:ea typeface="Cardo" panose="02020600000000000000" pitchFamily="18" charset="-79"/>
                <a:cs typeface="Cardo" panose="02020600000000000000" pitchFamily="18" charset="-79"/>
              </a:rPr>
              <a:t>Arnold Palmer Hospital</a:t>
            </a:r>
          </a:p>
        </p:txBody>
      </p:sp>
      <p:sp>
        <p:nvSpPr>
          <p:cNvPr id="2" name="TextBox 1"/>
          <p:cNvSpPr txBox="1">
            <a:spLocks noChangeArrowheads="1"/>
          </p:cNvSpPr>
          <p:nvPr/>
        </p:nvSpPr>
        <p:spPr bwMode="auto">
          <a:xfrm>
            <a:off x="1066800" y="1914525"/>
            <a:ext cx="3610732"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Quality and Strategy</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Defining Quality</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Total Quality Management</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Tools of TQM</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The Role of Inspection</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TQM in Services</a:t>
            </a: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1000"/>
                                        <p:tgtEl>
                                          <p:spTgt spid="16387"/>
                                        </p:tgtEl>
                                      </p:cBhvr>
                                    </p:animEffect>
                                    <p:anim calcmode="lin" valueType="num">
                                      <p:cBhvr>
                                        <p:cTn id="8" dur="1000" fill="hold"/>
                                        <p:tgtEl>
                                          <p:spTgt spid="16387"/>
                                        </p:tgtEl>
                                        <p:attrNameLst>
                                          <p:attrName>ppt_x</p:attrName>
                                        </p:attrNameLst>
                                      </p:cBhvr>
                                      <p:tavLst>
                                        <p:tav tm="0">
                                          <p:val>
                                            <p:strVal val="#ppt_x"/>
                                          </p:val>
                                        </p:tav>
                                        <p:tav tm="100000">
                                          <p:val>
                                            <p:strVal val="#ppt_x"/>
                                          </p:val>
                                        </p:tav>
                                      </p:tavLst>
                                    </p:anim>
                                    <p:anim calcmode="lin" valueType="num">
                                      <p:cBhvr>
                                        <p:cTn id="9" dur="1000" fill="hold"/>
                                        <p:tgtEl>
                                          <p:spTgt spid="1638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238125"/>
            <a:ext cx="7772400" cy="628650"/>
          </a:xfrm>
        </p:spPr>
        <p:txBody>
          <a:bodyPr>
            <a:normAutofit fontScale="90000"/>
          </a:bodyPr>
          <a:lstStyle/>
          <a:p>
            <a:r>
              <a:rPr lang="en-US" altLang="en-US" b="1" dirty="0" smtClean="0">
                <a:effectLst>
                  <a:outerShdw blurRad="38100" dist="38100" dir="2700000" algn="tl">
                    <a:srgbClr val="000000">
                      <a:alpha val="43137"/>
                    </a:srgbClr>
                  </a:outerShdw>
                </a:effectLst>
                <a:latin typeface="Bookman Old Style" pitchFamily="18" charset="0"/>
                <a:cs typeface="Arial" pitchFamily="34" charset="0"/>
              </a:rPr>
              <a:t>Learning Objectives</a:t>
            </a:r>
          </a:p>
        </p:txBody>
      </p:sp>
      <p:sp>
        <p:nvSpPr>
          <p:cNvPr id="18434" name="Rectangle 3"/>
          <p:cNvSpPr>
            <a:spLocks noGrp="1" noChangeArrowheads="1"/>
          </p:cNvSpPr>
          <p:nvPr>
            <p:ph idx="1"/>
          </p:nvPr>
        </p:nvSpPr>
        <p:spPr>
          <a:xfrm>
            <a:off x="660400" y="883443"/>
            <a:ext cx="8034338" cy="823913"/>
          </a:xfrm>
        </p:spPr>
        <p:txBody>
          <a:bodyPr>
            <a:normAutofit/>
          </a:bodyPr>
          <a:lstStyle/>
          <a:p>
            <a:pPr marL="0" indent="0">
              <a:buFontTx/>
              <a:buNone/>
            </a:pPr>
            <a:r>
              <a:rPr lang="en-US" altLang="en-US" b="1" smtClean="0">
                <a:solidFill>
                  <a:srgbClr val="00B0F0"/>
                </a:solidFill>
                <a:latin typeface="Arial" pitchFamily="34" charset="0"/>
                <a:cs typeface="Arial" pitchFamily="34" charset="0"/>
              </a:rPr>
              <a:t>When you complete this chapter you should be able to:</a:t>
            </a:r>
          </a:p>
        </p:txBody>
      </p:sp>
      <p:sp>
        <p:nvSpPr>
          <p:cNvPr id="26628" name="Rectangle 4"/>
          <p:cNvSpPr>
            <a:spLocks noChangeArrowheads="1"/>
          </p:cNvSpPr>
          <p:nvPr/>
        </p:nvSpPr>
        <p:spPr bwMode="auto">
          <a:xfrm>
            <a:off x="885826" y="1665685"/>
            <a:ext cx="7737475" cy="280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2"/>
              </a:buClr>
              <a:buFont typeface="Arial" pitchFamily="34" charset="0"/>
              <a:buAutoNum type="arabicPeriod"/>
            </a:pPr>
            <a:r>
              <a:rPr lang="en-US" altLang="en-US" sz="2000" b="1" dirty="0">
                <a:latin typeface="Cardo" panose="02020600000000000000" pitchFamily="18" charset="-79"/>
                <a:ea typeface="Cardo" panose="02020600000000000000" pitchFamily="18" charset="-79"/>
                <a:cs typeface="Cardo" panose="02020600000000000000" pitchFamily="18" charset="-79"/>
              </a:rPr>
              <a:t>Define</a:t>
            </a:r>
            <a:r>
              <a:rPr lang="en-US" altLang="en-US" sz="2000" dirty="0">
                <a:latin typeface="Cardo" panose="02020600000000000000" pitchFamily="18" charset="-79"/>
                <a:ea typeface="Cardo" panose="02020600000000000000" pitchFamily="18" charset="-79"/>
                <a:cs typeface="Cardo" panose="02020600000000000000" pitchFamily="18" charset="-79"/>
              </a:rPr>
              <a:t> quality and TQM</a:t>
            </a:r>
          </a:p>
          <a:p>
            <a:pPr>
              <a:lnSpc>
                <a:spcPct val="90000"/>
              </a:lnSpc>
              <a:spcAft>
                <a:spcPts val="1200"/>
              </a:spcAft>
              <a:buClr>
                <a:schemeClr val="tx2"/>
              </a:buClr>
              <a:buFont typeface="Arial" pitchFamily="34" charset="0"/>
              <a:buAutoNum type="arabicPeriod"/>
            </a:pPr>
            <a:r>
              <a:rPr lang="en-US" altLang="en-US" sz="2000" b="1" dirty="0">
                <a:latin typeface="Cardo" panose="02020600000000000000" pitchFamily="18" charset="-79"/>
                <a:ea typeface="Cardo" panose="02020600000000000000" pitchFamily="18" charset="-79"/>
                <a:cs typeface="Cardo" panose="02020600000000000000" pitchFamily="18" charset="-79"/>
              </a:rPr>
              <a:t>Describe</a:t>
            </a:r>
            <a:r>
              <a:rPr lang="en-US" altLang="en-US" sz="2000" dirty="0">
                <a:latin typeface="Cardo" panose="02020600000000000000" pitchFamily="18" charset="-79"/>
                <a:ea typeface="Cardo" panose="02020600000000000000" pitchFamily="18" charset="-79"/>
                <a:cs typeface="Cardo" panose="02020600000000000000" pitchFamily="18" charset="-79"/>
              </a:rPr>
              <a:t> the ISO international quality standards</a:t>
            </a:r>
          </a:p>
          <a:p>
            <a:pPr>
              <a:lnSpc>
                <a:spcPct val="90000"/>
              </a:lnSpc>
              <a:spcAft>
                <a:spcPts val="1200"/>
              </a:spcAft>
              <a:buClr>
                <a:schemeClr val="tx2"/>
              </a:buClr>
              <a:buFont typeface="Arial" pitchFamily="34" charset="0"/>
              <a:buAutoNum type="arabicPeriod"/>
            </a:pPr>
            <a:r>
              <a:rPr lang="en-US" altLang="en-US" sz="2000" b="1" dirty="0">
                <a:latin typeface="Cardo" panose="02020600000000000000" pitchFamily="18" charset="-79"/>
                <a:ea typeface="Cardo" panose="02020600000000000000" pitchFamily="18" charset="-79"/>
                <a:cs typeface="Cardo" panose="02020600000000000000" pitchFamily="18" charset="-79"/>
              </a:rPr>
              <a:t>Explain</a:t>
            </a:r>
            <a:r>
              <a:rPr lang="en-US" altLang="en-US" sz="2000" dirty="0">
                <a:latin typeface="Cardo" panose="02020600000000000000" pitchFamily="18" charset="-79"/>
                <a:ea typeface="Cardo" panose="02020600000000000000" pitchFamily="18" charset="-79"/>
                <a:cs typeface="Cardo" panose="02020600000000000000" pitchFamily="18" charset="-79"/>
              </a:rPr>
              <a:t> what Six Sigma is</a:t>
            </a:r>
          </a:p>
          <a:p>
            <a:pPr>
              <a:lnSpc>
                <a:spcPct val="90000"/>
              </a:lnSpc>
              <a:spcAft>
                <a:spcPts val="1200"/>
              </a:spcAft>
              <a:buClr>
                <a:schemeClr val="tx2"/>
              </a:buClr>
              <a:buFont typeface="Arial" pitchFamily="34" charset="0"/>
              <a:buAutoNum type="arabicPeriod"/>
            </a:pPr>
            <a:r>
              <a:rPr lang="en-US" altLang="en-US" sz="2000" b="1" dirty="0">
                <a:latin typeface="Cardo" panose="02020600000000000000" pitchFamily="18" charset="-79"/>
                <a:ea typeface="Cardo" panose="02020600000000000000" pitchFamily="18" charset="-79"/>
                <a:cs typeface="Cardo" panose="02020600000000000000" pitchFamily="18" charset="-79"/>
              </a:rPr>
              <a:t>Explain</a:t>
            </a:r>
            <a:r>
              <a:rPr lang="en-US" altLang="en-US" sz="2000" dirty="0">
                <a:latin typeface="Cardo" panose="02020600000000000000" pitchFamily="18" charset="-79"/>
                <a:ea typeface="Cardo" panose="02020600000000000000" pitchFamily="18" charset="-79"/>
                <a:cs typeface="Cardo" panose="02020600000000000000" pitchFamily="18" charset="-79"/>
              </a:rPr>
              <a:t> how benchmarking is used in TQM </a:t>
            </a:r>
          </a:p>
          <a:p>
            <a:pPr>
              <a:lnSpc>
                <a:spcPct val="90000"/>
              </a:lnSpc>
              <a:spcAft>
                <a:spcPts val="1200"/>
              </a:spcAft>
              <a:buClr>
                <a:schemeClr val="tx2"/>
              </a:buClr>
              <a:buFont typeface="Arial" pitchFamily="34" charset="0"/>
              <a:buAutoNum type="arabicPeriod"/>
            </a:pPr>
            <a:r>
              <a:rPr lang="en-US" altLang="en-US" sz="2000" b="1" dirty="0">
                <a:latin typeface="Cardo" panose="02020600000000000000" pitchFamily="18" charset="-79"/>
                <a:ea typeface="Cardo" panose="02020600000000000000" pitchFamily="18" charset="-79"/>
                <a:cs typeface="Cardo" panose="02020600000000000000" pitchFamily="18" charset="-79"/>
              </a:rPr>
              <a:t>Explain</a:t>
            </a:r>
            <a:r>
              <a:rPr lang="en-US" altLang="en-US" sz="2000" dirty="0">
                <a:latin typeface="Cardo" panose="02020600000000000000" pitchFamily="18" charset="-79"/>
                <a:ea typeface="Cardo" panose="02020600000000000000" pitchFamily="18" charset="-79"/>
                <a:cs typeface="Cardo" panose="02020600000000000000" pitchFamily="18" charset="-79"/>
              </a:rPr>
              <a:t> quality robust products and </a:t>
            </a:r>
            <a:br>
              <a:rPr lang="en-US" altLang="en-US" sz="2000" dirty="0">
                <a:latin typeface="Cardo" panose="02020600000000000000" pitchFamily="18" charset="-79"/>
                <a:ea typeface="Cardo" panose="02020600000000000000" pitchFamily="18" charset="-79"/>
                <a:cs typeface="Cardo" panose="02020600000000000000" pitchFamily="18" charset="-79"/>
              </a:rPr>
            </a:br>
            <a:r>
              <a:rPr lang="en-US" altLang="en-US" sz="2000" dirty="0">
                <a:latin typeface="Cardo" panose="02020600000000000000" pitchFamily="18" charset="-79"/>
                <a:ea typeface="Cardo" panose="02020600000000000000" pitchFamily="18" charset="-79"/>
                <a:cs typeface="Cardo" panose="02020600000000000000" pitchFamily="18" charset="-79"/>
              </a:rPr>
              <a:t>Taguchi concepts</a:t>
            </a:r>
          </a:p>
          <a:p>
            <a:pPr>
              <a:lnSpc>
                <a:spcPct val="90000"/>
              </a:lnSpc>
              <a:spcAft>
                <a:spcPts val="1200"/>
              </a:spcAft>
              <a:buClr>
                <a:schemeClr val="tx2"/>
              </a:buClr>
              <a:buFont typeface="Arial" pitchFamily="34" charset="0"/>
              <a:buAutoNum type="arabicPeriod"/>
            </a:pPr>
            <a:r>
              <a:rPr lang="en-US" altLang="en-US" sz="2000" b="1" dirty="0">
                <a:latin typeface="Cardo" panose="02020600000000000000" pitchFamily="18" charset="-79"/>
                <a:ea typeface="Cardo" panose="02020600000000000000" pitchFamily="18" charset="-79"/>
                <a:cs typeface="Cardo" panose="02020600000000000000" pitchFamily="18" charset="-79"/>
              </a:rPr>
              <a:t>Use</a:t>
            </a:r>
            <a:r>
              <a:rPr lang="en-US" altLang="en-US" sz="2000" dirty="0">
                <a:latin typeface="Cardo" panose="02020600000000000000" pitchFamily="18" charset="-79"/>
                <a:ea typeface="Cardo" panose="02020600000000000000" pitchFamily="18" charset="-79"/>
                <a:cs typeface="Cardo" panose="02020600000000000000" pitchFamily="18" charset="-79"/>
              </a:rPr>
              <a:t> the seven tools of TQM</a:t>
            </a: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fade">
                                      <p:cBhvr>
                                        <p:cTn id="7" dur="1000"/>
                                        <p:tgtEl>
                                          <p:spTgt spid="26628">
                                            <p:txEl>
                                              <p:pRg st="0" end="0"/>
                                            </p:txEl>
                                          </p:spTgt>
                                        </p:tgtEl>
                                      </p:cBhvr>
                                    </p:animEffect>
                                    <p:anim calcmode="lin" valueType="num">
                                      <p:cBhvr>
                                        <p:cTn id="8" dur="1000" fill="hold"/>
                                        <p:tgtEl>
                                          <p:spTgt spid="266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62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6628">
                                            <p:txEl>
                                              <p:pRg st="1" end="1"/>
                                            </p:txEl>
                                          </p:spTgt>
                                        </p:tgtEl>
                                        <p:attrNameLst>
                                          <p:attrName>style.visibility</p:attrName>
                                        </p:attrNameLst>
                                      </p:cBhvr>
                                      <p:to>
                                        <p:strVal val="visible"/>
                                      </p:to>
                                    </p:set>
                                    <p:animEffect transition="in" filter="fade">
                                      <p:cBhvr>
                                        <p:cTn id="13" dur="1000"/>
                                        <p:tgtEl>
                                          <p:spTgt spid="26628">
                                            <p:txEl>
                                              <p:pRg st="1" end="1"/>
                                            </p:txEl>
                                          </p:spTgt>
                                        </p:tgtEl>
                                      </p:cBhvr>
                                    </p:animEffect>
                                    <p:anim calcmode="lin" valueType="num">
                                      <p:cBhvr>
                                        <p:cTn id="14" dur="1000" fill="hold"/>
                                        <p:tgtEl>
                                          <p:spTgt spid="2662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662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6628">
                                            <p:txEl>
                                              <p:pRg st="2" end="2"/>
                                            </p:txEl>
                                          </p:spTgt>
                                        </p:tgtEl>
                                        <p:attrNameLst>
                                          <p:attrName>style.visibility</p:attrName>
                                        </p:attrNameLst>
                                      </p:cBhvr>
                                      <p:to>
                                        <p:strVal val="visible"/>
                                      </p:to>
                                    </p:set>
                                    <p:animEffect transition="in" filter="fade">
                                      <p:cBhvr>
                                        <p:cTn id="19" dur="1000"/>
                                        <p:tgtEl>
                                          <p:spTgt spid="26628">
                                            <p:txEl>
                                              <p:pRg st="2" end="2"/>
                                            </p:txEl>
                                          </p:spTgt>
                                        </p:tgtEl>
                                      </p:cBhvr>
                                    </p:animEffect>
                                    <p:anim calcmode="lin" valueType="num">
                                      <p:cBhvr>
                                        <p:cTn id="20" dur="1000" fill="hold"/>
                                        <p:tgtEl>
                                          <p:spTgt spid="2662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6628">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6628">
                                            <p:txEl>
                                              <p:pRg st="3" end="3"/>
                                            </p:txEl>
                                          </p:spTgt>
                                        </p:tgtEl>
                                        <p:attrNameLst>
                                          <p:attrName>style.visibility</p:attrName>
                                        </p:attrNameLst>
                                      </p:cBhvr>
                                      <p:to>
                                        <p:strVal val="visible"/>
                                      </p:to>
                                    </p:set>
                                    <p:animEffect transition="in" filter="fade">
                                      <p:cBhvr>
                                        <p:cTn id="25" dur="1000"/>
                                        <p:tgtEl>
                                          <p:spTgt spid="26628">
                                            <p:txEl>
                                              <p:pRg st="3" end="3"/>
                                            </p:txEl>
                                          </p:spTgt>
                                        </p:tgtEl>
                                      </p:cBhvr>
                                    </p:animEffect>
                                    <p:anim calcmode="lin" valueType="num">
                                      <p:cBhvr>
                                        <p:cTn id="26" dur="1000" fill="hold"/>
                                        <p:tgtEl>
                                          <p:spTgt spid="2662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6628">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6628">
                                            <p:txEl>
                                              <p:pRg st="4" end="4"/>
                                            </p:txEl>
                                          </p:spTgt>
                                        </p:tgtEl>
                                        <p:attrNameLst>
                                          <p:attrName>style.visibility</p:attrName>
                                        </p:attrNameLst>
                                      </p:cBhvr>
                                      <p:to>
                                        <p:strVal val="visible"/>
                                      </p:to>
                                    </p:set>
                                    <p:animEffect transition="in" filter="fade">
                                      <p:cBhvr>
                                        <p:cTn id="31" dur="1000"/>
                                        <p:tgtEl>
                                          <p:spTgt spid="26628">
                                            <p:txEl>
                                              <p:pRg st="4" end="4"/>
                                            </p:txEl>
                                          </p:spTgt>
                                        </p:tgtEl>
                                      </p:cBhvr>
                                    </p:animEffect>
                                    <p:anim calcmode="lin" valueType="num">
                                      <p:cBhvr>
                                        <p:cTn id="32" dur="1000" fill="hold"/>
                                        <p:tgtEl>
                                          <p:spTgt spid="26628">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6628">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6628">
                                            <p:txEl>
                                              <p:pRg st="5" end="5"/>
                                            </p:txEl>
                                          </p:spTgt>
                                        </p:tgtEl>
                                        <p:attrNameLst>
                                          <p:attrName>style.visibility</p:attrName>
                                        </p:attrNameLst>
                                      </p:cBhvr>
                                      <p:to>
                                        <p:strVal val="visible"/>
                                      </p:to>
                                    </p:set>
                                    <p:animEffect transition="in" filter="fade">
                                      <p:cBhvr>
                                        <p:cTn id="37" dur="1000"/>
                                        <p:tgtEl>
                                          <p:spTgt spid="26628">
                                            <p:txEl>
                                              <p:pRg st="5" end="5"/>
                                            </p:txEl>
                                          </p:spTgt>
                                        </p:tgtEl>
                                      </p:cBhvr>
                                    </p:animEffect>
                                    <p:anim calcmode="lin" valueType="num">
                                      <p:cBhvr>
                                        <p:cTn id="38" dur="1000" fill="hold"/>
                                        <p:tgtEl>
                                          <p:spTgt spid="26628">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662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23932"/>
            <a:ext cx="9105898" cy="5119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395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8462"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626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8464"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861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8465"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1085850"/>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19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8465"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555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a:xfrm>
            <a:off x="525463" y="245269"/>
            <a:ext cx="8026400" cy="1012031"/>
          </a:xfrm>
          <a:extLst/>
        </p:spPr>
        <p:txBody>
          <a:bodyPr rtlCol="0">
            <a:normAutofit fontScale="90000"/>
          </a:bodyPr>
          <a:lstStyle/>
          <a:p>
            <a:pPr fontAlgn="auto">
              <a:spcAft>
                <a:spcPts val="0"/>
              </a:spcAft>
              <a:defRPr/>
            </a:pPr>
            <a:r>
              <a:rPr lang="en-US" dirty="0">
                <a:solidFill>
                  <a:srgbClr val="FFC000"/>
                </a:solidFill>
                <a:latin typeface="Cardo" panose="02020600000000000000" pitchFamily="18" charset="-79"/>
                <a:ea typeface="Cardo" panose="02020600000000000000" pitchFamily="18" charset="-79"/>
                <a:cs typeface="Cardo" panose="02020600000000000000" pitchFamily="18" charset="-79"/>
              </a:rPr>
              <a:t>Managing Quality Provides a Competitive Advantage</a:t>
            </a:r>
          </a:p>
        </p:txBody>
      </p:sp>
      <p:sp>
        <p:nvSpPr>
          <p:cNvPr id="28676" name="Rectangle 4"/>
          <p:cNvSpPr>
            <a:spLocks noChangeArrowheads="1"/>
          </p:cNvSpPr>
          <p:nvPr/>
        </p:nvSpPr>
        <p:spPr bwMode="auto">
          <a:xfrm>
            <a:off x="2235200" y="1409700"/>
            <a:ext cx="37657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800">
                <a:latin typeface="Cardo" panose="02020600000000000000" pitchFamily="18" charset="-79"/>
                <a:ea typeface="Cardo" panose="02020600000000000000" pitchFamily="18" charset="-79"/>
                <a:cs typeface="Cardo" panose="02020600000000000000" pitchFamily="18" charset="-79"/>
              </a:rPr>
              <a:t>Arnold Palmer Hospital</a:t>
            </a:r>
          </a:p>
        </p:txBody>
      </p:sp>
      <p:sp>
        <p:nvSpPr>
          <p:cNvPr id="28677" name="Rectangle 5"/>
          <p:cNvSpPr>
            <a:spLocks noChangeArrowheads="1"/>
          </p:cNvSpPr>
          <p:nvPr/>
        </p:nvSpPr>
        <p:spPr bwMode="auto">
          <a:xfrm>
            <a:off x="949325" y="2228408"/>
            <a:ext cx="7245350"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1168400" indent="-4556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342900" indent="-342900">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Deliver over 12,000 babies annually</a:t>
            </a:r>
          </a:p>
          <a:p>
            <a:pPr marL="342900" indent="-342900">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Virtually every type of quality tool is employed</a:t>
            </a:r>
            <a:endParaRPr lang="en-US" altLang="en-US">
              <a:latin typeface="Cardo" panose="02020600000000000000" pitchFamily="18" charset="-79"/>
              <a:ea typeface="Cardo" panose="02020600000000000000" pitchFamily="18" charset="-79"/>
              <a:cs typeface="Cardo" panose="02020600000000000000" pitchFamily="18" charset="-79"/>
            </a:endParaRPr>
          </a:p>
          <a:p>
            <a:pPr marL="742950" lvl="1" indent="-338138">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1600">
                <a:latin typeface="Cardo" panose="02020600000000000000" pitchFamily="18" charset="-79"/>
                <a:ea typeface="Cardo" panose="02020600000000000000" pitchFamily="18" charset="-79"/>
                <a:cs typeface="Cardo" panose="02020600000000000000" pitchFamily="18" charset="-79"/>
              </a:rPr>
              <a:t>Continuous improvement</a:t>
            </a:r>
          </a:p>
          <a:p>
            <a:pPr marL="742950" lvl="1" indent="-338138">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1600">
                <a:latin typeface="Cardo" panose="02020600000000000000" pitchFamily="18" charset="-79"/>
                <a:ea typeface="Cardo" panose="02020600000000000000" pitchFamily="18" charset="-79"/>
                <a:cs typeface="Cardo" panose="02020600000000000000" pitchFamily="18" charset="-79"/>
              </a:rPr>
              <a:t>Employee empowerment</a:t>
            </a:r>
          </a:p>
          <a:p>
            <a:pPr marL="742950" lvl="1" indent="-338138">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1600">
                <a:latin typeface="Cardo" panose="02020600000000000000" pitchFamily="18" charset="-79"/>
                <a:ea typeface="Cardo" panose="02020600000000000000" pitchFamily="18" charset="-79"/>
                <a:cs typeface="Cardo" panose="02020600000000000000" pitchFamily="18" charset="-79"/>
              </a:rPr>
              <a:t>Benchmarking</a:t>
            </a:r>
          </a:p>
          <a:p>
            <a:pPr marL="742950" lvl="1" indent="-338138">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1600">
                <a:latin typeface="Cardo" panose="02020600000000000000" pitchFamily="18" charset="-79"/>
                <a:ea typeface="Cardo" panose="02020600000000000000" pitchFamily="18" charset="-79"/>
                <a:cs typeface="Cardo" panose="02020600000000000000" pitchFamily="18" charset="-79"/>
              </a:rPr>
              <a:t>Just-in-time</a:t>
            </a:r>
          </a:p>
          <a:p>
            <a:pPr marL="742950" lvl="1" indent="-338138">
              <a:lnSpc>
                <a:spcPct val="90000"/>
              </a:lnSpc>
              <a:spcAft>
                <a:spcPct val="40000"/>
              </a:spcAft>
              <a:buClr>
                <a:schemeClr val="accent4">
                  <a:lumMod val="60000"/>
                  <a:lumOff val="40000"/>
                </a:schemeClr>
              </a:buClr>
              <a:buSzPct val="99000"/>
              <a:buFont typeface="Courier New" panose="02070309020205020404" pitchFamily="49" charset="0"/>
              <a:buChar char="o"/>
            </a:pPr>
            <a:r>
              <a:rPr lang="en-US" altLang="en-US" sz="1600">
                <a:latin typeface="Cardo" panose="02020600000000000000" pitchFamily="18" charset="-79"/>
                <a:ea typeface="Cardo" panose="02020600000000000000" pitchFamily="18" charset="-79"/>
                <a:cs typeface="Cardo" panose="02020600000000000000" pitchFamily="18" charset="-79"/>
              </a:rPr>
              <a:t>Quality tools</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28676"/>
                                        </p:tgtEl>
                                        <p:attrNameLst>
                                          <p:attrName>style.visibility</p:attrName>
                                        </p:attrNameLst>
                                      </p:cBhvr>
                                      <p:to>
                                        <p:strVal val="visible"/>
                                      </p:to>
                                    </p:set>
                                    <p:animEffect transition="in" filter="wipe(left)">
                                      <p:cBhvr>
                                        <p:cTn id="7" dur="1000"/>
                                        <p:tgtEl>
                                          <p:spTgt spid="2867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8677"/>
                                        </p:tgtEl>
                                        <p:attrNameLst>
                                          <p:attrName>style.visibility</p:attrName>
                                        </p:attrNameLst>
                                      </p:cBhvr>
                                      <p:to>
                                        <p:strVal val="visible"/>
                                      </p:to>
                                    </p:set>
                                    <p:animEffect transition="in" filter="strips(downRight)">
                                      <p:cBhvr>
                                        <p:cTn id="11" dur="10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autoUpdateAnimBg="0"/>
      <p:bldP spid="2867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85800" y="326231"/>
            <a:ext cx="7772400" cy="685800"/>
          </a:xfrm>
        </p:spPr>
        <p:txBody>
          <a:bodyPr>
            <a:normAutofit fontScale="90000"/>
          </a:bodyPr>
          <a:lstStyle/>
          <a:p>
            <a:r>
              <a:rPr lang="en-US" altLang="en-US"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Quality and Strategy</a:t>
            </a:r>
          </a:p>
        </p:txBody>
      </p:sp>
      <p:sp>
        <p:nvSpPr>
          <p:cNvPr id="148483" name="Rectangle 3"/>
          <p:cNvSpPr>
            <a:spLocks noChangeArrowheads="1"/>
          </p:cNvSpPr>
          <p:nvPr/>
        </p:nvSpPr>
        <p:spPr bwMode="auto">
          <a:xfrm>
            <a:off x="876301" y="1452563"/>
            <a:ext cx="7216775" cy="204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Managing quality supports </a:t>
            </a:r>
            <a:r>
              <a:rPr lang="en-US" altLang="en-US" sz="2400" b="1">
                <a:solidFill>
                  <a:schemeClr val="accent4">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differentiation</a:t>
            </a: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400" b="1">
                <a:solidFill>
                  <a:schemeClr val="accent4">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low cost</a:t>
            </a: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and </a:t>
            </a:r>
            <a:r>
              <a:rPr lang="en-US" altLang="en-US" sz="2400" b="1">
                <a:solidFill>
                  <a:schemeClr val="accent4">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response</a:t>
            </a: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strategies</a:t>
            </a:r>
          </a:p>
          <a:p>
            <a:pPr>
              <a:lnSpc>
                <a:spcPct val="90000"/>
              </a:lnSpc>
              <a:spcAft>
                <a:spcPct val="40000"/>
              </a:spcAft>
              <a:buClr>
                <a:srgbClr val="BF0922"/>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Quality helps firms increase sales and reduce costs</a:t>
            </a:r>
          </a:p>
          <a:p>
            <a:pPr>
              <a:lnSpc>
                <a:spcPct val="90000"/>
              </a:lnSpc>
              <a:spcAft>
                <a:spcPct val="40000"/>
              </a:spcAft>
              <a:buClr>
                <a:srgbClr val="BF0922"/>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Building a quality organization is a demanding task</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3"/>
                                        </p:tgtEl>
                                        <p:attrNameLst>
                                          <p:attrName>style.visibility</p:attrName>
                                        </p:attrNameLst>
                                      </p:cBhvr>
                                      <p:to>
                                        <p:strVal val="visible"/>
                                      </p:to>
                                    </p:set>
                                    <p:animEffect transition="in" filter="strips(downRight)">
                                      <p:cBhvr>
                                        <p:cTn id="7" dur="1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285750"/>
            <a:ext cx="7772400" cy="1028700"/>
          </a:xfrm>
        </p:spPr>
        <p:txBody>
          <a:bodyPr>
            <a:noAutofit/>
          </a:bodyPr>
          <a:lstStyle/>
          <a:p>
            <a:pPr>
              <a:lnSpc>
                <a:spcPct val="80000"/>
              </a:lnSpc>
            </a:pPr>
            <a:r>
              <a:rPr lang="en-US" altLang="en-US" sz="3600" dirty="0" smtClean="0">
                <a:effectLst>
                  <a:outerShdw blurRad="38100" dist="38100" dir="2700000" algn="tl">
                    <a:srgbClr val="000000">
                      <a:alpha val="43137"/>
                    </a:srgbClr>
                  </a:outerShdw>
                </a:effectLst>
                <a:cs typeface="Cardo"/>
              </a:rPr>
              <a:t>Two Ways Quality </a:t>
            </a:r>
            <a:br>
              <a:rPr lang="en-US" altLang="en-US" sz="3600" dirty="0" smtClean="0">
                <a:effectLst>
                  <a:outerShdw blurRad="38100" dist="38100" dir="2700000" algn="tl">
                    <a:srgbClr val="000000">
                      <a:alpha val="43137"/>
                    </a:srgbClr>
                  </a:outerShdw>
                </a:effectLst>
                <a:cs typeface="Cardo"/>
              </a:rPr>
            </a:br>
            <a:r>
              <a:rPr lang="en-US" altLang="en-US" sz="3600" dirty="0" smtClean="0">
                <a:effectLst>
                  <a:outerShdw blurRad="38100" dist="38100" dir="2700000" algn="tl">
                    <a:srgbClr val="000000">
                      <a:alpha val="43137"/>
                    </a:srgbClr>
                  </a:outerShdw>
                </a:effectLst>
                <a:cs typeface="Cardo"/>
              </a:rPr>
              <a:t>Improves Profitability</a:t>
            </a:r>
          </a:p>
        </p:txBody>
      </p:sp>
      <p:grpSp>
        <p:nvGrpSpPr>
          <p:cNvPr id="31747" name="Group 3"/>
          <p:cNvGrpSpPr>
            <a:grpSpLocks/>
          </p:cNvGrpSpPr>
          <p:nvPr/>
        </p:nvGrpSpPr>
        <p:grpSpPr bwMode="auto">
          <a:xfrm>
            <a:off x="596901" y="2363391"/>
            <a:ext cx="1673225" cy="1643063"/>
            <a:chOff x="192" y="1984"/>
            <a:chExt cx="1054" cy="1380"/>
          </a:xfrm>
        </p:grpSpPr>
        <p:sp>
          <p:nvSpPr>
            <p:cNvPr id="23566" name="Text Box 4"/>
            <p:cNvSpPr txBox="1">
              <a:spLocks noChangeArrowheads="1"/>
            </p:cNvSpPr>
            <p:nvPr/>
          </p:nvSpPr>
          <p:spPr bwMode="auto">
            <a:xfrm>
              <a:off x="192" y="2415"/>
              <a:ext cx="1025"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a:solidFill>
                    <a:schemeClr val="tx2"/>
                  </a:solidFill>
                  <a:latin typeface="Cardo" panose="02020600000000000000" pitchFamily="18" charset="-79"/>
                  <a:ea typeface="Cardo" panose="02020600000000000000" pitchFamily="18" charset="-79"/>
                  <a:cs typeface="Cardo" panose="02020600000000000000" pitchFamily="18" charset="-79"/>
                </a:rPr>
                <a:t>Improved Quality</a:t>
              </a:r>
            </a:p>
          </p:txBody>
        </p:sp>
        <p:sp>
          <p:nvSpPr>
            <p:cNvPr id="23567" name="Line 5"/>
            <p:cNvSpPr>
              <a:spLocks noChangeShapeType="1"/>
            </p:cNvSpPr>
            <p:nvPr/>
          </p:nvSpPr>
          <p:spPr bwMode="auto">
            <a:xfrm flipV="1">
              <a:off x="686" y="1984"/>
              <a:ext cx="541" cy="407"/>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23568" name="Line 6"/>
            <p:cNvSpPr>
              <a:spLocks noChangeShapeType="1"/>
            </p:cNvSpPr>
            <p:nvPr/>
          </p:nvSpPr>
          <p:spPr bwMode="auto">
            <a:xfrm>
              <a:off x="696" y="2890"/>
              <a:ext cx="550" cy="474"/>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31751" name="Group 7"/>
          <p:cNvGrpSpPr>
            <a:grpSpLocks/>
          </p:cNvGrpSpPr>
          <p:nvPr/>
        </p:nvGrpSpPr>
        <p:grpSpPr bwMode="auto">
          <a:xfrm>
            <a:off x="6781801" y="2341960"/>
            <a:ext cx="1787525" cy="1687115"/>
            <a:chOff x="4480" y="1959"/>
            <a:chExt cx="1126" cy="1417"/>
          </a:xfrm>
        </p:grpSpPr>
        <p:sp>
          <p:nvSpPr>
            <p:cNvPr id="23563" name="Text Box 8"/>
            <p:cNvSpPr txBox="1">
              <a:spLocks noChangeArrowheads="1"/>
            </p:cNvSpPr>
            <p:nvPr/>
          </p:nvSpPr>
          <p:spPr bwMode="auto">
            <a:xfrm>
              <a:off x="4523" y="2415"/>
              <a:ext cx="1083" cy="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accent4">
                      <a:lumMod val="60000"/>
                      <a:lumOff val="40000"/>
                    </a:schemeClr>
                  </a:solidFill>
                  <a:latin typeface="Cardo" panose="02020600000000000000" pitchFamily="18" charset="-79"/>
                  <a:ea typeface="Cardo" panose="02020600000000000000" pitchFamily="18" charset="-79"/>
                  <a:cs typeface="Cardo" panose="02020600000000000000" pitchFamily="18" charset="-79"/>
                </a:rPr>
                <a:t>Increased Profits</a:t>
              </a:r>
            </a:p>
          </p:txBody>
        </p:sp>
        <p:sp>
          <p:nvSpPr>
            <p:cNvPr id="23564" name="Line 9"/>
            <p:cNvSpPr>
              <a:spLocks noChangeShapeType="1"/>
            </p:cNvSpPr>
            <p:nvPr/>
          </p:nvSpPr>
          <p:spPr bwMode="auto">
            <a:xfrm>
              <a:off x="4496" y="1959"/>
              <a:ext cx="576" cy="426"/>
            </a:xfrm>
            <a:prstGeom prst="line">
              <a:avLst/>
            </a:prstGeom>
            <a:noFill/>
            <a:ln w="57150">
              <a:solidFill>
                <a:schemeClr val="accent4">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23565" name="Line 10"/>
            <p:cNvSpPr>
              <a:spLocks noChangeShapeType="1"/>
            </p:cNvSpPr>
            <p:nvPr/>
          </p:nvSpPr>
          <p:spPr bwMode="auto">
            <a:xfrm flipV="1">
              <a:off x="4480" y="2884"/>
              <a:ext cx="608" cy="492"/>
            </a:xfrm>
            <a:prstGeom prst="line">
              <a:avLst/>
            </a:prstGeom>
            <a:noFill/>
            <a:ln w="57150">
              <a:solidFill>
                <a:schemeClr val="accent4">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31763" name="Group 19"/>
          <p:cNvGrpSpPr>
            <a:grpSpLocks/>
          </p:cNvGrpSpPr>
          <p:nvPr/>
        </p:nvGrpSpPr>
        <p:grpSpPr bwMode="auto">
          <a:xfrm>
            <a:off x="2332038" y="3267075"/>
            <a:ext cx="4284662" cy="1247775"/>
            <a:chOff x="1269" y="2736"/>
            <a:chExt cx="3243" cy="1048"/>
          </a:xfrm>
        </p:grpSpPr>
        <p:sp>
          <p:nvSpPr>
            <p:cNvPr id="23561" name="Rectangle 12"/>
            <p:cNvSpPr>
              <a:spLocks noChangeArrowheads="1"/>
            </p:cNvSpPr>
            <p:nvPr/>
          </p:nvSpPr>
          <p:spPr bwMode="auto">
            <a:xfrm>
              <a:off x="1269" y="3024"/>
              <a:ext cx="3243" cy="760"/>
            </a:xfrm>
            <a:prstGeom prst="rect">
              <a:avLst/>
            </a:prstGeom>
            <a:solidFill>
              <a:srgbClr val="F7D7AC"/>
            </a:solidFill>
            <a:ln w="19050">
              <a:solidFill>
                <a:schemeClr val="tx1"/>
              </a:solidFill>
              <a:miter lim="800000"/>
              <a:headEnd/>
              <a:tailEnd/>
            </a:ln>
          </p:spPr>
          <p:txBody>
            <a:bodyPr lIns="91427" tIns="45713" rIns="91427" bIns="45713"/>
            <a:lstStyle>
              <a:lvl1pPr marL="177800" indent="-1778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Arial" pitchFamily="34" charset="0"/>
                <a:buChar char="•"/>
              </a:pPr>
              <a:r>
                <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rPr>
                <a:t>Increased productivity</a:t>
              </a:r>
            </a:p>
            <a:p>
              <a:pPr>
                <a:lnSpc>
                  <a:spcPct val="90000"/>
                </a:lnSpc>
                <a:spcAft>
                  <a:spcPct val="40000"/>
                </a:spcAft>
                <a:buClr>
                  <a:schemeClr val="tx1"/>
                </a:buClr>
                <a:buFont typeface="Arial" pitchFamily="34" charset="0"/>
                <a:buChar char="•"/>
              </a:pPr>
              <a:r>
                <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rPr>
                <a:t>Lower rework and scrap costs</a:t>
              </a:r>
            </a:p>
            <a:p>
              <a:pPr>
                <a:lnSpc>
                  <a:spcPct val="90000"/>
                </a:lnSpc>
                <a:spcAft>
                  <a:spcPct val="40000"/>
                </a:spcAft>
                <a:buClr>
                  <a:schemeClr val="tx1"/>
                </a:buClr>
                <a:buFont typeface="Arial" pitchFamily="34" charset="0"/>
                <a:buChar char="•"/>
              </a:pPr>
              <a:r>
                <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rPr>
                <a:t>Lower warranty costs</a:t>
              </a:r>
            </a:p>
          </p:txBody>
        </p:sp>
        <p:sp>
          <p:nvSpPr>
            <p:cNvPr id="23562" name="Rectangle 13"/>
            <p:cNvSpPr>
              <a:spLocks noChangeArrowheads="1"/>
            </p:cNvSpPr>
            <p:nvPr/>
          </p:nvSpPr>
          <p:spPr bwMode="auto">
            <a:xfrm>
              <a:off x="1269" y="2736"/>
              <a:ext cx="3243" cy="288"/>
            </a:xfrm>
            <a:prstGeom prst="rect">
              <a:avLst/>
            </a:prstGeom>
            <a:solidFill>
              <a:srgbClr val="BDD6AE"/>
            </a:solidFill>
            <a:ln w="19050">
              <a:solidFill>
                <a:schemeClr val="tx1"/>
              </a:solidFill>
              <a:miter lim="800000"/>
              <a:headEnd/>
              <a:tailEnd/>
            </a:ln>
          </p:spPr>
          <p:txBody>
            <a:bodyPr lIns="91427" tIns="93600" rIns="91427" bIns="93600"/>
            <a:lstStyle>
              <a:lvl1pPr marL="177800" indent="-1778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pPr>
              <a:r>
                <a:rPr lang="en-US" altLang="en-US" sz="1200">
                  <a:solidFill>
                    <a:schemeClr val="bg1"/>
                  </a:solidFill>
                  <a:latin typeface="Cardo" panose="02020600000000000000" pitchFamily="18" charset="-79"/>
                  <a:ea typeface="Cardo" panose="02020600000000000000" pitchFamily="18" charset="-79"/>
                  <a:cs typeface="Cardo" panose="02020600000000000000" pitchFamily="18" charset="-79"/>
                </a:rPr>
                <a:t>	Reduced Costs via</a:t>
              </a:r>
            </a:p>
          </p:txBody>
        </p:sp>
      </p:grpSp>
      <p:grpSp>
        <p:nvGrpSpPr>
          <p:cNvPr id="31762" name="Group 18"/>
          <p:cNvGrpSpPr>
            <a:grpSpLocks/>
          </p:cNvGrpSpPr>
          <p:nvPr/>
        </p:nvGrpSpPr>
        <p:grpSpPr bwMode="auto">
          <a:xfrm>
            <a:off x="2314576" y="1666875"/>
            <a:ext cx="4302125" cy="1067992"/>
            <a:chOff x="1258" y="1224"/>
            <a:chExt cx="3243" cy="897"/>
          </a:xfrm>
        </p:grpSpPr>
        <p:sp>
          <p:nvSpPr>
            <p:cNvPr id="31759" name="Rectangle 15"/>
            <p:cNvSpPr>
              <a:spLocks noChangeArrowheads="1"/>
            </p:cNvSpPr>
            <p:nvPr/>
          </p:nvSpPr>
          <p:spPr bwMode="auto">
            <a:xfrm>
              <a:off x="1258" y="1501"/>
              <a:ext cx="3243" cy="620"/>
            </a:xfrm>
            <a:prstGeom prst="rect">
              <a:avLst/>
            </a:prstGeom>
            <a:solidFill>
              <a:schemeClr val="accent3"/>
            </a:solidFill>
            <a:ln w="19050">
              <a:solidFill>
                <a:schemeClr val="tx1"/>
              </a:solidFill>
              <a:miter lim="800000"/>
              <a:headEnd/>
              <a:tailEnd/>
            </a:ln>
            <a:effectLst/>
            <a:extLst/>
          </p:spPr>
          <p:txBody>
            <a:bodyPr>
              <a:spAutoFit/>
            </a:bodyPr>
            <a:lstStyle/>
            <a:p>
              <a:pPr marL="177800" indent="-177800" fontAlgn="auto">
                <a:lnSpc>
                  <a:spcPct val="90000"/>
                </a:lnSpc>
                <a:spcBef>
                  <a:spcPct val="40000"/>
                </a:spcBef>
                <a:spcAft>
                  <a:spcPts val="0"/>
                </a:spcAft>
                <a:buClr>
                  <a:schemeClr val="tx1"/>
                </a:buClr>
                <a:buFont typeface="Arial"/>
                <a:buChar char="•"/>
                <a:defRPr/>
              </a:pPr>
              <a:r>
                <a:rPr lang="en-US" sz="1200" dirty="0">
                  <a:latin typeface="Cardo" panose="02020600000000000000" pitchFamily="18" charset="-79"/>
                  <a:ea typeface="Cardo" panose="02020600000000000000" pitchFamily="18" charset="-79"/>
                  <a:cs typeface="Cardo" panose="02020600000000000000" pitchFamily="18" charset="-79"/>
                </a:rPr>
                <a:t>Improved response</a:t>
              </a:r>
            </a:p>
            <a:p>
              <a:pPr marL="177800" indent="-177800" fontAlgn="auto">
                <a:lnSpc>
                  <a:spcPct val="90000"/>
                </a:lnSpc>
                <a:spcBef>
                  <a:spcPct val="40000"/>
                </a:spcBef>
                <a:spcAft>
                  <a:spcPts val="0"/>
                </a:spcAft>
                <a:buClr>
                  <a:schemeClr val="tx1"/>
                </a:buClr>
                <a:buFont typeface="Arial"/>
                <a:buChar char="•"/>
                <a:defRPr/>
              </a:pPr>
              <a:r>
                <a:rPr lang="en-US" sz="1200" dirty="0">
                  <a:latin typeface="Cardo" panose="02020600000000000000" pitchFamily="18" charset="-79"/>
                  <a:ea typeface="Cardo" panose="02020600000000000000" pitchFamily="18" charset="-79"/>
                  <a:cs typeface="Cardo" panose="02020600000000000000" pitchFamily="18" charset="-79"/>
                </a:rPr>
                <a:t>Flexible pricing</a:t>
              </a:r>
            </a:p>
            <a:p>
              <a:pPr marL="177800" indent="-177800" fontAlgn="auto">
                <a:lnSpc>
                  <a:spcPct val="90000"/>
                </a:lnSpc>
                <a:spcBef>
                  <a:spcPct val="40000"/>
                </a:spcBef>
                <a:spcAft>
                  <a:spcPts val="0"/>
                </a:spcAft>
                <a:buClr>
                  <a:schemeClr val="tx1"/>
                </a:buClr>
                <a:buFont typeface="Arial"/>
                <a:buChar char="•"/>
                <a:defRPr/>
              </a:pPr>
              <a:r>
                <a:rPr lang="en-US" sz="1200" dirty="0">
                  <a:latin typeface="Cardo" panose="02020600000000000000" pitchFamily="18" charset="-79"/>
                  <a:ea typeface="Cardo" panose="02020600000000000000" pitchFamily="18" charset="-79"/>
                  <a:cs typeface="Cardo" panose="02020600000000000000" pitchFamily="18" charset="-79"/>
                </a:rPr>
                <a:t>Improved reputation</a:t>
              </a:r>
            </a:p>
          </p:txBody>
        </p:sp>
        <p:sp>
          <p:nvSpPr>
            <p:cNvPr id="31760" name="Rectangle 16"/>
            <p:cNvSpPr>
              <a:spLocks noChangeArrowheads="1"/>
            </p:cNvSpPr>
            <p:nvPr/>
          </p:nvSpPr>
          <p:spPr bwMode="auto">
            <a:xfrm>
              <a:off x="1258" y="1224"/>
              <a:ext cx="3243" cy="298"/>
            </a:xfrm>
            <a:prstGeom prst="rect">
              <a:avLst/>
            </a:prstGeom>
            <a:solidFill>
              <a:schemeClr val="accent4"/>
            </a:solidFill>
            <a:ln w="19050">
              <a:solidFill>
                <a:schemeClr val="tx1"/>
              </a:solidFill>
              <a:miter lim="800000"/>
              <a:headEnd/>
              <a:tailEnd/>
            </a:ln>
            <a:effectLst/>
            <a:extLst/>
          </p:spPr>
          <p:txBody>
            <a:bodyPr tIns="93600" bIns="93600">
              <a:spAutoFit/>
            </a:bodyPr>
            <a:lstStyle/>
            <a:p>
              <a:pPr marL="177800" indent="-177800" fontAlgn="auto">
                <a:lnSpc>
                  <a:spcPct val="90000"/>
                </a:lnSpc>
                <a:spcBef>
                  <a:spcPct val="40000"/>
                </a:spcBef>
                <a:spcAft>
                  <a:spcPts val="0"/>
                </a:spcAft>
                <a:defRPr/>
              </a:pPr>
              <a:r>
                <a:rPr lang="en-US" sz="1200" dirty="0">
                  <a:latin typeface="Cardo" panose="02020600000000000000" pitchFamily="18" charset="-79"/>
                  <a:ea typeface="Cardo" panose="02020600000000000000" pitchFamily="18" charset="-79"/>
                  <a:cs typeface="Cardo" panose="02020600000000000000" pitchFamily="18" charset="-79"/>
                </a:rPr>
                <a:t>	Sales Gains via</a:t>
              </a:r>
            </a:p>
          </p:txBody>
        </p:sp>
      </p:grpSp>
      <p:sp>
        <p:nvSpPr>
          <p:cNvPr id="31761" name="Rectangle 17"/>
          <p:cNvSpPr>
            <a:spLocks noChangeArrowheads="1"/>
          </p:cNvSpPr>
          <p:nvPr/>
        </p:nvSpPr>
        <p:spPr bwMode="auto">
          <a:xfrm>
            <a:off x="131802" y="4634234"/>
            <a:ext cx="1154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a:latin typeface="Arial" pitchFamily="34" charset="0"/>
              </a:rPr>
              <a:t>Figure </a:t>
            </a:r>
            <a:r>
              <a:rPr lang="en-US" altLang="en-US" sz="1600" b="1">
                <a:solidFill>
                  <a:schemeClr val="tx2"/>
                </a:solidFill>
                <a:latin typeface="Arial" pitchFamily="34" charset="0"/>
              </a:rPr>
              <a:t>6.1</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31747"/>
                                        </p:tgtEl>
                                        <p:attrNameLst>
                                          <p:attrName>style.visibility</p:attrName>
                                        </p:attrNameLst>
                                      </p:cBhvr>
                                      <p:to>
                                        <p:strVal val="visible"/>
                                      </p:to>
                                    </p:set>
                                    <p:animEffect transition="in" filter="wipe(left)">
                                      <p:cBhvr>
                                        <p:cTn id="7" dur="1000"/>
                                        <p:tgtEl>
                                          <p:spTgt spid="3174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31762"/>
                                        </p:tgtEl>
                                        <p:attrNameLst>
                                          <p:attrName>style.visibility</p:attrName>
                                        </p:attrNameLst>
                                      </p:cBhvr>
                                      <p:to>
                                        <p:strVal val="visible"/>
                                      </p:to>
                                    </p:set>
                                    <p:animEffect transition="in" filter="wipe(left)">
                                      <p:cBhvr>
                                        <p:cTn id="11" dur="1000"/>
                                        <p:tgtEl>
                                          <p:spTgt spid="31762"/>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31763"/>
                                        </p:tgtEl>
                                        <p:attrNameLst>
                                          <p:attrName>style.visibility</p:attrName>
                                        </p:attrNameLst>
                                      </p:cBhvr>
                                      <p:to>
                                        <p:strVal val="visible"/>
                                      </p:to>
                                    </p:set>
                                    <p:animEffect transition="in" filter="wipe(left)">
                                      <p:cBhvr>
                                        <p:cTn id="15" dur="1000"/>
                                        <p:tgtEl>
                                          <p:spTgt spid="31763"/>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31751"/>
                                        </p:tgtEl>
                                        <p:attrNameLst>
                                          <p:attrName>style.visibility</p:attrName>
                                        </p:attrNameLst>
                                      </p:cBhvr>
                                      <p:to>
                                        <p:strVal val="visible"/>
                                      </p:to>
                                    </p:set>
                                    <p:animEffect transition="in" filter="wipe(left)">
                                      <p:cBhvr>
                                        <p:cTn id="19" dur="1000"/>
                                        <p:tgtEl>
                                          <p:spTgt spid="31751"/>
                                        </p:tgtEl>
                                      </p:cBhvr>
                                    </p:animEffect>
                                  </p:childTnLst>
                                </p:cTn>
                              </p:par>
                            </p:childTnLst>
                          </p:cTn>
                        </p:par>
                        <p:par>
                          <p:cTn id="20" fill="hold" nodeType="afterGroup">
                            <p:stCondLst>
                              <p:cond delay="8000"/>
                            </p:stCondLst>
                            <p:childTnLst>
                              <p:par>
                                <p:cTn id="21" presetID="22" presetClass="entr" presetSubtype="8" fill="hold" grpId="0" nodeType="afterEffect">
                                  <p:stCondLst>
                                    <p:cond delay="0"/>
                                  </p:stCondLst>
                                  <p:childTnLst>
                                    <p:set>
                                      <p:cBhvr>
                                        <p:cTn id="22" dur="1" fill="hold">
                                          <p:stCondLst>
                                            <p:cond delay="0"/>
                                          </p:stCondLst>
                                        </p:cTn>
                                        <p:tgtEl>
                                          <p:spTgt spid="31761"/>
                                        </p:tgtEl>
                                        <p:attrNameLst>
                                          <p:attrName>style.visibility</p:attrName>
                                        </p:attrNameLst>
                                      </p:cBhvr>
                                      <p:to>
                                        <p:strVal val="visible"/>
                                      </p:to>
                                    </p:set>
                                    <p:animEffect transition="in" filter="wipe(left)">
                                      <p:cBhvr>
                                        <p:cTn id="23" dur="1000"/>
                                        <p:tgtEl>
                                          <p:spTgt spid="317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323851"/>
            <a:ext cx="7772400" cy="478631"/>
          </a:xfrm>
          <a:extLst/>
        </p:spPr>
        <p:txBody>
          <a:bodyPr rtlCol="0">
            <a:normAutofit fontScale="90000"/>
          </a:bodyPr>
          <a:lstStyle/>
          <a:p>
            <a:pPr fontAlgn="auto">
              <a:spcAft>
                <a:spcPts val="0"/>
              </a:spcAft>
              <a:defRPr/>
            </a:pPr>
            <a:r>
              <a:rPr lang="en-AU" sz="4000" dirty="0"/>
              <a:t>The Flow of Activities</a:t>
            </a:r>
          </a:p>
        </p:txBody>
      </p:sp>
      <p:sp>
        <p:nvSpPr>
          <p:cNvPr id="33795" name="Text Box 3"/>
          <p:cNvSpPr txBox="1">
            <a:spLocks noChangeArrowheads="1"/>
          </p:cNvSpPr>
          <p:nvPr/>
        </p:nvSpPr>
        <p:spPr bwMode="auto">
          <a:xfrm>
            <a:off x="369888" y="1079897"/>
            <a:ext cx="7510462" cy="1067215"/>
          </a:xfrm>
          <a:prstGeom prst="rect">
            <a:avLst/>
          </a:prstGeom>
          <a:solidFill>
            <a:schemeClr val="accent4"/>
          </a:solidFill>
          <a:ln w="9525">
            <a:solidFill>
              <a:schemeClr val="tx1"/>
            </a:solidFill>
            <a:miter lim="800000"/>
            <a:headEnd/>
            <a:tailEnd/>
          </a:ln>
          <a:effectLst/>
        </p:spPr>
        <p:txBody>
          <a:bodyPr>
            <a:spAutoFit/>
          </a:bodyPr>
          <a:lstStyle>
            <a:lvl1pPr marL="1071563" indent="-1071563">
              <a:tabLst>
                <a:tab pos="1887538" algn="l"/>
              </a:tabLst>
              <a:defRPr sz="2400">
                <a:solidFill>
                  <a:schemeClr val="tx1"/>
                </a:solidFill>
                <a:latin typeface="Arial" charset="0"/>
                <a:ea typeface="ＭＳ Ｐゴシック" charset="0"/>
                <a:cs typeface="ＭＳ Ｐゴシック" charset="0"/>
              </a:defRPr>
            </a:lvl1pPr>
            <a:lvl2pPr marL="1250950">
              <a:tabLst>
                <a:tab pos="1887538" algn="l"/>
              </a:tabLst>
              <a:defRPr sz="2400">
                <a:solidFill>
                  <a:schemeClr val="tx1"/>
                </a:solidFill>
                <a:latin typeface="Arial" charset="0"/>
                <a:ea typeface="ＭＳ Ｐゴシック" charset="0"/>
              </a:defRPr>
            </a:lvl2pPr>
            <a:lvl3pPr marL="1430338">
              <a:tabLst>
                <a:tab pos="1887538" algn="l"/>
              </a:tabLst>
              <a:defRPr sz="2400">
                <a:solidFill>
                  <a:schemeClr val="tx1"/>
                </a:solidFill>
                <a:latin typeface="Arial" charset="0"/>
                <a:ea typeface="ＭＳ Ｐゴシック" charset="0"/>
              </a:defRPr>
            </a:lvl3pPr>
            <a:lvl4pPr marL="1609725">
              <a:tabLst>
                <a:tab pos="1887538" algn="l"/>
              </a:tabLst>
              <a:defRPr sz="2400">
                <a:solidFill>
                  <a:schemeClr val="tx1"/>
                </a:solidFill>
                <a:latin typeface="Arial" charset="0"/>
                <a:ea typeface="ＭＳ Ｐゴシック" charset="0"/>
              </a:defRPr>
            </a:lvl4pPr>
            <a:lvl5pPr>
              <a:tabLst>
                <a:tab pos="1887538" algn="l"/>
              </a:tabLst>
              <a:defRPr sz="2400">
                <a:solidFill>
                  <a:schemeClr val="tx1"/>
                </a:solidFill>
                <a:latin typeface="Arial" charset="0"/>
                <a:ea typeface="ＭＳ Ｐゴシック" charset="0"/>
              </a:defRPr>
            </a:lvl5pPr>
            <a:lvl6pPr eaLnBrk="0" fontAlgn="base" hangingPunct="0">
              <a:spcBef>
                <a:spcPct val="0"/>
              </a:spcBef>
              <a:spcAft>
                <a:spcPct val="0"/>
              </a:spcAft>
              <a:tabLst>
                <a:tab pos="1887538" algn="l"/>
              </a:tabLst>
              <a:defRPr sz="2400">
                <a:solidFill>
                  <a:schemeClr val="tx1"/>
                </a:solidFill>
                <a:latin typeface="Arial" charset="0"/>
                <a:ea typeface="ＭＳ Ｐゴシック" charset="0"/>
              </a:defRPr>
            </a:lvl6pPr>
            <a:lvl7pPr eaLnBrk="0" fontAlgn="base" hangingPunct="0">
              <a:spcBef>
                <a:spcPct val="0"/>
              </a:spcBef>
              <a:spcAft>
                <a:spcPct val="0"/>
              </a:spcAft>
              <a:tabLst>
                <a:tab pos="1887538" algn="l"/>
              </a:tabLst>
              <a:defRPr sz="2400">
                <a:solidFill>
                  <a:schemeClr val="tx1"/>
                </a:solidFill>
                <a:latin typeface="Arial" charset="0"/>
                <a:ea typeface="ＭＳ Ｐゴシック" charset="0"/>
              </a:defRPr>
            </a:lvl7pPr>
            <a:lvl8pPr eaLnBrk="0" fontAlgn="base" hangingPunct="0">
              <a:spcBef>
                <a:spcPct val="0"/>
              </a:spcBef>
              <a:spcAft>
                <a:spcPct val="0"/>
              </a:spcAft>
              <a:tabLst>
                <a:tab pos="1887538" algn="l"/>
              </a:tabLst>
              <a:defRPr sz="2400">
                <a:solidFill>
                  <a:schemeClr val="tx1"/>
                </a:solidFill>
                <a:latin typeface="Arial" charset="0"/>
                <a:ea typeface="ＭＳ Ｐゴシック" charset="0"/>
              </a:defRPr>
            </a:lvl8pPr>
            <a:lvl9pPr eaLnBrk="0" fontAlgn="base" hangingPunct="0">
              <a:spcBef>
                <a:spcPct val="0"/>
              </a:spcBef>
              <a:spcAft>
                <a:spcPct val="0"/>
              </a:spcAft>
              <a:tabLst>
                <a:tab pos="1887538" algn="l"/>
              </a:tabLst>
              <a:defRPr sz="2400">
                <a:solidFill>
                  <a:schemeClr val="tx1"/>
                </a:solidFill>
                <a:latin typeface="Arial" charset="0"/>
                <a:ea typeface="ＭＳ Ｐゴシック" charset="0"/>
              </a:defRPr>
            </a:lvl9pPr>
          </a:lstStyle>
          <a:p>
            <a:pPr fontAlgn="auto">
              <a:lnSpc>
                <a:spcPct val="90000"/>
              </a:lnSpc>
              <a:spcBef>
                <a:spcPts val="0"/>
              </a:spcBef>
              <a:spcAft>
                <a:spcPts val="0"/>
              </a:spcAft>
              <a:defRPr/>
            </a:pPr>
            <a:r>
              <a:rPr lang="en-AU" sz="1400" b="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Organizational Practices</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Leadership, Mission statement, Effective operating procedures, Staff support, Training</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What is important and what is to be</a:t>
            </a:r>
            <a:b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accomplished</a:t>
            </a:r>
          </a:p>
        </p:txBody>
      </p:sp>
      <p:grpSp>
        <p:nvGrpSpPr>
          <p:cNvPr id="33796" name="Group 4"/>
          <p:cNvGrpSpPr>
            <a:grpSpLocks/>
          </p:cNvGrpSpPr>
          <p:nvPr/>
        </p:nvGrpSpPr>
        <p:grpSpPr bwMode="auto">
          <a:xfrm>
            <a:off x="735013" y="2014539"/>
            <a:ext cx="7758112" cy="1129904"/>
            <a:chOff x="463" y="1692"/>
            <a:chExt cx="4887" cy="949"/>
          </a:xfrm>
        </p:grpSpPr>
        <p:sp>
          <p:nvSpPr>
            <p:cNvPr id="25611" name="Text Box 5"/>
            <p:cNvSpPr txBox="1">
              <a:spLocks noChangeArrowheads="1"/>
            </p:cNvSpPr>
            <p:nvPr/>
          </p:nvSpPr>
          <p:spPr bwMode="auto">
            <a:xfrm>
              <a:off x="619" y="1745"/>
              <a:ext cx="4731" cy="896"/>
            </a:xfrm>
            <a:prstGeom prst="rect">
              <a:avLst/>
            </a:prstGeom>
            <a:solidFill>
              <a:schemeClr val="accent2"/>
            </a:solidFill>
            <a:ln w="9525">
              <a:solidFill>
                <a:schemeClr val="tx1"/>
              </a:solidFill>
              <a:miter lim="800000"/>
              <a:headEnd/>
              <a:tailEnd/>
            </a:ln>
          </p:spPr>
          <p:txBody>
            <a:bodyPr>
              <a:spAutoFit/>
            </a:bodyPr>
            <a:lstStyle>
              <a:lvl1pPr marL="1071563" indent="-1071563">
                <a:tabLst>
                  <a:tab pos="1887538" algn="l"/>
                </a:tabLst>
                <a:defRPr>
                  <a:solidFill>
                    <a:schemeClr val="tx1"/>
                  </a:solidFill>
                  <a:latin typeface="Calibri" pitchFamily="34" charset="0"/>
                  <a:cs typeface="Arial" pitchFamily="34" charset="0"/>
                </a:defRPr>
              </a:lvl1pPr>
              <a:lvl2pPr marL="742950" indent="-285750">
                <a:tabLst>
                  <a:tab pos="1887538" algn="l"/>
                </a:tabLst>
                <a:defRPr>
                  <a:solidFill>
                    <a:schemeClr val="tx1"/>
                  </a:solidFill>
                  <a:latin typeface="Calibri" pitchFamily="34" charset="0"/>
                  <a:cs typeface="Arial" pitchFamily="34" charset="0"/>
                </a:defRPr>
              </a:lvl2pPr>
              <a:lvl3pPr marL="1143000" indent="-228600">
                <a:tabLst>
                  <a:tab pos="1887538" algn="l"/>
                </a:tabLst>
                <a:defRPr>
                  <a:solidFill>
                    <a:schemeClr val="tx1"/>
                  </a:solidFill>
                  <a:latin typeface="Calibri" pitchFamily="34" charset="0"/>
                  <a:cs typeface="Arial" pitchFamily="34" charset="0"/>
                </a:defRPr>
              </a:lvl3pPr>
              <a:lvl4pPr marL="1600200" indent="-228600">
                <a:tabLst>
                  <a:tab pos="1887538" algn="l"/>
                </a:tabLst>
                <a:defRPr>
                  <a:solidFill>
                    <a:schemeClr val="tx1"/>
                  </a:solidFill>
                  <a:latin typeface="Calibri" pitchFamily="34" charset="0"/>
                  <a:cs typeface="Arial" pitchFamily="34" charset="0"/>
                </a:defRPr>
              </a:lvl4pPr>
              <a:lvl5pPr marL="2057400" indent="-228600">
                <a:tabLst>
                  <a:tab pos="1887538"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887538" algn="l"/>
                </a:tabLst>
                <a:defRPr>
                  <a:solidFill>
                    <a:schemeClr val="tx1"/>
                  </a:solidFill>
                  <a:latin typeface="Calibri" pitchFamily="34" charset="0"/>
                  <a:cs typeface="Arial" pitchFamily="34" charset="0"/>
                </a:defRPr>
              </a:lvl9pPr>
            </a:lstStyle>
            <a:p>
              <a:pPr>
                <a:lnSpc>
                  <a:spcPct val="90000"/>
                </a:lnSpc>
              </a:pPr>
              <a:r>
                <a:rPr lang="en-AU" altLang="en-US" sz="14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Quality Principles</a:t>
              </a:r>
            </a:p>
            <a:p>
              <a:pPr>
                <a:lnSpc>
                  <a:spcPct val="90000"/>
                </a:lnSpc>
              </a:pPr>
              <a:r>
                <a:rPr lang="en-AU" alt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Customer focus, Continuous improvement, Benchmarking, Just-in-time, Tools of TQM</a:t>
              </a:r>
            </a:p>
            <a:p>
              <a:pPr>
                <a:lnSpc>
                  <a:spcPct val="90000"/>
                </a:lnSpc>
              </a:pPr>
              <a:r>
                <a:rPr lang="en-AU" alt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altLang="en-US" sz="1400" b="1" i="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How to do what is important and to be</a:t>
              </a:r>
              <a:br>
                <a:rPr lang="en-AU" altLang="en-US" sz="1400" b="1" i="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altLang="en-US" sz="1400" b="1" i="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accomplished</a:t>
              </a:r>
            </a:p>
          </p:txBody>
        </p:sp>
        <p:sp>
          <p:nvSpPr>
            <p:cNvPr id="25612" name="Line 6"/>
            <p:cNvSpPr>
              <a:spLocks noChangeShapeType="1"/>
            </p:cNvSpPr>
            <p:nvPr/>
          </p:nvSpPr>
          <p:spPr bwMode="auto">
            <a:xfrm>
              <a:off x="463" y="1692"/>
              <a:ext cx="318" cy="491"/>
            </a:xfrm>
            <a:prstGeom prst="line">
              <a:avLst/>
            </a:prstGeom>
            <a:noFill/>
            <a:ln w="76200">
              <a:solidFill>
                <a:schemeClr val="tx1"/>
              </a:solidFill>
              <a:round/>
              <a:headEnd/>
              <a:tailEnd type="triangle" w="med" len="lg"/>
            </a:ln>
            <a:effectLst>
              <a:outerShdw blurRad="101600" dist="88900" dir="2700000" algn="tl" rotWithShape="0">
                <a:prstClr val="black">
                  <a:alpha val="69000"/>
                </a:prstClr>
              </a:outerShdw>
            </a:effectLst>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33799" name="Group 7"/>
          <p:cNvGrpSpPr>
            <a:grpSpLocks/>
          </p:cNvGrpSpPr>
          <p:nvPr/>
        </p:nvGrpSpPr>
        <p:grpSpPr bwMode="auto">
          <a:xfrm>
            <a:off x="1625601" y="2949178"/>
            <a:ext cx="6938963" cy="1008459"/>
            <a:chOff x="1024" y="2477"/>
            <a:chExt cx="4371" cy="847"/>
          </a:xfrm>
        </p:grpSpPr>
        <p:sp>
          <p:nvSpPr>
            <p:cNvPr id="33800" name="Text Box 8"/>
            <p:cNvSpPr txBox="1">
              <a:spLocks noChangeArrowheads="1"/>
            </p:cNvSpPr>
            <p:nvPr/>
          </p:nvSpPr>
          <p:spPr bwMode="auto">
            <a:xfrm>
              <a:off x="1232" y="2591"/>
              <a:ext cx="4163" cy="733"/>
            </a:xfrm>
            <a:prstGeom prst="rect">
              <a:avLst/>
            </a:prstGeom>
            <a:solidFill>
              <a:schemeClr val="accent3"/>
            </a:solidFill>
            <a:ln w="9525">
              <a:solidFill>
                <a:schemeClr val="tx1"/>
              </a:solidFill>
              <a:miter lim="800000"/>
              <a:headEnd/>
              <a:tailEnd/>
            </a:ln>
            <a:effectLst/>
            <a:extLst/>
          </p:spPr>
          <p:txBody>
            <a:bodyPr>
              <a:spAutoFit/>
            </a:bodyPr>
            <a:lstStyle>
              <a:lvl1pPr marL="1071563" indent="-1071563">
                <a:tabLst>
                  <a:tab pos="1887538" algn="l"/>
                </a:tabLst>
                <a:defRPr sz="2400">
                  <a:solidFill>
                    <a:schemeClr val="tx1"/>
                  </a:solidFill>
                  <a:latin typeface="Arial" charset="0"/>
                  <a:ea typeface="ＭＳ Ｐゴシック" charset="0"/>
                  <a:cs typeface="ＭＳ Ｐゴシック" charset="0"/>
                </a:defRPr>
              </a:lvl1pPr>
              <a:lvl2pPr marL="1250950">
                <a:tabLst>
                  <a:tab pos="1887538" algn="l"/>
                </a:tabLst>
                <a:defRPr sz="2400">
                  <a:solidFill>
                    <a:schemeClr val="tx1"/>
                  </a:solidFill>
                  <a:latin typeface="Arial" charset="0"/>
                  <a:ea typeface="ＭＳ Ｐゴシック" charset="0"/>
                </a:defRPr>
              </a:lvl2pPr>
              <a:lvl3pPr marL="1430338">
                <a:tabLst>
                  <a:tab pos="1887538" algn="l"/>
                </a:tabLst>
                <a:defRPr sz="2400">
                  <a:solidFill>
                    <a:schemeClr val="tx1"/>
                  </a:solidFill>
                  <a:latin typeface="Arial" charset="0"/>
                  <a:ea typeface="ＭＳ Ｐゴシック" charset="0"/>
                </a:defRPr>
              </a:lvl3pPr>
              <a:lvl4pPr marL="1609725">
                <a:tabLst>
                  <a:tab pos="1887538" algn="l"/>
                </a:tabLst>
                <a:defRPr sz="2400">
                  <a:solidFill>
                    <a:schemeClr val="tx1"/>
                  </a:solidFill>
                  <a:latin typeface="Arial" charset="0"/>
                  <a:ea typeface="ＭＳ Ｐゴシック" charset="0"/>
                </a:defRPr>
              </a:lvl4pPr>
              <a:lvl5pPr>
                <a:tabLst>
                  <a:tab pos="1887538" algn="l"/>
                </a:tabLst>
                <a:defRPr sz="2400">
                  <a:solidFill>
                    <a:schemeClr val="tx1"/>
                  </a:solidFill>
                  <a:latin typeface="Arial" charset="0"/>
                  <a:ea typeface="ＭＳ Ｐゴシック" charset="0"/>
                </a:defRPr>
              </a:lvl5pPr>
              <a:lvl6pPr eaLnBrk="0" fontAlgn="base" hangingPunct="0">
                <a:spcBef>
                  <a:spcPct val="0"/>
                </a:spcBef>
                <a:spcAft>
                  <a:spcPct val="0"/>
                </a:spcAft>
                <a:tabLst>
                  <a:tab pos="1887538" algn="l"/>
                </a:tabLst>
                <a:defRPr sz="2400">
                  <a:solidFill>
                    <a:schemeClr val="tx1"/>
                  </a:solidFill>
                  <a:latin typeface="Arial" charset="0"/>
                  <a:ea typeface="ＭＳ Ｐゴシック" charset="0"/>
                </a:defRPr>
              </a:lvl6pPr>
              <a:lvl7pPr eaLnBrk="0" fontAlgn="base" hangingPunct="0">
                <a:spcBef>
                  <a:spcPct val="0"/>
                </a:spcBef>
                <a:spcAft>
                  <a:spcPct val="0"/>
                </a:spcAft>
                <a:tabLst>
                  <a:tab pos="1887538" algn="l"/>
                </a:tabLst>
                <a:defRPr sz="2400">
                  <a:solidFill>
                    <a:schemeClr val="tx1"/>
                  </a:solidFill>
                  <a:latin typeface="Arial" charset="0"/>
                  <a:ea typeface="ＭＳ Ｐゴシック" charset="0"/>
                </a:defRPr>
              </a:lvl7pPr>
              <a:lvl8pPr eaLnBrk="0" fontAlgn="base" hangingPunct="0">
                <a:spcBef>
                  <a:spcPct val="0"/>
                </a:spcBef>
                <a:spcAft>
                  <a:spcPct val="0"/>
                </a:spcAft>
                <a:tabLst>
                  <a:tab pos="1887538" algn="l"/>
                </a:tabLst>
                <a:defRPr sz="2400">
                  <a:solidFill>
                    <a:schemeClr val="tx1"/>
                  </a:solidFill>
                  <a:latin typeface="Arial" charset="0"/>
                  <a:ea typeface="ＭＳ Ｐゴシック" charset="0"/>
                </a:defRPr>
              </a:lvl8pPr>
              <a:lvl9pPr eaLnBrk="0" fontAlgn="base" hangingPunct="0">
                <a:spcBef>
                  <a:spcPct val="0"/>
                </a:spcBef>
                <a:spcAft>
                  <a:spcPct val="0"/>
                </a:spcAft>
                <a:tabLst>
                  <a:tab pos="1887538" algn="l"/>
                </a:tabLst>
                <a:defRPr sz="2400">
                  <a:solidFill>
                    <a:schemeClr val="tx1"/>
                  </a:solidFill>
                  <a:latin typeface="Arial" charset="0"/>
                  <a:ea typeface="ＭＳ Ｐゴシック" charset="0"/>
                </a:defRPr>
              </a:lvl9pPr>
            </a:lstStyle>
            <a:p>
              <a:pPr fontAlgn="auto">
                <a:lnSpc>
                  <a:spcPct val="90000"/>
                </a:lnSpc>
                <a:spcBef>
                  <a:spcPts val="0"/>
                </a:spcBef>
                <a:spcAft>
                  <a:spcPts val="0"/>
                </a:spcAft>
                <a:defRPr/>
              </a:pPr>
              <a:r>
                <a:rPr lang="en-AU" sz="1400" b="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Employee Fulfillment</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Empowerment, Organizational commitment</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Employee attitudes that can accomplish</a:t>
              </a:r>
              <a:b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what is important</a:t>
              </a:r>
            </a:p>
          </p:txBody>
        </p:sp>
        <p:sp>
          <p:nvSpPr>
            <p:cNvPr id="25610" name="Line 9"/>
            <p:cNvSpPr>
              <a:spLocks noChangeShapeType="1"/>
            </p:cNvSpPr>
            <p:nvPr/>
          </p:nvSpPr>
          <p:spPr bwMode="auto">
            <a:xfrm>
              <a:off x="1024" y="2477"/>
              <a:ext cx="318" cy="491"/>
            </a:xfrm>
            <a:prstGeom prst="line">
              <a:avLst/>
            </a:prstGeom>
            <a:noFill/>
            <a:ln w="76200">
              <a:solidFill>
                <a:schemeClr val="tx1"/>
              </a:solidFill>
              <a:round/>
              <a:headEnd/>
              <a:tailEnd type="triangle" w="med" len="lg"/>
            </a:ln>
            <a:effectLst>
              <a:outerShdw blurRad="101600" dist="88900" dir="2700000" algn="tl" rotWithShape="0">
                <a:prstClr val="black">
                  <a:alpha val="77000"/>
                </a:prstClr>
              </a:outerShdw>
            </a:effectLst>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33802" name="Group 10"/>
          <p:cNvGrpSpPr>
            <a:grpSpLocks/>
          </p:cNvGrpSpPr>
          <p:nvPr/>
        </p:nvGrpSpPr>
        <p:grpSpPr bwMode="auto">
          <a:xfrm>
            <a:off x="2901950" y="3817143"/>
            <a:ext cx="5919788" cy="959644"/>
            <a:chOff x="1828" y="3206"/>
            <a:chExt cx="3729" cy="806"/>
          </a:xfrm>
        </p:grpSpPr>
        <p:sp>
          <p:nvSpPr>
            <p:cNvPr id="33803" name="Text Box 11"/>
            <p:cNvSpPr txBox="1">
              <a:spLocks noChangeArrowheads="1"/>
            </p:cNvSpPr>
            <p:nvPr/>
          </p:nvSpPr>
          <p:spPr bwMode="auto">
            <a:xfrm>
              <a:off x="2144" y="3279"/>
              <a:ext cx="3413" cy="733"/>
            </a:xfrm>
            <a:prstGeom prst="rect">
              <a:avLst/>
            </a:prstGeom>
            <a:solidFill>
              <a:srgbClr val="00B050"/>
            </a:solidFill>
            <a:ln w="9525">
              <a:solidFill>
                <a:schemeClr val="tx1"/>
              </a:solidFill>
              <a:miter lim="800000"/>
              <a:headEnd/>
              <a:tailEnd/>
            </a:ln>
            <a:effectLst/>
            <a:extLst/>
          </p:spPr>
          <p:txBody>
            <a:bodyPr>
              <a:spAutoFit/>
            </a:bodyPr>
            <a:lstStyle>
              <a:lvl1pPr marL="1071563" indent="-1071563">
                <a:tabLst>
                  <a:tab pos="1887538" algn="l"/>
                </a:tabLst>
                <a:defRPr sz="2400">
                  <a:solidFill>
                    <a:schemeClr val="tx1"/>
                  </a:solidFill>
                  <a:latin typeface="Arial" charset="0"/>
                  <a:ea typeface="ＭＳ Ｐゴシック" charset="0"/>
                  <a:cs typeface="ＭＳ Ｐゴシック" charset="0"/>
                </a:defRPr>
              </a:lvl1pPr>
              <a:lvl2pPr marL="1250950">
                <a:tabLst>
                  <a:tab pos="1887538" algn="l"/>
                </a:tabLst>
                <a:defRPr sz="2400">
                  <a:solidFill>
                    <a:schemeClr val="tx1"/>
                  </a:solidFill>
                  <a:latin typeface="Arial" charset="0"/>
                  <a:ea typeface="ＭＳ Ｐゴシック" charset="0"/>
                </a:defRPr>
              </a:lvl2pPr>
              <a:lvl3pPr marL="1430338">
                <a:tabLst>
                  <a:tab pos="1887538" algn="l"/>
                </a:tabLst>
                <a:defRPr sz="2400">
                  <a:solidFill>
                    <a:schemeClr val="tx1"/>
                  </a:solidFill>
                  <a:latin typeface="Arial" charset="0"/>
                  <a:ea typeface="ＭＳ Ｐゴシック" charset="0"/>
                </a:defRPr>
              </a:lvl3pPr>
              <a:lvl4pPr marL="1609725">
                <a:tabLst>
                  <a:tab pos="1887538" algn="l"/>
                </a:tabLst>
                <a:defRPr sz="2400">
                  <a:solidFill>
                    <a:schemeClr val="tx1"/>
                  </a:solidFill>
                  <a:latin typeface="Arial" charset="0"/>
                  <a:ea typeface="ＭＳ Ｐゴシック" charset="0"/>
                </a:defRPr>
              </a:lvl4pPr>
              <a:lvl5pPr>
                <a:tabLst>
                  <a:tab pos="1887538" algn="l"/>
                </a:tabLst>
                <a:defRPr sz="2400">
                  <a:solidFill>
                    <a:schemeClr val="tx1"/>
                  </a:solidFill>
                  <a:latin typeface="Arial" charset="0"/>
                  <a:ea typeface="ＭＳ Ｐゴシック" charset="0"/>
                </a:defRPr>
              </a:lvl5pPr>
              <a:lvl6pPr eaLnBrk="0" fontAlgn="base" hangingPunct="0">
                <a:spcBef>
                  <a:spcPct val="0"/>
                </a:spcBef>
                <a:spcAft>
                  <a:spcPct val="0"/>
                </a:spcAft>
                <a:tabLst>
                  <a:tab pos="1887538" algn="l"/>
                </a:tabLst>
                <a:defRPr sz="2400">
                  <a:solidFill>
                    <a:schemeClr val="tx1"/>
                  </a:solidFill>
                  <a:latin typeface="Arial" charset="0"/>
                  <a:ea typeface="ＭＳ Ｐゴシック" charset="0"/>
                </a:defRPr>
              </a:lvl6pPr>
              <a:lvl7pPr eaLnBrk="0" fontAlgn="base" hangingPunct="0">
                <a:spcBef>
                  <a:spcPct val="0"/>
                </a:spcBef>
                <a:spcAft>
                  <a:spcPct val="0"/>
                </a:spcAft>
                <a:tabLst>
                  <a:tab pos="1887538" algn="l"/>
                </a:tabLst>
                <a:defRPr sz="2400">
                  <a:solidFill>
                    <a:schemeClr val="tx1"/>
                  </a:solidFill>
                  <a:latin typeface="Arial" charset="0"/>
                  <a:ea typeface="ＭＳ Ｐゴシック" charset="0"/>
                </a:defRPr>
              </a:lvl7pPr>
              <a:lvl8pPr eaLnBrk="0" fontAlgn="base" hangingPunct="0">
                <a:spcBef>
                  <a:spcPct val="0"/>
                </a:spcBef>
                <a:spcAft>
                  <a:spcPct val="0"/>
                </a:spcAft>
                <a:tabLst>
                  <a:tab pos="1887538" algn="l"/>
                </a:tabLst>
                <a:defRPr sz="2400">
                  <a:solidFill>
                    <a:schemeClr val="tx1"/>
                  </a:solidFill>
                  <a:latin typeface="Arial" charset="0"/>
                  <a:ea typeface="ＭＳ Ｐゴシック" charset="0"/>
                </a:defRPr>
              </a:lvl8pPr>
              <a:lvl9pPr eaLnBrk="0" fontAlgn="base" hangingPunct="0">
                <a:spcBef>
                  <a:spcPct val="0"/>
                </a:spcBef>
                <a:spcAft>
                  <a:spcPct val="0"/>
                </a:spcAft>
                <a:tabLst>
                  <a:tab pos="1887538" algn="l"/>
                </a:tabLst>
                <a:defRPr sz="2400">
                  <a:solidFill>
                    <a:schemeClr val="tx1"/>
                  </a:solidFill>
                  <a:latin typeface="Arial" charset="0"/>
                  <a:ea typeface="ＭＳ Ｐゴシック" charset="0"/>
                </a:defRPr>
              </a:lvl9pPr>
            </a:lstStyle>
            <a:p>
              <a:pPr fontAlgn="auto">
                <a:lnSpc>
                  <a:spcPct val="90000"/>
                </a:lnSpc>
                <a:spcBef>
                  <a:spcPts val="0"/>
                </a:spcBef>
                <a:spcAft>
                  <a:spcPts val="0"/>
                </a:spcAft>
                <a:defRPr/>
              </a:pPr>
              <a:r>
                <a:rPr lang="en-AU" sz="1400" b="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Customer Satisfaction</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Winning orders, Repeat customers</a:t>
              </a:r>
            </a:p>
            <a:p>
              <a:pPr fontAlgn="auto">
                <a:lnSpc>
                  <a:spcPct val="90000"/>
                </a:lnSpc>
                <a:spcBef>
                  <a:spcPts val="0"/>
                </a:spcBef>
                <a:spcAft>
                  <a:spcPts val="0"/>
                </a:spcAft>
                <a:defRPr/>
              </a:pPr>
              <a:r>
                <a:rPr lang="en-AU"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Yields:	An effective organization with</a:t>
              </a:r>
              <a:b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AU" sz="1400" b="1" i="1"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 competitive advantage</a:t>
              </a:r>
            </a:p>
          </p:txBody>
        </p:sp>
        <p:sp>
          <p:nvSpPr>
            <p:cNvPr id="25608" name="Line 12"/>
            <p:cNvSpPr>
              <a:spLocks noChangeShapeType="1"/>
            </p:cNvSpPr>
            <p:nvPr/>
          </p:nvSpPr>
          <p:spPr bwMode="auto">
            <a:xfrm>
              <a:off x="1828" y="3206"/>
              <a:ext cx="491" cy="546"/>
            </a:xfrm>
            <a:prstGeom prst="line">
              <a:avLst/>
            </a:prstGeom>
            <a:noFill/>
            <a:ln w="76200">
              <a:solidFill>
                <a:schemeClr val="tx1"/>
              </a:solidFill>
              <a:round/>
              <a:headEnd/>
              <a:tailEnd type="triangle" w="med" len="lg"/>
            </a:ln>
            <a:effectLst>
              <a:outerShdw blurRad="101600" dist="88900" dir="2700000" algn="tl" rotWithShape="0">
                <a:prstClr val="black">
                  <a:alpha val="74000"/>
                </a:prstClr>
              </a:outerShdw>
            </a:effectLst>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33805" name="Text Box 13"/>
          <p:cNvSpPr txBox="1">
            <a:spLocks noChangeArrowheads="1"/>
          </p:cNvSpPr>
          <p:nvPr/>
        </p:nvSpPr>
        <p:spPr bwMode="auto">
          <a:xfrm>
            <a:off x="685801" y="4255294"/>
            <a:ext cx="1394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2000" b="1">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Figure </a:t>
            </a:r>
            <a:r>
              <a:rPr lang="en-AU" altLang="en-US" sz="2000" b="1">
                <a:solidFill>
                  <a:schemeClr val="tx2"/>
                </a:solidFill>
                <a:effectLst>
                  <a:outerShdw blurRad="38100" dist="38100" dir="2700000" algn="tl">
                    <a:srgbClr val="000000">
                      <a:alpha val="43137"/>
                    </a:srgbClr>
                  </a:outerShdw>
                </a:effectLst>
                <a:latin typeface="+mn-lt"/>
                <a:ea typeface="Cardo" panose="02020600000000000000" pitchFamily="18" charset="-79"/>
                <a:cs typeface="Cardo" panose="02020600000000000000" pitchFamily="18" charset="-79"/>
              </a:rPr>
              <a:t>6.2</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3795"/>
                                        </p:tgtEl>
                                        <p:attrNameLst>
                                          <p:attrName>style.visibility</p:attrName>
                                        </p:attrNameLst>
                                      </p:cBhvr>
                                      <p:to>
                                        <p:strVal val="visible"/>
                                      </p:to>
                                    </p:set>
                                    <p:animEffect transition="in" filter="strips(downRight)">
                                      <p:cBhvr>
                                        <p:cTn id="7" dur="1000"/>
                                        <p:tgtEl>
                                          <p:spTgt spid="337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3796"/>
                                        </p:tgtEl>
                                        <p:attrNameLst>
                                          <p:attrName>style.visibility</p:attrName>
                                        </p:attrNameLst>
                                      </p:cBhvr>
                                      <p:to>
                                        <p:strVal val="visible"/>
                                      </p:to>
                                    </p:set>
                                    <p:animEffect transition="in" filter="strips(downRight)">
                                      <p:cBhvr>
                                        <p:cTn id="12" dur="1000"/>
                                        <p:tgtEl>
                                          <p:spTgt spid="337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3799"/>
                                        </p:tgtEl>
                                        <p:attrNameLst>
                                          <p:attrName>style.visibility</p:attrName>
                                        </p:attrNameLst>
                                      </p:cBhvr>
                                      <p:to>
                                        <p:strVal val="visible"/>
                                      </p:to>
                                    </p:set>
                                    <p:animEffect transition="in" filter="strips(downRight)">
                                      <p:cBhvr>
                                        <p:cTn id="17" dur="1000"/>
                                        <p:tgtEl>
                                          <p:spTgt spid="337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3802"/>
                                        </p:tgtEl>
                                        <p:attrNameLst>
                                          <p:attrName>style.visibility</p:attrName>
                                        </p:attrNameLst>
                                      </p:cBhvr>
                                      <p:to>
                                        <p:strVal val="visible"/>
                                      </p:to>
                                    </p:set>
                                    <p:animEffect transition="in" filter="strips(downRight)">
                                      <p:cBhvr>
                                        <p:cTn id="22" dur="1000"/>
                                        <p:tgtEl>
                                          <p:spTgt spid="33802"/>
                                        </p:tgtEl>
                                      </p:cBhvr>
                                    </p:animEffect>
                                  </p:childTnLst>
                                </p:cTn>
                              </p:par>
                            </p:childTnLst>
                          </p:cTn>
                        </p:par>
                        <p:par>
                          <p:cTn id="23" fill="hold" nodeType="afterGroup">
                            <p:stCondLst>
                              <p:cond delay="1000"/>
                            </p:stCondLst>
                            <p:childTnLst>
                              <p:par>
                                <p:cTn id="24" presetID="18" presetClass="entr" presetSubtype="6" fill="hold" grpId="0" nodeType="afterEffect">
                                  <p:stCondLst>
                                    <p:cond delay="0"/>
                                  </p:stCondLst>
                                  <p:childTnLst>
                                    <p:set>
                                      <p:cBhvr>
                                        <p:cTn id="25" dur="1" fill="hold">
                                          <p:stCondLst>
                                            <p:cond delay="0"/>
                                          </p:stCondLst>
                                        </p:cTn>
                                        <p:tgtEl>
                                          <p:spTgt spid="33805"/>
                                        </p:tgtEl>
                                        <p:attrNameLst>
                                          <p:attrName>style.visibility</p:attrName>
                                        </p:attrNameLst>
                                      </p:cBhvr>
                                      <p:to>
                                        <p:strVal val="visible"/>
                                      </p:to>
                                    </p:set>
                                    <p:animEffect transition="in" filter="strips(downRight)">
                                      <p:cBhvr>
                                        <p:cTn id="26" dur="1000"/>
                                        <p:tgtEl>
                                          <p:spTgt spid="33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autoUpdateAnimBg="0"/>
      <p:bldP spid="3380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85800" y="335756"/>
            <a:ext cx="7772400" cy="685800"/>
          </a:xfrm>
        </p:spPr>
        <p:txBody>
          <a:bodyPr>
            <a:normAutofit fontScale="90000"/>
          </a:bodyPr>
          <a:lstStyle/>
          <a:p>
            <a:r>
              <a:rPr lang="en-US" altLang="en-US" smtClean="0"/>
              <a:t>Defining Quality</a:t>
            </a:r>
          </a:p>
        </p:txBody>
      </p:sp>
      <p:sp>
        <p:nvSpPr>
          <p:cNvPr id="30723" name="Rectangle 3"/>
          <p:cNvSpPr>
            <a:spLocks noChangeArrowheads="1"/>
          </p:cNvSpPr>
          <p:nvPr/>
        </p:nvSpPr>
        <p:spPr bwMode="auto">
          <a:xfrm>
            <a:off x="977901" y="1557337"/>
            <a:ext cx="7216775"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Aft>
                <a:spcPct val="40000"/>
              </a:spcAft>
              <a:buClr>
                <a:srgbClr val="BF0922"/>
              </a:buClr>
              <a:buFont typeface="Wingdings" pitchFamily="2" charset="2"/>
              <a:buNone/>
            </a:pPr>
            <a:r>
              <a:rPr lang="en-US" altLang="en-US" sz="3200" b="1" dirty="0">
                <a:solidFill>
                  <a:schemeClr val="accent4">
                    <a:lumMod val="40000"/>
                    <a:lumOff val="60000"/>
                  </a:schemeClr>
                </a:solidFill>
                <a:effectLst>
                  <a:outerShdw blurRad="127000" dist="114300" dir="2700000" algn="tl" rotWithShape="0">
                    <a:prstClr val="black">
                      <a:alpha val="77000"/>
                    </a:prstClr>
                  </a:outerShdw>
                </a:effectLst>
                <a:latin typeface="Cardo" panose="02020600000000000000" pitchFamily="18" charset="-79"/>
                <a:ea typeface="Cardo" panose="02020600000000000000" pitchFamily="18" charset="-79"/>
                <a:cs typeface="Cardo" panose="02020600000000000000" pitchFamily="18" charset="-79"/>
              </a:rPr>
              <a:t>An operations manager’s objective is to build a total quality management system that identifies and satisfies customer needs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723"/>
                                        </p:tgtEl>
                                        <p:attrNameLst>
                                          <p:attrName>style.visibility</p:attrName>
                                        </p:attrNameLst>
                                      </p:cBhvr>
                                      <p:to>
                                        <p:strVal val="visible"/>
                                      </p:to>
                                    </p:set>
                                    <p:animEffect transition="in" filter="strips(downRight)">
                                      <p:cBhvr>
                                        <p:cTn id="7" dur="10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30723"/>
                                        </p:tgtEl>
                                      </p:cBhvr>
                                    </p:animEffect>
                                    <p:anim calcmode="lin" valueType="num">
                                      <p:cBhvr>
                                        <p:cTn id="12" dur="2000"/>
                                        <p:tgtEl>
                                          <p:spTgt spid="30723"/>
                                        </p:tgtEl>
                                        <p:attrNameLst>
                                          <p:attrName>ppt_x</p:attrName>
                                        </p:attrNameLst>
                                      </p:cBhvr>
                                      <p:tavLst>
                                        <p:tav tm="0">
                                          <p:val>
                                            <p:strVal val="ppt_x"/>
                                          </p:val>
                                        </p:tav>
                                        <p:tav tm="100000">
                                          <p:val>
                                            <p:strVal val="ppt_x"/>
                                          </p:val>
                                        </p:tav>
                                      </p:tavLst>
                                    </p:anim>
                                    <p:anim calcmode="lin" valueType="num">
                                      <p:cBhvr>
                                        <p:cTn id="13" dur="2000"/>
                                        <p:tgtEl>
                                          <p:spTgt spid="30723"/>
                                        </p:tgtEl>
                                        <p:attrNameLst>
                                          <p:attrName>ppt_y</p:attrName>
                                        </p:attrNameLst>
                                      </p:cBhvr>
                                      <p:tavLst>
                                        <p:tav tm="0">
                                          <p:val>
                                            <p:strVal val="ppt_y"/>
                                          </p:val>
                                        </p:tav>
                                        <p:tav tm="100000">
                                          <p:val>
                                            <p:strVal val="ppt_y-.1"/>
                                          </p:val>
                                        </p:tav>
                                      </p:tavLst>
                                    </p:anim>
                                    <p:set>
                                      <p:cBhvr>
                                        <p:cTn id="14" dur="1" fill="hold">
                                          <p:stCondLst>
                                            <p:cond delay="1999"/>
                                          </p:stCondLst>
                                        </p:cTn>
                                        <p:tgtEl>
                                          <p:spTgt spid="307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2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Defining Quality</a:t>
            </a:r>
          </a:p>
        </p:txBody>
      </p:sp>
      <p:sp>
        <p:nvSpPr>
          <p:cNvPr id="34819" name="Rectangle 3"/>
          <p:cNvSpPr>
            <a:spLocks noChangeArrowheads="1"/>
          </p:cNvSpPr>
          <p:nvPr/>
        </p:nvSpPr>
        <p:spPr bwMode="auto">
          <a:xfrm>
            <a:off x="985839" y="1879997"/>
            <a:ext cx="7172325"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3200" b="1" dirty="0">
                <a:solidFill>
                  <a:schemeClr val="accent4">
                    <a:lumMod val="40000"/>
                    <a:lumOff val="60000"/>
                  </a:schemeClr>
                </a:solidFill>
                <a:effectLst>
                  <a:outerShdw blurRad="127000" dist="114300" dir="2700000" algn="tl" rotWithShape="0">
                    <a:prstClr val="black">
                      <a:alpha val="75000"/>
                    </a:prstClr>
                  </a:outerShdw>
                </a:effectLst>
                <a:latin typeface="Cardo" panose="02020600000000000000" pitchFamily="18" charset="-79"/>
                <a:ea typeface="Cardo" panose="02020600000000000000" pitchFamily="18" charset="-79"/>
                <a:cs typeface="Cardo" panose="02020600000000000000" pitchFamily="18" charset="-79"/>
              </a:rPr>
              <a:t>The totality of features and characteristics of a product or service that bears on its ability to satisfy stated or implied needs</a:t>
            </a:r>
          </a:p>
        </p:txBody>
      </p:sp>
      <p:sp>
        <p:nvSpPr>
          <p:cNvPr id="34820" name="Rectangle 4"/>
          <p:cNvSpPr>
            <a:spLocks noChangeArrowheads="1"/>
          </p:cNvSpPr>
          <p:nvPr/>
        </p:nvSpPr>
        <p:spPr bwMode="auto">
          <a:xfrm>
            <a:off x="4572001" y="3791959"/>
            <a:ext cx="25555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i="1" dirty="0">
                <a:effectLst>
                  <a:outerShdw blurRad="50800" dist="38100" dir="2700000" algn="tl" rotWithShape="0">
                    <a:prstClr val="black">
                      <a:alpha val="40000"/>
                    </a:prstClr>
                  </a:outerShdw>
                </a:effectLst>
                <a:latin typeface="Cardo" panose="02020600000000000000" pitchFamily="18" charset="-79"/>
                <a:ea typeface="Cardo" panose="02020600000000000000" pitchFamily="18" charset="-79"/>
                <a:cs typeface="Cardo" panose="02020600000000000000" pitchFamily="18" charset="-79"/>
              </a:rPr>
              <a:t>American Society for Quality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fade">
                                      <p:cBhvr>
                                        <p:cTn id="7" dur="1750"/>
                                        <p:tgtEl>
                                          <p:spTgt spid="34819"/>
                                        </p:tgtEl>
                                      </p:cBhvr>
                                    </p:animEffect>
                                    <p:anim calcmode="lin" valueType="num">
                                      <p:cBhvr>
                                        <p:cTn id="8" dur="1750" fill="hold"/>
                                        <p:tgtEl>
                                          <p:spTgt spid="34819"/>
                                        </p:tgtEl>
                                        <p:attrNameLst>
                                          <p:attrName>ppt_x</p:attrName>
                                        </p:attrNameLst>
                                      </p:cBhvr>
                                      <p:tavLst>
                                        <p:tav tm="0">
                                          <p:val>
                                            <p:strVal val="#ppt_x"/>
                                          </p:val>
                                        </p:tav>
                                        <p:tav tm="100000">
                                          <p:val>
                                            <p:strVal val="#ppt_x"/>
                                          </p:val>
                                        </p:tav>
                                      </p:tavLst>
                                    </p:anim>
                                    <p:anim calcmode="lin" valueType="num">
                                      <p:cBhvr>
                                        <p:cTn id="9" dur="1750" fill="hold"/>
                                        <p:tgtEl>
                                          <p:spTgt spid="348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20"/>
                                        </p:tgtEl>
                                        <p:attrNameLst>
                                          <p:attrName>style.visibility</p:attrName>
                                        </p:attrNameLst>
                                      </p:cBhvr>
                                      <p:to>
                                        <p:strVal val="visible"/>
                                      </p:to>
                                    </p:set>
                                    <p:animEffect transition="in" filter="fade">
                                      <p:cBhvr>
                                        <p:cTn id="12" dur="1750"/>
                                        <p:tgtEl>
                                          <p:spTgt spid="34820"/>
                                        </p:tgtEl>
                                      </p:cBhvr>
                                    </p:animEffect>
                                    <p:anim calcmode="lin" valueType="num">
                                      <p:cBhvr>
                                        <p:cTn id="13" dur="1750" fill="hold"/>
                                        <p:tgtEl>
                                          <p:spTgt spid="34820"/>
                                        </p:tgtEl>
                                        <p:attrNameLst>
                                          <p:attrName>ppt_x</p:attrName>
                                        </p:attrNameLst>
                                      </p:cBhvr>
                                      <p:tavLst>
                                        <p:tav tm="0">
                                          <p:val>
                                            <p:strVal val="#ppt_x"/>
                                          </p:val>
                                        </p:tav>
                                        <p:tav tm="100000">
                                          <p:val>
                                            <p:strVal val="#ppt_x"/>
                                          </p:val>
                                        </p:tav>
                                      </p:tavLst>
                                    </p:anim>
                                    <p:anim calcmode="lin" valueType="num">
                                      <p:cBhvr>
                                        <p:cTn id="14" dur="1750" fill="hold"/>
                                        <p:tgtEl>
                                          <p:spTgt spid="348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Quality</a:t>
            </a:r>
            <a:endParaRPr lang="en-US" dirty="0"/>
          </a:p>
        </p:txBody>
      </p:sp>
      <p:sp>
        <p:nvSpPr>
          <p:cNvPr id="3" name="Content Placeholder 2"/>
          <p:cNvSpPr>
            <a:spLocks noGrp="1"/>
          </p:cNvSpPr>
          <p:nvPr>
            <p:ph idx="1"/>
          </p:nvPr>
        </p:nvSpPr>
        <p:spPr/>
        <p:txBody>
          <a:bodyPr>
            <a:normAutofit/>
          </a:bodyPr>
          <a:lstStyle/>
          <a:p>
            <a:pPr marL="45720" indent="0">
              <a:buNone/>
            </a:pPr>
            <a:r>
              <a:rPr lang="en-US" sz="2400" dirty="0" smtClean="0"/>
              <a:t>SIMPLE DEFINITION</a:t>
            </a:r>
          </a:p>
          <a:p>
            <a:pPr marL="45720" indent="0">
              <a:buNone/>
            </a:pPr>
            <a:r>
              <a:rPr lang="en-US" sz="3200" b="1" dirty="0" smtClean="0">
                <a:solidFill>
                  <a:srgbClr val="FFFF00"/>
                </a:solidFill>
                <a:effectLst>
                  <a:outerShdw blurRad="38100" dist="38100" dir="2700000" algn="tl">
                    <a:srgbClr val="000000">
                      <a:alpha val="43137"/>
                    </a:srgbClr>
                  </a:outerShdw>
                </a:effectLst>
              </a:rPr>
              <a:t>Quality</a:t>
            </a:r>
            <a:r>
              <a:rPr lang="en-US" sz="3200" dirty="0" smtClean="0">
                <a:solidFill>
                  <a:srgbClr val="FFFF00"/>
                </a:solidFill>
                <a:effectLst>
                  <a:outerShdw blurRad="38100" dist="38100" dir="2700000" algn="tl">
                    <a:srgbClr val="000000">
                      <a:alpha val="43137"/>
                    </a:srgbClr>
                  </a:outerShdw>
                </a:effectLst>
              </a:rPr>
              <a:t> is the ability of a product or service to meet customer needs</a:t>
            </a:r>
            <a:endParaRPr lang="en-US" sz="32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492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Different Views</a:t>
            </a:r>
          </a:p>
        </p:txBody>
      </p:sp>
      <p:sp>
        <p:nvSpPr>
          <p:cNvPr id="35843" name="Rectangle 3"/>
          <p:cNvSpPr>
            <a:spLocks noChangeArrowheads="1"/>
          </p:cNvSpPr>
          <p:nvPr/>
        </p:nvSpPr>
        <p:spPr bwMode="auto">
          <a:xfrm>
            <a:off x="938214" y="1334691"/>
            <a:ext cx="7265987" cy="273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800">
                <a:solidFill>
                  <a:schemeClr val="tx2"/>
                </a:solidFill>
                <a:latin typeface="Cardo" panose="02020600000000000000" pitchFamily="18" charset="-79"/>
                <a:ea typeface="Cardo" panose="02020600000000000000" pitchFamily="18" charset="-79"/>
                <a:cs typeface="Cardo" panose="02020600000000000000" pitchFamily="18" charset="-79"/>
              </a:rPr>
              <a:t>User-based</a:t>
            </a:r>
            <a:r>
              <a:rPr lang="en-US" altLang="en-US" sz="2800">
                <a:latin typeface="Cardo" panose="02020600000000000000" pitchFamily="18" charset="-79"/>
                <a:ea typeface="Cardo" panose="02020600000000000000" pitchFamily="18" charset="-79"/>
                <a:cs typeface="Cardo" panose="02020600000000000000" pitchFamily="18" charset="-79"/>
              </a:rPr>
              <a:t>: better performance, more features</a:t>
            </a:r>
          </a:p>
          <a:p>
            <a:pPr>
              <a:lnSpc>
                <a:spcPct val="90000"/>
              </a:lnSpc>
              <a:spcAft>
                <a:spcPts val="1200"/>
              </a:spcAft>
              <a:buClr>
                <a:srgbClr val="BF0922"/>
              </a:buClr>
              <a:buSzPct val="60000"/>
              <a:buFont typeface="Courier New" panose="02070309020205020404" pitchFamily="49" charset="0"/>
              <a:buChar char="o"/>
            </a:pPr>
            <a:r>
              <a:rPr lang="en-US" altLang="en-US" sz="2800">
                <a:solidFill>
                  <a:srgbClr val="255898"/>
                </a:solidFill>
                <a:latin typeface="Cardo" panose="02020600000000000000" pitchFamily="18" charset="-79"/>
                <a:ea typeface="Cardo" panose="02020600000000000000" pitchFamily="18" charset="-79"/>
                <a:cs typeface="Cardo" panose="02020600000000000000" pitchFamily="18" charset="-79"/>
              </a:rPr>
              <a:t>Manufacturing-based</a:t>
            </a:r>
            <a:r>
              <a:rPr lang="en-US" altLang="en-US" sz="2800">
                <a:latin typeface="Cardo" panose="02020600000000000000" pitchFamily="18" charset="-79"/>
                <a:ea typeface="Cardo" panose="02020600000000000000" pitchFamily="18" charset="-79"/>
                <a:cs typeface="Cardo" panose="02020600000000000000" pitchFamily="18" charset="-79"/>
              </a:rPr>
              <a:t>: conformance to standards, making it right the first time</a:t>
            </a:r>
          </a:p>
          <a:p>
            <a:pPr>
              <a:lnSpc>
                <a:spcPct val="90000"/>
              </a:lnSpc>
              <a:spcAft>
                <a:spcPts val="1200"/>
              </a:spcAft>
              <a:buClr>
                <a:srgbClr val="BF0922"/>
              </a:buClr>
              <a:buSzPct val="60000"/>
              <a:buFont typeface="Courier New" panose="02070309020205020404" pitchFamily="49" charset="0"/>
              <a:buChar char="o"/>
            </a:pPr>
            <a:r>
              <a:rPr lang="en-US" altLang="en-US" sz="2800">
                <a:solidFill>
                  <a:srgbClr val="255898"/>
                </a:solidFill>
                <a:latin typeface="Cardo" panose="02020600000000000000" pitchFamily="18" charset="-79"/>
                <a:ea typeface="Cardo" panose="02020600000000000000" pitchFamily="18" charset="-79"/>
                <a:cs typeface="Cardo" panose="02020600000000000000" pitchFamily="18" charset="-79"/>
              </a:rPr>
              <a:t>Product-based</a:t>
            </a:r>
            <a:r>
              <a:rPr lang="en-US" altLang="en-US" sz="2800">
                <a:latin typeface="Cardo" panose="02020600000000000000" pitchFamily="18" charset="-79"/>
                <a:ea typeface="Cardo" panose="02020600000000000000" pitchFamily="18" charset="-79"/>
                <a:cs typeface="Cardo" panose="02020600000000000000" pitchFamily="18" charset="-79"/>
              </a:rPr>
              <a:t>: specific and measurable attributes of the product </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5843"/>
                                        </p:tgtEl>
                                        <p:attrNameLst>
                                          <p:attrName>style.visibility</p:attrName>
                                        </p:attrNameLst>
                                      </p:cBhvr>
                                      <p:to>
                                        <p:strVal val="visible"/>
                                      </p:to>
                                    </p:set>
                                    <p:animEffect transition="in" filter="strips(downRight)">
                                      <p:cBhvr>
                                        <p:cTn id="7" dur="10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85800" y="326231"/>
            <a:ext cx="7772400" cy="742950"/>
          </a:xfrm>
        </p:spPr>
        <p:txBody>
          <a:bodyPr/>
          <a:lstStyle/>
          <a:p>
            <a:r>
              <a:rPr lang="en-US" altLang="en-US" smtClean="0"/>
              <a:t>Implications of Quality</a:t>
            </a:r>
          </a:p>
        </p:txBody>
      </p:sp>
      <p:sp>
        <p:nvSpPr>
          <p:cNvPr id="36867" name="Rectangle 3"/>
          <p:cNvSpPr>
            <a:spLocks noChangeArrowheads="1"/>
          </p:cNvSpPr>
          <p:nvPr/>
        </p:nvSpPr>
        <p:spPr bwMode="auto">
          <a:xfrm>
            <a:off x="1176338" y="1156097"/>
            <a:ext cx="4498667" cy="341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defRPr>
                <a:solidFill>
                  <a:schemeClr val="tx1"/>
                </a:solidFill>
                <a:latin typeface="Calibri" pitchFamily="34" charset="0"/>
                <a:cs typeface="Arial" pitchFamily="34" charset="0"/>
              </a:defRPr>
            </a:lvl1pPr>
            <a:lvl2pPr marL="1169988"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Font typeface="Times" pitchFamily="18"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Company reputation</a:t>
            </a:r>
          </a:p>
          <a:p>
            <a:pPr lvl="1">
              <a:lnSpc>
                <a:spcPct val="90000"/>
              </a:lnSpc>
              <a:spcAft>
                <a:spcPct val="400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Perception of new products</a:t>
            </a:r>
          </a:p>
          <a:p>
            <a:pPr lvl="1">
              <a:lnSpc>
                <a:spcPct val="90000"/>
              </a:lnSpc>
              <a:spcAft>
                <a:spcPct val="400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Employment practices</a:t>
            </a:r>
          </a:p>
          <a:p>
            <a:pPr lvl="1">
              <a:lnSpc>
                <a:spcPct val="90000"/>
              </a:lnSpc>
              <a:spcAft>
                <a:spcPct val="400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Supplier relations</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ct val="40000"/>
              </a:spcAft>
              <a:buClr>
                <a:srgbClr val="BF0922"/>
              </a:buClr>
              <a:buFont typeface="Times" pitchFamily="18"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Product liability</a:t>
            </a:r>
          </a:p>
          <a:p>
            <a:pPr lvl="1">
              <a:lnSpc>
                <a:spcPct val="90000"/>
              </a:lnSpc>
              <a:spcAft>
                <a:spcPct val="400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Reduce risk</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ct val="40000"/>
              </a:spcAft>
              <a:buClr>
                <a:srgbClr val="BF0922"/>
              </a:buClr>
              <a:buFont typeface="Times" pitchFamily="18"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Global implications</a:t>
            </a:r>
          </a:p>
          <a:p>
            <a:pPr lvl="1">
              <a:lnSpc>
                <a:spcPct val="90000"/>
              </a:lnSpc>
              <a:spcAft>
                <a:spcPct val="400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Improved ability to compete</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6867"/>
                                        </p:tgtEl>
                                        <p:attrNameLst>
                                          <p:attrName>style.visibility</p:attrName>
                                        </p:attrNameLst>
                                      </p:cBhvr>
                                      <p:to>
                                        <p:strVal val="visible"/>
                                      </p:to>
                                    </p:set>
                                    <p:animEffect transition="in" filter="strips(downRight)">
                                      <p:cBhvr>
                                        <p:cTn id="7" dur="10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85800" y="247650"/>
            <a:ext cx="7772400" cy="962025"/>
          </a:xfrm>
        </p:spPr>
        <p:txBody>
          <a:bodyPr lIns="91427" tIns="45713" rIns="91427" bIns="45713">
            <a:normAutofit fontScale="90000"/>
          </a:bodyPr>
          <a:lstStyle/>
          <a:p>
            <a:pPr>
              <a:lnSpc>
                <a:spcPct val="80000"/>
              </a:lnSpc>
            </a:pPr>
            <a:r>
              <a:rPr lang="en-US" altLang="en-US" smtClean="0"/>
              <a:t>Malcolm Baldrige National Quality Award (MBNQA)</a:t>
            </a:r>
          </a:p>
        </p:txBody>
      </p:sp>
      <p:sp>
        <p:nvSpPr>
          <p:cNvPr id="39939" name="Rectangle 3"/>
          <p:cNvSpPr>
            <a:spLocks noChangeArrowheads="1"/>
          </p:cNvSpPr>
          <p:nvPr/>
        </p:nvSpPr>
        <p:spPr bwMode="auto">
          <a:xfrm>
            <a:off x="642939" y="1278732"/>
            <a:ext cx="7807325" cy="2640723"/>
          </a:xfrm>
          <a:prstGeom prst="rect">
            <a:avLst/>
          </a:prstGeom>
          <a:noFill/>
          <a:ln>
            <a:noFill/>
          </a:ln>
          <a:effectLst/>
          <a:extLst/>
        </p:spPr>
        <p:txBody>
          <a:bodyPr>
            <a:spAutoFit/>
          </a:bodyPr>
          <a:lstStyle/>
          <a:p>
            <a:pPr marL="444500" indent="-444500" fontAlgn="auto">
              <a:lnSpc>
                <a:spcPct val="90000"/>
              </a:lnSpc>
              <a:spcBef>
                <a:spcPts val="0"/>
              </a:spcBef>
              <a:spcAft>
                <a:spcPct val="40000"/>
              </a:spcAft>
              <a:buClr>
                <a:schemeClr val="tx1"/>
              </a:buClr>
              <a:buSzPct val="99000"/>
              <a:buFont typeface="Courier New" panose="02070309020205020404" pitchFamily="49" charset="0"/>
              <a:buChar char="o"/>
              <a:defRPr/>
            </a:pPr>
            <a:r>
              <a:rPr lang="en-US" sz="2400" dirty="0">
                <a:latin typeface="Cardo" panose="02020600000000000000" pitchFamily="18" charset="-79"/>
                <a:ea typeface="Cardo" panose="02020600000000000000" pitchFamily="18" charset="-79"/>
                <a:cs typeface="Cardo" panose="02020600000000000000" pitchFamily="18" charset="-79"/>
              </a:rPr>
              <a:t>Established in 1988 by the U.S</a:t>
            </a:r>
            <a:r>
              <a:rPr lang="en-US" sz="2400">
                <a:latin typeface="Cardo" panose="02020600000000000000" pitchFamily="18" charset="-79"/>
                <a:ea typeface="Cardo" panose="02020600000000000000" pitchFamily="18" charset="-79"/>
                <a:cs typeface="Cardo" panose="02020600000000000000" pitchFamily="18" charset="-79"/>
              </a:rPr>
              <a:t>. G</a:t>
            </a:r>
            <a:r>
              <a:rPr lang="en-US" sz="2400" smtClean="0">
                <a:latin typeface="Cardo" panose="02020600000000000000" pitchFamily="18" charset="-79"/>
                <a:ea typeface="Cardo" panose="02020600000000000000" pitchFamily="18" charset="-79"/>
                <a:cs typeface="Cardo" panose="02020600000000000000" pitchFamily="18" charset="-79"/>
              </a:rPr>
              <a:t>overnment</a:t>
            </a:r>
            <a:endParaRPr lang="en-US" sz="2400" dirty="0">
              <a:latin typeface="Cardo" panose="02020600000000000000" pitchFamily="18" charset="-79"/>
              <a:ea typeface="Cardo" panose="02020600000000000000" pitchFamily="18" charset="-79"/>
              <a:cs typeface="Cardo" panose="02020600000000000000" pitchFamily="18" charset="-79"/>
            </a:endParaRPr>
          </a:p>
          <a:p>
            <a:pPr marL="444500" indent="-444500" fontAlgn="auto">
              <a:lnSpc>
                <a:spcPct val="90000"/>
              </a:lnSpc>
              <a:spcBef>
                <a:spcPts val="0"/>
              </a:spcBef>
              <a:spcAft>
                <a:spcPct val="40000"/>
              </a:spcAft>
              <a:buClr>
                <a:schemeClr val="tx1"/>
              </a:buClr>
              <a:buSzPct val="99000"/>
              <a:buFont typeface="Courier New" panose="02070309020205020404" pitchFamily="49" charset="0"/>
              <a:buChar char="o"/>
              <a:defRPr/>
            </a:pPr>
            <a:r>
              <a:rPr lang="en-US" sz="2400" dirty="0">
                <a:latin typeface="Cardo" panose="02020600000000000000" pitchFamily="18" charset="-79"/>
                <a:ea typeface="Cardo" panose="02020600000000000000" pitchFamily="18" charset="-79"/>
                <a:cs typeface="Cardo" panose="02020600000000000000" pitchFamily="18" charset="-79"/>
              </a:rPr>
              <a:t>Designed to promote TQM practices</a:t>
            </a:r>
            <a:endParaRPr lang="en-US" sz="2000" dirty="0">
              <a:latin typeface="Cardo" panose="02020600000000000000" pitchFamily="18" charset="-79"/>
              <a:ea typeface="Cardo" panose="02020600000000000000" pitchFamily="18" charset="-79"/>
              <a:cs typeface="Cardo" panose="02020600000000000000" pitchFamily="18" charset="-79"/>
            </a:endParaRPr>
          </a:p>
          <a:p>
            <a:pPr marL="444500" indent="-444500" fontAlgn="auto">
              <a:lnSpc>
                <a:spcPct val="90000"/>
              </a:lnSpc>
              <a:spcBef>
                <a:spcPts val="0"/>
              </a:spcBef>
              <a:spcAft>
                <a:spcPct val="40000"/>
              </a:spcAft>
              <a:buClr>
                <a:schemeClr val="tx1"/>
              </a:buClr>
              <a:buSzPct val="99000"/>
              <a:buFont typeface="Courier New" panose="02070309020205020404" pitchFamily="49" charset="0"/>
              <a:buChar char="o"/>
              <a:defRPr/>
            </a:pPr>
            <a:r>
              <a:rPr lang="en-US" sz="2400" dirty="0">
                <a:latin typeface="Cardo" panose="02020600000000000000" pitchFamily="18" charset="-79"/>
                <a:ea typeface="Cardo" panose="02020600000000000000" pitchFamily="18" charset="-79"/>
                <a:cs typeface="Cardo" panose="02020600000000000000" pitchFamily="18" charset="-79"/>
              </a:rPr>
              <a:t>Recent winners include</a:t>
            </a:r>
            <a:endParaRPr lang="en-US" dirty="0">
              <a:solidFill>
                <a:srgbClr val="000000"/>
              </a:solidFill>
              <a:latin typeface="Cardo" panose="02020600000000000000" pitchFamily="18" charset="-79"/>
              <a:ea typeface="Cardo" panose="02020600000000000000" pitchFamily="18" charset="-79"/>
              <a:cs typeface="Cardo" panose="02020600000000000000" pitchFamily="18" charset="-79"/>
            </a:endParaRPr>
          </a:p>
          <a:p>
            <a:pPr marL="730250" indent="-285750" fontAlgn="auto">
              <a:spcBef>
                <a:spcPts val="0"/>
              </a:spcBef>
              <a:spcAft>
                <a:spcPts val="0"/>
              </a:spcAft>
              <a:buFont typeface="Courier New" panose="02070309020205020404" pitchFamily="49" charset="0"/>
              <a:buChar char="o"/>
              <a:defRPr/>
            </a:pPr>
            <a:r>
              <a:rPr lang="en-US" dirty="0">
                <a:solidFill>
                  <a:schemeClr val="tx2">
                    <a:lumMod val="60000"/>
                    <a:lumOff val="40000"/>
                  </a:schemeClr>
                </a:solidFill>
                <a:latin typeface="Cardo" panose="02020600000000000000" pitchFamily="18" charset="-79"/>
                <a:ea typeface="Cardo" panose="02020600000000000000" pitchFamily="18" charset="-79"/>
                <a:cs typeface="Cardo" panose="02020600000000000000" pitchFamily="18" charset="-79"/>
              </a:rPr>
              <a:t>Lockheed Martin Missiles and Fire Control, MESA Products Inc., North Mississippi Health Services, City of Irving, Concordia Publishing House, Henry Ford Health System, MEDRAD, Nestlé Purina PetCare Co., Montgomery County Public Schools 	</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9939"/>
                                        </p:tgtEl>
                                        <p:attrNameLst>
                                          <p:attrName>style.visibility</p:attrName>
                                        </p:attrNameLst>
                                      </p:cBhvr>
                                      <p:to>
                                        <p:strVal val="visible"/>
                                      </p:to>
                                    </p:set>
                                    <p:animEffect transition="in" filter="strips(downRight)">
                                      <p:cBhvr>
                                        <p:cTn id="7" dur="10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indonesianqualityaward.org/images/sampledata/iqaf_cov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61" y="-2"/>
            <a:ext cx="3354994" cy="478285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indonesianqualityaward.org/images/sampledata/iqaf_penganugrah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133" y="1"/>
            <a:ext cx="5854868" cy="247388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indonesianqualityaward.org/images/sampledata/iqaf_kategor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9133" y="2473889"/>
            <a:ext cx="5854867" cy="23089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782851"/>
            <a:ext cx="9144000" cy="36064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scene3d>
              <a:camera prst="orthographicFront"/>
              <a:lightRig rig="threePt" dir="t"/>
            </a:scene3d>
            <a:sp3d extrusionH="57150">
              <a:bevelT w="38100" h="38100"/>
            </a:sp3d>
          </a:bodyPr>
          <a:lstStyle/>
          <a:p>
            <a:pPr algn="ctr"/>
            <a:r>
              <a:rPr lang="en-US" b="1" smtClean="0">
                <a:effectLst>
                  <a:outerShdw blurRad="38100" dist="38100" dir="2700000" algn="tl">
                    <a:srgbClr val="000000">
                      <a:alpha val="43137"/>
                    </a:srgbClr>
                  </a:outerShdw>
                </a:effectLst>
              </a:rPr>
              <a:t>IQAF (Indonesia Quality Award Foundation)</a:t>
            </a:r>
            <a:endParaRPr lang="en-US"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350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85800" y="264319"/>
            <a:ext cx="7772400" cy="685800"/>
          </a:xfrm>
        </p:spPr>
        <p:txBody>
          <a:bodyPr>
            <a:normAutofit fontScale="90000"/>
          </a:bodyPr>
          <a:lstStyle/>
          <a:p>
            <a:r>
              <a:rPr lang="en-US" altLang="en-US" smtClean="0"/>
              <a:t>Baldrige Criteria</a:t>
            </a:r>
          </a:p>
        </p:txBody>
      </p:sp>
      <p:sp>
        <p:nvSpPr>
          <p:cNvPr id="41987" name="Rectangle 3"/>
          <p:cNvSpPr>
            <a:spLocks noChangeArrowheads="1"/>
          </p:cNvSpPr>
          <p:nvPr/>
        </p:nvSpPr>
        <p:spPr bwMode="auto">
          <a:xfrm>
            <a:off x="733426" y="919163"/>
            <a:ext cx="50177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a:latin typeface="Cardo" panose="02020600000000000000" pitchFamily="18" charset="-79"/>
                <a:ea typeface="Cardo" panose="02020600000000000000" pitchFamily="18" charset="-79"/>
                <a:cs typeface="Cardo" panose="02020600000000000000" pitchFamily="18" charset="-79"/>
              </a:rPr>
              <a:t>Applicants are evaluated on:</a:t>
            </a:r>
          </a:p>
        </p:txBody>
      </p:sp>
      <p:graphicFrame>
        <p:nvGraphicFramePr>
          <p:cNvPr id="2" name="Table 1"/>
          <p:cNvGraphicFramePr>
            <a:graphicFrameLocks noGrp="1"/>
          </p:cNvGraphicFramePr>
          <p:nvPr>
            <p:extLst>
              <p:ext uri="{D42A27DB-BD31-4B8C-83A1-F6EECF244321}">
                <p14:modId xmlns:p14="http://schemas.microsoft.com/office/powerpoint/2010/main" val="2007050260"/>
              </p:ext>
            </p:extLst>
          </p:nvPr>
        </p:nvGraphicFramePr>
        <p:xfrm>
          <a:off x="841289" y="1695514"/>
          <a:ext cx="7616911" cy="3046320"/>
        </p:xfrm>
        <a:graphic>
          <a:graphicData uri="http://schemas.openxmlformats.org/drawingml/2006/table">
            <a:tbl>
              <a:tblPr firstRow="1" bandRow="1">
                <a:tableStyleId>{775DCB02-9BB8-47FD-8907-85C794F793BA}</a:tableStyleId>
              </a:tblPr>
              <a:tblGrid>
                <a:gridCol w="5691287"/>
                <a:gridCol w="1925624"/>
              </a:tblGrid>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CATEGORIES</a:t>
                      </a:r>
                      <a:endParaRPr lang="en-US" sz="2000" b="1" dirty="0">
                        <a:solidFill>
                          <a:srgbClr val="FFFFFF"/>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POINTS</a:t>
                      </a:r>
                      <a:endParaRPr lang="en-US" sz="2000" b="1" dirty="0">
                        <a:solidFill>
                          <a:srgbClr val="FFFFFF"/>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Leadership</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pP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120</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Strategic Planning </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Customer Focus</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2618">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Measurement, Analysis, and Knowledge Management </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90</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Workforce Focus</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Operations Focus</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85</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921">
                <a:tc>
                  <a:txBody>
                    <a:bodyPr/>
                    <a:lstStyle/>
                    <a:p>
                      <a:r>
                        <a:rPr lang="en-AU"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Results</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450</a:t>
                      </a:r>
                      <a:endParaRPr lang="en-US" sz="20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3" marB="342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1987"/>
                                        </p:tgtEl>
                                        <p:attrNameLst>
                                          <p:attrName>style.visibility</p:attrName>
                                        </p:attrNameLst>
                                      </p:cBhvr>
                                      <p:to>
                                        <p:strVal val="visible"/>
                                      </p:to>
                                    </p:set>
                                    <p:animEffect transition="in" filter="wipe(left)">
                                      <p:cBhvr>
                                        <p:cTn id="7" dur="1000"/>
                                        <p:tgtEl>
                                          <p:spTgt spid="41987"/>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2/3*#ppt_w"/>
                                          </p:val>
                                        </p:tav>
                                        <p:tav tm="100000">
                                          <p:val>
                                            <p:strVal val="#ppt_w"/>
                                          </p:val>
                                        </p:tav>
                                      </p:tavLst>
                                    </p:anim>
                                    <p:anim calcmode="lin" valueType="num">
                                      <p:cBhvr>
                                        <p:cTn id="12"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457200"/>
            <a:ext cx="7772400" cy="933450"/>
          </a:xfrm>
          <a:extLst/>
        </p:spPr>
        <p:txBody>
          <a:bodyPr rtlCol="0">
            <a:normAutofit fontScale="90000"/>
          </a:bodyPr>
          <a:lstStyle/>
          <a:p>
            <a:pPr fontAlgn="auto">
              <a:spcAft>
                <a:spcPts val="0"/>
              </a:spcAft>
              <a:defRPr/>
            </a:pPr>
            <a:r>
              <a:rPr lang="en-US" dirty="0" smtClean="0"/>
              <a:t>ISO 9000 International </a:t>
            </a:r>
            <a:r>
              <a:rPr lang="en-US" dirty="0"/>
              <a:t>Quality Standards</a:t>
            </a:r>
          </a:p>
        </p:txBody>
      </p:sp>
      <p:sp>
        <p:nvSpPr>
          <p:cNvPr id="48131" name="Rectangle 3"/>
          <p:cNvSpPr>
            <a:spLocks noChangeArrowheads="1"/>
          </p:cNvSpPr>
          <p:nvPr/>
        </p:nvSpPr>
        <p:spPr bwMode="auto">
          <a:xfrm>
            <a:off x="685800" y="1502569"/>
            <a:ext cx="7772400" cy="271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1"/>
              </a:buClr>
              <a:buSzPct val="99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International recognition</a:t>
            </a:r>
          </a:p>
          <a:p>
            <a:pPr>
              <a:lnSpc>
                <a:spcPct val="90000"/>
              </a:lnSpc>
              <a:spcAft>
                <a:spcPts val="1200"/>
              </a:spcAft>
              <a:buClr>
                <a:schemeClr val="tx1"/>
              </a:buClr>
              <a:buSzPct val="99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Encourages quality management procedures, detailed documentation, work instructions, and recordkeeping</a:t>
            </a:r>
          </a:p>
          <a:p>
            <a:pPr>
              <a:lnSpc>
                <a:spcPct val="90000"/>
              </a:lnSpc>
              <a:spcAft>
                <a:spcPts val="1200"/>
              </a:spcAft>
              <a:buClr>
                <a:schemeClr val="tx1"/>
              </a:buClr>
              <a:buSzPct val="99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2009 revision emphasized </a:t>
            </a:r>
            <a:r>
              <a:rPr lang="en-US" altLang="en-US" sz="2400" i="1">
                <a:latin typeface="Cardo" panose="02020600000000000000" pitchFamily="18" charset="-79"/>
                <a:ea typeface="Cardo" panose="02020600000000000000" pitchFamily="18" charset="-79"/>
                <a:cs typeface="Cardo" panose="02020600000000000000" pitchFamily="18" charset="-79"/>
              </a:rPr>
              <a:t>sustained </a:t>
            </a:r>
            <a:r>
              <a:rPr lang="en-US" altLang="en-US" sz="2400">
                <a:latin typeface="Cardo" panose="02020600000000000000" pitchFamily="18" charset="-79"/>
                <a:ea typeface="Cardo" panose="02020600000000000000" pitchFamily="18" charset="-79"/>
                <a:cs typeface="Cardo" panose="02020600000000000000" pitchFamily="18" charset="-79"/>
              </a:rPr>
              <a:t>success</a:t>
            </a:r>
          </a:p>
          <a:p>
            <a:pPr>
              <a:lnSpc>
                <a:spcPct val="90000"/>
              </a:lnSpc>
              <a:spcAft>
                <a:spcPts val="1200"/>
              </a:spcAft>
              <a:buClr>
                <a:schemeClr val="tx1"/>
              </a:buClr>
              <a:buSzPct val="99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Over one million certifications in 178 countries</a:t>
            </a:r>
          </a:p>
          <a:p>
            <a:pPr>
              <a:lnSpc>
                <a:spcPct val="90000"/>
              </a:lnSpc>
              <a:spcAft>
                <a:spcPts val="1200"/>
              </a:spcAft>
              <a:buClr>
                <a:schemeClr val="tx1"/>
              </a:buClr>
              <a:buSzPct val="99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Critical for global business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8131"/>
                                        </p:tgtEl>
                                        <p:attrNameLst>
                                          <p:attrName>style.visibility</p:attrName>
                                        </p:attrNameLst>
                                      </p:cBhvr>
                                      <p:to>
                                        <p:strVal val="visible"/>
                                      </p:to>
                                    </p:set>
                                    <p:animEffect transition="in" filter="strips(downRight)">
                                      <p:cBhvr>
                                        <p:cTn id="7" dur="10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48131"/>
                                        </p:tgtEl>
                                      </p:cBhvr>
                                    </p:animEffect>
                                    <p:anim calcmode="lin" valueType="num">
                                      <p:cBhvr>
                                        <p:cTn id="12" dur="2000"/>
                                        <p:tgtEl>
                                          <p:spTgt spid="48131"/>
                                        </p:tgtEl>
                                        <p:attrNameLst>
                                          <p:attrName>ppt_x</p:attrName>
                                        </p:attrNameLst>
                                      </p:cBhvr>
                                      <p:tavLst>
                                        <p:tav tm="0">
                                          <p:val>
                                            <p:strVal val="ppt_x"/>
                                          </p:val>
                                        </p:tav>
                                        <p:tav tm="100000">
                                          <p:val>
                                            <p:strVal val="ppt_x"/>
                                          </p:val>
                                        </p:tav>
                                      </p:tavLst>
                                    </p:anim>
                                    <p:anim calcmode="lin" valueType="num">
                                      <p:cBhvr>
                                        <p:cTn id="13" dur="2000"/>
                                        <p:tgtEl>
                                          <p:spTgt spid="48131"/>
                                        </p:tgtEl>
                                        <p:attrNameLst>
                                          <p:attrName>ppt_y</p:attrName>
                                        </p:attrNameLst>
                                      </p:cBhvr>
                                      <p:tavLst>
                                        <p:tav tm="0">
                                          <p:val>
                                            <p:strVal val="ppt_y"/>
                                          </p:val>
                                        </p:tav>
                                        <p:tav tm="100000">
                                          <p:val>
                                            <p:strVal val="ppt_y-.1"/>
                                          </p:val>
                                        </p:tav>
                                      </p:tavLst>
                                    </p:anim>
                                    <p:set>
                                      <p:cBhvr>
                                        <p:cTn id="14" dur="1" fill="hold">
                                          <p:stCondLst>
                                            <p:cond delay="1999"/>
                                          </p:stCondLst>
                                        </p:cTn>
                                        <p:tgtEl>
                                          <p:spTgt spid="48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31"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457200"/>
            <a:ext cx="7772400" cy="933450"/>
          </a:xfrm>
          <a:extLst/>
        </p:spPr>
        <p:txBody>
          <a:bodyPr rtlCol="0">
            <a:normAutofit fontScale="90000"/>
          </a:bodyPr>
          <a:lstStyle/>
          <a:p>
            <a:pPr fontAlgn="auto">
              <a:spcAft>
                <a:spcPts val="0"/>
              </a:spcAft>
              <a:defRPr/>
            </a:pPr>
            <a:r>
              <a:rPr lang="en-US" dirty="0" smtClean="0"/>
              <a:t>ISO 9000 International </a:t>
            </a:r>
            <a:r>
              <a:rPr lang="en-US" dirty="0"/>
              <a:t>Quality Standards</a:t>
            </a:r>
          </a:p>
        </p:txBody>
      </p:sp>
      <p:sp>
        <p:nvSpPr>
          <p:cNvPr id="48131" name="Rectangle 3"/>
          <p:cNvSpPr>
            <a:spLocks noChangeArrowheads="1"/>
          </p:cNvSpPr>
          <p:nvPr/>
        </p:nvSpPr>
        <p:spPr bwMode="auto">
          <a:xfrm>
            <a:off x="873126" y="1616869"/>
            <a:ext cx="7375525" cy="305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812800" indent="-3556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tx1"/>
              </a:buClr>
              <a:buSzPct val="88000"/>
              <a:buFont typeface="Courier New" panose="02070309020205020404" pitchFamily="49" charset="0"/>
              <a:buChar char="o"/>
            </a:pPr>
            <a:r>
              <a:rPr lang="en-US" altLang="en-US" sz="2000" dirty="0">
                <a:latin typeface="Cardo" panose="02020600000000000000" pitchFamily="18" charset="-79"/>
                <a:ea typeface="Cardo" panose="02020600000000000000" pitchFamily="18" charset="-79"/>
                <a:cs typeface="Cardo" panose="02020600000000000000" pitchFamily="18" charset="-79"/>
              </a:rPr>
              <a:t>Management principles</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Top management leadership</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Customer satisfaction</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Continual improvement </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Involvement of people</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Process analysis</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Use of data-driven decision making</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A systems approach to management</a:t>
            </a:r>
          </a:p>
          <a:p>
            <a:pPr lvl="1">
              <a:lnSpc>
                <a:spcPct val="90000"/>
              </a:lnSpc>
              <a:spcAft>
                <a:spcPts val="600"/>
              </a:spcAft>
              <a:buClr>
                <a:schemeClr val="tx1"/>
              </a:buClr>
              <a:buSzPct val="88000"/>
              <a:buFont typeface="Courier New" panose="02070309020205020404" pitchFamily="49" charset="0"/>
              <a:buChar char="o"/>
            </a:pPr>
            <a:r>
              <a:rPr lang="en-US" altLang="en-US" dirty="0">
                <a:latin typeface="Cardo" panose="02020600000000000000" pitchFamily="18" charset="-79"/>
                <a:ea typeface="Cardo" panose="02020600000000000000" pitchFamily="18" charset="-79"/>
                <a:cs typeface="Cardo" panose="02020600000000000000" pitchFamily="18" charset="-79"/>
              </a:rPr>
              <a:t>Mutually beneficial supplier relationships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fade">
                                      <p:cBhvr>
                                        <p:cTn id="7" dur="2000"/>
                                        <p:tgtEl>
                                          <p:spTgt spid="48131"/>
                                        </p:tgtEl>
                                      </p:cBhvr>
                                    </p:animEffect>
                                    <p:anim calcmode="lin" valueType="num">
                                      <p:cBhvr>
                                        <p:cTn id="8" dur="2000" fill="hold"/>
                                        <p:tgtEl>
                                          <p:spTgt spid="48131"/>
                                        </p:tgtEl>
                                        <p:attrNameLst>
                                          <p:attrName>ppt_x</p:attrName>
                                        </p:attrNameLst>
                                      </p:cBhvr>
                                      <p:tavLst>
                                        <p:tav tm="0">
                                          <p:val>
                                            <p:strVal val="#ppt_x"/>
                                          </p:val>
                                        </p:tav>
                                        <p:tav tm="100000">
                                          <p:val>
                                            <p:strVal val="#ppt_x"/>
                                          </p:val>
                                        </p:tav>
                                      </p:tavLst>
                                    </p:anim>
                                    <p:anim calcmode="lin" valueType="num">
                                      <p:cBhvr>
                                        <p:cTn id="9" dur="2000" fill="hold"/>
                                        <p:tgtEl>
                                          <p:spTgt spid="48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Costs of Quality</a:t>
            </a:r>
          </a:p>
        </p:txBody>
      </p:sp>
      <p:sp>
        <p:nvSpPr>
          <p:cNvPr id="44035" name="Rectangle 3"/>
          <p:cNvSpPr>
            <a:spLocks noChangeArrowheads="1"/>
          </p:cNvSpPr>
          <p:nvPr/>
        </p:nvSpPr>
        <p:spPr bwMode="auto">
          <a:xfrm>
            <a:off x="804864" y="1098947"/>
            <a:ext cx="7788275" cy="220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i="1">
                <a:latin typeface="Cardo" panose="02020600000000000000" pitchFamily="18" charset="-79"/>
                <a:ea typeface="Cardo" panose="02020600000000000000" pitchFamily="18" charset="-79"/>
                <a:cs typeface="Cardo" panose="02020600000000000000" pitchFamily="18" charset="-79"/>
              </a:rPr>
              <a:t>Prevention costs </a:t>
            </a:r>
            <a:r>
              <a:rPr lang="en-US" altLang="en-US" sz="2400">
                <a:latin typeface="Cardo" panose="02020600000000000000" pitchFamily="18" charset="-79"/>
                <a:ea typeface="Cardo" panose="02020600000000000000" pitchFamily="18" charset="-79"/>
                <a:cs typeface="Cardo" panose="02020600000000000000" pitchFamily="18" charset="-79"/>
              </a:rPr>
              <a:t>- reducing the potential for defects</a:t>
            </a: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i="1">
                <a:latin typeface="Cardo" panose="02020600000000000000" pitchFamily="18" charset="-79"/>
                <a:ea typeface="Cardo" panose="02020600000000000000" pitchFamily="18" charset="-79"/>
                <a:cs typeface="Cardo" panose="02020600000000000000" pitchFamily="18" charset="-79"/>
              </a:rPr>
              <a:t>Appraisal costs </a:t>
            </a:r>
            <a:r>
              <a:rPr lang="en-US" altLang="en-US" sz="2400">
                <a:latin typeface="Cardo" panose="02020600000000000000" pitchFamily="18" charset="-79"/>
                <a:ea typeface="Cardo" panose="02020600000000000000" pitchFamily="18" charset="-79"/>
                <a:cs typeface="Cardo" panose="02020600000000000000" pitchFamily="18" charset="-79"/>
              </a:rPr>
              <a:t>- evaluating products, parts, and services</a:t>
            </a: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i="1">
                <a:latin typeface="Cardo" panose="02020600000000000000" pitchFamily="18" charset="-79"/>
                <a:ea typeface="Cardo" panose="02020600000000000000" pitchFamily="18" charset="-79"/>
                <a:cs typeface="Cardo" panose="02020600000000000000" pitchFamily="18" charset="-79"/>
              </a:rPr>
              <a:t>Internal failure costs </a:t>
            </a:r>
            <a:r>
              <a:rPr lang="en-US" altLang="en-US" sz="2400">
                <a:latin typeface="Cardo" panose="02020600000000000000" pitchFamily="18" charset="-79"/>
                <a:ea typeface="Cardo" panose="02020600000000000000" pitchFamily="18" charset="-79"/>
                <a:cs typeface="Cardo" panose="02020600000000000000" pitchFamily="18" charset="-79"/>
              </a:rPr>
              <a:t>- producing defective parts or service before delivery</a:t>
            </a: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400" i="1">
                <a:latin typeface="Cardo" panose="02020600000000000000" pitchFamily="18" charset="-79"/>
                <a:ea typeface="Cardo" panose="02020600000000000000" pitchFamily="18" charset="-79"/>
                <a:cs typeface="Cardo" panose="02020600000000000000" pitchFamily="18" charset="-79"/>
              </a:rPr>
              <a:t>External failure costs </a:t>
            </a:r>
            <a:r>
              <a:rPr lang="en-US" altLang="en-US" sz="2400">
                <a:latin typeface="Cardo" panose="02020600000000000000" pitchFamily="18" charset="-79"/>
                <a:ea typeface="Cardo" panose="02020600000000000000" pitchFamily="18" charset="-79"/>
                <a:cs typeface="Cardo" panose="02020600000000000000" pitchFamily="18" charset="-79"/>
              </a:rPr>
              <a:t>- defects discovered  after delivery</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4035"/>
                                        </p:tgtEl>
                                        <p:attrNameLst>
                                          <p:attrName>style.visibility</p:attrName>
                                        </p:attrNameLst>
                                      </p:cBhvr>
                                      <p:to>
                                        <p:strVal val="visible"/>
                                      </p:to>
                                    </p:set>
                                    <p:animEffect transition="in" filter="strips(downRight)">
                                      <p:cBhvr>
                                        <p:cTn id="7" dur="10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p:cNvGrpSpPr>
            <a:grpSpLocks/>
          </p:cNvGrpSpPr>
          <p:nvPr/>
        </p:nvGrpSpPr>
        <p:grpSpPr bwMode="auto">
          <a:xfrm>
            <a:off x="1773238" y="1562101"/>
            <a:ext cx="5580062" cy="2127647"/>
            <a:chOff x="1429" y="1328"/>
            <a:chExt cx="3515" cy="1787"/>
          </a:xfrm>
        </p:grpSpPr>
        <p:grpSp>
          <p:nvGrpSpPr>
            <p:cNvPr id="38930" name="Group 3"/>
            <p:cNvGrpSpPr>
              <a:grpSpLocks/>
            </p:cNvGrpSpPr>
            <p:nvPr/>
          </p:nvGrpSpPr>
          <p:grpSpPr bwMode="auto">
            <a:xfrm>
              <a:off x="1429" y="1328"/>
              <a:ext cx="3515" cy="1787"/>
              <a:chOff x="1429" y="1328"/>
              <a:chExt cx="3515" cy="1787"/>
            </a:xfrm>
          </p:grpSpPr>
          <p:sp>
            <p:nvSpPr>
              <p:cNvPr id="38932" name="Freeform 4"/>
              <p:cNvSpPr>
                <a:spLocks/>
              </p:cNvSpPr>
              <p:nvPr/>
            </p:nvSpPr>
            <p:spPr bwMode="auto">
              <a:xfrm>
                <a:off x="1438" y="1328"/>
                <a:ext cx="3501" cy="1579"/>
              </a:xfrm>
              <a:custGeom>
                <a:avLst/>
                <a:gdLst>
                  <a:gd name="T0" fmla="*/ 47 w 3501"/>
                  <a:gd name="T1" fmla="*/ 11 h 1579"/>
                  <a:gd name="T2" fmla="*/ 207 w 3501"/>
                  <a:gd name="T3" fmla="*/ 38 h 1579"/>
                  <a:gd name="T4" fmla="*/ 1291 w 3501"/>
                  <a:gd name="T5" fmla="*/ 242 h 1579"/>
                  <a:gd name="T6" fmla="*/ 2473 w 3501"/>
                  <a:gd name="T7" fmla="*/ 873 h 1579"/>
                  <a:gd name="T8" fmla="*/ 3167 w 3501"/>
                  <a:gd name="T9" fmla="*/ 1424 h 1579"/>
                  <a:gd name="T10" fmla="*/ 3501 w 3501"/>
                  <a:gd name="T11" fmla="*/ 1579 h 1579"/>
                  <a:gd name="T12" fmla="*/ 0 60000 65536"/>
                  <a:gd name="T13" fmla="*/ 0 60000 65536"/>
                  <a:gd name="T14" fmla="*/ 0 60000 65536"/>
                  <a:gd name="T15" fmla="*/ 0 60000 65536"/>
                  <a:gd name="T16" fmla="*/ 0 60000 65536"/>
                  <a:gd name="T17" fmla="*/ 0 60000 65536"/>
                  <a:gd name="T18" fmla="*/ 0 w 3501"/>
                  <a:gd name="T19" fmla="*/ 0 h 1579"/>
                  <a:gd name="T20" fmla="*/ 3501 w 3501"/>
                  <a:gd name="T21" fmla="*/ 1579 h 1579"/>
                </a:gdLst>
                <a:ahLst/>
                <a:cxnLst>
                  <a:cxn ang="T12">
                    <a:pos x="T0" y="T1"/>
                  </a:cxn>
                  <a:cxn ang="T13">
                    <a:pos x="T2" y="T3"/>
                  </a:cxn>
                  <a:cxn ang="T14">
                    <a:pos x="T4" y="T5"/>
                  </a:cxn>
                  <a:cxn ang="T15">
                    <a:pos x="T6" y="T7"/>
                  </a:cxn>
                  <a:cxn ang="T16">
                    <a:pos x="T8" y="T9"/>
                  </a:cxn>
                  <a:cxn ang="T17">
                    <a:pos x="T10" y="T11"/>
                  </a:cxn>
                </a:cxnLst>
                <a:rect l="T18" t="T19" r="T20" b="T21"/>
                <a:pathLst>
                  <a:path w="3501" h="1579">
                    <a:moveTo>
                      <a:pt x="47" y="11"/>
                    </a:moveTo>
                    <a:cubicBezTo>
                      <a:pt x="23" y="5"/>
                      <a:pt x="0" y="0"/>
                      <a:pt x="207" y="38"/>
                    </a:cubicBezTo>
                    <a:cubicBezTo>
                      <a:pt x="414" y="76"/>
                      <a:pt x="913" y="103"/>
                      <a:pt x="1291" y="242"/>
                    </a:cubicBezTo>
                    <a:cubicBezTo>
                      <a:pt x="1669" y="381"/>
                      <a:pt x="2160" y="676"/>
                      <a:pt x="2473" y="873"/>
                    </a:cubicBezTo>
                    <a:cubicBezTo>
                      <a:pt x="2786" y="1070"/>
                      <a:pt x="2996" y="1306"/>
                      <a:pt x="3167" y="1424"/>
                    </a:cubicBezTo>
                    <a:cubicBezTo>
                      <a:pt x="3338" y="1542"/>
                      <a:pt x="3432" y="1547"/>
                      <a:pt x="3501" y="1579"/>
                    </a:cubicBezTo>
                  </a:path>
                </a:pathLst>
              </a:custGeom>
              <a:noFill/>
              <a:ln w="1016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38933" name="Freeform 5"/>
              <p:cNvSpPr>
                <a:spLocks/>
              </p:cNvSpPr>
              <p:nvPr/>
            </p:nvSpPr>
            <p:spPr bwMode="auto">
              <a:xfrm>
                <a:off x="1429" y="1328"/>
                <a:ext cx="3515" cy="1787"/>
              </a:xfrm>
              <a:custGeom>
                <a:avLst/>
                <a:gdLst>
                  <a:gd name="T0" fmla="*/ 0 w 3515"/>
                  <a:gd name="T1" fmla="*/ 0 h 1787"/>
                  <a:gd name="T2" fmla="*/ 0 w 3515"/>
                  <a:gd name="T3" fmla="*/ 864 h 1787"/>
                  <a:gd name="T4" fmla="*/ 1280 w 3515"/>
                  <a:gd name="T5" fmla="*/ 1088 h 1787"/>
                  <a:gd name="T6" fmla="*/ 2587 w 3515"/>
                  <a:gd name="T7" fmla="*/ 1509 h 1787"/>
                  <a:gd name="T8" fmla="*/ 3376 w 3515"/>
                  <a:gd name="T9" fmla="*/ 1771 h 1787"/>
                  <a:gd name="T10" fmla="*/ 3515 w 3515"/>
                  <a:gd name="T11" fmla="*/ 1787 h 1787"/>
                  <a:gd name="T12" fmla="*/ 3515 w 3515"/>
                  <a:gd name="T13" fmla="*/ 1579 h 1787"/>
                  <a:gd name="T14" fmla="*/ 3371 w 3515"/>
                  <a:gd name="T15" fmla="*/ 1536 h 1787"/>
                  <a:gd name="T16" fmla="*/ 3286 w 3515"/>
                  <a:gd name="T17" fmla="*/ 1504 h 1787"/>
                  <a:gd name="T18" fmla="*/ 3083 w 3515"/>
                  <a:gd name="T19" fmla="*/ 1360 h 1787"/>
                  <a:gd name="T20" fmla="*/ 2886 w 3515"/>
                  <a:gd name="T21" fmla="*/ 1179 h 1787"/>
                  <a:gd name="T22" fmla="*/ 2710 w 3515"/>
                  <a:gd name="T23" fmla="*/ 1024 h 1787"/>
                  <a:gd name="T24" fmla="*/ 2395 w 3515"/>
                  <a:gd name="T25" fmla="*/ 821 h 1787"/>
                  <a:gd name="T26" fmla="*/ 2022 w 3515"/>
                  <a:gd name="T27" fmla="*/ 592 h 1787"/>
                  <a:gd name="T28" fmla="*/ 1654 w 3515"/>
                  <a:gd name="T29" fmla="*/ 395 h 1787"/>
                  <a:gd name="T30" fmla="*/ 1259 w 3515"/>
                  <a:gd name="T31" fmla="*/ 213 h 1787"/>
                  <a:gd name="T32" fmla="*/ 1062 w 3515"/>
                  <a:gd name="T33" fmla="*/ 171 h 1787"/>
                  <a:gd name="T34" fmla="*/ 736 w 3515"/>
                  <a:gd name="T35" fmla="*/ 107 h 1787"/>
                  <a:gd name="T36" fmla="*/ 379 w 3515"/>
                  <a:gd name="T37" fmla="*/ 48 h 1787"/>
                  <a:gd name="T38" fmla="*/ 203 w 3515"/>
                  <a:gd name="T39" fmla="*/ 32 h 1787"/>
                  <a:gd name="T40" fmla="*/ 0 w 3515"/>
                  <a:gd name="T41" fmla="*/ 0 h 17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15"/>
                  <a:gd name="T64" fmla="*/ 0 h 1787"/>
                  <a:gd name="T65" fmla="*/ 3515 w 3515"/>
                  <a:gd name="T66" fmla="*/ 1787 h 178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15" h="1787">
                    <a:moveTo>
                      <a:pt x="0" y="0"/>
                    </a:moveTo>
                    <a:lnTo>
                      <a:pt x="0" y="864"/>
                    </a:lnTo>
                    <a:lnTo>
                      <a:pt x="1280" y="1088"/>
                    </a:lnTo>
                    <a:lnTo>
                      <a:pt x="2587" y="1509"/>
                    </a:lnTo>
                    <a:lnTo>
                      <a:pt x="3376" y="1771"/>
                    </a:lnTo>
                    <a:lnTo>
                      <a:pt x="3515" y="1787"/>
                    </a:lnTo>
                    <a:lnTo>
                      <a:pt x="3515" y="1579"/>
                    </a:lnTo>
                    <a:lnTo>
                      <a:pt x="3371" y="1536"/>
                    </a:lnTo>
                    <a:lnTo>
                      <a:pt x="3286" y="1504"/>
                    </a:lnTo>
                    <a:lnTo>
                      <a:pt x="3083" y="1360"/>
                    </a:lnTo>
                    <a:lnTo>
                      <a:pt x="2886" y="1179"/>
                    </a:lnTo>
                    <a:lnTo>
                      <a:pt x="2710" y="1024"/>
                    </a:lnTo>
                    <a:lnTo>
                      <a:pt x="2395" y="821"/>
                    </a:lnTo>
                    <a:lnTo>
                      <a:pt x="2022" y="592"/>
                    </a:lnTo>
                    <a:lnTo>
                      <a:pt x="1654" y="395"/>
                    </a:lnTo>
                    <a:lnTo>
                      <a:pt x="1259" y="213"/>
                    </a:lnTo>
                    <a:lnTo>
                      <a:pt x="1062" y="171"/>
                    </a:lnTo>
                    <a:lnTo>
                      <a:pt x="736" y="107"/>
                    </a:lnTo>
                    <a:lnTo>
                      <a:pt x="379" y="48"/>
                    </a:lnTo>
                    <a:lnTo>
                      <a:pt x="203" y="3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
          <p:nvSpPr>
            <p:cNvPr id="38931" name="Text Box 6"/>
            <p:cNvSpPr txBox="1">
              <a:spLocks noChangeArrowheads="1"/>
            </p:cNvSpPr>
            <p:nvPr/>
          </p:nvSpPr>
          <p:spPr bwMode="auto">
            <a:xfrm>
              <a:off x="1712" y="1681"/>
              <a:ext cx="87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solidFill>
                    <a:srgbClr val="FFFFFF"/>
                  </a:solidFill>
                  <a:latin typeface="Cardo" panose="02020600000000000000" pitchFamily="18" charset="-79"/>
                  <a:ea typeface="Cardo" panose="02020600000000000000" pitchFamily="18" charset="-79"/>
                  <a:cs typeface="Cardo" panose="02020600000000000000" pitchFamily="18" charset="-79"/>
                </a:rPr>
                <a:t>External Failure</a:t>
              </a:r>
            </a:p>
          </p:txBody>
        </p:sp>
      </p:grpSp>
      <p:grpSp>
        <p:nvGrpSpPr>
          <p:cNvPr id="45063" name="Group 7"/>
          <p:cNvGrpSpPr>
            <a:grpSpLocks/>
          </p:cNvGrpSpPr>
          <p:nvPr/>
        </p:nvGrpSpPr>
        <p:grpSpPr bwMode="auto">
          <a:xfrm>
            <a:off x="1765300" y="2565797"/>
            <a:ext cx="5595938" cy="1447800"/>
            <a:chOff x="1424" y="2171"/>
            <a:chExt cx="3525" cy="1216"/>
          </a:xfrm>
        </p:grpSpPr>
        <p:grpSp>
          <p:nvGrpSpPr>
            <p:cNvPr id="38926" name="Group 8"/>
            <p:cNvGrpSpPr>
              <a:grpSpLocks/>
            </p:cNvGrpSpPr>
            <p:nvPr/>
          </p:nvGrpSpPr>
          <p:grpSpPr bwMode="auto">
            <a:xfrm>
              <a:off x="1424" y="2171"/>
              <a:ext cx="3525" cy="1216"/>
              <a:chOff x="1424" y="2171"/>
              <a:chExt cx="3525" cy="1216"/>
            </a:xfrm>
          </p:grpSpPr>
          <p:sp>
            <p:nvSpPr>
              <p:cNvPr id="45065" name="Freeform 9"/>
              <p:cNvSpPr>
                <a:spLocks/>
              </p:cNvSpPr>
              <p:nvPr/>
            </p:nvSpPr>
            <p:spPr bwMode="auto">
              <a:xfrm>
                <a:off x="1424" y="2171"/>
                <a:ext cx="3525" cy="1216"/>
              </a:xfrm>
              <a:custGeom>
                <a:avLst/>
                <a:gdLst>
                  <a:gd name="T0" fmla="*/ 0 w 3525"/>
                  <a:gd name="T1" fmla="*/ 0 h 1216"/>
                  <a:gd name="T2" fmla="*/ 0 w 3525"/>
                  <a:gd name="T3" fmla="*/ 837 h 1216"/>
                  <a:gd name="T4" fmla="*/ 1611 w 3525"/>
                  <a:gd name="T5" fmla="*/ 960 h 1216"/>
                  <a:gd name="T6" fmla="*/ 3040 w 3525"/>
                  <a:gd name="T7" fmla="*/ 1216 h 1216"/>
                  <a:gd name="T8" fmla="*/ 3525 w 3525"/>
                  <a:gd name="T9" fmla="*/ 1194 h 1216"/>
                  <a:gd name="T10" fmla="*/ 3525 w 3525"/>
                  <a:gd name="T11" fmla="*/ 928 h 1216"/>
                  <a:gd name="T12" fmla="*/ 3355 w 3525"/>
                  <a:gd name="T13" fmla="*/ 901 h 1216"/>
                  <a:gd name="T14" fmla="*/ 2907 w 3525"/>
                  <a:gd name="T15" fmla="*/ 736 h 1216"/>
                  <a:gd name="T16" fmla="*/ 2480 w 3525"/>
                  <a:gd name="T17" fmla="*/ 506 h 1216"/>
                  <a:gd name="T18" fmla="*/ 2096 w 3525"/>
                  <a:gd name="T19" fmla="*/ 336 h 1216"/>
                  <a:gd name="T20" fmla="*/ 1365 w 3525"/>
                  <a:gd name="T21" fmla="*/ 160 h 1216"/>
                  <a:gd name="T22" fmla="*/ 923 w 3525"/>
                  <a:gd name="T23" fmla="*/ 80 h 1216"/>
                  <a:gd name="T24" fmla="*/ 395 w 3525"/>
                  <a:gd name="T25" fmla="*/ 37 h 1216"/>
                  <a:gd name="T26" fmla="*/ 0 w 3525"/>
                  <a:gd name="T27" fmla="*/ 0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5" h="1216">
                    <a:moveTo>
                      <a:pt x="0" y="0"/>
                    </a:moveTo>
                    <a:lnTo>
                      <a:pt x="0" y="837"/>
                    </a:lnTo>
                    <a:lnTo>
                      <a:pt x="1611" y="960"/>
                    </a:lnTo>
                    <a:lnTo>
                      <a:pt x="3040" y="1216"/>
                    </a:lnTo>
                    <a:lnTo>
                      <a:pt x="3525" y="1194"/>
                    </a:lnTo>
                    <a:lnTo>
                      <a:pt x="3525" y="928"/>
                    </a:lnTo>
                    <a:lnTo>
                      <a:pt x="3355" y="901"/>
                    </a:lnTo>
                    <a:lnTo>
                      <a:pt x="2907" y="736"/>
                    </a:lnTo>
                    <a:lnTo>
                      <a:pt x="2480" y="506"/>
                    </a:lnTo>
                    <a:lnTo>
                      <a:pt x="2096" y="336"/>
                    </a:lnTo>
                    <a:lnTo>
                      <a:pt x="1365" y="160"/>
                    </a:lnTo>
                    <a:lnTo>
                      <a:pt x="923" y="80"/>
                    </a:lnTo>
                    <a:lnTo>
                      <a:pt x="395" y="37"/>
                    </a:lnTo>
                    <a:lnTo>
                      <a:pt x="0" y="0"/>
                    </a:lnTo>
                    <a:close/>
                  </a:path>
                </a:pathLst>
              </a:custGeom>
              <a:solidFill>
                <a:schemeClr val="accent6"/>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45066" name="Freeform 10"/>
              <p:cNvSpPr>
                <a:spLocks/>
              </p:cNvSpPr>
              <p:nvPr/>
            </p:nvSpPr>
            <p:spPr bwMode="auto">
              <a:xfrm>
                <a:off x="1438" y="2183"/>
                <a:ext cx="3501" cy="910"/>
              </a:xfrm>
              <a:custGeom>
                <a:avLst/>
                <a:gdLst>
                  <a:gd name="T0" fmla="*/ 0 w 3501"/>
                  <a:gd name="T1" fmla="*/ 0 h 910"/>
                  <a:gd name="T2" fmla="*/ 1076 w 3501"/>
                  <a:gd name="T3" fmla="*/ 98 h 910"/>
                  <a:gd name="T4" fmla="*/ 2160 w 3501"/>
                  <a:gd name="T5" fmla="*/ 374 h 910"/>
                  <a:gd name="T6" fmla="*/ 3005 w 3501"/>
                  <a:gd name="T7" fmla="*/ 774 h 910"/>
                  <a:gd name="T8" fmla="*/ 3357 w 3501"/>
                  <a:gd name="T9" fmla="*/ 884 h 910"/>
                  <a:gd name="T10" fmla="*/ 3501 w 3501"/>
                  <a:gd name="T11" fmla="*/ 910 h 910"/>
                </a:gdLst>
                <a:ahLst/>
                <a:cxnLst>
                  <a:cxn ang="0">
                    <a:pos x="T0" y="T1"/>
                  </a:cxn>
                  <a:cxn ang="0">
                    <a:pos x="T2" y="T3"/>
                  </a:cxn>
                  <a:cxn ang="0">
                    <a:pos x="T4" y="T5"/>
                  </a:cxn>
                  <a:cxn ang="0">
                    <a:pos x="T6" y="T7"/>
                  </a:cxn>
                  <a:cxn ang="0">
                    <a:pos x="T8" y="T9"/>
                  </a:cxn>
                  <a:cxn ang="0">
                    <a:pos x="T10" y="T11"/>
                  </a:cxn>
                </a:cxnLst>
                <a:rect l="0" t="0" r="r" b="b"/>
                <a:pathLst>
                  <a:path w="3501" h="910">
                    <a:moveTo>
                      <a:pt x="0" y="0"/>
                    </a:moveTo>
                    <a:cubicBezTo>
                      <a:pt x="358" y="18"/>
                      <a:pt x="716" y="36"/>
                      <a:pt x="1076" y="98"/>
                    </a:cubicBezTo>
                    <a:cubicBezTo>
                      <a:pt x="1436" y="160"/>
                      <a:pt x="1839" y="261"/>
                      <a:pt x="2160" y="374"/>
                    </a:cubicBezTo>
                    <a:cubicBezTo>
                      <a:pt x="2481" y="487"/>
                      <a:pt x="2806" y="689"/>
                      <a:pt x="3005" y="774"/>
                    </a:cubicBezTo>
                    <a:cubicBezTo>
                      <a:pt x="3204" y="859"/>
                      <a:pt x="3274" y="861"/>
                      <a:pt x="3357" y="884"/>
                    </a:cubicBezTo>
                    <a:cubicBezTo>
                      <a:pt x="3440" y="907"/>
                      <a:pt x="3471" y="905"/>
                      <a:pt x="3501" y="910"/>
                    </a:cubicBezTo>
                  </a:path>
                </a:pathLst>
              </a:custGeom>
              <a:noFill/>
              <a:ln w="101600" cmpd="sng">
                <a:solidFill>
                  <a:schemeClr val="accent6"/>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38927" name="Text Box 11"/>
            <p:cNvSpPr txBox="1">
              <a:spLocks noChangeArrowheads="1"/>
            </p:cNvSpPr>
            <p:nvPr/>
          </p:nvSpPr>
          <p:spPr bwMode="auto">
            <a:xfrm>
              <a:off x="1619" y="2404"/>
              <a:ext cx="84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a:latin typeface="Cardo" panose="02020600000000000000" pitchFamily="18" charset="-79"/>
                  <a:ea typeface="Cardo" panose="02020600000000000000" pitchFamily="18" charset="-79"/>
                  <a:cs typeface="Cardo" panose="02020600000000000000" pitchFamily="18" charset="-79"/>
                </a:rPr>
                <a:t>Internal Failure</a:t>
              </a:r>
            </a:p>
          </p:txBody>
        </p:sp>
      </p:grpSp>
      <p:grpSp>
        <p:nvGrpSpPr>
          <p:cNvPr id="45068" name="Group 12"/>
          <p:cNvGrpSpPr>
            <a:grpSpLocks/>
          </p:cNvGrpSpPr>
          <p:nvPr/>
        </p:nvGrpSpPr>
        <p:grpSpPr bwMode="auto">
          <a:xfrm>
            <a:off x="1765301" y="3413523"/>
            <a:ext cx="5605463" cy="745331"/>
            <a:chOff x="1424" y="2883"/>
            <a:chExt cx="3531" cy="626"/>
          </a:xfrm>
          <a:solidFill>
            <a:schemeClr val="tx2"/>
          </a:solidFill>
        </p:grpSpPr>
        <p:grpSp>
          <p:nvGrpSpPr>
            <p:cNvPr id="45069" name="Group 13"/>
            <p:cNvGrpSpPr>
              <a:grpSpLocks/>
            </p:cNvGrpSpPr>
            <p:nvPr/>
          </p:nvGrpSpPr>
          <p:grpSpPr bwMode="auto">
            <a:xfrm>
              <a:off x="1424" y="2883"/>
              <a:ext cx="3531" cy="626"/>
              <a:chOff x="1424" y="2883"/>
              <a:chExt cx="3531" cy="626"/>
            </a:xfrm>
            <a:grpFill/>
          </p:grpSpPr>
          <p:sp>
            <p:nvSpPr>
              <p:cNvPr id="45070" name="Freeform 14"/>
              <p:cNvSpPr>
                <a:spLocks/>
              </p:cNvSpPr>
              <p:nvPr/>
            </p:nvSpPr>
            <p:spPr bwMode="auto">
              <a:xfrm>
                <a:off x="1438" y="2883"/>
                <a:ext cx="3511" cy="481"/>
              </a:xfrm>
              <a:custGeom>
                <a:avLst/>
                <a:gdLst>
                  <a:gd name="T0" fmla="*/ 0 w 3506"/>
                  <a:gd name="T1" fmla="*/ 118 h 481"/>
                  <a:gd name="T2" fmla="*/ 382 w 3506"/>
                  <a:gd name="T3" fmla="*/ 38 h 481"/>
                  <a:gd name="T4" fmla="*/ 1138 w 3506"/>
                  <a:gd name="T5" fmla="*/ 38 h 481"/>
                  <a:gd name="T6" fmla="*/ 2151 w 3506"/>
                  <a:gd name="T7" fmla="*/ 269 h 481"/>
                  <a:gd name="T8" fmla="*/ 2987 w 3506"/>
                  <a:gd name="T9" fmla="*/ 447 h 481"/>
                  <a:gd name="T10" fmla="*/ 3506 w 3506"/>
                  <a:gd name="T11" fmla="*/ 472 h 481"/>
                </a:gdLst>
                <a:ahLst/>
                <a:cxnLst>
                  <a:cxn ang="0">
                    <a:pos x="T0" y="T1"/>
                  </a:cxn>
                  <a:cxn ang="0">
                    <a:pos x="T2" y="T3"/>
                  </a:cxn>
                  <a:cxn ang="0">
                    <a:pos x="T4" y="T5"/>
                  </a:cxn>
                  <a:cxn ang="0">
                    <a:pos x="T6" y="T7"/>
                  </a:cxn>
                  <a:cxn ang="0">
                    <a:pos x="T8" y="T9"/>
                  </a:cxn>
                  <a:cxn ang="0">
                    <a:pos x="T10" y="T11"/>
                  </a:cxn>
                </a:cxnLst>
                <a:rect l="0" t="0" r="r" b="b"/>
                <a:pathLst>
                  <a:path w="3506" h="481">
                    <a:moveTo>
                      <a:pt x="0" y="118"/>
                    </a:moveTo>
                    <a:cubicBezTo>
                      <a:pt x="96" y="84"/>
                      <a:pt x="192" y="51"/>
                      <a:pt x="382" y="38"/>
                    </a:cubicBezTo>
                    <a:cubicBezTo>
                      <a:pt x="572" y="25"/>
                      <a:pt x="843" y="0"/>
                      <a:pt x="1138" y="38"/>
                    </a:cubicBezTo>
                    <a:cubicBezTo>
                      <a:pt x="1433" y="76"/>
                      <a:pt x="1843" y="201"/>
                      <a:pt x="2151" y="269"/>
                    </a:cubicBezTo>
                    <a:cubicBezTo>
                      <a:pt x="2459" y="337"/>
                      <a:pt x="2761" y="413"/>
                      <a:pt x="2987" y="447"/>
                    </a:cubicBezTo>
                    <a:cubicBezTo>
                      <a:pt x="3213" y="481"/>
                      <a:pt x="3398" y="467"/>
                      <a:pt x="3506" y="472"/>
                    </a:cubicBezTo>
                  </a:path>
                </a:pathLst>
              </a:custGeom>
              <a:grpFill/>
              <a:ln w="101600" cmpd="sng">
                <a:solidFill>
                  <a:schemeClr val="tx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45071" name="Freeform 15"/>
              <p:cNvSpPr>
                <a:spLocks/>
              </p:cNvSpPr>
              <p:nvPr/>
            </p:nvSpPr>
            <p:spPr bwMode="auto">
              <a:xfrm>
                <a:off x="1424" y="2885"/>
                <a:ext cx="3531" cy="624"/>
              </a:xfrm>
              <a:custGeom>
                <a:avLst/>
                <a:gdLst>
                  <a:gd name="T0" fmla="*/ 0 w 3531"/>
                  <a:gd name="T1" fmla="*/ 107 h 624"/>
                  <a:gd name="T2" fmla="*/ 0 w 3531"/>
                  <a:gd name="T3" fmla="*/ 464 h 624"/>
                  <a:gd name="T4" fmla="*/ 3173 w 3531"/>
                  <a:gd name="T5" fmla="*/ 624 h 624"/>
                  <a:gd name="T6" fmla="*/ 3531 w 3531"/>
                  <a:gd name="T7" fmla="*/ 608 h 624"/>
                  <a:gd name="T8" fmla="*/ 3531 w 3531"/>
                  <a:gd name="T9" fmla="*/ 491 h 624"/>
                  <a:gd name="T10" fmla="*/ 3376 w 3531"/>
                  <a:gd name="T11" fmla="*/ 486 h 624"/>
                  <a:gd name="T12" fmla="*/ 2971 w 3531"/>
                  <a:gd name="T13" fmla="*/ 443 h 624"/>
                  <a:gd name="T14" fmla="*/ 2384 w 3531"/>
                  <a:gd name="T15" fmla="*/ 320 h 624"/>
                  <a:gd name="T16" fmla="*/ 1856 w 3531"/>
                  <a:gd name="T17" fmla="*/ 198 h 624"/>
                  <a:gd name="T18" fmla="*/ 1264 w 3531"/>
                  <a:gd name="T19" fmla="*/ 48 h 624"/>
                  <a:gd name="T20" fmla="*/ 885 w 3531"/>
                  <a:gd name="T21" fmla="*/ 0 h 624"/>
                  <a:gd name="T22" fmla="*/ 459 w 3531"/>
                  <a:gd name="T23" fmla="*/ 22 h 624"/>
                  <a:gd name="T24" fmla="*/ 224 w 3531"/>
                  <a:gd name="T25" fmla="*/ 48 h 624"/>
                  <a:gd name="T26" fmla="*/ 0 w 3531"/>
                  <a:gd name="T27" fmla="*/ 10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1" h="624">
                    <a:moveTo>
                      <a:pt x="0" y="107"/>
                    </a:moveTo>
                    <a:lnTo>
                      <a:pt x="0" y="464"/>
                    </a:lnTo>
                    <a:lnTo>
                      <a:pt x="3173" y="624"/>
                    </a:lnTo>
                    <a:lnTo>
                      <a:pt x="3531" y="608"/>
                    </a:lnTo>
                    <a:lnTo>
                      <a:pt x="3531" y="491"/>
                    </a:lnTo>
                    <a:lnTo>
                      <a:pt x="3376" y="486"/>
                    </a:lnTo>
                    <a:lnTo>
                      <a:pt x="2971" y="443"/>
                    </a:lnTo>
                    <a:lnTo>
                      <a:pt x="2384" y="320"/>
                    </a:lnTo>
                    <a:lnTo>
                      <a:pt x="1856" y="198"/>
                    </a:lnTo>
                    <a:lnTo>
                      <a:pt x="1264" y="48"/>
                    </a:lnTo>
                    <a:lnTo>
                      <a:pt x="885" y="0"/>
                    </a:lnTo>
                    <a:lnTo>
                      <a:pt x="459" y="22"/>
                    </a:lnTo>
                    <a:lnTo>
                      <a:pt x="224" y="48"/>
                    </a:lnTo>
                    <a:lnTo>
                      <a:pt x="0" y="107"/>
                    </a:lnTo>
                    <a:close/>
                  </a:path>
                </a:pathLst>
              </a:custGeom>
              <a:grpFill/>
              <a:ln w="9525">
                <a:solidFill>
                  <a:schemeClr val="tx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45072" name="Text Box 16"/>
            <p:cNvSpPr txBox="1">
              <a:spLocks noChangeArrowheads="1"/>
            </p:cNvSpPr>
            <p:nvPr/>
          </p:nvSpPr>
          <p:spPr bwMode="auto">
            <a:xfrm>
              <a:off x="1937" y="2970"/>
              <a:ext cx="643" cy="259"/>
            </a:xfrm>
            <a:prstGeom prst="rect">
              <a:avLst/>
            </a:prstGeom>
            <a:grpFill/>
            <a:ln w="9525">
              <a:noFill/>
              <a:miter lim="800000"/>
              <a:headEnd/>
              <a:tailEnd/>
            </a:ln>
            <a:effectLst/>
            <a:extLst/>
          </p:spPr>
          <p:txBody>
            <a:bodyPr wrap="none">
              <a:spAutoFit/>
            </a:bodyPr>
            <a:lstStyle/>
            <a:p>
              <a:pPr fontAlgn="auto">
                <a:spcBef>
                  <a:spcPts val="0"/>
                </a:spcBef>
                <a:spcAft>
                  <a:spcPts val="0"/>
                </a:spcAft>
                <a:defRPr/>
              </a:pPr>
              <a:r>
                <a:rPr lang="en-AU" sz="1400" dirty="0">
                  <a:solidFill>
                    <a:srgbClr val="FFFFFF"/>
                  </a:solidFill>
                  <a:latin typeface="Cardo" panose="02020600000000000000" pitchFamily="18" charset="-79"/>
                  <a:ea typeface="Cardo" panose="02020600000000000000" pitchFamily="18" charset="-79"/>
                  <a:cs typeface="Cardo" panose="02020600000000000000" pitchFamily="18" charset="-79"/>
                </a:rPr>
                <a:t>Prevention</a:t>
              </a:r>
            </a:p>
          </p:txBody>
        </p:sp>
      </p:grpSp>
      <p:sp>
        <p:nvSpPr>
          <p:cNvPr id="38916" name="Rectangle 17"/>
          <p:cNvSpPr>
            <a:spLocks noGrp="1" noChangeArrowheads="1"/>
          </p:cNvSpPr>
          <p:nvPr>
            <p:ph type="title"/>
          </p:nvPr>
        </p:nvSpPr>
        <p:spPr>
          <a:xfrm>
            <a:off x="685800" y="326231"/>
            <a:ext cx="7772400" cy="666750"/>
          </a:xfrm>
        </p:spPr>
        <p:txBody>
          <a:bodyPr>
            <a:normAutofit fontScale="90000"/>
          </a:bodyPr>
          <a:lstStyle/>
          <a:p>
            <a:r>
              <a:rPr lang="en-US" altLang="en-US" smtClean="0"/>
              <a:t>Costs of Quality</a:t>
            </a:r>
          </a:p>
        </p:txBody>
      </p:sp>
      <p:grpSp>
        <p:nvGrpSpPr>
          <p:cNvPr id="45074" name="Group 18"/>
          <p:cNvGrpSpPr>
            <a:grpSpLocks/>
          </p:cNvGrpSpPr>
          <p:nvPr/>
        </p:nvGrpSpPr>
        <p:grpSpPr bwMode="auto">
          <a:xfrm>
            <a:off x="1765300" y="3901689"/>
            <a:ext cx="5607050" cy="375048"/>
            <a:chOff x="1112" y="3325"/>
            <a:chExt cx="3532" cy="315"/>
          </a:xfrm>
          <a:solidFill>
            <a:schemeClr val="accent2"/>
          </a:solidFill>
        </p:grpSpPr>
        <p:grpSp>
          <p:nvGrpSpPr>
            <p:cNvPr id="45075" name="Group 19"/>
            <p:cNvGrpSpPr>
              <a:grpSpLocks/>
            </p:cNvGrpSpPr>
            <p:nvPr/>
          </p:nvGrpSpPr>
          <p:grpSpPr bwMode="auto">
            <a:xfrm>
              <a:off x="1112" y="3325"/>
              <a:ext cx="3532" cy="315"/>
              <a:chOff x="1424" y="3293"/>
              <a:chExt cx="3532" cy="315"/>
            </a:xfrm>
            <a:grpFill/>
          </p:grpSpPr>
          <p:grpSp>
            <p:nvGrpSpPr>
              <p:cNvPr id="45076" name="Group 20"/>
              <p:cNvGrpSpPr>
                <a:grpSpLocks/>
              </p:cNvGrpSpPr>
              <p:nvPr/>
            </p:nvGrpSpPr>
            <p:grpSpPr bwMode="auto">
              <a:xfrm>
                <a:off x="1424" y="3293"/>
                <a:ext cx="3532" cy="315"/>
                <a:chOff x="1424" y="3293"/>
                <a:chExt cx="3532" cy="315"/>
              </a:xfrm>
              <a:grpFill/>
            </p:grpSpPr>
            <p:sp>
              <p:nvSpPr>
                <p:cNvPr id="45077" name="Freeform 21"/>
                <p:cNvSpPr>
                  <a:spLocks/>
                </p:cNvSpPr>
                <p:nvPr/>
              </p:nvSpPr>
              <p:spPr bwMode="auto">
                <a:xfrm>
                  <a:off x="1438" y="3293"/>
                  <a:ext cx="3518" cy="193"/>
                </a:xfrm>
                <a:custGeom>
                  <a:avLst/>
                  <a:gdLst>
                    <a:gd name="T0" fmla="*/ 0 w 3518"/>
                    <a:gd name="T1" fmla="*/ 28 h 193"/>
                    <a:gd name="T2" fmla="*/ 498 w 3518"/>
                    <a:gd name="T3" fmla="*/ 10 h 193"/>
                    <a:gd name="T4" fmla="*/ 1840 w 3518"/>
                    <a:gd name="T5" fmla="*/ 90 h 193"/>
                    <a:gd name="T6" fmla="*/ 2987 w 3518"/>
                    <a:gd name="T7" fmla="*/ 179 h 193"/>
                    <a:gd name="T8" fmla="*/ 3518 w 3518"/>
                    <a:gd name="T9" fmla="*/ 171 h 193"/>
                  </a:gdLst>
                  <a:ahLst/>
                  <a:cxnLst>
                    <a:cxn ang="0">
                      <a:pos x="T0" y="T1"/>
                    </a:cxn>
                    <a:cxn ang="0">
                      <a:pos x="T2" y="T3"/>
                    </a:cxn>
                    <a:cxn ang="0">
                      <a:pos x="T4" y="T5"/>
                    </a:cxn>
                    <a:cxn ang="0">
                      <a:pos x="T6" y="T7"/>
                    </a:cxn>
                    <a:cxn ang="0">
                      <a:pos x="T8" y="T9"/>
                    </a:cxn>
                  </a:cxnLst>
                  <a:rect l="0" t="0" r="r" b="b"/>
                  <a:pathLst>
                    <a:path w="3518" h="193">
                      <a:moveTo>
                        <a:pt x="0" y="28"/>
                      </a:moveTo>
                      <a:cubicBezTo>
                        <a:pt x="84" y="25"/>
                        <a:pt x="191" y="0"/>
                        <a:pt x="498" y="10"/>
                      </a:cubicBezTo>
                      <a:cubicBezTo>
                        <a:pt x="805" y="20"/>
                        <a:pt x="1425" y="62"/>
                        <a:pt x="1840" y="90"/>
                      </a:cubicBezTo>
                      <a:cubicBezTo>
                        <a:pt x="2255" y="118"/>
                        <a:pt x="2707" y="165"/>
                        <a:pt x="2987" y="179"/>
                      </a:cubicBezTo>
                      <a:cubicBezTo>
                        <a:pt x="3267" y="193"/>
                        <a:pt x="3408" y="173"/>
                        <a:pt x="3518" y="171"/>
                      </a:cubicBezTo>
                    </a:path>
                  </a:pathLst>
                </a:custGeom>
                <a:grpFill/>
                <a:ln w="101600" cmpd="sng">
                  <a:solidFill>
                    <a:schemeClr val="accent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45078" name="Freeform 22"/>
                <p:cNvSpPr>
                  <a:spLocks/>
                </p:cNvSpPr>
                <p:nvPr/>
              </p:nvSpPr>
              <p:spPr bwMode="auto">
                <a:xfrm>
                  <a:off x="1424" y="3308"/>
                  <a:ext cx="3532" cy="300"/>
                </a:xfrm>
                <a:custGeom>
                  <a:avLst/>
                  <a:gdLst>
                    <a:gd name="T0" fmla="*/ 0 w 3532"/>
                    <a:gd name="T1" fmla="*/ 8 h 300"/>
                    <a:gd name="T2" fmla="*/ 0 w 3532"/>
                    <a:gd name="T3" fmla="*/ 292 h 300"/>
                    <a:gd name="T4" fmla="*/ 3532 w 3532"/>
                    <a:gd name="T5" fmla="*/ 300 h 300"/>
                    <a:gd name="T6" fmla="*/ 3532 w 3532"/>
                    <a:gd name="T7" fmla="*/ 164 h 300"/>
                    <a:gd name="T8" fmla="*/ 3092 w 3532"/>
                    <a:gd name="T9" fmla="*/ 180 h 300"/>
                    <a:gd name="T10" fmla="*/ 2236 w 3532"/>
                    <a:gd name="T11" fmla="*/ 108 h 300"/>
                    <a:gd name="T12" fmla="*/ 1336 w 3532"/>
                    <a:gd name="T13" fmla="*/ 48 h 300"/>
                    <a:gd name="T14" fmla="*/ 628 w 3532"/>
                    <a:gd name="T15" fmla="*/ 0 h 300"/>
                    <a:gd name="T16" fmla="*/ 332 w 3532"/>
                    <a:gd name="T17" fmla="*/ 4 h 300"/>
                    <a:gd name="T18" fmla="*/ 128 w 3532"/>
                    <a:gd name="T19" fmla="*/ 8 h 300"/>
                    <a:gd name="T20" fmla="*/ 0 w 3532"/>
                    <a:gd name="T21" fmla="*/ 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2" h="300">
                      <a:moveTo>
                        <a:pt x="0" y="8"/>
                      </a:moveTo>
                      <a:lnTo>
                        <a:pt x="0" y="292"/>
                      </a:lnTo>
                      <a:lnTo>
                        <a:pt x="3532" y="300"/>
                      </a:lnTo>
                      <a:lnTo>
                        <a:pt x="3532" y="164"/>
                      </a:lnTo>
                      <a:lnTo>
                        <a:pt x="3092" y="180"/>
                      </a:lnTo>
                      <a:lnTo>
                        <a:pt x="2236" y="108"/>
                      </a:lnTo>
                      <a:lnTo>
                        <a:pt x="1336" y="48"/>
                      </a:lnTo>
                      <a:lnTo>
                        <a:pt x="628" y="0"/>
                      </a:lnTo>
                      <a:lnTo>
                        <a:pt x="332" y="4"/>
                      </a:lnTo>
                      <a:lnTo>
                        <a:pt x="128" y="8"/>
                      </a:lnTo>
                      <a:lnTo>
                        <a:pt x="0" y="8"/>
                      </a:lnTo>
                      <a:close/>
                    </a:path>
                  </a:pathLst>
                </a:custGeom>
                <a:solidFill>
                  <a:schemeClr val="accent2"/>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45079" name="Text Box 23"/>
              <p:cNvSpPr txBox="1">
                <a:spLocks noChangeArrowheads="1"/>
              </p:cNvSpPr>
              <p:nvPr/>
            </p:nvSpPr>
            <p:spPr bwMode="auto">
              <a:xfrm>
                <a:off x="1712" y="3326"/>
                <a:ext cx="555" cy="258"/>
              </a:xfrm>
              <a:prstGeom prst="rect">
                <a:avLst/>
              </a:prstGeom>
              <a:grpFill/>
              <a:ln>
                <a:noFill/>
              </a:ln>
              <a:effectLst/>
              <a:extLst/>
            </p:spPr>
            <p:txBody>
              <a:bodyPr wrap="none">
                <a:spAutoFit/>
              </a:bodyPr>
              <a:lstStyle/>
              <a:p>
                <a:pPr fontAlgn="auto">
                  <a:spcBef>
                    <a:spcPts val="0"/>
                  </a:spcBef>
                  <a:spcAft>
                    <a:spcPts val="0"/>
                  </a:spcAft>
                  <a:defRPr/>
                </a:pPr>
                <a:r>
                  <a:rPr lang="en-AU" sz="1400" dirty="0">
                    <a:latin typeface="Cardo" panose="02020600000000000000" pitchFamily="18" charset="-79"/>
                    <a:ea typeface="Cardo" panose="02020600000000000000" pitchFamily="18" charset="-79"/>
                    <a:cs typeface="Cardo" panose="02020600000000000000" pitchFamily="18" charset="-79"/>
                  </a:rPr>
                  <a:t>Appraisal</a:t>
                </a:r>
              </a:p>
            </p:txBody>
          </p:sp>
        </p:grpSp>
        <p:sp>
          <p:nvSpPr>
            <p:cNvPr id="45080" name="Freeform 24"/>
            <p:cNvSpPr>
              <a:spLocks/>
            </p:cNvSpPr>
            <p:nvPr/>
          </p:nvSpPr>
          <p:spPr bwMode="auto">
            <a:xfrm>
              <a:off x="1126" y="3346"/>
              <a:ext cx="3494" cy="194"/>
            </a:xfrm>
            <a:custGeom>
              <a:avLst/>
              <a:gdLst>
                <a:gd name="T0" fmla="*/ 0 w 3494"/>
                <a:gd name="T1" fmla="*/ 28 h 194"/>
                <a:gd name="T2" fmla="*/ 498 w 3494"/>
                <a:gd name="T3" fmla="*/ 10 h 194"/>
                <a:gd name="T4" fmla="*/ 1840 w 3494"/>
                <a:gd name="T5" fmla="*/ 90 h 194"/>
                <a:gd name="T6" fmla="*/ 2987 w 3494"/>
                <a:gd name="T7" fmla="*/ 179 h 194"/>
                <a:gd name="T8" fmla="*/ 3494 w 3494"/>
                <a:gd name="T9" fmla="*/ 179 h 194"/>
              </a:gdLst>
              <a:ahLst/>
              <a:cxnLst>
                <a:cxn ang="0">
                  <a:pos x="T0" y="T1"/>
                </a:cxn>
                <a:cxn ang="0">
                  <a:pos x="T2" y="T3"/>
                </a:cxn>
                <a:cxn ang="0">
                  <a:pos x="T4" y="T5"/>
                </a:cxn>
                <a:cxn ang="0">
                  <a:pos x="T6" y="T7"/>
                </a:cxn>
                <a:cxn ang="0">
                  <a:pos x="T8" y="T9"/>
                </a:cxn>
              </a:cxnLst>
              <a:rect l="0" t="0" r="r" b="b"/>
              <a:pathLst>
                <a:path w="3494" h="194">
                  <a:moveTo>
                    <a:pt x="0" y="28"/>
                  </a:moveTo>
                  <a:cubicBezTo>
                    <a:pt x="84" y="25"/>
                    <a:pt x="191" y="0"/>
                    <a:pt x="498" y="10"/>
                  </a:cubicBezTo>
                  <a:cubicBezTo>
                    <a:pt x="805" y="20"/>
                    <a:pt x="1425" y="62"/>
                    <a:pt x="1840" y="90"/>
                  </a:cubicBezTo>
                  <a:cubicBezTo>
                    <a:pt x="2255" y="118"/>
                    <a:pt x="2711" y="164"/>
                    <a:pt x="2987" y="179"/>
                  </a:cubicBezTo>
                  <a:cubicBezTo>
                    <a:pt x="3263" y="194"/>
                    <a:pt x="3378" y="186"/>
                    <a:pt x="3494" y="179"/>
                  </a:cubicBezTo>
                </a:path>
              </a:pathLst>
            </a:custGeom>
            <a:grpFill/>
            <a:ln w="76200" cmpd="sng">
              <a:solidFill>
                <a:schemeClr val="accent2"/>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grpSp>
        <p:nvGrpSpPr>
          <p:cNvPr id="45081" name="Group 25"/>
          <p:cNvGrpSpPr>
            <a:grpSpLocks/>
          </p:cNvGrpSpPr>
          <p:nvPr/>
        </p:nvGrpSpPr>
        <p:grpSpPr bwMode="auto">
          <a:xfrm>
            <a:off x="808039" y="1293019"/>
            <a:ext cx="6865937" cy="3261122"/>
            <a:chOff x="509" y="1134"/>
            <a:chExt cx="4325" cy="2739"/>
          </a:xfrm>
        </p:grpSpPr>
        <p:sp>
          <p:nvSpPr>
            <p:cNvPr id="38923" name="Text Box 26"/>
            <p:cNvSpPr txBox="1">
              <a:spLocks noChangeArrowheads="1"/>
            </p:cNvSpPr>
            <p:nvPr/>
          </p:nvSpPr>
          <p:spPr bwMode="auto">
            <a:xfrm>
              <a:off x="509" y="1293"/>
              <a:ext cx="59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latin typeface="Cardo" panose="02020600000000000000" pitchFamily="18" charset="-79"/>
                  <a:ea typeface="Cardo" panose="02020600000000000000" pitchFamily="18" charset="-79"/>
                  <a:cs typeface="Cardo" panose="02020600000000000000" pitchFamily="18" charset="-79"/>
                </a:rPr>
                <a:t>Total Cost</a:t>
              </a:r>
            </a:p>
          </p:txBody>
        </p:sp>
        <p:sp>
          <p:nvSpPr>
            <p:cNvPr id="38924" name="Text Box 27"/>
            <p:cNvSpPr txBox="1">
              <a:spLocks noChangeArrowheads="1"/>
            </p:cNvSpPr>
            <p:nvPr/>
          </p:nvSpPr>
          <p:spPr bwMode="auto">
            <a:xfrm>
              <a:off x="1924" y="3640"/>
              <a:ext cx="101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latin typeface="Cardo" panose="02020600000000000000" pitchFamily="18" charset="-79"/>
                  <a:ea typeface="Cardo" panose="02020600000000000000" pitchFamily="18" charset="-79"/>
                  <a:cs typeface="Cardo" panose="02020600000000000000" pitchFamily="18" charset="-79"/>
                </a:rPr>
                <a:t>Quality Improvement</a:t>
              </a:r>
            </a:p>
          </p:txBody>
        </p:sp>
        <p:sp>
          <p:nvSpPr>
            <p:cNvPr id="38925" name="Freeform 28"/>
            <p:cNvSpPr>
              <a:spLocks/>
            </p:cNvSpPr>
            <p:nvPr/>
          </p:nvSpPr>
          <p:spPr bwMode="auto">
            <a:xfrm>
              <a:off x="1114" y="1134"/>
              <a:ext cx="3720" cy="2498"/>
            </a:xfrm>
            <a:custGeom>
              <a:avLst/>
              <a:gdLst>
                <a:gd name="T0" fmla="*/ 0 w 3600"/>
                <a:gd name="T1" fmla="*/ 0 h 2338"/>
                <a:gd name="T2" fmla="*/ 0 w 3600"/>
                <a:gd name="T3" fmla="*/ 2498 h 2338"/>
                <a:gd name="T4" fmla="*/ 3720 w 3600"/>
                <a:gd name="T5" fmla="*/ 2498 h 2338"/>
                <a:gd name="T6" fmla="*/ 0 60000 65536"/>
                <a:gd name="T7" fmla="*/ 0 60000 65536"/>
                <a:gd name="T8" fmla="*/ 0 60000 65536"/>
                <a:gd name="T9" fmla="*/ 0 w 3600"/>
                <a:gd name="T10" fmla="*/ 0 h 2338"/>
                <a:gd name="T11" fmla="*/ 3600 w 3600"/>
                <a:gd name="T12" fmla="*/ 2338 h 2338"/>
              </a:gdLst>
              <a:ahLst/>
              <a:cxnLst>
                <a:cxn ang="T6">
                  <a:pos x="T0" y="T1"/>
                </a:cxn>
                <a:cxn ang="T7">
                  <a:pos x="T2" y="T3"/>
                </a:cxn>
                <a:cxn ang="T8">
                  <a:pos x="T4" y="T5"/>
                </a:cxn>
              </a:cxnLst>
              <a:rect l="T9" t="T10" r="T11" b="T12"/>
              <a:pathLst>
                <a:path w="3600" h="2338">
                  <a:moveTo>
                    <a:pt x="0" y="0"/>
                  </a:moveTo>
                  <a:lnTo>
                    <a:pt x="0" y="2338"/>
                  </a:lnTo>
                  <a:lnTo>
                    <a:pt x="3600" y="2338"/>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45085" name="Group 29"/>
          <p:cNvGrpSpPr>
            <a:grpSpLocks/>
          </p:cNvGrpSpPr>
          <p:nvPr/>
        </p:nvGrpSpPr>
        <p:grpSpPr bwMode="auto">
          <a:xfrm>
            <a:off x="5575300" y="1496616"/>
            <a:ext cx="1150938" cy="903684"/>
            <a:chOff x="3512" y="1305"/>
            <a:chExt cx="725" cy="759"/>
          </a:xfrm>
        </p:grpSpPr>
        <p:sp>
          <p:nvSpPr>
            <p:cNvPr id="38921" name="Rectangle 30"/>
            <p:cNvSpPr>
              <a:spLocks noChangeArrowheads="1"/>
            </p:cNvSpPr>
            <p:nvPr/>
          </p:nvSpPr>
          <p:spPr bwMode="auto">
            <a:xfrm>
              <a:off x="3686" y="1305"/>
              <a:ext cx="55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Total Cost</a:t>
              </a:r>
            </a:p>
          </p:txBody>
        </p:sp>
        <p:sp>
          <p:nvSpPr>
            <p:cNvPr id="38922" name="Line 31"/>
            <p:cNvSpPr>
              <a:spLocks noChangeShapeType="1"/>
            </p:cNvSpPr>
            <p:nvPr/>
          </p:nvSpPr>
          <p:spPr bwMode="auto">
            <a:xfrm flipH="1">
              <a:off x="3512" y="1538"/>
              <a:ext cx="339" cy="526"/>
            </a:xfrm>
            <a:prstGeom prst="line">
              <a:avLst/>
            </a:prstGeom>
            <a:noFill/>
            <a:ln w="57150">
              <a:solidFill>
                <a:schemeClr val="accent4">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
        <p:nvSpPr>
          <p:cNvPr id="45088" name="Freeform 32"/>
          <p:cNvSpPr>
            <a:spLocks/>
          </p:cNvSpPr>
          <p:nvPr/>
        </p:nvSpPr>
        <p:spPr bwMode="auto">
          <a:xfrm>
            <a:off x="1790700" y="1528762"/>
            <a:ext cx="5549900" cy="1862138"/>
          </a:xfrm>
          <a:custGeom>
            <a:avLst/>
            <a:gdLst>
              <a:gd name="T0" fmla="*/ 0 w 3496"/>
              <a:gd name="T1" fmla="*/ 0 h 1564"/>
              <a:gd name="T2" fmla="*/ 247650 w 3496"/>
              <a:gd name="T3" fmla="*/ 31750 h 1564"/>
              <a:gd name="T4" fmla="*/ 577850 w 3496"/>
              <a:gd name="T5" fmla="*/ 88900 h 1564"/>
              <a:gd name="T6" fmla="*/ 1028700 w 3496"/>
              <a:gd name="T7" fmla="*/ 146050 h 1564"/>
              <a:gd name="T8" fmla="*/ 1358900 w 3496"/>
              <a:gd name="T9" fmla="*/ 203200 h 1564"/>
              <a:gd name="T10" fmla="*/ 1746250 w 3496"/>
              <a:gd name="T11" fmla="*/ 279400 h 1564"/>
              <a:gd name="T12" fmla="*/ 2108200 w 3496"/>
              <a:gd name="T13" fmla="*/ 393700 h 1564"/>
              <a:gd name="T14" fmla="*/ 2603500 w 3496"/>
              <a:gd name="T15" fmla="*/ 609600 h 1564"/>
              <a:gd name="T16" fmla="*/ 3130550 w 3496"/>
              <a:gd name="T17" fmla="*/ 889000 h 1564"/>
              <a:gd name="T18" fmla="*/ 3657601 w 3496"/>
              <a:gd name="T19" fmla="*/ 1200150 h 1564"/>
              <a:gd name="T20" fmla="*/ 3949700 w 3496"/>
              <a:gd name="T21" fmla="*/ 1384300 h 1564"/>
              <a:gd name="T22" fmla="*/ 4267200 w 3496"/>
              <a:gd name="T23" fmla="*/ 1612900 h 1564"/>
              <a:gd name="T24" fmla="*/ 4521200 w 3496"/>
              <a:gd name="T25" fmla="*/ 1803400 h 1564"/>
              <a:gd name="T26" fmla="*/ 4781550 w 3496"/>
              <a:gd name="T27" fmla="*/ 2038350 h 1564"/>
              <a:gd name="T28" fmla="*/ 5003800 w 3496"/>
              <a:gd name="T29" fmla="*/ 2228850 h 1564"/>
              <a:gd name="T30" fmla="*/ 5219700 w 3496"/>
              <a:gd name="T31" fmla="*/ 2362200 h 1564"/>
              <a:gd name="T32" fmla="*/ 5403850 w 3496"/>
              <a:gd name="T33" fmla="*/ 2438400 h 1564"/>
              <a:gd name="T34" fmla="*/ 5549900 w 3496"/>
              <a:gd name="T35" fmla="*/ 2482850 h 15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96"/>
              <a:gd name="T55" fmla="*/ 0 h 1564"/>
              <a:gd name="T56" fmla="*/ 3496 w 3496"/>
              <a:gd name="T57" fmla="*/ 1564 h 15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96" h="1564">
                <a:moveTo>
                  <a:pt x="0" y="0"/>
                </a:moveTo>
                <a:cubicBezTo>
                  <a:pt x="47" y="5"/>
                  <a:pt x="95" y="11"/>
                  <a:pt x="156" y="20"/>
                </a:cubicBezTo>
                <a:cubicBezTo>
                  <a:pt x="217" y="29"/>
                  <a:pt x="282" y="44"/>
                  <a:pt x="364" y="56"/>
                </a:cubicBezTo>
                <a:cubicBezTo>
                  <a:pt x="446" y="68"/>
                  <a:pt x="566" y="80"/>
                  <a:pt x="648" y="92"/>
                </a:cubicBezTo>
                <a:cubicBezTo>
                  <a:pt x="730" y="104"/>
                  <a:pt x="781" y="114"/>
                  <a:pt x="856" y="128"/>
                </a:cubicBezTo>
                <a:cubicBezTo>
                  <a:pt x="931" y="142"/>
                  <a:pt x="1021" y="156"/>
                  <a:pt x="1100" y="176"/>
                </a:cubicBezTo>
                <a:cubicBezTo>
                  <a:pt x="1179" y="196"/>
                  <a:pt x="1238" y="213"/>
                  <a:pt x="1328" y="248"/>
                </a:cubicBezTo>
                <a:cubicBezTo>
                  <a:pt x="1418" y="283"/>
                  <a:pt x="1533" y="332"/>
                  <a:pt x="1640" y="384"/>
                </a:cubicBezTo>
                <a:cubicBezTo>
                  <a:pt x="1747" y="436"/>
                  <a:pt x="1861" y="498"/>
                  <a:pt x="1972" y="560"/>
                </a:cubicBezTo>
                <a:cubicBezTo>
                  <a:pt x="2083" y="622"/>
                  <a:pt x="2218" y="704"/>
                  <a:pt x="2304" y="756"/>
                </a:cubicBezTo>
                <a:cubicBezTo>
                  <a:pt x="2390" y="808"/>
                  <a:pt x="2424" y="829"/>
                  <a:pt x="2488" y="872"/>
                </a:cubicBezTo>
                <a:cubicBezTo>
                  <a:pt x="2552" y="915"/>
                  <a:pt x="2628" y="972"/>
                  <a:pt x="2688" y="1016"/>
                </a:cubicBezTo>
                <a:cubicBezTo>
                  <a:pt x="2748" y="1060"/>
                  <a:pt x="2794" y="1091"/>
                  <a:pt x="2848" y="1136"/>
                </a:cubicBezTo>
                <a:cubicBezTo>
                  <a:pt x="2902" y="1181"/>
                  <a:pt x="2961" y="1239"/>
                  <a:pt x="3012" y="1284"/>
                </a:cubicBezTo>
                <a:cubicBezTo>
                  <a:pt x="3063" y="1329"/>
                  <a:pt x="3106" y="1370"/>
                  <a:pt x="3152" y="1404"/>
                </a:cubicBezTo>
                <a:cubicBezTo>
                  <a:pt x="3198" y="1438"/>
                  <a:pt x="3246" y="1466"/>
                  <a:pt x="3288" y="1488"/>
                </a:cubicBezTo>
                <a:cubicBezTo>
                  <a:pt x="3330" y="1510"/>
                  <a:pt x="3369" y="1523"/>
                  <a:pt x="3404" y="1536"/>
                </a:cubicBezTo>
                <a:cubicBezTo>
                  <a:pt x="3439" y="1549"/>
                  <a:pt x="3477" y="1558"/>
                  <a:pt x="3496" y="1564"/>
                </a:cubicBezTo>
              </a:path>
            </a:pathLst>
          </a:custGeom>
          <a:noFill/>
          <a:ln w="10160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45081"/>
                                        </p:tgtEl>
                                        <p:attrNameLst>
                                          <p:attrName>style.visibility</p:attrName>
                                        </p:attrNameLst>
                                      </p:cBhvr>
                                      <p:to>
                                        <p:strVal val="visible"/>
                                      </p:to>
                                    </p:set>
                                    <p:animEffect transition="in" filter="wipe(left)">
                                      <p:cBhvr>
                                        <p:cTn id="7" dur="1000"/>
                                        <p:tgtEl>
                                          <p:spTgt spid="4508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45074"/>
                                        </p:tgtEl>
                                        <p:attrNameLst>
                                          <p:attrName>style.visibility</p:attrName>
                                        </p:attrNameLst>
                                      </p:cBhvr>
                                      <p:to>
                                        <p:strVal val="visible"/>
                                      </p:to>
                                    </p:set>
                                    <p:animEffect transition="in" filter="wipe(left)">
                                      <p:cBhvr>
                                        <p:cTn id="11" dur="1000"/>
                                        <p:tgtEl>
                                          <p:spTgt spid="4507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5068"/>
                                        </p:tgtEl>
                                        <p:attrNameLst>
                                          <p:attrName>style.visibility</p:attrName>
                                        </p:attrNameLst>
                                      </p:cBhvr>
                                      <p:to>
                                        <p:strVal val="visible"/>
                                      </p:to>
                                    </p:set>
                                    <p:animEffect transition="in" filter="wipe(left)">
                                      <p:cBhvr>
                                        <p:cTn id="16" dur="1000"/>
                                        <p:tgtEl>
                                          <p:spTgt spid="450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5063"/>
                                        </p:tgtEl>
                                        <p:attrNameLst>
                                          <p:attrName>style.visibility</p:attrName>
                                        </p:attrNameLst>
                                      </p:cBhvr>
                                      <p:to>
                                        <p:strVal val="visible"/>
                                      </p:to>
                                    </p:set>
                                    <p:animEffect transition="in" filter="wipe(left)">
                                      <p:cBhvr>
                                        <p:cTn id="21" dur="1000"/>
                                        <p:tgtEl>
                                          <p:spTgt spid="4506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45058"/>
                                        </p:tgtEl>
                                        <p:attrNameLst>
                                          <p:attrName>style.visibility</p:attrName>
                                        </p:attrNameLst>
                                      </p:cBhvr>
                                      <p:to>
                                        <p:strVal val="visible"/>
                                      </p:to>
                                    </p:set>
                                    <p:animEffect transition="in" filter="wipe(left)">
                                      <p:cBhvr>
                                        <p:cTn id="26" dur="1000"/>
                                        <p:tgtEl>
                                          <p:spTgt spid="45058"/>
                                        </p:tgtEl>
                                      </p:cBhvr>
                                    </p:animEffect>
                                  </p:childTnLst>
                                </p:cTn>
                              </p:par>
                            </p:childTnLst>
                          </p:cTn>
                        </p:par>
                        <p:par>
                          <p:cTn id="27" fill="hold" nodeType="afterGroup">
                            <p:stCondLst>
                              <p:cond delay="1000"/>
                            </p:stCondLst>
                            <p:childTnLst>
                              <p:par>
                                <p:cTn id="28" presetID="18" presetClass="entr" presetSubtype="6" fill="hold" grpId="0" nodeType="afterEffect">
                                  <p:stCondLst>
                                    <p:cond delay="1000"/>
                                  </p:stCondLst>
                                  <p:childTnLst>
                                    <p:set>
                                      <p:cBhvr>
                                        <p:cTn id="29" dur="1" fill="hold">
                                          <p:stCondLst>
                                            <p:cond delay="0"/>
                                          </p:stCondLst>
                                        </p:cTn>
                                        <p:tgtEl>
                                          <p:spTgt spid="45088"/>
                                        </p:tgtEl>
                                        <p:attrNameLst>
                                          <p:attrName>style.visibility</p:attrName>
                                        </p:attrNameLst>
                                      </p:cBhvr>
                                      <p:to>
                                        <p:strVal val="visible"/>
                                      </p:to>
                                    </p:set>
                                    <p:animEffect transition="in" filter="strips(downRight)">
                                      <p:cBhvr>
                                        <p:cTn id="30" dur="1000"/>
                                        <p:tgtEl>
                                          <p:spTgt spid="45088"/>
                                        </p:tgtEl>
                                      </p:cBhvr>
                                    </p:animEffect>
                                  </p:childTnLst>
                                </p:cTn>
                              </p:par>
                            </p:childTnLst>
                          </p:cTn>
                        </p:par>
                        <p:par>
                          <p:cTn id="31" fill="hold" nodeType="afterGroup">
                            <p:stCondLst>
                              <p:cond delay="3000"/>
                            </p:stCondLst>
                            <p:childTnLst>
                              <p:par>
                                <p:cTn id="32" presetID="22" presetClass="entr" presetSubtype="1" fill="hold" nodeType="afterEffect">
                                  <p:stCondLst>
                                    <p:cond delay="1000"/>
                                  </p:stCondLst>
                                  <p:childTnLst>
                                    <p:set>
                                      <p:cBhvr>
                                        <p:cTn id="33" dur="1" fill="hold">
                                          <p:stCondLst>
                                            <p:cond delay="0"/>
                                          </p:stCondLst>
                                        </p:cTn>
                                        <p:tgtEl>
                                          <p:spTgt spid="45085"/>
                                        </p:tgtEl>
                                        <p:attrNameLst>
                                          <p:attrName>style.visibility</p:attrName>
                                        </p:attrNameLst>
                                      </p:cBhvr>
                                      <p:to>
                                        <p:strVal val="visible"/>
                                      </p:to>
                                    </p:set>
                                    <p:animEffect transition="in" filter="wipe(up)">
                                      <p:cBhvr>
                                        <p:cTn id="34" dur="1000"/>
                                        <p:tgtEl>
                                          <p:spTgt spid="45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8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0" y="2106441"/>
            <a:ext cx="3263355" cy="237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Rectangle 3"/>
          <p:cNvSpPr>
            <a:spLocks noGrp="1" noChangeArrowheads="1"/>
          </p:cNvSpPr>
          <p:nvPr>
            <p:ph type="title"/>
          </p:nvPr>
        </p:nvSpPr>
        <p:spPr>
          <a:xfrm>
            <a:off x="685800" y="326231"/>
            <a:ext cx="7772400" cy="742950"/>
          </a:xfrm>
        </p:spPr>
        <p:txBody>
          <a:bodyPr/>
          <a:lstStyle/>
          <a:p>
            <a:r>
              <a:rPr lang="en-US" altLang="en-US" smtClean="0"/>
              <a:t>Takumi</a:t>
            </a:r>
          </a:p>
        </p:txBody>
      </p:sp>
      <p:sp>
        <p:nvSpPr>
          <p:cNvPr id="43012" name="Rectangle 4"/>
          <p:cNvSpPr>
            <a:spLocks noGrp="1" noChangeArrowheads="1"/>
          </p:cNvSpPr>
          <p:nvPr>
            <p:ph idx="1"/>
          </p:nvPr>
        </p:nvSpPr>
        <p:spPr>
          <a:xfrm>
            <a:off x="749300" y="1524000"/>
            <a:ext cx="4787900" cy="2952750"/>
          </a:xfrm>
        </p:spPr>
        <p:txBody>
          <a:bodyPr/>
          <a:lstStyle/>
          <a:p>
            <a:pPr marL="0" indent="0">
              <a:buFontTx/>
              <a:buNone/>
            </a:pPr>
            <a:r>
              <a:rPr lang="en-US" altLang="en-US" smtClean="0"/>
              <a:t>A Japanese character that symbolizes a broader dimension than quality, a deeper process than education, and a more perfect method than persistence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strips(downRight)">
                                      <p:cBhvr>
                                        <p:cTn id="7" dur="1000"/>
                                        <p:tgtEl>
                                          <p:spTgt spid="43012">
                                            <p:txEl>
                                              <p:pRg st="0" end="0"/>
                                            </p:txEl>
                                          </p:spTgt>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43010"/>
                                        </p:tgtEl>
                                        <p:attrNameLst>
                                          <p:attrName>style.visibility</p:attrName>
                                        </p:attrNameLst>
                                      </p:cBhvr>
                                      <p:to>
                                        <p:strVal val="visible"/>
                                      </p:to>
                                    </p:set>
                                    <p:animEffect transition="in" filter="dissolve">
                                      <p:cBhvr>
                                        <p:cTn id="11" dur="10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autoUpdateAnimBg="0" advAuto="100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Leaders in Quality</a:t>
            </a:r>
          </a:p>
        </p:txBody>
      </p:sp>
      <p:graphicFrame>
        <p:nvGraphicFramePr>
          <p:cNvPr id="2" name="Table 1"/>
          <p:cNvGraphicFramePr>
            <a:graphicFrameLocks noGrp="1"/>
          </p:cNvGraphicFramePr>
          <p:nvPr>
            <p:extLst>
              <p:ext uri="{D42A27DB-BD31-4B8C-83A1-F6EECF244321}">
                <p14:modId xmlns:p14="http://schemas.microsoft.com/office/powerpoint/2010/main" val="1415408249"/>
              </p:ext>
            </p:extLst>
          </p:nvPr>
        </p:nvGraphicFramePr>
        <p:xfrm>
          <a:off x="111210" y="1297617"/>
          <a:ext cx="8961120" cy="3749040"/>
        </p:xfrm>
        <a:graphic>
          <a:graphicData uri="http://schemas.openxmlformats.org/drawingml/2006/table">
            <a:tbl>
              <a:tblPr firstRow="1" bandRow="1">
                <a:tableStyleId>{08FB837D-C827-4EFA-A057-4D05807E0F7C}</a:tableStyleId>
              </a:tblPr>
              <a:tblGrid>
                <a:gridCol w="1512015"/>
                <a:gridCol w="873917"/>
                <a:gridCol w="6575188"/>
              </a:tblGrid>
              <a:tr h="352573">
                <a:tc>
                  <a:txBody>
                    <a:bodyPr/>
                    <a:lstStyle/>
                    <a:p>
                      <a:pPr algn="ctr"/>
                      <a:r>
                        <a:rPr lang="en-US" sz="1600" dirty="0" smtClean="0">
                          <a:latin typeface="Cardo" panose="02020600000000000000" pitchFamily="18" charset="-79"/>
                          <a:ea typeface="Cardo" panose="02020600000000000000" pitchFamily="18" charset="-79"/>
                          <a:cs typeface="Cardo" panose="02020600000000000000" pitchFamily="18" charset="-79"/>
                        </a:rPr>
                        <a:t>TABLE 6.1</a:t>
                      </a:r>
                      <a:endParaRPr lang="en-US" sz="16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6" marB="34296"/>
                </a:tc>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Leaders in the Field of Quality Management</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51132">
                <a:tc gridSpan="2">
                  <a:txBody>
                    <a:bodyPr/>
                    <a:lstStyle/>
                    <a:p>
                      <a:r>
                        <a:rPr lang="en-US" sz="1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LEADER</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PHILOSOPHY/CONTRIBUTION</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r>
              <a:tr h="1229389">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W. Edwards</a:t>
                      </a:r>
                      <a:r>
                        <a:rPr lang="en-US" sz="1600" baseline="0" dirty="0" smtClean="0">
                          <a:latin typeface="Cardo" panose="02020600000000000000" pitchFamily="18" charset="-79"/>
                          <a:ea typeface="Cardo" panose="02020600000000000000" pitchFamily="18" charset="-79"/>
                          <a:cs typeface="Cardo" panose="02020600000000000000" pitchFamily="18" charset="-79"/>
                        </a:rPr>
                        <a:t> Deming</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Deming insisted management accept responsibility for building good systems. The employee cannot produce products that on average exceed the quality of what the process is capable of producing. His 14 points for implementing quality improvement are presented in this chapter. </a:t>
                      </a:r>
                    </a:p>
                  </a:txBody>
                  <a:tcPr marT="34296" marB="34296"/>
                </a:tc>
              </a:tr>
              <a:tr h="1715946">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Joseph M. Juran</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A pioneer in teaching the Japanese how to improve quality, Juran believed strongly in top-management commitment, support, and involvement in the quality effort. He was also a believer in teams that continually seek to raise quality standards. Juran varies from Deming somewhat in focusing on the customer and defining quality as fitness for use, not necessarily the written specifications. </a:t>
                      </a:r>
                    </a:p>
                  </a:txBody>
                  <a:tcPr marT="34296" marB="34296"/>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85800" y="326231"/>
            <a:ext cx="7772400" cy="666750"/>
          </a:xfrm>
        </p:spPr>
        <p:txBody>
          <a:bodyPr>
            <a:normAutofit fontScale="90000"/>
          </a:bodyPr>
          <a:lstStyle/>
          <a:p>
            <a:r>
              <a:rPr lang="en-US" altLang="en-US" smtClean="0"/>
              <a:t>Leaders in Quality</a:t>
            </a:r>
          </a:p>
        </p:txBody>
      </p:sp>
      <p:graphicFrame>
        <p:nvGraphicFramePr>
          <p:cNvPr id="2" name="Table 1"/>
          <p:cNvGraphicFramePr>
            <a:graphicFrameLocks noGrp="1"/>
          </p:cNvGraphicFramePr>
          <p:nvPr>
            <p:extLst>
              <p:ext uri="{D42A27DB-BD31-4B8C-83A1-F6EECF244321}">
                <p14:modId xmlns:p14="http://schemas.microsoft.com/office/powerpoint/2010/main" val="3879969493"/>
              </p:ext>
            </p:extLst>
          </p:nvPr>
        </p:nvGraphicFramePr>
        <p:xfrm>
          <a:off x="111210" y="1223186"/>
          <a:ext cx="8961120" cy="3749040"/>
        </p:xfrm>
        <a:graphic>
          <a:graphicData uri="http://schemas.openxmlformats.org/drawingml/2006/table">
            <a:tbl>
              <a:tblPr firstRow="1" bandRow="1">
                <a:tableStyleId>{08FB837D-C827-4EFA-A057-4D05807E0F7C}</a:tableStyleId>
              </a:tblPr>
              <a:tblGrid>
                <a:gridCol w="1512015"/>
                <a:gridCol w="873917"/>
                <a:gridCol w="6575188"/>
              </a:tblGrid>
              <a:tr h="352573">
                <a:tc>
                  <a:txBody>
                    <a:bodyPr/>
                    <a:lstStyle/>
                    <a:p>
                      <a:pPr algn="ctr"/>
                      <a:r>
                        <a:rPr lang="en-US" sz="1600" dirty="0" smtClean="0">
                          <a:latin typeface="Cardo" panose="02020600000000000000" pitchFamily="18" charset="-79"/>
                          <a:ea typeface="Cardo" panose="02020600000000000000" pitchFamily="18" charset="-79"/>
                          <a:cs typeface="Cardo" panose="02020600000000000000" pitchFamily="18" charset="-79"/>
                        </a:rPr>
                        <a:t>TABLE 6.1</a:t>
                      </a:r>
                      <a:endParaRPr lang="en-US" sz="16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6" marB="34296"/>
                </a:tc>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Leaders in the Field of Quality Management</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6" marB="34296"/>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51132">
                <a:tc gridSpan="2">
                  <a:txBody>
                    <a:bodyPr/>
                    <a:lstStyle/>
                    <a:p>
                      <a:r>
                        <a:rPr lang="en-US" sz="1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LEADER</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PHILOSOPHY/CONTRIBUTION</a:t>
                      </a:r>
                      <a:endParaRPr lang="en-US" sz="1600" b="1" dirty="0">
                        <a:solidFill>
                          <a:schemeClr val="tx2">
                            <a:lumMod val="60000"/>
                            <a:lumOff val="40000"/>
                          </a:schemeClr>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txBody>
                  <a:tcPr marT="34296" marB="34296" anchor="ctr"/>
                </a:tc>
              </a:tr>
              <a:tr h="1229389">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Amarnd Feigenbaum</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87" marB="34287"/>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His 1961 book Total Quality Control laid out 40 steps to quality improvement processes. He viewed quality not as a set of tools but as a total field that integrated the processes of a company. His work in how people learn from each other’s successes led to the field of cross-functional teamwork. </a:t>
                      </a:r>
                    </a:p>
                  </a:txBody>
                  <a:tcPr marT="34287" marB="34287"/>
                </a:tc>
              </a:tr>
              <a:tr h="1715946">
                <a:tc gridSpan="2">
                  <a:txBody>
                    <a:bodyPr/>
                    <a:lstStyle/>
                    <a:p>
                      <a:r>
                        <a:rPr lang="en-US" sz="1600" dirty="0" smtClean="0">
                          <a:latin typeface="Cardo" panose="02020600000000000000" pitchFamily="18" charset="-79"/>
                          <a:ea typeface="Cardo" panose="02020600000000000000" pitchFamily="18" charset="-79"/>
                          <a:cs typeface="Cardo" panose="02020600000000000000" pitchFamily="18" charset="-79"/>
                        </a:rPr>
                        <a:t>Philip B. Crosby</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87" marB="34287"/>
                </a:tc>
                <a:tc hMerge="1">
                  <a:txBody>
                    <a:bodyPr/>
                    <a:lstStyle/>
                    <a:p>
                      <a:endParaRPr lang="en-US" sz="14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effectLst/>
                          <a:latin typeface="Cardo" panose="02020600000000000000" pitchFamily="18" charset="-79"/>
                          <a:ea typeface="Cardo" panose="02020600000000000000" pitchFamily="18" charset="-79"/>
                          <a:cs typeface="Cardo" panose="02020600000000000000" pitchFamily="18" charset="-79"/>
                        </a:rPr>
                        <a:t>Quality Is Free was Crosby’s attention-getting book published in 1979. Crosby believed that in the traditional trade-off between the cost of improving quality and the cost of poor quality, the cost of poor quality is understated. The cost of poor quality should include all of the things that are involved in not doing the job right the first time. Crosby coined the term zero defects and stated, “There is absolutely no reason for having errors or defects in any product or service.” </a:t>
                      </a:r>
                      <a:endParaRPr lang="en-US" sz="1600" dirty="0" smtClean="0">
                        <a:latin typeface="Cardo" panose="02020600000000000000" pitchFamily="18" charset="-79"/>
                        <a:ea typeface="Cardo" panose="02020600000000000000" pitchFamily="18" charset="-79"/>
                        <a:cs typeface="Cardo" panose="02020600000000000000" pitchFamily="18" charset="-79"/>
                      </a:endParaRPr>
                    </a:p>
                  </a:txBody>
                  <a:tcPr marT="34287" marB="34287"/>
                </a:tc>
              </a:tr>
            </a:tbl>
          </a:graphicData>
        </a:graphic>
      </p:graphicFrame>
    </p:spTree>
    <p:extLst>
      <p:ext uri="{BB962C8B-B14F-4D97-AF65-F5344CB8AC3E}">
        <p14:creationId xmlns:p14="http://schemas.microsoft.com/office/powerpoint/2010/main" val="4736712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295275"/>
            <a:ext cx="7772400" cy="1009650"/>
          </a:xfrm>
          <a:extLst/>
        </p:spPr>
        <p:txBody>
          <a:bodyPr rtlCol="0">
            <a:normAutofit/>
          </a:bodyPr>
          <a:lstStyle/>
          <a:p>
            <a:pPr fontAlgn="auto">
              <a:spcAft>
                <a:spcPts val="0"/>
              </a:spcAft>
              <a:defRPr/>
            </a:pPr>
            <a:r>
              <a:rPr lang="en-US" dirty="0"/>
              <a:t>Ethics and Quality Management</a:t>
            </a:r>
          </a:p>
        </p:txBody>
      </p:sp>
      <p:sp>
        <p:nvSpPr>
          <p:cNvPr id="47107" name="Rectangle 3"/>
          <p:cNvSpPr>
            <a:spLocks noChangeArrowheads="1"/>
          </p:cNvSpPr>
          <p:nvPr/>
        </p:nvSpPr>
        <p:spPr bwMode="auto">
          <a:xfrm>
            <a:off x="1152525" y="1527572"/>
            <a:ext cx="6889750" cy="252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Operations managers must deliver healthy, safe, quality products and services</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Poor quality risks injuries, lawsuits, recalls, and regulation</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Ethical conduct must dictate response to problems</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All stakeholders much be considered</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7107"/>
                                        </p:tgtEl>
                                        <p:attrNameLst>
                                          <p:attrName>style.visibility</p:attrName>
                                        </p:attrNameLst>
                                      </p:cBhvr>
                                      <p:to>
                                        <p:strVal val="visible"/>
                                      </p:to>
                                    </p:set>
                                    <p:animEffect transition="in" filter="strips(downRight)">
                                      <p:cBhvr>
                                        <p:cTn id="7" dur="1000"/>
                                        <p:tgtEl>
                                          <p:spTgt spid="4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723900" y="457200"/>
            <a:ext cx="7772400" cy="704850"/>
          </a:xfrm>
        </p:spPr>
        <p:txBody>
          <a:bodyPr/>
          <a:lstStyle/>
          <a:p>
            <a:r>
              <a:rPr lang="en-US" altLang="en-US" smtClean="0"/>
              <a:t>Total Quality Management</a:t>
            </a:r>
          </a:p>
        </p:txBody>
      </p:sp>
      <p:sp>
        <p:nvSpPr>
          <p:cNvPr id="52227" name="Rectangle 3"/>
          <p:cNvSpPr>
            <a:spLocks noGrp="1" noChangeArrowheads="1"/>
          </p:cNvSpPr>
          <p:nvPr>
            <p:ph idx="1"/>
          </p:nvPr>
        </p:nvSpPr>
        <p:spPr>
          <a:xfrm>
            <a:off x="723900" y="1409700"/>
            <a:ext cx="7772400" cy="3057525"/>
          </a:xfrm>
        </p:spPr>
        <p:txBody>
          <a:bodyPr>
            <a:normAutofit/>
          </a:bodyPr>
          <a:lstStyle/>
          <a:p>
            <a:pPr marL="444500" indent="-444500">
              <a:buSzPct val="60000"/>
              <a:buFont typeface="Courier New" panose="02070309020205020404" pitchFamily="49" charset="0"/>
              <a:buChar char="o"/>
            </a:pPr>
            <a:r>
              <a:rPr lang="en-US" altLang="en-US" sz="2400" smtClean="0"/>
              <a:t>Encompasses entire organization from supplier to customer</a:t>
            </a:r>
          </a:p>
          <a:p>
            <a:pPr marL="444500" indent="-444500">
              <a:buSzPct val="60000"/>
              <a:buFont typeface="Courier New" panose="02070309020205020404" pitchFamily="49" charset="0"/>
              <a:buChar char="o"/>
            </a:pPr>
            <a:r>
              <a:rPr lang="en-US" altLang="en-US" sz="2400" smtClean="0"/>
              <a:t>Stresses a commitment by management to have a continuing companywide drive toward excellence in all aspects of products and services that are important to the customer</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2227"/>
                                        </p:tgtEl>
                                        <p:attrNameLst>
                                          <p:attrName>style.visibility</p:attrName>
                                        </p:attrNameLst>
                                      </p:cBhvr>
                                      <p:to>
                                        <p:strVal val="visible"/>
                                      </p:to>
                                    </p:set>
                                    <p:animEffect transition="in" filter="strips(downRight)">
                                      <p:cBhvr>
                                        <p:cTn id="7" dur="1000"/>
                                        <p:tgtEl>
                                          <p:spTgt spid="5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326231"/>
            <a:ext cx="7772400" cy="609600"/>
          </a:xfrm>
        </p:spPr>
        <p:txBody>
          <a:bodyPr>
            <a:normAutofit fontScale="90000"/>
          </a:bodyPr>
          <a:lstStyle/>
          <a:p>
            <a:r>
              <a:rPr lang="en-US" altLang="en-US" smtClean="0"/>
              <a:t>Deming’s Fourteen Points</a:t>
            </a:r>
          </a:p>
        </p:txBody>
      </p:sp>
      <p:graphicFrame>
        <p:nvGraphicFramePr>
          <p:cNvPr id="2" name="Table 1"/>
          <p:cNvGraphicFramePr>
            <a:graphicFrameLocks noGrp="1"/>
          </p:cNvGraphicFramePr>
          <p:nvPr>
            <p:extLst>
              <p:ext uri="{D42A27DB-BD31-4B8C-83A1-F6EECF244321}">
                <p14:modId xmlns:p14="http://schemas.microsoft.com/office/powerpoint/2010/main" val="842913716"/>
              </p:ext>
            </p:extLst>
          </p:nvPr>
        </p:nvGraphicFramePr>
        <p:xfrm>
          <a:off x="685800" y="1428750"/>
          <a:ext cx="7772400" cy="3154766"/>
        </p:xfrm>
        <a:graphic>
          <a:graphicData uri="http://schemas.openxmlformats.org/drawingml/2006/table">
            <a:tbl>
              <a:tblPr firstRow="1" bandRow="1">
                <a:tableStyleId>{2D5ABB26-0587-4C30-8999-92F81FD0307C}</a:tableStyleId>
              </a:tblPr>
              <a:tblGrid>
                <a:gridCol w="1409700"/>
                <a:gridCol w="6362700"/>
              </a:tblGrid>
              <a:tr h="274345">
                <a:tc>
                  <a:txBody>
                    <a:bodyPr/>
                    <a:lstStyle/>
                    <a:p>
                      <a:pPr algn="ctr"/>
                      <a:r>
                        <a:rPr lang="en-US" sz="1800"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a:t>
                      </a:r>
                      <a:r>
                        <a:rPr lang="en-US" sz="1800" baseline="0" dirty="0" smtClean="0">
                          <a:solidFill>
                            <a:schemeClr val="bg1"/>
                          </a:solidFill>
                          <a:latin typeface="Cardo" panose="02020600000000000000" pitchFamily="18" charset="-79"/>
                          <a:ea typeface="Cardo" panose="02020600000000000000" pitchFamily="18" charset="-79"/>
                          <a:cs typeface="Cardo" panose="02020600000000000000" pitchFamily="18" charset="-79"/>
                        </a:rPr>
                        <a:t> 6.2</a:t>
                      </a:r>
                      <a:endParaRPr lang="en-US" sz="18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a:txBody>
                    <a:bodyPr/>
                    <a:lstStyle/>
                    <a:p>
                      <a:r>
                        <a:rPr lang="en-US" sz="1800" dirty="0" smtClean="0">
                          <a:latin typeface="Cardo" panose="02020600000000000000" pitchFamily="18" charset="-79"/>
                          <a:ea typeface="Cardo" panose="02020600000000000000" pitchFamily="18" charset="-79"/>
                          <a:cs typeface="Cardo" panose="02020600000000000000" pitchFamily="18" charset="-79"/>
                        </a:rPr>
                        <a:t>Deming’s 14 Points for Implementing Quality Improvement</a:t>
                      </a:r>
                      <a:endParaRPr lang="en-US" sz="1800" dirty="0">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	Create consistency of purpose </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2.	Lead to promote change</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3.	Build quality into the product; stop depending on inspections to catch problems</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4.	Build long-term relationships based on performance instead of awarding business on price</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5.	Continuously improve product, quality, and service</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6.	Start training</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7.	Emphasize leadership</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xit" presetSubtype="0" fill="hold" nodeType="clickEffect">
                                  <p:stCondLst>
                                    <p:cond delay="0"/>
                                  </p:stCondLst>
                                  <p:childTnLst>
                                    <p:animEffect transition="out" filter="fade">
                                      <p:cBhvr>
                                        <p:cTn id="12" dur="1000"/>
                                        <p:tgtEl>
                                          <p:spTgt spid="2"/>
                                        </p:tgtEl>
                                      </p:cBhvr>
                                    </p:animEffect>
                                    <p:anim calcmode="lin" valueType="num">
                                      <p:cBhvr>
                                        <p:cTn id="13" dur="1000"/>
                                        <p:tgtEl>
                                          <p:spTgt spid="2"/>
                                        </p:tgtEl>
                                        <p:attrNameLst>
                                          <p:attrName>ppt_x</p:attrName>
                                        </p:attrNameLst>
                                      </p:cBhvr>
                                      <p:tavLst>
                                        <p:tav tm="0">
                                          <p:val>
                                            <p:strVal val="ppt_x"/>
                                          </p:val>
                                        </p:tav>
                                        <p:tav tm="100000">
                                          <p:val>
                                            <p:strVal val="ppt_x"/>
                                          </p:val>
                                        </p:tav>
                                      </p:tavLst>
                                    </p:anim>
                                    <p:anim calcmode="lin" valueType="num">
                                      <p:cBhvr>
                                        <p:cTn id="14" dur="1000"/>
                                        <p:tgtEl>
                                          <p:spTgt spid="2"/>
                                        </p:tgtEl>
                                        <p:attrNameLst>
                                          <p:attrName>ppt_y</p:attrName>
                                        </p:attrNameLst>
                                      </p:cBhvr>
                                      <p:tavLst>
                                        <p:tav tm="0">
                                          <p:val>
                                            <p:strVal val="ppt_y"/>
                                          </p:val>
                                        </p:tav>
                                        <p:tav tm="100000">
                                          <p:val>
                                            <p:strVal val="ppt_y-.1"/>
                                          </p:val>
                                        </p:tav>
                                      </p:tavLst>
                                    </p:anim>
                                    <p:set>
                                      <p:cBhvr>
                                        <p:cTn id="1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326231"/>
            <a:ext cx="7772400" cy="609600"/>
          </a:xfrm>
        </p:spPr>
        <p:txBody>
          <a:bodyPr>
            <a:normAutofit fontScale="90000"/>
          </a:bodyPr>
          <a:lstStyle/>
          <a:p>
            <a:r>
              <a:rPr lang="en-US" altLang="en-US" smtClean="0"/>
              <a:t>Deming’s Fourteen Points</a:t>
            </a:r>
          </a:p>
        </p:txBody>
      </p:sp>
      <p:graphicFrame>
        <p:nvGraphicFramePr>
          <p:cNvPr id="2" name="Table 1"/>
          <p:cNvGraphicFramePr>
            <a:graphicFrameLocks noGrp="1"/>
          </p:cNvGraphicFramePr>
          <p:nvPr>
            <p:extLst>
              <p:ext uri="{D42A27DB-BD31-4B8C-83A1-F6EECF244321}">
                <p14:modId xmlns:p14="http://schemas.microsoft.com/office/powerpoint/2010/main" val="2833900584"/>
              </p:ext>
            </p:extLst>
          </p:nvPr>
        </p:nvGraphicFramePr>
        <p:xfrm>
          <a:off x="685800" y="1428750"/>
          <a:ext cx="7772400" cy="3017574"/>
        </p:xfrm>
        <a:graphic>
          <a:graphicData uri="http://schemas.openxmlformats.org/drawingml/2006/table">
            <a:tbl>
              <a:tblPr firstRow="1" bandRow="1">
                <a:tableStyleId>{2D5ABB26-0587-4C30-8999-92F81FD0307C}</a:tableStyleId>
              </a:tblPr>
              <a:tblGrid>
                <a:gridCol w="1409700"/>
                <a:gridCol w="6362700"/>
              </a:tblGrid>
              <a:tr h="274345">
                <a:tc>
                  <a:txBody>
                    <a:bodyPr/>
                    <a:lstStyle/>
                    <a:p>
                      <a:pPr algn="ctr"/>
                      <a:r>
                        <a:rPr lang="en-US" sz="1800"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a:t>
                      </a:r>
                      <a:r>
                        <a:rPr lang="en-US" sz="1800" baseline="0" dirty="0" smtClean="0">
                          <a:solidFill>
                            <a:schemeClr val="bg1"/>
                          </a:solidFill>
                          <a:latin typeface="Cardo" panose="02020600000000000000" pitchFamily="18" charset="-79"/>
                          <a:ea typeface="Cardo" panose="02020600000000000000" pitchFamily="18" charset="-79"/>
                          <a:cs typeface="Cardo" panose="02020600000000000000" pitchFamily="18" charset="-79"/>
                        </a:rPr>
                        <a:t> 6.2</a:t>
                      </a:r>
                      <a:endParaRPr lang="en-US" sz="1800" dirty="0">
                        <a:solidFill>
                          <a:schemeClr val="bg1"/>
                        </a:solidFill>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a:txBody>
                    <a:bodyPr/>
                    <a:lstStyle/>
                    <a:p>
                      <a:r>
                        <a:rPr lang="en-US" sz="1800" dirty="0" smtClean="0">
                          <a:latin typeface="Cardo" panose="02020600000000000000" pitchFamily="18" charset="-79"/>
                          <a:ea typeface="Cardo" panose="02020600000000000000" pitchFamily="18" charset="-79"/>
                          <a:cs typeface="Cardo" panose="02020600000000000000" pitchFamily="18" charset="-79"/>
                        </a:rPr>
                        <a:t>Deming’s 14 Points for Implementing Quality Improvement</a:t>
                      </a:r>
                      <a:endParaRPr lang="en-US" sz="1800" dirty="0">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smtClean="0">
                          <a:latin typeface="Cardo" panose="02020600000000000000" pitchFamily="18" charset="-79"/>
                          <a:ea typeface="Cardo" panose="02020600000000000000" pitchFamily="18" charset="-79"/>
                          <a:cs typeface="Cardo" panose="02020600000000000000" pitchFamily="18" charset="-79"/>
                        </a:rPr>
                        <a:t>8.	Drive out fear</a:t>
                      </a:r>
                      <a:endParaRPr lang="en-US" sz="1800" dirty="0" smtClean="0">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9.	Break down barriers between departments</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10.	Stop haranguing workers</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104">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11.	Support, help, and improve</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12.	Remove barriers to pride in work</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dirty="0" smtClean="0">
                          <a:latin typeface="Cardo" panose="02020600000000000000" pitchFamily="18" charset="-79"/>
                          <a:ea typeface="Cardo" panose="02020600000000000000" pitchFamily="18" charset="-79"/>
                          <a:cs typeface="Cardo" panose="02020600000000000000" pitchFamily="18" charset="-79"/>
                        </a:rPr>
                        <a:t>13.	Institute a vigorous program of education and self-improvement</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45">
                <a:tc gridSpan="2">
                  <a:txBody>
                    <a:bodyPr/>
                    <a:lstStyle/>
                    <a:p>
                      <a:pPr marL="355600" marR="0" indent="-355600" algn="l" defTabSz="457200" rtl="0" eaLnBrk="1" fontAlgn="auto" latinLnBrk="0" hangingPunct="1">
                        <a:lnSpc>
                          <a:spcPct val="100000"/>
                        </a:lnSpc>
                        <a:spcBef>
                          <a:spcPts val="0"/>
                        </a:spcBef>
                        <a:spcAft>
                          <a:spcPts val="0"/>
                        </a:spcAft>
                        <a:buClrTx/>
                        <a:buSzTx/>
                        <a:buFontTx/>
                        <a:buNone/>
                        <a:tabLst/>
                        <a:defRPr/>
                      </a:pPr>
                      <a:r>
                        <a:rPr lang="en-US" sz="1800" smtClean="0">
                          <a:latin typeface="Cardo" panose="02020600000000000000" pitchFamily="18" charset="-79"/>
                          <a:ea typeface="Cardo" panose="02020600000000000000" pitchFamily="18" charset="-79"/>
                          <a:cs typeface="Cardo" panose="02020600000000000000" pitchFamily="18" charset="-79"/>
                        </a:rPr>
                        <a:t>14.	Put everyone in the company to work on the transformation</a:t>
                      </a:r>
                      <a:endParaRPr lang="en-US" sz="1800" dirty="0" smtClean="0">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3">
                        <a:lumMod val="75000"/>
                      </a:schemeClr>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76236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85800" y="326231"/>
            <a:ext cx="7772400" cy="771525"/>
          </a:xfrm>
        </p:spPr>
        <p:txBody>
          <a:bodyPr/>
          <a:lstStyle/>
          <a:p>
            <a:r>
              <a:rPr lang="en-US" altLang="en-US" smtClean="0"/>
              <a:t>Seven Concepts of TQM</a:t>
            </a:r>
          </a:p>
        </p:txBody>
      </p:sp>
      <p:sp>
        <p:nvSpPr>
          <p:cNvPr id="50178" name="Rectangle 3"/>
          <p:cNvSpPr>
            <a:spLocks noGrp="1" noChangeArrowheads="1"/>
          </p:cNvSpPr>
          <p:nvPr>
            <p:ph idx="1"/>
          </p:nvPr>
        </p:nvSpPr>
        <p:spPr>
          <a:xfrm>
            <a:off x="1025611" y="1225154"/>
            <a:ext cx="6556289" cy="3351609"/>
          </a:xfrm>
        </p:spPr>
        <p:txBody>
          <a:bodyPr>
            <a:normAutofit/>
          </a:bodyPr>
          <a:lstStyle/>
          <a:p>
            <a:pPr marL="609600" indent="-609600">
              <a:buClr>
                <a:srgbClr val="00B0F0"/>
              </a:buClr>
              <a:buFont typeface="Arial" pitchFamily="34" charset="0"/>
              <a:buAutoNum type="arabicPeriod"/>
            </a:pPr>
            <a:r>
              <a:rPr lang="en-US" altLang="en-US" smtClean="0"/>
              <a:t>Continuous Improvement</a:t>
            </a:r>
          </a:p>
          <a:p>
            <a:pPr marL="609600" indent="-609600">
              <a:buClr>
                <a:srgbClr val="00B0F0"/>
              </a:buClr>
              <a:buFont typeface="Arial" pitchFamily="34" charset="0"/>
              <a:buAutoNum type="arabicPeriod"/>
            </a:pPr>
            <a:r>
              <a:rPr lang="en-US" altLang="en-US" smtClean="0"/>
              <a:t>Six Sigma</a:t>
            </a:r>
          </a:p>
          <a:p>
            <a:pPr marL="609600" indent="-609600">
              <a:buClr>
                <a:srgbClr val="00B0F0"/>
              </a:buClr>
              <a:buFont typeface="Arial" pitchFamily="34" charset="0"/>
              <a:buAutoNum type="arabicPeriod"/>
            </a:pPr>
            <a:r>
              <a:rPr lang="en-US" altLang="en-US" smtClean="0"/>
              <a:t>Employee Empowerment</a:t>
            </a:r>
          </a:p>
          <a:p>
            <a:pPr marL="609600" indent="-609600">
              <a:buClr>
                <a:srgbClr val="00B0F0"/>
              </a:buClr>
              <a:buFont typeface="Arial" pitchFamily="34" charset="0"/>
              <a:buAutoNum type="arabicPeriod"/>
            </a:pPr>
            <a:r>
              <a:rPr lang="en-US" altLang="en-US" smtClean="0"/>
              <a:t>Benchmarking</a:t>
            </a:r>
          </a:p>
          <a:p>
            <a:pPr marL="609600" indent="-609600">
              <a:buClr>
                <a:srgbClr val="00B0F0"/>
              </a:buClr>
              <a:buFont typeface="Arial" pitchFamily="34" charset="0"/>
              <a:buAutoNum type="arabicPeriod"/>
            </a:pPr>
            <a:r>
              <a:rPr lang="en-US" altLang="en-US" smtClean="0"/>
              <a:t>Just-in-time (JIT)</a:t>
            </a:r>
          </a:p>
          <a:p>
            <a:pPr marL="609600" indent="-609600">
              <a:buClr>
                <a:srgbClr val="00B0F0"/>
              </a:buClr>
              <a:buFont typeface="Arial" pitchFamily="34" charset="0"/>
              <a:buAutoNum type="arabicPeriod"/>
            </a:pPr>
            <a:r>
              <a:rPr lang="en-US" altLang="en-US" smtClean="0"/>
              <a:t>Taguchi Concepts</a:t>
            </a:r>
          </a:p>
          <a:p>
            <a:pPr marL="609600" indent="-609600">
              <a:buClr>
                <a:srgbClr val="00B0F0"/>
              </a:buClr>
              <a:buFont typeface="Arial" pitchFamily="34" charset="0"/>
              <a:buAutoNum type="arabicPeriod"/>
            </a:pPr>
            <a:r>
              <a:rPr lang="en-US" altLang="en-US" smtClean="0"/>
              <a:t>Knowledge of TQM Tools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98500" y="390525"/>
            <a:ext cx="7772400" cy="733425"/>
          </a:xfrm>
        </p:spPr>
        <p:txBody>
          <a:bodyPr/>
          <a:lstStyle/>
          <a:p>
            <a:r>
              <a:rPr lang="en-US" altLang="en-US" dirty="0" smtClean="0"/>
              <a:t>1. Continuous Improvement</a:t>
            </a:r>
          </a:p>
        </p:txBody>
      </p:sp>
      <p:sp>
        <p:nvSpPr>
          <p:cNvPr id="60419" name="Rectangle 3"/>
          <p:cNvSpPr>
            <a:spLocks noChangeArrowheads="1"/>
          </p:cNvSpPr>
          <p:nvPr/>
        </p:nvSpPr>
        <p:spPr bwMode="auto">
          <a:xfrm>
            <a:off x="644526" y="1502569"/>
            <a:ext cx="7885113"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spcAft>
                <a:spcPts val="6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Never-ending process of continual improvement </a:t>
            </a:r>
          </a:p>
          <a:p>
            <a:pPr marL="457200" indent="-457200">
              <a:spcAft>
                <a:spcPts val="6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Covers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people</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equipment</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materials</a:t>
            </a:r>
            <a:r>
              <a:rPr lang="en-US" altLang="en-US" sz="2800">
                <a:latin typeface="Cardo" panose="02020600000000000000" pitchFamily="18" charset="-79"/>
                <a:ea typeface="Cardo" panose="02020600000000000000" pitchFamily="18" charset="-79"/>
                <a:cs typeface="Cardo" panose="02020600000000000000" pitchFamily="18" charset="-79"/>
              </a:rPr>
              <a:t>, </a:t>
            </a:r>
            <a:r>
              <a:rPr lang="en-US" altLang="en-US" sz="2800" b="1">
                <a:solidFill>
                  <a:schemeClr val="accent4">
                    <a:lumMod val="40000"/>
                    <a:lumOff val="60000"/>
                  </a:schemeClr>
                </a:solidFill>
                <a:latin typeface="Cardo" panose="02020600000000000000" pitchFamily="18" charset="-79"/>
                <a:ea typeface="Cardo" panose="02020600000000000000" pitchFamily="18" charset="-79"/>
                <a:cs typeface="Cardo" panose="02020600000000000000" pitchFamily="18" charset="-79"/>
              </a:rPr>
              <a:t>procedures</a:t>
            </a:r>
          </a:p>
          <a:p>
            <a:pPr marL="457200" indent="-457200">
              <a:spcAft>
                <a:spcPts val="6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Every operation can be improved</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0419"/>
                                        </p:tgtEl>
                                        <p:attrNameLst>
                                          <p:attrName>style.visibility</p:attrName>
                                        </p:attrNameLst>
                                      </p:cBhvr>
                                      <p:to>
                                        <p:strVal val="visible"/>
                                      </p:to>
                                    </p:set>
                                    <p:animEffect transition="in" filter="strips(downRight)">
                                      <p:cBhvr>
                                        <p:cTn id="7" dur="10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98" name="Group 34"/>
          <p:cNvGrpSpPr>
            <a:grpSpLocks/>
          </p:cNvGrpSpPr>
          <p:nvPr/>
        </p:nvGrpSpPr>
        <p:grpSpPr bwMode="auto">
          <a:xfrm>
            <a:off x="2504870" y="944821"/>
            <a:ext cx="2057400" cy="2057400"/>
            <a:chOff x="1277" y="1018"/>
            <a:chExt cx="1584" cy="1548"/>
          </a:xfrm>
          <a:solidFill>
            <a:srgbClr val="00B050"/>
          </a:solidFill>
        </p:grpSpPr>
        <p:sp>
          <p:nvSpPr>
            <p:cNvPr id="62473" name="Freeform 9"/>
            <p:cNvSpPr>
              <a:spLocks/>
            </p:cNvSpPr>
            <p:nvPr/>
          </p:nvSpPr>
          <p:spPr bwMode="auto">
            <a:xfrm>
              <a:off x="1277" y="1018"/>
              <a:ext cx="1584" cy="1548"/>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grp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54302" name="Rectangle 10"/>
            <p:cNvSpPr>
              <a:spLocks noChangeArrowheads="1"/>
            </p:cNvSpPr>
            <p:nvPr/>
          </p:nvSpPr>
          <p:spPr bwMode="auto">
            <a:xfrm>
              <a:off x="1761" y="1524"/>
              <a:ext cx="968" cy="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b="1">
                  <a:latin typeface="Cardo" panose="02020600000000000000" pitchFamily="18" charset="-79"/>
                  <a:ea typeface="Cardo" panose="02020600000000000000" pitchFamily="18" charset="-79"/>
                  <a:cs typeface="Cardo" panose="02020600000000000000" pitchFamily="18" charset="-79"/>
                </a:rPr>
                <a:t>4. Act</a:t>
              </a:r>
            </a:p>
            <a:p>
              <a:pPr algn="ctr">
                <a:lnSpc>
                  <a:spcPct val="85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Implement the plan, document</a:t>
              </a:r>
            </a:p>
          </p:txBody>
        </p:sp>
      </p:grpSp>
      <p:grpSp>
        <p:nvGrpSpPr>
          <p:cNvPr id="62466" name="Group 2"/>
          <p:cNvGrpSpPr>
            <a:grpSpLocks/>
          </p:cNvGrpSpPr>
          <p:nvPr/>
        </p:nvGrpSpPr>
        <p:grpSpPr bwMode="auto">
          <a:xfrm>
            <a:off x="4602378" y="2988503"/>
            <a:ext cx="2057400" cy="2057400"/>
            <a:chOff x="2868" y="2579"/>
            <a:chExt cx="1541" cy="1527"/>
          </a:xfrm>
        </p:grpSpPr>
        <p:sp>
          <p:nvSpPr>
            <p:cNvPr id="62467" name="Freeform 3"/>
            <p:cNvSpPr>
              <a:spLocks/>
            </p:cNvSpPr>
            <p:nvPr/>
          </p:nvSpPr>
          <p:spPr bwMode="auto">
            <a:xfrm flipH="1" flipV="1">
              <a:off x="2868" y="2579"/>
              <a:ext cx="1541" cy="1527"/>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3"/>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54300" name="Rectangle 4"/>
            <p:cNvSpPr>
              <a:spLocks noChangeArrowheads="1"/>
            </p:cNvSpPr>
            <p:nvPr/>
          </p:nvSpPr>
          <p:spPr bwMode="auto">
            <a:xfrm>
              <a:off x="2918" y="2800"/>
              <a:ext cx="927"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b="1">
                  <a:latin typeface="Cardo" panose="02020600000000000000" pitchFamily="18" charset="-79"/>
                  <a:ea typeface="Cardo" panose="02020600000000000000" pitchFamily="18" charset="-79"/>
                  <a:cs typeface="Cardo" panose="02020600000000000000" pitchFamily="18" charset="-79"/>
                </a:rPr>
                <a:t>2. Do</a:t>
              </a:r>
            </a:p>
            <a:p>
              <a:pPr algn="ctr">
                <a:lnSpc>
                  <a:spcPct val="85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Test the plan</a:t>
              </a:r>
            </a:p>
          </p:txBody>
        </p:sp>
      </p:grpSp>
      <p:grpSp>
        <p:nvGrpSpPr>
          <p:cNvPr id="62469" name="Group 5"/>
          <p:cNvGrpSpPr>
            <a:grpSpLocks/>
          </p:cNvGrpSpPr>
          <p:nvPr/>
        </p:nvGrpSpPr>
        <p:grpSpPr bwMode="auto">
          <a:xfrm>
            <a:off x="2530902" y="3010166"/>
            <a:ext cx="2057400" cy="2057400"/>
            <a:chOff x="1287" y="2568"/>
            <a:chExt cx="1592" cy="1548"/>
          </a:xfrm>
        </p:grpSpPr>
        <p:sp>
          <p:nvSpPr>
            <p:cNvPr id="54297" name="Freeform 6"/>
            <p:cNvSpPr>
              <a:spLocks/>
            </p:cNvSpPr>
            <p:nvPr/>
          </p:nvSpPr>
          <p:spPr bwMode="auto">
            <a:xfrm flipV="1">
              <a:off x="1287" y="2568"/>
              <a:ext cx="1592" cy="1548"/>
            </a:xfrm>
            <a:custGeom>
              <a:avLst/>
              <a:gdLst>
                <a:gd name="T0" fmla="*/ 0 w 1584"/>
                <a:gd name="T1" fmla="*/ 1548 h 1548"/>
                <a:gd name="T2" fmla="*/ 1592 w 1584"/>
                <a:gd name="T3" fmla="*/ 1548 h 1548"/>
                <a:gd name="T4" fmla="*/ 1592 w 1584"/>
                <a:gd name="T5" fmla="*/ 0 h 1548"/>
                <a:gd name="T6" fmla="*/ 1496 w 1584"/>
                <a:gd name="T7" fmla="*/ 9 h 1548"/>
                <a:gd name="T8" fmla="*/ 1364 w 1584"/>
                <a:gd name="T9" fmla="*/ 19 h 1548"/>
                <a:gd name="T10" fmla="*/ 1241 w 1584"/>
                <a:gd name="T11" fmla="*/ 41 h 1548"/>
                <a:gd name="T12" fmla="*/ 1100 w 1584"/>
                <a:gd name="T13" fmla="*/ 80 h 1548"/>
                <a:gd name="T14" fmla="*/ 949 w 1584"/>
                <a:gd name="T15" fmla="*/ 131 h 1548"/>
                <a:gd name="T16" fmla="*/ 826 w 1584"/>
                <a:gd name="T17" fmla="*/ 192 h 1548"/>
                <a:gd name="T18" fmla="*/ 708 w 1584"/>
                <a:gd name="T19" fmla="*/ 259 h 1548"/>
                <a:gd name="T20" fmla="*/ 579 w 1584"/>
                <a:gd name="T21" fmla="*/ 358 h 1548"/>
                <a:gd name="T22" fmla="*/ 472 w 1584"/>
                <a:gd name="T23" fmla="*/ 441 h 1548"/>
                <a:gd name="T24" fmla="*/ 379 w 1584"/>
                <a:gd name="T25" fmla="*/ 550 h 1548"/>
                <a:gd name="T26" fmla="*/ 303 w 1584"/>
                <a:gd name="T27" fmla="*/ 633 h 1548"/>
                <a:gd name="T28" fmla="*/ 238 w 1584"/>
                <a:gd name="T29" fmla="*/ 732 h 1548"/>
                <a:gd name="T30" fmla="*/ 180 w 1584"/>
                <a:gd name="T31" fmla="*/ 838 h 1548"/>
                <a:gd name="T32" fmla="*/ 129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4"/>
                <a:gd name="T67" fmla="*/ 0 h 1548"/>
                <a:gd name="T68" fmla="*/ 1584 w 1584"/>
                <a:gd name="T69" fmla="*/ 1548 h 15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4298" name="Rectangle 7"/>
            <p:cNvSpPr>
              <a:spLocks noChangeArrowheads="1"/>
            </p:cNvSpPr>
            <p:nvPr/>
          </p:nvSpPr>
          <p:spPr bwMode="auto">
            <a:xfrm>
              <a:off x="1711" y="2800"/>
              <a:ext cx="1089"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b="1">
                  <a:latin typeface="Cardo" panose="02020600000000000000" pitchFamily="18" charset="-79"/>
                  <a:ea typeface="Cardo" panose="02020600000000000000" pitchFamily="18" charset="-79"/>
                  <a:cs typeface="Cardo" panose="02020600000000000000" pitchFamily="18" charset="-79"/>
                </a:rPr>
                <a:t>3. Check</a:t>
              </a:r>
            </a:p>
            <a:p>
              <a:pPr algn="ctr">
                <a:lnSpc>
                  <a:spcPct val="85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Is the plan working?</a:t>
              </a:r>
            </a:p>
          </p:txBody>
        </p:sp>
      </p:grpSp>
      <p:grpSp>
        <p:nvGrpSpPr>
          <p:cNvPr id="62497" name="Group 33"/>
          <p:cNvGrpSpPr>
            <a:grpSpLocks/>
          </p:cNvGrpSpPr>
          <p:nvPr/>
        </p:nvGrpSpPr>
        <p:grpSpPr bwMode="auto">
          <a:xfrm>
            <a:off x="4571531" y="927012"/>
            <a:ext cx="2057400" cy="2057400"/>
            <a:chOff x="2833" y="1024"/>
            <a:chExt cx="1601" cy="1548"/>
          </a:xfrm>
        </p:grpSpPr>
        <p:sp>
          <p:nvSpPr>
            <p:cNvPr id="62476" name="Freeform 12"/>
            <p:cNvSpPr>
              <a:spLocks/>
            </p:cNvSpPr>
            <p:nvPr/>
          </p:nvSpPr>
          <p:spPr bwMode="auto">
            <a:xfrm flipH="1">
              <a:off x="2850" y="1024"/>
              <a:ext cx="1584" cy="1548"/>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4"/>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54296" name="Rectangle 13"/>
            <p:cNvSpPr>
              <a:spLocks noChangeArrowheads="1"/>
            </p:cNvSpPr>
            <p:nvPr/>
          </p:nvSpPr>
          <p:spPr bwMode="auto">
            <a:xfrm>
              <a:off x="2833" y="1600"/>
              <a:ext cx="1215"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buFont typeface="Times" pitchFamily="18" charset="0"/>
                <a:buAutoNum type="arabicPeriod"/>
              </a:pPr>
              <a:r>
                <a:rPr lang="en-US" altLang="en-US" b="1">
                  <a:latin typeface="Cardo" panose="02020600000000000000" pitchFamily="18" charset="-79"/>
                  <a:ea typeface="Cardo" panose="02020600000000000000" pitchFamily="18" charset="-79"/>
                  <a:cs typeface="Cardo" panose="02020600000000000000" pitchFamily="18" charset="-79"/>
                </a:rPr>
                <a:t> Plan</a:t>
              </a:r>
            </a:p>
            <a:p>
              <a:pPr algn="ctr">
                <a:lnSpc>
                  <a:spcPct val="85000"/>
                </a:lnSpc>
                <a:spcBef>
                  <a:spcPct val="25000"/>
                </a:spcBef>
                <a:buFont typeface="Times" pitchFamily="18" charset="0"/>
                <a:buNone/>
              </a:pPr>
              <a:r>
                <a:rPr lang="en-US" altLang="en-US">
                  <a:latin typeface="Cardo" panose="02020600000000000000" pitchFamily="18" charset="-79"/>
                  <a:ea typeface="Cardo" panose="02020600000000000000" pitchFamily="18" charset="-79"/>
                  <a:cs typeface="Cardo" panose="02020600000000000000" pitchFamily="18" charset="-79"/>
                </a:rPr>
                <a:t>Identify the pattern and make a plan</a:t>
              </a:r>
            </a:p>
          </p:txBody>
        </p:sp>
      </p:grpSp>
      <p:sp>
        <p:nvSpPr>
          <p:cNvPr id="54277" name="Rectangle 14"/>
          <p:cNvSpPr>
            <a:spLocks noGrp="1" noChangeArrowheads="1"/>
          </p:cNvSpPr>
          <p:nvPr>
            <p:ph type="title"/>
          </p:nvPr>
        </p:nvSpPr>
        <p:spPr>
          <a:xfrm>
            <a:off x="302741" y="153237"/>
            <a:ext cx="7772400" cy="676275"/>
          </a:xfrm>
        </p:spPr>
        <p:txBody>
          <a:bodyPr>
            <a:normAutofit fontScale="90000"/>
          </a:bodyPr>
          <a:lstStyle/>
          <a:p>
            <a:r>
              <a:rPr lang="en-US" altLang="en-US" smtClean="0"/>
              <a:t>Shewhart’s PDCA Model</a:t>
            </a:r>
          </a:p>
        </p:txBody>
      </p:sp>
      <p:sp>
        <p:nvSpPr>
          <p:cNvPr id="54292" name="Oval 16"/>
          <p:cNvSpPr>
            <a:spLocks noChangeArrowheads="1"/>
          </p:cNvSpPr>
          <p:nvPr/>
        </p:nvSpPr>
        <p:spPr bwMode="auto">
          <a:xfrm>
            <a:off x="2528889" y="926545"/>
            <a:ext cx="4114800" cy="4115350"/>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54293" name="Line 17"/>
          <p:cNvSpPr>
            <a:spLocks noChangeShapeType="1"/>
          </p:cNvSpPr>
          <p:nvPr/>
        </p:nvSpPr>
        <p:spPr bwMode="auto">
          <a:xfrm>
            <a:off x="2526281" y="3023140"/>
            <a:ext cx="41148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94" name="Line 18"/>
          <p:cNvSpPr>
            <a:spLocks noChangeShapeType="1"/>
          </p:cNvSpPr>
          <p:nvPr/>
        </p:nvSpPr>
        <p:spPr bwMode="auto">
          <a:xfrm>
            <a:off x="4582004" y="933149"/>
            <a:ext cx="0" cy="41148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483" name="Rectangle 19"/>
          <p:cNvSpPr>
            <a:spLocks noChangeArrowheads="1"/>
          </p:cNvSpPr>
          <p:nvPr/>
        </p:nvSpPr>
        <p:spPr bwMode="auto">
          <a:xfrm>
            <a:off x="302741" y="1292446"/>
            <a:ext cx="13388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latin typeface="Arial" pitchFamily="34" charset="0"/>
              </a:rPr>
              <a:t>Figure </a:t>
            </a:r>
            <a:r>
              <a:rPr lang="en-US" altLang="en-US" sz="2000">
                <a:solidFill>
                  <a:schemeClr val="tx2"/>
                </a:solidFill>
                <a:latin typeface="Arial" pitchFamily="34" charset="0"/>
              </a:rPr>
              <a:t>6.3</a:t>
            </a:r>
          </a:p>
        </p:txBody>
      </p:sp>
      <p:sp>
        <p:nvSpPr>
          <p:cNvPr id="54290" name="Freeform 21"/>
          <p:cNvSpPr>
            <a:spLocks/>
          </p:cNvSpPr>
          <p:nvPr/>
        </p:nvSpPr>
        <p:spPr bwMode="auto">
          <a:xfrm rot="18469919" flipH="1" flipV="1">
            <a:off x="5824730" y="2747932"/>
            <a:ext cx="806832" cy="533557"/>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9700" cmpd="sng">
            <a:solidFill>
              <a:srgbClr val="FFFF00"/>
            </a:solidFill>
            <a:round/>
            <a:headEnd type="none" w="med" len="med"/>
            <a:tailEnd type="triangle" w="med" len="sm"/>
          </a:ln>
          <a:effectLst>
            <a:outerShdw blurRad="127000" dist="63500" dir="2700000" algn="tl" rotWithShape="0">
              <a:prstClr val="black">
                <a:alpha val="76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8" name="Freeform 24"/>
          <p:cNvSpPr>
            <a:spLocks/>
          </p:cNvSpPr>
          <p:nvPr/>
        </p:nvSpPr>
        <p:spPr bwMode="auto">
          <a:xfrm rot="2623346">
            <a:off x="4292619" y="1096899"/>
            <a:ext cx="752951" cy="648037"/>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6525" cap="sq" cmpd="sng">
            <a:solidFill>
              <a:srgbClr val="FFFF00"/>
            </a:solidFill>
            <a:bevel/>
            <a:headEnd type="none" w="med" len="med"/>
            <a:tailEnd type="triangle" w="med" len="sm"/>
          </a:ln>
          <a:effectLst>
            <a:outerShdw blurRad="127000" dist="63500" dir="2700000" algn="tl" rotWithShape="0">
              <a:prstClr val="black">
                <a:alpha val="81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6" name="Freeform 27"/>
          <p:cNvSpPr>
            <a:spLocks/>
          </p:cNvSpPr>
          <p:nvPr/>
        </p:nvSpPr>
        <p:spPr bwMode="auto">
          <a:xfrm rot="18883993">
            <a:off x="2607884" y="2606161"/>
            <a:ext cx="594020" cy="588514"/>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9700" cmpd="sng">
            <a:solidFill>
              <a:srgbClr val="FFFF00"/>
            </a:solidFill>
            <a:round/>
            <a:headEnd type="none" w="med" len="med"/>
            <a:tailEnd type="triangle" w="med" len="sm"/>
          </a:ln>
          <a:effectLst>
            <a:outerShdw blurRad="127000" dist="63500" dir="2700000" algn="tl" rotWithShape="0">
              <a:prstClr val="black">
                <a:alpha val="71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4" name="Freeform 30"/>
          <p:cNvSpPr>
            <a:spLocks/>
          </p:cNvSpPr>
          <p:nvPr/>
        </p:nvSpPr>
        <p:spPr bwMode="auto">
          <a:xfrm rot="13502733">
            <a:off x="4129296" y="4225211"/>
            <a:ext cx="761686" cy="566795"/>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139700" cmpd="sng">
            <a:solidFill>
              <a:srgbClr val="FFFF00"/>
            </a:solidFill>
            <a:round/>
            <a:headEnd type="none" w="med" len="med"/>
            <a:tailEnd type="triangle" w="med" len="sm"/>
          </a:ln>
          <a:effectLst>
            <a:outerShdw blurRad="127000" dist="63500" dir="2700000" algn="tl" rotWithShape="0">
              <a:prstClr val="black">
                <a:alpha val="8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483"/>
                                        </p:tgtEl>
                                        <p:attrNameLst>
                                          <p:attrName>style.visibility</p:attrName>
                                        </p:attrNameLst>
                                      </p:cBhvr>
                                      <p:to>
                                        <p:strVal val="visible"/>
                                      </p:to>
                                    </p:set>
                                    <p:animEffect transition="in" filter="wipe(left)">
                                      <p:cBhvr>
                                        <p:cTn id="7" dur="2000"/>
                                        <p:tgtEl>
                                          <p:spTgt spid="62483"/>
                                        </p:tgtEl>
                                      </p:cBhvr>
                                    </p:animEffect>
                                  </p:childTnLst>
                                </p:cTn>
                              </p:par>
                            </p:childTnLst>
                          </p:cTn>
                        </p:par>
                        <p:par>
                          <p:cTn id="8" fill="hold">
                            <p:stCondLst>
                              <p:cond delay="2000"/>
                            </p:stCondLst>
                            <p:childTnLst>
                              <p:par>
                                <p:cTn id="9" presetID="9" presetClass="entr" presetSubtype="0" fill="hold" nodeType="afterEffect">
                                  <p:stCondLst>
                                    <p:cond delay="1000"/>
                                  </p:stCondLst>
                                  <p:childTnLst>
                                    <p:set>
                                      <p:cBhvr>
                                        <p:cTn id="10" dur="1" fill="hold">
                                          <p:stCondLst>
                                            <p:cond delay="0"/>
                                          </p:stCondLst>
                                        </p:cTn>
                                        <p:tgtEl>
                                          <p:spTgt spid="62497"/>
                                        </p:tgtEl>
                                        <p:attrNameLst>
                                          <p:attrName>style.visibility</p:attrName>
                                        </p:attrNameLst>
                                      </p:cBhvr>
                                      <p:to>
                                        <p:strVal val="visible"/>
                                      </p:to>
                                    </p:set>
                                    <p:animEffect transition="in" filter="dissolve">
                                      <p:cBhvr>
                                        <p:cTn id="11" dur="2000"/>
                                        <p:tgtEl>
                                          <p:spTgt spid="62497"/>
                                        </p:tgtEl>
                                      </p:cBhvr>
                                    </p:animEffect>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54290"/>
                                        </p:tgtEl>
                                        <p:attrNameLst>
                                          <p:attrName>style.visibility</p:attrName>
                                        </p:attrNameLst>
                                      </p:cBhvr>
                                      <p:to>
                                        <p:strVal val="visible"/>
                                      </p:to>
                                    </p:set>
                                    <p:animEffect transition="in" filter="wipe(up)">
                                      <p:cBhvr>
                                        <p:cTn id="15" dur="2000"/>
                                        <p:tgtEl>
                                          <p:spTgt spid="54290"/>
                                        </p:tgtEl>
                                      </p:cBhvr>
                                    </p:animEffect>
                                  </p:childTnLst>
                                </p:cTn>
                              </p:par>
                            </p:childTnLst>
                          </p:cTn>
                        </p:par>
                        <p:par>
                          <p:cTn id="16" fill="hold">
                            <p:stCondLst>
                              <p:cond delay="7000"/>
                            </p:stCondLst>
                            <p:childTnLst>
                              <p:par>
                                <p:cTn id="17" presetID="9" presetClass="entr" presetSubtype="0" fill="hold" nodeType="afterEffect">
                                  <p:stCondLst>
                                    <p:cond delay="1000"/>
                                  </p:stCondLst>
                                  <p:childTnLst>
                                    <p:set>
                                      <p:cBhvr>
                                        <p:cTn id="18" dur="1" fill="hold">
                                          <p:stCondLst>
                                            <p:cond delay="0"/>
                                          </p:stCondLst>
                                        </p:cTn>
                                        <p:tgtEl>
                                          <p:spTgt spid="62466"/>
                                        </p:tgtEl>
                                        <p:attrNameLst>
                                          <p:attrName>style.visibility</p:attrName>
                                        </p:attrNameLst>
                                      </p:cBhvr>
                                      <p:to>
                                        <p:strVal val="visible"/>
                                      </p:to>
                                    </p:set>
                                    <p:animEffect transition="in" filter="dissolve">
                                      <p:cBhvr>
                                        <p:cTn id="19" dur="2000"/>
                                        <p:tgtEl>
                                          <p:spTgt spid="62466"/>
                                        </p:tgtEl>
                                      </p:cBhvr>
                                    </p:animEffect>
                                  </p:childTnLst>
                                </p:cTn>
                              </p:par>
                            </p:childTnLst>
                          </p:cTn>
                        </p:par>
                        <p:par>
                          <p:cTn id="20" fill="hold">
                            <p:stCondLst>
                              <p:cond delay="10000"/>
                            </p:stCondLst>
                            <p:childTnLst>
                              <p:par>
                                <p:cTn id="21" presetID="22" presetClass="entr" presetSubtype="2" fill="hold" grpId="0" nodeType="afterEffect">
                                  <p:stCondLst>
                                    <p:cond delay="0"/>
                                  </p:stCondLst>
                                  <p:childTnLst>
                                    <p:set>
                                      <p:cBhvr>
                                        <p:cTn id="22" dur="1" fill="hold">
                                          <p:stCondLst>
                                            <p:cond delay="0"/>
                                          </p:stCondLst>
                                        </p:cTn>
                                        <p:tgtEl>
                                          <p:spTgt spid="54284"/>
                                        </p:tgtEl>
                                        <p:attrNameLst>
                                          <p:attrName>style.visibility</p:attrName>
                                        </p:attrNameLst>
                                      </p:cBhvr>
                                      <p:to>
                                        <p:strVal val="visible"/>
                                      </p:to>
                                    </p:set>
                                    <p:animEffect transition="in" filter="wipe(right)">
                                      <p:cBhvr>
                                        <p:cTn id="23" dur="2000"/>
                                        <p:tgtEl>
                                          <p:spTgt spid="54284"/>
                                        </p:tgtEl>
                                      </p:cBhvr>
                                    </p:animEffect>
                                  </p:childTnLst>
                                </p:cTn>
                              </p:par>
                            </p:childTnLst>
                          </p:cTn>
                        </p:par>
                        <p:par>
                          <p:cTn id="24" fill="hold">
                            <p:stCondLst>
                              <p:cond delay="12000"/>
                            </p:stCondLst>
                            <p:childTnLst>
                              <p:par>
                                <p:cTn id="25" presetID="9" presetClass="entr" presetSubtype="0" fill="hold" nodeType="afterEffect">
                                  <p:stCondLst>
                                    <p:cond delay="1000"/>
                                  </p:stCondLst>
                                  <p:childTnLst>
                                    <p:set>
                                      <p:cBhvr>
                                        <p:cTn id="26" dur="1" fill="hold">
                                          <p:stCondLst>
                                            <p:cond delay="0"/>
                                          </p:stCondLst>
                                        </p:cTn>
                                        <p:tgtEl>
                                          <p:spTgt spid="62469"/>
                                        </p:tgtEl>
                                        <p:attrNameLst>
                                          <p:attrName>style.visibility</p:attrName>
                                        </p:attrNameLst>
                                      </p:cBhvr>
                                      <p:to>
                                        <p:strVal val="visible"/>
                                      </p:to>
                                    </p:set>
                                    <p:animEffect transition="in" filter="dissolve">
                                      <p:cBhvr>
                                        <p:cTn id="27" dur="2000"/>
                                        <p:tgtEl>
                                          <p:spTgt spid="62469"/>
                                        </p:tgtEl>
                                      </p:cBhvr>
                                    </p:animEffect>
                                  </p:childTnLst>
                                </p:cTn>
                              </p:par>
                            </p:childTnLst>
                          </p:cTn>
                        </p:par>
                        <p:par>
                          <p:cTn id="28" fill="hold">
                            <p:stCondLst>
                              <p:cond delay="15000"/>
                            </p:stCondLst>
                            <p:childTnLst>
                              <p:par>
                                <p:cTn id="29" presetID="22" presetClass="entr" presetSubtype="4" fill="hold" grpId="0" nodeType="afterEffect">
                                  <p:stCondLst>
                                    <p:cond delay="0"/>
                                  </p:stCondLst>
                                  <p:childTnLst>
                                    <p:set>
                                      <p:cBhvr>
                                        <p:cTn id="30" dur="1" fill="hold">
                                          <p:stCondLst>
                                            <p:cond delay="0"/>
                                          </p:stCondLst>
                                        </p:cTn>
                                        <p:tgtEl>
                                          <p:spTgt spid="54286"/>
                                        </p:tgtEl>
                                        <p:attrNameLst>
                                          <p:attrName>style.visibility</p:attrName>
                                        </p:attrNameLst>
                                      </p:cBhvr>
                                      <p:to>
                                        <p:strVal val="visible"/>
                                      </p:to>
                                    </p:set>
                                    <p:animEffect transition="in" filter="wipe(down)">
                                      <p:cBhvr>
                                        <p:cTn id="31" dur="2000"/>
                                        <p:tgtEl>
                                          <p:spTgt spid="54286"/>
                                        </p:tgtEl>
                                      </p:cBhvr>
                                    </p:animEffect>
                                  </p:childTnLst>
                                </p:cTn>
                              </p:par>
                            </p:childTnLst>
                          </p:cTn>
                        </p:par>
                        <p:par>
                          <p:cTn id="32" fill="hold">
                            <p:stCondLst>
                              <p:cond delay="17000"/>
                            </p:stCondLst>
                            <p:childTnLst>
                              <p:par>
                                <p:cTn id="33" presetID="9" presetClass="entr" presetSubtype="0" fill="hold" nodeType="afterEffect">
                                  <p:stCondLst>
                                    <p:cond delay="0"/>
                                  </p:stCondLst>
                                  <p:childTnLst>
                                    <p:set>
                                      <p:cBhvr>
                                        <p:cTn id="34" dur="1" fill="hold">
                                          <p:stCondLst>
                                            <p:cond delay="0"/>
                                          </p:stCondLst>
                                        </p:cTn>
                                        <p:tgtEl>
                                          <p:spTgt spid="62498"/>
                                        </p:tgtEl>
                                        <p:attrNameLst>
                                          <p:attrName>style.visibility</p:attrName>
                                        </p:attrNameLst>
                                      </p:cBhvr>
                                      <p:to>
                                        <p:strVal val="visible"/>
                                      </p:to>
                                    </p:set>
                                    <p:animEffect transition="in" filter="dissolve">
                                      <p:cBhvr>
                                        <p:cTn id="35" dur="2000"/>
                                        <p:tgtEl>
                                          <p:spTgt spid="62498"/>
                                        </p:tgtEl>
                                      </p:cBhvr>
                                    </p:animEffect>
                                  </p:childTnLst>
                                </p:cTn>
                              </p:par>
                            </p:childTnLst>
                          </p:cTn>
                        </p:par>
                        <p:par>
                          <p:cTn id="36" fill="hold">
                            <p:stCondLst>
                              <p:cond delay="19000"/>
                            </p:stCondLst>
                            <p:childTnLst>
                              <p:par>
                                <p:cTn id="37" presetID="22" presetClass="entr" presetSubtype="8" fill="hold" grpId="0" nodeType="afterEffect">
                                  <p:stCondLst>
                                    <p:cond delay="0"/>
                                  </p:stCondLst>
                                  <p:childTnLst>
                                    <p:set>
                                      <p:cBhvr>
                                        <p:cTn id="38" dur="1" fill="hold">
                                          <p:stCondLst>
                                            <p:cond delay="0"/>
                                          </p:stCondLst>
                                        </p:cTn>
                                        <p:tgtEl>
                                          <p:spTgt spid="54288"/>
                                        </p:tgtEl>
                                        <p:attrNameLst>
                                          <p:attrName>style.visibility</p:attrName>
                                        </p:attrNameLst>
                                      </p:cBhvr>
                                      <p:to>
                                        <p:strVal val="visible"/>
                                      </p:to>
                                    </p:set>
                                    <p:animEffect transition="in" filter="wipe(left)">
                                      <p:cBhvr>
                                        <p:cTn id="39" dur="2000"/>
                                        <p:tgtEl>
                                          <p:spTgt spid="54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83" grpId="0" autoUpdateAnimBg="0"/>
      <p:bldP spid="54290" grpId="0" animBg="1"/>
      <p:bldP spid="54288" grpId="0" animBg="1"/>
      <p:bldP spid="54286" grpId="0" animBg="1"/>
      <p:bldP spid="5428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98500" y="390525"/>
            <a:ext cx="7772400" cy="733425"/>
          </a:xfrm>
        </p:spPr>
        <p:txBody>
          <a:bodyPr/>
          <a:lstStyle/>
          <a:p>
            <a:r>
              <a:rPr lang="en-US" altLang="en-US" smtClean="0"/>
              <a:t>Continuous Improvement</a:t>
            </a:r>
          </a:p>
        </p:txBody>
      </p:sp>
      <p:sp>
        <p:nvSpPr>
          <p:cNvPr id="60419" name="Rectangle 3"/>
          <p:cNvSpPr>
            <a:spLocks noChangeArrowheads="1"/>
          </p:cNvSpPr>
          <p:nvPr/>
        </p:nvSpPr>
        <p:spPr bwMode="auto">
          <a:xfrm>
            <a:off x="644526" y="1502569"/>
            <a:ext cx="7885113" cy="182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rgbClr val="BF0922"/>
              </a:buClr>
              <a:buSzPct val="60000"/>
              <a:buFont typeface="Courier New" panose="02070309020205020404" pitchFamily="49" charset="0"/>
              <a:buChar char="o"/>
            </a:pPr>
            <a:r>
              <a:rPr lang="en-US" altLang="en-US" sz="2800" i="1">
                <a:latin typeface="Cardo" panose="02020600000000000000" pitchFamily="18" charset="-79"/>
                <a:ea typeface="Cardo" panose="02020600000000000000" pitchFamily="18" charset="-79"/>
                <a:cs typeface="Cardo" panose="02020600000000000000" pitchFamily="18" charset="-79"/>
              </a:rPr>
              <a:t>Kaizen</a:t>
            </a:r>
            <a:r>
              <a:rPr lang="en-US" altLang="en-US" sz="2800">
                <a:latin typeface="Cardo" panose="02020600000000000000" pitchFamily="18" charset="-79"/>
                <a:ea typeface="Cardo" panose="02020600000000000000" pitchFamily="18" charset="-79"/>
                <a:cs typeface="Cardo" panose="02020600000000000000" pitchFamily="18" charset="-79"/>
              </a:rPr>
              <a:t> describes the ongoing process of unending improvement</a:t>
            </a:r>
          </a:p>
          <a:p>
            <a:pPr marL="457200" indent="-457200">
              <a:lnSpc>
                <a:spcPct val="90000"/>
              </a:lnSpc>
              <a:spcAft>
                <a:spcPct val="40000"/>
              </a:spcAft>
              <a:buClr>
                <a:srgbClr val="BF0922"/>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TQM and zero defects also used to describe continuous improvement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0419"/>
                                        </p:tgtEl>
                                        <p:attrNameLst>
                                          <p:attrName>style.visibility</p:attrName>
                                        </p:attrNameLst>
                                      </p:cBhvr>
                                      <p:to>
                                        <p:strVal val="visible"/>
                                      </p:to>
                                    </p:set>
                                    <p:animEffect transition="in" filter="strips(downRight)">
                                      <p:cBhvr>
                                        <p:cTn id="7" dur="1000"/>
                                        <p:tgtEl>
                                          <p:spTgt spid="60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326231"/>
            <a:ext cx="7772400" cy="676275"/>
          </a:xfrm>
        </p:spPr>
        <p:txBody>
          <a:bodyPr>
            <a:normAutofit fontScale="90000"/>
          </a:bodyPr>
          <a:lstStyle/>
          <a:p>
            <a:r>
              <a:rPr lang="en-US" altLang="en-US" dirty="0" smtClean="0"/>
              <a:t>2. Six Sigma</a:t>
            </a:r>
          </a:p>
        </p:txBody>
      </p:sp>
      <p:sp>
        <p:nvSpPr>
          <p:cNvPr id="64515" name="Rectangle 3"/>
          <p:cNvSpPr>
            <a:spLocks noChangeArrowheads="1"/>
          </p:cNvSpPr>
          <p:nvPr/>
        </p:nvSpPr>
        <p:spPr bwMode="auto">
          <a:xfrm>
            <a:off x="593726" y="1168004"/>
            <a:ext cx="7743825" cy="265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Two meanings</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000" i="1">
                <a:latin typeface="Cardo" panose="02020600000000000000" pitchFamily="18" charset="-79"/>
                <a:ea typeface="Cardo" panose="02020600000000000000" pitchFamily="18" charset="-79"/>
                <a:cs typeface="Cardo" panose="02020600000000000000" pitchFamily="18" charset="-79"/>
              </a:rPr>
              <a:t>Statistical</a:t>
            </a:r>
            <a:r>
              <a:rPr lang="en-US" altLang="en-US" sz="2000">
                <a:latin typeface="Cardo" panose="02020600000000000000" pitchFamily="18" charset="-79"/>
                <a:ea typeface="Cardo" panose="02020600000000000000" pitchFamily="18" charset="-79"/>
                <a:cs typeface="Cardo" panose="02020600000000000000" pitchFamily="18" charset="-79"/>
              </a:rPr>
              <a:t> definition of a process that is 99.9997% capable, 3.4 defects per million opportunities (DPMO)</a:t>
            </a:r>
          </a:p>
          <a:p>
            <a:pPr lvl="1">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000">
                <a:latin typeface="Cardo" panose="02020600000000000000" pitchFamily="18" charset="-79"/>
                <a:ea typeface="Cardo" panose="02020600000000000000" pitchFamily="18" charset="-79"/>
                <a:cs typeface="Cardo" panose="02020600000000000000" pitchFamily="18" charset="-79"/>
              </a:rPr>
              <a:t>A </a:t>
            </a:r>
            <a:r>
              <a:rPr lang="en-US" altLang="en-US" sz="2000" i="1">
                <a:latin typeface="Cardo" panose="02020600000000000000" pitchFamily="18" charset="-79"/>
                <a:ea typeface="Cardo" panose="02020600000000000000" pitchFamily="18" charset="-79"/>
                <a:cs typeface="Cardo" panose="02020600000000000000" pitchFamily="18" charset="-79"/>
              </a:rPr>
              <a:t>program</a:t>
            </a:r>
            <a:r>
              <a:rPr lang="en-US" altLang="en-US" sz="2000">
                <a:latin typeface="Cardo" panose="02020600000000000000" pitchFamily="18" charset="-79"/>
                <a:ea typeface="Cardo" panose="02020600000000000000" pitchFamily="18" charset="-79"/>
                <a:cs typeface="Cardo" panose="02020600000000000000" pitchFamily="18" charset="-79"/>
              </a:rPr>
              <a:t> designed to reduce defects, lower costs, save time, and improve customer satisfaction</a:t>
            </a:r>
          </a:p>
          <a:p>
            <a:pPr>
              <a:lnSpc>
                <a:spcPct val="90000"/>
              </a:lnSpc>
              <a:spcAft>
                <a:spcPts val="1200"/>
              </a:spcAft>
              <a:buClr>
                <a:schemeClr val="accent4">
                  <a:lumMod val="60000"/>
                  <a:lumOff val="40000"/>
                </a:schemeClr>
              </a:buClr>
              <a:buSzPct val="60000"/>
              <a:buFont typeface="Cardo" panose="02020600000000000000" pitchFamily="18" charset="-79"/>
              <a:buChar char=""/>
            </a:pPr>
            <a:r>
              <a:rPr lang="en-US" altLang="en-US" sz="2400">
                <a:latin typeface="Cardo" panose="02020600000000000000" pitchFamily="18" charset="-79"/>
                <a:ea typeface="Cardo" panose="02020600000000000000" pitchFamily="18" charset="-79"/>
                <a:cs typeface="Cardo" panose="02020600000000000000" pitchFamily="18" charset="-79"/>
              </a:rPr>
              <a:t>A comprehensive system for achieving and sustaining business success </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4515"/>
                                        </p:tgtEl>
                                        <p:attrNameLst>
                                          <p:attrName>style.visibility</p:attrName>
                                        </p:attrNameLst>
                                      </p:cBhvr>
                                      <p:to>
                                        <p:strVal val="visible"/>
                                      </p:to>
                                    </p:set>
                                    <p:animEffect transition="in" filter="strips(downRight)">
                                      <p:cBhvr>
                                        <p:cTn id="7" dur="1000"/>
                                        <p:tgtEl>
                                          <p:spTgt spid="64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
          <p:cNvSpPr>
            <a:spLocks noChangeArrowheads="1"/>
          </p:cNvSpPr>
          <p:nvPr/>
        </p:nvSpPr>
        <p:spPr bwMode="auto">
          <a:xfrm>
            <a:off x="593726" y="1168004"/>
            <a:ext cx="7743825" cy="265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Two meanings</a:t>
            </a:r>
          </a:p>
          <a:p>
            <a:pPr lvl="1">
              <a:lnSpc>
                <a:spcPct val="90000"/>
              </a:lnSpc>
              <a:spcAft>
                <a:spcPts val="1200"/>
              </a:spcAft>
              <a:buClr>
                <a:srgbClr val="BF0922"/>
              </a:buClr>
              <a:buSzPct val="60000"/>
              <a:buFont typeface="Courier New" panose="02070309020205020404" pitchFamily="49" charset="0"/>
              <a:buChar char="o"/>
            </a:pPr>
            <a:r>
              <a:rPr lang="en-US" altLang="en-US" sz="2000" i="1">
                <a:latin typeface="Cardo" panose="02020600000000000000" pitchFamily="18" charset="-79"/>
                <a:ea typeface="Cardo" panose="02020600000000000000" pitchFamily="18" charset="-79"/>
                <a:cs typeface="Cardo" panose="02020600000000000000" pitchFamily="18" charset="-79"/>
              </a:rPr>
              <a:t>Statistical</a:t>
            </a:r>
            <a:r>
              <a:rPr lang="en-US" altLang="en-US" sz="2000">
                <a:latin typeface="Cardo" panose="02020600000000000000" pitchFamily="18" charset="-79"/>
                <a:ea typeface="Cardo" panose="02020600000000000000" pitchFamily="18" charset="-79"/>
                <a:cs typeface="Cardo" panose="02020600000000000000" pitchFamily="18" charset="-79"/>
              </a:rPr>
              <a:t> definition of a process that is 99.9997% capable, 3.4 defects per million opportunities (DPMO)</a:t>
            </a:r>
          </a:p>
          <a:p>
            <a:pPr lvl="1">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A </a:t>
            </a:r>
            <a:r>
              <a:rPr lang="en-US" altLang="en-US" sz="2000" i="1">
                <a:latin typeface="Cardo" panose="02020600000000000000" pitchFamily="18" charset="-79"/>
                <a:ea typeface="Cardo" panose="02020600000000000000" pitchFamily="18" charset="-79"/>
                <a:cs typeface="Cardo" panose="02020600000000000000" pitchFamily="18" charset="-79"/>
              </a:rPr>
              <a:t>program</a:t>
            </a:r>
            <a:r>
              <a:rPr lang="en-US" altLang="en-US" sz="2000">
                <a:latin typeface="Cardo" panose="02020600000000000000" pitchFamily="18" charset="-79"/>
                <a:ea typeface="Cardo" panose="02020600000000000000" pitchFamily="18" charset="-79"/>
                <a:cs typeface="Cardo" panose="02020600000000000000" pitchFamily="18" charset="-79"/>
              </a:rPr>
              <a:t> designed to reduce defects, lower costs, save time, and improve customer satisfaction</a:t>
            </a:r>
          </a:p>
          <a:p>
            <a:pPr>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A comprehensive system for achieving and sustaining business success </a:t>
            </a:r>
          </a:p>
        </p:txBody>
      </p:sp>
      <p:sp>
        <p:nvSpPr>
          <p:cNvPr id="59393" name="Rectangle 2"/>
          <p:cNvSpPr>
            <a:spLocks noGrp="1" noChangeArrowheads="1"/>
          </p:cNvSpPr>
          <p:nvPr>
            <p:ph type="title"/>
          </p:nvPr>
        </p:nvSpPr>
        <p:spPr>
          <a:xfrm>
            <a:off x="685800" y="326231"/>
            <a:ext cx="7772400" cy="676275"/>
          </a:xfrm>
        </p:spPr>
        <p:txBody>
          <a:bodyPr>
            <a:normAutofit fontScale="90000"/>
          </a:bodyPr>
          <a:lstStyle/>
          <a:p>
            <a:r>
              <a:rPr lang="en-US" altLang="en-US" dirty="0" smtClean="0">
                <a:effectLst>
                  <a:outerShdw blurRad="38100" dist="38100" dir="2700000" algn="tl">
                    <a:srgbClr val="000000">
                      <a:alpha val="43137"/>
                    </a:srgbClr>
                  </a:outerShdw>
                </a:effectLst>
              </a:rPr>
              <a:t>2. Six Sigma</a:t>
            </a:r>
          </a:p>
        </p:txBody>
      </p:sp>
      <p:sp>
        <p:nvSpPr>
          <p:cNvPr id="4" name="Rectangle 3"/>
          <p:cNvSpPr>
            <a:spLocks noChangeArrowheads="1"/>
          </p:cNvSpPr>
          <p:nvPr/>
        </p:nvSpPr>
        <p:spPr bwMode="auto">
          <a:xfrm>
            <a:off x="1044575" y="984648"/>
            <a:ext cx="7562850" cy="3636169"/>
          </a:xfrm>
          <a:prstGeom prst="rect">
            <a:avLst/>
          </a:prstGeom>
          <a:solidFill>
            <a:schemeClr val="accent3"/>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100" dirty="0">
              <a:latin typeface="Cardo" panose="02020600000000000000" pitchFamily="18" charset="-79"/>
              <a:ea typeface="Cardo" panose="02020600000000000000" pitchFamily="18" charset="-79"/>
              <a:cs typeface="Cardo" panose="02020600000000000000" pitchFamily="18" charset="-79"/>
            </a:endParaRPr>
          </a:p>
        </p:txBody>
      </p:sp>
      <p:grpSp>
        <p:nvGrpSpPr>
          <p:cNvPr id="5" name="Group 5"/>
          <p:cNvGrpSpPr>
            <a:grpSpLocks/>
          </p:cNvGrpSpPr>
          <p:nvPr/>
        </p:nvGrpSpPr>
        <p:grpSpPr bwMode="auto">
          <a:xfrm>
            <a:off x="3471863" y="2876550"/>
            <a:ext cx="4425950" cy="290513"/>
            <a:chOff x="2187" y="2640"/>
            <a:chExt cx="2788" cy="244"/>
          </a:xfrm>
        </p:grpSpPr>
        <p:sp>
          <p:nvSpPr>
            <p:cNvPr id="59423" name="Freeform 6"/>
            <p:cNvSpPr>
              <a:spLocks/>
            </p:cNvSpPr>
            <p:nvPr/>
          </p:nvSpPr>
          <p:spPr bwMode="auto">
            <a:xfrm>
              <a:off x="2187" y="2640"/>
              <a:ext cx="477" cy="24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 name="T14" fmla="*/ 0 60000 65536"/>
                <a:gd name="T15" fmla="*/ 0 60000 65536"/>
                <a:gd name="T16" fmla="*/ 0 60000 65536"/>
                <a:gd name="T17" fmla="*/ 0 60000 65536"/>
                <a:gd name="T18" fmla="*/ 0 60000 65536"/>
                <a:gd name="T19" fmla="*/ 0 60000 65536"/>
                <a:gd name="T20" fmla="*/ 0 60000 65536"/>
                <a:gd name="T21" fmla="*/ 0 w 477"/>
                <a:gd name="T22" fmla="*/ 0 h 243"/>
                <a:gd name="T23" fmla="*/ 477 w 477"/>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7" h="243">
                  <a:moveTo>
                    <a:pt x="21" y="228"/>
                  </a:moveTo>
                  <a:lnTo>
                    <a:pt x="147" y="204"/>
                  </a:lnTo>
                  <a:lnTo>
                    <a:pt x="264" y="168"/>
                  </a:lnTo>
                  <a:lnTo>
                    <a:pt x="366" y="117"/>
                  </a:lnTo>
                  <a:lnTo>
                    <a:pt x="477" y="0"/>
                  </a:lnTo>
                  <a:lnTo>
                    <a:pt x="477" y="243"/>
                  </a:lnTo>
                  <a:lnTo>
                    <a:pt x="0" y="240"/>
                  </a:lnTo>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7" name="Freeform 7"/>
            <p:cNvSpPr>
              <a:spLocks/>
            </p:cNvSpPr>
            <p:nvPr/>
          </p:nvSpPr>
          <p:spPr bwMode="auto">
            <a:xfrm flipH="1">
              <a:off x="4498" y="2641"/>
              <a:ext cx="477" cy="24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Lst>
              <a:ahLst/>
              <a:cxnLst>
                <a:cxn ang="0">
                  <a:pos x="T0" y="T1"/>
                </a:cxn>
                <a:cxn ang="0">
                  <a:pos x="T2" y="T3"/>
                </a:cxn>
                <a:cxn ang="0">
                  <a:pos x="T4" y="T5"/>
                </a:cxn>
                <a:cxn ang="0">
                  <a:pos x="T6" y="T7"/>
                </a:cxn>
                <a:cxn ang="0">
                  <a:pos x="T8" y="T9"/>
                </a:cxn>
                <a:cxn ang="0">
                  <a:pos x="T10" y="T11"/>
                </a:cxn>
                <a:cxn ang="0">
                  <a:pos x="T12" y="T13"/>
                </a:cxn>
              </a:cxnLst>
              <a:rect l="0" t="0" r="r" b="b"/>
              <a:pathLst>
                <a:path w="477" h="243">
                  <a:moveTo>
                    <a:pt x="21" y="228"/>
                  </a:moveTo>
                  <a:lnTo>
                    <a:pt x="147" y="204"/>
                  </a:lnTo>
                  <a:lnTo>
                    <a:pt x="264" y="168"/>
                  </a:lnTo>
                  <a:lnTo>
                    <a:pt x="366" y="117"/>
                  </a:lnTo>
                  <a:lnTo>
                    <a:pt x="477" y="0"/>
                  </a:lnTo>
                  <a:lnTo>
                    <a:pt x="477" y="243"/>
                  </a:lnTo>
                  <a:lnTo>
                    <a:pt x="0" y="240"/>
                  </a:lnTo>
                </a:path>
              </a:pathLst>
            </a:custGeom>
            <a:solidFill>
              <a:schemeClr val="accent5"/>
            </a:solidFill>
            <a:ln>
              <a:noFill/>
            </a:ln>
            <a:effectLst/>
            <a:extLst/>
          </p:spPr>
          <p:txBody>
            <a:bodyPr/>
            <a:lstStyle/>
            <a:p>
              <a:pPr fontAlgn="auto">
                <a:spcBef>
                  <a:spcPts val="0"/>
                </a:spcBef>
                <a:spcAft>
                  <a:spcPts val="0"/>
                </a:spcAft>
                <a:defRPr/>
              </a:pPr>
              <a:endParaRPr lang="en-US" sz="1100" dirty="0">
                <a:latin typeface="Cardo" panose="02020600000000000000" pitchFamily="18" charset="-79"/>
                <a:ea typeface="Cardo" panose="02020600000000000000" pitchFamily="18" charset="-79"/>
                <a:cs typeface="Cardo" panose="02020600000000000000" pitchFamily="18" charset="-79"/>
              </a:endParaRPr>
            </a:p>
          </p:txBody>
        </p:sp>
      </p:grpSp>
      <p:grpSp>
        <p:nvGrpSpPr>
          <p:cNvPr id="8" name="Group 8"/>
          <p:cNvGrpSpPr>
            <a:grpSpLocks/>
          </p:cNvGrpSpPr>
          <p:nvPr/>
        </p:nvGrpSpPr>
        <p:grpSpPr bwMode="auto">
          <a:xfrm>
            <a:off x="3251200" y="1552575"/>
            <a:ext cx="4851400" cy="1899047"/>
            <a:chOff x="2048" y="1528"/>
            <a:chExt cx="3056" cy="1595"/>
          </a:xfrm>
        </p:grpSpPr>
        <p:sp>
          <p:nvSpPr>
            <p:cNvPr id="59419" name="Freeform 9"/>
            <p:cNvSpPr>
              <a:spLocks/>
            </p:cNvSpPr>
            <p:nvPr/>
          </p:nvSpPr>
          <p:spPr bwMode="auto">
            <a:xfrm>
              <a:off x="2208" y="1531"/>
              <a:ext cx="2730" cy="1337"/>
            </a:xfrm>
            <a:custGeom>
              <a:avLst/>
              <a:gdLst>
                <a:gd name="T0" fmla="*/ 0 w 2730"/>
                <a:gd name="T1" fmla="*/ 1328 h 1337"/>
                <a:gd name="T2" fmla="*/ 171 w 2730"/>
                <a:gd name="T3" fmla="*/ 1304 h 1337"/>
                <a:gd name="T4" fmla="*/ 333 w 2730"/>
                <a:gd name="T5" fmla="*/ 1229 h 1337"/>
                <a:gd name="T6" fmla="*/ 441 w 2730"/>
                <a:gd name="T7" fmla="*/ 1130 h 1337"/>
                <a:gd name="T8" fmla="*/ 525 w 2730"/>
                <a:gd name="T9" fmla="*/ 1025 h 1337"/>
                <a:gd name="T10" fmla="*/ 636 w 2730"/>
                <a:gd name="T11" fmla="*/ 872 h 1337"/>
                <a:gd name="T12" fmla="*/ 795 w 2730"/>
                <a:gd name="T13" fmla="*/ 614 h 1337"/>
                <a:gd name="T14" fmla="*/ 948 w 2730"/>
                <a:gd name="T15" fmla="*/ 347 h 1337"/>
                <a:gd name="T16" fmla="*/ 1095 w 2730"/>
                <a:gd name="T17" fmla="*/ 161 h 1337"/>
                <a:gd name="T18" fmla="*/ 1242 w 2730"/>
                <a:gd name="T19" fmla="*/ 35 h 1337"/>
                <a:gd name="T20" fmla="*/ 1374 w 2730"/>
                <a:gd name="T21" fmla="*/ 2 h 1337"/>
                <a:gd name="T22" fmla="*/ 1479 w 2730"/>
                <a:gd name="T23" fmla="*/ 20 h 1337"/>
                <a:gd name="T24" fmla="*/ 1593 w 2730"/>
                <a:gd name="T25" fmla="*/ 98 h 1337"/>
                <a:gd name="T26" fmla="*/ 1680 w 2730"/>
                <a:gd name="T27" fmla="*/ 188 h 1337"/>
                <a:gd name="T28" fmla="*/ 1788 w 2730"/>
                <a:gd name="T29" fmla="*/ 332 h 1337"/>
                <a:gd name="T30" fmla="*/ 1968 w 2730"/>
                <a:gd name="T31" fmla="*/ 635 h 1337"/>
                <a:gd name="T32" fmla="*/ 2130 w 2730"/>
                <a:gd name="T33" fmla="*/ 896 h 1337"/>
                <a:gd name="T34" fmla="*/ 2250 w 2730"/>
                <a:gd name="T35" fmla="*/ 1058 h 1337"/>
                <a:gd name="T36" fmla="*/ 2313 w 2730"/>
                <a:gd name="T37" fmla="*/ 1130 h 1337"/>
                <a:gd name="T38" fmla="*/ 2394 w 2730"/>
                <a:gd name="T39" fmla="*/ 1199 h 1337"/>
                <a:gd name="T40" fmla="*/ 2484 w 2730"/>
                <a:gd name="T41" fmla="*/ 1262 h 1337"/>
                <a:gd name="T42" fmla="*/ 2583 w 2730"/>
                <a:gd name="T43" fmla="*/ 1307 h 1337"/>
                <a:gd name="T44" fmla="*/ 2730 w 2730"/>
                <a:gd name="T45" fmla="*/ 1337 h 13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30"/>
                <a:gd name="T70" fmla="*/ 0 h 1337"/>
                <a:gd name="T71" fmla="*/ 2730 w 2730"/>
                <a:gd name="T72" fmla="*/ 1337 h 13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30" h="1337">
                  <a:moveTo>
                    <a:pt x="0" y="1328"/>
                  </a:moveTo>
                  <a:cubicBezTo>
                    <a:pt x="58" y="1324"/>
                    <a:pt x="116" y="1321"/>
                    <a:pt x="171" y="1304"/>
                  </a:cubicBezTo>
                  <a:cubicBezTo>
                    <a:pt x="226" y="1287"/>
                    <a:pt x="288" y="1258"/>
                    <a:pt x="333" y="1229"/>
                  </a:cubicBezTo>
                  <a:cubicBezTo>
                    <a:pt x="378" y="1200"/>
                    <a:pt x="409" y="1164"/>
                    <a:pt x="441" y="1130"/>
                  </a:cubicBezTo>
                  <a:cubicBezTo>
                    <a:pt x="473" y="1096"/>
                    <a:pt x="493" y="1068"/>
                    <a:pt x="525" y="1025"/>
                  </a:cubicBezTo>
                  <a:cubicBezTo>
                    <a:pt x="557" y="982"/>
                    <a:pt x="591" y="940"/>
                    <a:pt x="636" y="872"/>
                  </a:cubicBezTo>
                  <a:cubicBezTo>
                    <a:pt x="681" y="804"/>
                    <a:pt x="743" y="701"/>
                    <a:pt x="795" y="614"/>
                  </a:cubicBezTo>
                  <a:cubicBezTo>
                    <a:pt x="847" y="527"/>
                    <a:pt x="898" y="422"/>
                    <a:pt x="948" y="347"/>
                  </a:cubicBezTo>
                  <a:cubicBezTo>
                    <a:pt x="998" y="272"/>
                    <a:pt x="1046" y="213"/>
                    <a:pt x="1095" y="161"/>
                  </a:cubicBezTo>
                  <a:cubicBezTo>
                    <a:pt x="1144" y="109"/>
                    <a:pt x="1196" y="61"/>
                    <a:pt x="1242" y="35"/>
                  </a:cubicBezTo>
                  <a:cubicBezTo>
                    <a:pt x="1288" y="9"/>
                    <a:pt x="1335" y="4"/>
                    <a:pt x="1374" y="2"/>
                  </a:cubicBezTo>
                  <a:cubicBezTo>
                    <a:pt x="1413" y="0"/>
                    <a:pt x="1443" y="4"/>
                    <a:pt x="1479" y="20"/>
                  </a:cubicBezTo>
                  <a:cubicBezTo>
                    <a:pt x="1515" y="36"/>
                    <a:pt x="1560" y="70"/>
                    <a:pt x="1593" y="98"/>
                  </a:cubicBezTo>
                  <a:cubicBezTo>
                    <a:pt x="1626" y="126"/>
                    <a:pt x="1648" y="149"/>
                    <a:pt x="1680" y="188"/>
                  </a:cubicBezTo>
                  <a:cubicBezTo>
                    <a:pt x="1712" y="227"/>
                    <a:pt x="1740" y="257"/>
                    <a:pt x="1788" y="332"/>
                  </a:cubicBezTo>
                  <a:cubicBezTo>
                    <a:pt x="1836" y="407"/>
                    <a:pt x="1911" y="541"/>
                    <a:pt x="1968" y="635"/>
                  </a:cubicBezTo>
                  <a:cubicBezTo>
                    <a:pt x="2025" y="729"/>
                    <a:pt x="2083" y="826"/>
                    <a:pt x="2130" y="896"/>
                  </a:cubicBezTo>
                  <a:cubicBezTo>
                    <a:pt x="2177" y="966"/>
                    <a:pt x="2219" y="1019"/>
                    <a:pt x="2250" y="1058"/>
                  </a:cubicBezTo>
                  <a:cubicBezTo>
                    <a:pt x="2281" y="1097"/>
                    <a:pt x="2289" y="1107"/>
                    <a:pt x="2313" y="1130"/>
                  </a:cubicBezTo>
                  <a:cubicBezTo>
                    <a:pt x="2337" y="1153"/>
                    <a:pt x="2366" y="1177"/>
                    <a:pt x="2394" y="1199"/>
                  </a:cubicBezTo>
                  <a:cubicBezTo>
                    <a:pt x="2422" y="1221"/>
                    <a:pt x="2453" y="1244"/>
                    <a:pt x="2484" y="1262"/>
                  </a:cubicBezTo>
                  <a:cubicBezTo>
                    <a:pt x="2515" y="1280"/>
                    <a:pt x="2542" y="1295"/>
                    <a:pt x="2583" y="1307"/>
                  </a:cubicBezTo>
                  <a:cubicBezTo>
                    <a:pt x="2624" y="1319"/>
                    <a:pt x="2700" y="1331"/>
                    <a:pt x="2730" y="1337"/>
                  </a:cubicBezTo>
                </a:path>
              </a:pathLst>
            </a:custGeom>
            <a:noFill/>
            <a:ln w="762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20" name="Line 10"/>
            <p:cNvSpPr>
              <a:spLocks noChangeShapeType="1"/>
            </p:cNvSpPr>
            <p:nvPr/>
          </p:nvSpPr>
          <p:spPr bwMode="auto">
            <a:xfrm>
              <a:off x="2048" y="2884"/>
              <a:ext cx="305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21" name="Line 11"/>
            <p:cNvSpPr>
              <a:spLocks noChangeShapeType="1"/>
            </p:cNvSpPr>
            <p:nvPr/>
          </p:nvSpPr>
          <p:spPr bwMode="auto">
            <a:xfrm>
              <a:off x="3580" y="1528"/>
              <a:ext cx="0" cy="135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22" name="Text Box 12"/>
            <p:cNvSpPr txBox="1">
              <a:spLocks noChangeArrowheads="1"/>
            </p:cNvSpPr>
            <p:nvPr/>
          </p:nvSpPr>
          <p:spPr bwMode="auto">
            <a:xfrm>
              <a:off x="3353" y="2903"/>
              <a:ext cx="33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Mean</a:t>
              </a:r>
            </a:p>
          </p:txBody>
        </p:sp>
      </p:grpSp>
      <p:grpSp>
        <p:nvGrpSpPr>
          <p:cNvPr id="13" name="Group 13"/>
          <p:cNvGrpSpPr>
            <a:grpSpLocks/>
          </p:cNvGrpSpPr>
          <p:nvPr/>
        </p:nvGrpSpPr>
        <p:grpSpPr bwMode="auto">
          <a:xfrm>
            <a:off x="3028950" y="1164431"/>
            <a:ext cx="4657725" cy="261938"/>
            <a:chOff x="1908" y="1202"/>
            <a:chExt cx="2934" cy="220"/>
          </a:xfrm>
        </p:grpSpPr>
        <p:sp>
          <p:nvSpPr>
            <p:cNvPr id="59417" name="Text Box 14"/>
            <p:cNvSpPr txBox="1">
              <a:spLocks noChangeArrowheads="1"/>
            </p:cNvSpPr>
            <p:nvPr/>
          </p:nvSpPr>
          <p:spPr bwMode="auto">
            <a:xfrm>
              <a:off x="1908" y="1202"/>
              <a:ext cx="59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Lower limits</a:t>
              </a:r>
            </a:p>
          </p:txBody>
        </p:sp>
        <p:sp>
          <p:nvSpPr>
            <p:cNvPr id="59418" name="Text Box 15"/>
            <p:cNvSpPr txBox="1">
              <a:spLocks noChangeArrowheads="1"/>
            </p:cNvSpPr>
            <p:nvPr/>
          </p:nvSpPr>
          <p:spPr bwMode="auto">
            <a:xfrm>
              <a:off x="4256" y="1202"/>
              <a:ext cx="586"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Upper limits</a:t>
              </a:r>
            </a:p>
          </p:txBody>
        </p:sp>
      </p:grpSp>
      <p:grpSp>
        <p:nvGrpSpPr>
          <p:cNvPr id="16" name="Group 16"/>
          <p:cNvGrpSpPr>
            <a:grpSpLocks/>
          </p:cNvGrpSpPr>
          <p:nvPr/>
        </p:nvGrpSpPr>
        <p:grpSpPr bwMode="auto">
          <a:xfrm>
            <a:off x="1374776" y="2003822"/>
            <a:ext cx="6492875" cy="2194322"/>
            <a:chOff x="866" y="1907"/>
            <a:chExt cx="4090" cy="1843"/>
          </a:xfrm>
        </p:grpSpPr>
        <p:sp>
          <p:nvSpPr>
            <p:cNvPr id="59409" name="Text Box 17"/>
            <p:cNvSpPr txBox="1">
              <a:spLocks noChangeArrowheads="1"/>
            </p:cNvSpPr>
            <p:nvPr/>
          </p:nvSpPr>
          <p:spPr bwMode="auto">
            <a:xfrm>
              <a:off x="866" y="1907"/>
              <a:ext cx="82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3.4 defects/million</a:t>
              </a:r>
            </a:p>
          </p:txBody>
        </p:sp>
        <p:grpSp>
          <p:nvGrpSpPr>
            <p:cNvPr id="59410" name="Group 18"/>
            <p:cNvGrpSpPr>
              <a:grpSpLocks/>
            </p:cNvGrpSpPr>
            <p:nvPr/>
          </p:nvGrpSpPr>
          <p:grpSpPr bwMode="auto">
            <a:xfrm>
              <a:off x="2208" y="2484"/>
              <a:ext cx="2748" cy="1266"/>
              <a:chOff x="2208" y="2484"/>
              <a:chExt cx="2748" cy="1266"/>
            </a:xfrm>
          </p:grpSpPr>
          <p:sp>
            <p:nvSpPr>
              <p:cNvPr id="59412" name="Line 19"/>
              <p:cNvSpPr>
                <a:spLocks noChangeShapeType="1"/>
              </p:cNvSpPr>
              <p:nvPr/>
            </p:nvSpPr>
            <p:spPr bwMode="auto">
              <a:xfrm>
                <a:off x="2208" y="2484"/>
                <a:ext cx="0" cy="12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13" name="Line 20"/>
              <p:cNvSpPr>
                <a:spLocks noChangeShapeType="1"/>
              </p:cNvSpPr>
              <p:nvPr/>
            </p:nvSpPr>
            <p:spPr bwMode="auto">
              <a:xfrm>
                <a:off x="4956" y="2484"/>
                <a:ext cx="0" cy="12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14" name="Text Box 21"/>
              <p:cNvSpPr txBox="1">
                <a:spLocks noChangeArrowheads="1"/>
              </p:cNvSpPr>
              <p:nvPr/>
            </p:nvSpPr>
            <p:spPr bwMode="auto">
              <a:xfrm>
                <a:off x="3404" y="3530"/>
                <a:ext cx="26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±6</a:t>
                </a:r>
                <a:r>
                  <a:rPr lang="en-US" altLang="en-US" sz="1100" i="1">
                    <a:latin typeface="Cardo" panose="02020600000000000000" pitchFamily="18" charset="-79"/>
                    <a:ea typeface="Cardo" panose="02020600000000000000" pitchFamily="18" charset="-79"/>
                    <a:cs typeface="Cardo" panose="02020600000000000000" pitchFamily="18" charset="-79"/>
                    <a:sym typeface="Symbol" pitchFamily="18" charset="2"/>
                  </a:rPr>
                  <a:t></a:t>
                </a:r>
              </a:p>
            </p:txBody>
          </p:sp>
          <p:sp>
            <p:nvSpPr>
              <p:cNvPr id="59415" name="Line 22"/>
              <p:cNvSpPr>
                <a:spLocks noChangeShapeType="1"/>
              </p:cNvSpPr>
              <p:nvPr/>
            </p:nvSpPr>
            <p:spPr bwMode="auto">
              <a:xfrm>
                <a:off x="3749" y="3656"/>
                <a:ext cx="1161"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16" name="Line 23"/>
              <p:cNvSpPr>
                <a:spLocks noChangeShapeType="1"/>
              </p:cNvSpPr>
              <p:nvPr/>
            </p:nvSpPr>
            <p:spPr bwMode="auto">
              <a:xfrm flipH="1">
                <a:off x="2229" y="3655"/>
                <a:ext cx="1161"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grpSp>
        <p:sp>
          <p:nvSpPr>
            <p:cNvPr id="59411" name="Line 24"/>
            <p:cNvSpPr>
              <a:spLocks noChangeShapeType="1"/>
            </p:cNvSpPr>
            <p:nvPr/>
          </p:nvSpPr>
          <p:spPr bwMode="auto">
            <a:xfrm>
              <a:off x="1737" y="2139"/>
              <a:ext cx="402" cy="30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grpSp>
      <p:grpSp>
        <p:nvGrpSpPr>
          <p:cNvPr id="25" name="Group 25"/>
          <p:cNvGrpSpPr>
            <a:grpSpLocks/>
          </p:cNvGrpSpPr>
          <p:nvPr/>
        </p:nvGrpSpPr>
        <p:grpSpPr bwMode="auto">
          <a:xfrm>
            <a:off x="2303464" y="1501378"/>
            <a:ext cx="4833937" cy="2361010"/>
            <a:chOff x="1451" y="1485"/>
            <a:chExt cx="3045" cy="1983"/>
          </a:xfrm>
        </p:grpSpPr>
        <p:sp>
          <p:nvSpPr>
            <p:cNvPr id="59402" name="Line 26"/>
            <p:cNvSpPr>
              <a:spLocks noChangeShapeType="1"/>
            </p:cNvSpPr>
            <p:nvPr/>
          </p:nvSpPr>
          <p:spPr bwMode="auto">
            <a:xfrm>
              <a:off x="2664" y="2100"/>
              <a:ext cx="0" cy="132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3" name="Line 27"/>
            <p:cNvSpPr>
              <a:spLocks noChangeShapeType="1"/>
            </p:cNvSpPr>
            <p:nvPr/>
          </p:nvSpPr>
          <p:spPr bwMode="auto">
            <a:xfrm>
              <a:off x="4496" y="2084"/>
              <a:ext cx="0" cy="132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4" name="Text Box 28"/>
            <p:cNvSpPr txBox="1">
              <a:spLocks noChangeArrowheads="1"/>
            </p:cNvSpPr>
            <p:nvPr/>
          </p:nvSpPr>
          <p:spPr bwMode="auto">
            <a:xfrm>
              <a:off x="1451" y="1485"/>
              <a:ext cx="926"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2,700 defects/million</a:t>
              </a:r>
            </a:p>
          </p:txBody>
        </p:sp>
        <p:sp>
          <p:nvSpPr>
            <p:cNvPr id="59405" name="Text Box 29"/>
            <p:cNvSpPr txBox="1">
              <a:spLocks noChangeArrowheads="1"/>
            </p:cNvSpPr>
            <p:nvPr/>
          </p:nvSpPr>
          <p:spPr bwMode="auto">
            <a:xfrm>
              <a:off x="3413" y="3248"/>
              <a:ext cx="268"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±3</a:t>
              </a:r>
              <a:r>
                <a:rPr lang="en-US" altLang="en-US" sz="1100" i="1">
                  <a:latin typeface="Cardo" panose="02020600000000000000" pitchFamily="18" charset="-79"/>
                  <a:ea typeface="Cardo" panose="02020600000000000000" pitchFamily="18" charset="-79"/>
                  <a:cs typeface="Cardo" panose="02020600000000000000" pitchFamily="18" charset="-79"/>
                  <a:sym typeface="Symbol" pitchFamily="18" charset="2"/>
                </a:rPr>
                <a:t></a:t>
              </a:r>
            </a:p>
          </p:txBody>
        </p:sp>
        <p:sp>
          <p:nvSpPr>
            <p:cNvPr id="59406" name="Line 30"/>
            <p:cNvSpPr>
              <a:spLocks noChangeShapeType="1"/>
            </p:cNvSpPr>
            <p:nvPr/>
          </p:nvSpPr>
          <p:spPr bwMode="auto">
            <a:xfrm>
              <a:off x="3758" y="3337"/>
              <a:ext cx="69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7" name="Line 31"/>
            <p:cNvSpPr>
              <a:spLocks noChangeShapeType="1"/>
            </p:cNvSpPr>
            <p:nvPr/>
          </p:nvSpPr>
          <p:spPr bwMode="auto">
            <a:xfrm flipH="1">
              <a:off x="2703" y="3342"/>
              <a:ext cx="69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sp>
          <p:nvSpPr>
            <p:cNvPr id="59408" name="Line 32"/>
            <p:cNvSpPr>
              <a:spLocks noChangeShapeType="1"/>
            </p:cNvSpPr>
            <p:nvPr/>
          </p:nvSpPr>
          <p:spPr bwMode="auto">
            <a:xfrm>
              <a:off x="2248" y="1708"/>
              <a:ext cx="375" cy="3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100">
                <a:latin typeface="Cardo" panose="02020600000000000000" pitchFamily="18" charset="-79"/>
                <a:ea typeface="Cardo" panose="02020600000000000000" pitchFamily="18" charset="-79"/>
                <a:cs typeface="Cardo" panose="02020600000000000000" pitchFamily="18" charset="-79"/>
              </a:endParaRPr>
            </a:p>
          </p:txBody>
        </p:sp>
      </p:grpSp>
      <p:sp>
        <p:nvSpPr>
          <p:cNvPr id="33" name="Text Box 33"/>
          <p:cNvSpPr txBox="1">
            <a:spLocks noChangeArrowheads="1"/>
          </p:cNvSpPr>
          <p:nvPr/>
        </p:nvSpPr>
        <p:spPr bwMode="auto">
          <a:xfrm>
            <a:off x="1212850" y="4231481"/>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Figure </a:t>
            </a:r>
            <a:r>
              <a:rPr lang="en-US" altLang="en-US" sz="1600">
                <a:solidFill>
                  <a:schemeClr val="tx2"/>
                </a:solidFill>
                <a:latin typeface="Arial" pitchFamily="34" charset="0"/>
              </a:rPr>
              <a:t>6.4</a:t>
            </a:r>
          </a:p>
        </p:txBody>
      </p:sp>
    </p:spTree>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37"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000"/>
                                        <p:tgtEl>
                                          <p:spTgt spid="8"/>
                                        </p:tgtEl>
                                      </p:cBhvr>
                                    </p:animEffect>
                                  </p:childTnLst>
                                </p:cTn>
                              </p:par>
                            </p:childTnLst>
                          </p:cTn>
                        </p:par>
                        <p:par>
                          <p:cTn id="8" fill="hold">
                            <p:stCondLst>
                              <p:cond delay="2000"/>
                            </p:stCondLst>
                            <p:childTnLst>
                              <p:par>
                                <p:cTn id="9" presetID="16" presetClass="entr" presetSubtype="37" fill="hold" nodeType="afterEffect">
                                  <p:stCondLst>
                                    <p:cond delay="1000"/>
                                  </p:stCondLst>
                                  <p:childTnLst>
                                    <p:set>
                                      <p:cBhvr>
                                        <p:cTn id="10" dur="1" fill="hold">
                                          <p:stCondLst>
                                            <p:cond delay="0"/>
                                          </p:stCondLst>
                                        </p:cTn>
                                        <p:tgtEl>
                                          <p:spTgt spid="25"/>
                                        </p:tgtEl>
                                        <p:attrNameLst>
                                          <p:attrName>style.visibility</p:attrName>
                                        </p:attrNameLst>
                                      </p:cBhvr>
                                      <p:to>
                                        <p:strVal val="visible"/>
                                      </p:to>
                                    </p:set>
                                    <p:animEffect transition="in" filter="barn(outVertical)">
                                      <p:cBhvr>
                                        <p:cTn id="11" dur="1000"/>
                                        <p:tgtEl>
                                          <p:spTgt spid="25"/>
                                        </p:tgtEl>
                                      </p:cBhvr>
                                    </p:animEffect>
                                  </p:childTnLst>
                                </p:cTn>
                              </p:par>
                            </p:childTnLst>
                          </p:cTn>
                        </p:par>
                        <p:par>
                          <p:cTn id="12" fill="hold">
                            <p:stCondLst>
                              <p:cond delay="4000"/>
                            </p:stCondLst>
                            <p:childTnLst>
                              <p:par>
                                <p:cTn id="13" presetID="16" presetClass="entr" presetSubtype="37" fill="hold" nodeType="afterEffect">
                                  <p:stCondLst>
                                    <p:cond delay="1000"/>
                                  </p:stCondLst>
                                  <p:childTnLst>
                                    <p:set>
                                      <p:cBhvr>
                                        <p:cTn id="14" dur="1" fill="hold">
                                          <p:stCondLst>
                                            <p:cond delay="0"/>
                                          </p:stCondLst>
                                        </p:cTn>
                                        <p:tgtEl>
                                          <p:spTgt spid="16"/>
                                        </p:tgtEl>
                                        <p:attrNameLst>
                                          <p:attrName>style.visibility</p:attrName>
                                        </p:attrNameLst>
                                      </p:cBhvr>
                                      <p:to>
                                        <p:strVal val="visible"/>
                                      </p:to>
                                    </p:set>
                                    <p:animEffect transition="in" filter="barn(outVertical)">
                                      <p:cBhvr>
                                        <p:cTn id="15" dur="1000"/>
                                        <p:tgtEl>
                                          <p:spTgt spid="16"/>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1000"/>
                                        <p:tgtEl>
                                          <p:spTgt spid="13"/>
                                        </p:tgtEl>
                                      </p:cBhvr>
                                    </p:animEffect>
                                  </p:childTnLst>
                                </p:cTn>
                              </p:par>
                            </p:childTnLst>
                          </p:cTn>
                        </p:par>
                        <p:par>
                          <p:cTn id="20" fill="hold">
                            <p:stCondLst>
                              <p:cond delay="7000"/>
                            </p:stCondLst>
                            <p:childTnLst>
                              <p:par>
                                <p:cTn id="21" presetID="9" presetClass="entr" presetSubtype="0" fill="hold" nodeType="afterEffect">
                                  <p:stCondLst>
                                    <p:cond delay="100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1000"/>
                                        <p:tgtEl>
                                          <p:spTgt spid="5"/>
                                        </p:tgtEl>
                                      </p:cBhvr>
                                    </p:animEffect>
                                  </p:childTnLst>
                                </p:cTn>
                              </p:par>
                            </p:childTnLst>
                          </p:cTn>
                        </p:par>
                        <p:par>
                          <p:cTn id="24" fill="hold">
                            <p:stCondLst>
                              <p:cond delay="90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85800" y="326231"/>
            <a:ext cx="7772400" cy="676275"/>
          </a:xfrm>
        </p:spPr>
        <p:txBody>
          <a:bodyPr>
            <a:normAutofit fontScale="90000"/>
          </a:bodyPr>
          <a:lstStyle/>
          <a:p>
            <a:r>
              <a:rPr lang="en-US" altLang="en-US" smtClean="0"/>
              <a:t>Six Sigma Program</a:t>
            </a:r>
          </a:p>
        </p:txBody>
      </p:sp>
      <p:sp>
        <p:nvSpPr>
          <p:cNvPr id="66563" name="Rectangle 3"/>
          <p:cNvSpPr>
            <a:spLocks noChangeArrowheads="1"/>
          </p:cNvSpPr>
          <p:nvPr/>
        </p:nvSpPr>
        <p:spPr bwMode="auto">
          <a:xfrm>
            <a:off x="695326" y="1201341"/>
            <a:ext cx="7743825" cy="253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812800" indent="-355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Originally developed by Motorola, adopted and enhanced by Honeywell and GE</a:t>
            </a:r>
          </a:p>
          <a:p>
            <a:pPr>
              <a:lnSpc>
                <a:spcPct val="90000"/>
              </a:lnSpc>
              <a:spcAft>
                <a:spcPts val="1200"/>
              </a:spcAft>
              <a:buClr>
                <a:srgbClr val="BF0922"/>
              </a:buClr>
              <a:buSzPct val="60000"/>
              <a:buFont typeface="Wingdings" panose="05000000000000000000" pitchFamily="2" charset="2"/>
              <a:buChar char="v"/>
            </a:pPr>
            <a:r>
              <a:rPr lang="en-US" altLang="en-US" sz="2400">
                <a:latin typeface="Cardo" panose="02020600000000000000" pitchFamily="18" charset="-79"/>
                <a:ea typeface="Cardo" panose="02020600000000000000" pitchFamily="18" charset="-79"/>
                <a:cs typeface="Cardo" panose="02020600000000000000" pitchFamily="18" charset="-79"/>
              </a:rPr>
              <a:t>Highly structured approach to process improvement</a:t>
            </a:r>
          </a:p>
          <a:p>
            <a:pPr lvl="2">
              <a:lnSpc>
                <a:spcPct val="90000"/>
              </a:lnSpc>
              <a:spcAft>
                <a:spcPts val="1200"/>
              </a:spcAft>
              <a:buClr>
                <a:srgbClr val="BF0922"/>
              </a:buClr>
              <a:buSzPct val="60000"/>
              <a:buFont typeface="Wingdings" panose="05000000000000000000" pitchFamily="2" charset="2"/>
              <a:buChar char="v"/>
            </a:pPr>
            <a:r>
              <a:rPr lang="en-US" altLang="en-US" sz="2000">
                <a:latin typeface="Cardo" panose="02020600000000000000" pitchFamily="18" charset="-79"/>
                <a:ea typeface="Cardo" panose="02020600000000000000" pitchFamily="18" charset="-79"/>
                <a:cs typeface="Cardo" panose="02020600000000000000" pitchFamily="18" charset="-79"/>
              </a:rPr>
              <a:t>A strategy</a:t>
            </a:r>
          </a:p>
          <a:p>
            <a:pPr lvl="2">
              <a:lnSpc>
                <a:spcPct val="90000"/>
              </a:lnSpc>
              <a:spcAft>
                <a:spcPts val="1200"/>
              </a:spcAft>
              <a:buClr>
                <a:srgbClr val="BF0922"/>
              </a:buClr>
              <a:buSzPct val="60000"/>
              <a:buFont typeface="Wingdings" panose="05000000000000000000" pitchFamily="2" charset="2"/>
              <a:buChar char="v"/>
            </a:pPr>
            <a:r>
              <a:rPr lang="en-US" altLang="en-US" sz="2000">
                <a:latin typeface="Cardo" panose="02020600000000000000" pitchFamily="18" charset="-79"/>
                <a:ea typeface="Cardo" panose="02020600000000000000" pitchFamily="18" charset="-79"/>
                <a:cs typeface="Cardo" panose="02020600000000000000" pitchFamily="18" charset="-79"/>
              </a:rPr>
              <a:t>A discipline – DMAIC</a:t>
            </a:r>
          </a:p>
          <a:p>
            <a:pPr lvl="2">
              <a:lnSpc>
                <a:spcPct val="90000"/>
              </a:lnSpc>
              <a:spcAft>
                <a:spcPts val="1200"/>
              </a:spcAft>
              <a:buClr>
                <a:srgbClr val="BF0922"/>
              </a:buClr>
              <a:buSzPct val="60000"/>
              <a:buFont typeface="Wingdings" panose="05000000000000000000" pitchFamily="2" charset="2"/>
              <a:buChar char="v"/>
            </a:pPr>
            <a:r>
              <a:rPr lang="en-US" altLang="en-US" sz="2000">
                <a:latin typeface="Cardo" panose="02020600000000000000" pitchFamily="18" charset="-79"/>
                <a:ea typeface="Cardo" panose="02020600000000000000" pitchFamily="18" charset="-79"/>
                <a:cs typeface="Cardo" panose="02020600000000000000" pitchFamily="18" charset="-79"/>
              </a:rPr>
              <a:t>A set of 7 tools</a:t>
            </a:r>
          </a:p>
        </p:txBody>
      </p:sp>
      <p:grpSp>
        <p:nvGrpSpPr>
          <p:cNvPr id="66564" name="Group 4"/>
          <p:cNvGrpSpPr>
            <a:grpSpLocks/>
          </p:cNvGrpSpPr>
          <p:nvPr/>
        </p:nvGrpSpPr>
        <p:grpSpPr bwMode="auto">
          <a:xfrm>
            <a:off x="6088064" y="2749749"/>
            <a:ext cx="2438400" cy="1908572"/>
            <a:chOff x="3667" y="2581"/>
            <a:chExt cx="1536" cy="1603"/>
          </a:xfrm>
        </p:grpSpPr>
        <p:sp>
          <p:nvSpPr>
            <p:cNvPr id="66565" name="Text Box 5"/>
            <p:cNvSpPr txBox="1">
              <a:spLocks noChangeArrowheads="1"/>
            </p:cNvSpPr>
            <p:nvPr/>
          </p:nvSpPr>
          <p:spPr bwMode="auto">
            <a:xfrm>
              <a:off x="3736" y="2581"/>
              <a:ext cx="1169" cy="1603"/>
            </a:xfrm>
            <a:prstGeom prst="rect">
              <a:avLst/>
            </a:prstGeom>
            <a:noFill/>
            <a:ln>
              <a:noFill/>
            </a:ln>
            <a:effectLst>
              <a:outerShdw blurRad="63500" dist="38099" dir="2700000" algn="ctr" rotWithShape="0">
                <a:srgbClr val="000000">
                  <a:alpha val="74998"/>
                </a:srgbClr>
              </a:outerShdw>
            </a:effectLst>
            <a:extLst/>
          </p:spPr>
          <p:txBody>
            <a:bodyPr wrap="none">
              <a:spAutoFit/>
            </a:bodyPr>
            <a:lstStyle/>
            <a:p>
              <a:pPr fontAlgn="auto">
                <a:spcBef>
                  <a:spcPts val="0"/>
                </a:spcBef>
                <a:spcAft>
                  <a:spcPts val="0"/>
                </a:spcAft>
                <a:defRPr/>
              </a:pPr>
              <a:r>
                <a:rPr lang="en-US" sz="11800" b="1" dirty="0">
                  <a:solidFill>
                    <a:srgbClr val="175097"/>
                  </a:solidFill>
                  <a:latin typeface="Times New Roman" charset="0"/>
                  <a:cs typeface="+mn-cs"/>
                </a:rPr>
                <a:t>6</a:t>
              </a:r>
              <a:r>
                <a:rPr lang="en-US" sz="11800" b="1" dirty="0">
                  <a:solidFill>
                    <a:srgbClr val="175097"/>
                  </a:solidFill>
                  <a:latin typeface="Times New Roman" charset="0"/>
                  <a:cs typeface="+mn-cs"/>
                  <a:sym typeface="Symbol" charset="0"/>
                </a:rPr>
                <a:t></a:t>
              </a:r>
            </a:p>
          </p:txBody>
        </p:sp>
        <p:sp>
          <p:nvSpPr>
            <p:cNvPr id="6042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600"/>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6563"/>
                                        </p:tgtEl>
                                        <p:attrNameLst>
                                          <p:attrName>style.visibility</p:attrName>
                                        </p:attrNameLst>
                                      </p:cBhvr>
                                      <p:to>
                                        <p:strVal val="visible"/>
                                      </p:to>
                                    </p:set>
                                    <p:animEffect transition="in" filter="strips(downRight)">
                                      <p:cBhvr>
                                        <p:cTn id="7" dur="1000"/>
                                        <p:tgtEl>
                                          <p:spTgt spid="66563"/>
                                        </p:tgtEl>
                                      </p:cBhvr>
                                    </p:animEffect>
                                  </p:childTnLst>
                                </p:cTn>
                              </p:par>
                            </p:childTnLst>
                          </p:cTn>
                        </p:par>
                        <p:par>
                          <p:cTn id="8" fill="hold" nodeType="afterGroup">
                            <p:stCondLst>
                              <p:cond delay="2000"/>
                            </p:stCondLst>
                            <p:childTnLst>
                              <p:par>
                                <p:cTn id="9" presetID="9" presetClass="entr" presetSubtype="0" fill="hold" nodeType="afterEffect">
                                  <p:stCondLst>
                                    <p:cond delay="0"/>
                                  </p:stCondLst>
                                  <p:childTnLst>
                                    <p:set>
                                      <p:cBhvr>
                                        <p:cTn id="10" dur="1" fill="hold">
                                          <p:stCondLst>
                                            <p:cond delay="0"/>
                                          </p:stCondLst>
                                        </p:cTn>
                                        <p:tgtEl>
                                          <p:spTgt spid="66564"/>
                                        </p:tgtEl>
                                        <p:attrNameLst>
                                          <p:attrName>style.visibility</p:attrName>
                                        </p:attrNameLst>
                                      </p:cBhvr>
                                      <p:to>
                                        <p:strVal val="visible"/>
                                      </p:to>
                                    </p:set>
                                    <p:animEffect transition="in" filter="dissolve">
                                      <p:cBhvr>
                                        <p:cTn id="11" dur="10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85800" y="326231"/>
            <a:ext cx="7772400" cy="676275"/>
          </a:xfrm>
        </p:spPr>
        <p:txBody>
          <a:bodyPr>
            <a:normAutofit fontScale="90000"/>
          </a:bodyPr>
          <a:lstStyle/>
          <a:p>
            <a:r>
              <a:rPr lang="en-US" altLang="en-US" smtClean="0"/>
              <a:t>Six Sigma</a:t>
            </a:r>
          </a:p>
        </p:txBody>
      </p:sp>
      <p:sp>
        <p:nvSpPr>
          <p:cNvPr id="67593" name="Rectangle 9"/>
          <p:cNvSpPr>
            <a:spLocks noChangeArrowheads="1"/>
          </p:cNvSpPr>
          <p:nvPr/>
        </p:nvSpPr>
        <p:spPr bwMode="auto">
          <a:xfrm>
            <a:off x="669926" y="1067991"/>
            <a:ext cx="7623175" cy="3534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D</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efines</a:t>
            </a:r>
            <a:r>
              <a:rPr lang="en-US" altLang="en-US">
                <a:solidFill>
                  <a:schemeClr val="tx2"/>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project’s purpose, scope, and outputs, identifies the required process information keeping in mind the customer’s definition of quality</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M</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easures</a:t>
            </a:r>
            <a:r>
              <a:rPr lang="en-US" altLang="en-US">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process and collects data</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A</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nalyzes</a:t>
            </a:r>
            <a:r>
              <a:rPr lang="en-US" altLang="en-US" i="1">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data ensuring</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repeatability and reproducibility</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I</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mproves</a:t>
            </a:r>
            <a:r>
              <a:rPr lang="en-US" altLang="en-US">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by modifying or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redesigning existing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processes and procedures</a:t>
            </a:r>
          </a:p>
          <a:p>
            <a:pPr>
              <a:lnSpc>
                <a:spcPct val="90000"/>
              </a:lnSpc>
              <a:spcAft>
                <a:spcPct val="40000"/>
              </a:spcAft>
              <a:buFont typeface="Times" pitchFamily="18" charset="0"/>
              <a:buAutoNum type="arabicPeriod"/>
            </a:pPr>
            <a:r>
              <a:rPr lang="en-US" altLang="en-US" b="1">
                <a:solidFill>
                  <a:srgbClr val="00B0F0"/>
                </a:solidFill>
                <a:latin typeface="Cardo" panose="02020600000000000000" pitchFamily="18" charset="-79"/>
                <a:ea typeface="Cardo" panose="02020600000000000000" pitchFamily="18" charset="-79"/>
                <a:cs typeface="Cardo" panose="02020600000000000000" pitchFamily="18" charset="-79"/>
              </a:rPr>
              <a:t>C</a:t>
            </a:r>
            <a:r>
              <a:rPr lang="en-US" altLang="en-US" b="1">
                <a:solidFill>
                  <a:srgbClr val="FFC000"/>
                </a:solidFill>
                <a:latin typeface="Cardo" panose="02020600000000000000" pitchFamily="18" charset="-79"/>
                <a:ea typeface="Cardo" panose="02020600000000000000" pitchFamily="18" charset="-79"/>
                <a:cs typeface="Cardo" panose="02020600000000000000" pitchFamily="18" charset="-79"/>
              </a:rPr>
              <a:t>ontrols</a:t>
            </a:r>
            <a:r>
              <a:rPr lang="en-US" altLang="en-US">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a:latin typeface="Cardo" panose="02020600000000000000" pitchFamily="18" charset="-79"/>
                <a:ea typeface="Cardo" panose="02020600000000000000" pitchFamily="18" charset="-79"/>
                <a:cs typeface="Cardo" panose="02020600000000000000" pitchFamily="18" charset="-79"/>
              </a:rPr>
              <a:t>the new process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to make sure performance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levels are maintained</a:t>
            </a:r>
          </a:p>
        </p:txBody>
      </p:sp>
      <p:grpSp>
        <p:nvGrpSpPr>
          <p:cNvPr id="67594" name="Group 10"/>
          <p:cNvGrpSpPr>
            <a:grpSpLocks/>
          </p:cNvGrpSpPr>
          <p:nvPr/>
        </p:nvGrpSpPr>
        <p:grpSpPr bwMode="auto">
          <a:xfrm>
            <a:off x="6324600" y="2604179"/>
            <a:ext cx="2133600" cy="2129745"/>
            <a:chOff x="3611" y="1707"/>
            <a:chExt cx="1798" cy="1798"/>
          </a:xfrm>
        </p:grpSpPr>
        <p:sp>
          <p:nvSpPr>
            <p:cNvPr id="61445" name="Freeform 11"/>
            <p:cNvSpPr>
              <a:spLocks/>
            </p:cNvSpPr>
            <p:nvPr/>
          </p:nvSpPr>
          <p:spPr bwMode="auto">
            <a:xfrm>
              <a:off x="3772" y="1747"/>
              <a:ext cx="651" cy="644"/>
            </a:xfrm>
            <a:custGeom>
              <a:avLst/>
              <a:gdLst>
                <a:gd name="T0" fmla="*/ 0 w 651"/>
                <a:gd name="T1" fmla="*/ 510 h 644"/>
                <a:gd name="T2" fmla="*/ 6 w 651"/>
                <a:gd name="T3" fmla="*/ 497 h 644"/>
                <a:gd name="T4" fmla="*/ 13 w 651"/>
                <a:gd name="T5" fmla="*/ 490 h 644"/>
                <a:gd name="T6" fmla="*/ 20 w 651"/>
                <a:gd name="T7" fmla="*/ 476 h 644"/>
                <a:gd name="T8" fmla="*/ 20 w 651"/>
                <a:gd name="T9" fmla="*/ 463 h 644"/>
                <a:gd name="T10" fmla="*/ 27 w 651"/>
                <a:gd name="T11" fmla="*/ 456 h 644"/>
                <a:gd name="T12" fmla="*/ 40 w 651"/>
                <a:gd name="T13" fmla="*/ 443 h 644"/>
                <a:gd name="T14" fmla="*/ 47 w 651"/>
                <a:gd name="T15" fmla="*/ 429 h 644"/>
                <a:gd name="T16" fmla="*/ 53 w 651"/>
                <a:gd name="T17" fmla="*/ 416 h 644"/>
                <a:gd name="T18" fmla="*/ 60 w 651"/>
                <a:gd name="T19" fmla="*/ 403 h 644"/>
                <a:gd name="T20" fmla="*/ 67 w 651"/>
                <a:gd name="T21" fmla="*/ 389 h 644"/>
                <a:gd name="T22" fmla="*/ 80 w 651"/>
                <a:gd name="T23" fmla="*/ 382 h 644"/>
                <a:gd name="T24" fmla="*/ 87 w 651"/>
                <a:gd name="T25" fmla="*/ 369 h 644"/>
                <a:gd name="T26" fmla="*/ 94 w 651"/>
                <a:gd name="T27" fmla="*/ 356 h 644"/>
                <a:gd name="T28" fmla="*/ 107 w 651"/>
                <a:gd name="T29" fmla="*/ 342 h 644"/>
                <a:gd name="T30" fmla="*/ 114 w 651"/>
                <a:gd name="T31" fmla="*/ 336 h 644"/>
                <a:gd name="T32" fmla="*/ 127 w 651"/>
                <a:gd name="T33" fmla="*/ 322 h 644"/>
                <a:gd name="T34" fmla="*/ 134 w 651"/>
                <a:gd name="T35" fmla="*/ 309 h 644"/>
                <a:gd name="T36" fmla="*/ 147 w 651"/>
                <a:gd name="T37" fmla="*/ 295 h 644"/>
                <a:gd name="T38" fmla="*/ 161 w 651"/>
                <a:gd name="T39" fmla="*/ 282 h 644"/>
                <a:gd name="T40" fmla="*/ 174 w 651"/>
                <a:gd name="T41" fmla="*/ 275 h 644"/>
                <a:gd name="T42" fmla="*/ 181 w 651"/>
                <a:gd name="T43" fmla="*/ 262 h 644"/>
                <a:gd name="T44" fmla="*/ 194 w 651"/>
                <a:gd name="T45" fmla="*/ 255 h 644"/>
                <a:gd name="T46" fmla="*/ 208 w 651"/>
                <a:gd name="T47" fmla="*/ 242 h 644"/>
                <a:gd name="T48" fmla="*/ 215 w 651"/>
                <a:gd name="T49" fmla="*/ 235 h 644"/>
                <a:gd name="T50" fmla="*/ 228 w 651"/>
                <a:gd name="T51" fmla="*/ 221 h 644"/>
                <a:gd name="T52" fmla="*/ 241 w 651"/>
                <a:gd name="T53" fmla="*/ 215 h 644"/>
                <a:gd name="T54" fmla="*/ 255 w 651"/>
                <a:gd name="T55" fmla="*/ 201 h 644"/>
                <a:gd name="T56" fmla="*/ 275 w 651"/>
                <a:gd name="T57" fmla="*/ 195 h 644"/>
                <a:gd name="T58" fmla="*/ 288 w 651"/>
                <a:gd name="T59" fmla="*/ 181 h 644"/>
                <a:gd name="T60" fmla="*/ 302 w 651"/>
                <a:gd name="T61" fmla="*/ 168 h 644"/>
                <a:gd name="T62" fmla="*/ 315 w 651"/>
                <a:gd name="T63" fmla="*/ 161 h 644"/>
                <a:gd name="T64" fmla="*/ 335 w 651"/>
                <a:gd name="T65" fmla="*/ 148 h 644"/>
                <a:gd name="T66" fmla="*/ 355 w 651"/>
                <a:gd name="T67" fmla="*/ 141 h 644"/>
                <a:gd name="T68" fmla="*/ 369 w 651"/>
                <a:gd name="T69" fmla="*/ 134 h 644"/>
                <a:gd name="T70" fmla="*/ 382 w 651"/>
                <a:gd name="T71" fmla="*/ 127 h 644"/>
                <a:gd name="T72" fmla="*/ 396 w 651"/>
                <a:gd name="T73" fmla="*/ 121 h 644"/>
                <a:gd name="T74" fmla="*/ 409 w 651"/>
                <a:gd name="T75" fmla="*/ 114 h 644"/>
                <a:gd name="T76" fmla="*/ 362 w 651"/>
                <a:gd name="T77" fmla="*/ 0 h 644"/>
                <a:gd name="T78" fmla="*/ 651 w 651"/>
                <a:gd name="T79" fmla="*/ 161 h 644"/>
                <a:gd name="T80" fmla="*/ 577 w 651"/>
                <a:gd name="T81" fmla="*/ 510 h 644"/>
                <a:gd name="T82" fmla="*/ 530 w 651"/>
                <a:gd name="T83" fmla="*/ 403 h 644"/>
                <a:gd name="T84" fmla="*/ 510 w 651"/>
                <a:gd name="T85" fmla="*/ 416 h 644"/>
                <a:gd name="T86" fmla="*/ 490 w 651"/>
                <a:gd name="T87" fmla="*/ 423 h 644"/>
                <a:gd name="T88" fmla="*/ 470 w 651"/>
                <a:gd name="T89" fmla="*/ 436 h 644"/>
                <a:gd name="T90" fmla="*/ 449 w 651"/>
                <a:gd name="T91" fmla="*/ 450 h 644"/>
                <a:gd name="T92" fmla="*/ 429 w 651"/>
                <a:gd name="T93" fmla="*/ 463 h 644"/>
                <a:gd name="T94" fmla="*/ 416 w 651"/>
                <a:gd name="T95" fmla="*/ 476 h 644"/>
                <a:gd name="T96" fmla="*/ 396 w 651"/>
                <a:gd name="T97" fmla="*/ 490 h 644"/>
                <a:gd name="T98" fmla="*/ 382 w 651"/>
                <a:gd name="T99" fmla="*/ 503 h 644"/>
                <a:gd name="T100" fmla="*/ 369 w 651"/>
                <a:gd name="T101" fmla="*/ 523 h 644"/>
                <a:gd name="T102" fmla="*/ 355 w 651"/>
                <a:gd name="T103" fmla="*/ 537 h 644"/>
                <a:gd name="T104" fmla="*/ 342 w 651"/>
                <a:gd name="T105" fmla="*/ 550 h 644"/>
                <a:gd name="T106" fmla="*/ 329 w 651"/>
                <a:gd name="T107" fmla="*/ 570 h 644"/>
                <a:gd name="T108" fmla="*/ 322 w 651"/>
                <a:gd name="T109" fmla="*/ 584 h 644"/>
                <a:gd name="T110" fmla="*/ 308 w 651"/>
                <a:gd name="T111" fmla="*/ 604 h 644"/>
                <a:gd name="T112" fmla="*/ 295 w 651"/>
                <a:gd name="T113" fmla="*/ 617 h 644"/>
                <a:gd name="T114" fmla="*/ 288 w 651"/>
                <a:gd name="T115" fmla="*/ 631 h 644"/>
                <a:gd name="T116" fmla="*/ 282 w 651"/>
                <a:gd name="T117" fmla="*/ 644 h 644"/>
                <a:gd name="T118" fmla="*/ 0 w 651"/>
                <a:gd name="T119" fmla="*/ 510 h 6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1"/>
                <a:gd name="T181" fmla="*/ 0 h 644"/>
                <a:gd name="T182" fmla="*/ 651 w 651"/>
                <a:gd name="T183" fmla="*/ 644 h 6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1" h="644">
                  <a:moveTo>
                    <a:pt x="0" y="510"/>
                  </a:moveTo>
                  <a:lnTo>
                    <a:pt x="6" y="497"/>
                  </a:lnTo>
                  <a:lnTo>
                    <a:pt x="13" y="490"/>
                  </a:lnTo>
                  <a:lnTo>
                    <a:pt x="20" y="476"/>
                  </a:lnTo>
                  <a:lnTo>
                    <a:pt x="20" y="463"/>
                  </a:lnTo>
                  <a:lnTo>
                    <a:pt x="27" y="456"/>
                  </a:lnTo>
                  <a:lnTo>
                    <a:pt x="40" y="443"/>
                  </a:lnTo>
                  <a:lnTo>
                    <a:pt x="47" y="429"/>
                  </a:lnTo>
                  <a:lnTo>
                    <a:pt x="53" y="416"/>
                  </a:lnTo>
                  <a:lnTo>
                    <a:pt x="60" y="403"/>
                  </a:lnTo>
                  <a:lnTo>
                    <a:pt x="67" y="389"/>
                  </a:lnTo>
                  <a:lnTo>
                    <a:pt x="80" y="382"/>
                  </a:lnTo>
                  <a:lnTo>
                    <a:pt x="87" y="369"/>
                  </a:lnTo>
                  <a:lnTo>
                    <a:pt x="94" y="356"/>
                  </a:lnTo>
                  <a:lnTo>
                    <a:pt x="107" y="342"/>
                  </a:lnTo>
                  <a:lnTo>
                    <a:pt x="114" y="336"/>
                  </a:lnTo>
                  <a:lnTo>
                    <a:pt x="127" y="322"/>
                  </a:lnTo>
                  <a:lnTo>
                    <a:pt x="134" y="309"/>
                  </a:lnTo>
                  <a:lnTo>
                    <a:pt x="147" y="295"/>
                  </a:lnTo>
                  <a:lnTo>
                    <a:pt x="161" y="282"/>
                  </a:lnTo>
                  <a:lnTo>
                    <a:pt x="174" y="275"/>
                  </a:lnTo>
                  <a:lnTo>
                    <a:pt x="181" y="262"/>
                  </a:lnTo>
                  <a:lnTo>
                    <a:pt x="194" y="255"/>
                  </a:lnTo>
                  <a:lnTo>
                    <a:pt x="208" y="242"/>
                  </a:lnTo>
                  <a:lnTo>
                    <a:pt x="215" y="235"/>
                  </a:lnTo>
                  <a:lnTo>
                    <a:pt x="228" y="221"/>
                  </a:lnTo>
                  <a:lnTo>
                    <a:pt x="241" y="215"/>
                  </a:lnTo>
                  <a:lnTo>
                    <a:pt x="255" y="201"/>
                  </a:lnTo>
                  <a:lnTo>
                    <a:pt x="275" y="195"/>
                  </a:lnTo>
                  <a:lnTo>
                    <a:pt x="288" y="181"/>
                  </a:lnTo>
                  <a:lnTo>
                    <a:pt x="302" y="168"/>
                  </a:lnTo>
                  <a:lnTo>
                    <a:pt x="315" y="161"/>
                  </a:lnTo>
                  <a:lnTo>
                    <a:pt x="335" y="148"/>
                  </a:lnTo>
                  <a:lnTo>
                    <a:pt x="355" y="141"/>
                  </a:lnTo>
                  <a:lnTo>
                    <a:pt x="369" y="134"/>
                  </a:lnTo>
                  <a:lnTo>
                    <a:pt x="382" y="127"/>
                  </a:lnTo>
                  <a:lnTo>
                    <a:pt x="396" y="121"/>
                  </a:lnTo>
                  <a:lnTo>
                    <a:pt x="409" y="114"/>
                  </a:lnTo>
                  <a:lnTo>
                    <a:pt x="362" y="0"/>
                  </a:lnTo>
                  <a:lnTo>
                    <a:pt x="651" y="161"/>
                  </a:lnTo>
                  <a:lnTo>
                    <a:pt x="577" y="510"/>
                  </a:lnTo>
                  <a:lnTo>
                    <a:pt x="530" y="403"/>
                  </a:lnTo>
                  <a:lnTo>
                    <a:pt x="510" y="416"/>
                  </a:lnTo>
                  <a:lnTo>
                    <a:pt x="490" y="423"/>
                  </a:lnTo>
                  <a:lnTo>
                    <a:pt x="470" y="436"/>
                  </a:lnTo>
                  <a:lnTo>
                    <a:pt x="449" y="450"/>
                  </a:lnTo>
                  <a:lnTo>
                    <a:pt x="429" y="463"/>
                  </a:lnTo>
                  <a:lnTo>
                    <a:pt x="416" y="476"/>
                  </a:lnTo>
                  <a:lnTo>
                    <a:pt x="396" y="490"/>
                  </a:lnTo>
                  <a:lnTo>
                    <a:pt x="382" y="503"/>
                  </a:lnTo>
                  <a:lnTo>
                    <a:pt x="369" y="523"/>
                  </a:lnTo>
                  <a:lnTo>
                    <a:pt x="355" y="537"/>
                  </a:lnTo>
                  <a:lnTo>
                    <a:pt x="342" y="550"/>
                  </a:lnTo>
                  <a:lnTo>
                    <a:pt x="329" y="570"/>
                  </a:lnTo>
                  <a:lnTo>
                    <a:pt x="322" y="584"/>
                  </a:lnTo>
                  <a:lnTo>
                    <a:pt x="308" y="604"/>
                  </a:lnTo>
                  <a:lnTo>
                    <a:pt x="295" y="617"/>
                  </a:lnTo>
                  <a:lnTo>
                    <a:pt x="288" y="631"/>
                  </a:lnTo>
                  <a:lnTo>
                    <a:pt x="282" y="644"/>
                  </a:lnTo>
                  <a:lnTo>
                    <a:pt x="0" y="510"/>
                  </a:lnTo>
                  <a:close/>
                </a:path>
              </a:pathLst>
            </a:custGeom>
            <a:solidFill>
              <a:srgbClr val="C38DFF"/>
            </a:solidFill>
            <a:ln w="11113">
              <a:solidFill>
                <a:srgbClr val="000000"/>
              </a:solidFill>
              <a:prstDash val="solid"/>
              <a:round/>
              <a:headEnd/>
              <a:tailEnd/>
            </a:ln>
          </p:spPr>
          <p:txBody>
            <a:bodyPr/>
            <a:lstStyle/>
            <a:p>
              <a:endParaRPr lang="en-US"/>
            </a:p>
          </p:txBody>
        </p:sp>
        <p:sp>
          <p:nvSpPr>
            <p:cNvPr id="61446" name="Freeform 12"/>
            <p:cNvSpPr>
              <a:spLocks/>
            </p:cNvSpPr>
            <p:nvPr/>
          </p:nvSpPr>
          <p:spPr bwMode="auto">
            <a:xfrm>
              <a:off x="3611" y="2203"/>
              <a:ext cx="570" cy="725"/>
            </a:xfrm>
            <a:custGeom>
              <a:avLst/>
              <a:gdLst>
                <a:gd name="T0" fmla="*/ 570 w 570"/>
                <a:gd name="T1" fmla="*/ 296 h 725"/>
                <a:gd name="T2" fmla="*/ 429 w 570"/>
                <a:gd name="T3" fmla="*/ 242 h 725"/>
                <a:gd name="T4" fmla="*/ 422 w 570"/>
                <a:gd name="T5" fmla="*/ 255 h 725"/>
                <a:gd name="T6" fmla="*/ 416 w 570"/>
                <a:gd name="T7" fmla="*/ 269 h 725"/>
                <a:gd name="T8" fmla="*/ 416 w 570"/>
                <a:gd name="T9" fmla="*/ 282 h 725"/>
                <a:gd name="T10" fmla="*/ 409 w 570"/>
                <a:gd name="T11" fmla="*/ 296 h 725"/>
                <a:gd name="T12" fmla="*/ 402 w 570"/>
                <a:gd name="T13" fmla="*/ 316 h 725"/>
                <a:gd name="T14" fmla="*/ 402 w 570"/>
                <a:gd name="T15" fmla="*/ 329 h 725"/>
                <a:gd name="T16" fmla="*/ 402 w 570"/>
                <a:gd name="T17" fmla="*/ 349 h 725"/>
                <a:gd name="T18" fmla="*/ 396 w 570"/>
                <a:gd name="T19" fmla="*/ 369 h 725"/>
                <a:gd name="T20" fmla="*/ 396 w 570"/>
                <a:gd name="T21" fmla="*/ 390 h 725"/>
                <a:gd name="T22" fmla="*/ 396 w 570"/>
                <a:gd name="T23" fmla="*/ 423 h 725"/>
                <a:gd name="T24" fmla="*/ 396 w 570"/>
                <a:gd name="T25" fmla="*/ 443 h 725"/>
                <a:gd name="T26" fmla="*/ 396 w 570"/>
                <a:gd name="T27" fmla="*/ 457 h 725"/>
                <a:gd name="T28" fmla="*/ 402 w 570"/>
                <a:gd name="T29" fmla="*/ 477 h 725"/>
                <a:gd name="T30" fmla="*/ 402 w 570"/>
                <a:gd name="T31" fmla="*/ 497 h 725"/>
                <a:gd name="T32" fmla="*/ 409 w 570"/>
                <a:gd name="T33" fmla="*/ 510 h 725"/>
                <a:gd name="T34" fmla="*/ 409 w 570"/>
                <a:gd name="T35" fmla="*/ 530 h 725"/>
                <a:gd name="T36" fmla="*/ 416 w 570"/>
                <a:gd name="T37" fmla="*/ 551 h 725"/>
                <a:gd name="T38" fmla="*/ 141 w 570"/>
                <a:gd name="T39" fmla="*/ 725 h 725"/>
                <a:gd name="T40" fmla="*/ 141 w 570"/>
                <a:gd name="T41" fmla="*/ 705 h 725"/>
                <a:gd name="T42" fmla="*/ 134 w 570"/>
                <a:gd name="T43" fmla="*/ 691 h 725"/>
                <a:gd name="T44" fmla="*/ 127 w 570"/>
                <a:gd name="T45" fmla="*/ 678 h 725"/>
                <a:gd name="T46" fmla="*/ 121 w 570"/>
                <a:gd name="T47" fmla="*/ 658 h 725"/>
                <a:gd name="T48" fmla="*/ 121 w 570"/>
                <a:gd name="T49" fmla="*/ 645 h 725"/>
                <a:gd name="T50" fmla="*/ 114 w 570"/>
                <a:gd name="T51" fmla="*/ 631 h 725"/>
                <a:gd name="T52" fmla="*/ 107 w 570"/>
                <a:gd name="T53" fmla="*/ 618 h 725"/>
                <a:gd name="T54" fmla="*/ 107 w 570"/>
                <a:gd name="T55" fmla="*/ 604 h 725"/>
                <a:gd name="T56" fmla="*/ 100 w 570"/>
                <a:gd name="T57" fmla="*/ 591 h 725"/>
                <a:gd name="T58" fmla="*/ 100 w 570"/>
                <a:gd name="T59" fmla="*/ 571 h 725"/>
                <a:gd name="T60" fmla="*/ 94 w 570"/>
                <a:gd name="T61" fmla="*/ 557 h 725"/>
                <a:gd name="T62" fmla="*/ 94 w 570"/>
                <a:gd name="T63" fmla="*/ 537 h 725"/>
                <a:gd name="T64" fmla="*/ 87 w 570"/>
                <a:gd name="T65" fmla="*/ 524 h 725"/>
                <a:gd name="T66" fmla="*/ 87 w 570"/>
                <a:gd name="T67" fmla="*/ 504 h 725"/>
                <a:gd name="T68" fmla="*/ 87 w 570"/>
                <a:gd name="T69" fmla="*/ 490 h 725"/>
                <a:gd name="T70" fmla="*/ 87 w 570"/>
                <a:gd name="T71" fmla="*/ 470 h 725"/>
                <a:gd name="T72" fmla="*/ 80 w 570"/>
                <a:gd name="T73" fmla="*/ 450 h 725"/>
                <a:gd name="T74" fmla="*/ 80 w 570"/>
                <a:gd name="T75" fmla="*/ 430 h 725"/>
                <a:gd name="T76" fmla="*/ 80 w 570"/>
                <a:gd name="T77" fmla="*/ 410 h 725"/>
                <a:gd name="T78" fmla="*/ 80 w 570"/>
                <a:gd name="T79" fmla="*/ 383 h 725"/>
                <a:gd name="T80" fmla="*/ 80 w 570"/>
                <a:gd name="T81" fmla="*/ 363 h 725"/>
                <a:gd name="T82" fmla="*/ 87 w 570"/>
                <a:gd name="T83" fmla="*/ 343 h 725"/>
                <a:gd name="T84" fmla="*/ 87 w 570"/>
                <a:gd name="T85" fmla="*/ 329 h 725"/>
                <a:gd name="T86" fmla="*/ 87 w 570"/>
                <a:gd name="T87" fmla="*/ 309 h 725"/>
                <a:gd name="T88" fmla="*/ 87 w 570"/>
                <a:gd name="T89" fmla="*/ 289 h 725"/>
                <a:gd name="T90" fmla="*/ 94 w 570"/>
                <a:gd name="T91" fmla="*/ 269 h 725"/>
                <a:gd name="T92" fmla="*/ 94 w 570"/>
                <a:gd name="T93" fmla="*/ 255 h 725"/>
                <a:gd name="T94" fmla="*/ 100 w 570"/>
                <a:gd name="T95" fmla="*/ 235 h 725"/>
                <a:gd name="T96" fmla="*/ 107 w 570"/>
                <a:gd name="T97" fmla="*/ 215 h 725"/>
                <a:gd name="T98" fmla="*/ 107 w 570"/>
                <a:gd name="T99" fmla="*/ 195 h 725"/>
                <a:gd name="T100" fmla="*/ 114 w 570"/>
                <a:gd name="T101" fmla="*/ 181 h 725"/>
                <a:gd name="T102" fmla="*/ 121 w 570"/>
                <a:gd name="T103" fmla="*/ 161 h 725"/>
                <a:gd name="T104" fmla="*/ 127 w 570"/>
                <a:gd name="T105" fmla="*/ 141 h 725"/>
                <a:gd name="T106" fmla="*/ 134 w 570"/>
                <a:gd name="T107" fmla="*/ 121 h 725"/>
                <a:gd name="T108" fmla="*/ 0 w 570"/>
                <a:gd name="T109" fmla="*/ 61 h 725"/>
                <a:gd name="T110" fmla="*/ 355 w 570"/>
                <a:gd name="T111" fmla="*/ 0 h 725"/>
                <a:gd name="T112" fmla="*/ 570 w 570"/>
                <a:gd name="T113" fmla="*/ 296 h 7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0"/>
                <a:gd name="T172" fmla="*/ 0 h 725"/>
                <a:gd name="T173" fmla="*/ 570 w 570"/>
                <a:gd name="T174" fmla="*/ 725 h 7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0" h="725">
                  <a:moveTo>
                    <a:pt x="570" y="296"/>
                  </a:moveTo>
                  <a:lnTo>
                    <a:pt x="429" y="242"/>
                  </a:lnTo>
                  <a:lnTo>
                    <a:pt x="422" y="255"/>
                  </a:lnTo>
                  <a:lnTo>
                    <a:pt x="416" y="269"/>
                  </a:lnTo>
                  <a:lnTo>
                    <a:pt x="416" y="282"/>
                  </a:lnTo>
                  <a:lnTo>
                    <a:pt x="409" y="296"/>
                  </a:lnTo>
                  <a:lnTo>
                    <a:pt x="402" y="316"/>
                  </a:lnTo>
                  <a:lnTo>
                    <a:pt x="402" y="329"/>
                  </a:lnTo>
                  <a:lnTo>
                    <a:pt x="402" y="349"/>
                  </a:lnTo>
                  <a:lnTo>
                    <a:pt x="396" y="369"/>
                  </a:lnTo>
                  <a:lnTo>
                    <a:pt x="396" y="390"/>
                  </a:lnTo>
                  <a:lnTo>
                    <a:pt x="396" y="423"/>
                  </a:lnTo>
                  <a:lnTo>
                    <a:pt x="396" y="443"/>
                  </a:lnTo>
                  <a:lnTo>
                    <a:pt x="396" y="457"/>
                  </a:lnTo>
                  <a:lnTo>
                    <a:pt x="402" y="477"/>
                  </a:lnTo>
                  <a:lnTo>
                    <a:pt x="402" y="497"/>
                  </a:lnTo>
                  <a:lnTo>
                    <a:pt x="409" y="510"/>
                  </a:lnTo>
                  <a:lnTo>
                    <a:pt x="409" y="530"/>
                  </a:lnTo>
                  <a:lnTo>
                    <a:pt x="416" y="551"/>
                  </a:lnTo>
                  <a:lnTo>
                    <a:pt x="141" y="725"/>
                  </a:lnTo>
                  <a:lnTo>
                    <a:pt x="141" y="705"/>
                  </a:lnTo>
                  <a:lnTo>
                    <a:pt x="134" y="691"/>
                  </a:lnTo>
                  <a:lnTo>
                    <a:pt x="127" y="678"/>
                  </a:lnTo>
                  <a:lnTo>
                    <a:pt x="121" y="658"/>
                  </a:lnTo>
                  <a:lnTo>
                    <a:pt x="121" y="645"/>
                  </a:lnTo>
                  <a:lnTo>
                    <a:pt x="114" y="631"/>
                  </a:lnTo>
                  <a:lnTo>
                    <a:pt x="107" y="618"/>
                  </a:lnTo>
                  <a:lnTo>
                    <a:pt x="107" y="604"/>
                  </a:lnTo>
                  <a:lnTo>
                    <a:pt x="100" y="591"/>
                  </a:lnTo>
                  <a:lnTo>
                    <a:pt x="100" y="571"/>
                  </a:lnTo>
                  <a:lnTo>
                    <a:pt x="94" y="557"/>
                  </a:lnTo>
                  <a:lnTo>
                    <a:pt x="94" y="537"/>
                  </a:lnTo>
                  <a:lnTo>
                    <a:pt x="87" y="524"/>
                  </a:lnTo>
                  <a:lnTo>
                    <a:pt x="87" y="504"/>
                  </a:lnTo>
                  <a:lnTo>
                    <a:pt x="87" y="490"/>
                  </a:lnTo>
                  <a:lnTo>
                    <a:pt x="87" y="470"/>
                  </a:lnTo>
                  <a:lnTo>
                    <a:pt x="80" y="450"/>
                  </a:lnTo>
                  <a:lnTo>
                    <a:pt x="80" y="430"/>
                  </a:lnTo>
                  <a:lnTo>
                    <a:pt x="80" y="410"/>
                  </a:lnTo>
                  <a:lnTo>
                    <a:pt x="80" y="383"/>
                  </a:lnTo>
                  <a:lnTo>
                    <a:pt x="80" y="363"/>
                  </a:lnTo>
                  <a:lnTo>
                    <a:pt x="87" y="343"/>
                  </a:lnTo>
                  <a:lnTo>
                    <a:pt x="87" y="329"/>
                  </a:lnTo>
                  <a:lnTo>
                    <a:pt x="87" y="309"/>
                  </a:lnTo>
                  <a:lnTo>
                    <a:pt x="87" y="289"/>
                  </a:lnTo>
                  <a:lnTo>
                    <a:pt x="94" y="269"/>
                  </a:lnTo>
                  <a:lnTo>
                    <a:pt x="94" y="255"/>
                  </a:lnTo>
                  <a:lnTo>
                    <a:pt x="100" y="235"/>
                  </a:lnTo>
                  <a:lnTo>
                    <a:pt x="107" y="215"/>
                  </a:lnTo>
                  <a:lnTo>
                    <a:pt x="107" y="195"/>
                  </a:lnTo>
                  <a:lnTo>
                    <a:pt x="114" y="181"/>
                  </a:lnTo>
                  <a:lnTo>
                    <a:pt x="121" y="161"/>
                  </a:lnTo>
                  <a:lnTo>
                    <a:pt x="127" y="141"/>
                  </a:lnTo>
                  <a:lnTo>
                    <a:pt x="134" y="121"/>
                  </a:lnTo>
                  <a:lnTo>
                    <a:pt x="0" y="61"/>
                  </a:lnTo>
                  <a:lnTo>
                    <a:pt x="355" y="0"/>
                  </a:lnTo>
                  <a:lnTo>
                    <a:pt x="570" y="296"/>
                  </a:lnTo>
                  <a:close/>
                </a:path>
              </a:pathLst>
            </a:custGeom>
            <a:solidFill>
              <a:srgbClr val="FED880"/>
            </a:solidFill>
            <a:ln w="11113">
              <a:solidFill>
                <a:srgbClr val="000000"/>
              </a:solidFill>
              <a:prstDash val="solid"/>
              <a:round/>
              <a:headEnd/>
              <a:tailEnd/>
            </a:ln>
          </p:spPr>
          <p:txBody>
            <a:bodyPr/>
            <a:lstStyle/>
            <a:p>
              <a:endParaRPr lang="en-US"/>
            </a:p>
          </p:txBody>
        </p:sp>
        <p:sp>
          <p:nvSpPr>
            <p:cNvPr id="61447" name="Freeform 13"/>
            <p:cNvSpPr>
              <a:spLocks/>
            </p:cNvSpPr>
            <p:nvPr/>
          </p:nvSpPr>
          <p:spPr bwMode="auto">
            <a:xfrm>
              <a:off x="3638" y="2727"/>
              <a:ext cx="650" cy="617"/>
            </a:xfrm>
            <a:custGeom>
              <a:avLst/>
              <a:gdLst>
                <a:gd name="T0" fmla="*/ 516 w 650"/>
                <a:gd name="T1" fmla="*/ 617 h 617"/>
                <a:gd name="T2" fmla="*/ 503 w 650"/>
                <a:gd name="T3" fmla="*/ 610 h 617"/>
                <a:gd name="T4" fmla="*/ 489 w 650"/>
                <a:gd name="T5" fmla="*/ 604 h 617"/>
                <a:gd name="T6" fmla="*/ 476 w 650"/>
                <a:gd name="T7" fmla="*/ 597 h 617"/>
                <a:gd name="T8" fmla="*/ 469 w 650"/>
                <a:gd name="T9" fmla="*/ 597 h 617"/>
                <a:gd name="T10" fmla="*/ 456 w 650"/>
                <a:gd name="T11" fmla="*/ 590 h 617"/>
                <a:gd name="T12" fmla="*/ 442 w 650"/>
                <a:gd name="T13" fmla="*/ 584 h 617"/>
                <a:gd name="T14" fmla="*/ 436 w 650"/>
                <a:gd name="T15" fmla="*/ 570 h 617"/>
                <a:gd name="T16" fmla="*/ 422 w 650"/>
                <a:gd name="T17" fmla="*/ 563 h 617"/>
                <a:gd name="T18" fmla="*/ 409 w 650"/>
                <a:gd name="T19" fmla="*/ 557 h 617"/>
                <a:gd name="T20" fmla="*/ 395 w 650"/>
                <a:gd name="T21" fmla="*/ 550 h 617"/>
                <a:gd name="T22" fmla="*/ 382 w 650"/>
                <a:gd name="T23" fmla="*/ 537 h 617"/>
                <a:gd name="T24" fmla="*/ 375 w 650"/>
                <a:gd name="T25" fmla="*/ 530 h 617"/>
                <a:gd name="T26" fmla="*/ 362 w 650"/>
                <a:gd name="T27" fmla="*/ 523 h 617"/>
                <a:gd name="T28" fmla="*/ 349 w 650"/>
                <a:gd name="T29" fmla="*/ 510 h 617"/>
                <a:gd name="T30" fmla="*/ 335 w 650"/>
                <a:gd name="T31" fmla="*/ 503 h 617"/>
                <a:gd name="T32" fmla="*/ 322 w 650"/>
                <a:gd name="T33" fmla="*/ 490 h 617"/>
                <a:gd name="T34" fmla="*/ 315 w 650"/>
                <a:gd name="T35" fmla="*/ 483 h 617"/>
                <a:gd name="T36" fmla="*/ 302 w 650"/>
                <a:gd name="T37" fmla="*/ 469 h 617"/>
                <a:gd name="T38" fmla="*/ 288 w 650"/>
                <a:gd name="T39" fmla="*/ 456 h 617"/>
                <a:gd name="T40" fmla="*/ 275 w 650"/>
                <a:gd name="T41" fmla="*/ 443 h 617"/>
                <a:gd name="T42" fmla="*/ 268 w 650"/>
                <a:gd name="T43" fmla="*/ 436 h 617"/>
                <a:gd name="T44" fmla="*/ 255 w 650"/>
                <a:gd name="T45" fmla="*/ 422 h 617"/>
                <a:gd name="T46" fmla="*/ 248 w 650"/>
                <a:gd name="T47" fmla="*/ 409 h 617"/>
                <a:gd name="T48" fmla="*/ 234 w 650"/>
                <a:gd name="T49" fmla="*/ 402 h 617"/>
                <a:gd name="T50" fmla="*/ 228 w 650"/>
                <a:gd name="T51" fmla="*/ 389 h 617"/>
                <a:gd name="T52" fmla="*/ 214 w 650"/>
                <a:gd name="T53" fmla="*/ 376 h 617"/>
                <a:gd name="T54" fmla="*/ 208 w 650"/>
                <a:gd name="T55" fmla="*/ 362 h 617"/>
                <a:gd name="T56" fmla="*/ 194 w 650"/>
                <a:gd name="T57" fmla="*/ 342 h 617"/>
                <a:gd name="T58" fmla="*/ 181 w 650"/>
                <a:gd name="T59" fmla="*/ 329 h 617"/>
                <a:gd name="T60" fmla="*/ 174 w 650"/>
                <a:gd name="T61" fmla="*/ 315 h 617"/>
                <a:gd name="T62" fmla="*/ 161 w 650"/>
                <a:gd name="T63" fmla="*/ 302 h 617"/>
                <a:gd name="T64" fmla="*/ 154 w 650"/>
                <a:gd name="T65" fmla="*/ 282 h 617"/>
                <a:gd name="T66" fmla="*/ 140 w 650"/>
                <a:gd name="T67" fmla="*/ 261 h 617"/>
                <a:gd name="T68" fmla="*/ 134 w 650"/>
                <a:gd name="T69" fmla="*/ 248 h 617"/>
                <a:gd name="T70" fmla="*/ 127 w 650"/>
                <a:gd name="T71" fmla="*/ 235 h 617"/>
                <a:gd name="T72" fmla="*/ 120 w 650"/>
                <a:gd name="T73" fmla="*/ 221 h 617"/>
                <a:gd name="T74" fmla="*/ 0 w 650"/>
                <a:gd name="T75" fmla="*/ 275 h 617"/>
                <a:gd name="T76" fmla="*/ 201 w 650"/>
                <a:gd name="T77" fmla="*/ 0 h 617"/>
                <a:gd name="T78" fmla="*/ 550 w 650"/>
                <a:gd name="T79" fmla="*/ 27 h 617"/>
                <a:gd name="T80" fmla="*/ 409 w 650"/>
                <a:gd name="T81" fmla="*/ 94 h 617"/>
                <a:gd name="T82" fmla="*/ 416 w 650"/>
                <a:gd name="T83" fmla="*/ 107 h 617"/>
                <a:gd name="T84" fmla="*/ 429 w 650"/>
                <a:gd name="T85" fmla="*/ 127 h 617"/>
                <a:gd name="T86" fmla="*/ 442 w 650"/>
                <a:gd name="T87" fmla="*/ 147 h 617"/>
                <a:gd name="T88" fmla="*/ 456 w 650"/>
                <a:gd name="T89" fmla="*/ 167 h 617"/>
                <a:gd name="T90" fmla="*/ 469 w 650"/>
                <a:gd name="T91" fmla="*/ 188 h 617"/>
                <a:gd name="T92" fmla="*/ 483 w 650"/>
                <a:gd name="T93" fmla="*/ 201 h 617"/>
                <a:gd name="T94" fmla="*/ 496 w 650"/>
                <a:gd name="T95" fmla="*/ 221 h 617"/>
                <a:gd name="T96" fmla="*/ 510 w 650"/>
                <a:gd name="T97" fmla="*/ 235 h 617"/>
                <a:gd name="T98" fmla="*/ 523 w 650"/>
                <a:gd name="T99" fmla="*/ 248 h 617"/>
                <a:gd name="T100" fmla="*/ 543 w 650"/>
                <a:gd name="T101" fmla="*/ 261 h 617"/>
                <a:gd name="T102" fmla="*/ 557 w 650"/>
                <a:gd name="T103" fmla="*/ 275 h 617"/>
                <a:gd name="T104" fmla="*/ 570 w 650"/>
                <a:gd name="T105" fmla="*/ 288 h 617"/>
                <a:gd name="T106" fmla="*/ 583 w 650"/>
                <a:gd name="T107" fmla="*/ 295 h 617"/>
                <a:gd name="T108" fmla="*/ 604 w 650"/>
                <a:gd name="T109" fmla="*/ 308 h 617"/>
                <a:gd name="T110" fmla="*/ 624 w 650"/>
                <a:gd name="T111" fmla="*/ 322 h 617"/>
                <a:gd name="T112" fmla="*/ 637 w 650"/>
                <a:gd name="T113" fmla="*/ 329 h 617"/>
                <a:gd name="T114" fmla="*/ 650 w 650"/>
                <a:gd name="T115" fmla="*/ 335 h 617"/>
                <a:gd name="T116" fmla="*/ 516 w 650"/>
                <a:gd name="T117" fmla="*/ 617 h 61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50"/>
                <a:gd name="T178" fmla="*/ 0 h 617"/>
                <a:gd name="T179" fmla="*/ 650 w 650"/>
                <a:gd name="T180" fmla="*/ 617 h 61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50" h="617">
                  <a:moveTo>
                    <a:pt x="516" y="617"/>
                  </a:moveTo>
                  <a:lnTo>
                    <a:pt x="503" y="610"/>
                  </a:lnTo>
                  <a:lnTo>
                    <a:pt x="489" y="604"/>
                  </a:lnTo>
                  <a:lnTo>
                    <a:pt x="476" y="597"/>
                  </a:lnTo>
                  <a:lnTo>
                    <a:pt x="469" y="597"/>
                  </a:lnTo>
                  <a:lnTo>
                    <a:pt x="456" y="590"/>
                  </a:lnTo>
                  <a:lnTo>
                    <a:pt x="442" y="584"/>
                  </a:lnTo>
                  <a:lnTo>
                    <a:pt x="436" y="570"/>
                  </a:lnTo>
                  <a:lnTo>
                    <a:pt x="422" y="563"/>
                  </a:lnTo>
                  <a:lnTo>
                    <a:pt x="409" y="557"/>
                  </a:lnTo>
                  <a:lnTo>
                    <a:pt x="395" y="550"/>
                  </a:lnTo>
                  <a:lnTo>
                    <a:pt x="382" y="537"/>
                  </a:lnTo>
                  <a:lnTo>
                    <a:pt x="375" y="530"/>
                  </a:lnTo>
                  <a:lnTo>
                    <a:pt x="362" y="523"/>
                  </a:lnTo>
                  <a:lnTo>
                    <a:pt x="349" y="510"/>
                  </a:lnTo>
                  <a:lnTo>
                    <a:pt x="335" y="503"/>
                  </a:lnTo>
                  <a:lnTo>
                    <a:pt x="322" y="490"/>
                  </a:lnTo>
                  <a:lnTo>
                    <a:pt x="315" y="483"/>
                  </a:lnTo>
                  <a:lnTo>
                    <a:pt x="302" y="469"/>
                  </a:lnTo>
                  <a:lnTo>
                    <a:pt x="288" y="456"/>
                  </a:lnTo>
                  <a:lnTo>
                    <a:pt x="275" y="443"/>
                  </a:lnTo>
                  <a:lnTo>
                    <a:pt x="268" y="436"/>
                  </a:lnTo>
                  <a:lnTo>
                    <a:pt x="255" y="422"/>
                  </a:lnTo>
                  <a:lnTo>
                    <a:pt x="248" y="409"/>
                  </a:lnTo>
                  <a:lnTo>
                    <a:pt x="234" y="402"/>
                  </a:lnTo>
                  <a:lnTo>
                    <a:pt x="228" y="389"/>
                  </a:lnTo>
                  <a:lnTo>
                    <a:pt x="214" y="376"/>
                  </a:lnTo>
                  <a:lnTo>
                    <a:pt x="208" y="362"/>
                  </a:lnTo>
                  <a:lnTo>
                    <a:pt x="194" y="342"/>
                  </a:lnTo>
                  <a:lnTo>
                    <a:pt x="181" y="329"/>
                  </a:lnTo>
                  <a:lnTo>
                    <a:pt x="174" y="315"/>
                  </a:lnTo>
                  <a:lnTo>
                    <a:pt x="161" y="302"/>
                  </a:lnTo>
                  <a:lnTo>
                    <a:pt x="154" y="282"/>
                  </a:lnTo>
                  <a:lnTo>
                    <a:pt x="140" y="261"/>
                  </a:lnTo>
                  <a:lnTo>
                    <a:pt x="134" y="248"/>
                  </a:lnTo>
                  <a:lnTo>
                    <a:pt x="127" y="235"/>
                  </a:lnTo>
                  <a:lnTo>
                    <a:pt x="120" y="221"/>
                  </a:lnTo>
                  <a:lnTo>
                    <a:pt x="0" y="275"/>
                  </a:lnTo>
                  <a:lnTo>
                    <a:pt x="201" y="0"/>
                  </a:lnTo>
                  <a:lnTo>
                    <a:pt x="550" y="27"/>
                  </a:lnTo>
                  <a:lnTo>
                    <a:pt x="409" y="94"/>
                  </a:lnTo>
                  <a:lnTo>
                    <a:pt x="416" y="107"/>
                  </a:lnTo>
                  <a:lnTo>
                    <a:pt x="429" y="127"/>
                  </a:lnTo>
                  <a:lnTo>
                    <a:pt x="442" y="147"/>
                  </a:lnTo>
                  <a:lnTo>
                    <a:pt x="456" y="167"/>
                  </a:lnTo>
                  <a:lnTo>
                    <a:pt x="469" y="188"/>
                  </a:lnTo>
                  <a:lnTo>
                    <a:pt x="483" y="201"/>
                  </a:lnTo>
                  <a:lnTo>
                    <a:pt x="496" y="221"/>
                  </a:lnTo>
                  <a:lnTo>
                    <a:pt x="510" y="235"/>
                  </a:lnTo>
                  <a:lnTo>
                    <a:pt x="523" y="248"/>
                  </a:lnTo>
                  <a:lnTo>
                    <a:pt x="543" y="261"/>
                  </a:lnTo>
                  <a:lnTo>
                    <a:pt x="557" y="275"/>
                  </a:lnTo>
                  <a:lnTo>
                    <a:pt x="570" y="288"/>
                  </a:lnTo>
                  <a:lnTo>
                    <a:pt x="583" y="295"/>
                  </a:lnTo>
                  <a:lnTo>
                    <a:pt x="604" y="308"/>
                  </a:lnTo>
                  <a:lnTo>
                    <a:pt x="624" y="322"/>
                  </a:lnTo>
                  <a:lnTo>
                    <a:pt x="637" y="329"/>
                  </a:lnTo>
                  <a:lnTo>
                    <a:pt x="650" y="335"/>
                  </a:lnTo>
                  <a:lnTo>
                    <a:pt x="516" y="617"/>
                  </a:lnTo>
                  <a:close/>
                </a:path>
              </a:pathLst>
            </a:custGeom>
            <a:solidFill>
              <a:schemeClr val="hlink"/>
            </a:solidFill>
            <a:ln w="11113">
              <a:solidFill>
                <a:srgbClr val="000000"/>
              </a:solidFill>
              <a:prstDash val="solid"/>
              <a:round/>
              <a:headEnd/>
              <a:tailEnd/>
            </a:ln>
          </p:spPr>
          <p:txBody>
            <a:bodyPr/>
            <a:lstStyle/>
            <a:p>
              <a:endParaRPr lang="en-US"/>
            </a:p>
          </p:txBody>
        </p:sp>
        <p:sp>
          <p:nvSpPr>
            <p:cNvPr id="61448" name="Freeform 14"/>
            <p:cNvSpPr>
              <a:spLocks/>
            </p:cNvSpPr>
            <p:nvPr/>
          </p:nvSpPr>
          <p:spPr bwMode="auto">
            <a:xfrm>
              <a:off x="4127" y="2941"/>
              <a:ext cx="705" cy="564"/>
            </a:xfrm>
            <a:custGeom>
              <a:avLst/>
              <a:gdLst>
                <a:gd name="T0" fmla="*/ 282 w 705"/>
                <a:gd name="T1" fmla="*/ 0 h 564"/>
                <a:gd name="T2" fmla="*/ 222 w 705"/>
                <a:gd name="T3" fmla="*/ 148 h 564"/>
                <a:gd name="T4" fmla="*/ 235 w 705"/>
                <a:gd name="T5" fmla="*/ 155 h 564"/>
                <a:gd name="T6" fmla="*/ 249 w 705"/>
                <a:gd name="T7" fmla="*/ 155 h 564"/>
                <a:gd name="T8" fmla="*/ 262 w 705"/>
                <a:gd name="T9" fmla="*/ 162 h 564"/>
                <a:gd name="T10" fmla="*/ 282 w 705"/>
                <a:gd name="T11" fmla="*/ 162 h 564"/>
                <a:gd name="T12" fmla="*/ 296 w 705"/>
                <a:gd name="T13" fmla="*/ 168 h 564"/>
                <a:gd name="T14" fmla="*/ 316 w 705"/>
                <a:gd name="T15" fmla="*/ 168 h 564"/>
                <a:gd name="T16" fmla="*/ 329 w 705"/>
                <a:gd name="T17" fmla="*/ 175 h 564"/>
                <a:gd name="T18" fmla="*/ 349 w 705"/>
                <a:gd name="T19" fmla="*/ 175 h 564"/>
                <a:gd name="T20" fmla="*/ 370 w 705"/>
                <a:gd name="T21" fmla="*/ 175 h 564"/>
                <a:gd name="T22" fmla="*/ 410 w 705"/>
                <a:gd name="T23" fmla="*/ 175 h 564"/>
                <a:gd name="T24" fmla="*/ 430 w 705"/>
                <a:gd name="T25" fmla="*/ 175 h 564"/>
                <a:gd name="T26" fmla="*/ 443 w 705"/>
                <a:gd name="T27" fmla="*/ 175 h 564"/>
                <a:gd name="T28" fmla="*/ 463 w 705"/>
                <a:gd name="T29" fmla="*/ 175 h 564"/>
                <a:gd name="T30" fmla="*/ 477 w 705"/>
                <a:gd name="T31" fmla="*/ 168 h 564"/>
                <a:gd name="T32" fmla="*/ 497 w 705"/>
                <a:gd name="T33" fmla="*/ 168 h 564"/>
                <a:gd name="T34" fmla="*/ 517 w 705"/>
                <a:gd name="T35" fmla="*/ 162 h 564"/>
                <a:gd name="T36" fmla="*/ 537 w 705"/>
                <a:gd name="T37" fmla="*/ 155 h 564"/>
                <a:gd name="T38" fmla="*/ 705 w 705"/>
                <a:gd name="T39" fmla="*/ 430 h 564"/>
                <a:gd name="T40" fmla="*/ 692 w 705"/>
                <a:gd name="T41" fmla="*/ 437 h 564"/>
                <a:gd name="T42" fmla="*/ 671 w 705"/>
                <a:gd name="T43" fmla="*/ 443 h 564"/>
                <a:gd name="T44" fmla="*/ 658 w 705"/>
                <a:gd name="T45" fmla="*/ 443 h 564"/>
                <a:gd name="T46" fmla="*/ 645 w 705"/>
                <a:gd name="T47" fmla="*/ 450 h 564"/>
                <a:gd name="T48" fmla="*/ 631 w 705"/>
                <a:gd name="T49" fmla="*/ 457 h 564"/>
                <a:gd name="T50" fmla="*/ 618 w 705"/>
                <a:gd name="T51" fmla="*/ 463 h 564"/>
                <a:gd name="T52" fmla="*/ 604 w 705"/>
                <a:gd name="T53" fmla="*/ 463 h 564"/>
                <a:gd name="T54" fmla="*/ 591 w 705"/>
                <a:gd name="T55" fmla="*/ 470 h 564"/>
                <a:gd name="T56" fmla="*/ 571 w 705"/>
                <a:gd name="T57" fmla="*/ 470 h 564"/>
                <a:gd name="T58" fmla="*/ 557 w 705"/>
                <a:gd name="T59" fmla="*/ 477 h 564"/>
                <a:gd name="T60" fmla="*/ 537 w 705"/>
                <a:gd name="T61" fmla="*/ 477 h 564"/>
                <a:gd name="T62" fmla="*/ 524 w 705"/>
                <a:gd name="T63" fmla="*/ 484 h 564"/>
                <a:gd name="T64" fmla="*/ 510 w 705"/>
                <a:gd name="T65" fmla="*/ 484 h 564"/>
                <a:gd name="T66" fmla="*/ 490 w 705"/>
                <a:gd name="T67" fmla="*/ 484 h 564"/>
                <a:gd name="T68" fmla="*/ 470 w 705"/>
                <a:gd name="T69" fmla="*/ 490 h 564"/>
                <a:gd name="T70" fmla="*/ 450 w 705"/>
                <a:gd name="T71" fmla="*/ 490 h 564"/>
                <a:gd name="T72" fmla="*/ 430 w 705"/>
                <a:gd name="T73" fmla="*/ 490 h 564"/>
                <a:gd name="T74" fmla="*/ 416 w 705"/>
                <a:gd name="T75" fmla="*/ 490 h 564"/>
                <a:gd name="T76" fmla="*/ 396 w 705"/>
                <a:gd name="T77" fmla="*/ 490 h 564"/>
                <a:gd name="T78" fmla="*/ 370 w 705"/>
                <a:gd name="T79" fmla="*/ 490 h 564"/>
                <a:gd name="T80" fmla="*/ 343 w 705"/>
                <a:gd name="T81" fmla="*/ 490 h 564"/>
                <a:gd name="T82" fmla="*/ 329 w 705"/>
                <a:gd name="T83" fmla="*/ 490 h 564"/>
                <a:gd name="T84" fmla="*/ 309 w 705"/>
                <a:gd name="T85" fmla="*/ 490 h 564"/>
                <a:gd name="T86" fmla="*/ 296 w 705"/>
                <a:gd name="T87" fmla="*/ 484 h 564"/>
                <a:gd name="T88" fmla="*/ 276 w 705"/>
                <a:gd name="T89" fmla="*/ 484 h 564"/>
                <a:gd name="T90" fmla="*/ 255 w 705"/>
                <a:gd name="T91" fmla="*/ 477 h 564"/>
                <a:gd name="T92" fmla="*/ 235 w 705"/>
                <a:gd name="T93" fmla="*/ 477 h 564"/>
                <a:gd name="T94" fmla="*/ 215 w 705"/>
                <a:gd name="T95" fmla="*/ 470 h 564"/>
                <a:gd name="T96" fmla="*/ 202 w 705"/>
                <a:gd name="T97" fmla="*/ 470 h 564"/>
                <a:gd name="T98" fmla="*/ 182 w 705"/>
                <a:gd name="T99" fmla="*/ 463 h 564"/>
                <a:gd name="T100" fmla="*/ 161 w 705"/>
                <a:gd name="T101" fmla="*/ 457 h 564"/>
                <a:gd name="T102" fmla="*/ 148 w 705"/>
                <a:gd name="T103" fmla="*/ 457 h 564"/>
                <a:gd name="T104" fmla="*/ 128 w 705"/>
                <a:gd name="T105" fmla="*/ 450 h 564"/>
                <a:gd name="T106" fmla="*/ 101 w 705"/>
                <a:gd name="T107" fmla="*/ 437 h 564"/>
                <a:gd name="T108" fmla="*/ 47 w 705"/>
                <a:gd name="T109" fmla="*/ 564 h 564"/>
                <a:gd name="T110" fmla="*/ 0 w 705"/>
                <a:gd name="T111" fmla="*/ 202 h 564"/>
                <a:gd name="T112" fmla="*/ 282 w 705"/>
                <a:gd name="T113" fmla="*/ 0 h 5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05"/>
                <a:gd name="T172" fmla="*/ 0 h 564"/>
                <a:gd name="T173" fmla="*/ 705 w 705"/>
                <a:gd name="T174" fmla="*/ 564 h 5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05" h="564">
                  <a:moveTo>
                    <a:pt x="282" y="0"/>
                  </a:moveTo>
                  <a:lnTo>
                    <a:pt x="222" y="148"/>
                  </a:lnTo>
                  <a:lnTo>
                    <a:pt x="235" y="155"/>
                  </a:lnTo>
                  <a:lnTo>
                    <a:pt x="249" y="155"/>
                  </a:lnTo>
                  <a:lnTo>
                    <a:pt x="262" y="162"/>
                  </a:lnTo>
                  <a:lnTo>
                    <a:pt x="282" y="162"/>
                  </a:lnTo>
                  <a:lnTo>
                    <a:pt x="296" y="168"/>
                  </a:lnTo>
                  <a:lnTo>
                    <a:pt x="316" y="168"/>
                  </a:lnTo>
                  <a:lnTo>
                    <a:pt x="329" y="175"/>
                  </a:lnTo>
                  <a:lnTo>
                    <a:pt x="349" y="175"/>
                  </a:lnTo>
                  <a:lnTo>
                    <a:pt x="370" y="175"/>
                  </a:lnTo>
                  <a:lnTo>
                    <a:pt x="410" y="175"/>
                  </a:lnTo>
                  <a:lnTo>
                    <a:pt x="430" y="175"/>
                  </a:lnTo>
                  <a:lnTo>
                    <a:pt x="443" y="175"/>
                  </a:lnTo>
                  <a:lnTo>
                    <a:pt x="463" y="175"/>
                  </a:lnTo>
                  <a:lnTo>
                    <a:pt x="477" y="168"/>
                  </a:lnTo>
                  <a:lnTo>
                    <a:pt x="497" y="168"/>
                  </a:lnTo>
                  <a:lnTo>
                    <a:pt x="517" y="162"/>
                  </a:lnTo>
                  <a:lnTo>
                    <a:pt x="537" y="155"/>
                  </a:lnTo>
                  <a:lnTo>
                    <a:pt x="705" y="430"/>
                  </a:lnTo>
                  <a:lnTo>
                    <a:pt x="692" y="437"/>
                  </a:lnTo>
                  <a:lnTo>
                    <a:pt x="671" y="443"/>
                  </a:lnTo>
                  <a:lnTo>
                    <a:pt x="658" y="443"/>
                  </a:lnTo>
                  <a:lnTo>
                    <a:pt x="645" y="450"/>
                  </a:lnTo>
                  <a:lnTo>
                    <a:pt x="631" y="457"/>
                  </a:lnTo>
                  <a:lnTo>
                    <a:pt x="618" y="463"/>
                  </a:lnTo>
                  <a:lnTo>
                    <a:pt x="604" y="463"/>
                  </a:lnTo>
                  <a:lnTo>
                    <a:pt x="591" y="470"/>
                  </a:lnTo>
                  <a:lnTo>
                    <a:pt x="571" y="470"/>
                  </a:lnTo>
                  <a:lnTo>
                    <a:pt x="557" y="477"/>
                  </a:lnTo>
                  <a:lnTo>
                    <a:pt x="537" y="477"/>
                  </a:lnTo>
                  <a:lnTo>
                    <a:pt x="524" y="484"/>
                  </a:lnTo>
                  <a:lnTo>
                    <a:pt x="510" y="484"/>
                  </a:lnTo>
                  <a:lnTo>
                    <a:pt x="490" y="484"/>
                  </a:lnTo>
                  <a:lnTo>
                    <a:pt x="470" y="490"/>
                  </a:lnTo>
                  <a:lnTo>
                    <a:pt x="450" y="490"/>
                  </a:lnTo>
                  <a:lnTo>
                    <a:pt x="430" y="490"/>
                  </a:lnTo>
                  <a:lnTo>
                    <a:pt x="416" y="490"/>
                  </a:lnTo>
                  <a:lnTo>
                    <a:pt x="396" y="490"/>
                  </a:lnTo>
                  <a:lnTo>
                    <a:pt x="370" y="490"/>
                  </a:lnTo>
                  <a:lnTo>
                    <a:pt x="343" y="490"/>
                  </a:lnTo>
                  <a:lnTo>
                    <a:pt x="329" y="490"/>
                  </a:lnTo>
                  <a:lnTo>
                    <a:pt x="309" y="490"/>
                  </a:lnTo>
                  <a:lnTo>
                    <a:pt x="296" y="484"/>
                  </a:lnTo>
                  <a:lnTo>
                    <a:pt x="276" y="484"/>
                  </a:lnTo>
                  <a:lnTo>
                    <a:pt x="255" y="477"/>
                  </a:lnTo>
                  <a:lnTo>
                    <a:pt x="235" y="477"/>
                  </a:lnTo>
                  <a:lnTo>
                    <a:pt x="215" y="470"/>
                  </a:lnTo>
                  <a:lnTo>
                    <a:pt x="202" y="470"/>
                  </a:lnTo>
                  <a:lnTo>
                    <a:pt x="182" y="463"/>
                  </a:lnTo>
                  <a:lnTo>
                    <a:pt x="161" y="457"/>
                  </a:lnTo>
                  <a:lnTo>
                    <a:pt x="148" y="457"/>
                  </a:lnTo>
                  <a:lnTo>
                    <a:pt x="128" y="450"/>
                  </a:lnTo>
                  <a:lnTo>
                    <a:pt x="101" y="437"/>
                  </a:lnTo>
                  <a:lnTo>
                    <a:pt x="47" y="564"/>
                  </a:lnTo>
                  <a:lnTo>
                    <a:pt x="0" y="202"/>
                  </a:lnTo>
                  <a:lnTo>
                    <a:pt x="282" y="0"/>
                  </a:lnTo>
                  <a:close/>
                </a:path>
              </a:pathLst>
            </a:custGeom>
            <a:solidFill>
              <a:srgbClr val="CA8C02"/>
            </a:solidFill>
            <a:ln w="11113">
              <a:solidFill>
                <a:srgbClr val="000000"/>
              </a:solidFill>
              <a:prstDash val="solid"/>
              <a:round/>
              <a:headEnd/>
              <a:tailEnd/>
            </a:ln>
          </p:spPr>
          <p:txBody>
            <a:bodyPr/>
            <a:lstStyle/>
            <a:p>
              <a:endParaRPr lang="en-US"/>
            </a:p>
          </p:txBody>
        </p:sp>
        <p:sp>
          <p:nvSpPr>
            <p:cNvPr id="61449" name="Freeform 15"/>
            <p:cNvSpPr>
              <a:spLocks/>
            </p:cNvSpPr>
            <p:nvPr/>
          </p:nvSpPr>
          <p:spPr bwMode="auto">
            <a:xfrm>
              <a:off x="4637" y="2834"/>
              <a:ext cx="618" cy="611"/>
            </a:xfrm>
            <a:custGeom>
              <a:avLst/>
              <a:gdLst>
                <a:gd name="T0" fmla="*/ 618 w 618"/>
                <a:gd name="T1" fmla="*/ 134 h 611"/>
                <a:gd name="T2" fmla="*/ 604 w 618"/>
                <a:gd name="T3" fmla="*/ 148 h 611"/>
                <a:gd name="T4" fmla="*/ 604 w 618"/>
                <a:gd name="T5" fmla="*/ 154 h 611"/>
                <a:gd name="T6" fmla="*/ 598 w 618"/>
                <a:gd name="T7" fmla="*/ 168 h 611"/>
                <a:gd name="T8" fmla="*/ 591 w 618"/>
                <a:gd name="T9" fmla="*/ 181 h 611"/>
                <a:gd name="T10" fmla="*/ 584 w 618"/>
                <a:gd name="T11" fmla="*/ 188 h 611"/>
                <a:gd name="T12" fmla="*/ 578 w 618"/>
                <a:gd name="T13" fmla="*/ 201 h 611"/>
                <a:gd name="T14" fmla="*/ 571 w 618"/>
                <a:gd name="T15" fmla="*/ 215 h 611"/>
                <a:gd name="T16" fmla="*/ 564 w 618"/>
                <a:gd name="T17" fmla="*/ 228 h 611"/>
                <a:gd name="T18" fmla="*/ 551 w 618"/>
                <a:gd name="T19" fmla="*/ 235 h 611"/>
                <a:gd name="T20" fmla="*/ 544 w 618"/>
                <a:gd name="T21" fmla="*/ 248 h 611"/>
                <a:gd name="T22" fmla="*/ 537 w 618"/>
                <a:gd name="T23" fmla="*/ 262 h 611"/>
                <a:gd name="T24" fmla="*/ 524 w 618"/>
                <a:gd name="T25" fmla="*/ 275 h 611"/>
                <a:gd name="T26" fmla="*/ 517 w 618"/>
                <a:gd name="T27" fmla="*/ 289 h 611"/>
                <a:gd name="T28" fmla="*/ 504 w 618"/>
                <a:gd name="T29" fmla="*/ 302 h 611"/>
                <a:gd name="T30" fmla="*/ 497 w 618"/>
                <a:gd name="T31" fmla="*/ 309 h 611"/>
                <a:gd name="T32" fmla="*/ 484 w 618"/>
                <a:gd name="T33" fmla="*/ 322 h 611"/>
                <a:gd name="T34" fmla="*/ 477 w 618"/>
                <a:gd name="T35" fmla="*/ 336 h 611"/>
                <a:gd name="T36" fmla="*/ 463 w 618"/>
                <a:gd name="T37" fmla="*/ 349 h 611"/>
                <a:gd name="T38" fmla="*/ 450 w 618"/>
                <a:gd name="T39" fmla="*/ 362 h 611"/>
                <a:gd name="T40" fmla="*/ 443 w 618"/>
                <a:gd name="T41" fmla="*/ 369 h 611"/>
                <a:gd name="T42" fmla="*/ 430 w 618"/>
                <a:gd name="T43" fmla="*/ 383 h 611"/>
                <a:gd name="T44" fmla="*/ 416 w 618"/>
                <a:gd name="T45" fmla="*/ 389 h 611"/>
                <a:gd name="T46" fmla="*/ 410 w 618"/>
                <a:gd name="T47" fmla="*/ 403 h 611"/>
                <a:gd name="T48" fmla="*/ 396 w 618"/>
                <a:gd name="T49" fmla="*/ 409 h 611"/>
                <a:gd name="T50" fmla="*/ 383 w 618"/>
                <a:gd name="T51" fmla="*/ 423 h 611"/>
                <a:gd name="T52" fmla="*/ 370 w 618"/>
                <a:gd name="T53" fmla="*/ 430 h 611"/>
                <a:gd name="T54" fmla="*/ 356 w 618"/>
                <a:gd name="T55" fmla="*/ 443 h 611"/>
                <a:gd name="T56" fmla="*/ 343 w 618"/>
                <a:gd name="T57" fmla="*/ 450 h 611"/>
                <a:gd name="T58" fmla="*/ 329 w 618"/>
                <a:gd name="T59" fmla="*/ 463 h 611"/>
                <a:gd name="T60" fmla="*/ 309 w 618"/>
                <a:gd name="T61" fmla="*/ 477 h 611"/>
                <a:gd name="T62" fmla="*/ 296 w 618"/>
                <a:gd name="T63" fmla="*/ 483 h 611"/>
                <a:gd name="T64" fmla="*/ 276 w 618"/>
                <a:gd name="T65" fmla="*/ 497 h 611"/>
                <a:gd name="T66" fmla="*/ 363 w 618"/>
                <a:gd name="T67" fmla="*/ 611 h 611"/>
                <a:gd name="T68" fmla="*/ 27 w 618"/>
                <a:gd name="T69" fmla="*/ 463 h 611"/>
                <a:gd name="T70" fmla="*/ 0 w 618"/>
                <a:gd name="T71" fmla="*/ 161 h 611"/>
                <a:gd name="T72" fmla="*/ 68 w 618"/>
                <a:gd name="T73" fmla="*/ 242 h 611"/>
                <a:gd name="T74" fmla="*/ 88 w 618"/>
                <a:gd name="T75" fmla="*/ 235 h 611"/>
                <a:gd name="T76" fmla="*/ 101 w 618"/>
                <a:gd name="T77" fmla="*/ 228 h 611"/>
                <a:gd name="T78" fmla="*/ 121 w 618"/>
                <a:gd name="T79" fmla="*/ 222 h 611"/>
                <a:gd name="T80" fmla="*/ 141 w 618"/>
                <a:gd name="T81" fmla="*/ 208 h 611"/>
                <a:gd name="T82" fmla="*/ 161 w 618"/>
                <a:gd name="T83" fmla="*/ 195 h 611"/>
                <a:gd name="T84" fmla="*/ 182 w 618"/>
                <a:gd name="T85" fmla="*/ 181 h 611"/>
                <a:gd name="T86" fmla="*/ 202 w 618"/>
                <a:gd name="T87" fmla="*/ 168 h 611"/>
                <a:gd name="T88" fmla="*/ 215 w 618"/>
                <a:gd name="T89" fmla="*/ 154 h 611"/>
                <a:gd name="T90" fmla="*/ 229 w 618"/>
                <a:gd name="T91" fmla="*/ 141 h 611"/>
                <a:gd name="T92" fmla="*/ 242 w 618"/>
                <a:gd name="T93" fmla="*/ 121 h 611"/>
                <a:gd name="T94" fmla="*/ 255 w 618"/>
                <a:gd name="T95" fmla="*/ 107 h 611"/>
                <a:gd name="T96" fmla="*/ 269 w 618"/>
                <a:gd name="T97" fmla="*/ 94 h 611"/>
                <a:gd name="T98" fmla="*/ 282 w 618"/>
                <a:gd name="T99" fmla="*/ 74 h 611"/>
                <a:gd name="T100" fmla="*/ 296 w 618"/>
                <a:gd name="T101" fmla="*/ 60 h 611"/>
                <a:gd name="T102" fmla="*/ 309 w 618"/>
                <a:gd name="T103" fmla="*/ 40 h 611"/>
                <a:gd name="T104" fmla="*/ 316 w 618"/>
                <a:gd name="T105" fmla="*/ 27 h 611"/>
                <a:gd name="T106" fmla="*/ 323 w 618"/>
                <a:gd name="T107" fmla="*/ 14 h 611"/>
                <a:gd name="T108" fmla="*/ 329 w 618"/>
                <a:gd name="T109" fmla="*/ 0 h 611"/>
                <a:gd name="T110" fmla="*/ 618 w 618"/>
                <a:gd name="T111" fmla="*/ 134 h 6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8"/>
                <a:gd name="T169" fmla="*/ 0 h 611"/>
                <a:gd name="T170" fmla="*/ 618 w 618"/>
                <a:gd name="T171" fmla="*/ 611 h 6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8" h="611">
                  <a:moveTo>
                    <a:pt x="618" y="134"/>
                  </a:moveTo>
                  <a:lnTo>
                    <a:pt x="604" y="148"/>
                  </a:lnTo>
                  <a:lnTo>
                    <a:pt x="604" y="154"/>
                  </a:lnTo>
                  <a:lnTo>
                    <a:pt x="598" y="168"/>
                  </a:lnTo>
                  <a:lnTo>
                    <a:pt x="591" y="181"/>
                  </a:lnTo>
                  <a:lnTo>
                    <a:pt x="584" y="188"/>
                  </a:lnTo>
                  <a:lnTo>
                    <a:pt x="578" y="201"/>
                  </a:lnTo>
                  <a:lnTo>
                    <a:pt x="571" y="215"/>
                  </a:lnTo>
                  <a:lnTo>
                    <a:pt x="564" y="228"/>
                  </a:lnTo>
                  <a:lnTo>
                    <a:pt x="551" y="235"/>
                  </a:lnTo>
                  <a:lnTo>
                    <a:pt x="544" y="248"/>
                  </a:lnTo>
                  <a:lnTo>
                    <a:pt x="537" y="262"/>
                  </a:lnTo>
                  <a:lnTo>
                    <a:pt x="524" y="275"/>
                  </a:lnTo>
                  <a:lnTo>
                    <a:pt x="517" y="289"/>
                  </a:lnTo>
                  <a:lnTo>
                    <a:pt x="504" y="302"/>
                  </a:lnTo>
                  <a:lnTo>
                    <a:pt x="497" y="309"/>
                  </a:lnTo>
                  <a:lnTo>
                    <a:pt x="484" y="322"/>
                  </a:lnTo>
                  <a:lnTo>
                    <a:pt x="477" y="336"/>
                  </a:lnTo>
                  <a:lnTo>
                    <a:pt x="463" y="349"/>
                  </a:lnTo>
                  <a:lnTo>
                    <a:pt x="450" y="362"/>
                  </a:lnTo>
                  <a:lnTo>
                    <a:pt x="443" y="369"/>
                  </a:lnTo>
                  <a:lnTo>
                    <a:pt x="430" y="383"/>
                  </a:lnTo>
                  <a:lnTo>
                    <a:pt x="416" y="389"/>
                  </a:lnTo>
                  <a:lnTo>
                    <a:pt x="410" y="403"/>
                  </a:lnTo>
                  <a:lnTo>
                    <a:pt x="396" y="409"/>
                  </a:lnTo>
                  <a:lnTo>
                    <a:pt x="383" y="423"/>
                  </a:lnTo>
                  <a:lnTo>
                    <a:pt x="370" y="430"/>
                  </a:lnTo>
                  <a:lnTo>
                    <a:pt x="356" y="443"/>
                  </a:lnTo>
                  <a:lnTo>
                    <a:pt x="343" y="450"/>
                  </a:lnTo>
                  <a:lnTo>
                    <a:pt x="329" y="463"/>
                  </a:lnTo>
                  <a:lnTo>
                    <a:pt x="309" y="477"/>
                  </a:lnTo>
                  <a:lnTo>
                    <a:pt x="296" y="483"/>
                  </a:lnTo>
                  <a:lnTo>
                    <a:pt x="276" y="497"/>
                  </a:lnTo>
                  <a:lnTo>
                    <a:pt x="363" y="611"/>
                  </a:lnTo>
                  <a:lnTo>
                    <a:pt x="27" y="463"/>
                  </a:lnTo>
                  <a:lnTo>
                    <a:pt x="0" y="161"/>
                  </a:lnTo>
                  <a:lnTo>
                    <a:pt x="68" y="242"/>
                  </a:lnTo>
                  <a:lnTo>
                    <a:pt x="88" y="235"/>
                  </a:lnTo>
                  <a:lnTo>
                    <a:pt x="101" y="228"/>
                  </a:lnTo>
                  <a:lnTo>
                    <a:pt x="121" y="222"/>
                  </a:lnTo>
                  <a:lnTo>
                    <a:pt x="141" y="208"/>
                  </a:lnTo>
                  <a:lnTo>
                    <a:pt x="161" y="195"/>
                  </a:lnTo>
                  <a:lnTo>
                    <a:pt x="182" y="181"/>
                  </a:lnTo>
                  <a:lnTo>
                    <a:pt x="202" y="168"/>
                  </a:lnTo>
                  <a:lnTo>
                    <a:pt x="215" y="154"/>
                  </a:lnTo>
                  <a:lnTo>
                    <a:pt x="229" y="141"/>
                  </a:lnTo>
                  <a:lnTo>
                    <a:pt x="242" y="121"/>
                  </a:lnTo>
                  <a:lnTo>
                    <a:pt x="255" y="107"/>
                  </a:lnTo>
                  <a:lnTo>
                    <a:pt x="269" y="94"/>
                  </a:lnTo>
                  <a:lnTo>
                    <a:pt x="282" y="74"/>
                  </a:lnTo>
                  <a:lnTo>
                    <a:pt x="296" y="60"/>
                  </a:lnTo>
                  <a:lnTo>
                    <a:pt x="309" y="40"/>
                  </a:lnTo>
                  <a:lnTo>
                    <a:pt x="316" y="27"/>
                  </a:lnTo>
                  <a:lnTo>
                    <a:pt x="323" y="14"/>
                  </a:lnTo>
                  <a:lnTo>
                    <a:pt x="329" y="0"/>
                  </a:lnTo>
                  <a:lnTo>
                    <a:pt x="618" y="134"/>
                  </a:lnTo>
                  <a:close/>
                </a:path>
              </a:pathLst>
            </a:custGeom>
            <a:solidFill>
              <a:schemeClr val="folHlink"/>
            </a:solidFill>
            <a:ln w="11113">
              <a:solidFill>
                <a:srgbClr val="000000"/>
              </a:solidFill>
              <a:prstDash val="solid"/>
              <a:round/>
              <a:headEnd/>
              <a:tailEnd/>
            </a:ln>
          </p:spPr>
          <p:txBody>
            <a:bodyPr/>
            <a:lstStyle/>
            <a:p>
              <a:endParaRPr lang="en-US"/>
            </a:p>
          </p:txBody>
        </p:sp>
        <p:sp>
          <p:nvSpPr>
            <p:cNvPr id="61450" name="Freeform 16"/>
            <p:cNvSpPr>
              <a:spLocks/>
            </p:cNvSpPr>
            <p:nvPr/>
          </p:nvSpPr>
          <p:spPr bwMode="auto">
            <a:xfrm>
              <a:off x="4845" y="2284"/>
              <a:ext cx="564" cy="711"/>
            </a:xfrm>
            <a:custGeom>
              <a:avLst/>
              <a:gdLst>
                <a:gd name="T0" fmla="*/ 0 w 564"/>
                <a:gd name="T1" fmla="*/ 449 h 711"/>
                <a:gd name="T2" fmla="*/ 141 w 564"/>
                <a:gd name="T3" fmla="*/ 503 h 711"/>
                <a:gd name="T4" fmla="*/ 148 w 564"/>
                <a:gd name="T5" fmla="*/ 490 h 711"/>
                <a:gd name="T6" fmla="*/ 155 w 564"/>
                <a:gd name="T7" fmla="*/ 470 h 711"/>
                <a:gd name="T8" fmla="*/ 155 w 564"/>
                <a:gd name="T9" fmla="*/ 456 h 711"/>
                <a:gd name="T10" fmla="*/ 162 w 564"/>
                <a:gd name="T11" fmla="*/ 443 h 711"/>
                <a:gd name="T12" fmla="*/ 162 w 564"/>
                <a:gd name="T13" fmla="*/ 423 h 711"/>
                <a:gd name="T14" fmla="*/ 168 w 564"/>
                <a:gd name="T15" fmla="*/ 409 h 711"/>
                <a:gd name="T16" fmla="*/ 168 w 564"/>
                <a:gd name="T17" fmla="*/ 389 h 711"/>
                <a:gd name="T18" fmla="*/ 175 w 564"/>
                <a:gd name="T19" fmla="*/ 376 h 711"/>
                <a:gd name="T20" fmla="*/ 175 w 564"/>
                <a:gd name="T21" fmla="*/ 355 h 711"/>
                <a:gd name="T22" fmla="*/ 175 w 564"/>
                <a:gd name="T23" fmla="*/ 335 h 711"/>
                <a:gd name="T24" fmla="*/ 175 w 564"/>
                <a:gd name="T25" fmla="*/ 295 h 711"/>
                <a:gd name="T26" fmla="*/ 175 w 564"/>
                <a:gd name="T27" fmla="*/ 275 h 711"/>
                <a:gd name="T28" fmla="*/ 175 w 564"/>
                <a:gd name="T29" fmla="*/ 262 h 711"/>
                <a:gd name="T30" fmla="*/ 175 w 564"/>
                <a:gd name="T31" fmla="*/ 241 h 711"/>
                <a:gd name="T32" fmla="*/ 168 w 564"/>
                <a:gd name="T33" fmla="*/ 228 h 711"/>
                <a:gd name="T34" fmla="*/ 168 w 564"/>
                <a:gd name="T35" fmla="*/ 208 h 711"/>
                <a:gd name="T36" fmla="*/ 162 w 564"/>
                <a:gd name="T37" fmla="*/ 188 h 711"/>
                <a:gd name="T38" fmla="*/ 155 w 564"/>
                <a:gd name="T39" fmla="*/ 168 h 711"/>
                <a:gd name="T40" fmla="*/ 430 w 564"/>
                <a:gd name="T41" fmla="*/ 0 h 711"/>
                <a:gd name="T42" fmla="*/ 437 w 564"/>
                <a:gd name="T43" fmla="*/ 13 h 711"/>
                <a:gd name="T44" fmla="*/ 443 w 564"/>
                <a:gd name="T45" fmla="*/ 33 h 711"/>
                <a:gd name="T46" fmla="*/ 443 w 564"/>
                <a:gd name="T47" fmla="*/ 47 h 711"/>
                <a:gd name="T48" fmla="*/ 450 w 564"/>
                <a:gd name="T49" fmla="*/ 60 h 711"/>
                <a:gd name="T50" fmla="*/ 457 w 564"/>
                <a:gd name="T51" fmla="*/ 74 h 711"/>
                <a:gd name="T52" fmla="*/ 463 w 564"/>
                <a:gd name="T53" fmla="*/ 87 h 711"/>
                <a:gd name="T54" fmla="*/ 463 w 564"/>
                <a:gd name="T55" fmla="*/ 100 h 711"/>
                <a:gd name="T56" fmla="*/ 470 w 564"/>
                <a:gd name="T57" fmla="*/ 114 h 711"/>
                <a:gd name="T58" fmla="*/ 470 w 564"/>
                <a:gd name="T59" fmla="*/ 134 h 711"/>
                <a:gd name="T60" fmla="*/ 477 w 564"/>
                <a:gd name="T61" fmla="*/ 147 h 711"/>
                <a:gd name="T62" fmla="*/ 477 w 564"/>
                <a:gd name="T63" fmla="*/ 168 h 711"/>
                <a:gd name="T64" fmla="*/ 484 w 564"/>
                <a:gd name="T65" fmla="*/ 181 h 711"/>
                <a:gd name="T66" fmla="*/ 484 w 564"/>
                <a:gd name="T67" fmla="*/ 194 h 711"/>
                <a:gd name="T68" fmla="*/ 484 w 564"/>
                <a:gd name="T69" fmla="*/ 215 h 711"/>
                <a:gd name="T70" fmla="*/ 490 w 564"/>
                <a:gd name="T71" fmla="*/ 235 h 711"/>
                <a:gd name="T72" fmla="*/ 490 w 564"/>
                <a:gd name="T73" fmla="*/ 255 h 711"/>
                <a:gd name="T74" fmla="*/ 490 w 564"/>
                <a:gd name="T75" fmla="*/ 275 h 711"/>
                <a:gd name="T76" fmla="*/ 490 w 564"/>
                <a:gd name="T77" fmla="*/ 288 h 711"/>
                <a:gd name="T78" fmla="*/ 490 w 564"/>
                <a:gd name="T79" fmla="*/ 309 h 711"/>
                <a:gd name="T80" fmla="*/ 490 w 564"/>
                <a:gd name="T81" fmla="*/ 335 h 711"/>
                <a:gd name="T82" fmla="*/ 490 w 564"/>
                <a:gd name="T83" fmla="*/ 362 h 711"/>
                <a:gd name="T84" fmla="*/ 490 w 564"/>
                <a:gd name="T85" fmla="*/ 376 h 711"/>
                <a:gd name="T86" fmla="*/ 490 w 564"/>
                <a:gd name="T87" fmla="*/ 396 h 711"/>
                <a:gd name="T88" fmla="*/ 484 w 564"/>
                <a:gd name="T89" fmla="*/ 409 h 711"/>
                <a:gd name="T90" fmla="*/ 484 w 564"/>
                <a:gd name="T91" fmla="*/ 429 h 711"/>
                <a:gd name="T92" fmla="*/ 477 w 564"/>
                <a:gd name="T93" fmla="*/ 449 h 711"/>
                <a:gd name="T94" fmla="*/ 477 w 564"/>
                <a:gd name="T95" fmla="*/ 470 h 711"/>
                <a:gd name="T96" fmla="*/ 470 w 564"/>
                <a:gd name="T97" fmla="*/ 490 h 711"/>
                <a:gd name="T98" fmla="*/ 470 w 564"/>
                <a:gd name="T99" fmla="*/ 503 h 711"/>
                <a:gd name="T100" fmla="*/ 463 w 564"/>
                <a:gd name="T101" fmla="*/ 523 h 711"/>
                <a:gd name="T102" fmla="*/ 457 w 564"/>
                <a:gd name="T103" fmla="*/ 543 h 711"/>
                <a:gd name="T104" fmla="*/ 450 w 564"/>
                <a:gd name="T105" fmla="*/ 557 h 711"/>
                <a:gd name="T106" fmla="*/ 450 w 564"/>
                <a:gd name="T107" fmla="*/ 577 h 711"/>
                <a:gd name="T108" fmla="*/ 437 w 564"/>
                <a:gd name="T109" fmla="*/ 604 h 711"/>
                <a:gd name="T110" fmla="*/ 430 w 564"/>
                <a:gd name="T111" fmla="*/ 624 h 711"/>
                <a:gd name="T112" fmla="*/ 564 w 564"/>
                <a:gd name="T113" fmla="*/ 678 h 711"/>
                <a:gd name="T114" fmla="*/ 229 w 564"/>
                <a:gd name="T115" fmla="*/ 711 h 711"/>
                <a:gd name="T116" fmla="*/ 0 w 564"/>
                <a:gd name="T117" fmla="*/ 449 h 7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4"/>
                <a:gd name="T178" fmla="*/ 0 h 711"/>
                <a:gd name="T179" fmla="*/ 564 w 564"/>
                <a:gd name="T180" fmla="*/ 711 h 7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4" h="711">
                  <a:moveTo>
                    <a:pt x="0" y="449"/>
                  </a:moveTo>
                  <a:lnTo>
                    <a:pt x="141" y="503"/>
                  </a:lnTo>
                  <a:lnTo>
                    <a:pt x="148" y="490"/>
                  </a:lnTo>
                  <a:lnTo>
                    <a:pt x="155" y="470"/>
                  </a:lnTo>
                  <a:lnTo>
                    <a:pt x="155" y="456"/>
                  </a:lnTo>
                  <a:lnTo>
                    <a:pt x="162" y="443"/>
                  </a:lnTo>
                  <a:lnTo>
                    <a:pt x="162" y="423"/>
                  </a:lnTo>
                  <a:lnTo>
                    <a:pt x="168" y="409"/>
                  </a:lnTo>
                  <a:lnTo>
                    <a:pt x="168" y="389"/>
                  </a:lnTo>
                  <a:lnTo>
                    <a:pt x="175" y="376"/>
                  </a:lnTo>
                  <a:lnTo>
                    <a:pt x="175" y="355"/>
                  </a:lnTo>
                  <a:lnTo>
                    <a:pt x="175" y="335"/>
                  </a:lnTo>
                  <a:lnTo>
                    <a:pt x="175" y="295"/>
                  </a:lnTo>
                  <a:lnTo>
                    <a:pt x="175" y="275"/>
                  </a:lnTo>
                  <a:lnTo>
                    <a:pt x="175" y="262"/>
                  </a:lnTo>
                  <a:lnTo>
                    <a:pt x="175" y="241"/>
                  </a:lnTo>
                  <a:lnTo>
                    <a:pt x="168" y="228"/>
                  </a:lnTo>
                  <a:lnTo>
                    <a:pt x="168" y="208"/>
                  </a:lnTo>
                  <a:lnTo>
                    <a:pt x="162" y="188"/>
                  </a:lnTo>
                  <a:lnTo>
                    <a:pt x="155" y="168"/>
                  </a:lnTo>
                  <a:lnTo>
                    <a:pt x="430" y="0"/>
                  </a:lnTo>
                  <a:lnTo>
                    <a:pt x="437" y="13"/>
                  </a:lnTo>
                  <a:lnTo>
                    <a:pt x="443" y="33"/>
                  </a:lnTo>
                  <a:lnTo>
                    <a:pt x="443" y="47"/>
                  </a:lnTo>
                  <a:lnTo>
                    <a:pt x="450" y="60"/>
                  </a:lnTo>
                  <a:lnTo>
                    <a:pt x="457" y="74"/>
                  </a:lnTo>
                  <a:lnTo>
                    <a:pt x="463" y="87"/>
                  </a:lnTo>
                  <a:lnTo>
                    <a:pt x="463" y="100"/>
                  </a:lnTo>
                  <a:lnTo>
                    <a:pt x="470" y="114"/>
                  </a:lnTo>
                  <a:lnTo>
                    <a:pt x="470" y="134"/>
                  </a:lnTo>
                  <a:lnTo>
                    <a:pt x="477" y="147"/>
                  </a:lnTo>
                  <a:lnTo>
                    <a:pt x="477" y="168"/>
                  </a:lnTo>
                  <a:lnTo>
                    <a:pt x="484" y="181"/>
                  </a:lnTo>
                  <a:lnTo>
                    <a:pt x="484" y="194"/>
                  </a:lnTo>
                  <a:lnTo>
                    <a:pt x="484" y="215"/>
                  </a:lnTo>
                  <a:lnTo>
                    <a:pt x="490" y="235"/>
                  </a:lnTo>
                  <a:lnTo>
                    <a:pt x="490" y="255"/>
                  </a:lnTo>
                  <a:lnTo>
                    <a:pt x="490" y="275"/>
                  </a:lnTo>
                  <a:lnTo>
                    <a:pt x="490" y="288"/>
                  </a:lnTo>
                  <a:lnTo>
                    <a:pt x="490" y="309"/>
                  </a:lnTo>
                  <a:lnTo>
                    <a:pt x="490" y="335"/>
                  </a:lnTo>
                  <a:lnTo>
                    <a:pt x="490" y="362"/>
                  </a:lnTo>
                  <a:lnTo>
                    <a:pt x="490" y="376"/>
                  </a:lnTo>
                  <a:lnTo>
                    <a:pt x="490" y="396"/>
                  </a:lnTo>
                  <a:lnTo>
                    <a:pt x="484" y="409"/>
                  </a:lnTo>
                  <a:lnTo>
                    <a:pt x="484" y="429"/>
                  </a:lnTo>
                  <a:lnTo>
                    <a:pt x="477" y="449"/>
                  </a:lnTo>
                  <a:lnTo>
                    <a:pt x="477" y="470"/>
                  </a:lnTo>
                  <a:lnTo>
                    <a:pt x="470" y="490"/>
                  </a:lnTo>
                  <a:lnTo>
                    <a:pt x="470" y="503"/>
                  </a:lnTo>
                  <a:lnTo>
                    <a:pt x="463" y="523"/>
                  </a:lnTo>
                  <a:lnTo>
                    <a:pt x="457" y="543"/>
                  </a:lnTo>
                  <a:lnTo>
                    <a:pt x="450" y="557"/>
                  </a:lnTo>
                  <a:lnTo>
                    <a:pt x="450" y="577"/>
                  </a:lnTo>
                  <a:lnTo>
                    <a:pt x="437" y="604"/>
                  </a:lnTo>
                  <a:lnTo>
                    <a:pt x="430" y="624"/>
                  </a:lnTo>
                  <a:lnTo>
                    <a:pt x="564" y="678"/>
                  </a:lnTo>
                  <a:lnTo>
                    <a:pt x="229" y="711"/>
                  </a:lnTo>
                  <a:lnTo>
                    <a:pt x="0" y="449"/>
                  </a:lnTo>
                  <a:close/>
                </a:path>
              </a:pathLst>
            </a:custGeom>
            <a:solidFill>
              <a:schemeClr val="accent2"/>
            </a:solidFill>
            <a:ln w="11113">
              <a:solidFill>
                <a:srgbClr val="000000"/>
              </a:solidFill>
              <a:prstDash val="solid"/>
              <a:round/>
              <a:headEnd/>
              <a:tailEnd/>
            </a:ln>
          </p:spPr>
          <p:txBody>
            <a:bodyPr/>
            <a:lstStyle/>
            <a:p>
              <a:endParaRPr lang="en-US"/>
            </a:p>
          </p:txBody>
        </p:sp>
        <p:sp>
          <p:nvSpPr>
            <p:cNvPr id="61451" name="Freeform 17"/>
            <p:cNvSpPr>
              <a:spLocks/>
            </p:cNvSpPr>
            <p:nvPr/>
          </p:nvSpPr>
          <p:spPr bwMode="auto">
            <a:xfrm>
              <a:off x="4738" y="1868"/>
              <a:ext cx="664" cy="631"/>
            </a:xfrm>
            <a:custGeom>
              <a:avLst/>
              <a:gdLst>
                <a:gd name="T0" fmla="*/ 134 w 664"/>
                <a:gd name="T1" fmla="*/ 0 h 631"/>
                <a:gd name="T2" fmla="*/ 148 w 664"/>
                <a:gd name="T3" fmla="*/ 6 h 631"/>
                <a:gd name="T4" fmla="*/ 161 w 664"/>
                <a:gd name="T5" fmla="*/ 13 h 631"/>
                <a:gd name="T6" fmla="*/ 175 w 664"/>
                <a:gd name="T7" fmla="*/ 20 h 631"/>
                <a:gd name="T8" fmla="*/ 181 w 664"/>
                <a:gd name="T9" fmla="*/ 20 h 631"/>
                <a:gd name="T10" fmla="*/ 195 w 664"/>
                <a:gd name="T11" fmla="*/ 27 h 631"/>
                <a:gd name="T12" fmla="*/ 208 w 664"/>
                <a:gd name="T13" fmla="*/ 40 h 631"/>
                <a:gd name="T14" fmla="*/ 215 w 664"/>
                <a:gd name="T15" fmla="*/ 47 h 631"/>
                <a:gd name="T16" fmla="*/ 228 w 664"/>
                <a:gd name="T17" fmla="*/ 53 h 631"/>
                <a:gd name="T18" fmla="*/ 242 w 664"/>
                <a:gd name="T19" fmla="*/ 60 h 631"/>
                <a:gd name="T20" fmla="*/ 255 w 664"/>
                <a:gd name="T21" fmla="*/ 67 h 631"/>
                <a:gd name="T22" fmla="*/ 269 w 664"/>
                <a:gd name="T23" fmla="*/ 80 h 631"/>
                <a:gd name="T24" fmla="*/ 275 w 664"/>
                <a:gd name="T25" fmla="*/ 87 h 631"/>
                <a:gd name="T26" fmla="*/ 289 w 664"/>
                <a:gd name="T27" fmla="*/ 94 h 631"/>
                <a:gd name="T28" fmla="*/ 302 w 664"/>
                <a:gd name="T29" fmla="*/ 107 h 631"/>
                <a:gd name="T30" fmla="*/ 315 w 664"/>
                <a:gd name="T31" fmla="*/ 114 h 631"/>
                <a:gd name="T32" fmla="*/ 329 w 664"/>
                <a:gd name="T33" fmla="*/ 127 h 631"/>
                <a:gd name="T34" fmla="*/ 336 w 664"/>
                <a:gd name="T35" fmla="*/ 134 h 631"/>
                <a:gd name="T36" fmla="*/ 349 w 664"/>
                <a:gd name="T37" fmla="*/ 147 h 631"/>
                <a:gd name="T38" fmla="*/ 362 w 664"/>
                <a:gd name="T39" fmla="*/ 161 h 631"/>
                <a:gd name="T40" fmla="*/ 376 w 664"/>
                <a:gd name="T41" fmla="*/ 174 h 631"/>
                <a:gd name="T42" fmla="*/ 383 w 664"/>
                <a:gd name="T43" fmla="*/ 181 h 631"/>
                <a:gd name="T44" fmla="*/ 396 w 664"/>
                <a:gd name="T45" fmla="*/ 194 h 631"/>
                <a:gd name="T46" fmla="*/ 403 w 664"/>
                <a:gd name="T47" fmla="*/ 208 h 631"/>
                <a:gd name="T48" fmla="*/ 416 w 664"/>
                <a:gd name="T49" fmla="*/ 215 h 631"/>
                <a:gd name="T50" fmla="*/ 423 w 664"/>
                <a:gd name="T51" fmla="*/ 228 h 631"/>
                <a:gd name="T52" fmla="*/ 436 w 664"/>
                <a:gd name="T53" fmla="*/ 241 h 631"/>
                <a:gd name="T54" fmla="*/ 443 w 664"/>
                <a:gd name="T55" fmla="*/ 255 h 631"/>
                <a:gd name="T56" fmla="*/ 456 w 664"/>
                <a:gd name="T57" fmla="*/ 275 h 631"/>
                <a:gd name="T58" fmla="*/ 463 w 664"/>
                <a:gd name="T59" fmla="*/ 288 h 631"/>
                <a:gd name="T60" fmla="*/ 477 w 664"/>
                <a:gd name="T61" fmla="*/ 302 h 631"/>
                <a:gd name="T62" fmla="*/ 490 w 664"/>
                <a:gd name="T63" fmla="*/ 315 h 631"/>
                <a:gd name="T64" fmla="*/ 497 w 664"/>
                <a:gd name="T65" fmla="*/ 335 h 631"/>
                <a:gd name="T66" fmla="*/ 503 w 664"/>
                <a:gd name="T67" fmla="*/ 355 h 631"/>
                <a:gd name="T68" fmla="*/ 517 w 664"/>
                <a:gd name="T69" fmla="*/ 369 h 631"/>
                <a:gd name="T70" fmla="*/ 524 w 664"/>
                <a:gd name="T71" fmla="*/ 382 h 631"/>
                <a:gd name="T72" fmla="*/ 530 w 664"/>
                <a:gd name="T73" fmla="*/ 396 h 631"/>
                <a:gd name="T74" fmla="*/ 530 w 664"/>
                <a:gd name="T75" fmla="*/ 409 h 631"/>
                <a:gd name="T76" fmla="*/ 664 w 664"/>
                <a:gd name="T77" fmla="*/ 355 h 631"/>
                <a:gd name="T78" fmla="*/ 456 w 664"/>
                <a:gd name="T79" fmla="*/ 631 h 631"/>
                <a:gd name="T80" fmla="*/ 94 w 664"/>
                <a:gd name="T81" fmla="*/ 584 h 631"/>
                <a:gd name="T82" fmla="*/ 242 w 664"/>
                <a:gd name="T83" fmla="*/ 530 h 631"/>
                <a:gd name="T84" fmla="*/ 228 w 664"/>
                <a:gd name="T85" fmla="*/ 510 h 631"/>
                <a:gd name="T86" fmla="*/ 222 w 664"/>
                <a:gd name="T87" fmla="*/ 490 h 631"/>
                <a:gd name="T88" fmla="*/ 208 w 664"/>
                <a:gd name="T89" fmla="*/ 470 h 631"/>
                <a:gd name="T90" fmla="*/ 195 w 664"/>
                <a:gd name="T91" fmla="*/ 449 h 631"/>
                <a:gd name="T92" fmla="*/ 181 w 664"/>
                <a:gd name="T93" fmla="*/ 429 h 631"/>
                <a:gd name="T94" fmla="*/ 168 w 664"/>
                <a:gd name="T95" fmla="*/ 416 h 631"/>
                <a:gd name="T96" fmla="*/ 154 w 664"/>
                <a:gd name="T97" fmla="*/ 396 h 631"/>
                <a:gd name="T98" fmla="*/ 141 w 664"/>
                <a:gd name="T99" fmla="*/ 382 h 631"/>
                <a:gd name="T100" fmla="*/ 128 w 664"/>
                <a:gd name="T101" fmla="*/ 369 h 631"/>
                <a:gd name="T102" fmla="*/ 107 w 664"/>
                <a:gd name="T103" fmla="*/ 355 h 631"/>
                <a:gd name="T104" fmla="*/ 94 w 664"/>
                <a:gd name="T105" fmla="*/ 342 h 631"/>
                <a:gd name="T106" fmla="*/ 81 w 664"/>
                <a:gd name="T107" fmla="*/ 329 h 631"/>
                <a:gd name="T108" fmla="*/ 60 w 664"/>
                <a:gd name="T109" fmla="*/ 322 h 631"/>
                <a:gd name="T110" fmla="*/ 47 w 664"/>
                <a:gd name="T111" fmla="*/ 308 h 631"/>
                <a:gd name="T112" fmla="*/ 27 w 664"/>
                <a:gd name="T113" fmla="*/ 295 h 631"/>
                <a:gd name="T114" fmla="*/ 14 w 664"/>
                <a:gd name="T115" fmla="*/ 288 h 631"/>
                <a:gd name="T116" fmla="*/ 0 w 664"/>
                <a:gd name="T117" fmla="*/ 282 h 631"/>
                <a:gd name="T118" fmla="*/ 134 w 664"/>
                <a:gd name="T119" fmla="*/ 0 h 63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64"/>
                <a:gd name="T181" fmla="*/ 0 h 631"/>
                <a:gd name="T182" fmla="*/ 664 w 664"/>
                <a:gd name="T183" fmla="*/ 631 h 63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64" h="631">
                  <a:moveTo>
                    <a:pt x="134" y="0"/>
                  </a:moveTo>
                  <a:lnTo>
                    <a:pt x="148" y="6"/>
                  </a:lnTo>
                  <a:lnTo>
                    <a:pt x="161" y="13"/>
                  </a:lnTo>
                  <a:lnTo>
                    <a:pt x="175" y="20"/>
                  </a:lnTo>
                  <a:lnTo>
                    <a:pt x="181" y="20"/>
                  </a:lnTo>
                  <a:lnTo>
                    <a:pt x="195" y="27"/>
                  </a:lnTo>
                  <a:lnTo>
                    <a:pt x="208" y="40"/>
                  </a:lnTo>
                  <a:lnTo>
                    <a:pt x="215" y="47"/>
                  </a:lnTo>
                  <a:lnTo>
                    <a:pt x="228" y="53"/>
                  </a:lnTo>
                  <a:lnTo>
                    <a:pt x="242" y="60"/>
                  </a:lnTo>
                  <a:lnTo>
                    <a:pt x="255" y="67"/>
                  </a:lnTo>
                  <a:lnTo>
                    <a:pt x="269" y="80"/>
                  </a:lnTo>
                  <a:lnTo>
                    <a:pt x="275" y="87"/>
                  </a:lnTo>
                  <a:lnTo>
                    <a:pt x="289" y="94"/>
                  </a:lnTo>
                  <a:lnTo>
                    <a:pt x="302" y="107"/>
                  </a:lnTo>
                  <a:lnTo>
                    <a:pt x="315" y="114"/>
                  </a:lnTo>
                  <a:lnTo>
                    <a:pt x="329" y="127"/>
                  </a:lnTo>
                  <a:lnTo>
                    <a:pt x="336" y="134"/>
                  </a:lnTo>
                  <a:lnTo>
                    <a:pt x="349" y="147"/>
                  </a:lnTo>
                  <a:lnTo>
                    <a:pt x="362" y="161"/>
                  </a:lnTo>
                  <a:lnTo>
                    <a:pt x="376" y="174"/>
                  </a:lnTo>
                  <a:lnTo>
                    <a:pt x="383" y="181"/>
                  </a:lnTo>
                  <a:lnTo>
                    <a:pt x="396" y="194"/>
                  </a:lnTo>
                  <a:lnTo>
                    <a:pt x="403" y="208"/>
                  </a:lnTo>
                  <a:lnTo>
                    <a:pt x="416" y="215"/>
                  </a:lnTo>
                  <a:lnTo>
                    <a:pt x="423" y="228"/>
                  </a:lnTo>
                  <a:lnTo>
                    <a:pt x="436" y="241"/>
                  </a:lnTo>
                  <a:lnTo>
                    <a:pt x="443" y="255"/>
                  </a:lnTo>
                  <a:lnTo>
                    <a:pt x="456" y="275"/>
                  </a:lnTo>
                  <a:lnTo>
                    <a:pt x="463" y="288"/>
                  </a:lnTo>
                  <a:lnTo>
                    <a:pt x="477" y="302"/>
                  </a:lnTo>
                  <a:lnTo>
                    <a:pt x="490" y="315"/>
                  </a:lnTo>
                  <a:lnTo>
                    <a:pt x="497" y="335"/>
                  </a:lnTo>
                  <a:lnTo>
                    <a:pt x="503" y="355"/>
                  </a:lnTo>
                  <a:lnTo>
                    <a:pt x="517" y="369"/>
                  </a:lnTo>
                  <a:lnTo>
                    <a:pt x="524" y="382"/>
                  </a:lnTo>
                  <a:lnTo>
                    <a:pt x="530" y="396"/>
                  </a:lnTo>
                  <a:lnTo>
                    <a:pt x="530" y="409"/>
                  </a:lnTo>
                  <a:lnTo>
                    <a:pt x="664" y="355"/>
                  </a:lnTo>
                  <a:lnTo>
                    <a:pt x="456" y="631"/>
                  </a:lnTo>
                  <a:lnTo>
                    <a:pt x="94" y="584"/>
                  </a:lnTo>
                  <a:lnTo>
                    <a:pt x="242" y="530"/>
                  </a:lnTo>
                  <a:lnTo>
                    <a:pt x="228" y="510"/>
                  </a:lnTo>
                  <a:lnTo>
                    <a:pt x="222" y="490"/>
                  </a:lnTo>
                  <a:lnTo>
                    <a:pt x="208" y="470"/>
                  </a:lnTo>
                  <a:lnTo>
                    <a:pt x="195" y="449"/>
                  </a:lnTo>
                  <a:lnTo>
                    <a:pt x="181" y="429"/>
                  </a:lnTo>
                  <a:lnTo>
                    <a:pt x="168" y="416"/>
                  </a:lnTo>
                  <a:lnTo>
                    <a:pt x="154" y="396"/>
                  </a:lnTo>
                  <a:lnTo>
                    <a:pt x="141" y="382"/>
                  </a:lnTo>
                  <a:lnTo>
                    <a:pt x="128" y="369"/>
                  </a:lnTo>
                  <a:lnTo>
                    <a:pt x="107" y="355"/>
                  </a:lnTo>
                  <a:lnTo>
                    <a:pt x="94" y="342"/>
                  </a:lnTo>
                  <a:lnTo>
                    <a:pt x="81" y="329"/>
                  </a:lnTo>
                  <a:lnTo>
                    <a:pt x="60" y="322"/>
                  </a:lnTo>
                  <a:lnTo>
                    <a:pt x="47" y="308"/>
                  </a:lnTo>
                  <a:lnTo>
                    <a:pt x="27" y="295"/>
                  </a:lnTo>
                  <a:lnTo>
                    <a:pt x="14" y="288"/>
                  </a:lnTo>
                  <a:lnTo>
                    <a:pt x="0" y="282"/>
                  </a:lnTo>
                  <a:lnTo>
                    <a:pt x="134" y="0"/>
                  </a:lnTo>
                  <a:close/>
                </a:path>
              </a:pathLst>
            </a:custGeom>
            <a:solidFill>
              <a:srgbClr val="2FFF74"/>
            </a:solidFill>
            <a:ln w="11113">
              <a:solidFill>
                <a:srgbClr val="000000"/>
              </a:solidFill>
              <a:prstDash val="solid"/>
              <a:round/>
              <a:headEnd/>
              <a:tailEnd/>
            </a:ln>
          </p:spPr>
          <p:txBody>
            <a:bodyPr/>
            <a:lstStyle/>
            <a:p>
              <a:endParaRPr lang="en-US"/>
            </a:p>
          </p:txBody>
        </p:sp>
        <p:sp>
          <p:nvSpPr>
            <p:cNvPr id="61452" name="Freeform 18"/>
            <p:cNvSpPr>
              <a:spLocks/>
            </p:cNvSpPr>
            <p:nvPr/>
          </p:nvSpPr>
          <p:spPr bwMode="auto">
            <a:xfrm>
              <a:off x="4275" y="1707"/>
              <a:ext cx="638" cy="516"/>
            </a:xfrm>
            <a:custGeom>
              <a:avLst/>
              <a:gdLst>
                <a:gd name="T0" fmla="*/ 342 w 638"/>
                <a:gd name="T1" fmla="*/ 516 h 516"/>
                <a:gd name="T2" fmla="*/ 383 w 638"/>
                <a:gd name="T3" fmla="*/ 416 h 516"/>
                <a:gd name="T4" fmla="*/ 369 w 638"/>
                <a:gd name="T5" fmla="*/ 409 h 516"/>
                <a:gd name="T6" fmla="*/ 356 w 638"/>
                <a:gd name="T7" fmla="*/ 409 h 516"/>
                <a:gd name="T8" fmla="*/ 336 w 638"/>
                <a:gd name="T9" fmla="*/ 402 h 516"/>
                <a:gd name="T10" fmla="*/ 322 w 638"/>
                <a:gd name="T11" fmla="*/ 402 h 516"/>
                <a:gd name="T12" fmla="*/ 302 w 638"/>
                <a:gd name="T13" fmla="*/ 396 h 516"/>
                <a:gd name="T14" fmla="*/ 282 w 638"/>
                <a:gd name="T15" fmla="*/ 396 h 516"/>
                <a:gd name="T16" fmla="*/ 262 w 638"/>
                <a:gd name="T17" fmla="*/ 396 h 516"/>
                <a:gd name="T18" fmla="*/ 228 w 638"/>
                <a:gd name="T19" fmla="*/ 396 h 516"/>
                <a:gd name="T20" fmla="*/ 208 w 638"/>
                <a:gd name="T21" fmla="*/ 396 h 516"/>
                <a:gd name="T22" fmla="*/ 188 w 638"/>
                <a:gd name="T23" fmla="*/ 396 h 516"/>
                <a:gd name="T24" fmla="*/ 175 w 638"/>
                <a:gd name="T25" fmla="*/ 402 h 516"/>
                <a:gd name="T26" fmla="*/ 154 w 638"/>
                <a:gd name="T27" fmla="*/ 402 h 516"/>
                <a:gd name="T28" fmla="*/ 141 w 638"/>
                <a:gd name="T29" fmla="*/ 409 h 516"/>
                <a:gd name="T30" fmla="*/ 121 w 638"/>
                <a:gd name="T31" fmla="*/ 409 h 516"/>
                <a:gd name="T32" fmla="*/ 101 w 638"/>
                <a:gd name="T33" fmla="*/ 416 h 516"/>
                <a:gd name="T34" fmla="*/ 148 w 638"/>
                <a:gd name="T35" fmla="*/ 201 h 516"/>
                <a:gd name="T36" fmla="*/ 0 w 638"/>
                <a:gd name="T37" fmla="*/ 121 h 516"/>
                <a:gd name="T38" fmla="*/ 7 w 638"/>
                <a:gd name="T39" fmla="*/ 114 h 516"/>
                <a:gd name="T40" fmla="*/ 20 w 638"/>
                <a:gd name="T41" fmla="*/ 114 h 516"/>
                <a:gd name="T42" fmla="*/ 34 w 638"/>
                <a:gd name="T43" fmla="*/ 107 h 516"/>
                <a:gd name="T44" fmla="*/ 47 w 638"/>
                <a:gd name="T45" fmla="*/ 100 h 516"/>
                <a:gd name="T46" fmla="*/ 60 w 638"/>
                <a:gd name="T47" fmla="*/ 100 h 516"/>
                <a:gd name="T48" fmla="*/ 74 w 638"/>
                <a:gd name="T49" fmla="*/ 94 h 516"/>
                <a:gd name="T50" fmla="*/ 94 w 638"/>
                <a:gd name="T51" fmla="*/ 94 h 516"/>
                <a:gd name="T52" fmla="*/ 107 w 638"/>
                <a:gd name="T53" fmla="*/ 87 h 516"/>
                <a:gd name="T54" fmla="*/ 128 w 638"/>
                <a:gd name="T55" fmla="*/ 87 h 516"/>
                <a:gd name="T56" fmla="*/ 148 w 638"/>
                <a:gd name="T57" fmla="*/ 87 h 516"/>
                <a:gd name="T58" fmla="*/ 161 w 638"/>
                <a:gd name="T59" fmla="*/ 80 h 516"/>
                <a:gd name="T60" fmla="*/ 181 w 638"/>
                <a:gd name="T61" fmla="*/ 80 h 516"/>
                <a:gd name="T62" fmla="*/ 201 w 638"/>
                <a:gd name="T63" fmla="*/ 80 h 516"/>
                <a:gd name="T64" fmla="*/ 222 w 638"/>
                <a:gd name="T65" fmla="*/ 80 h 516"/>
                <a:gd name="T66" fmla="*/ 242 w 638"/>
                <a:gd name="T67" fmla="*/ 80 h 516"/>
                <a:gd name="T68" fmla="*/ 268 w 638"/>
                <a:gd name="T69" fmla="*/ 80 h 516"/>
                <a:gd name="T70" fmla="*/ 289 w 638"/>
                <a:gd name="T71" fmla="*/ 80 h 516"/>
                <a:gd name="T72" fmla="*/ 302 w 638"/>
                <a:gd name="T73" fmla="*/ 80 h 516"/>
                <a:gd name="T74" fmla="*/ 322 w 638"/>
                <a:gd name="T75" fmla="*/ 87 h 516"/>
                <a:gd name="T76" fmla="*/ 342 w 638"/>
                <a:gd name="T77" fmla="*/ 87 h 516"/>
                <a:gd name="T78" fmla="*/ 362 w 638"/>
                <a:gd name="T79" fmla="*/ 87 h 516"/>
                <a:gd name="T80" fmla="*/ 376 w 638"/>
                <a:gd name="T81" fmla="*/ 94 h 516"/>
                <a:gd name="T82" fmla="*/ 396 w 638"/>
                <a:gd name="T83" fmla="*/ 94 h 516"/>
                <a:gd name="T84" fmla="*/ 416 w 638"/>
                <a:gd name="T85" fmla="*/ 100 h 516"/>
                <a:gd name="T86" fmla="*/ 436 w 638"/>
                <a:gd name="T87" fmla="*/ 100 h 516"/>
                <a:gd name="T88" fmla="*/ 456 w 638"/>
                <a:gd name="T89" fmla="*/ 107 h 516"/>
                <a:gd name="T90" fmla="*/ 470 w 638"/>
                <a:gd name="T91" fmla="*/ 114 h 516"/>
                <a:gd name="T92" fmla="*/ 490 w 638"/>
                <a:gd name="T93" fmla="*/ 121 h 516"/>
                <a:gd name="T94" fmla="*/ 510 w 638"/>
                <a:gd name="T95" fmla="*/ 127 h 516"/>
                <a:gd name="T96" fmla="*/ 564 w 638"/>
                <a:gd name="T97" fmla="*/ 0 h 516"/>
                <a:gd name="T98" fmla="*/ 638 w 638"/>
                <a:gd name="T99" fmla="*/ 349 h 516"/>
                <a:gd name="T100" fmla="*/ 342 w 638"/>
                <a:gd name="T101" fmla="*/ 516 h 5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8"/>
                <a:gd name="T154" fmla="*/ 0 h 516"/>
                <a:gd name="T155" fmla="*/ 638 w 638"/>
                <a:gd name="T156" fmla="*/ 516 h 5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8" h="516">
                  <a:moveTo>
                    <a:pt x="342" y="516"/>
                  </a:moveTo>
                  <a:lnTo>
                    <a:pt x="383" y="416"/>
                  </a:lnTo>
                  <a:lnTo>
                    <a:pt x="369" y="409"/>
                  </a:lnTo>
                  <a:lnTo>
                    <a:pt x="356" y="409"/>
                  </a:lnTo>
                  <a:lnTo>
                    <a:pt x="336" y="402"/>
                  </a:lnTo>
                  <a:lnTo>
                    <a:pt x="322" y="402"/>
                  </a:lnTo>
                  <a:lnTo>
                    <a:pt x="302" y="396"/>
                  </a:lnTo>
                  <a:lnTo>
                    <a:pt x="282" y="396"/>
                  </a:lnTo>
                  <a:lnTo>
                    <a:pt x="262" y="396"/>
                  </a:lnTo>
                  <a:lnTo>
                    <a:pt x="228" y="396"/>
                  </a:lnTo>
                  <a:lnTo>
                    <a:pt x="208" y="396"/>
                  </a:lnTo>
                  <a:lnTo>
                    <a:pt x="188" y="396"/>
                  </a:lnTo>
                  <a:lnTo>
                    <a:pt x="175" y="402"/>
                  </a:lnTo>
                  <a:lnTo>
                    <a:pt x="154" y="402"/>
                  </a:lnTo>
                  <a:lnTo>
                    <a:pt x="141" y="409"/>
                  </a:lnTo>
                  <a:lnTo>
                    <a:pt x="121" y="409"/>
                  </a:lnTo>
                  <a:lnTo>
                    <a:pt x="101" y="416"/>
                  </a:lnTo>
                  <a:lnTo>
                    <a:pt x="148" y="201"/>
                  </a:lnTo>
                  <a:lnTo>
                    <a:pt x="0" y="121"/>
                  </a:lnTo>
                  <a:lnTo>
                    <a:pt x="7" y="114"/>
                  </a:lnTo>
                  <a:lnTo>
                    <a:pt x="20" y="114"/>
                  </a:lnTo>
                  <a:lnTo>
                    <a:pt x="34" y="107"/>
                  </a:lnTo>
                  <a:lnTo>
                    <a:pt x="47" y="100"/>
                  </a:lnTo>
                  <a:lnTo>
                    <a:pt x="60" y="100"/>
                  </a:lnTo>
                  <a:lnTo>
                    <a:pt x="74" y="94"/>
                  </a:lnTo>
                  <a:lnTo>
                    <a:pt x="94" y="94"/>
                  </a:lnTo>
                  <a:lnTo>
                    <a:pt x="107" y="87"/>
                  </a:lnTo>
                  <a:lnTo>
                    <a:pt x="128" y="87"/>
                  </a:lnTo>
                  <a:lnTo>
                    <a:pt x="148" y="87"/>
                  </a:lnTo>
                  <a:lnTo>
                    <a:pt x="161" y="80"/>
                  </a:lnTo>
                  <a:lnTo>
                    <a:pt x="181" y="80"/>
                  </a:lnTo>
                  <a:lnTo>
                    <a:pt x="201" y="80"/>
                  </a:lnTo>
                  <a:lnTo>
                    <a:pt x="222" y="80"/>
                  </a:lnTo>
                  <a:lnTo>
                    <a:pt x="242" y="80"/>
                  </a:lnTo>
                  <a:lnTo>
                    <a:pt x="268" y="80"/>
                  </a:lnTo>
                  <a:lnTo>
                    <a:pt x="289" y="80"/>
                  </a:lnTo>
                  <a:lnTo>
                    <a:pt x="302" y="80"/>
                  </a:lnTo>
                  <a:lnTo>
                    <a:pt x="322" y="87"/>
                  </a:lnTo>
                  <a:lnTo>
                    <a:pt x="342" y="87"/>
                  </a:lnTo>
                  <a:lnTo>
                    <a:pt x="362" y="87"/>
                  </a:lnTo>
                  <a:lnTo>
                    <a:pt x="376" y="94"/>
                  </a:lnTo>
                  <a:lnTo>
                    <a:pt x="396" y="94"/>
                  </a:lnTo>
                  <a:lnTo>
                    <a:pt x="416" y="100"/>
                  </a:lnTo>
                  <a:lnTo>
                    <a:pt x="436" y="100"/>
                  </a:lnTo>
                  <a:lnTo>
                    <a:pt x="456" y="107"/>
                  </a:lnTo>
                  <a:lnTo>
                    <a:pt x="470" y="114"/>
                  </a:lnTo>
                  <a:lnTo>
                    <a:pt x="490" y="121"/>
                  </a:lnTo>
                  <a:lnTo>
                    <a:pt x="510" y="127"/>
                  </a:lnTo>
                  <a:lnTo>
                    <a:pt x="564" y="0"/>
                  </a:lnTo>
                  <a:lnTo>
                    <a:pt x="638" y="349"/>
                  </a:lnTo>
                  <a:lnTo>
                    <a:pt x="342" y="516"/>
                  </a:lnTo>
                  <a:close/>
                </a:path>
              </a:pathLst>
            </a:custGeom>
            <a:solidFill>
              <a:schemeClr val="accent1"/>
            </a:solidFill>
            <a:ln w="11113">
              <a:solidFill>
                <a:srgbClr val="000000"/>
              </a:solidFill>
              <a:prstDash val="solid"/>
              <a:round/>
              <a:headEnd/>
              <a:tailEnd/>
            </a:ln>
          </p:spPr>
          <p:txBody>
            <a:bodyPr/>
            <a:lstStyle/>
            <a:p>
              <a:endParaRPr lang="en-US"/>
            </a:p>
          </p:txBody>
        </p:sp>
      </p:grpSp>
      <p:sp>
        <p:nvSpPr>
          <p:cNvPr id="67603" name="Rectangle 19"/>
          <p:cNvSpPr>
            <a:spLocks noChangeArrowheads="1"/>
          </p:cNvSpPr>
          <p:nvPr/>
        </p:nvSpPr>
        <p:spPr bwMode="auto">
          <a:xfrm>
            <a:off x="6172449" y="2142515"/>
            <a:ext cx="2685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00B0F0"/>
                </a:solidFill>
                <a:latin typeface="Cardo" panose="02020600000000000000" pitchFamily="18" charset="-79"/>
                <a:ea typeface="Cardo" panose="02020600000000000000" pitchFamily="18" charset="-79"/>
                <a:cs typeface="Cardo" panose="02020600000000000000" pitchFamily="18" charset="-79"/>
              </a:rPr>
              <a:t>DMAIC</a:t>
            </a:r>
            <a:r>
              <a:rPr lang="en-US" altLang="en-US" sz="2400">
                <a:solidFill>
                  <a:schemeClr val="tx2"/>
                </a:solidFill>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Approach</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7593">
                                            <p:txEl>
                                              <p:pRg st="0" end="0"/>
                                            </p:txEl>
                                          </p:spTgt>
                                        </p:tgtEl>
                                        <p:attrNameLst>
                                          <p:attrName>style.visibility</p:attrName>
                                        </p:attrNameLst>
                                      </p:cBhvr>
                                      <p:to>
                                        <p:strVal val="visible"/>
                                      </p:to>
                                    </p:set>
                                    <p:animEffect transition="in" filter="fade">
                                      <p:cBhvr>
                                        <p:cTn id="7" dur="1000"/>
                                        <p:tgtEl>
                                          <p:spTgt spid="67593">
                                            <p:txEl>
                                              <p:pRg st="0" end="0"/>
                                            </p:txEl>
                                          </p:spTgt>
                                        </p:tgtEl>
                                      </p:cBhvr>
                                    </p:animEffect>
                                    <p:anim calcmode="lin" valueType="num">
                                      <p:cBhvr>
                                        <p:cTn id="8" dur="1000" fill="hold"/>
                                        <p:tgtEl>
                                          <p:spTgt spid="6759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759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7593">
                                            <p:txEl>
                                              <p:pRg st="1" end="1"/>
                                            </p:txEl>
                                          </p:spTgt>
                                        </p:tgtEl>
                                        <p:attrNameLst>
                                          <p:attrName>style.visibility</p:attrName>
                                        </p:attrNameLst>
                                      </p:cBhvr>
                                      <p:to>
                                        <p:strVal val="visible"/>
                                      </p:to>
                                    </p:set>
                                    <p:animEffect transition="in" filter="fade">
                                      <p:cBhvr>
                                        <p:cTn id="13" dur="1000"/>
                                        <p:tgtEl>
                                          <p:spTgt spid="67593">
                                            <p:txEl>
                                              <p:pRg st="1" end="1"/>
                                            </p:txEl>
                                          </p:spTgt>
                                        </p:tgtEl>
                                      </p:cBhvr>
                                    </p:animEffect>
                                    <p:anim calcmode="lin" valueType="num">
                                      <p:cBhvr>
                                        <p:cTn id="14" dur="1000" fill="hold"/>
                                        <p:tgtEl>
                                          <p:spTgt spid="6759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759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7593">
                                            <p:txEl>
                                              <p:pRg st="2" end="2"/>
                                            </p:txEl>
                                          </p:spTgt>
                                        </p:tgtEl>
                                        <p:attrNameLst>
                                          <p:attrName>style.visibility</p:attrName>
                                        </p:attrNameLst>
                                      </p:cBhvr>
                                      <p:to>
                                        <p:strVal val="visible"/>
                                      </p:to>
                                    </p:set>
                                    <p:animEffect transition="in" filter="fade">
                                      <p:cBhvr>
                                        <p:cTn id="19" dur="1000"/>
                                        <p:tgtEl>
                                          <p:spTgt spid="67593">
                                            <p:txEl>
                                              <p:pRg st="2" end="2"/>
                                            </p:txEl>
                                          </p:spTgt>
                                        </p:tgtEl>
                                      </p:cBhvr>
                                    </p:animEffect>
                                    <p:anim calcmode="lin" valueType="num">
                                      <p:cBhvr>
                                        <p:cTn id="20" dur="1000" fill="hold"/>
                                        <p:tgtEl>
                                          <p:spTgt spid="6759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759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7593">
                                            <p:txEl>
                                              <p:pRg st="3" end="3"/>
                                            </p:txEl>
                                          </p:spTgt>
                                        </p:tgtEl>
                                        <p:attrNameLst>
                                          <p:attrName>style.visibility</p:attrName>
                                        </p:attrNameLst>
                                      </p:cBhvr>
                                      <p:to>
                                        <p:strVal val="visible"/>
                                      </p:to>
                                    </p:set>
                                    <p:animEffect transition="in" filter="fade">
                                      <p:cBhvr>
                                        <p:cTn id="25" dur="1000"/>
                                        <p:tgtEl>
                                          <p:spTgt spid="67593">
                                            <p:txEl>
                                              <p:pRg st="3" end="3"/>
                                            </p:txEl>
                                          </p:spTgt>
                                        </p:tgtEl>
                                      </p:cBhvr>
                                    </p:animEffect>
                                    <p:anim calcmode="lin" valueType="num">
                                      <p:cBhvr>
                                        <p:cTn id="26" dur="1000" fill="hold"/>
                                        <p:tgtEl>
                                          <p:spTgt spid="6759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6759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7593">
                                            <p:txEl>
                                              <p:pRg st="4" end="4"/>
                                            </p:txEl>
                                          </p:spTgt>
                                        </p:tgtEl>
                                        <p:attrNameLst>
                                          <p:attrName>style.visibility</p:attrName>
                                        </p:attrNameLst>
                                      </p:cBhvr>
                                      <p:to>
                                        <p:strVal val="visible"/>
                                      </p:to>
                                    </p:set>
                                    <p:animEffect transition="in" filter="fade">
                                      <p:cBhvr>
                                        <p:cTn id="31" dur="1000"/>
                                        <p:tgtEl>
                                          <p:spTgt spid="67593">
                                            <p:txEl>
                                              <p:pRg st="4" end="4"/>
                                            </p:txEl>
                                          </p:spTgt>
                                        </p:tgtEl>
                                      </p:cBhvr>
                                    </p:animEffect>
                                    <p:anim calcmode="lin" valueType="num">
                                      <p:cBhvr>
                                        <p:cTn id="32" dur="1000" fill="hold"/>
                                        <p:tgtEl>
                                          <p:spTgt spid="6759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759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8" fill="hold" grpId="0" nodeType="afterEffect">
                                  <p:stCondLst>
                                    <p:cond delay="1000"/>
                                  </p:stCondLst>
                                  <p:childTnLst>
                                    <p:set>
                                      <p:cBhvr>
                                        <p:cTn id="36" dur="1" fill="hold">
                                          <p:stCondLst>
                                            <p:cond delay="0"/>
                                          </p:stCondLst>
                                        </p:cTn>
                                        <p:tgtEl>
                                          <p:spTgt spid="67603"/>
                                        </p:tgtEl>
                                        <p:attrNameLst>
                                          <p:attrName>style.visibility</p:attrName>
                                        </p:attrNameLst>
                                      </p:cBhvr>
                                      <p:to>
                                        <p:strVal val="visible"/>
                                      </p:to>
                                    </p:set>
                                    <p:animEffect transition="in" filter="wipe(left)">
                                      <p:cBhvr>
                                        <p:cTn id="37" dur="1000"/>
                                        <p:tgtEl>
                                          <p:spTgt spid="67603"/>
                                        </p:tgtEl>
                                      </p:cBhvr>
                                    </p:animEffect>
                                  </p:childTnLst>
                                </p:cTn>
                              </p:par>
                            </p:childTnLst>
                          </p:cTn>
                        </p:par>
                        <p:par>
                          <p:cTn id="38" fill="hold" nodeType="afterGroup">
                            <p:stCondLst>
                              <p:cond delay="7000"/>
                            </p:stCondLst>
                            <p:childTnLst>
                              <p:par>
                                <p:cTn id="39" presetID="9" presetClass="entr" presetSubtype="0" fill="hold" nodeType="afterEffect">
                                  <p:stCondLst>
                                    <p:cond delay="0"/>
                                  </p:stCondLst>
                                  <p:childTnLst>
                                    <p:set>
                                      <p:cBhvr>
                                        <p:cTn id="40" dur="1" fill="hold">
                                          <p:stCondLst>
                                            <p:cond delay="0"/>
                                          </p:stCondLst>
                                        </p:cTn>
                                        <p:tgtEl>
                                          <p:spTgt spid="67594"/>
                                        </p:tgtEl>
                                        <p:attrNameLst>
                                          <p:attrName>style.visibility</p:attrName>
                                        </p:attrNameLst>
                                      </p:cBhvr>
                                      <p:to>
                                        <p:strVal val="visible"/>
                                      </p:to>
                                    </p:set>
                                    <p:animEffect transition="in" filter="dissolve">
                                      <p:cBhvr>
                                        <p:cTn id="41" dur="1000"/>
                                        <p:tgtEl>
                                          <p:spTgt spid="67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3" grpId="0" build="p"/>
      <p:bldP spid="67603"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85800" y="326231"/>
            <a:ext cx="7772400" cy="676275"/>
          </a:xfrm>
        </p:spPr>
        <p:txBody>
          <a:bodyPr>
            <a:normAutofit fontScale="90000"/>
          </a:bodyPr>
          <a:lstStyle/>
          <a:p>
            <a:r>
              <a:rPr lang="en-US" altLang="en-US" smtClean="0"/>
              <a:t>Implementing Six Sigma</a:t>
            </a:r>
          </a:p>
        </p:txBody>
      </p:sp>
      <p:sp>
        <p:nvSpPr>
          <p:cNvPr id="68611" name="Rectangle 3"/>
          <p:cNvSpPr>
            <a:spLocks noChangeArrowheads="1"/>
          </p:cNvSpPr>
          <p:nvPr/>
        </p:nvSpPr>
        <p:spPr bwMode="auto">
          <a:xfrm>
            <a:off x="695326" y="1108472"/>
            <a:ext cx="7743825" cy="30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Emphasize defects per million opportunities as a standard metric</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Provide extensive training</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Focus on corporate sponsor support (Champions)</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Create qualified process improvement experts (Black Belts, Green Belts, etc.)</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Set stretch objectives</a:t>
            </a:r>
          </a:p>
        </p:txBody>
      </p:sp>
      <p:sp>
        <p:nvSpPr>
          <p:cNvPr id="68612" name="Rectangle 4"/>
          <p:cNvSpPr>
            <a:spLocks noChangeArrowheads="1"/>
          </p:cNvSpPr>
          <p:nvPr/>
        </p:nvSpPr>
        <p:spPr bwMode="auto">
          <a:xfrm>
            <a:off x="1487489" y="3409881"/>
            <a:ext cx="7158037" cy="1233627"/>
          </a:xfrm>
          <a:prstGeom prst="rect">
            <a:avLst/>
          </a:prstGeom>
          <a:solidFill>
            <a:schemeClr val="accent4"/>
          </a:solidFill>
          <a:ln w="9525">
            <a:solidFill>
              <a:schemeClr val="tx1"/>
            </a:solidFill>
            <a:miter lim="800000"/>
            <a:headEnd/>
            <a:tailEnd/>
          </a:ln>
          <a:effectLst/>
          <a:extLst/>
        </p:spPr>
        <p:txBody>
          <a:bodyPr lIns="234000" tIns="226800" rIns="234000" bIns="226800" anchor="ctr" anchorCtr="1">
            <a:spAutoFit/>
          </a:bodyPr>
          <a:lstStyle/>
          <a:p>
            <a:pPr algn="ctr" fontAlgn="auto">
              <a:lnSpc>
                <a:spcPct val="90000"/>
              </a:lnSpc>
              <a:spcBef>
                <a:spcPts val="0"/>
              </a:spcBef>
              <a:spcAft>
                <a:spcPts val="0"/>
              </a:spcAft>
              <a:defRPr/>
            </a:pPr>
            <a:r>
              <a:rPr lang="en-US" sz="2800" i="1" dirty="0">
                <a:latin typeface="Cardo" panose="02020600000000000000" pitchFamily="18" charset="-79"/>
                <a:ea typeface="Cardo" panose="02020600000000000000" pitchFamily="18" charset="-79"/>
                <a:cs typeface="Cardo" panose="02020600000000000000" pitchFamily="18" charset="-79"/>
              </a:rPr>
              <a:t>This cannot be accomplished without a major commitment from top level management</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8611"/>
                                        </p:tgtEl>
                                        <p:attrNameLst>
                                          <p:attrName>style.visibility</p:attrName>
                                        </p:attrNameLst>
                                      </p:cBhvr>
                                      <p:to>
                                        <p:strVal val="visible"/>
                                      </p:to>
                                    </p:set>
                                    <p:animEffect transition="in" filter="strips(downRight)">
                                      <p:cBhvr>
                                        <p:cTn id="7" dur="1000"/>
                                        <p:tgtEl>
                                          <p:spTgt spid="686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8612"/>
                                        </p:tgtEl>
                                        <p:attrNameLst>
                                          <p:attrName>style.visibility</p:attrName>
                                        </p:attrNameLst>
                                      </p:cBhvr>
                                      <p:to>
                                        <p:strVal val="visible"/>
                                      </p:to>
                                    </p:set>
                                    <p:animEffect transition="in" filter="wipe(left)">
                                      <p:cBhvr>
                                        <p:cTn id="12" dur="1000"/>
                                        <p:tgtEl>
                                          <p:spTgt spid="68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autoUpdateAnimBg="0"/>
      <p:bldP spid="68612"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85800" y="326231"/>
            <a:ext cx="7772400" cy="657225"/>
          </a:xfrm>
        </p:spPr>
        <p:txBody>
          <a:bodyPr>
            <a:normAutofit fontScale="90000"/>
          </a:bodyPr>
          <a:lstStyle/>
          <a:p>
            <a:r>
              <a:rPr lang="en-US" altLang="en-US" dirty="0" smtClean="0"/>
              <a:t>3. Employee Empowerment</a:t>
            </a:r>
          </a:p>
        </p:txBody>
      </p:sp>
      <p:sp>
        <p:nvSpPr>
          <p:cNvPr id="69635" name="Rectangle 3"/>
          <p:cNvSpPr>
            <a:spLocks noChangeArrowheads="1"/>
          </p:cNvSpPr>
          <p:nvPr/>
        </p:nvSpPr>
        <p:spPr bwMode="auto">
          <a:xfrm>
            <a:off x="511176" y="962025"/>
            <a:ext cx="7586663" cy="3971925"/>
          </a:xfrm>
          <a:prstGeom prst="rect">
            <a:avLst/>
          </a:prstGeom>
          <a:noFill/>
          <a:ln>
            <a:noFill/>
          </a:ln>
          <a:effectLst/>
          <a:extLst/>
        </p:spPr>
        <p:txBody>
          <a:bodyPr lIns="98967" tIns="48615" rIns="98967" bIns="48615"/>
          <a:lstStyle/>
          <a:p>
            <a:pPr marL="457200" indent="-457200" defTabSz="1000125" fontAlgn="auto">
              <a:lnSpc>
                <a:spcPct val="90000"/>
              </a:lnSpc>
              <a:spcBef>
                <a:spcPts val="0"/>
              </a:spcBef>
              <a:spcAft>
                <a:spcPts val="1200"/>
              </a:spcAft>
              <a:buClr>
                <a:schemeClr val="accent4">
                  <a:lumMod val="60000"/>
                  <a:lumOff val="40000"/>
                </a:schemeClr>
              </a:buClr>
              <a:buSzPct val="99000"/>
              <a:buFont typeface="Courier New" panose="02070309020205020404" pitchFamily="49" charset="0"/>
              <a:buChar char="o"/>
              <a:defRPr/>
            </a:pPr>
            <a:r>
              <a:rPr lang="en-US" dirty="0">
                <a:latin typeface="Cardo" panose="02020600000000000000" pitchFamily="18" charset="-79"/>
                <a:ea typeface="Cardo" panose="02020600000000000000" pitchFamily="18" charset="-79"/>
                <a:cs typeface="Cardo" panose="02020600000000000000" pitchFamily="18" charset="-79"/>
              </a:rPr>
              <a:t>Getting employees involved in product and process improvements</a:t>
            </a:r>
          </a:p>
          <a:p>
            <a:pPr marL="1079500" lvl="1" indent="-366713" defTabSz="1000125" fontAlgn="auto">
              <a:lnSpc>
                <a:spcPct val="90000"/>
              </a:lnSpc>
              <a:spcBef>
                <a:spcPts val="0"/>
              </a:spcBef>
              <a:spcAft>
                <a:spcPts val="1200"/>
              </a:spcAft>
              <a:buClr>
                <a:schemeClr val="accent4">
                  <a:lumMod val="60000"/>
                  <a:lumOff val="40000"/>
                </a:schemeClr>
              </a:buClr>
              <a:buSzPct val="99000"/>
              <a:buFont typeface="Courier New" panose="02070309020205020404" pitchFamily="49" charset="0"/>
              <a:buChar char="o"/>
              <a:defRPr/>
            </a:pPr>
            <a:r>
              <a:rPr lang="en-US" sz="1600" dirty="0">
                <a:latin typeface="Cardo" panose="02020600000000000000" pitchFamily="18" charset="-79"/>
                <a:ea typeface="Cardo" panose="02020600000000000000" pitchFamily="18" charset="-79"/>
                <a:cs typeface="Cardo" panose="02020600000000000000" pitchFamily="18" charset="-79"/>
              </a:rPr>
              <a:t>85% of quality problems are due </a:t>
            </a:r>
            <a:br>
              <a:rPr lang="en-US" sz="1600" dirty="0">
                <a:latin typeface="Cardo" panose="02020600000000000000" pitchFamily="18" charset="-79"/>
                <a:ea typeface="Cardo" panose="02020600000000000000" pitchFamily="18" charset="-79"/>
                <a:cs typeface="Cardo" panose="02020600000000000000" pitchFamily="18" charset="-79"/>
              </a:rPr>
            </a:br>
            <a:r>
              <a:rPr lang="en-US" sz="1600" dirty="0">
                <a:latin typeface="Cardo" panose="02020600000000000000" pitchFamily="18" charset="-79"/>
                <a:ea typeface="Cardo" panose="02020600000000000000" pitchFamily="18" charset="-79"/>
                <a:cs typeface="Cardo" panose="02020600000000000000" pitchFamily="18" charset="-79"/>
              </a:rPr>
              <a:t>to process and material </a:t>
            </a:r>
          </a:p>
          <a:p>
            <a:pPr marL="457200" indent="-457200" defTabSz="1000125" fontAlgn="auto">
              <a:lnSpc>
                <a:spcPct val="90000"/>
              </a:lnSpc>
              <a:spcBef>
                <a:spcPts val="0"/>
              </a:spcBef>
              <a:spcAft>
                <a:spcPts val="1200"/>
              </a:spcAft>
              <a:buClr>
                <a:schemeClr val="accent4">
                  <a:lumMod val="60000"/>
                  <a:lumOff val="40000"/>
                </a:schemeClr>
              </a:buClr>
              <a:buSzPct val="99000"/>
              <a:buFont typeface="Courier New" panose="02070309020205020404" pitchFamily="49" charset="0"/>
              <a:buChar char="o"/>
              <a:defRPr/>
            </a:pPr>
            <a:r>
              <a:rPr lang="en-US" dirty="0">
                <a:latin typeface="Cardo" panose="02020600000000000000" pitchFamily="18" charset="-79"/>
                <a:ea typeface="Cardo" panose="02020600000000000000" pitchFamily="18" charset="-79"/>
                <a:cs typeface="Cardo" panose="02020600000000000000" pitchFamily="18" charset="-79"/>
              </a:rPr>
              <a:t>Techniques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ourier New" panose="02070309020205020404" pitchFamily="49" charset="0"/>
              <a:buChar char="o"/>
              <a:defRPr/>
            </a:pPr>
            <a:r>
              <a:rPr lang="en-US" sz="1600" dirty="0">
                <a:latin typeface="Cardo" panose="02020600000000000000" pitchFamily="18" charset="-79"/>
                <a:ea typeface="Cardo" panose="02020600000000000000" pitchFamily="18" charset="-79"/>
                <a:cs typeface="Cardo" panose="02020600000000000000" pitchFamily="18" charset="-79"/>
              </a:rPr>
              <a:t>Build communication networks </a:t>
            </a:r>
            <a:br>
              <a:rPr lang="en-US" sz="1600" dirty="0">
                <a:latin typeface="Cardo" panose="02020600000000000000" pitchFamily="18" charset="-79"/>
                <a:ea typeface="Cardo" panose="02020600000000000000" pitchFamily="18" charset="-79"/>
                <a:cs typeface="Cardo" panose="02020600000000000000" pitchFamily="18" charset="-79"/>
              </a:rPr>
            </a:br>
            <a:r>
              <a:rPr lang="en-US" sz="1600" dirty="0">
                <a:latin typeface="Cardo" panose="02020600000000000000" pitchFamily="18" charset="-79"/>
                <a:ea typeface="Cardo" panose="02020600000000000000" pitchFamily="18" charset="-79"/>
                <a:cs typeface="Cardo" panose="02020600000000000000" pitchFamily="18" charset="-79"/>
              </a:rPr>
              <a:t>that include employees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ourier New" panose="02070309020205020404" pitchFamily="49" charset="0"/>
              <a:buChar char="o"/>
              <a:defRPr/>
            </a:pPr>
            <a:r>
              <a:rPr lang="en-US" sz="1600" dirty="0">
                <a:latin typeface="Cardo" panose="02020600000000000000" pitchFamily="18" charset="-79"/>
                <a:ea typeface="Cardo" panose="02020600000000000000" pitchFamily="18" charset="-79"/>
                <a:cs typeface="Cardo" panose="02020600000000000000" pitchFamily="18" charset="-79"/>
              </a:rPr>
              <a:t>Develop open, supportive supervisors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ourier New" panose="02070309020205020404" pitchFamily="49" charset="0"/>
              <a:buChar char="o"/>
              <a:defRPr/>
            </a:pPr>
            <a:r>
              <a:rPr lang="en-US" sz="1600" dirty="0">
                <a:latin typeface="Cardo" panose="02020600000000000000" pitchFamily="18" charset="-79"/>
                <a:ea typeface="Cardo" panose="02020600000000000000" pitchFamily="18" charset="-79"/>
                <a:cs typeface="Cardo" panose="02020600000000000000" pitchFamily="18" charset="-79"/>
              </a:rPr>
              <a:t>Move responsibility to employees</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ourier New" panose="02070309020205020404" pitchFamily="49" charset="0"/>
              <a:buChar char="o"/>
              <a:defRPr/>
            </a:pPr>
            <a:r>
              <a:rPr lang="en-US" sz="1600" dirty="0">
                <a:latin typeface="Cardo" panose="02020600000000000000" pitchFamily="18" charset="-79"/>
                <a:ea typeface="Cardo" panose="02020600000000000000" pitchFamily="18" charset="-79"/>
                <a:cs typeface="Cardo" panose="02020600000000000000" pitchFamily="18" charset="-79"/>
              </a:rPr>
              <a:t>Build a high-morale organization</a:t>
            </a:r>
          </a:p>
          <a:p>
            <a:pPr marL="1169987" lvl="1" indent="-457200" defTabSz="1000125" fontAlgn="auto">
              <a:lnSpc>
                <a:spcPct val="90000"/>
              </a:lnSpc>
              <a:spcBef>
                <a:spcPts val="0"/>
              </a:spcBef>
              <a:spcAft>
                <a:spcPts val="1200"/>
              </a:spcAft>
              <a:buClr>
                <a:schemeClr val="accent4">
                  <a:lumMod val="60000"/>
                  <a:lumOff val="40000"/>
                </a:schemeClr>
              </a:buClr>
              <a:buSzPct val="100000"/>
              <a:buFont typeface="Courier New" panose="02070309020205020404" pitchFamily="49" charset="0"/>
              <a:buChar char="o"/>
              <a:defRPr/>
            </a:pPr>
            <a:r>
              <a:rPr lang="en-US" sz="1600" dirty="0">
                <a:latin typeface="Cardo" panose="02020600000000000000" pitchFamily="18" charset="-79"/>
                <a:ea typeface="Cardo" panose="02020600000000000000" pitchFamily="18" charset="-79"/>
                <a:cs typeface="Cardo" panose="02020600000000000000" pitchFamily="18" charset="-79"/>
              </a:rPr>
              <a:t>Create formal team structures</a:t>
            </a:r>
          </a:p>
        </p:txBody>
      </p:sp>
      <p:pic>
        <p:nvPicPr>
          <p:cNvPr id="69636" name="Picture 4" descr="air bag assm f"/>
          <p:cNvPicPr>
            <a:picLocks noChangeAspect="1" noChangeArrowheads="1"/>
          </p:cNvPicPr>
          <p:nvPr/>
        </p:nvPicPr>
        <p:blipFill>
          <a:blip r:embed="rId3">
            <a:extLst>
              <a:ext uri="{28A0092B-C50C-407E-A947-70E740481C1C}">
                <a14:useLocalDpi xmlns:a14="http://schemas.microsoft.com/office/drawing/2010/main" val="0"/>
              </a:ext>
            </a:extLst>
          </a:blip>
          <a:srcRect l="2000" t="2550" r="1747" b="25075"/>
          <a:stretch>
            <a:fillRect/>
          </a:stretch>
        </p:blipFill>
        <p:spPr bwMode="auto">
          <a:xfrm>
            <a:off x="5084893" y="1457325"/>
            <a:ext cx="3635245" cy="285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9635"/>
                                        </p:tgtEl>
                                        <p:attrNameLst>
                                          <p:attrName>style.visibility</p:attrName>
                                        </p:attrNameLst>
                                      </p:cBhvr>
                                      <p:to>
                                        <p:strVal val="visible"/>
                                      </p:to>
                                    </p:set>
                                    <p:animEffect transition="in" filter="strips(downRight)">
                                      <p:cBhvr>
                                        <p:cTn id="7" dur="1000"/>
                                        <p:tgtEl>
                                          <p:spTgt spid="69635"/>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69636"/>
                                        </p:tgtEl>
                                        <p:attrNameLst>
                                          <p:attrName>style.visibility</p:attrName>
                                        </p:attrNameLst>
                                      </p:cBhvr>
                                      <p:to>
                                        <p:strVal val="visible"/>
                                      </p:to>
                                    </p:set>
                                    <p:animEffect transition="in" filter="dissolve">
                                      <p:cBhvr>
                                        <p:cTn id="11" dur="10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85800" y="335756"/>
            <a:ext cx="7772400" cy="638175"/>
          </a:xfrm>
        </p:spPr>
        <p:txBody>
          <a:bodyPr>
            <a:normAutofit fontScale="90000"/>
          </a:bodyPr>
          <a:lstStyle/>
          <a:p>
            <a:r>
              <a:rPr lang="en-US" altLang="en-US" smtClean="0"/>
              <a:t>Quality Circles</a:t>
            </a:r>
          </a:p>
        </p:txBody>
      </p:sp>
      <p:sp>
        <p:nvSpPr>
          <p:cNvPr id="71683" name="Rectangle 3"/>
          <p:cNvSpPr>
            <a:spLocks noChangeArrowheads="1"/>
          </p:cNvSpPr>
          <p:nvPr/>
        </p:nvSpPr>
        <p:spPr bwMode="auto">
          <a:xfrm>
            <a:off x="973139" y="1327548"/>
            <a:ext cx="7196137" cy="298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444500" indent="-444500"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Group of employees who meet regularly to solve problems</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Trained in planning, problem solving, and statistical methods</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Often led by a </a:t>
            </a:r>
            <a:r>
              <a:rPr lang="en-US" altLang="en-US" sz="2800" i="1">
                <a:latin typeface="Cardo" panose="02020600000000000000" pitchFamily="18" charset="-79"/>
                <a:ea typeface="Cardo" panose="02020600000000000000" pitchFamily="18" charset="-79"/>
                <a:cs typeface="Cardo" panose="02020600000000000000" pitchFamily="18" charset="-79"/>
              </a:rPr>
              <a:t>facilitator</a:t>
            </a:r>
          </a:p>
          <a:p>
            <a:pPr marL="457200" indent="-457200">
              <a:lnSpc>
                <a:spcPct val="90000"/>
              </a:lnSpc>
              <a:spcAft>
                <a:spcPct val="40000"/>
              </a:spcAft>
              <a:buClr>
                <a:schemeClr val="accent4">
                  <a:lumMod val="60000"/>
                  <a:lumOff val="40000"/>
                </a:schemeClr>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Very effective when done properly</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1683"/>
                                        </p:tgtEl>
                                        <p:attrNameLst>
                                          <p:attrName>style.visibility</p:attrName>
                                        </p:attrNameLst>
                                      </p:cBhvr>
                                      <p:to>
                                        <p:strVal val="visible"/>
                                      </p:to>
                                    </p:set>
                                    <p:animEffect transition="in" filter="strips(downRight)">
                                      <p:cBhvr>
                                        <p:cTn id="7" dur="1000"/>
                                        <p:tgtEl>
                                          <p:spTgt spid="7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p:cNvSpPr>
            <a:spLocks noGrp="1" noChangeArrowheads="1"/>
          </p:cNvSpPr>
          <p:nvPr>
            <p:ph type="title"/>
          </p:nvPr>
        </p:nvSpPr>
        <p:spPr>
          <a:xfrm>
            <a:off x="685800" y="259556"/>
            <a:ext cx="7772400" cy="695325"/>
          </a:xfrm>
        </p:spPr>
        <p:txBody>
          <a:bodyPr>
            <a:normAutofit fontScale="90000"/>
          </a:bodyPr>
          <a:lstStyle/>
          <a:p>
            <a:r>
              <a:rPr lang="en-US" altLang="en-US" dirty="0" smtClean="0"/>
              <a:t>4. Benchmarking</a:t>
            </a:r>
          </a:p>
        </p:txBody>
      </p:sp>
      <p:sp>
        <p:nvSpPr>
          <p:cNvPr id="73732" name="Rectangle 4"/>
          <p:cNvSpPr>
            <a:spLocks noChangeArrowheads="1"/>
          </p:cNvSpPr>
          <p:nvPr/>
        </p:nvSpPr>
        <p:spPr bwMode="auto">
          <a:xfrm>
            <a:off x="635001" y="1003698"/>
            <a:ext cx="7872413" cy="87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800">
                <a:latin typeface="Cardo" panose="02020600000000000000" pitchFamily="18" charset="-79"/>
                <a:ea typeface="Cardo" panose="02020600000000000000" pitchFamily="18" charset="-79"/>
                <a:cs typeface="Cardo" panose="02020600000000000000" pitchFamily="18" charset="-79"/>
              </a:rPr>
              <a:t>Selecting best practices to use as a standard for performance</a:t>
            </a:r>
          </a:p>
        </p:txBody>
      </p:sp>
      <p:sp>
        <p:nvSpPr>
          <p:cNvPr id="73733" name="Rectangle 5"/>
          <p:cNvSpPr>
            <a:spLocks noChangeArrowheads="1"/>
          </p:cNvSpPr>
          <p:nvPr/>
        </p:nvSpPr>
        <p:spPr bwMode="auto">
          <a:xfrm>
            <a:off x="1050925" y="1845469"/>
            <a:ext cx="7029450"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Determine what to benchmark</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Form a benchmark team</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Identify benchmarking partners</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Collect and analyze benchmarking information</a:t>
            </a:r>
          </a:p>
          <a:p>
            <a:pPr>
              <a:lnSpc>
                <a:spcPct val="90000"/>
              </a:lnSpc>
              <a:spcAft>
                <a:spcPct val="40000"/>
              </a:spcAft>
              <a:buClr>
                <a:srgbClr val="00B0F0"/>
              </a:buClr>
              <a:buFont typeface="Arial" pitchFamily="34" charset="0"/>
              <a:buAutoNum type="arabicPeriod"/>
            </a:pPr>
            <a:r>
              <a:rPr lang="en-US" altLang="en-US" sz="2400">
                <a:latin typeface="Cardo" panose="02020600000000000000" pitchFamily="18" charset="-79"/>
                <a:ea typeface="Cardo" panose="02020600000000000000" pitchFamily="18" charset="-79"/>
                <a:cs typeface="Cardo" panose="02020600000000000000" pitchFamily="18" charset="-79"/>
              </a:rPr>
              <a:t>Take action to match or exceed the benchmark</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3732"/>
                                        </p:tgtEl>
                                        <p:attrNameLst>
                                          <p:attrName>style.visibility</p:attrName>
                                        </p:attrNameLst>
                                      </p:cBhvr>
                                      <p:to>
                                        <p:strVal val="visible"/>
                                      </p:to>
                                    </p:set>
                                    <p:animEffect transition="in" filter="wipe(left)">
                                      <p:cBhvr>
                                        <p:cTn id="7" dur="1000"/>
                                        <p:tgtEl>
                                          <p:spTgt spid="73732"/>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73733"/>
                                        </p:tgtEl>
                                        <p:attrNameLst>
                                          <p:attrName>style.visibility</p:attrName>
                                        </p:attrNameLst>
                                      </p:cBhvr>
                                      <p:to>
                                        <p:strVal val="visible"/>
                                      </p:to>
                                    </p:set>
                                    <p:animEffect transition="in" filter="strips(downRight)">
                                      <p:cBhvr>
                                        <p:cTn id="11" dur="10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autoUpdateAnimBg="0"/>
      <p:bldP spid="7373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546100" y="352425"/>
            <a:ext cx="8051800" cy="1057275"/>
          </a:xfrm>
          <a:extLst/>
        </p:spPr>
        <p:txBody>
          <a:bodyPr rtlCol="0">
            <a:normAutofit fontScale="90000"/>
          </a:bodyPr>
          <a:lstStyle/>
          <a:p>
            <a:pPr fontAlgn="auto">
              <a:spcAft>
                <a:spcPts val="0"/>
              </a:spcAft>
              <a:defRPr/>
            </a:pPr>
            <a:r>
              <a:rPr lang="en-US" dirty="0"/>
              <a:t>Best Practices for Resolving Customer Complaints</a:t>
            </a:r>
          </a:p>
        </p:txBody>
      </p:sp>
      <p:graphicFrame>
        <p:nvGraphicFramePr>
          <p:cNvPr id="76980" name="Group 180"/>
          <p:cNvGraphicFramePr>
            <a:graphicFrameLocks noGrp="1"/>
          </p:cNvGraphicFramePr>
          <p:nvPr>
            <p:extLst>
              <p:ext uri="{D42A27DB-BD31-4B8C-83A1-F6EECF244321}">
                <p14:modId xmlns:p14="http://schemas.microsoft.com/office/powerpoint/2010/main" val="85417520"/>
              </p:ext>
            </p:extLst>
          </p:nvPr>
        </p:nvGraphicFramePr>
        <p:xfrm>
          <a:off x="393405" y="1590675"/>
          <a:ext cx="8304028" cy="3167062"/>
        </p:xfrm>
        <a:graphic>
          <a:graphicData uri="http://schemas.openxmlformats.org/drawingml/2006/table">
            <a:tbl>
              <a:tblPr>
                <a:tableStyleId>{2D5ABB26-0587-4C30-8999-92F81FD0307C}</a:tableStyleId>
              </a:tblPr>
              <a:tblGrid>
                <a:gridCol w="1465417"/>
                <a:gridCol w="2700166"/>
                <a:gridCol w="4138445"/>
              </a:tblGrid>
              <a:tr h="299612">
                <a:tc>
                  <a:txBody>
                    <a:bodyPr/>
                    <a:lstStyle/>
                    <a:p>
                      <a:pPr marL="0" marR="0" lvl="0" indent="0" algn="ctr" defTabSz="914400" rtl="0" eaLnBrk="1" fontAlgn="base" latinLnBrk="0" hangingPunct="1">
                        <a:lnSpc>
                          <a:spcPct val="90000"/>
                        </a:lnSpc>
                        <a:spcBef>
                          <a:spcPct val="0"/>
                        </a:spcBef>
                        <a:spcAft>
                          <a:spcPct val="40000"/>
                        </a:spcAft>
                        <a:buClrTx/>
                        <a:buSzTx/>
                        <a:buFontTx/>
                        <a:buNone/>
                        <a:tabLst/>
                        <a:defRPr/>
                      </a:pPr>
                      <a:r>
                        <a:rPr lang="en-US" sz="1800"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6.3</a:t>
                      </a: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99612">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b="1" u="none" strike="noStrike" cap="none" normalizeH="0" baseline="0" dirty="0" smtClean="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rPr>
                        <a:t>BEST PRACTICE</a:t>
                      </a:r>
                      <a:endParaRPr kumimoji="0" lang="en-US" sz="18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bg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b="1" u="none" strike="noStrike" cap="none" normalizeH="0" baseline="0" dirty="0" smtClean="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rPr>
                        <a:t>JUSTIFICATION</a:t>
                      </a:r>
                      <a:endParaRPr kumimoji="0" lang="en-US" sz="18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99612">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Make it easy for clients to complain</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is free market research</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299612">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Respond quickly to complaints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adds customers and loyalty</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299612">
                <a:tc gridSpan="2">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Resolve complaints on first contact</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reduces cost</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464216">
                <a:tc gridSpan="2">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Use computers to manage complaints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Discover trends, share them, and align your services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r h="464216">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Recruit the best for customer service jobs</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marL="90000" marR="90000" marT="90000" marB="90000"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8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It should be part of formal training and career advancement</a:t>
                      </a:r>
                      <a:endParaRPr kumimoji="0" lang="en-US" sz="1800" b="1"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L="90000" marR="90000" marT="67505" marB="67505"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00B050"/>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76980"/>
                                        </p:tgtEl>
                                        <p:attrNameLst>
                                          <p:attrName>style.visibility</p:attrName>
                                        </p:attrNameLst>
                                      </p:cBhvr>
                                      <p:to>
                                        <p:strVal val="visible"/>
                                      </p:to>
                                    </p:set>
                                    <p:animEffect transition="in" filter="strips(downRight)">
                                      <p:cBhvr>
                                        <p:cTn id="7" dur="1000"/>
                                        <p:tgtEl>
                                          <p:spTgt spid="76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457200" y="358379"/>
            <a:ext cx="8229600" cy="857250"/>
          </a:xfrm>
        </p:spPr>
        <p:txBody>
          <a:bodyPr/>
          <a:lstStyle/>
          <a:p>
            <a:r>
              <a:rPr lang="en-US" altLang="en-US" smtClean="0"/>
              <a:t>Internal Benchmarking</a:t>
            </a:r>
          </a:p>
        </p:txBody>
      </p:sp>
      <p:sp>
        <p:nvSpPr>
          <p:cNvPr id="71682" name="Content Placeholder 2"/>
          <p:cNvSpPr>
            <a:spLocks noGrp="1"/>
          </p:cNvSpPr>
          <p:nvPr>
            <p:ph idx="1"/>
          </p:nvPr>
        </p:nvSpPr>
        <p:spPr>
          <a:xfrm>
            <a:off x="685800" y="1428750"/>
            <a:ext cx="7785100" cy="2590800"/>
          </a:xfrm>
        </p:spPr>
        <p:txBody>
          <a:bodyPr/>
          <a:lstStyle/>
          <a:p>
            <a:pPr marL="444500" indent="-444500">
              <a:buFont typeface="Courier New" panose="02070309020205020404" pitchFamily="49" charset="0"/>
              <a:buChar char="o"/>
            </a:pPr>
            <a:r>
              <a:rPr lang="en-US" altLang="en-US" smtClean="0"/>
              <a:t>When the organization is large enough</a:t>
            </a:r>
          </a:p>
          <a:p>
            <a:pPr marL="444500" indent="-444500">
              <a:buFont typeface="Courier New" panose="02070309020205020404" pitchFamily="49" charset="0"/>
              <a:buChar char="o"/>
            </a:pPr>
            <a:r>
              <a:rPr lang="en-US" altLang="en-US" smtClean="0"/>
              <a:t>Data more accessible</a:t>
            </a:r>
          </a:p>
          <a:p>
            <a:pPr marL="444500" indent="-444500">
              <a:buFont typeface="Courier New" panose="02070309020205020404" pitchFamily="49" charset="0"/>
              <a:buChar char="o"/>
            </a:pPr>
            <a:r>
              <a:rPr lang="en-US" altLang="en-US" smtClean="0"/>
              <a:t>Can and should be established in a variety of areas</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85800" y="402431"/>
            <a:ext cx="7772400" cy="647700"/>
          </a:xfrm>
        </p:spPr>
        <p:txBody>
          <a:bodyPr>
            <a:normAutofit fontScale="90000"/>
          </a:bodyPr>
          <a:lstStyle/>
          <a:p>
            <a:r>
              <a:rPr lang="en-US" altLang="en-US" dirty="0" smtClean="0"/>
              <a:t>5. Just-in-Time (JIT)</a:t>
            </a:r>
          </a:p>
        </p:txBody>
      </p:sp>
      <p:sp>
        <p:nvSpPr>
          <p:cNvPr id="78851" name="Rectangle 3"/>
          <p:cNvSpPr>
            <a:spLocks noGrp="1" noChangeArrowheads="1"/>
          </p:cNvSpPr>
          <p:nvPr>
            <p:ph idx="1"/>
          </p:nvPr>
        </p:nvSpPr>
        <p:spPr>
          <a:xfrm>
            <a:off x="698500" y="1358504"/>
            <a:ext cx="5092700" cy="522684"/>
          </a:xfrm>
        </p:spPr>
        <p:txBody>
          <a:bodyPr>
            <a:normAutofit/>
          </a:bodyPr>
          <a:lstStyle/>
          <a:p>
            <a:pPr>
              <a:buFontTx/>
              <a:buNone/>
            </a:pPr>
            <a:r>
              <a:rPr lang="en-US" altLang="en-US" sz="2800" smtClean="0"/>
              <a:t>Relationship to quality:</a:t>
            </a:r>
          </a:p>
        </p:txBody>
      </p:sp>
      <p:sp>
        <p:nvSpPr>
          <p:cNvPr id="78852" name="Rectangle 4"/>
          <p:cNvSpPr>
            <a:spLocks noChangeArrowheads="1"/>
          </p:cNvSpPr>
          <p:nvPr/>
        </p:nvSpPr>
        <p:spPr bwMode="auto">
          <a:xfrm>
            <a:off x="1123951" y="1978818"/>
            <a:ext cx="6894513" cy="217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3200">
                <a:latin typeface="Cardo" panose="02020600000000000000" pitchFamily="18" charset="-79"/>
                <a:ea typeface="Cardo" panose="02020600000000000000" pitchFamily="18" charset="-79"/>
                <a:cs typeface="Cardo" panose="02020600000000000000" pitchFamily="18" charset="-79"/>
              </a:rPr>
              <a:t>JIT cuts the cost of quality</a:t>
            </a:r>
          </a:p>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3200">
                <a:latin typeface="Cardo" panose="02020600000000000000" pitchFamily="18" charset="-79"/>
                <a:ea typeface="Cardo" panose="02020600000000000000" pitchFamily="18" charset="-79"/>
                <a:cs typeface="Cardo" panose="02020600000000000000" pitchFamily="18" charset="-79"/>
              </a:rPr>
              <a:t>JIT improves quality</a:t>
            </a:r>
          </a:p>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3200">
                <a:latin typeface="Cardo" panose="02020600000000000000" pitchFamily="18" charset="-79"/>
                <a:ea typeface="Cardo" panose="02020600000000000000" pitchFamily="18" charset="-79"/>
                <a:cs typeface="Cardo" panose="02020600000000000000" pitchFamily="18" charset="-79"/>
              </a:rPr>
              <a:t>Better quality means less inventory and better, easier-to-employ JIT system</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wipe(left)">
                                      <p:cBhvr>
                                        <p:cTn id="7" dur="1000"/>
                                        <p:tgtEl>
                                          <p:spTgt spid="78851">
                                            <p:txEl>
                                              <p:pRg st="0" end="0"/>
                                            </p:txEl>
                                          </p:spTgt>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78852"/>
                                        </p:tgtEl>
                                        <p:attrNameLst>
                                          <p:attrName>style.visibility</p:attrName>
                                        </p:attrNameLst>
                                      </p:cBhvr>
                                      <p:to>
                                        <p:strVal val="visible"/>
                                      </p:to>
                                    </p:set>
                                    <p:animEffect transition="in" filter="strips(downRight)">
                                      <p:cBhvr>
                                        <p:cTn id="11" dur="1000"/>
                                        <p:tgtEl>
                                          <p:spTgt spid="78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advAuto="1000"/>
      <p:bldP spid="78852"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85800" y="326231"/>
            <a:ext cx="7772400" cy="647700"/>
          </a:xfrm>
        </p:spPr>
        <p:txBody>
          <a:bodyPr>
            <a:normAutofit fontScale="90000"/>
          </a:bodyPr>
          <a:lstStyle/>
          <a:p>
            <a:r>
              <a:rPr lang="en-US" altLang="en-US" dirty="0" smtClean="0"/>
              <a:t>5. Just-in-Time (JIT)</a:t>
            </a:r>
          </a:p>
        </p:txBody>
      </p:sp>
      <p:sp>
        <p:nvSpPr>
          <p:cNvPr id="80899" name="Rectangle 3"/>
          <p:cNvSpPr>
            <a:spLocks noChangeArrowheads="1"/>
          </p:cNvSpPr>
          <p:nvPr/>
        </p:nvSpPr>
        <p:spPr bwMode="auto">
          <a:xfrm>
            <a:off x="782639" y="1313259"/>
            <a:ext cx="7604125" cy="286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67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‘Pull’ system of production scheduling including supply management</a:t>
            </a:r>
          </a:p>
          <a:p>
            <a:pPr lvl="1">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Production only when signaled</a:t>
            </a:r>
          </a:p>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Allows reduced inventory levels</a:t>
            </a:r>
          </a:p>
          <a:p>
            <a:pPr lvl="1">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Inventory costs money and hides process and material problems</a:t>
            </a:r>
          </a:p>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Encourages improved process and product quality</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0899"/>
                                        </p:tgtEl>
                                        <p:attrNameLst>
                                          <p:attrName>style.visibility</p:attrName>
                                        </p:attrNameLst>
                                      </p:cBhvr>
                                      <p:to>
                                        <p:strVal val="visible"/>
                                      </p:to>
                                    </p:set>
                                    <p:animEffect transition="in" filter="strips(downRight)">
                                      <p:cBhvr>
                                        <p:cTn id="7" dur="1000"/>
                                        <p:tgtEl>
                                          <p:spTgt spid="80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85800" y="326231"/>
            <a:ext cx="7772400" cy="657225"/>
          </a:xfrm>
        </p:spPr>
        <p:txBody>
          <a:bodyPr>
            <a:normAutofit/>
          </a:bodyPr>
          <a:lstStyle/>
          <a:p>
            <a:r>
              <a:rPr lang="en-US" altLang="en-US" sz="3600" dirty="0" smtClean="0"/>
              <a:t>6. Taguchi Concepts</a:t>
            </a:r>
          </a:p>
        </p:txBody>
      </p:sp>
      <p:sp>
        <p:nvSpPr>
          <p:cNvPr id="87043" name="Rectangle 3"/>
          <p:cNvSpPr>
            <a:spLocks noChangeArrowheads="1"/>
          </p:cNvSpPr>
          <p:nvPr/>
        </p:nvSpPr>
        <p:spPr bwMode="auto">
          <a:xfrm>
            <a:off x="700089" y="1073944"/>
            <a:ext cx="7862887" cy="368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800">
                <a:solidFill>
                  <a:srgbClr val="00B0F0"/>
                </a:solidFill>
                <a:latin typeface="Cardo" panose="02020600000000000000" pitchFamily="18" charset="-79"/>
                <a:ea typeface="Cardo" panose="02020600000000000000" pitchFamily="18" charset="-79"/>
                <a:cs typeface="Cardo" panose="02020600000000000000" pitchFamily="18" charset="-79"/>
              </a:rPr>
              <a:t>Engineering and experimental design methods to improve product and process design</a:t>
            </a:r>
          </a:p>
          <a:p>
            <a:pPr lvl="1">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Identify key component and process variables affecting product variation</a:t>
            </a:r>
          </a:p>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800">
                <a:solidFill>
                  <a:srgbClr val="00B0F0"/>
                </a:solidFill>
                <a:latin typeface="Cardo" panose="02020600000000000000" pitchFamily="18" charset="-79"/>
                <a:ea typeface="Cardo" panose="02020600000000000000" pitchFamily="18" charset="-79"/>
                <a:cs typeface="Cardo" panose="02020600000000000000" pitchFamily="18" charset="-79"/>
              </a:rPr>
              <a:t>Taguchi Concepts</a:t>
            </a:r>
          </a:p>
          <a:p>
            <a:pPr lvl="1">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Quality robustness</a:t>
            </a:r>
          </a:p>
          <a:p>
            <a:pPr lvl="1">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Quality loss function</a:t>
            </a:r>
          </a:p>
          <a:p>
            <a:pPr lvl="1">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Target-oriented quality</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7043"/>
                                        </p:tgtEl>
                                        <p:attrNameLst>
                                          <p:attrName>style.visibility</p:attrName>
                                        </p:attrNameLst>
                                      </p:cBhvr>
                                      <p:to>
                                        <p:strVal val="visible"/>
                                      </p:to>
                                    </p:set>
                                    <p:animEffect transition="in" filter="strips(downRight)">
                                      <p:cBhvr>
                                        <p:cTn id="7" dur="1000"/>
                                        <p:tgtEl>
                                          <p:spTgt spid="87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85800" y="326231"/>
            <a:ext cx="7772400" cy="590550"/>
          </a:xfrm>
        </p:spPr>
        <p:txBody>
          <a:bodyPr>
            <a:normAutofit fontScale="90000"/>
          </a:bodyPr>
          <a:lstStyle/>
          <a:p>
            <a:r>
              <a:rPr lang="en-US" altLang="en-US" smtClean="0"/>
              <a:t>Quality Robustness</a:t>
            </a:r>
          </a:p>
        </p:txBody>
      </p:sp>
      <p:sp>
        <p:nvSpPr>
          <p:cNvPr id="89091" name="Rectangle 3"/>
          <p:cNvSpPr>
            <a:spLocks noChangeArrowheads="1"/>
          </p:cNvSpPr>
          <p:nvPr/>
        </p:nvSpPr>
        <p:spPr bwMode="auto">
          <a:xfrm>
            <a:off x="771526" y="1441847"/>
            <a:ext cx="7616825" cy="290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3200">
                <a:latin typeface="Cardo" panose="02020600000000000000" pitchFamily="18" charset="-79"/>
                <a:ea typeface="Cardo" panose="02020600000000000000" pitchFamily="18" charset="-79"/>
                <a:cs typeface="Cardo" panose="02020600000000000000" pitchFamily="18" charset="-79"/>
              </a:rPr>
              <a:t>Ability to produce products uniformly in adverse manufacturing and environmental conditions</a:t>
            </a:r>
          </a:p>
          <a:p>
            <a:pPr marL="1168400" lvl="1"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Remove the </a:t>
            </a:r>
            <a:r>
              <a:rPr lang="en-US" altLang="en-US" sz="2800" i="1">
                <a:latin typeface="Cardo" panose="02020600000000000000" pitchFamily="18" charset="-79"/>
                <a:ea typeface="Cardo" panose="02020600000000000000" pitchFamily="18" charset="-79"/>
                <a:cs typeface="Cardo" panose="02020600000000000000" pitchFamily="18" charset="-79"/>
              </a:rPr>
              <a:t>effects</a:t>
            </a:r>
            <a:r>
              <a:rPr lang="en-US" altLang="en-US" sz="2800">
                <a:latin typeface="Cardo" panose="02020600000000000000" pitchFamily="18" charset="-79"/>
                <a:ea typeface="Cardo" panose="02020600000000000000" pitchFamily="18" charset="-79"/>
                <a:cs typeface="Cardo" panose="02020600000000000000" pitchFamily="18" charset="-79"/>
              </a:rPr>
              <a:t> of adverse conditions</a:t>
            </a:r>
          </a:p>
          <a:p>
            <a:pPr marL="1168400" lvl="1"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Small variations in materials and process do not destroy product quality</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9091"/>
                                        </p:tgtEl>
                                        <p:attrNameLst>
                                          <p:attrName>style.visibility</p:attrName>
                                        </p:attrNameLst>
                                      </p:cBhvr>
                                      <p:to>
                                        <p:strVal val="visible"/>
                                      </p:to>
                                    </p:set>
                                    <p:animEffect transition="in" filter="strips(downRight)">
                                      <p:cBhvr>
                                        <p:cTn id="7" dur="1000"/>
                                        <p:tgtEl>
                                          <p:spTgt spid="89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400050"/>
            <a:ext cx="7772400" cy="533400"/>
          </a:xfrm>
          <a:extLst/>
        </p:spPr>
        <p:txBody>
          <a:bodyPr rtlCol="0">
            <a:normAutofit fontScale="90000"/>
          </a:bodyPr>
          <a:lstStyle/>
          <a:p>
            <a:pPr fontAlgn="auto">
              <a:spcAft>
                <a:spcPts val="0"/>
              </a:spcAft>
              <a:defRPr/>
            </a:pPr>
            <a:r>
              <a:rPr lang="en-US" dirty="0"/>
              <a:t>Quality Loss Function</a:t>
            </a:r>
          </a:p>
        </p:txBody>
      </p:sp>
      <p:sp>
        <p:nvSpPr>
          <p:cNvPr id="91139" name="Rectangle 3"/>
          <p:cNvSpPr>
            <a:spLocks noChangeArrowheads="1"/>
          </p:cNvSpPr>
          <p:nvPr/>
        </p:nvSpPr>
        <p:spPr bwMode="auto">
          <a:xfrm>
            <a:off x="898526" y="1114425"/>
            <a:ext cx="7381875" cy="273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Shows that costs increase as the product moves away from what the customer wants</a:t>
            </a:r>
          </a:p>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Costs include customer dissatisfaction, warranty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and service, internal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scrap and repair, and costs to society</a:t>
            </a:r>
          </a:p>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Traditional conformance specifications are too simplistic</a:t>
            </a:r>
          </a:p>
        </p:txBody>
      </p:sp>
      <p:sp>
        <p:nvSpPr>
          <p:cNvPr id="91140" name="Text Box 4"/>
          <p:cNvSpPr txBox="1">
            <a:spLocks noChangeArrowheads="1"/>
          </p:cNvSpPr>
          <p:nvPr/>
        </p:nvSpPr>
        <p:spPr bwMode="auto">
          <a:xfrm rot="21142070">
            <a:off x="6437313" y="1742622"/>
            <a:ext cx="2284412" cy="1548722"/>
          </a:xfrm>
          <a:prstGeom prst="rect">
            <a:avLst/>
          </a:prstGeom>
          <a:solidFill>
            <a:schemeClr val="accent4"/>
          </a:solidFill>
          <a:ln w="19050">
            <a:solidFill>
              <a:schemeClr val="tx1"/>
            </a:solidFill>
            <a:miter lim="800000"/>
            <a:headEnd/>
            <a:tailEnd/>
          </a:ln>
          <a:effectLst/>
          <a:extLst/>
        </p:spPr>
        <p:txBody>
          <a:bodyPr lIns="198000" tIns="190800" rIns="198000" bIns="190800">
            <a:spAutoFit/>
          </a:bodyPr>
          <a:lstStyle/>
          <a:p>
            <a:pPr algn="ctr" fontAlgn="auto">
              <a:lnSpc>
                <a:spcPct val="90000"/>
              </a:lnSpc>
              <a:spcBef>
                <a:spcPts val="0"/>
              </a:spcBef>
              <a:spcAft>
                <a:spcPts val="0"/>
              </a:spcAft>
              <a:defRPr/>
            </a:pPr>
            <a:r>
              <a:rPr lang="en-US" sz="2800" dirty="0">
                <a:latin typeface="Cardo" panose="02020600000000000000" pitchFamily="18" charset="-79"/>
                <a:ea typeface="Cardo" panose="02020600000000000000" pitchFamily="18" charset="-79"/>
                <a:cs typeface="Cardo" panose="02020600000000000000" pitchFamily="18" charset="-79"/>
              </a:rPr>
              <a:t>Target-oriented quality</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1139"/>
                                        </p:tgtEl>
                                        <p:attrNameLst>
                                          <p:attrName>style.visibility</p:attrName>
                                        </p:attrNameLst>
                                      </p:cBhvr>
                                      <p:to>
                                        <p:strVal val="visible"/>
                                      </p:to>
                                    </p:set>
                                    <p:animEffect transition="in" filter="strips(downRight)">
                                      <p:cBhvr>
                                        <p:cTn id="7" dur="1000"/>
                                        <p:tgtEl>
                                          <p:spTgt spid="91139"/>
                                        </p:tgtEl>
                                      </p:cBhvr>
                                    </p:animEffect>
                                  </p:childTnLst>
                                </p:cTn>
                              </p:par>
                            </p:childTnLst>
                          </p:cTn>
                        </p:par>
                        <p:par>
                          <p:cTn id="8" fill="hold" nodeType="afterGroup">
                            <p:stCondLst>
                              <p:cond delay="2000"/>
                            </p:stCondLst>
                            <p:childTnLst>
                              <p:par>
                                <p:cTn id="9" presetID="9" presetClass="entr" presetSubtype="0" fill="hold" grpId="0" nodeType="afterEffect">
                                  <p:stCondLst>
                                    <p:cond delay="1000"/>
                                  </p:stCondLst>
                                  <p:childTnLst>
                                    <p:set>
                                      <p:cBhvr>
                                        <p:cTn id="10" dur="1" fill="hold">
                                          <p:stCondLst>
                                            <p:cond delay="0"/>
                                          </p:stCondLst>
                                        </p:cTn>
                                        <p:tgtEl>
                                          <p:spTgt spid="91140"/>
                                        </p:tgtEl>
                                        <p:attrNameLst>
                                          <p:attrName>style.visibility</p:attrName>
                                        </p:attrNameLst>
                                      </p:cBhvr>
                                      <p:to>
                                        <p:strVal val="visible"/>
                                      </p:to>
                                    </p:set>
                                    <p:animEffect transition="in" filter="dissolve">
                                      <p:cBhvr>
                                        <p:cTn id="11" dur="1000"/>
                                        <p:tgtEl>
                                          <p:spTgt spid="91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autoUpdateAnimBg="0"/>
      <p:bldP spid="9114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186" name="Group 2"/>
          <p:cNvGrpSpPr>
            <a:grpSpLocks/>
          </p:cNvGrpSpPr>
          <p:nvPr/>
        </p:nvGrpSpPr>
        <p:grpSpPr bwMode="auto">
          <a:xfrm>
            <a:off x="2122488" y="1202532"/>
            <a:ext cx="3429000" cy="1450181"/>
            <a:chOff x="1337" y="1010"/>
            <a:chExt cx="2160" cy="1218"/>
          </a:xfrm>
        </p:grpSpPr>
        <p:grpSp>
          <p:nvGrpSpPr>
            <p:cNvPr id="82992" name="Group 3"/>
            <p:cNvGrpSpPr>
              <a:grpSpLocks/>
            </p:cNvGrpSpPr>
            <p:nvPr/>
          </p:nvGrpSpPr>
          <p:grpSpPr bwMode="auto">
            <a:xfrm>
              <a:off x="1337" y="1010"/>
              <a:ext cx="2160" cy="1218"/>
              <a:chOff x="1641" y="954"/>
              <a:chExt cx="2160" cy="1218"/>
            </a:xfrm>
          </p:grpSpPr>
          <p:sp>
            <p:nvSpPr>
              <p:cNvPr id="93188" name="Rectangle 4"/>
              <p:cNvSpPr>
                <a:spLocks noChangeArrowheads="1"/>
              </p:cNvSpPr>
              <p:nvPr/>
            </p:nvSpPr>
            <p:spPr bwMode="auto">
              <a:xfrm>
                <a:off x="1641" y="954"/>
                <a:ext cx="2160" cy="1218"/>
              </a:xfrm>
              <a:prstGeom prst="rect">
                <a:avLst/>
              </a:prstGeom>
              <a:solidFill>
                <a:schemeClr val="accent3"/>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82999" name="Freeform 5"/>
              <p:cNvSpPr>
                <a:spLocks/>
              </p:cNvSpPr>
              <p:nvPr/>
            </p:nvSpPr>
            <p:spPr bwMode="auto">
              <a:xfrm>
                <a:off x="2031" y="1068"/>
                <a:ext cx="1449" cy="270"/>
              </a:xfrm>
              <a:custGeom>
                <a:avLst/>
                <a:gdLst>
                  <a:gd name="T0" fmla="*/ 0 w 1449"/>
                  <a:gd name="T1" fmla="*/ 0 h 270"/>
                  <a:gd name="T2" fmla="*/ 1449 w 1449"/>
                  <a:gd name="T3" fmla="*/ 0 h 270"/>
                  <a:gd name="T4" fmla="*/ 1353 w 1449"/>
                  <a:gd name="T5" fmla="*/ 270 h 270"/>
                  <a:gd name="T6" fmla="*/ 84 w 1449"/>
                  <a:gd name="T7" fmla="*/ 270 h 270"/>
                  <a:gd name="T8" fmla="*/ 0 w 1449"/>
                  <a:gd name="T9" fmla="*/ 0 h 270"/>
                  <a:gd name="T10" fmla="*/ 0 60000 65536"/>
                  <a:gd name="T11" fmla="*/ 0 60000 65536"/>
                  <a:gd name="T12" fmla="*/ 0 60000 65536"/>
                  <a:gd name="T13" fmla="*/ 0 60000 65536"/>
                  <a:gd name="T14" fmla="*/ 0 60000 65536"/>
                  <a:gd name="T15" fmla="*/ 0 w 1449"/>
                  <a:gd name="T16" fmla="*/ 0 h 270"/>
                  <a:gd name="T17" fmla="*/ 1449 w 1449"/>
                  <a:gd name="T18" fmla="*/ 270 h 270"/>
                </a:gdLst>
                <a:ahLst/>
                <a:cxnLst>
                  <a:cxn ang="T10">
                    <a:pos x="T0" y="T1"/>
                  </a:cxn>
                  <a:cxn ang="T11">
                    <a:pos x="T2" y="T3"/>
                  </a:cxn>
                  <a:cxn ang="T12">
                    <a:pos x="T4" y="T5"/>
                  </a:cxn>
                  <a:cxn ang="T13">
                    <a:pos x="T6" y="T7"/>
                  </a:cxn>
                  <a:cxn ang="T14">
                    <a:pos x="T8" y="T9"/>
                  </a:cxn>
                </a:cxnLst>
                <a:rect l="T15" t="T16" r="T17" b="T18"/>
                <a:pathLst>
                  <a:path w="1449" h="270">
                    <a:moveTo>
                      <a:pt x="0" y="0"/>
                    </a:moveTo>
                    <a:lnTo>
                      <a:pt x="1449" y="0"/>
                    </a:lnTo>
                    <a:lnTo>
                      <a:pt x="1353" y="270"/>
                    </a:lnTo>
                    <a:lnTo>
                      <a:pt x="84" y="270"/>
                    </a:lnTo>
                    <a:lnTo>
                      <a:pt x="0" y="0"/>
                    </a:lnTo>
                    <a:close/>
                  </a:path>
                </a:pathLst>
              </a:custGeom>
              <a:solidFill>
                <a:srgbClr val="CBDD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3190" name="Freeform 6"/>
              <p:cNvSpPr>
                <a:spLocks/>
              </p:cNvSpPr>
              <p:nvPr/>
            </p:nvSpPr>
            <p:spPr bwMode="auto">
              <a:xfrm>
                <a:off x="2118" y="1332"/>
                <a:ext cx="1269" cy="246"/>
              </a:xfrm>
              <a:custGeom>
                <a:avLst/>
                <a:gdLst>
                  <a:gd name="T0" fmla="*/ 114 w 1269"/>
                  <a:gd name="T1" fmla="*/ 246 h 246"/>
                  <a:gd name="T2" fmla="*/ 1158 w 1269"/>
                  <a:gd name="T3" fmla="*/ 246 h 246"/>
                  <a:gd name="T4" fmla="*/ 1269 w 1269"/>
                  <a:gd name="T5" fmla="*/ 0 h 246"/>
                  <a:gd name="T6" fmla="*/ 0 w 1269"/>
                  <a:gd name="T7" fmla="*/ 0 h 246"/>
                  <a:gd name="T8" fmla="*/ 114 w 1269"/>
                  <a:gd name="T9" fmla="*/ 246 h 246"/>
                </a:gdLst>
                <a:ahLst/>
                <a:cxnLst>
                  <a:cxn ang="0">
                    <a:pos x="T0" y="T1"/>
                  </a:cxn>
                  <a:cxn ang="0">
                    <a:pos x="T2" y="T3"/>
                  </a:cxn>
                  <a:cxn ang="0">
                    <a:pos x="T4" y="T5"/>
                  </a:cxn>
                  <a:cxn ang="0">
                    <a:pos x="T6" y="T7"/>
                  </a:cxn>
                  <a:cxn ang="0">
                    <a:pos x="T8" y="T9"/>
                  </a:cxn>
                </a:cxnLst>
                <a:rect l="0" t="0" r="r" b="b"/>
                <a:pathLst>
                  <a:path w="1269" h="246">
                    <a:moveTo>
                      <a:pt x="114" y="246"/>
                    </a:moveTo>
                    <a:lnTo>
                      <a:pt x="1158" y="246"/>
                    </a:lnTo>
                    <a:lnTo>
                      <a:pt x="1269" y="0"/>
                    </a:lnTo>
                    <a:lnTo>
                      <a:pt x="0" y="0"/>
                    </a:lnTo>
                    <a:lnTo>
                      <a:pt x="114" y="246"/>
                    </a:lnTo>
                    <a:close/>
                  </a:path>
                </a:pathLst>
              </a:custGeom>
              <a:solidFill>
                <a:schemeClr val="tx2">
                  <a:lumMod val="40000"/>
                  <a:lumOff val="60000"/>
                </a:schemeClr>
              </a:solidFill>
              <a:ln>
                <a:noFill/>
              </a:ln>
              <a:effectLst/>
              <a:extLst/>
            </p:spPr>
            <p:txBody>
              <a:bodyP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83001" name="Freeform 7"/>
              <p:cNvSpPr>
                <a:spLocks/>
              </p:cNvSpPr>
              <p:nvPr/>
            </p:nvSpPr>
            <p:spPr bwMode="auto">
              <a:xfrm>
                <a:off x="2220" y="1566"/>
                <a:ext cx="1074" cy="225"/>
              </a:xfrm>
              <a:custGeom>
                <a:avLst/>
                <a:gdLst>
                  <a:gd name="T0" fmla="*/ 129 w 1074"/>
                  <a:gd name="T1" fmla="*/ 225 h 225"/>
                  <a:gd name="T2" fmla="*/ 933 w 1074"/>
                  <a:gd name="T3" fmla="*/ 225 h 225"/>
                  <a:gd name="T4" fmla="*/ 1074 w 1074"/>
                  <a:gd name="T5" fmla="*/ 0 h 225"/>
                  <a:gd name="T6" fmla="*/ 0 w 1074"/>
                  <a:gd name="T7" fmla="*/ 0 h 225"/>
                  <a:gd name="T8" fmla="*/ 129 w 1074"/>
                  <a:gd name="T9" fmla="*/ 225 h 225"/>
                  <a:gd name="T10" fmla="*/ 0 60000 65536"/>
                  <a:gd name="T11" fmla="*/ 0 60000 65536"/>
                  <a:gd name="T12" fmla="*/ 0 60000 65536"/>
                  <a:gd name="T13" fmla="*/ 0 60000 65536"/>
                  <a:gd name="T14" fmla="*/ 0 60000 65536"/>
                  <a:gd name="T15" fmla="*/ 0 w 1074"/>
                  <a:gd name="T16" fmla="*/ 0 h 225"/>
                  <a:gd name="T17" fmla="*/ 1074 w 1074"/>
                  <a:gd name="T18" fmla="*/ 225 h 225"/>
                </a:gdLst>
                <a:ahLst/>
                <a:cxnLst>
                  <a:cxn ang="T10">
                    <a:pos x="T0" y="T1"/>
                  </a:cxn>
                  <a:cxn ang="T11">
                    <a:pos x="T2" y="T3"/>
                  </a:cxn>
                  <a:cxn ang="T12">
                    <a:pos x="T4" y="T5"/>
                  </a:cxn>
                  <a:cxn ang="T13">
                    <a:pos x="T6" y="T7"/>
                  </a:cxn>
                  <a:cxn ang="T14">
                    <a:pos x="T8" y="T9"/>
                  </a:cxn>
                </a:cxnLst>
                <a:rect l="T15" t="T16" r="T17" b="T18"/>
                <a:pathLst>
                  <a:path w="1074" h="225">
                    <a:moveTo>
                      <a:pt x="129" y="225"/>
                    </a:moveTo>
                    <a:lnTo>
                      <a:pt x="933" y="225"/>
                    </a:lnTo>
                    <a:lnTo>
                      <a:pt x="1074" y="0"/>
                    </a:lnTo>
                    <a:lnTo>
                      <a:pt x="0" y="0"/>
                    </a:lnTo>
                    <a:lnTo>
                      <a:pt x="129" y="225"/>
                    </a:lnTo>
                    <a:close/>
                  </a:path>
                </a:pathLst>
              </a:custGeom>
              <a:solidFill>
                <a:srgbClr val="8AAA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3192" name="Freeform 8"/>
              <p:cNvSpPr>
                <a:spLocks/>
              </p:cNvSpPr>
              <p:nvPr/>
            </p:nvSpPr>
            <p:spPr bwMode="auto">
              <a:xfrm>
                <a:off x="2346" y="1776"/>
                <a:ext cx="813" cy="222"/>
              </a:xfrm>
              <a:custGeom>
                <a:avLst/>
                <a:gdLst>
                  <a:gd name="T0" fmla="*/ 159 w 813"/>
                  <a:gd name="T1" fmla="*/ 222 h 222"/>
                  <a:gd name="T2" fmla="*/ 654 w 813"/>
                  <a:gd name="T3" fmla="*/ 222 h 222"/>
                  <a:gd name="T4" fmla="*/ 813 w 813"/>
                  <a:gd name="T5" fmla="*/ 0 h 222"/>
                  <a:gd name="T6" fmla="*/ 0 w 813"/>
                  <a:gd name="T7" fmla="*/ 0 h 222"/>
                  <a:gd name="T8" fmla="*/ 159 w 813"/>
                  <a:gd name="T9" fmla="*/ 222 h 222"/>
                </a:gdLst>
                <a:ahLst/>
                <a:cxnLst>
                  <a:cxn ang="0">
                    <a:pos x="T0" y="T1"/>
                  </a:cxn>
                  <a:cxn ang="0">
                    <a:pos x="T2" y="T3"/>
                  </a:cxn>
                  <a:cxn ang="0">
                    <a:pos x="T4" y="T5"/>
                  </a:cxn>
                  <a:cxn ang="0">
                    <a:pos x="T6" y="T7"/>
                  </a:cxn>
                  <a:cxn ang="0">
                    <a:pos x="T8" y="T9"/>
                  </a:cxn>
                </a:cxnLst>
                <a:rect l="0" t="0" r="r" b="b"/>
                <a:pathLst>
                  <a:path w="813" h="222">
                    <a:moveTo>
                      <a:pt x="159" y="222"/>
                    </a:moveTo>
                    <a:lnTo>
                      <a:pt x="654" y="222"/>
                    </a:lnTo>
                    <a:lnTo>
                      <a:pt x="813" y="0"/>
                    </a:lnTo>
                    <a:lnTo>
                      <a:pt x="0" y="0"/>
                    </a:lnTo>
                    <a:lnTo>
                      <a:pt x="159" y="222"/>
                    </a:lnTo>
                    <a:close/>
                  </a:path>
                </a:pathLst>
              </a:custGeom>
              <a:solidFill>
                <a:schemeClr val="tx2">
                  <a:lumMod val="60000"/>
                  <a:lumOff val="40000"/>
                </a:schemeClr>
              </a:solidFill>
              <a:ln>
                <a:noFill/>
              </a:ln>
              <a:effectLst/>
              <a:extLst/>
            </p:spPr>
            <p:txBody>
              <a:bodyP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83003" name="Freeform 9"/>
              <p:cNvSpPr>
                <a:spLocks/>
              </p:cNvSpPr>
              <p:nvPr/>
            </p:nvSpPr>
            <p:spPr bwMode="auto">
              <a:xfrm>
                <a:off x="2508" y="1983"/>
                <a:ext cx="504" cy="174"/>
              </a:xfrm>
              <a:custGeom>
                <a:avLst/>
                <a:gdLst>
                  <a:gd name="T0" fmla="*/ 0 w 504"/>
                  <a:gd name="T1" fmla="*/ 3 h 174"/>
                  <a:gd name="T2" fmla="*/ 75 w 504"/>
                  <a:gd name="T3" fmla="*/ 99 h 174"/>
                  <a:gd name="T4" fmla="*/ 171 w 504"/>
                  <a:gd name="T5" fmla="*/ 159 h 174"/>
                  <a:gd name="T6" fmla="*/ 246 w 504"/>
                  <a:gd name="T7" fmla="*/ 174 h 174"/>
                  <a:gd name="T8" fmla="*/ 345 w 504"/>
                  <a:gd name="T9" fmla="*/ 144 h 174"/>
                  <a:gd name="T10" fmla="*/ 447 w 504"/>
                  <a:gd name="T11" fmla="*/ 69 h 174"/>
                  <a:gd name="T12" fmla="*/ 504 w 504"/>
                  <a:gd name="T13" fmla="*/ 0 h 174"/>
                  <a:gd name="T14" fmla="*/ 0 w 504"/>
                  <a:gd name="T15" fmla="*/ 3 h 174"/>
                  <a:gd name="T16" fmla="*/ 0 60000 65536"/>
                  <a:gd name="T17" fmla="*/ 0 60000 65536"/>
                  <a:gd name="T18" fmla="*/ 0 60000 65536"/>
                  <a:gd name="T19" fmla="*/ 0 60000 65536"/>
                  <a:gd name="T20" fmla="*/ 0 60000 65536"/>
                  <a:gd name="T21" fmla="*/ 0 60000 65536"/>
                  <a:gd name="T22" fmla="*/ 0 60000 65536"/>
                  <a:gd name="T23" fmla="*/ 0 60000 65536"/>
                  <a:gd name="T24" fmla="*/ 0 w 504"/>
                  <a:gd name="T25" fmla="*/ 0 h 174"/>
                  <a:gd name="T26" fmla="*/ 504 w 504"/>
                  <a:gd name="T27" fmla="*/ 174 h 1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 h="174">
                    <a:moveTo>
                      <a:pt x="0" y="3"/>
                    </a:moveTo>
                    <a:lnTo>
                      <a:pt x="75" y="99"/>
                    </a:lnTo>
                    <a:lnTo>
                      <a:pt x="171" y="159"/>
                    </a:lnTo>
                    <a:lnTo>
                      <a:pt x="246" y="174"/>
                    </a:lnTo>
                    <a:lnTo>
                      <a:pt x="345" y="144"/>
                    </a:lnTo>
                    <a:lnTo>
                      <a:pt x="447" y="69"/>
                    </a:lnTo>
                    <a:lnTo>
                      <a:pt x="504" y="0"/>
                    </a:lnTo>
                    <a:lnTo>
                      <a:pt x="0" y="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3194" name="Freeform 10"/>
              <p:cNvSpPr>
                <a:spLocks/>
              </p:cNvSpPr>
              <p:nvPr/>
            </p:nvSpPr>
            <p:spPr bwMode="auto">
              <a:xfrm>
                <a:off x="2024" y="1069"/>
                <a:ext cx="1455" cy="1086"/>
              </a:xfrm>
              <a:custGeom>
                <a:avLst/>
                <a:gdLst>
                  <a:gd name="T0" fmla="*/ 0 w 1455"/>
                  <a:gd name="T1" fmla="*/ 0 h 1086"/>
                  <a:gd name="T2" fmla="*/ 110 w 1455"/>
                  <a:gd name="T3" fmla="*/ 311 h 1086"/>
                  <a:gd name="T4" fmla="*/ 264 w 1455"/>
                  <a:gd name="T5" fmla="*/ 619 h 1086"/>
                  <a:gd name="T6" fmla="*/ 362 w 1455"/>
                  <a:gd name="T7" fmla="*/ 779 h 1086"/>
                  <a:gd name="T8" fmla="*/ 472 w 1455"/>
                  <a:gd name="T9" fmla="*/ 917 h 1086"/>
                  <a:gd name="T10" fmla="*/ 568 w 1455"/>
                  <a:gd name="T11" fmla="*/ 1015 h 1086"/>
                  <a:gd name="T12" fmla="*/ 634 w 1455"/>
                  <a:gd name="T13" fmla="*/ 1061 h 1086"/>
                  <a:gd name="T14" fmla="*/ 730 w 1455"/>
                  <a:gd name="T15" fmla="*/ 1085 h 1086"/>
                  <a:gd name="T16" fmla="*/ 826 w 1455"/>
                  <a:gd name="T17" fmla="*/ 1055 h 1086"/>
                  <a:gd name="T18" fmla="*/ 914 w 1455"/>
                  <a:gd name="T19" fmla="*/ 993 h 1086"/>
                  <a:gd name="T20" fmla="*/ 982 w 1455"/>
                  <a:gd name="T21" fmla="*/ 917 h 1086"/>
                  <a:gd name="T22" fmla="*/ 1104 w 1455"/>
                  <a:gd name="T23" fmla="*/ 759 h 1086"/>
                  <a:gd name="T24" fmla="*/ 1214 w 1455"/>
                  <a:gd name="T25" fmla="*/ 587 h 1086"/>
                  <a:gd name="T26" fmla="*/ 1344 w 1455"/>
                  <a:gd name="T27" fmla="*/ 303 h 1086"/>
                  <a:gd name="T28" fmla="*/ 1455 w 1455"/>
                  <a:gd name="T29" fmla="*/ 0 h 1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5" h="1086">
                    <a:moveTo>
                      <a:pt x="0" y="0"/>
                    </a:moveTo>
                    <a:cubicBezTo>
                      <a:pt x="18" y="52"/>
                      <a:pt x="66" y="208"/>
                      <a:pt x="110" y="311"/>
                    </a:cubicBezTo>
                    <a:cubicBezTo>
                      <a:pt x="154" y="414"/>
                      <a:pt x="222" y="541"/>
                      <a:pt x="264" y="619"/>
                    </a:cubicBezTo>
                    <a:cubicBezTo>
                      <a:pt x="306" y="697"/>
                      <a:pt x="327" y="729"/>
                      <a:pt x="362" y="779"/>
                    </a:cubicBezTo>
                    <a:cubicBezTo>
                      <a:pt x="397" y="829"/>
                      <a:pt x="438" y="878"/>
                      <a:pt x="472" y="917"/>
                    </a:cubicBezTo>
                    <a:cubicBezTo>
                      <a:pt x="506" y="956"/>
                      <a:pt x="541" y="991"/>
                      <a:pt x="568" y="1015"/>
                    </a:cubicBezTo>
                    <a:cubicBezTo>
                      <a:pt x="595" y="1039"/>
                      <a:pt x="607" y="1049"/>
                      <a:pt x="634" y="1061"/>
                    </a:cubicBezTo>
                    <a:cubicBezTo>
                      <a:pt x="661" y="1073"/>
                      <a:pt x="698" y="1086"/>
                      <a:pt x="730" y="1085"/>
                    </a:cubicBezTo>
                    <a:cubicBezTo>
                      <a:pt x="762" y="1084"/>
                      <a:pt x="795" y="1070"/>
                      <a:pt x="826" y="1055"/>
                    </a:cubicBezTo>
                    <a:cubicBezTo>
                      <a:pt x="857" y="1040"/>
                      <a:pt x="888" y="1016"/>
                      <a:pt x="914" y="993"/>
                    </a:cubicBezTo>
                    <a:cubicBezTo>
                      <a:pt x="940" y="970"/>
                      <a:pt x="950" y="956"/>
                      <a:pt x="982" y="917"/>
                    </a:cubicBezTo>
                    <a:cubicBezTo>
                      <a:pt x="1014" y="878"/>
                      <a:pt x="1065" y="814"/>
                      <a:pt x="1104" y="759"/>
                    </a:cubicBezTo>
                    <a:cubicBezTo>
                      <a:pt x="1143" y="704"/>
                      <a:pt x="1174" y="663"/>
                      <a:pt x="1214" y="587"/>
                    </a:cubicBezTo>
                    <a:cubicBezTo>
                      <a:pt x="1254" y="511"/>
                      <a:pt x="1304" y="401"/>
                      <a:pt x="1344" y="303"/>
                    </a:cubicBezTo>
                    <a:cubicBezTo>
                      <a:pt x="1384" y="205"/>
                      <a:pt x="1432" y="63"/>
                      <a:pt x="1455" y="0"/>
                    </a:cubicBezTo>
                  </a:path>
                </a:pathLst>
              </a:custGeom>
              <a:noFill/>
              <a:ln w="76200" cmpd="sng">
                <a:solidFill>
                  <a:schemeClr val="tx2">
                    <a:lumMod val="50000"/>
                  </a:schemeClr>
                </a:solidFill>
                <a:round/>
                <a:headEnd/>
                <a:tailEnd/>
              </a:ln>
              <a:effectLst/>
              <a:extLst/>
            </p:spPr>
            <p:txBody>
              <a:bodyP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82993" name="Rectangle 11"/>
            <p:cNvSpPr>
              <a:spLocks noChangeArrowheads="1"/>
            </p:cNvSpPr>
            <p:nvPr/>
          </p:nvSpPr>
          <p:spPr bwMode="auto">
            <a:xfrm>
              <a:off x="2129" y="1142"/>
              <a:ext cx="62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Unacceptable</a:t>
              </a:r>
            </a:p>
          </p:txBody>
        </p:sp>
        <p:sp>
          <p:nvSpPr>
            <p:cNvPr id="82994" name="Rectangle 12"/>
            <p:cNvSpPr>
              <a:spLocks noChangeArrowheads="1"/>
            </p:cNvSpPr>
            <p:nvPr/>
          </p:nvSpPr>
          <p:spPr bwMode="auto">
            <a:xfrm>
              <a:off x="2287" y="1396"/>
              <a:ext cx="304"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Poor</a:t>
              </a:r>
            </a:p>
          </p:txBody>
        </p:sp>
        <p:sp>
          <p:nvSpPr>
            <p:cNvPr id="82995" name="Rectangle 13"/>
            <p:cNvSpPr>
              <a:spLocks noChangeArrowheads="1"/>
            </p:cNvSpPr>
            <p:nvPr/>
          </p:nvSpPr>
          <p:spPr bwMode="auto">
            <a:xfrm>
              <a:off x="2273" y="1808"/>
              <a:ext cx="33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Good</a:t>
              </a:r>
            </a:p>
          </p:txBody>
        </p:sp>
        <p:sp>
          <p:nvSpPr>
            <p:cNvPr id="82996" name="Rectangle 14"/>
            <p:cNvSpPr>
              <a:spLocks noChangeArrowheads="1"/>
            </p:cNvSpPr>
            <p:nvPr/>
          </p:nvSpPr>
          <p:spPr bwMode="auto">
            <a:xfrm>
              <a:off x="2302" y="1968"/>
              <a:ext cx="275"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Best</a:t>
              </a:r>
            </a:p>
          </p:txBody>
        </p:sp>
        <p:sp>
          <p:nvSpPr>
            <p:cNvPr id="82997" name="Rectangle 15"/>
            <p:cNvSpPr>
              <a:spLocks noChangeArrowheads="1"/>
            </p:cNvSpPr>
            <p:nvPr/>
          </p:nvSpPr>
          <p:spPr bwMode="auto">
            <a:xfrm>
              <a:off x="2305" y="1611"/>
              <a:ext cx="270"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100">
                  <a:solidFill>
                    <a:schemeClr val="bg1"/>
                  </a:solidFill>
                  <a:latin typeface="Cardo" panose="02020600000000000000" pitchFamily="18" charset="-79"/>
                  <a:ea typeface="Cardo" panose="02020600000000000000" pitchFamily="18" charset="-79"/>
                  <a:cs typeface="Cardo" panose="02020600000000000000" pitchFamily="18" charset="-79"/>
                </a:rPr>
                <a:t>Fair</a:t>
              </a:r>
            </a:p>
          </p:txBody>
        </p:sp>
      </p:grpSp>
      <p:sp>
        <p:nvSpPr>
          <p:cNvPr id="93200" name="Rectangle 16"/>
          <p:cNvSpPr>
            <a:spLocks noGrp="1" noChangeArrowheads="1"/>
          </p:cNvSpPr>
          <p:nvPr>
            <p:ph type="title"/>
          </p:nvPr>
        </p:nvSpPr>
        <p:spPr>
          <a:xfrm>
            <a:off x="685800" y="400050"/>
            <a:ext cx="7772400" cy="532210"/>
          </a:xfrm>
          <a:extLst/>
        </p:spPr>
        <p:txBody>
          <a:bodyPr rtlCol="0">
            <a:normAutofit fontScale="90000"/>
          </a:bodyPr>
          <a:lstStyle/>
          <a:p>
            <a:pPr fontAlgn="auto">
              <a:spcAft>
                <a:spcPts val="0"/>
              </a:spcAft>
              <a:defRPr/>
            </a:pPr>
            <a:r>
              <a:rPr lang="en-AU" dirty="0"/>
              <a:t>Quality Loss Function</a:t>
            </a:r>
          </a:p>
        </p:txBody>
      </p:sp>
      <p:grpSp>
        <p:nvGrpSpPr>
          <p:cNvPr id="93201" name="Group 17"/>
          <p:cNvGrpSpPr>
            <a:grpSpLocks/>
          </p:cNvGrpSpPr>
          <p:nvPr/>
        </p:nvGrpSpPr>
        <p:grpSpPr bwMode="auto">
          <a:xfrm>
            <a:off x="555626" y="1169194"/>
            <a:ext cx="1577975" cy="1538288"/>
            <a:chOff x="654" y="926"/>
            <a:chExt cx="994" cy="1292"/>
          </a:xfrm>
        </p:grpSpPr>
        <p:sp>
          <p:nvSpPr>
            <p:cNvPr id="82989" name="Text Box 18"/>
            <p:cNvSpPr txBox="1">
              <a:spLocks noChangeArrowheads="1"/>
            </p:cNvSpPr>
            <p:nvPr/>
          </p:nvSpPr>
          <p:spPr bwMode="auto">
            <a:xfrm>
              <a:off x="911" y="926"/>
              <a:ext cx="73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r>
                <a:rPr lang="en-AU" altLang="en-US" sz="1100">
                  <a:latin typeface="Cardo" panose="02020600000000000000" pitchFamily="18" charset="-79"/>
                  <a:ea typeface="Cardo" panose="02020600000000000000" pitchFamily="18" charset="-79"/>
                  <a:cs typeface="Cardo" panose="02020600000000000000" pitchFamily="18" charset="-79"/>
                </a:rPr>
                <a:t>High loss</a:t>
              </a:r>
            </a:p>
          </p:txBody>
        </p:sp>
        <p:sp>
          <p:nvSpPr>
            <p:cNvPr id="82990" name="Text Box 19"/>
            <p:cNvSpPr txBox="1">
              <a:spLocks noChangeArrowheads="1"/>
            </p:cNvSpPr>
            <p:nvPr/>
          </p:nvSpPr>
          <p:spPr bwMode="auto">
            <a:xfrm>
              <a:off x="654" y="1201"/>
              <a:ext cx="914"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AU" altLang="en-US" sz="1100">
                  <a:latin typeface="Cardo" panose="02020600000000000000" pitchFamily="18" charset="-79"/>
                  <a:ea typeface="Cardo" panose="02020600000000000000" pitchFamily="18" charset="-79"/>
                  <a:cs typeface="Cardo" panose="02020600000000000000" pitchFamily="18" charset="-79"/>
                </a:rPr>
                <a:t>Loss (to producing organization, customer, and society)</a:t>
              </a:r>
            </a:p>
          </p:txBody>
        </p:sp>
        <p:sp>
          <p:nvSpPr>
            <p:cNvPr id="82991" name="Text Box 20"/>
            <p:cNvSpPr txBox="1">
              <a:spLocks noChangeArrowheads="1"/>
            </p:cNvSpPr>
            <p:nvPr/>
          </p:nvSpPr>
          <p:spPr bwMode="auto">
            <a:xfrm>
              <a:off x="1205" y="1998"/>
              <a:ext cx="44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r>
                <a:rPr lang="en-AU" altLang="en-US" sz="1100">
                  <a:latin typeface="Cardo" panose="02020600000000000000" pitchFamily="18" charset="-79"/>
                  <a:ea typeface="Cardo" panose="02020600000000000000" pitchFamily="18" charset="-79"/>
                  <a:cs typeface="Cardo" panose="02020600000000000000" pitchFamily="18" charset="-79"/>
                </a:rPr>
                <a:t>Low loss</a:t>
              </a:r>
            </a:p>
          </p:txBody>
        </p:sp>
      </p:grpSp>
      <p:sp>
        <p:nvSpPr>
          <p:cNvPr id="93240" name="Text Box 56"/>
          <p:cNvSpPr txBox="1">
            <a:spLocks noChangeArrowheads="1"/>
          </p:cNvSpPr>
          <p:nvPr/>
        </p:nvSpPr>
        <p:spPr bwMode="auto">
          <a:xfrm>
            <a:off x="6983414" y="4617244"/>
            <a:ext cx="127470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b="1">
                <a:latin typeface="+mj-lt"/>
                <a:ea typeface="Cardo" panose="02020600000000000000" pitchFamily="18" charset="-79"/>
                <a:cs typeface="Cardo" panose="02020600000000000000" pitchFamily="18" charset="-79"/>
              </a:rPr>
              <a:t>Figure </a:t>
            </a:r>
            <a:r>
              <a:rPr lang="en-AU" altLang="en-US" b="1">
                <a:solidFill>
                  <a:schemeClr val="tx2"/>
                </a:solidFill>
                <a:latin typeface="+mj-lt"/>
                <a:ea typeface="Cardo" panose="02020600000000000000" pitchFamily="18" charset="-79"/>
                <a:cs typeface="Cardo" panose="02020600000000000000" pitchFamily="18" charset="-79"/>
              </a:rPr>
              <a:t>6.5</a:t>
            </a:r>
          </a:p>
        </p:txBody>
      </p:sp>
      <p:grpSp>
        <p:nvGrpSpPr>
          <p:cNvPr id="93241" name="Group 57"/>
          <p:cNvGrpSpPr>
            <a:grpSpLocks/>
          </p:cNvGrpSpPr>
          <p:nvPr/>
        </p:nvGrpSpPr>
        <p:grpSpPr bwMode="auto">
          <a:xfrm>
            <a:off x="5965826" y="1067992"/>
            <a:ext cx="2714625" cy="1244202"/>
            <a:chOff x="3758" y="897"/>
            <a:chExt cx="1710" cy="1045"/>
          </a:xfrm>
        </p:grpSpPr>
        <p:sp>
          <p:nvSpPr>
            <p:cNvPr id="82987" name="Rectangle 58"/>
            <p:cNvSpPr>
              <a:spLocks noChangeArrowheads="1"/>
            </p:cNvSpPr>
            <p:nvPr/>
          </p:nvSpPr>
          <p:spPr bwMode="auto">
            <a:xfrm>
              <a:off x="4213" y="897"/>
              <a:ext cx="4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i="1">
                  <a:latin typeface="Cardo" panose="02020600000000000000" pitchFamily="18" charset="-79"/>
                  <a:ea typeface="Cardo" panose="02020600000000000000" pitchFamily="18" charset="-79"/>
                  <a:cs typeface="Cardo" panose="02020600000000000000" pitchFamily="18" charset="-79"/>
                </a:rPr>
                <a:t>L</a:t>
              </a:r>
              <a:r>
                <a:rPr lang="en-US" altLang="en-US" sz="1200">
                  <a:latin typeface="Cardo" panose="02020600000000000000" pitchFamily="18" charset="-79"/>
                  <a:ea typeface="Cardo" panose="02020600000000000000" pitchFamily="18" charset="-79"/>
                  <a:cs typeface="Cardo" panose="02020600000000000000" pitchFamily="18" charset="-79"/>
                </a:rPr>
                <a:t> = </a:t>
              </a:r>
              <a:r>
                <a:rPr lang="en-US" altLang="en-US" sz="1200" i="1">
                  <a:latin typeface="Cardo" panose="02020600000000000000" pitchFamily="18" charset="-79"/>
                  <a:ea typeface="Cardo" panose="02020600000000000000" pitchFamily="18" charset="-79"/>
                  <a:cs typeface="Cardo" panose="02020600000000000000" pitchFamily="18" charset="-79"/>
                </a:rPr>
                <a:t>D</a:t>
              </a:r>
              <a:r>
                <a:rPr lang="en-US" altLang="en-US" sz="1200" baseline="30000">
                  <a:latin typeface="Cardo" panose="02020600000000000000" pitchFamily="18" charset="-79"/>
                  <a:ea typeface="Cardo" panose="02020600000000000000" pitchFamily="18" charset="-79"/>
                  <a:cs typeface="Cardo" panose="02020600000000000000" pitchFamily="18" charset="-79"/>
                </a:rPr>
                <a:t>2</a:t>
              </a:r>
              <a:r>
                <a:rPr lang="en-US" altLang="en-US" sz="1200" i="1">
                  <a:latin typeface="Cardo" panose="02020600000000000000" pitchFamily="18" charset="-79"/>
                  <a:ea typeface="Cardo" panose="02020600000000000000" pitchFamily="18" charset="-79"/>
                  <a:cs typeface="Cardo" panose="02020600000000000000" pitchFamily="18" charset="-79"/>
                </a:rPr>
                <a:t>C</a:t>
              </a:r>
            </a:p>
          </p:txBody>
        </p:sp>
        <p:sp>
          <p:nvSpPr>
            <p:cNvPr id="82988" name="Rectangle 59"/>
            <p:cNvSpPr>
              <a:spLocks noChangeArrowheads="1"/>
            </p:cNvSpPr>
            <p:nvPr/>
          </p:nvSpPr>
          <p:spPr bwMode="auto">
            <a:xfrm>
              <a:off x="3758" y="1154"/>
              <a:ext cx="1710" cy="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62000" indent="-762000">
                <a:tabLst>
                  <a:tab pos="381000" algn="l"/>
                </a:tabLst>
                <a:defRPr>
                  <a:solidFill>
                    <a:schemeClr val="tx1"/>
                  </a:solidFill>
                  <a:latin typeface="Calibri" pitchFamily="34" charset="0"/>
                  <a:cs typeface="Arial" pitchFamily="34" charset="0"/>
                </a:defRPr>
              </a:lvl1pPr>
              <a:lvl2pPr marL="742950" indent="-285750">
                <a:tabLst>
                  <a:tab pos="381000" algn="l"/>
                </a:tabLst>
                <a:defRPr>
                  <a:solidFill>
                    <a:schemeClr val="tx1"/>
                  </a:solidFill>
                  <a:latin typeface="Calibri" pitchFamily="34" charset="0"/>
                  <a:cs typeface="Arial" pitchFamily="34" charset="0"/>
                </a:defRPr>
              </a:lvl2pPr>
              <a:lvl3pPr marL="1143000" indent="-228600">
                <a:tabLst>
                  <a:tab pos="381000" algn="l"/>
                </a:tabLst>
                <a:defRPr>
                  <a:solidFill>
                    <a:schemeClr val="tx1"/>
                  </a:solidFill>
                  <a:latin typeface="Calibri" pitchFamily="34" charset="0"/>
                  <a:cs typeface="Arial" pitchFamily="34" charset="0"/>
                </a:defRPr>
              </a:lvl3pPr>
              <a:lvl4pPr marL="1600200" indent="-228600">
                <a:tabLst>
                  <a:tab pos="381000" algn="l"/>
                </a:tabLst>
                <a:defRPr>
                  <a:solidFill>
                    <a:schemeClr val="tx1"/>
                  </a:solidFill>
                  <a:latin typeface="Calibri" pitchFamily="34" charset="0"/>
                  <a:cs typeface="Arial" pitchFamily="34" charset="0"/>
                </a:defRPr>
              </a:lvl4pPr>
              <a:lvl5pPr marL="2057400" indent="-228600">
                <a:tabLst>
                  <a:tab pos="3810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81000" algn="l"/>
                </a:tabLst>
                <a:defRPr>
                  <a:solidFill>
                    <a:schemeClr val="tx1"/>
                  </a:solidFill>
                  <a:latin typeface="Calibri" pitchFamily="34" charset="0"/>
                  <a:cs typeface="Arial" pitchFamily="34" charset="0"/>
                </a:defRPr>
              </a:lvl9pPr>
            </a:lstStyle>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where</a:t>
              </a:r>
            </a:p>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	</a:t>
              </a:r>
              <a:r>
                <a:rPr lang="en-US" altLang="en-US" sz="1100" i="1">
                  <a:latin typeface="Cardo" panose="02020600000000000000" pitchFamily="18" charset="-79"/>
                  <a:ea typeface="Cardo" panose="02020600000000000000" pitchFamily="18" charset="-79"/>
                  <a:cs typeface="Cardo" panose="02020600000000000000" pitchFamily="18" charset="-79"/>
                </a:rPr>
                <a:t>L</a:t>
              </a:r>
              <a:r>
                <a:rPr lang="en-US" altLang="en-US" sz="1100">
                  <a:latin typeface="Cardo" panose="02020600000000000000" pitchFamily="18" charset="-79"/>
                  <a:ea typeface="Cardo" panose="02020600000000000000" pitchFamily="18" charset="-79"/>
                  <a:cs typeface="Cardo" panose="02020600000000000000" pitchFamily="18" charset="-79"/>
                </a:rPr>
                <a:t> =	loss to society</a:t>
              </a:r>
            </a:p>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	</a:t>
              </a:r>
              <a:r>
                <a:rPr lang="en-US" altLang="en-US" sz="1100" i="1">
                  <a:latin typeface="Cardo" panose="02020600000000000000" pitchFamily="18" charset="-79"/>
                  <a:ea typeface="Cardo" panose="02020600000000000000" pitchFamily="18" charset="-79"/>
                  <a:cs typeface="Cardo" panose="02020600000000000000" pitchFamily="18" charset="-79"/>
                </a:rPr>
                <a:t>D</a:t>
              </a:r>
              <a:r>
                <a:rPr lang="en-US" altLang="en-US" sz="1100" baseline="30000">
                  <a:latin typeface="Cardo" panose="02020600000000000000" pitchFamily="18" charset="-79"/>
                  <a:ea typeface="Cardo" panose="02020600000000000000" pitchFamily="18" charset="-79"/>
                  <a:cs typeface="Cardo" panose="02020600000000000000" pitchFamily="18" charset="-79"/>
                </a:rPr>
                <a:t>2</a:t>
              </a:r>
              <a:r>
                <a:rPr lang="en-US" altLang="en-US" sz="1100">
                  <a:latin typeface="Cardo" panose="02020600000000000000" pitchFamily="18" charset="-79"/>
                  <a:ea typeface="Cardo" panose="02020600000000000000" pitchFamily="18" charset="-79"/>
                  <a:cs typeface="Cardo" panose="02020600000000000000" pitchFamily="18" charset="-79"/>
                </a:rPr>
                <a:t> =	square of the distance from target value</a:t>
              </a:r>
            </a:p>
            <a:p>
              <a:pPr>
                <a:lnSpc>
                  <a:spcPct val="85000"/>
                </a:lnSpc>
                <a:spcBef>
                  <a:spcPct val="25000"/>
                </a:spcBef>
              </a:pPr>
              <a:r>
                <a:rPr lang="en-US" altLang="en-US" sz="1100">
                  <a:latin typeface="Cardo" panose="02020600000000000000" pitchFamily="18" charset="-79"/>
                  <a:ea typeface="Cardo" panose="02020600000000000000" pitchFamily="18" charset="-79"/>
                  <a:cs typeface="Cardo" panose="02020600000000000000" pitchFamily="18" charset="-79"/>
                </a:rPr>
                <a:t>	</a:t>
              </a:r>
              <a:r>
                <a:rPr lang="en-US" altLang="en-US" sz="1100" i="1">
                  <a:latin typeface="Cardo" panose="02020600000000000000" pitchFamily="18" charset="-79"/>
                  <a:ea typeface="Cardo" panose="02020600000000000000" pitchFamily="18" charset="-79"/>
                  <a:cs typeface="Cardo" panose="02020600000000000000" pitchFamily="18" charset="-79"/>
                </a:rPr>
                <a:t>C</a:t>
              </a:r>
              <a:r>
                <a:rPr lang="en-US" altLang="en-US" sz="1100">
                  <a:latin typeface="Cardo" panose="02020600000000000000" pitchFamily="18" charset="-79"/>
                  <a:ea typeface="Cardo" panose="02020600000000000000" pitchFamily="18" charset="-79"/>
                  <a:cs typeface="Cardo" panose="02020600000000000000" pitchFamily="18" charset="-79"/>
                </a:rPr>
                <a:t> =	cost of deviation</a:t>
              </a:r>
            </a:p>
          </p:txBody>
        </p:sp>
      </p:grpSp>
      <p:grpSp>
        <p:nvGrpSpPr>
          <p:cNvPr id="2" name="Group 1"/>
          <p:cNvGrpSpPr>
            <a:grpSpLocks/>
          </p:cNvGrpSpPr>
          <p:nvPr/>
        </p:nvGrpSpPr>
        <p:grpSpPr bwMode="auto">
          <a:xfrm>
            <a:off x="923926" y="1682354"/>
            <a:ext cx="4627563" cy="3139679"/>
            <a:chOff x="923925" y="2243138"/>
            <a:chExt cx="4627563" cy="4186237"/>
          </a:xfrm>
        </p:grpSpPr>
        <p:grpSp>
          <p:nvGrpSpPr>
            <p:cNvPr id="82960" name="Group 21"/>
            <p:cNvGrpSpPr>
              <a:grpSpLocks/>
            </p:cNvGrpSpPr>
            <p:nvPr/>
          </p:nvGrpSpPr>
          <p:grpSpPr bwMode="auto">
            <a:xfrm>
              <a:off x="923925" y="2243138"/>
              <a:ext cx="4627563" cy="4186237"/>
              <a:chOff x="886" y="1357"/>
              <a:chExt cx="2915" cy="2637"/>
            </a:xfrm>
          </p:grpSpPr>
          <p:sp>
            <p:nvSpPr>
              <p:cNvPr id="82962" name="Text Box 22"/>
              <p:cNvSpPr txBox="1">
                <a:spLocks noChangeArrowheads="1"/>
              </p:cNvSpPr>
              <p:nvPr/>
            </p:nvSpPr>
            <p:spPr bwMode="auto">
              <a:xfrm>
                <a:off x="886" y="2870"/>
                <a:ext cx="51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Frequency</a:t>
                </a:r>
              </a:p>
            </p:txBody>
          </p:sp>
          <p:grpSp>
            <p:nvGrpSpPr>
              <p:cNvPr id="82963" name="Group 23"/>
              <p:cNvGrpSpPr>
                <a:grpSpLocks/>
              </p:cNvGrpSpPr>
              <p:nvPr/>
            </p:nvGrpSpPr>
            <p:grpSpPr bwMode="auto">
              <a:xfrm>
                <a:off x="1641" y="1357"/>
                <a:ext cx="2160" cy="2637"/>
                <a:chOff x="1641" y="1357"/>
                <a:chExt cx="2160" cy="2637"/>
              </a:xfrm>
            </p:grpSpPr>
            <p:sp>
              <p:nvSpPr>
                <p:cNvPr id="82964" name="Rectangle 24"/>
                <p:cNvSpPr>
                  <a:spLocks noChangeArrowheads="1"/>
                </p:cNvSpPr>
                <p:nvPr/>
              </p:nvSpPr>
              <p:spPr bwMode="auto">
                <a:xfrm>
                  <a:off x="1641" y="2498"/>
                  <a:ext cx="2160" cy="962"/>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82965" name="Freeform 25"/>
                <p:cNvSpPr>
                  <a:spLocks/>
                </p:cNvSpPr>
                <p:nvPr/>
              </p:nvSpPr>
              <p:spPr bwMode="auto">
                <a:xfrm>
                  <a:off x="2535" y="2061"/>
                  <a:ext cx="426" cy="966"/>
                </a:xfrm>
                <a:custGeom>
                  <a:avLst/>
                  <a:gdLst>
                    <a:gd name="T0" fmla="*/ 0 w 426"/>
                    <a:gd name="T1" fmla="*/ 0 h 966"/>
                    <a:gd name="T2" fmla="*/ 0 w 426"/>
                    <a:gd name="T3" fmla="*/ 954 h 966"/>
                    <a:gd name="T4" fmla="*/ 108 w 426"/>
                    <a:gd name="T5" fmla="*/ 822 h 966"/>
                    <a:gd name="T6" fmla="*/ 177 w 426"/>
                    <a:gd name="T7" fmla="*/ 753 h 966"/>
                    <a:gd name="T8" fmla="*/ 219 w 426"/>
                    <a:gd name="T9" fmla="*/ 756 h 966"/>
                    <a:gd name="T10" fmla="*/ 309 w 426"/>
                    <a:gd name="T11" fmla="*/ 804 h 966"/>
                    <a:gd name="T12" fmla="*/ 363 w 426"/>
                    <a:gd name="T13" fmla="*/ 882 h 966"/>
                    <a:gd name="T14" fmla="*/ 426 w 426"/>
                    <a:gd name="T15" fmla="*/ 966 h 966"/>
                    <a:gd name="T16" fmla="*/ 423 w 426"/>
                    <a:gd name="T17" fmla="*/ 14 h 966"/>
                    <a:gd name="T18" fmla="*/ 392 w 426"/>
                    <a:gd name="T19" fmla="*/ 42 h 966"/>
                    <a:gd name="T20" fmla="*/ 357 w 426"/>
                    <a:gd name="T21" fmla="*/ 65 h 966"/>
                    <a:gd name="T22" fmla="*/ 324 w 426"/>
                    <a:gd name="T23" fmla="*/ 86 h 966"/>
                    <a:gd name="T24" fmla="*/ 285 w 426"/>
                    <a:gd name="T25" fmla="*/ 104 h 966"/>
                    <a:gd name="T26" fmla="*/ 246 w 426"/>
                    <a:gd name="T27" fmla="*/ 114 h 966"/>
                    <a:gd name="T28" fmla="*/ 206 w 426"/>
                    <a:gd name="T29" fmla="*/ 116 h 966"/>
                    <a:gd name="T30" fmla="*/ 174 w 426"/>
                    <a:gd name="T31" fmla="*/ 111 h 966"/>
                    <a:gd name="T32" fmla="*/ 146 w 426"/>
                    <a:gd name="T33" fmla="*/ 105 h 966"/>
                    <a:gd name="T34" fmla="*/ 113 w 426"/>
                    <a:gd name="T35" fmla="*/ 93 h 966"/>
                    <a:gd name="T36" fmla="*/ 81 w 426"/>
                    <a:gd name="T37" fmla="*/ 74 h 966"/>
                    <a:gd name="T38" fmla="*/ 41 w 426"/>
                    <a:gd name="T39" fmla="*/ 41 h 966"/>
                    <a:gd name="T40" fmla="*/ 0 w 426"/>
                    <a:gd name="T41" fmla="*/ 0 h 9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6"/>
                    <a:gd name="T64" fmla="*/ 0 h 966"/>
                    <a:gd name="T65" fmla="*/ 426 w 426"/>
                    <a:gd name="T66" fmla="*/ 966 h 9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6" h="966">
                      <a:moveTo>
                        <a:pt x="0" y="0"/>
                      </a:moveTo>
                      <a:lnTo>
                        <a:pt x="0" y="954"/>
                      </a:lnTo>
                      <a:lnTo>
                        <a:pt x="108" y="822"/>
                      </a:lnTo>
                      <a:lnTo>
                        <a:pt x="177" y="753"/>
                      </a:lnTo>
                      <a:lnTo>
                        <a:pt x="219" y="756"/>
                      </a:lnTo>
                      <a:lnTo>
                        <a:pt x="309" y="804"/>
                      </a:lnTo>
                      <a:lnTo>
                        <a:pt x="363" y="882"/>
                      </a:lnTo>
                      <a:lnTo>
                        <a:pt x="426" y="966"/>
                      </a:lnTo>
                      <a:lnTo>
                        <a:pt x="423" y="14"/>
                      </a:lnTo>
                      <a:lnTo>
                        <a:pt x="392" y="42"/>
                      </a:lnTo>
                      <a:lnTo>
                        <a:pt x="357" y="65"/>
                      </a:lnTo>
                      <a:lnTo>
                        <a:pt x="324" y="86"/>
                      </a:lnTo>
                      <a:lnTo>
                        <a:pt x="285" y="104"/>
                      </a:lnTo>
                      <a:lnTo>
                        <a:pt x="246" y="114"/>
                      </a:lnTo>
                      <a:lnTo>
                        <a:pt x="206" y="116"/>
                      </a:lnTo>
                      <a:lnTo>
                        <a:pt x="174" y="111"/>
                      </a:lnTo>
                      <a:lnTo>
                        <a:pt x="146" y="105"/>
                      </a:lnTo>
                      <a:lnTo>
                        <a:pt x="113" y="93"/>
                      </a:lnTo>
                      <a:lnTo>
                        <a:pt x="81" y="74"/>
                      </a:lnTo>
                      <a:lnTo>
                        <a:pt x="41" y="41"/>
                      </a:lnTo>
                      <a:lnTo>
                        <a:pt x="0" y="0"/>
                      </a:ln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6" name="Line 26"/>
                <p:cNvSpPr>
                  <a:spLocks noChangeShapeType="1"/>
                </p:cNvSpPr>
                <p:nvPr/>
              </p:nvSpPr>
              <p:spPr bwMode="auto">
                <a:xfrm>
                  <a:off x="3385" y="1357"/>
                  <a:ext cx="0" cy="1386"/>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7" name="Line 27"/>
                <p:cNvSpPr>
                  <a:spLocks noChangeShapeType="1"/>
                </p:cNvSpPr>
                <p:nvPr/>
              </p:nvSpPr>
              <p:spPr bwMode="auto">
                <a:xfrm>
                  <a:off x="2124" y="1359"/>
                  <a:ext cx="0" cy="1386"/>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8" name="Line 28"/>
                <p:cNvSpPr>
                  <a:spLocks noChangeShapeType="1"/>
                </p:cNvSpPr>
                <p:nvPr/>
              </p:nvSpPr>
              <p:spPr bwMode="auto">
                <a:xfrm>
                  <a:off x="2330"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69" name="Line 29"/>
                <p:cNvSpPr>
                  <a:spLocks noChangeShapeType="1"/>
                </p:cNvSpPr>
                <p:nvPr/>
              </p:nvSpPr>
              <p:spPr bwMode="auto">
                <a:xfrm>
                  <a:off x="2534"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0" name="Line 30"/>
                <p:cNvSpPr>
                  <a:spLocks noChangeShapeType="1"/>
                </p:cNvSpPr>
                <p:nvPr/>
              </p:nvSpPr>
              <p:spPr bwMode="auto">
                <a:xfrm>
                  <a:off x="2123"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1" name="Line 31"/>
                <p:cNvSpPr>
                  <a:spLocks noChangeShapeType="1"/>
                </p:cNvSpPr>
                <p:nvPr/>
              </p:nvSpPr>
              <p:spPr bwMode="auto">
                <a:xfrm>
                  <a:off x="2750"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2" name="Line 32"/>
                <p:cNvSpPr>
                  <a:spLocks noChangeShapeType="1"/>
                </p:cNvSpPr>
                <p:nvPr/>
              </p:nvSpPr>
              <p:spPr bwMode="auto">
                <a:xfrm>
                  <a:off x="2963"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3" name="Line 33"/>
                <p:cNvSpPr>
                  <a:spLocks noChangeShapeType="1"/>
                </p:cNvSpPr>
                <p:nvPr/>
              </p:nvSpPr>
              <p:spPr bwMode="auto">
                <a:xfrm>
                  <a:off x="3170"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4" name="Line 34"/>
                <p:cNvSpPr>
                  <a:spLocks noChangeShapeType="1"/>
                </p:cNvSpPr>
                <p:nvPr/>
              </p:nvSpPr>
              <p:spPr bwMode="auto">
                <a:xfrm>
                  <a:off x="3383" y="2734"/>
                  <a:ext cx="0" cy="7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75" name="Text Box 35"/>
                <p:cNvSpPr txBox="1">
                  <a:spLocks noChangeArrowheads="1"/>
                </p:cNvSpPr>
                <p:nvPr/>
              </p:nvSpPr>
              <p:spPr bwMode="auto">
                <a:xfrm>
                  <a:off x="1870" y="3590"/>
                  <a:ext cx="36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Lower</a:t>
                  </a:r>
                </a:p>
              </p:txBody>
            </p:sp>
            <p:sp>
              <p:nvSpPr>
                <p:cNvPr id="82976" name="Text Box 36"/>
                <p:cNvSpPr txBox="1">
                  <a:spLocks noChangeArrowheads="1"/>
                </p:cNvSpPr>
                <p:nvPr/>
              </p:nvSpPr>
              <p:spPr bwMode="auto">
                <a:xfrm>
                  <a:off x="2486" y="3590"/>
                  <a:ext cx="37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Target</a:t>
                  </a:r>
                </a:p>
              </p:txBody>
            </p:sp>
            <p:sp>
              <p:nvSpPr>
                <p:cNvPr id="82977" name="Text Box 37"/>
                <p:cNvSpPr txBox="1">
                  <a:spLocks noChangeArrowheads="1"/>
                </p:cNvSpPr>
                <p:nvPr/>
              </p:nvSpPr>
              <p:spPr bwMode="auto">
                <a:xfrm>
                  <a:off x="3134" y="3590"/>
                  <a:ext cx="359"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Upper</a:t>
                  </a:r>
                </a:p>
              </p:txBody>
            </p:sp>
            <p:sp>
              <p:nvSpPr>
                <p:cNvPr id="82978" name="Text Box 38"/>
                <p:cNvSpPr txBox="1">
                  <a:spLocks noChangeArrowheads="1"/>
                </p:cNvSpPr>
                <p:nvPr/>
              </p:nvSpPr>
              <p:spPr bwMode="auto">
                <a:xfrm>
                  <a:off x="2294" y="3774"/>
                  <a:ext cx="621"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100">
                      <a:latin typeface="Cardo" panose="02020600000000000000" pitchFamily="18" charset="-79"/>
                      <a:ea typeface="Cardo" panose="02020600000000000000" pitchFamily="18" charset="-79"/>
                      <a:cs typeface="Cardo" panose="02020600000000000000" pitchFamily="18" charset="-79"/>
                    </a:rPr>
                    <a:t>Specification</a:t>
                  </a:r>
                </a:p>
              </p:txBody>
            </p:sp>
            <p:sp>
              <p:nvSpPr>
                <p:cNvPr id="82979" name="Line 39"/>
                <p:cNvSpPr>
                  <a:spLocks noChangeShapeType="1"/>
                </p:cNvSpPr>
                <p:nvPr/>
              </p:nvSpPr>
              <p:spPr bwMode="auto">
                <a:xfrm>
                  <a:off x="3192" y="3880"/>
                  <a:ext cx="176" cy="0"/>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0" name="Line 40"/>
                <p:cNvSpPr>
                  <a:spLocks noChangeShapeType="1"/>
                </p:cNvSpPr>
                <p:nvPr/>
              </p:nvSpPr>
              <p:spPr bwMode="auto">
                <a:xfrm flipH="1">
                  <a:off x="2144" y="3880"/>
                  <a:ext cx="176" cy="0"/>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1" name="Line 41"/>
                <p:cNvSpPr>
                  <a:spLocks noChangeShapeType="1"/>
                </p:cNvSpPr>
                <p:nvPr/>
              </p:nvSpPr>
              <p:spPr bwMode="auto">
                <a:xfrm flipV="1">
                  <a:off x="2120" y="3456"/>
                  <a:ext cx="0" cy="168"/>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2" name="Line 42"/>
                <p:cNvSpPr>
                  <a:spLocks noChangeShapeType="1"/>
                </p:cNvSpPr>
                <p:nvPr/>
              </p:nvSpPr>
              <p:spPr bwMode="auto">
                <a:xfrm flipV="1">
                  <a:off x="2750" y="3456"/>
                  <a:ext cx="0" cy="168"/>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3" name="Line 43"/>
                <p:cNvSpPr>
                  <a:spLocks noChangeShapeType="1"/>
                </p:cNvSpPr>
                <p:nvPr/>
              </p:nvSpPr>
              <p:spPr bwMode="auto">
                <a:xfrm flipV="1">
                  <a:off x="3384" y="3456"/>
                  <a:ext cx="0" cy="168"/>
                </a:xfrm>
                <a:prstGeom prst="line">
                  <a:avLst/>
                </a:prstGeom>
                <a:noFill/>
                <a:ln w="3810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nvGrpSpPr>
                <p:cNvPr id="82984" name="Group 44"/>
                <p:cNvGrpSpPr>
                  <a:grpSpLocks/>
                </p:cNvGrpSpPr>
                <p:nvPr/>
              </p:nvGrpSpPr>
              <p:grpSpPr bwMode="auto">
                <a:xfrm>
                  <a:off x="2130" y="2818"/>
                  <a:ext cx="1254" cy="626"/>
                  <a:chOff x="2130" y="2818"/>
                  <a:chExt cx="1254" cy="626"/>
                </a:xfrm>
              </p:grpSpPr>
              <p:sp>
                <p:nvSpPr>
                  <p:cNvPr id="82985" name="Freeform 45"/>
                  <p:cNvSpPr>
                    <a:spLocks/>
                  </p:cNvSpPr>
                  <p:nvPr/>
                </p:nvSpPr>
                <p:spPr bwMode="auto">
                  <a:xfrm>
                    <a:off x="2130" y="3018"/>
                    <a:ext cx="1236" cy="426"/>
                  </a:xfrm>
                  <a:custGeom>
                    <a:avLst/>
                    <a:gdLst>
                      <a:gd name="T0" fmla="*/ 0 w 1236"/>
                      <a:gd name="T1" fmla="*/ 417 h 426"/>
                      <a:gd name="T2" fmla="*/ 30 w 1236"/>
                      <a:gd name="T3" fmla="*/ 207 h 426"/>
                      <a:gd name="T4" fmla="*/ 54 w 1236"/>
                      <a:gd name="T5" fmla="*/ 60 h 426"/>
                      <a:gd name="T6" fmla="*/ 81 w 1236"/>
                      <a:gd name="T7" fmla="*/ 24 h 426"/>
                      <a:gd name="T8" fmla="*/ 120 w 1236"/>
                      <a:gd name="T9" fmla="*/ 0 h 426"/>
                      <a:gd name="T10" fmla="*/ 1119 w 1236"/>
                      <a:gd name="T11" fmla="*/ 3 h 426"/>
                      <a:gd name="T12" fmla="*/ 1155 w 1236"/>
                      <a:gd name="T13" fmla="*/ 18 h 426"/>
                      <a:gd name="T14" fmla="*/ 1185 w 1236"/>
                      <a:gd name="T15" fmla="*/ 63 h 426"/>
                      <a:gd name="T16" fmla="*/ 1209 w 1236"/>
                      <a:gd name="T17" fmla="*/ 183 h 426"/>
                      <a:gd name="T18" fmla="*/ 1236 w 1236"/>
                      <a:gd name="T19" fmla="*/ 426 h 4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6"/>
                      <a:gd name="T31" fmla="*/ 0 h 426"/>
                      <a:gd name="T32" fmla="*/ 1236 w 1236"/>
                      <a:gd name="T33" fmla="*/ 426 h 4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6" h="426">
                        <a:moveTo>
                          <a:pt x="0" y="417"/>
                        </a:moveTo>
                        <a:lnTo>
                          <a:pt x="30" y="207"/>
                        </a:lnTo>
                        <a:lnTo>
                          <a:pt x="54" y="60"/>
                        </a:lnTo>
                        <a:lnTo>
                          <a:pt x="81" y="24"/>
                        </a:lnTo>
                        <a:lnTo>
                          <a:pt x="120" y="0"/>
                        </a:lnTo>
                        <a:lnTo>
                          <a:pt x="1119" y="3"/>
                        </a:lnTo>
                        <a:lnTo>
                          <a:pt x="1155" y="18"/>
                        </a:lnTo>
                        <a:lnTo>
                          <a:pt x="1185" y="63"/>
                        </a:lnTo>
                        <a:lnTo>
                          <a:pt x="1209" y="183"/>
                        </a:lnTo>
                        <a:lnTo>
                          <a:pt x="1236" y="426"/>
                        </a:lnTo>
                      </a:path>
                    </a:pathLst>
                  </a:custGeom>
                  <a:noFill/>
                  <a:ln w="762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86" name="Freeform 46"/>
                  <p:cNvSpPr>
                    <a:spLocks/>
                  </p:cNvSpPr>
                  <p:nvPr/>
                </p:nvSpPr>
                <p:spPr bwMode="auto">
                  <a:xfrm>
                    <a:off x="2133" y="2818"/>
                    <a:ext cx="1251" cy="620"/>
                  </a:xfrm>
                  <a:custGeom>
                    <a:avLst/>
                    <a:gdLst>
                      <a:gd name="T0" fmla="*/ 0 w 1251"/>
                      <a:gd name="T1" fmla="*/ 611 h 620"/>
                      <a:gd name="T2" fmla="*/ 90 w 1251"/>
                      <a:gd name="T3" fmla="*/ 596 h 620"/>
                      <a:gd name="T4" fmla="*/ 162 w 1251"/>
                      <a:gd name="T5" fmla="*/ 545 h 620"/>
                      <a:gd name="T6" fmla="*/ 261 w 1251"/>
                      <a:gd name="T7" fmla="*/ 428 h 620"/>
                      <a:gd name="T8" fmla="*/ 330 w 1251"/>
                      <a:gd name="T9" fmla="*/ 332 h 620"/>
                      <a:gd name="T10" fmla="*/ 435 w 1251"/>
                      <a:gd name="T11" fmla="*/ 155 h 620"/>
                      <a:gd name="T12" fmla="*/ 528 w 1251"/>
                      <a:gd name="T13" fmla="*/ 47 h 620"/>
                      <a:gd name="T14" fmla="*/ 612 w 1251"/>
                      <a:gd name="T15" fmla="*/ 2 h 620"/>
                      <a:gd name="T16" fmla="*/ 699 w 1251"/>
                      <a:gd name="T17" fmla="*/ 35 h 620"/>
                      <a:gd name="T18" fmla="*/ 792 w 1251"/>
                      <a:gd name="T19" fmla="*/ 155 h 620"/>
                      <a:gd name="T20" fmla="*/ 882 w 1251"/>
                      <a:gd name="T21" fmla="*/ 308 h 620"/>
                      <a:gd name="T22" fmla="*/ 969 w 1251"/>
                      <a:gd name="T23" fmla="*/ 422 h 620"/>
                      <a:gd name="T24" fmla="*/ 1074 w 1251"/>
                      <a:gd name="T25" fmla="*/ 542 h 620"/>
                      <a:gd name="T26" fmla="*/ 1152 w 1251"/>
                      <a:gd name="T27" fmla="*/ 590 h 620"/>
                      <a:gd name="T28" fmla="*/ 1251 w 1251"/>
                      <a:gd name="T29" fmla="*/ 620 h 6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51"/>
                      <a:gd name="T46" fmla="*/ 0 h 620"/>
                      <a:gd name="T47" fmla="*/ 1251 w 1251"/>
                      <a:gd name="T48" fmla="*/ 620 h 6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51" h="620">
                        <a:moveTo>
                          <a:pt x="0" y="611"/>
                        </a:moveTo>
                        <a:cubicBezTo>
                          <a:pt x="31" y="609"/>
                          <a:pt x="63" y="607"/>
                          <a:pt x="90" y="596"/>
                        </a:cubicBezTo>
                        <a:cubicBezTo>
                          <a:pt x="117" y="585"/>
                          <a:pt x="133" y="573"/>
                          <a:pt x="162" y="545"/>
                        </a:cubicBezTo>
                        <a:cubicBezTo>
                          <a:pt x="191" y="517"/>
                          <a:pt x="233" y="464"/>
                          <a:pt x="261" y="428"/>
                        </a:cubicBezTo>
                        <a:cubicBezTo>
                          <a:pt x="289" y="392"/>
                          <a:pt x="301" y="377"/>
                          <a:pt x="330" y="332"/>
                        </a:cubicBezTo>
                        <a:cubicBezTo>
                          <a:pt x="359" y="287"/>
                          <a:pt x="402" y="202"/>
                          <a:pt x="435" y="155"/>
                        </a:cubicBezTo>
                        <a:cubicBezTo>
                          <a:pt x="468" y="108"/>
                          <a:pt x="499" y="72"/>
                          <a:pt x="528" y="47"/>
                        </a:cubicBezTo>
                        <a:cubicBezTo>
                          <a:pt x="557" y="22"/>
                          <a:pt x="584" y="4"/>
                          <a:pt x="612" y="2"/>
                        </a:cubicBezTo>
                        <a:cubicBezTo>
                          <a:pt x="640" y="0"/>
                          <a:pt x="669" y="10"/>
                          <a:pt x="699" y="35"/>
                        </a:cubicBezTo>
                        <a:cubicBezTo>
                          <a:pt x="729" y="60"/>
                          <a:pt x="762" y="110"/>
                          <a:pt x="792" y="155"/>
                        </a:cubicBezTo>
                        <a:cubicBezTo>
                          <a:pt x="822" y="200"/>
                          <a:pt x="853" y="264"/>
                          <a:pt x="882" y="308"/>
                        </a:cubicBezTo>
                        <a:cubicBezTo>
                          <a:pt x="911" y="352"/>
                          <a:pt x="937" y="383"/>
                          <a:pt x="969" y="422"/>
                        </a:cubicBezTo>
                        <a:cubicBezTo>
                          <a:pt x="1001" y="461"/>
                          <a:pt x="1044" y="514"/>
                          <a:pt x="1074" y="542"/>
                        </a:cubicBezTo>
                        <a:cubicBezTo>
                          <a:pt x="1104" y="570"/>
                          <a:pt x="1123" y="577"/>
                          <a:pt x="1152" y="590"/>
                        </a:cubicBezTo>
                        <a:cubicBezTo>
                          <a:pt x="1181" y="603"/>
                          <a:pt x="1231" y="614"/>
                          <a:pt x="1251" y="620"/>
                        </a:cubicBezTo>
                      </a:path>
                    </a:pathLst>
                  </a:custGeom>
                  <a:noFill/>
                  <a:ln w="76200" cmpd="sng">
                    <a:solidFill>
                      <a:srgbClr val="BF092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grpSp>
        <p:sp>
          <p:nvSpPr>
            <p:cNvPr id="82961" name="Line 31"/>
            <p:cNvSpPr>
              <a:spLocks noChangeShapeType="1"/>
            </p:cNvSpPr>
            <p:nvPr/>
          </p:nvSpPr>
          <p:spPr bwMode="auto">
            <a:xfrm>
              <a:off x="3883026" y="3524250"/>
              <a:ext cx="0" cy="11303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93231" name="Group 47"/>
          <p:cNvGrpSpPr>
            <a:grpSpLocks/>
          </p:cNvGrpSpPr>
          <p:nvPr/>
        </p:nvGrpSpPr>
        <p:grpSpPr bwMode="auto">
          <a:xfrm>
            <a:off x="4051301" y="2505073"/>
            <a:ext cx="4283075" cy="396478"/>
            <a:chOff x="2552" y="2104"/>
            <a:chExt cx="2698" cy="333"/>
          </a:xfrm>
        </p:grpSpPr>
        <p:sp>
          <p:nvSpPr>
            <p:cNvPr id="82958" name="Line 48"/>
            <p:cNvSpPr>
              <a:spLocks noChangeShapeType="1"/>
            </p:cNvSpPr>
            <p:nvPr/>
          </p:nvSpPr>
          <p:spPr bwMode="auto">
            <a:xfrm flipH="1">
              <a:off x="2552" y="2216"/>
              <a:ext cx="1224" cy="120"/>
            </a:xfrm>
            <a:prstGeom prst="line">
              <a:avLst/>
            </a:prstGeom>
            <a:noFill/>
            <a:ln w="57150">
              <a:solidFill>
                <a:schemeClr val="accent4">
                  <a:lumMod val="60000"/>
                  <a:lumOff val="40000"/>
                </a:schemeClr>
              </a:solidFill>
              <a:round/>
              <a:headEnd/>
              <a:tailEnd type="triangle" w="med" len="lg"/>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59" name="Text Box 49"/>
            <p:cNvSpPr txBox="1">
              <a:spLocks noChangeArrowheads="1"/>
            </p:cNvSpPr>
            <p:nvPr/>
          </p:nvSpPr>
          <p:spPr bwMode="auto">
            <a:xfrm>
              <a:off x="3742" y="2104"/>
              <a:ext cx="1508"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1100">
                  <a:latin typeface="Cardo" panose="02020600000000000000" pitchFamily="18" charset="-79"/>
                  <a:ea typeface="Cardo" panose="02020600000000000000" pitchFamily="18" charset="-79"/>
                  <a:cs typeface="Cardo" panose="02020600000000000000" pitchFamily="18" charset="-79"/>
                </a:rPr>
                <a:t>Target-oriented quality yields more product in the </a:t>
              </a:r>
              <a:r>
                <a:rPr lang="ja-JP" altLang="en-AU" sz="1100">
                  <a:latin typeface="Cardo" panose="02020600000000000000" pitchFamily="18" charset="-79"/>
                  <a:cs typeface="Cardo" panose="02020600000000000000" pitchFamily="18" charset="-79"/>
                </a:rPr>
                <a:t>“</a:t>
              </a:r>
              <a:r>
                <a:rPr lang="en-AU" altLang="en-US" sz="1100">
                  <a:latin typeface="Cardo" panose="02020600000000000000" pitchFamily="18" charset="-79"/>
                  <a:ea typeface="Cardo" panose="02020600000000000000" pitchFamily="18" charset="-79"/>
                  <a:cs typeface="Cardo" panose="02020600000000000000" pitchFamily="18" charset="-79"/>
                </a:rPr>
                <a:t>best</a:t>
              </a:r>
              <a:r>
                <a:rPr lang="ja-JP" altLang="en-AU" sz="1100">
                  <a:latin typeface="Cardo" panose="02020600000000000000" pitchFamily="18" charset="-79"/>
                  <a:cs typeface="Cardo" panose="02020600000000000000" pitchFamily="18" charset="-79"/>
                </a:rPr>
                <a:t>”</a:t>
              </a:r>
              <a:r>
                <a:rPr lang="en-AU" altLang="en-US" sz="1100">
                  <a:latin typeface="Cardo" panose="02020600000000000000" pitchFamily="18" charset="-79"/>
                  <a:ea typeface="Cardo" panose="02020600000000000000" pitchFamily="18" charset="-79"/>
                  <a:cs typeface="Cardo" panose="02020600000000000000" pitchFamily="18" charset="-79"/>
                </a:rPr>
                <a:t> category</a:t>
              </a:r>
            </a:p>
          </p:txBody>
        </p:sp>
      </p:grpSp>
      <p:grpSp>
        <p:nvGrpSpPr>
          <p:cNvPr id="93234" name="Group 50"/>
          <p:cNvGrpSpPr>
            <a:grpSpLocks/>
          </p:cNvGrpSpPr>
          <p:nvPr/>
        </p:nvGrpSpPr>
        <p:grpSpPr bwMode="auto">
          <a:xfrm>
            <a:off x="4089401" y="3114674"/>
            <a:ext cx="4270375" cy="396478"/>
            <a:chOff x="2576" y="2616"/>
            <a:chExt cx="2690" cy="333"/>
          </a:xfrm>
        </p:grpSpPr>
        <p:sp>
          <p:nvSpPr>
            <p:cNvPr id="82956" name="Line 51"/>
            <p:cNvSpPr>
              <a:spLocks noChangeShapeType="1"/>
            </p:cNvSpPr>
            <p:nvPr/>
          </p:nvSpPr>
          <p:spPr bwMode="auto">
            <a:xfrm flipH="1">
              <a:off x="2576" y="2736"/>
              <a:ext cx="1192" cy="168"/>
            </a:xfrm>
            <a:prstGeom prst="line">
              <a:avLst/>
            </a:prstGeom>
            <a:noFill/>
            <a:ln w="57150">
              <a:solidFill>
                <a:schemeClr val="accent4">
                  <a:lumMod val="60000"/>
                  <a:lumOff val="40000"/>
                </a:schemeClr>
              </a:solidFill>
              <a:round/>
              <a:headEnd/>
              <a:tailEnd type="triangle" w="med" len="lg"/>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57" name="Text Box 52"/>
            <p:cNvSpPr txBox="1">
              <a:spLocks noChangeArrowheads="1"/>
            </p:cNvSpPr>
            <p:nvPr/>
          </p:nvSpPr>
          <p:spPr bwMode="auto">
            <a:xfrm>
              <a:off x="3742" y="2616"/>
              <a:ext cx="152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1100">
                  <a:latin typeface="Cardo" panose="02020600000000000000" pitchFamily="18" charset="-79"/>
                  <a:ea typeface="Cardo" panose="02020600000000000000" pitchFamily="18" charset="-79"/>
                  <a:cs typeface="Cardo" panose="02020600000000000000" pitchFamily="18" charset="-79"/>
                </a:rPr>
                <a:t>Target-oriented quality brings product toward the target value</a:t>
              </a:r>
            </a:p>
          </p:txBody>
        </p:sp>
      </p:grpSp>
      <p:grpSp>
        <p:nvGrpSpPr>
          <p:cNvPr id="93237" name="Group 53"/>
          <p:cNvGrpSpPr>
            <a:grpSpLocks/>
          </p:cNvGrpSpPr>
          <p:nvPr/>
        </p:nvGrpSpPr>
        <p:grpSpPr bwMode="auto">
          <a:xfrm>
            <a:off x="4787900" y="3687364"/>
            <a:ext cx="3651250" cy="396478"/>
            <a:chOff x="3016" y="3097"/>
            <a:chExt cx="2300" cy="333"/>
          </a:xfrm>
        </p:grpSpPr>
        <p:sp>
          <p:nvSpPr>
            <p:cNvPr id="82954" name="Line 54"/>
            <p:cNvSpPr>
              <a:spLocks noChangeShapeType="1"/>
            </p:cNvSpPr>
            <p:nvPr/>
          </p:nvSpPr>
          <p:spPr bwMode="auto">
            <a:xfrm flipH="1" flipV="1">
              <a:off x="3016" y="3152"/>
              <a:ext cx="760" cy="56"/>
            </a:xfrm>
            <a:prstGeom prst="line">
              <a:avLst/>
            </a:prstGeom>
            <a:noFill/>
            <a:ln w="57150">
              <a:solidFill>
                <a:schemeClr val="accent4">
                  <a:lumMod val="60000"/>
                  <a:lumOff val="40000"/>
                </a:schemeClr>
              </a:solidFill>
              <a:round/>
              <a:headEnd/>
              <a:tailEnd type="triangle" w="med" len="lg"/>
            </a:ln>
            <a:extLst>
              <a:ext uri="{909E8E84-426E-40DD-AFC4-6F175D3DCCD1}">
                <a14:hiddenFill xmlns:a14="http://schemas.microsoft.com/office/drawing/2010/main">
                  <a:noFill/>
                </a14:hiddenFill>
              </a:ext>
            </a:extLst>
          </p:spPr>
          <p:txBody>
            <a:bodyP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82955" name="Text Box 55"/>
            <p:cNvSpPr txBox="1">
              <a:spLocks noChangeArrowheads="1"/>
            </p:cNvSpPr>
            <p:nvPr/>
          </p:nvSpPr>
          <p:spPr bwMode="auto">
            <a:xfrm>
              <a:off x="3742" y="3097"/>
              <a:ext cx="157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1100">
                  <a:latin typeface="Cardo" panose="02020600000000000000" pitchFamily="18" charset="-79"/>
                  <a:ea typeface="Cardo" panose="02020600000000000000" pitchFamily="18" charset="-79"/>
                  <a:cs typeface="Cardo" panose="02020600000000000000" pitchFamily="18" charset="-79"/>
                </a:rPr>
                <a:t>Conformance-oriented quality keeps products within 3 standard deviations</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000"/>
                                  </p:stCondLst>
                                  <p:childTnLst>
                                    <p:set>
                                      <p:cBhvr>
                                        <p:cTn id="6" dur="1" fill="hold">
                                          <p:stCondLst>
                                            <p:cond delay="0"/>
                                          </p:stCondLst>
                                        </p:cTn>
                                        <p:tgtEl>
                                          <p:spTgt spid="93186"/>
                                        </p:tgtEl>
                                        <p:attrNameLst>
                                          <p:attrName>style.visibility</p:attrName>
                                        </p:attrNameLst>
                                      </p:cBhvr>
                                      <p:to>
                                        <p:strVal val="visible"/>
                                      </p:to>
                                    </p:set>
                                    <p:animEffect transition="in" filter="wipe(down)">
                                      <p:cBhvr>
                                        <p:cTn id="7" dur="1000"/>
                                        <p:tgtEl>
                                          <p:spTgt spid="93186"/>
                                        </p:tgtEl>
                                      </p:cBhvr>
                                    </p:animEffect>
                                  </p:childTnLst>
                                </p:cTn>
                              </p:par>
                            </p:childTnLst>
                          </p:cTn>
                        </p:par>
                        <p:par>
                          <p:cTn id="8" fill="hold" nodeType="afterGroup">
                            <p:stCondLst>
                              <p:cond delay="2000"/>
                            </p:stCondLst>
                            <p:childTnLst>
                              <p:par>
                                <p:cTn id="9" presetID="18" presetClass="entr" presetSubtype="6" fill="hold" nodeType="afterEffect">
                                  <p:stCondLst>
                                    <p:cond delay="0"/>
                                  </p:stCondLst>
                                  <p:childTnLst>
                                    <p:set>
                                      <p:cBhvr>
                                        <p:cTn id="10" dur="1" fill="hold">
                                          <p:stCondLst>
                                            <p:cond delay="0"/>
                                          </p:stCondLst>
                                        </p:cTn>
                                        <p:tgtEl>
                                          <p:spTgt spid="93201"/>
                                        </p:tgtEl>
                                        <p:attrNameLst>
                                          <p:attrName>style.visibility</p:attrName>
                                        </p:attrNameLst>
                                      </p:cBhvr>
                                      <p:to>
                                        <p:strVal val="visible"/>
                                      </p:to>
                                    </p:set>
                                    <p:animEffect transition="in" filter="strips(downRight)">
                                      <p:cBhvr>
                                        <p:cTn id="11" dur="1000"/>
                                        <p:tgtEl>
                                          <p:spTgt spid="93201"/>
                                        </p:tgtEl>
                                      </p:cBhvr>
                                    </p:animEffect>
                                  </p:childTnLst>
                                </p:cTn>
                              </p:par>
                            </p:childTnLst>
                          </p:cTn>
                        </p:par>
                        <p:par>
                          <p:cTn id="12" fill="hold" nodeType="afterGroup">
                            <p:stCondLst>
                              <p:cond delay="3000"/>
                            </p:stCondLst>
                            <p:childTnLst>
                              <p:par>
                                <p:cTn id="13" presetID="18" presetClass="entr" presetSubtype="6" fill="hold" nodeType="afterEffect">
                                  <p:stCondLst>
                                    <p:cond delay="1000"/>
                                  </p:stCondLst>
                                  <p:childTnLst>
                                    <p:set>
                                      <p:cBhvr>
                                        <p:cTn id="14" dur="1" fill="hold">
                                          <p:stCondLst>
                                            <p:cond delay="0"/>
                                          </p:stCondLst>
                                        </p:cTn>
                                        <p:tgtEl>
                                          <p:spTgt spid="93241"/>
                                        </p:tgtEl>
                                        <p:attrNameLst>
                                          <p:attrName>style.visibility</p:attrName>
                                        </p:attrNameLst>
                                      </p:cBhvr>
                                      <p:to>
                                        <p:strVal val="visible"/>
                                      </p:to>
                                    </p:set>
                                    <p:animEffect transition="in" filter="strips(downRight)">
                                      <p:cBhvr>
                                        <p:cTn id="15" dur="1000"/>
                                        <p:tgtEl>
                                          <p:spTgt spid="9324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2" fill="hold" nodeType="clickEffect">
                                  <p:stCondLst>
                                    <p:cond delay="0"/>
                                  </p:stCondLst>
                                  <p:childTnLst>
                                    <p:set>
                                      <p:cBhvr>
                                        <p:cTn id="24" dur="1" fill="hold">
                                          <p:stCondLst>
                                            <p:cond delay="0"/>
                                          </p:stCondLst>
                                        </p:cTn>
                                        <p:tgtEl>
                                          <p:spTgt spid="93231"/>
                                        </p:tgtEl>
                                        <p:attrNameLst>
                                          <p:attrName>style.visibility</p:attrName>
                                        </p:attrNameLst>
                                      </p:cBhvr>
                                      <p:to>
                                        <p:strVal val="visible"/>
                                      </p:to>
                                    </p:set>
                                    <p:animEffect transition="in" filter="wipe(right)">
                                      <p:cBhvr>
                                        <p:cTn id="25" dur="1000"/>
                                        <p:tgtEl>
                                          <p:spTgt spid="9323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2" fill="hold" nodeType="clickEffect">
                                  <p:stCondLst>
                                    <p:cond delay="0"/>
                                  </p:stCondLst>
                                  <p:childTnLst>
                                    <p:set>
                                      <p:cBhvr>
                                        <p:cTn id="29" dur="1" fill="hold">
                                          <p:stCondLst>
                                            <p:cond delay="0"/>
                                          </p:stCondLst>
                                        </p:cTn>
                                        <p:tgtEl>
                                          <p:spTgt spid="93234"/>
                                        </p:tgtEl>
                                        <p:attrNameLst>
                                          <p:attrName>style.visibility</p:attrName>
                                        </p:attrNameLst>
                                      </p:cBhvr>
                                      <p:to>
                                        <p:strVal val="visible"/>
                                      </p:to>
                                    </p:set>
                                    <p:animEffect transition="in" filter="wipe(right)">
                                      <p:cBhvr>
                                        <p:cTn id="30" dur="1000"/>
                                        <p:tgtEl>
                                          <p:spTgt spid="9323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nodeType="clickEffect">
                                  <p:stCondLst>
                                    <p:cond delay="0"/>
                                  </p:stCondLst>
                                  <p:childTnLst>
                                    <p:set>
                                      <p:cBhvr>
                                        <p:cTn id="34" dur="1" fill="hold">
                                          <p:stCondLst>
                                            <p:cond delay="0"/>
                                          </p:stCondLst>
                                        </p:cTn>
                                        <p:tgtEl>
                                          <p:spTgt spid="93237"/>
                                        </p:tgtEl>
                                        <p:attrNameLst>
                                          <p:attrName>style.visibility</p:attrName>
                                        </p:attrNameLst>
                                      </p:cBhvr>
                                      <p:to>
                                        <p:strVal val="visible"/>
                                      </p:to>
                                    </p:set>
                                    <p:animEffect transition="in" filter="wipe(right)">
                                      <p:cBhvr>
                                        <p:cTn id="35" dur="1000"/>
                                        <p:tgtEl>
                                          <p:spTgt spid="93237"/>
                                        </p:tgtEl>
                                      </p:cBhvr>
                                    </p:animEffect>
                                  </p:childTnLst>
                                </p:cTn>
                              </p:par>
                            </p:childTnLst>
                          </p:cTn>
                        </p:par>
                        <p:par>
                          <p:cTn id="36" fill="hold" nodeType="afterGroup">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93240"/>
                                        </p:tgtEl>
                                        <p:attrNameLst>
                                          <p:attrName>style.visibility</p:attrName>
                                        </p:attrNameLst>
                                      </p:cBhvr>
                                      <p:to>
                                        <p:strVal val="visible"/>
                                      </p:to>
                                    </p:set>
                                    <p:animEffect transition="in" filter="wipe(left)">
                                      <p:cBhvr>
                                        <p:cTn id="39" dur="1000"/>
                                        <p:tgtEl>
                                          <p:spTgt spid="93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40"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85800" y="361950"/>
            <a:ext cx="7772400" cy="619125"/>
          </a:xfrm>
        </p:spPr>
        <p:txBody>
          <a:bodyPr>
            <a:normAutofit fontScale="90000"/>
          </a:bodyPr>
          <a:lstStyle/>
          <a:p>
            <a:r>
              <a:rPr lang="en-US" altLang="en-US" dirty="0" smtClean="0"/>
              <a:t>7. TQM Tools</a:t>
            </a:r>
          </a:p>
        </p:txBody>
      </p:sp>
      <p:sp>
        <p:nvSpPr>
          <p:cNvPr id="94211" name="Rectangle 3"/>
          <p:cNvSpPr>
            <a:spLocks noChangeArrowheads="1"/>
          </p:cNvSpPr>
          <p:nvPr/>
        </p:nvSpPr>
        <p:spPr bwMode="auto">
          <a:xfrm>
            <a:off x="1412876" y="1260872"/>
            <a:ext cx="4652236" cy="30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dirty="0">
                <a:latin typeface="Cardo" panose="02020600000000000000" pitchFamily="18" charset="-79"/>
                <a:ea typeface="Cardo" panose="02020600000000000000" pitchFamily="18" charset="-79"/>
                <a:cs typeface="Cardo" panose="02020600000000000000" pitchFamily="18" charset="-79"/>
              </a:rPr>
              <a:t>Tools for Generating Ideas</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(1) Check </a:t>
            </a:r>
            <a:r>
              <a:rPr lang="en-US" altLang="en-US" sz="2000" dirty="0">
                <a:latin typeface="Cardo" panose="02020600000000000000" pitchFamily="18" charset="-79"/>
                <a:ea typeface="Cardo" panose="02020600000000000000" pitchFamily="18" charset="-79"/>
                <a:cs typeface="Cardo" panose="02020600000000000000" pitchFamily="18" charset="-79"/>
              </a:rPr>
              <a:t>Sheet</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(2) Scatter </a:t>
            </a:r>
            <a:r>
              <a:rPr lang="en-US" altLang="en-US" sz="2000" dirty="0">
                <a:latin typeface="Cardo" panose="02020600000000000000" pitchFamily="18" charset="-79"/>
                <a:ea typeface="Cardo" panose="02020600000000000000" pitchFamily="18" charset="-79"/>
                <a:cs typeface="Cardo" panose="02020600000000000000" pitchFamily="18" charset="-79"/>
              </a:rPr>
              <a:t>Diagram</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(3) Cause-and-Effect </a:t>
            </a:r>
            <a:r>
              <a:rPr lang="en-US" altLang="en-US" sz="2000" dirty="0">
                <a:latin typeface="Cardo" panose="02020600000000000000" pitchFamily="18" charset="-79"/>
                <a:ea typeface="Cardo" panose="02020600000000000000" pitchFamily="18" charset="-79"/>
                <a:cs typeface="Cardo" panose="02020600000000000000" pitchFamily="18" charset="-79"/>
              </a:rPr>
              <a:t>Diagram</a:t>
            </a:r>
            <a:endParaRPr lang="en-US" altLang="en-US" sz="2400" dirty="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400" dirty="0">
                <a:latin typeface="Cardo" panose="02020600000000000000" pitchFamily="18" charset="-79"/>
                <a:ea typeface="Cardo" panose="02020600000000000000" pitchFamily="18" charset="-79"/>
                <a:cs typeface="Cardo" panose="02020600000000000000" pitchFamily="18" charset="-79"/>
              </a:rPr>
              <a:t>Tools to Organize the Data</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(4) Pareto </a:t>
            </a:r>
            <a:r>
              <a:rPr lang="en-US" altLang="en-US" sz="2000" dirty="0">
                <a:latin typeface="Cardo" panose="02020600000000000000" pitchFamily="18" charset="-79"/>
                <a:ea typeface="Cardo" panose="02020600000000000000" pitchFamily="18" charset="-79"/>
                <a:cs typeface="Cardo" panose="02020600000000000000" pitchFamily="18" charset="-79"/>
              </a:rPr>
              <a:t>Chart</a:t>
            </a:r>
          </a:p>
          <a:p>
            <a:pPr lvl="1">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000" dirty="0" smtClean="0">
                <a:latin typeface="Cardo" panose="02020600000000000000" pitchFamily="18" charset="-79"/>
                <a:ea typeface="Cardo" panose="02020600000000000000" pitchFamily="18" charset="-79"/>
                <a:cs typeface="Cardo" panose="02020600000000000000" pitchFamily="18" charset="-79"/>
              </a:rPr>
              <a:t>(5) Flowchart </a:t>
            </a:r>
            <a:r>
              <a:rPr lang="en-US" altLang="en-US" sz="2000" dirty="0">
                <a:latin typeface="Cardo" panose="02020600000000000000" pitchFamily="18" charset="-79"/>
                <a:ea typeface="Cardo" panose="02020600000000000000" pitchFamily="18" charset="-79"/>
                <a:cs typeface="Cardo" panose="02020600000000000000" pitchFamily="18" charset="-79"/>
              </a:rPr>
              <a:t>(Process Diagram)</a:t>
            </a:r>
            <a:endParaRPr lang="en-US" altLang="en-US" sz="2400" dirty="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strips(downRight)">
                                      <p:cBhvr>
                                        <p:cTn id="7" dur="1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85800" y="361950"/>
            <a:ext cx="7772400" cy="619125"/>
          </a:xfrm>
        </p:spPr>
        <p:txBody>
          <a:bodyPr>
            <a:normAutofit fontScale="90000"/>
          </a:bodyPr>
          <a:lstStyle/>
          <a:p>
            <a:r>
              <a:rPr lang="en-US" altLang="en-US" dirty="0" smtClean="0"/>
              <a:t>7. TQM Tools</a:t>
            </a:r>
          </a:p>
        </p:txBody>
      </p:sp>
      <p:sp>
        <p:nvSpPr>
          <p:cNvPr id="143363" name="Rectangle 3"/>
          <p:cNvSpPr>
            <a:spLocks noChangeArrowheads="1"/>
          </p:cNvSpPr>
          <p:nvPr/>
        </p:nvSpPr>
        <p:spPr bwMode="auto">
          <a:xfrm>
            <a:off x="1158876" y="1213247"/>
            <a:ext cx="5804794" cy="145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chemeClr val="accent4">
                  <a:lumMod val="60000"/>
                  <a:lumOff val="40000"/>
                </a:schemeClr>
              </a:buClr>
              <a:buSzPct val="60000"/>
              <a:buFont typeface="Courier New" panose="02070309020205020404" pitchFamily="49" charset="0"/>
              <a:buChar char="o"/>
            </a:pPr>
            <a:r>
              <a:rPr lang="en-US" altLang="en-US" sz="2800" dirty="0">
                <a:latin typeface="Cardo" panose="02020600000000000000" pitchFamily="18" charset="-79"/>
                <a:ea typeface="Cardo" panose="02020600000000000000" pitchFamily="18" charset="-79"/>
                <a:cs typeface="Cardo" panose="02020600000000000000" pitchFamily="18" charset="-79"/>
              </a:rPr>
              <a:t>Tools for Identifying Problems</a:t>
            </a:r>
          </a:p>
          <a:p>
            <a:pPr marL="1168400" lvl="1" indent="-457200">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400" dirty="0" smtClean="0">
                <a:latin typeface="Cardo" panose="02020600000000000000" pitchFamily="18" charset="-79"/>
                <a:ea typeface="Cardo" panose="02020600000000000000" pitchFamily="18" charset="-79"/>
                <a:cs typeface="Cardo" panose="02020600000000000000" pitchFamily="18" charset="-79"/>
              </a:rPr>
              <a:t>(6) Histogram</a:t>
            </a:r>
            <a:endParaRPr lang="en-US" altLang="en-US" sz="2400" dirty="0">
              <a:latin typeface="Cardo" panose="02020600000000000000" pitchFamily="18" charset="-79"/>
              <a:ea typeface="Cardo" panose="02020600000000000000" pitchFamily="18" charset="-79"/>
              <a:cs typeface="Cardo" panose="02020600000000000000" pitchFamily="18" charset="-79"/>
            </a:endParaRPr>
          </a:p>
          <a:p>
            <a:pPr marL="1168400" lvl="1" indent="-457200">
              <a:lnSpc>
                <a:spcPct val="90000"/>
              </a:lnSpc>
              <a:spcAft>
                <a:spcPts val="1200"/>
              </a:spcAft>
              <a:buClr>
                <a:schemeClr val="accent4">
                  <a:lumMod val="60000"/>
                  <a:lumOff val="40000"/>
                </a:schemeClr>
              </a:buClr>
              <a:buSzPct val="60000"/>
              <a:buFont typeface="Wingdings" panose="05000000000000000000" pitchFamily="2" charset="2"/>
              <a:buChar char="v"/>
            </a:pPr>
            <a:r>
              <a:rPr lang="en-US" altLang="en-US" sz="2400" dirty="0" smtClean="0">
                <a:latin typeface="Cardo" panose="02020600000000000000" pitchFamily="18" charset="-79"/>
                <a:ea typeface="Cardo" panose="02020600000000000000" pitchFamily="18" charset="-79"/>
                <a:cs typeface="Cardo" panose="02020600000000000000" pitchFamily="18" charset="-79"/>
              </a:rPr>
              <a:t>(7) Statistical </a:t>
            </a:r>
            <a:r>
              <a:rPr lang="en-US" altLang="en-US" sz="2400" dirty="0">
                <a:latin typeface="Cardo" panose="02020600000000000000" pitchFamily="18" charset="-79"/>
                <a:ea typeface="Cardo" panose="02020600000000000000" pitchFamily="18" charset="-79"/>
                <a:cs typeface="Cardo" panose="02020600000000000000" pitchFamily="18" charset="-79"/>
              </a:rPr>
              <a:t>Process Control Chart</a:t>
            </a:r>
            <a:endParaRPr lang="en-US" altLang="en-US" sz="2800" dirty="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3363"/>
                                        </p:tgtEl>
                                        <p:attrNameLst>
                                          <p:attrName>style.visibility</p:attrName>
                                        </p:attrNameLst>
                                      </p:cBhvr>
                                      <p:to>
                                        <p:strVal val="visible"/>
                                      </p:to>
                                    </p:set>
                                    <p:animEffect transition="in" filter="strips(downRight)">
                                      <p:cBhvr>
                                        <p:cTn id="7" dur="1000"/>
                                        <p:tgtEl>
                                          <p:spTgt spid="143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6" name="Rectangle 20"/>
          <p:cNvSpPr>
            <a:spLocks noChangeArrowheads="1"/>
          </p:cNvSpPr>
          <p:nvPr/>
        </p:nvSpPr>
        <p:spPr bwMode="auto">
          <a:xfrm>
            <a:off x="1201738" y="2030017"/>
            <a:ext cx="6684843"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1pPr>
            <a:lvl2pPr marL="742950" indent="-28575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2pPr>
            <a:lvl3pPr marL="1143000" indent="-22860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3pPr>
            <a:lvl4pPr marL="1600200" indent="-22860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4pPr>
            <a:lvl5pPr marL="2057400" indent="-228600">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571500" algn="ctr"/>
                <a:tab pos="1714500" algn="ctr"/>
                <a:tab pos="2387600" algn="ctr"/>
                <a:tab pos="3048000" algn="ctr"/>
                <a:tab pos="3721100" algn="ctr"/>
                <a:tab pos="4102100" algn="ctr"/>
                <a:tab pos="4381500" algn="ctr"/>
                <a:tab pos="5054600" algn="ctr"/>
                <a:tab pos="5715000" algn="ctr"/>
                <a:tab pos="6388100" algn="ctr"/>
              </a:tabLst>
              <a:defRPr>
                <a:solidFill>
                  <a:schemeClr val="tx1"/>
                </a:solidFill>
                <a:latin typeface="Calibri" pitchFamily="34" charset="0"/>
                <a:cs typeface="Arial" pitchFamily="34" charset="0"/>
              </a:defRPr>
            </a:lvl9pPr>
          </a:lstStyle>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Hour</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Defect	1	2	3	4		5	6	7	8</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A		</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B		</a:t>
            </a:r>
          </a:p>
          <a:p>
            <a:pPr>
              <a:lnSpc>
                <a:spcPct val="170000"/>
              </a:lnSpc>
            </a:pPr>
            <a:r>
              <a:rPr lang="en-US" altLang="en-US" sz="1400">
                <a:latin typeface="Cardo" panose="02020600000000000000" pitchFamily="18" charset="-79"/>
                <a:ea typeface="Cardo" panose="02020600000000000000" pitchFamily="18" charset="-79"/>
                <a:cs typeface="Cardo" panose="02020600000000000000" pitchFamily="18" charset="-79"/>
              </a:rPr>
              <a:t>	C		</a:t>
            </a:r>
          </a:p>
        </p:txBody>
      </p:sp>
      <p:grpSp>
        <p:nvGrpSpPr>
          <p:cNvPr id="96258" name="Group 2"/>
          <p:cNvGrpSpPr>
            <a:grpSpLocks/>
          </p:cNvGrpSpPr>
          <p:nvPr/>
        </p:nvGrpSpPr>
        <p:grpSpPr bwMode="auto">
          <a:xfrm>
            <a:off x="1219200" y="2143125"/>
            <a:ext cx="6794500" cy="1752600"/>
            <a:chOff x="768" y="1736"/>
            <a:chExt cx="4280" cy="1472"/>
          </a:xfrm>
        </p:grpSpPr>
        <p:grpSp>
          <p:nvGrpSpPr>
            <p:cNvPr id="88111" name="Group 3"/>
            <p:cNvGrpSpPr>
              <a:grpSpLocks/>
            </p:cNvGrpSpPr>
            <p:nvPr/>
          </p:nvGrpSpPr>
          <p:grpSpPr bwMode="auto">
            <a:xfrm>
              <a:off x="776" y="1736"/>
              <a:ext cx="4272" cy="1472"/>
              <a:chOff x="776" y="1736"/>
              <a:chExt cx="4272" cy="1600"/>
            </a:xfrm>
          </p:grpSpPr>
          <p:sp>
            <p:nvSpPr>
              <p:cNvPr id="88115" name="Rectangle 4"/>
              <p:cNvSpPr>
                <a:spLocks noChangeArrowheads="1"/>
              </p:cNvSpPr>
              <p:nvPr/>
            </p:nvSpPr>
            <p:spPr bwMode="auto">
              <a:xfrm>
                <a:off x="1688" y="1736"/>
                <a:ext cx="3360" cy="272"/>
              </a:xfrm>
              <a:prstGeom prst="rect">
                <a:avLst/>
              </a:prstGeom>
              <a:noFill/>
              <a:ln w="38100">
                <a:solidFill>
                  <a:srgbClr val="24BD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88116" name="Rectangle 5"/>
              <p:cNvSpPr>
                <a:spLocks noChangeArrowheads="1"/>
              </p:cNvSpPr>
              <p:nvPr/>
            </p:nvSpPr>
            <p:spPr bwMode="auto">
              <a:xfrm>
                <a:off x="776" y="2008"/>
                <a:ext cx="4272" cy="1328"/>
              </a:xfrm>
              <a:prstGeom prst="rect">
                <a:avLst/>
              </a:prstGeom>
              <a:noFill/>
              <a:ln w="38100">
                <a:solidFill>
                  <a:srgbClr val="24BD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88117" name="Line 6"/>
              <p:cNvSpPr>
                <a:spLocks noChangeShapeType="1"/>
              </p:cNvSpPr>
              <p:nvPr/>
            </p:nvSpPr>
            <p:spPr bwMode="auto">
              <a:xfrm>
                <a:off x="168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8" name="Line 7"/>
              <p:cNvSpPr>
                <a:spLocks noChangeShapeType="1"/>
              </p:cNvSpPr>
              <p:nvPr/>
            </p:nvSpPr>
            <p:spPr bwMode="auto">
              <a:xfrm>
                <a:off x="210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9" name="Line 8"/>
              <p:cNvSpPr>
                <a:spLocks noChangeShapeType="1"/>
              </p:cNvSpPr>
              <p:nvPr/>
            </p:nvSpPr>
            <p:spPr bwMode="auto">
              <a:xfrm>
                <a:off x="252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0" name="Line 9"/>
              <p:cNvSpPr>
                <a:spLocks noChangeShapeType="1"/>
              </p:cNvSpPr>
              <p:nvPr/>
            </p:nvSpPr>
            <p:spPr bwMode="auto">
              <a:xfrm>
                <a:off x="294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1" name="Line 10"/>
              <p:cNvSpPr>
                <a:spLocks noChangeShapeType="1"/>
              </p:cNvSpPr>
              <p:nvPr/>
            </p:nvSpPr>
            <p:spPr bwMode="auto">
              <a:xfrm>
                <a:off x="336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2" name="Line 11"/>
              <p:cNvSpPr>
                <a:spLocks noChangeShapeType="1"/>
              </p:cNvSpPr>
              <p:nvPr/>
            </p:nvSpPr>
            <p:spPr bwMode="auto">
              <a:xfrm>
                <a:off x="378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3" name="Line 12"/>
              <p:cNvSpPr>
                <a:spLocks noChangeShapeType="1"/>
              </p:cNvSpPr>
              <p:nvPr/>
            </p:nvSpPr>
            <p:spPr bwMode="auto">
              <a:xfrm>
                <a:off x="420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24" name="Line 13"/>
              <p:cNvSpPr>
                <a:spLocks noChangeShapeType="1"/>
              </p:cNvSpPr>
              <p:nvPr/>
            </p:nvSpPr>
            <p:spPr bwMode="auto">
              <a:xfrm>
                <a:off x="4628" y="2008"/>
                <a:ext cx="0" cy="132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88112" name="Line 14"/>
            <p:cNvSpPr>
              <a:spLocks noChangeShapeType="1"/>
            </p:cNvSpPr>
            <p:nvPr/>
          </p:nvSpPr>
          <p:spPr bwMode="auto">
            <a:xfrm>
              <a:off x="768" y="2304"/>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3" name="Line 15"/>
            <p:cNvSpPr>
              <a:spLocks noChangeShapeType="1"/>
            </p:cNvSpPr>
            <p:nvPr/>
          </p:nvSpPr>
          <p:spPr bwMode="auto">
            <a:xfrm>
              <a:off x="768" y="2592"/>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88114" name="Line 16"/>
            <p:cNvSpPr>
              <a:spLocks noChangeShapeType="1"/>
            </p:cNvSpPr>
            <p:nvPr/>
          </p:nvSpPr>
          <p:spPr bwMode="auto">
            <a:xfrm>
              <a:off x="768" y="2888"/>
              <a:ext cx="4272" cy="0"/>
            </a:xfrm>
            <a:prstGeom prst="line">
              <a:avLst/>
            </a:prstGeom>
            <a:noFill/>
            <a:ln w="38100">
              <a:solidFill>
                <a:srgbClr val="24BDB2"/>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96279" name="Rectangle 23"/>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96280" name="Rectangle 24"/>
          <p:cNvSpPr>
            <a:spLocks noChangeArrowheads="1"/>
          </p:cNvSpPr>
          <p:nvPr/>
        </p:nvSpPr>
        <p:spPr bwMode="auto">
          <a:xfrm>
            <a:off x="746126" y="1182291"/>
            <a:ext cx="61833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a:latin typeface="Cardo" panose="02020600000000000000" pitchFamily="18" charset="-79"/>
                <a:ea typeface="Cardo" panose="02020600000000000000" pitchFamily="18" charset="-79"/>
                <a:cs typeface="Cardo" panose="02020600000000000000" pitchFamily="18" charset="-79"/>
              </a:rPr>
              <a:t>(a)	Check Sheet: An organized method of recording data</a:t>
            </a:r>
          </a:p>
        </p:txBody>
      </p:sp>
      <p:sp>
        <p:nvSpPr>
          <p:cNvPr id="96281" name="Rectangle 25"/>
          <p:cNvSpPr>
            <a:spLocks noChangeArrowheads="1"/>
          </p:cNvSpPr>
          <p:nvPr/>
        </p:nvSpPr>
        <p:spPr bwMode="auto">
          <a:xfrm>
            <a:off x="7299325" y="4417219"/>
            <a:ext cx="127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b="1">
                <a:effectLst>
                  <a:outerShdw blurRad="38100" dist="38100" dir="2700000" algn="tl">
                    <a:srgbClr val="000000">
                      <a:alpha val="43137"/>
                    </a:srgbClr>
                  </a:outerShdw>
                </a:effectLst>
                <a:latin typeface="+mj-lt"/>
                <a:ea typeface="Cardo" panose="02020600000000000000" pitchFamily="18" charset="-79"/>
                <a:cs typeface="Cardo" panose="02020600000000000000" pitchFamily="18" charset="-79"/>
              </a:rPr>
              <a:t>Figure </a:t>
            </a:r>
            <a:r>
              <a:rPr lang="en-US" altLang="en-US" b="1">
                <a:solidFill>
                  <a:schemeClr val="tx2"/>
                </a:solidFill>
                <a:effectLst>
                  <a:outerShdw blurRad="38100" dist="38100" dir="2700000" algn="tl">
                    <a:srgbClr val="000000">
                      <a:alpha val="43137"/>
                    </a:srgbClr>
                  </a:outerShdw>
                </a:effectLst>
                <a:latin typeface="+mj-lt"/>
                <a:ea typeface="Cardo" panose="02020600000000000000" pitchFamily="18" charset="-79"/>
                <a:cs typeface="Cardo" panose="02020600000000000000" pitchFamily="18" charset="-79"/>
              </a:rPr>
              <a:t>6.6</a:t>
            </a:r>
          </a:p>
        </p:txBody>
      </p:sp>
      <p:grpSp>
        <p:nvGrpSpPr>
          <p:cNvPr id="13" name="Group 12"/>
          <p:cNvGrpSpPr>
            <a:grpSpLocks/>
          </p:cNvGrpSpPr>
          <p:nvPr/>
        </p:nvGrpSpPr>
        <p:grpSpPr bwMode="auto">
          <a:xfrm>
            <a:off x="3490914" y="2824165"/>
            <a:ext cx="348494" cy="1058738"/>
            <a:chOff x="3491479" y="3765490"/>
            <a:chExt cx="347613" cy="1411181"/>
          </a:xfrm>
        </p:grpSpPr>
        <p:sp>
          <p:nvSpPr>
            <p:cNvPr id="88106" name="TextBox 28"/>
            <p:cNvSpPr txBox="1">
              <a:spLocks noChangeArrowheads="1"/>
            </p:cNvSpPr>
            <p:nvPr/>
          </p:nvSpPr>
          <p:spPr bwMode="auto">
            <a:xfrm>
              <a:off x="3539608" y="4248089"/>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nvGrpSpPr>
            <p:cNvPr id="88107" name="Group 10"/>
            <p:cNvGrpSpPr>
              <a:grpSpLocks/>
            </p:cNvGrpSpPr>
            <p:nvPr/>
          </p:nvGrpSpPr>
          <p:grpSpPr bwMode="auto">
            <a:xfrm>
              <a:off x="3491479" y="4725416"/>
              <a:ext cx="347613" cy="451255"/>
              <a:chOff x="3893810" y="5182616"/>
              <a:chExt cx="347613" cy="451255"/>
            </a:xfrm>
          </p:grpSpPr>
          <p:sp>
            <p:nvSpPr>
              <p:cNvPr id="88109" name="TextBox 29"/>
              <p:cNvSpPr txBox="1">
                <a:spLocks noChangeArrowheads="1"/>
              </p:cNvSpPr>
              <p:nvPr/>
            </p:nvSpPr>
            <p:spPr bwMode="auto">
              <a:xfrm>
                <a:off x="3893810" y="5182616"/>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10" name="TextBox 30"/>
              <p:cNvSpPr txBox="1">
                <a:spLocks noChangeArrowheads="1"/>
              </p:cNvSpPr>
              <p:nvPr/>
            </p:nvSpPr>
            <p:spPr bwMode="auto">
              <a:xfrm>
                <a:off x="3990068" y="5182616"/>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sp>
          <p:nvSpPr>
            <p:cNvPr id="88108" name="TextBox 33"/>
            <p:cNvSpPr txBox="1">
              <a:spLocks noChangeArrowheads="1"/>
            </p:cNvSpPr>
            <p:nvPr/>
          </p:nvSpPr>
          <p:spPr bwMode="auto">
            <a:xfrm>
              <a:off x="3539608" y="3765490"/>
              <a:ext cx="251355"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12" name="Group 11"/>
          <p:cNvGrpSpPr>
            <a:grpSpLocks/>
          </p:cNvGrpSpPr>
          <p:nvPr/>
        </p:nvGrpSpPr>
        <p:grpSpPr bwMode="auto">
          <a:xfrm>
            <a:off x="2779706" y="2824165"/>
            <a:ext cx="444465" cy="1058738"/>
            <a:chOff x="2780242" y="3765490"/>
            <a:chExt cx="444565" cy="1411181"/>
          </a:xfrm>
        </p:grpSpPr>
        <p:grpSp>
          <p:nvGrpSpPr>
            <p:cNvPr id="88098" name="Group 9"/>
            <p:cNvGrpSpPr>
              <a:grpSpLocks/>
            </p:cNvGrpSpPr>
            <p:nvPr/>
          </p:nvGrpSpPr>
          <p:grpSpPr bwMode="auto">
            <a:xfrm>
              <a:off x="2828371" y="4248090"/>
              <a:ext cx="348307" cy="451255"/>
              <a:chOff x="4086326" y="5182616"/>
              <a:chExt cx="348307" cy="451255"/>
            </a:xfrm>
          </p:grpSpPr>
          <p:sp>
            <p:nvSpPr>
              <p:cNvPr id="88104" name="TextBox 1"/>
              <p:cNvSpPr txBox="1">
                <a:spLocks noChangeArrowheads="1"/>
              </p:cNvSpPr>
              <p:nvPr/>
            </p:nvSpPr>
            <p:spPr bwMode="auto">
              <a:xfrm>
                <a:off x="4086326"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05" name="TextBox 31"/>
              <p:cNvSpPr txBox="1">
                <a:spLocks noChangeArrowheads="1"/>
              </p:cNvSpPr>
              <p:nvPr/>
            </p:nvSpPr>
            <p:spPr bwMode="auto">
              <a:xfrm>
                <a:off x="4182584"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99" name="Group 8"/>
            <p:cNvGrpSpPr>
              <a:grpSpLocks/>
            </p:cNvGrpSpPr>
            <p:nvPr/>
          </p:nvGrpSpPr>
          <p:grpSpPr bwMode="auto">
            <a:xfrm>
              <a:off x="2780242" y="3765490"/>
              <a:ext cx="444565" cy="451255"/>
              <a:chOff x="4278842" y="5182616"/>
              <a:chExt cx="444565" cy="451255"/>
            </a:xfrm>
          </p:grpSpPr>
          <p:sp>
            <p:nvSpPr>
              <p:cNvPr id="88101" name="TextBox 26"/>
              <p:cNvSpPr txBox="1">
                <a:spLocks noChangeArrowheads="1"/>
              </p:cNvSpPr>
              <p:nvPr/>
            </p:nvSpPr>
            <p:spPr bwMode="auto">
              <a:xfrm>
                <a:off x="4278842"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02" name="TextBox 27"/>
              <p:cNvSpPr txBox="1">
                <a:spLocks noChangeArrowheads="1"/>
              </p:cNvSpPr>
              <p:nvPr/>
            </p:nvSpPr>
            <p:spPr bwMode="auto">
              <a:xfrm>
                <a:off x="4471358"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103" name="TextBox 32"/>
              <p:cNvSpPr txBox="1">
                <a:spLocks noChangeArrowheads="1"/>
              </p:cNvSpPr>
              <p:nvPr/>
            </p:nvSpPr>
            <p:spPr bwMode="auto">
              <a:xfrm>
                <a:off x="4375100" y="51826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sp>
          <p:nvSpPr>
            <p:cNvPr id="88100" name="TextBox 34"/>
            <p:cNvSpPr txBox="1">
              <a:spLocks noChangeArrowheads="1"/>
            </p:cNvSpPr>
            <p:nvPr/>
          </p:nvSpPr>
          <p:spPr bwMode="auto">
            <a:xfrm>
              <a:off x="2876500" y="4725416"/>
              <a:ext cx="252049"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sp>
        <p:nvSpPr>
          <p:cNvPr id="36" name="TextBox 35"/>
          <p:cNvSpPr txBox="1">
            <a:spLocks noChangeArrowheads="1"/>
          </p:cNvSpPr>
          <p:nvPr/>
        </p:nvSpPr>
        <p:spPr bwMode="auto">
          <a:xfrm>
            <a:off x="4206875" y="3186112"/>
            <a:ext cx="251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nvGrpSpPr>
          <p:cNvPr id="14" name="Group 13"/>
          <p:cNvGrpSpPr>
            <a:grpSpLocks/>
          </p:cNvGrpSpPr>
          <p:nvPr/>
        </p:nvGrpSpPr>
        <p:grpSpPr bwMode="auto">
          <a:xfrm>
            <a:off x="4872035" y="2824165"/>
            <a:ext cx="3076539" cy="1058738"/>
            <a:chOff x="4871887" y="3765490"/>
            <a:chExt cx="3077217" cy="1411181"/>
          </a:xfrm>
        </p:grpSpPr>
        <p:sp>
          <p:nvSpPr>
            <p:cNvPr id="88074" name="TextBox 36"/>
            <p:cNvSpPr txBox="1">
              <a:spLocks noChangeArrowheads="1"/>
            </p:cNvSpPr>
            <p:nvPr/>
          </p:nvSpPr>
          <p:spPr bwMode="auto">
            <a:xfrm>
              <a:off x="4871887" y="4248089"/>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5" name="TextBox 37"/>
            <p:cNvSpPr txBox="1">
              <a:spLocks noChangeArrowheads="1"/>
            </p:cNvSpPr>
            <p:nvPr/>
          </p:nvSpPr>
          <p:spPr bwMode="auto">
            <a:xfrm>
              <a:off x="4871887"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6" name="TextBox 38"/>
            <p:cNvSpPr txBox="1">
              <a:spLocks noChangeArrowheads="1"/>
            </p:cNvSpPr>
            <p:nvPr/>
          </p:nvSpPr>
          <p:spPr bwMode="auto">
            <a:xfrm>
              <a:off x="5568497"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7" name="TextBox 39"/>
            <p:cNvSpPr txBox="1">
              <a:spLocks noChangeArrowheads="1"/>
            </p:cNvSpPr>
            <p:nvPr/>
          </p:nvSpPr>
          <p:spPr bwMode="auto">
            <a:xfrm>
              <a:off x="6198156"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78" name="TextBox 44"/>
            <p:cNvSpPr txBox="1">
              <a:spLocks noChangeArrowheads="1"/>
            </p:cNvSpPr>
            <p:nvPr/>
          </p:nvSpPr>
          <p:spPr bwMode="auto">
            <a:xfrm>
              <a:off x="7552670" y="3765490"/>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nvGrpSpPr>
            <p:cNvPr id="88079" name="Group 7"/>
            <p:cNvGrpSpPr>
              <a:grpSpLocks/>
            </p:cNvGrpSpPr>
            <p:nvPr/>
          </p:nvGrpSpPr>
          <p:grpSpPr bwMode="auto">
            <a:xfrm>
              <a:off x="6836268" y="4725416"/>
              <a:ext cx="348306" cy="451255"/>
              <a:chOff x="5337680" y="5182616"/>
              <a:chExt cx="348306" cy="451255"/>
            </a:xfrm>
          </p:grpSpPr>
          <p:sp>
            <p:nvSpPr>
              <p:cNvPr id="88096" name="TextBox 40"/>
              <p:cNvSpPr txBox="1">
                <a:spLocks noChangeArrowheads="1"/>
              </p:cNvSpPr>
              <p:nvPr/>
            </p:nvSpPr>
            <p:spPr bwMode="auto">
              <a:xfrm>
                <a:off x="5337680"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7" name="TextBox 48"/>
              <p:cNvSpPr txBox="1">
                <a:spLocks noChangeArrowheads="1"/>
              </p:cNvSpPr>
              <p:nvPr/>
            </p:nvSpPr>
            <p:spPr bwMode="auto">
              <a:xfrm>
                <a:off x="5433938"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0" name="Group 6"/>
            <p:cNvGrpSpPr>
              <a:grpSpLocks/>
            </p:cNvGrpSpPr>
            <p:nvPr/>
          </p:nvGrpSpPr>
          <p:grpSpPr bwMode="auto">
            <a:xfrm>
              <a:off x="6836268" y="4248090"/>
              <a:ext cx="348306" cy="451255"/>
              <a:chOff x="5530196" y="5182616"/>
              <a:chExt cx="348306" cy="451255"/>
            </a:xfrm>
          </p:grpSpPr>
          <p:sp>
            <p:nvSpPr>
              <p:cNvPr id="88094" name="TextBox 41"/>
              <p:cNvSpPr txBox="1">
                <a:spLocks noChangeArrowheads="1"/>
              </p:cNvSpPr>
              <p:nvPr/>
            </p:nvSpPr>
            <p:spPr bwMode="auto">
              <a:xfrm>
                <a:off x="5530196"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5" name="TextBox 49"/>
              <p:cNvSpPr txBox="1">
                <a:spLocks noChangeArrowheads="1"/>
              </p:cNvSpPr>
              <p:nvPr/>
            </p:nvSpPr>
            <p:spPr bwMode="auto">
              <a:xfrm>
                <a:off x="5626454"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1" name="Group 5"/>
            <p:cNvGrpSpPr>
              <a:grpSpLocks/>
            </p:cNvGrpSpPr>
            <p:nvPr/>
          </p:nvGrpSpPr>
          <p:grpSpPr bwMode="auto">
            <a:xfrm>
              <a:off x="6788139" y="3765490"/>
              <a:ext cx="444564" cy="451255"/>
              <a:chOff x="5722712" y="5182616"/>
              <a:chExt cx="444564" cy="451255"/>
            </a:xfrm>
          </p:grpSpPr>
          <p:sp>
            <p:nvSpPr>
              <p:cNvPr id="88091" name="TextBox 42"/>
              <p:cNvSpPr txBox="1">
                <a:spLocks noChangeArrowheads="1"/>
              </p:cNvSpPr>
              <p:nvPr/>
            </p:nvSpPr>
            <p:spPr bwMode="auto">
              <a:xfrm>
                <a:off x="5722712"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2" name="TextBox 43"/>
              <p:cNvSpPr txBox="1">
                <a:spLocks noChangeArrowheads="1"/>
              </p:cNvSpPr>
              <p:nvPr/>
            </p:nvSpPr>
            <p:spPr bwMode="auto">
              <a:xfrm>
                <a:off x="5915228"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3" name="TextBox 50"/>
              <p:cNvSpPr txBox="1">
                <a:spLocks noChangeArrowheads="1"/>
              </p:cNvSpPr>
              <p:nvPr/>
            </p:nvSpPr>
            <p:spPr bwMode="auto">
              <a:xfrm>
                <a:off x="5818970"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2" name="Group 4"/>
            <p:cNvGrpSpPr>
              <a:grpSpLocks/>
            </p:cNvGrpSpPr>
            <p:nvPr/>
          </p:nvGrpSpPr>
          <p:grpSpPr bwMode="auto">
            <a:xfrm>
              <a:off x="7456412" y="4248090"/>
              <a:ext cx="444564" cy="451255"/>
              <a:chOff x="6107744" y="5182616"/>
              <a:chExt cx="444564" cy="451255"/>
            </a:xfrm>
          </p:grpSpPr>
          <p:sp>
            <p:nvSpPr>
              <p:cNvPr id="88088" name="TextBox 45"/>
              <p:cNvSpPr txBox="1">
                <a:spLocks noChangeArrowheads="1"/>
              </p:cNvSpPr>
              <p:nvPr/>
            </p:nvSpPr>
            <p:spPr bwMode="auto">
              <a:xfrm>
                <a:off x="6204002"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9" name="TextBox 51"/>
              <p:cNvSpPr txBox="1">
                <a:spLocks noChangeArrowheads="1"/>
              </p:cNvSpPr>
              <p:nvPr/>
            </p:nvSpPr>
            <p:spPr bwMode="auto">
              <a:xfrm>
                <a:off x="6107744"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90" name="TextBox 52"/>
              <p:cNvSpPr txBox="1">
                <a:spLocks noChangeArrowheads="1"/>
              </p:cNvSpPr>
              <p:nvPr/>
            </p:nvSpPr>
            <p:spPr bwMode="auto">
              <a:xfrm>
                <a:off x="6300260" y="5182616"/>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nvGrpSpPr>
            <p:cNvPr id="88083" name="Group 3"/>
            <p:cNvGrpSpPr>
              <a:grpSpLocks/>
            </p:cNvGrpSpPr>
            <p:nvPr/>
          </p:nvGrpSpPr>
          <p:grpSpPr bwMode="auto">
            <a:xfrm>
              <a:off x="7408284" y="4725416"/>
              <a:ext cx="540820" cy="451255"/>
              <a:chOff x="7420984" y="4721085"/>
              <a:chExt cx="540820" cy="451255"/>
            </a:xfrm>
          </p:grpSpPr>
          <p:sp>
            <p:nvSpPr>
              <p:cNvPr id="88084" name="TextBox 46"/>
              <p:cNvSpPr txBox="1">
                <a:spLocks noChangeArrowheads="1"/>
              </p:cNvSpPr>
              <p:nvPr/>
            </p:nvSpPr>
            <p:spPr bwMode="auto">
              <a:xfrm>
                <a:off x="7420984"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5" name="TextBox 47"/>
              <p:cNvSpPr txBox="1">
                <a:spLocks noChangeArrowheads="1"/>
              </p:cNvSpPr>
              <p:nvPr/>
            </p:nvSpPr>
            <p:spPr bwMode="auto">
              <a:xfrm>
                <a:off x="7613500"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6" name="TextBox 53"/>
              <p:cNvSpPr txBox="1">
                <a:spLocks noChangeArrowheads="1"/>
              </p:cNvSpPr>
              <p:nvPr/>
            </p:nvSpPr>
            <p:spPr bwMode="auto">
              <a:xfrm>
                <a:off x="7517242"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sp>
            <p:nvSpPr>
              <p:cNvPr id="88087" name="TextBox 54"/>
              <p:cNvSpPr txBox="1">
                <a:spLocks noChangeArrowheads="1"/>
              </p:cNvSpPr>
              <p:nvPr/>
            </p:nvSpPr>
            <p:spPr bwMode="auto">
              <a:xfrm>
                <a:off x="7709756" y="4721085"/>
                <a:ext cx="252048" cy="45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a:t>
                </a:r>
              </a:p>
            </p:txBody>
          </p:sp>
        </p:gr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96280"/>
                                        </p:tgtEl>
                                        <p:attrNameLst>
                                          <p:attrName>style.visibility</p:attrName>
                                        </p:attrNameLst>
                                      </p:cBhvr>
                                      <p:to>
                                        <p:strVal val="visible"/>
                                      </p:to>
                                    </p:set>
                                    <p:animEffect transition="in" filter="wipe(left)">
                                      <p:cBhvr>
                                        <p:cTn id="7" dur="1000"/>
                                        <p:tgtEl>
                                          <p:spTgt spid="96280"/>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96258"/>
                                        </p:tgtEl>
                                        <p:attrNameLst>
                                          <p:attrName>style.visibility</p:attrName>
                                        </p:attrNameLst>
                                      </p:cBhvr>
                                      <p:to>
                                        <p:strVal val="visible"/>
                                      </p:to>
                                    </p:set>
                                    <p:animEffect transition="in" filter="strips(downRight)">
                                      <p:cBhvr>
                                        <p:cTn id="11" dur="1000"/>
                                        <p:tgtEl>
                                          <p:spTgt spid="96258"/>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96276"/>
                                        </p:tgtEl>
                                        <p:attrNameLst>
                                          <p:attrName>style.visibility</p:attrName>
                                        </p:attrNameLst>
                                      </p:cBhvr>
                                      <p:to>
                                        <p:strVal val="visible"/>
                                      </p:to>
                                    </p:set>
                                    <p:animEffect transition="in" filter="wipe(left)">
                                      <p:cBhvr>
                                        <p:cTn id="15" dur="1000"/>
                                        <p:tgtEl>
                                          <p:spTgt spid="9627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downRight)">
                                      <p:cBhvr>
                                        <p:cTn id="20" dur="1000"/>
                                        <p:tgtEl>
                                          <p:spTgt spid="1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trips(downRight)">
                                      <p:cBhvr>
                                        <p:cTn id="25" dur="1000"/>
                                        <p:tgtEl>
                                          <p:spTgt spid="1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strips(downRight)">
                                      <p:cBhvr>
                                        <p:cTn id="30" dur="1000"/>
                                        <p:tgtEl>
                                          <p:spTgt spid="36"/>
                                        </p:tgtEl>
                                      </p:cBhvr>
                                    </p:animEffect>
                                  </p:childTnLst>
                                </p:cTn>
                              </p:par>
                            </p:childTnLst>
                          </p:cTn>
                        </p:par>
                        <p:par>
                          <p:cTn id="31" fill="hold" nodeType="afterGroup">
                            <p:stCondLst>
                              <p:cond delay="1000"/>
                            </p:stCondLst>
                            <p:childTnLst>
                              <p:par>
                                <p:cTn id="32" presetID="18" presetClass="entr" presetSubtype="6"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strips(downRight)">
                                      <p:cBhvr>
                                        <p:cTn id="34" dur="1000"/>
                                        <p:tgtEl>
                                          <p:spTgt spid="14"/>
                                        </p:tgtEl>
                                      </p:cBhvr>
                                    </p:animEffect>
                                  </p:childTnLst>
                                </p:cTn>
                              </p:par>
                            </p:childTnLst>
                          </p:cTn>
                        </p:par>
                        <p:par>
                          <p:cTn id="35" fill="hold" nodeType="afterGroup">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96281"/>
                                        </p:tgtEl>
                                        <p:attrNameLst>
                                          <p:attrName>style.visibility</p:attrName>
                                        </p:attrNameLst>
                                      </p:cBhvr>
                                      <p:to>
                                        <p:strVal val="visible"/>
                                      </p:to>
                                    </p:set>
                                    <p:animEffect transition="in" filter="wipe(left)">
                                      <p:cBhvr>
                                        <p:cTn id="38" dur="1000"/>
                                        <p:tgtEl>
                                          <p:spTgt spid="96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76" grpId="0" autoUpdateAnimBg="0"/>
      <p:bldP spid="96280" grpId="0" autoUpdateAnimBg="0"/>
      <p:bldP spid="96281" grpId="0" autoUpdateAnimBg="0"/>
      <p:bldP spid="3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9" name="Rectangle 23"/>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pic>
        <p:nvPicPr>
          <p:cNvPr id="62" name="Picture 4" descr="http://image.slidesharecdn.com/businessprocessimprovement-090611204352-phpapp01/95/business-process-improvement-26-728.jpg?cb=1244753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356" y="921195"/>
            <a:ext cx="5521656" cy="4141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2599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79" name="Rectangle 23"/>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4" name="Rectangle 3"/>
          <p:cNvSpPr/>
          <p:nvPr/>
        </p:nvSpPr>
        <p:spPr>
          <a:xfrm>
            <a:off x="220718" y="935832"/>
            <a:ext cx="8718330" cy="40517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Check Sheet Exampl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3876" y="1737439"/>
            <a:ext cx="8236248" cy="2689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8546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98307" name="Rectangle 3"/>
          <p:cNvSpPr>
            <a:spLocks noChangeArrowheads="1"/>
          </p:cNvSpPr>
          <p:nvPr/>
        </p:nvSpPr>
        <p:spPr bwMode="auto">
          <a:xfrm>
            <a:off x="746126" y="1144191"/>
            <a:ext cx="61833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(b)	Scatter Diagram: A graph of the value of one variable vs. another variable</a:t>
            </a:r>
          </a:p>
        </p:txBody>
      </p:sp>
      <p:grpSp>
        <p:nvGrpSpPr>
          <p:cNvPr id="98308" name="Group 4"/>
          <p:cNvGrpSpPr>
            <a:grpSpLocks/>
          </p:cNvGrpSpPr>
          <p:nvPr/>
        </p:nvGrpSpPr>
        <p:grpSpPr bwMode="auto">
          <a:xfrm>
            <a:off x="2163764" y="2238376"/>
            <a:ext cx="4808538" cy="2126457"/>
            <a:chOff x="1363" y="1880"/>
            <a:chExt cx="3029" cy="1786"/>
          </a:xfrm>
        </p:grpSpPr>
        <p:sp>
          <p:nvSpPr>
            <p:cNvPr id="90130" name="Freeform 5"/>
            <p:cNvSpPr>
              <a:spLocks/>
            </p:cNvSpPr>
            <p:nvPr/>
          </p:nvSpPr>
          <p:spPr bwMode="auto">
            <a:xfrm>
              <a:off x="1712" y="1880"/>
              <a:ext cx="2680" cy="1400"/>
            </a:xfrm>
            <a:custGeom>
              <a:avLst/>
              <a:gdLst>
                <a:gd name="T0" fmla="*/ 0 w 2680"/>
                <a:gd name="T1" fmla="*/ 0 h 1400"/>
                <a:gd name="T2" fmla="*/ 0 w 2680"/>
                <a:gd name="T3" fmla="*/ 1400 h 1400"/>
                <a:gd name="T4" fmla="*/ 2680 w 2680"/>
                <a:gd name="T5" fmla="*/ 1400 h 1400"/>
                <a:gd name="T6" fmla="*/ 0 60000 65536"/>
                <a:gd name="T7" fmla="*/ 0 60000 65536"/>
                <a:gd name="T8" fmla="*/ 0 60000 65536"/>
                <a:gd name="T9" fmla="*/ 0 w 2680"/>
                <a:gd name="T10" fmla="*/ 0 h 1400"/>
                <a:gd name="T11" fmla="*/ 2680 w 2680"/>
                <a:gd name="T12" fmla="*/ 1400 h 1400"/>
              </a:gdLst>
              <a:ahLst/>
              <a:cxnLst>
                <a:cxn ang="T6">
                  <a:pos x="T0" y="T1"/>
                </a:cxn>
                <a:cxn ang="T7">
                  <a:pos x="T2" y="T3"/>
                </a:cxn>
                <a:cxn ang="T8">
                  <a:pos x="T4" y="T5"/>
                </a:cxn>
              </a:cxnLst>
              <a:rect l="T9" t="T10" r="T11" b="T12"/>
              <a:pathLst>
                <a:path w="2680" h="1400">
                  <a:moveTo>
                    <a:pt x="0" y="0"/>
                  </a:moveTo>
                  <a:lnTo>
                    <a:pt x="0" y="1400"/>
                  </a:lnTo>
                  <a:lnTo>
                    <a:pt x="2680" y="1400"/>
                  </a:lnTo>
                </a:path>
              </a:pathLst>
            </a:custGeom>
            <a:noFill/>
            <a:ln w="381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0131" name="Rectangle 6"/>
            <p:cNvSpPr>
              <a:spLocks noChangeArrowheads="1"/>
            </p:cNvSpPr>
            <p:nvPr/>
          </p:nvSpPr>
          <p:spPr bwMode="auto">
            <a:xfrm>
              <a:off x="2358" y="3407"/>
              <a:ext cx="715"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Absenteeism</a:t>
              </a:r>
            </a:p>
          </p:txBody>
        </p:sp>
        <p:sp>
          <p:nvSpPr>
            <p:cNvPr id="90132" name="Rectangle 7"/>
            <p:cNvSpPr>
              <a:spLocks noChangeArrowheads="1"/>
            </p:cNvSpPr>
            <p:nvPr/>
          </p:nvSpPr>
          <p:spPr bwMode="auto">
            <a:xfrm rot="16200000">
              <a:off x="985" y="2530"/>
              <a:ext cx="949"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Productivity</a:t>
              </a:r>
            </a:p>
          </p:txBody>
        </p:sp>
      </p:grpSp>
      <p:grpSp>
        <p:nvGrpSpPr>
          <p:cNvPr id="2" name="Group 1"/>
          <p:cNvGrpSpPr>
            <a:grpSpLocks/>
          </p:cNvGrpSpPr>
          <p:nvPr/>
        </p:nvGrpSpPr>
        <p:grpSpPr bwMode="auto">
          <a:xfrm>
            <a:off x="3238500" y="2238377"/>
            <a:ext cx="2908300" cy="1481136"/>
            <a:chOff x="3238500" y="3568700"/>
            <a:chExt cx="2908300" cy="1435100"/>
          </a:xfrm>
        </p:grpSpPr>
        <p:sp>
          <p:nvSpPr>
            <p:cNvPr id="98313" name="Oval 9"/>
            <p:cNvSpPr>
              <a:spLocks noChangeAspect="1" noChangeArrowheads="1"/>
            </p:cNvSpPr>
            <p:nvPr/>
          </p:nvSpPr>
          <p:spPr bwMode="auto">
            <a:xfrm>
              <a:off x="3238500" y="35687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4" name="Oval 10"/>
            <p:cNvSpPr>
              <a:spLocks noChangeAspect="1" noChangeArrowheads="1"/>
            </p:cNvSpPr>
            <p:nvPr/>
          </p:nvSpPr>
          <p:spPr bwMode="auto">
            <a:xfrm>
              <a:off x="3733800" y="35941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5" name="Oval 11"/>
            <p:cNvSpPr>
              <a:spLocks noChangeAspect="1" noChangeArrowheads="1"/>
            </p:cNvSpPr>
            <p:nvPr/>
          </p:nvSpPr>
          <p:spPr bwMode="auto">
            <a:xfrm>
              <a:off x="3987800" y="38735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6" name="Oval 12"/>
            <p:cNvSpPr>
              <a:spLocks noChangeAspect="1" noChangeArrowheads="1"/>
            </p:cNvSpPr>
            <p:nvPr/>
          </p:nvSpPr>
          <p:spPr bwMode="auto">
            <a:xfrm>
              <a:off x="3987800" y="41275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7" name="Oval 13"/>
            <p:cNvSpPr>
              <a:spLocks noChangeAspect="1" noChangeArrowheads="1"/>
            </p:cNvSpPr>
            <p:nvPr/>
          </p:nvSpPr>
          <p:spPr bwMode="auto">
            <a:xfrm>
              <a:off x="4457700" y="41148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8" name="Oval 14"/>
            <p:cNvSpPr>
              <a:spLocks noChangeAspect="1" noChangeArrowheads="1"/>
            </p:cNvSpPr>
            <p:nvPr/>
          </p:nvSpPr>
          <p:spPr bwMode="auto">
            <a:xfrm>
              <a:off x="4178300" y="43180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19" name="Oval 15"/>
            <p:cNvSpPr>
              <a:spLocks noChangeAspect="1" noChangeArrowheads="1"/>
            </p:cNvSpPr>
            <p:nvPr/>
          </p:nvSpPr>
          <p:spPr bwMode="auto">
            <a:xfrm>
              <a:off x="4648200" y="44450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0" name="Oval 16"/>
            <p:cNvSpPr>
              <a:spLocks noChangeAspect="1" noChangeArrowheads="1"/>
            </p:cNvSpPr>
            <p:nvPr/>
          </p:nvSpPr>
          <p:spPr bwMode="auto">
            <a:xfrm>
              <a:off x="5041900" y="42926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1" name="Oval 17"/>
            <p:cNvSpPr>
              <a:spLocks noChangeAspect="1" noChangeArrowheads="1"/>
            </p:cNvSpPr>
            <p:nvPr/>
          </p:nvSpPr>
          <p:spPr bwMode="auto">
            <a:xfrm>
              <a:off x="4965700" y="46101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2" name="Oval 18"/>
            <p:cNvSpPr>
              <a:spLocks noChangeAspect="1" noChangeArrowheads="1"/>
            </p:cNvSpPr>
            <p:nvPr/>
          </p:nvSpPr>
          <p:spPr bwMode="auto">
            <a:xfrm>
              <a:off x="5461000" y="46228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3" name="Oval 19"/>
            <p:cNvSpPr>
              <a:spLocks noChangeAspect="1" noChangeArrowheads="1"/>
            </p:cNvSpPr>
            <p:nvPr/>
          </p:nvSpPr>
          <p:spPr bwMode="auto">
            <a:xfrm>
              <a:off x="5842000" y="47117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4" name="Oval 20"/>
            <p:cNvSpPr>
              <a:spLocks noChangeAspect="1" noChangeArrowheads="1"/>
            </p:cNvSpPr>
            <p:nvPr/>
          </p:nvSpPr>
          <p:spPr bwMode="auto">
            <a:xfrm>
              <a:off x="6032500" y="4889500"/>
              <a:ext cx="114300" cy="114300"/>
            </a:xfrm>
            <a:prstGeom prst="ellipse">
              <a:avLst/>
            </a:prstGeom>
            <a:solidFill>
              <a:schemeClr val="accent5">
                <a:lumMod val="75000"/>
              </a:schemeClr>
            </a:solidFill>
            <a:ln>
              <a:noFill/>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
        <p:nvSpPr>
          <p:cNvPr id="90117" name="Rectangle 21"/>
          <p:cNvSpPr>
            <a:spLocks noChangeArrowheads="1"/>
          </p:cNvSpPr>
          <p:nvPr/>
        </p:nvSpPr>
        <p:spPr bwMode="auto">
          <a:xfrm>
            <a:off x="7299325" y="4417219"/>
            <a:ext cx="81945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Figure </a:t>
            </a:r>
            <a:r>
              <a:rPr lang="en-US" altLang="en-US" sz="11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98307"/>
                                        </p:tgtEl>
                                        <p:attrNameLst>
                                          <p:attrName>style.visibility</p:attrName>
                                        </p:attrNameLst>
                                      </p:cBhvr>
                                      <p:to>
                                        <p:strVal val="visible"/>
                                      </p:to>
                                    </p:set>
                                    <p:animEffect transition="in" filter="wipe(left)">
                                      <p:cBhvr>
                                        <p:cTn id="7" dur="1000"/>
                                        <p:tgtEl>
                                          <p:spTgt spid="98307"/>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98308"/>
                                        </p:tgtEl>
                                        <p:attrNameLst>
                                          <p:attrName>style.visibility</p:attrName>
                                        </p:attrNameLst>
                                      </p:cBhvr>
                                      <p:to>
                                        <p:strVal val="visible"/>
                                      </p:to>
                                    </p:set>
                                    <p:animEffect transition="in" filter="strips(upRight)">
                                      <p:cBhvr>
                                        <p:cTn id="11" dur="1000"/>
                                        <p:tgtEl>
                                          <p:spTgt spid="98308"/>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strips(downRight)">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0355" name="Rectangle 3"/>
          <p:cNvSpPr>
            <a:spLocks noChangeArrowheads="1"/>
          </p:cNvSpPr>
          <p:nvPr/>
        </p:nvSpPr>
        <p:spPr bwMode="auto">
          <a:xfrm>
            <a:off x="794543" y="1182291"/>
            <a:ext cx="6767513" cy="5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(c)	Cause-and-Effect Diagram: A tool that identifies process elements (causes) that might effect an outcome</a:t>
            </a:r>
          </a:p>
        </p:txBody>
      </p:sp>
      <p:sp>
        <p:nvSpPr>
          <p:cNvPr id="92163" name="Rectangle 4"/>
          <p:cNvSpPr>
            <a:spLocks noChangeArrowheads="1"/>
          </p:cNvSpPr>
          <p:nvPr/>
        </p:nvSpPr>
        <p:spPr bwMode="auto">
          <a:xfrm>
            <a:off x="7347742" y="4417219"/>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0357" name="Group 5"/>
          <p:cNvGrpSpPr>
            <a:grpSpLocks/>
          </p:cNvGrpSpPr>
          <p:nvPr/>
        </p:nvGrpSpPr>
        <p:grpSpPr bwMode="auto">
          <a:xfrm>
            <a:off x="2194717" y="2305050"/>
            <a:ext cx="4454525" cy="2266950"/>
            <a:chOff x="1352" y="1936"/>
            <a:chExt cx="2806" cy="1904"/>
          </a:xfrm>
        </p:grpSpPr>
        <p:sp>
          <p:nvSpPr>
            <p:cNvPr id="92165" name="Rectangle 6"/>
            <p:cNvSpPr>
              <a:spLocks noChangeArrowheads="1"/>
            </p:cNvSpPr>
            <p:nvPr/>
          </p:nvSpPr>
          <p:spPr bwMode="auto">
            <a:xfrm>
              <a:off x="2102" y="1936"/>
              <a:ext cx="38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b="1">
                  <a:latin typeface="Cardo" panose="02020600000000000000" pitchFamily="18" charset="-79"/>
                  <a:ea typeface="Cardo" panose="02020600000000000000" pitchFamily="18" charset="-79"/>
                  <a:cs typeface="Cardo" panose="02020600000000000000" pitchFamily="18" charset="-79"/>
                </a:rPr>
                <a:t>Cause</a:t>
              </a:r>
            </a:p>
          </p:txBody>
        </p:sp>
        <p:sp>
          <p:nvSpPr>
            <p:cNvPr id="92166" name="Rectangle 7"/>
            <p:cNvSpPr>
              <a:spLocks noChangeArrowheads="1"/>
            </p:cNvSpPr>
            <p:nvPr/>
          </p:nvSpPr>
          <p:spPr bwMode="auto">
            <a:xfrm>
              <a:off x="1478" y="2160"/>
              <a:ext cx="48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Materials</a:t>
              </a:r>
            </a:p>
          </p:txBody>
        </p:sp>
        <p:sp>
          <p:nvSpPr>
            <p:cNvPr id="92167" name="Rectangle 8"/>
            <p:cNvSpPr>
              <a:spLocks noChangeArrowheads="1"/>
            </p:cNvSpPr>
            <p:nvPr/>
          </p:nvSpPr>
          <p:spPr bwMode="auto">
            <a:xfrm>
              <a:off x="2493" y="2160"/>
              <a:ext cx="47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Methods</a:t>
              </a:r>
            </a:p>
          </p:txBody>
        </p:sp>
        <p:sp>
          <p:nvSpPr>
            <p:cNvPr id="92168" name="Rectangle 9"/>
            <p:cNvSpPr>
              <a:spLocks noChangeArrowheads="1"/>
            </p:cNvSpPr>
            <p:nvPr/>
          </p:nvSpPr>
          <p:spPr bwMode="auto">
            <a:xfrm>
              <a:off x="1526" y="3607"/>
              <a:ext cx="5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Manpower</a:t>
              </a:r>
            </a:p>
          </p:txBody>
        </p:sp>
        <p:sp>
          <p:nvSpPr>
            <p:cNvPr id="92169" name="Rectangle 10"/>
            <p:cNvSpPr>
              <a:spLocks noChangeArrowheads="1"/>
            </p:cNvSpPr>
            <p:nvPr/>
          </p:nvSpPr>
          <p:spPr bwMode="auto">
            <a:xfrm>
              <a:off x="2686" y="3607"/>
              <a:ext cx="56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Machinery</a:t>
              </a:r>
            </a:p>
          </p:txBody>
        </p:sp>
        <p:sp>
          <p:nvSpPr>
            <p:cNvPr id="92170" name="Rectangle 11"/>
            <p:cNvSpPr>
              <a:spLocks noChangeArrowheads="1"/>
            </p:cNvSpPr>
            <p:nvPr/>
          </p:nvSpPr>
          <p:spPr bwMode="auto">
            <a:xfrm>
              <a:off x="3710" y="2385"/>
              <a:ext cx="37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b="1">
                  <a:latin typeface="Cardo" panose="02020600000000000000" pitchFamily="18" charset="-79"/>
                  <a:ea typeface="Cardo" panose="02020600000000000000" pitchFamily="18" charset="-79"/>
                  <a:cs typeface="Cardo" panose="02020600000000000000" pitchFamily="18" charset="-79"/>
                </a:rPr>
                <a:t>Effect</a:t>
              </a:r>
            </a:p>
          </p:txBody>
        </p:sp>
        <p:sp>
          <p:nvSpPr>
            <p:cNvPr id="100364" name="Line 12"/>
            <p:cNvSpPr>
              <a:spLocks noChangeShapeType="1"/>
            </p:cNvSpPr>
            <p:nvPr/>
          </p:nvSpPr>
          <p:spPr bwMode="auto">
            <a:xfrm>
              <a:off x="1352" y="2992"/>
              <a:ext cx="242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5" name="Line 13"/>
            <p:cNvSpPr>
              <a:spLocks noChangeShapeType="1"/>
            </p:cNvSpPr>
            <p:nvPr/>
          </p:nvSpPr>
          <p:spPr bwMode="auto">
            <a:xfrm>
              <a:off x="2848" y="2416"/>
              <a:ext cx="448" cy="568"/>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6" name="Line 14"/>
            <p:cNvSpPr>
              <a:spLocks noChangeShapeType="1"/>
            </p:cNvSpPr>
            <p:nvPr/>
          </p:nvSpPr>
          <p:spPr bwMode="auto">
            <a:xfrm>
              <a:off x="1920" y="2416"/>
              <a:ext cx="448" cy="568"/>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7" name="Line 15"/>
            <p:cNvSpPr>
              <a:spLocks noChangeShapeType="1"/>
            </p:cNvSpPr>
            <p:nvPr/>
          </p:nvSpPr>
          <p:spPr bwMode="auto">
            <a:xfrm flipV="1">
              <a:off x="2184" y="2992"/>
              <a:ext cx="448" cy="568"/>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8" name="Line 16"/>
            <p:cNvSpPr>
              <a:spLocks noChangeShapeType="1"/>
            </p:cNvSpPr>
            <p:nvPr/>
          </p:nvSpPr>
          <p:spPr bwMode="auto">
            <a:xfrm flipV="1">
              <a:off x="3112" y="2992"/>
              <a:ext cx="448" cy="568"/>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69" name="Rectangle 17"/>
            <p:cNvSpPr>
              <a:spLocks noChangeArrowheads="1"/>
            </p:cNvSpPr>
            <p:nvPr/>
          </p:nvSpPr>
          <p:spPr bwMode="auto">
            <a:xfrm>
              <a:off x="3776" y="2736"/>
              <a:ext cx="382" cy="512"/>
            </a:xfrm>
            <a:prstGeom prst="rect">
              <a:avLst/>
            </a:prstGeom>
            <a:solidFill>
              <a:schemeClr val="accent1">
                <a:lumMod val="40000"/>
                <a:lumOff val="6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0" name="Line 18"/>
            <p:cNvSpPr>
              <a:spLocks noChangeShapeType="1"/>
            </p:cNvSpPr>
            <p:nvPr/>
          </p:nvSpPr>
          <p:spPr bwMode="auto">
            <a:xfrm>
              <a:off x="1408" y="2512"/>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1" name="Line 19"/>
            <p:cNvSpPr>
              <a:spLocks noChangeShapeType="1"/>
            </p:cNvSpPr>
            <p:nvPr/>
          </p:nvSpPr>
          <p:spPr bwMode="auto">
            <a:xfrm>
              <a:off x="2596" y="3472"/>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2" name="Line 20"/>
            <p:cNvSpPr>
              <a:spLocks noChangeShapeType="1"/>
            </p:cNvSpPr>
            <p:nvPr/>
          </p:nvSpPr>
          <p:spPr bwMode="auto">
            <a:xfrm>
              <a:off x="2700" y="3312"/>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3" name="Line 21"/>
            <p:cNvSpPr>
              <a:spLocks noChangeShapeType="1"/>
            </p:cNvSpPr>
            <p:nvPr/>
          </p:nvSpPr>
          <p:spPr bwMode="auto">
            <a:xfrm>
              <a:off x="2344" y="2520"/>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4" name="Line 22"/>
            <p:cNvSpPr>
              <a:spLocks noChangeShapeType="1"/>
            </p:cNvSpPr>
            <p:nvPr/>
          </p:nvSpPr>
          <p:spPr bwMode="auto">
            <a:xfrm>
              <a:off x="2456" y="2672"/>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2182" name="Line 23"/>
            <p:cNvSpPr>
              <a:spLocks noChangeShapeType="1"/>
            </p:cNvSpPr>
            <p:nvPr/>
          </p:nvSpPr>
          <p:spPr bwMode="auto">
            <a:xfrm>
              <a:off x="1888" y="2992"/>
              <a:ext cx="584" cy="0"/>
            </a:xfrm>
            <a:prstGeom prst="line">
              <a:avLst/>
            </a:prstGeom>
            <a:noFill/>
            <a:ln w="57150">
              <a:solidFill>
                <a:srgbClr val="BF7512"/>
              </a:solidFill>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6" name="Line 24"/>
            <p:cNvSpPr>
              <a:spLocks noChangeShapeType="1"/>
            </p:cNvSpPr>
            <p:nvPr/>
          </p:nvSpPr>
          <p:spPr bwMode="auto">
            <a:xfrm>
              <a:off x="1800" y="3304"/>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7" name="Line 25"/>
            <p:cNvSpPr>
              <a:spLocks noChangeShapeType="1"/>
            </p:cNvSpPr>
            <p:nvPr/>
          </p:nvSpPr>
          <p:spPr bwMode="auto">
            <a:xfrm>
              <a:off x="1664" y="3472"/>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0378" name="Line 26"/>
            <p:cNvSpPr>
              <a:spLocks noChangeShapeType="1"/>
            </p:cNvSpPr>
            <p:nvPr/>
          </p:nvSpPr>
          <p:spPr bwMode="auto">
            <a:xfrm>
              <a:off x="1536" y="2672"/>
              <a:ext cx="584" cy="0"/>
            </a:xfrm>
            <a:prstGeom prst="line">
              <a:avLst/>
            </a:prstGeom>
            <a:noFill/>
            <a:ln w="57150">
              <a:solidFill>
                <a:schemeClr val="tx1"/>
              </a:solidFill>
              <a:round/>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0355"/>
                                        </p:tgtEl>
                                        <p:attrNameLst>
                                          <p:attrName>style.visibility</p:attrName>
                                        </p:attrNameLst>
                                      </p:cBhvr>
                                      <p:to>
                                        <p:strVal val="visible"/>
                                      </p:to>
                                    </p:set>
                                    <p:animEffect transition="in" filter="wipe(left)">
                                      <p:cBhvr>
                                        <p:cTn id="7" dur="1000"/>
                                        <p:tgtEl>
                                          <p:spTgt spid="10035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0357"/>
                                        </p:tgtEl>
                                        <p:attrNameLst>
                                          <p:attrName>style.visibility</p:attrName>
                                        </p:attrNameLst>
                                      </p:cBhvr>
                                      <p:to>
                                        <p:strVal val="visible"/>
                                      </p:to>
                                    </p:set>
                                    <p:animEffect transition="in" filter="wipe(left)">
                                      <p:cBhvr>
                                        <p:cTn id="11" dur="1000"/>
                                        <p:tgtEl>
                                          <p:spTgt spid="100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2403" name="Rectangle 3"/>
          <p:cNvSpPr>
            <a:spLocks noChangeArrowheads="1"/>
          </p:cNvSpPr>
          <p:nvPr/>
        </p:nvSpPr>
        <p:spPr bwMode="auto">
          <a:xfrm>
            <a:off x="746126" y="1182291"/>
            <a:ext cx="6996113" cy="5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(d)	Pareto Chart: A graph to identify and plot problems or defects in descending order of frequency</a:t>
            </a:r>
          </a:p>
        </p:txBody>
      </p:sp>
      <p:sp>
        <p:nvSpPr>
          <p:cNvPr id="94211" name="Rectangle 4"/>
          <p:cNvSpPr>
            <a:spLocks noChangeArrowheads="1"/>
          </p:cNvSpPr>
          <p:nvPr/>
        </p:nvSpPr>
        <p:spPr bwMode="auto">
          <a:xfrm>
            <a:off x="7299325" y="4417219"/>
            <a:ext cx="7938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100">
                <a:latin typeface="Cardo" panose="02020600000000000000" pitchFamily="18" charset="-79"/>
                <a:ea typeface="Cardo" panose="02020600000000000000" pitchFamily="18" charset="-79"/>
                <a:cs typeface="Cardo" panose="02020600000000000000" pitchFamily="18" charset="-79"/>
              </a:rPr>
              <a:t>Figure </a:t>
            </a:r>
            <a:r>
              <a:rPr lang="en-US" altLang="en-US" sz="11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2405" name="Group 5"/>
          <p:cNvGrpSpPr>
            <a:grpSpLocks/>
          </p:cNvGrpSpPr>
          <p:nvPr/>
        </p:nvGrpSpPr>
        <p:grpSpPr bwMode="auto">
          <a:xfrm>
            <a:off x="2139951" y="1910993"/>
            <a:ext cx="4714875" cy="2969231"/>
            <a:chOff x="1348" y="2000"/>
            <a:chExt cx="2970" cy="1850"/>
          </a:xfrm>
        </p:grpSpPr>
        <p:sp>
          <p:nvSpPr>
            <p:cNvPr id="94213" name="Rectangle 6"/>
            <p:cNvSpPr>
              <a:spLocks noChangeArrowheads="1"/>
            </p:cNvSpPr>
            <p:nvPr/>
          </p:nvSpPr>
          <p:spPr bwMode="auto">
            <a:xfrm rot="16200000">
              <a:off x="1029" y="2714"/>
              <a:ext cx="83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Frequency</a:t>
              </a:r>
            </a:p>
          </p:txBody>
        </p:sp>
        <p:sp>
          <p:nvSpPr>
            <p:cNvPr id="94214" name="Rectangle 7"/>
            <p:cNvSpPr>
              <a:spLocks noChangeArrowheads="1"/>
            </p:cNvSpPr>
            <p:nvPr/>
          </p:nvSpPr>
          <p:spPr bwMode="auto">
            <a:xfrm rot="16200000">
              <a:off x="3902" y="2700"/>
              <a:ext cx="63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Percent</a:t>
              </a:r>
            </a:p>
          </p:txBody>
        </p:sp>
        <p:sp>
          <p:nvSpPr>
            <p:cNvPr id="94215" name="Rectangle 8"/>
            <p:cNvSpPr>
              <a:spLocks noChangeArrowheads="1"/>
            </p:cNvSpPr>
            <p:nvPr/>
          </p:nvSpPr>
          <p:spPr bwMode="auto">
            <a:xfrm>
              <a:off x="1686" y="3591"/>
              <a:ext cx="167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673100" algn="ctr"/>
                  <a:tab pos="1244600" algn="ctr"/>
                  <a:tab pos="1816100" algn="ctr"/>
                  <a:tab pos="2387600" algn="ctr"/>
                </a:tabLst>
                <a:defRPr>
                  <a:solidFill>
                    <a:schemeClr val="tx1"/>
                  </a:solidFill>
                  <a:latin typeface="Calibri" pitchFamily="34" charset="0"/>
                  <a:cs typeface="Arial" pitchFamily="34" charset="0"/>
                </a:defRPr>
              </a:lvl1pPr>
              <a:lvl2pPr marL="742950" indent="-285750">
                <a:tabLst>
                  <a:tab pos="673100" algn="ctr"/>
                  <a:tab pos="1244600" algn="ctr"/>
                  <a:tab pos="1816100" algn="ctr"/>
                  <a:tab pos="2387600" algn="ctr"/>
                </a:tabLst>
                <a:defRPr>
                  <a:solidFill>
                    <a:schemeClr val="tx1"/>
                  </a:solidFill>
                  <a:latin typeface="Calibri" pitchFamily="34" charset="0"/>
                  <a:cs typeface="Arial" pitchFamily="34" charset="0"/>
                </a:defRPr>
              </a:lvl2pPr>
              <a:lvl3pPr marL="1143000" indent="-228600">
                <a:tabLst>
                  <a:tab pos="673100" algn="ctr"/>
                  <a:tab pos="1244600" algn="ctr"/>
                  <a:tab pos="1816100" algn="ctr"/>
                  <a:tab pos="2387600" algn="ctr"/>
                </a:tabLst>
                <a:defRPr>
                  <a:solidFill>
                    <a:schemeClr val="tx1"/>
                  </a:solidFill>
                  <a:latin typeface="Calibri" pitchFamily="34" charset="0"/>
                  <a:cs typeface="Arial" pitchFamily="34" charset="0"/>
                </a:defRPr>
              </a:lvl3pPr>
              <a:lvl4pPr marL="1600200" indent="-228600">
                <a:tabLst>
                  <a:tab pos="673100" algn="ctr"/>
                  <a:tab pos="1244600" algn="ctr"/>
                  <a:tab pos="1816100" algn="ctr"/>
                  <a:tab pos="2387600" algn="ctr"/>
                </a:tabLst>
                <a:defRPr>
                  <a:solidFill>
                    <a:schemeClr val="tx1"/>
                  </a:solidFill>
                  <a:latin typeface="Calibri" pitchFamily="34" charset="0"/>
                  <a:cs typeface="Arial" pitchFamily="34" charset="0"/>
                </a:defRPr>
              </a:lvl4pPr>
              <a:lvl5pPr marL="2057400" indent="-228600">
                <a:tabLst>
                  <a:tab pos="673100" algn="ctr"/>
                  <a:tab pos="1244600" algn="ctr"/>
                  <a:tab pos="1816100" algn="ctr"/>
                  <a:tab pos="2387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673100" algn="ctr"/>
                  <a:tab pos="1244600" algn="ctr"/>
                  <a:tab pos="1816100" algn="ctr"/>
                  <a:tab pos="2387600" algn="ctr"/>
                </a:tabLs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A	B	C	D	E</a:t>
              </a:r>
            </a:p>
          </p:txBody>
        </p:sp>
        <p:sp>
          <p:nvSpPr>
            <p:cNvPr id="102409" name="Rectangle 9"/>
            <p:cNvSpPr>
              <a:spLocks noChangeArrowheads="1"/>
            </p:cNvSpPr>
            <p:nvPr/>
          </p:nvSpPr>
          <p:spPr bwMode="auto">
            <a:xfrm>
              <a:off x="1634" y="3024"/>
              <a:ext cx="362" cy="544"/>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0" name="Rectangle 10"/>
            <p:cNvSpPr>
              <a:spLocks noChangeArrowheads="1"/>
            </p:cNvSpPr>
            <p:nvPr/>
          </p:nvSpPr>
          <p:spPr bwMode="auto">
            <a:xfrm>
              <a:off x="1996" y="3206"/>
              <a:ext cx="362" cy="362"/>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1" name="Rectangle 11"/>
            <p:cNvSpPr>
              <a:spLocks noChangeArrowheads="1"/>
            </p:cNvSpPr>
            <p:nvPr/>
          </p:nvSpPr>
          <p:spPr bwMode="auto">
            <a:xfrm>
              <a:off x="2358" y="3333"/>
              <a:ext cx="362" cy="235"/>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2" name="Rectangle 12"/>
            <p:cNvSpPr>
              <a:spLocks noChangeArrowheads="1"/>
            </p:cNvSpPr>
            <p:nvPr/>
          </p:nvSpPr>
          <p:spPr bwMode="auto">
            <a:xfrm>
              <a:off x="2720" y="3425"/>
              <a:ext cx="362" cy="143"/>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2413" name="Rectangle 13"/>
            <p:cNvSpPr>
              <a:spLocks noChangeArrowheads="1"/>
            </p:cNvSpPr>
            <p:nvPr/>
          </p:nvSpPr>
          <p:spPr bwMode="auto">
            <a:xfrm>
              <a:off x="3082" y="3496"/>
              <a:ext cx="362" cy="72"/>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4221" name="Freeform 14"/>
            <p:cNvSpPr>
              <a:spLocks/>
            </p:cNvSpPr>
            <p:nvPr/>
          </p:nvSpPr>
          <p:spPr bwMode="auto">
            <a:xfrm>
              <a:off x="1824" y="2304"/>
              <a:ext cx="1536" cy="712"/>
            </a:xfrm>
            <a:custGeom>
              <a:avLst/>
              <a:gdLst>
                <a:gd name="T0" fmla="*/ 0 w 1536"/>
                <a:gd name="T1" fmla="*/ 712 h 712"/>
                <a:gd name="T2" fmla="*/ 360 w 1536"/>
                <a:gd name="T3" fmla="*/ 368 h 712"/>
                <a:gd name="T4" fmla="*/ 720 w 1536"/>
                <a:gd name="T5" fmla="*/ 192 h 712"/>
                <a:gd name="T6" fmla="*/ 1072 w 1536"/>
                <a:gd name="T7" fmla="*/ 80 h 712"/>
                <a:gd name="T8" fmla="*/ 1536 w 1536"/>
                <a:gd name="T9" fmla="*/ 0 h 712"/>
                <a:gd name="T10" fmla="*/ 0 60000 65536"/>
                <a:gd name="T11" fmla="*/ 0 60000 65536"/>
                <a:gd name="T12" fmla="*/ 0 60000 65536"/>
                <a:gd name="T13" fmla="*/ 0 60000 65536"/>
                <a:gd name="T14" fmla="*/ 0 60000 65536"/>
                <a:gd name="T15" fmla="*/ 0 w 1536"/>
                <a:gd name="T16" fmla="*/ 0 h 712"/>
                <a:gd name="T17" fmla="*/ 1536 w 1536"/>
                <a:gd name="T18" fmla="*/ 712 h 712"/>
              </a:gdLst>
              <a:ahLst/>
              <a:cxnLst>
                <a:cxn ang="T10">
                  <a:pos x="T0" y="T1"/>
                </a:cxn>
                <a:cxn ang="T11">
                  <a:pos x="T2" y="T3"/>
                </a:cxn>
                <a:cxn ang="T12">
                  <a:pos x="T4" y="T5"/>
                </a:cxn>
                <a:cxn ang="T13">
                  <a:pos x="T6" y="T7"/>
                </a:cxn>
                <a:cxn ang="T14">
                  <a:pos x="T8" y="T9"/>
                </a:cxn>
              </a:cxnLst>
              <a:rect l="T15" t="T16" r="T17" b="T18"/>
              <a:pathLst>
                <a:path w="1536" h="712">
                  <a:moveTo>
                    <a:pt x="0" y="712"/>
                  </a:moveTo>
                  <a:cubicBezTo>
                    <a:pt x="120" y="583"/>
                    <a:pt x="240" y="455"/>
                    <a:pt x="360" y="368"/>
                  </a:cubicBezTo>
                  <a:cubicBezTo>
                    <a:pt x="480" y="281"/>
                    <a:pt x="601" y="240"/>
                    <a:pt x="720" y="192"/>
                  </a:cubicBezTo>
                  <a:cubicBezTo>
                    <a:pt x="839" y="144"/>
                    <a:pt x="936" y="112"/>
                    <a:pt x="1072" y="80"/>
                  </a:cubicBezTo>
                  <a:cubicBezTo>
                    <a:pt x="1208" y="48"/>
                    <a:pt x="1372" y="24"/>
                    <a:pt x="1536" y="0"/>
                  </a:cubicBezTo>
                </a:path>
              </a:pathLst>
            </a:custGeom>
            <a:noFill/>
            <a:ln w="57150" cap="flat" cmpd="sng">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4222" name="Oval 15"/>
            <p:cNvSpPr>
              <a:spLocks noChangeAspect="1" noChangeArrowheads="1"/>
            </p:cNvSpPr>
            <p:nvPr/>
          </p:nvSpPr>
          <p:spPr bwMode="auto">
            <a:xfrm>
              <a:off x="1792" y="2960"/>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3" name="Oval 16"/>
            <p:cNvSpPr>
              <a:spLocks noChangeAspect="1" noChangeArrowheads="1"/>
            </p:cNvSpPr>
            <p:nvPr/>
          </p:nvSpPr>
          <p:spPr bwMode="auto">
            <a:xfrm>
              <a:off x="2128" y="2616"/>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4" name="Oval 17"/>
            <p:cNvSpPr>
              <a:spLocks noChangeAspect="1" noChangeArrowheads="1"/>
            </p:cNvSpPr>
            <p:nvPr/>
          </p:nvSpPr>
          <p:spPr bwMode="auto">
            <a:xfrm>
              <a:off x="2488" y="2432"/>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5" name="Oval 18"/>
            <p:cNvSpPr>
              <a:spLocks noChangeAspect="1" noChangeArrowheads="1"/>
            </p:cNvSpPr>
            <p:nvPr/>
          </p:nvSpPr>
          <p:spPr bwMode="auto">
            <a:xfrm>
              <a:off x="2872" y="2320"/>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6" name="Oval 19"/>
            <p:cNvSpPr>
              <a:spLocks noChangeAspect="1" noChangeArrowheads="1"/>
            </p:cNvSpPr>
            <p:nvPr/>
          </p:nvSpPr>
          <p:spPr bwMode="auto">
            <a:xfrm>
              <a:off x="3208" y="2264"/>
              <a:ext cx="96" cy="9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4227" name="Freeform 20"/>
            <p:cNvSpPr>
              <a:spLocks/>
            </p:cNvSpPr>
            <p:nvPr/>
          </p:nvSpPr>
          <p:spPr bwMode="auto">
            <a:xfrm>
              <a:off x="1632" y="2000"/>
              <a:ext cx="2416" cy="1576"/>
            </a:xfrm>
            <a:custGeom>
              <a:avLst/>
              <a:gdLst>
                <a:gd name="T0" fmla="*/ 0 w 2416"/>
                <a:gd name="T1" fmla="*/ 0 h 1576"/>
                <a:gd name="T2" fmla="*/ 0 w 2416"/>
                <a:gd name="T3" fmla="*/ 1576 h 1576"/>
                <a:gd name="T4" fmla="*/ 2416 w 2416"/>
                <a:gd name="T5" fmla="*/ 1576 h 1576"/>
                <a:gd name="T6" fmla="*/ 2416 w 2416"/>
                <a:gd name="T7" fmla="*/ 0 h 1576"/>
                <a:gd name="T8" fmla="*/ 0 60000 65536"/>
                <a:gd name="T9" fmla="*/ 0 60000 65536"/>
                <a:gd name="T10" fmla="*/ 0 60000 65536"/>
                <a:gd name="T11" fmla="*/ 0 60000 65536"/>
                <a:gd name="T12" fmla="*/ 0 w 2416"/>
                <a:gd name="T13" fmla="*/ 0 h 1576"/>
                <a:gd name="T14" fmla="*/ 2416 w 2416"/>
                <a:gd name="T15" fmla="*/ 1576 h 1576"/>
              </a:gdLst>
              <a:ahLst/>
              <a:cxnLst>
                <a:cxn ang="T8">
                  <a:pos x="T0" y="T1"/>
                </a:cxn>
                <a:cxn ang="T9">
                  <a:pos x="T2" y="T3"/>
                </a:cxn>
                <a:cxn ang="T10">
                  <a:pos x="T4" y="T5"/>
                </a:cxn>
                <a:cxn ang="T11">
                  <a:pos x="T6" y="T7"/>
                </a:cxn>
              </a:cxnLst>
              <a:rect l="T12" t="T13" r="T14" b="T15"/>
              <a:pathLst>
                <a:path w="2416" h="1576">
                  <a:moveTo>
                    <a:pt x="0" y="0"/>
                  </a:moveTo>
                  <a:lnTo>
                    <a:pt x="0" y="1576"/>
                  </a:lnTo>
                  <a:lnTo>
                    <a:pt x="2416" y="1576"/>
                  </a:lnTo>
                  <a:lnTo>
                    <a:pt x="2416" y="0"/>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2403"/>
                                        </p:tgtEl>
                                        <p:attrNameLst>
                                          <p:attrName>style.visibility</p:attrName>
                                        </p:attrNameLst>
                                      </p:cBhvr>
                                      <p:to>
                                        <p:strVal val="visible"/>
                                      </p:to>
                                    </p:set>
                                    <p:animEffect transition="in" filter="wipe(left)">
                                      <p:cBhvr>
                                        <p:cTn id="7" dur="1000"/>
                                        <p:tgtEl>
                                          <p:spTgt spid="102403"/>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02405"/>
                                        </p:tgtEl>
                                        <p:attrNameLst>
                                          <p:attrName>style.visibility</p:attrName>
                                        </p:attrNameLst>
                                      </p:cBhvr>
                                      <p:to>
                                        <p:strVal val="visible"/>
                                      </p:to>
                                    </p:set>
                                    <p:animEffect transition="in" filter="strips(upRight)">
                                      <p:cBhvr>
                                        <p:cTn id="11" dur="1000"/>
                                        <p:tgtEl>
                                          <p:spTgt spid="102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4451" name="Rectangle 3"/>
          <p:cNvSpPr>
            <a:spLocks noChangeArrowheads="1"/>
          </p:cNvSpPr>
          <p:nvPr/>
        </p:nvSpPr>
        <p:spPr bwMode="auto">
          <a:xfrm>
            <a:off x="746126" y="1239441"/>
            <a:ext cx="70977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(e)	Flowchart (Process Diagram): A chart that describes the steps in a process</a:t>
            </a:r>
          </a:p>
        </p:txBody>
      </p:sp>
      <p:sp>
        <p:nvSpPr>
          <p:cNvPr id="96259" name="Rectangle 4"/>
          <p:cNvSpPr>
            <a:spLocks noChangeArrowheads="1"/>
          </p:cNvSpPr>
          <p:nvPr/>
        </p:nvSpPr>
        <p:spPr bwMode="auto">
          <a:xfrm>
            <a:off x="7299325" y="4417219"/>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4453" name="Group 5"/>
          <p:cNvGrpSpPr>
            <a:grpSpLocks/>
          </p:cNvGrpSpPr>
          <p:nvPr/>
        </p:nvGrpSpPr>
        <p:grpSpPr bwMode="auto">
          <a:xfrm>
            <a:off x="2514600" y="2024010"/>
            <a:ext cx="4508500" cy="1847904"/>
            <a:chOff x="1584" y="2048"/>
            <a:chExt cx="2840" cy="1204"/>
          </a:xfrm>
        </p:grpSpPr>
        <p:sp>
          <p:nvSpPr>
            <p:cNvPr id="96261" name="Freeform 6"/>
            <p:cNvSpPr>
              <a:spLocks/>
            </p:cNvSpPr>
            <p:nvPr/>
          </p:nvSpPr>
          <p:spPr bwMode="auto">
            <a:xfrm>
              <a:off x="2224" y="2296"/>
              <a:ext cx="2200" cy="808"/>
            </a:xfrm>
            <a:custGeom>
              <a:avLst/>
              <a:gdLst>
                <a:gd name="T0" fmla="*/ 0 w 2200"/>
                <a:gd name="T1" fmla="*/ 0 h 808"/>
                <a:gd name="T2" fmla="*/ 2200 w 2200"/>
                <a:gd name="T3" fmla="*/ 0 h 808"/>
                <a:gd name="T4" fmla="*/ 2200 w 2200"/>
                <a:gd name="T5" fmla="*/ 808 h 808"/>
                <a:gd name="T6" fmla="*/ 16 w 2200"/>
                <a:gd name="T7" fmla="*/ 808 h 808"/>
                <a:gd name="T8" fmla="*/ 0 60000 65536"/>
                <a:gd name="T9" fmla="*/ 0 60000 65536"/>
                <a:gd name="T10" fmla="*/ 0 60000 65536"/>
                <a:gd name="T11" fmla="*/ 0 60000 65536"/>
                <a:gd name="T12" fmla="*/ 0 w 2200"/>
                <a:gd name="T13" fmla="*/ 0 h 808"/>
                <a:gd name="T14" fmla="*/ 2200 w 2200"/>
                <a:gd name="T15" fmla="*/ 808 h 808"/>
              </a:gdLst>
              <a:ahLst/>
              <a:cxnLst>
                <a:cxn ang="T8">
                  <a:pos x="T0" y="T1"/>
                </a:cxn>
                <a:cxn ang="T9">
                  <a:pos x="T2" y="T3"/>
                </a:cxn>
                <a:cxn ang="T10">
                  <a:pos x="T4" y="T5"/>
                </a:cxn>
                <a:cxn ang="T11">
                  <a:pos x="T6" y="T7"/>
                </a:cxn>
              </a:cxnLst>
              <a:rect l="T12" t="T13" r="T14" b="T15"/>
              <a:pathLst>
                <a:path w="2200" h="808">
                  <a:moveTo>
                    <a:pt x="0" y="0"/>
                  </a:moveTo>
                  <a:lnTo>
                    <a:pt x="2200" y="0"/>
                  </a:lnTo>
                  <a:lnTo>
                    <a:pt x="2200" y="808"/>
                  </a:lnTo>
                  <a:lnTo>
                    <a:pt x="16" y="808"/>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6262" name="Freeform 7"/>
            <p:cNvSpPr>
              <a:spLocks/>
            </p:cNvSpPr>
            <p:nvPr/>
          </p:nvSpPr>
          <p:spPr bwMode="auto">
            <a:xfrm>
              <a:off x="1968" y="2512"/>
              <a:ext cx="912" cy="544"/>
            </a:xfrm>
            <a:custGeom>
              <a:avLst/>
              <a:gdLst>
                <a:gd name="T0" fmla="*/ 0 w 912"/>
                <a:gd name="T1" fmla="*/ 544 h 544"/>
                <a:gd name="T2" fmla="*/ 0 w 912"/>
                <a:gd name="T3" fmla="*/ 256 h 544"/>
                <a:gd name="T4" fmla="*/ 912 w 912"/>
                <a:gd name="T5" fmla="*/ 256 h 544"/>
                <a:gd name="T6" fmla="*/ 912 w 912"/>
                <a:gd name="T7" fmla="*/ 0 h 544"/>
                <a:gd name="T8" fmla="*/ 0 60000 65536"/>
                <a:gd name="T9" fmla="*/ 0 60000 65536"/>
                <a:gd name="T10" fmla="*/ 0 60000 65536"/>
                <a:gd name="T11" fmla="*/ 0 60000 65536"/>
                <a:gd name="T12" fmla="*/ 0 w 912"/>
                <a:gd name="T13" fmla="*/ 0 h 544"/>
                <a:gd name="T14" fmla="*/ 912 w 912"/>
                <a:gd name="T15" fmla="*/ 544 h 544"/>
              </a:gdLst>
              <a:ahLst/>
              <a:cxnLst>
                <a:cxn ang="T8">
                  <a:pos x="T0" y="T1"/>
                </a:cxn>
                <a:cxn ang="T9">
                  <a:pos x="T2" y="T3"/>
                </a:cxn>
                <a:cxn ang="T10">
                  <a:pos x="T4" y="T5"/>
                </a:cxn>
                <a:cxn ang="T11">
                  <a:pos x="T6" y="T7"/>
                </a:cxn>
              </a:cxnLst>
              <a:rect l="T12" t="T13" r="T14" b="T15"/>
              <a:pathLst>
                <a:path w="912" h="544">
                  <a:moveTo>
                    <a:pt x="0" y="544"/>
                  </a:moveTo>
                  <a:lnTo>
                    <a:pt x="0" y="256"/>
                  </a:lnTo>
                  <a:lnTo>
                    <a:pt x="912" y="256"/>
                  </a:lnTo>
                  <a:lnTo>
                    <a:pt x="91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96263" name="Rectangle 8"/>
            <p:cNvSpPr>
              <a:spLocks noChangeArrowheads="1"/>
            </p:cNvSpPr>
            <p:nvPr/>
          </p:nvSpPr>
          <p:spPr bwMode="auto">
            <a:xfrm>
              <a:off x="1584" y="2172"/>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solidFill>
                  <a:srgbClr val="00B0F0"/>
                </a:solidFill>
                <a:latin typeface="Cardo" panose="02020600000000000000" pitchFamily="18" charset="-79"/>
                <a:ea typeface="Cardo" panose="02020600000000000000" pitchFamily="18" charset="-79"/>
                <a:cs typeface="Cardo" panose="02020600000000000000" pitchFamily="18" charset="-79"/>
              </a:endParaRPr>
            </a:p>
          </p:txBody>
        </p:sp>
        <p:sp>
          <p:nvSpPr>
            <p:cNvPr id="96264" name="Rectangle 9"/>
            <p:cNvSpPr>
              <a:spLocks noChangeArrowheads="1"/>
            </p:cNvSpPr>
            <p:nvPr/>
          </p:nvSpPr>
          <p:spPr bwMode="auto">
            <a:xfrm>
              <a:off x="3444" y="2956"/>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5" name="Rectangle 10"/>
            <p:cNvSpPr>
              <a:spLocks noChangeArrowheads="1"/>
            </p:cNvSpPr>
            <p:nvPr/>
          </p:nvSpPr>
          <p:spPr bwMode="auto">
            <a:xfrm>
              <a:off x="2520" y="2956"/>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6" name="Rectangle 11"/>
            <p:cNvSpPr>
              <a:spLocks noChangeArrowheads="1"/>
            </p:cNvSpPr>
            <p:nvPr/>
          </p:nvSpPr>
          <p:spPr bwMode="auto">
            <a:xfrm>
              <a:off x="1584" y="2956"/>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7" name="Rectangle 12"/>
            <p:cNvSpPr>
              <a:spLocks noChangeArrowheads="1"/>
            </p:cNvSpPr>
            <p:nvPr/>
          </p:nvSpPr>
          <p:spPr bwMode="auto">
            <a:xfrm>
              <a:off x="3444" y="2172"/>
              <a:ext cx="720" cy="296"/>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96268" name="AutoShape 13"/>
            <p:cNvSpPr>
              <a:spLocks noChangeArrowheads="1"/>
            </p:cNvSpPr>
            <p:nvPr/>
          </p:nvSpPr>
          <p:spPr bwMode="auto">
            <a:xfrm>
              <a:off x="2608" y="2048"/>
              <a:ext cx="544" cy="544"/>
            </a:xfrm>
            <a:prstGeom prst="diamond">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solidFill>
                  <a:srgbClr val="00B0F0"/>
                </a:solidFill>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4451"/>
                                        </p:tgtEl>
                                        <p:attrNameLst>
                                          <p:attrName>style.visibility</p:attrName>
                                        </p:attrNameLst>
                                      </p:cBhvr>
                                      <p:to>
                                        <p:strVal val="visible"/>
                                      </p:to>
                                    </p:set>
                                    <p:animEffect transition="in" filter="wipe(left)">
                                      <p:cBhvr>
                                        <p:cTn id="7" dur="1000"/>
                                        <p:tgtEl>
                                          <p:spTgt spid="10445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4453"/>
                                        </p:tgtEl>
                                        <p:attrNameLst>
                                          <p:attrName>style.visibility</p:attrName>
                                        </p:attrNameLst>
                                      </p:cBhvr>
                                      <p:to>
                                        <p:strVal val="visible"/>
                                      </p:to>
                                    </p:set>
                                    <p:animEffect transition="in" filter="wipe(left)">
                                      <p:cBhvr>
                                        <p:cTn id="11" dur="1000"/>
                                        <p:tgtEl>
                                          <p:spTgt spid="104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6499" name="Rectangle 3"/>
          <p:cNvSpPr>
            <a:spLocks noChangeArrowheads="1"/>
          </p:cNvSpPr>
          <p:nvPr/>
        </p:nvSpPr>
        <p:spPr bwMode="auto">
          <a:xfrm>
            <a:off x="746126" y="1144191"/>
            <a:ext cx="72755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(f)	Histogram: A distribution showing the frequency of occurrences of a variable</a:t>
            </a:r>
          </a:p>
        </p:txBody>
      </p:sp>
      <p:sp>
        <p:nvSpPr>
          <p:cNvPr id="98307" name="Rectangle 4"/>
          <p:cNvSpPr>
            <a:spLocks noChangeArrowheads="1"/>
          </p:cNvSpPr>
          <p:nvPr/>
        </p:nvSpPr>
        <p:spPr bwMode="auto">
          <a:xfrm>
            <a:off x="7299325" y="4417219"/>
            <a:ext cx="1074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6516" name="Group 20"/>
          <p:cNvGrpSpPr>
            <a:grpSpLocks/>
          </p:cNvGrpSpPr>
          <p:nvPr/>
        </p:nvGrpSpPr>
        <p:grpSpPr bwMode="auto">
          <a:xfrm>
            <a:off x="2282825" y="1922860"/>
            <a:ext cx="4460875" cy="2670573"/>
            <a:chOff x="1438" y="1615"/>
            <a:chExt cx="2810" cy="2243"/>
          </a:xfrm>
        </p:grpSpPr>
        <p:sp>
          <p:nvSpPr>
            <p:cNvPr id="98309" name="Rectangle 6"/>
            <p:cNvSpPr>
              <a:spLocks noChangeArrowheads="1"/>
            </p:cNvSpPr>
            <p:nvPr/>
          </p:nvSpPr>
          <p:spPr bwMode="auto">
            <a:xfrm>
              <a:off x="2438" y="1615"/>
              <a:ext cx="70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Distribution</a:t>
              </a:r>
            </a:p>
          </p:txBody>
        </p:sp>
        <p:sp>
          <p:nvSpPr>
            <p:cNvPr id="98310" name="Rectangle 7"/>
            <p:cNvSpPr>
              <a:spLocks noChangeArrowheads="1"/>
            </p:cNvSpPr>
            <p:nvPr/>
          </p:nvSpPr>
          <p:spPr bwMode="auto">
            <a:xfrm>
              <a:off x="2022" y="3599"/>
              <a:ext cx="119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Repair time (minutes)</a:t>
              </a:r>
            </a:p>
          </p:txBody>
        </p:sp>
        <p:sp>
          <p:nvSpPr>
            <p:cNvPr id="98311" name="Rectangle 8"/>
            <p:cNvSpPr>
              <a:spLocks noChangeArrowheads="1"/>
            </p:cNvSpPr>
            <p:nvPr/>
          </p:nvSpPr>
          <p:spPr bwMode="auto">
            <a:xfrm rot="16200000">
              <a:off x="1119" y="2286"/>
              <a:ext cx="83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Frequency</a:t>
              </a:r>
            </a:p>
          </p:txBody>
        </p:sp>
        <p:sp>
          <p:nvSpPr>
            <p:cNvPr id="98312" name="Line 9"/>
            <p:cNvSpPr>
              <a:spLocks noChangeShapeType="1"/>
            </p:cNvSpPr>
            <p:nvPr/>
          </p:nvSpPr>
          <p:spPr bwMode="auto">
            <a:xfrm flipV="1">
              <a:off x="1760" y="2160"/>
              <a:ext cx="0" cy="52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6507" name="Rectangle 11"/>
            <p:cNvSpPr>
              <a:spLocks noChangeArrowheads="1"/>
            </p:cNvSpPr>
            <p:nvPr/>
          </p:nvSpPr>
          <p:spPr bwMode="auto">
            <a:xfrm>
              <a:off x="1808" y="3272"/>
              <a:ext cx="242" cy="224"/>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08" name="Rectangle 12"/>
            <p:cNvSpPr>
              <a:spLocks noChangeArrowheads="1"/>
            </p:cNvSpPr>
            <p:nvPr/>
          </p:nvSpPr>
          <p:spPr bwMode="auto">
            <a:xfrm>
              <a:off x="2050" y="2997"/>
              <a:ext cx="242" cy="499"/>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09" name="Rectangle 13"/>
            <p:cNvSpPr>
              <a:spLocks noChangeArrowheads="1"/>
            </p:cNvSpPr>
            <p:nvPr/>
          </p:nvSpPr>
          <p:spPr bwMode="auto">
            <a:xfrm>
              <a:off x="2294" y="2632"/>
              <a:ext cx="242" cy="864"/>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0" name="Rectangle 14"/>
            <p:cNvSpPr>
              <a:spLocks noChangeArrowheads="1"/>
            </p:cNvSpPr>
            <p:nvPr/>
          </p:nvSpPr>
          <p:spPr bwMode="auto">
            <a:xfrm>
              <a:off x="2535" y="2160"/>
              <a:ext cx="243" cy="1336"/>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1" name="Rectangle 15"/>
            <p:cNvSpPr>
              <a:spLocks noChangeArrowheads="1"/>
            </p:cNvSpPr>
            <p:nvPr/>
          </p:nvSpPr>
          <p:spPr bwMode="auto">
            <a:xfrm>
              <a:off x="2777" y="1920"/>
              <a:ext cx="242" cy="1576"/>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2" name="Rectangle 16"/>
            <p:cNvSpPr>
              <a:spLocks noChangeArrowheads="1"/>
            </p:cNvSpPr>
            <p:nvPr/>
          </p:nvSpPr>
          <p:spPr bwMode="auto">
            <a:xfrm>
              <a:off x="3021" y="2160"/>
              <a:ext cx="243" cy="1336"/>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3" name="Rectangle 17"/>
            <p:cNvSpPr>
              <a:spLocks noChangeArrowheads="1"/>
            </p:cNvSpPr>
            <p:nvPr/>
          </p:nvSpPr>
          <p:spPr bwMode="auto">
            <a:xfrm>
              <a:off x="3263" y="2638"/>
              <a:ext cx="242" cy="858"/>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4" name="Rectangle 18"/>
            <p:cNvSpPr>
              <a:spLocks noChangeArrowheads="1"/>
            </p:cNvSpPr>
            <p:nvPr/>
          </p:nvSpPr>
          <p:spPr bwMode="auto">
            <a:xfrm>
              <a:off x="3504" y="2997"/>
              <a:ext cx="243" cy="499"/>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06515" name="Rectangle 19"/>
            <p:cNvSpPr>
              <a:spLocks noChangeArrowheads="1"/>
            </p:cNvSpPr>
            <p:nvPr/>
          </p:nvSpPr>
          <p:spPr bwMode="auto">
            <a:xfrm>
              <a:off x="3749" y="3272"/>
              <a:ext cx="242" cy="224"/>
            </a:xfrm>
            <a:prstGeom prst="rect">
              <a:avLst/>
            </a:prstGeom>
            <a:solidFill>
              <a:schemeClr val="accent5"/>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98322" name="Line 10"/>
            <p:cNvSpPr>
              <a:spLocks noChangeShapeType="1"/>
            </p:cNvSpPr>
            <p:nvPr/>
          </p:nvSpPr>
          <p:spPr bwMode="auto">
            <a:xfrm>
              <a:off x="1488" y="3496"/>
              <a:ext cx="27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6499"/>
                                        </p:tgtEl>
                                        <p:attrNameLst>
                                          <p:attrName>style.visibility</p:attrName>
                                        </p:attrNameLst>
                                      </p:cBhvr>
                                      <p:to>
                                        <p:strVal val="visible"/>
                                      </p:to>
                                    </p:set>
                                    <p:animEffect transition="in" filter="wipe(left)">
                                      <p:cBhvr>
                                        <p:cTn id="7" dur="1000"/>
                                        <p:tgtEl>
                                          <p:spTgt spid="106499"/>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06516"/>
                                        </p:tgtEl>
                                        <p:attrNameLst>
                                          <p:attrName>style.visibility</p:attrName>
                                        </p:attrNameLst>
                                      </p:cBhvr>
                                      <p:to>
                                        <p:strVal val="visible"/>
                                      </p:to>
                                    </p:set>
                                    <p:animEffect transition="in" filter="strips(upRight)">
                                      <p:cBhvr>
                                        <p:cTn id="11" dur="1000"/>
                                        <p:tgtEl>
                                          <p:spTgt spid="106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381001"/>
            <a:ext cx="7772400" cy="554831"/>
          </a:xfrm>
          <a:extLst/>
        </p:spPr>
        <p:txBody>
          <a:bodyPr rtlCol="0">
            <a:normAutofit fontScale="90000"/>
          </a:bodyPr>
          <a:lstStyle/>
          <a:p>
            <a:pPr fontAlgn="auto">
              <a:spcAft>
                <a:spcPts val="0"/>
              </a:spcAft>
              <a:defRPr/>
            </a:pPr>
            <a:r>
              <a:rPr lang="en-US" dirty="0"/>
              <a:t>Seven Tools of TQM</a:t>
            </a:r>
          </a:p>
        </p:txBody>
      </p:sp>
      <p:sp>
        <p:nvSpPr>
          <p:cNvPr id="108547" name="Rectangle 3"/>
          <p:cNvSpPr>
            <a:spLocks noChangeArrowheads="1"/>
          </p:cNvSpPr>
          <p:nvPr/>
        </p:nvSpPr>
        <p:spPr bwMode="auto">
          <a:xfrm>
            <a:off x="746126" y="1144191"/>
            <a:ext cx="74787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2300" indent="-6223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a:latin typeface="Cardo" panose="02020600000000000000" pitchFamily="18" charset="-79"/>
                <a:ea typeface="Cardo" panose="02020600000000000000" pitchFamily="18" charset="-79"/>
                <a:cs typeface="Cardo" panose="02020600000000000000" pitchFamily="18" charset="-79"/>
              </a:rPr>
              <a:t>(g)	Statistical Process Control Chart: A chart with time on the horizontal axis to plot values of a statistic</a:t>
            </a:r>
          </a:p>
        </p:txBody>
      </p:sp>
      <p:sp>
        <p:nvSpPr>
          <p:cNvPr id="100355" name="Rectangle 4"/>
          <p:cNvSpPr>
            <a:spLocks noChangeArrowheads="1"/>
          </p:cNvSpPr>
          <p:nvPr/>
        </p:nvSpPr>
        <p:spPr bwMode="auto">
          <a:xfrm>
            <a:off x="7299325" y="44172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Figure </a:t>
            </a:r>
            <a:r>
              <a:rPr lang="en-US" altLang="en-US" sz="1600">
                <a:solidFill>
                  <a:srgbClr val="255898"/>
                </a:solidFill>
                <a:latin typeface="Cardo" panose="02020600000000000000" pitchFamily="18" charset="-79"/>
                <a:ea typeface="Cardo" panose="02020600000000000000" pitchFamily="18" charset="-79"/>
                <a:cs typeface="Cardo" panose="02020600000000000000" pitchFamily="18" charset="-79"/>
              </a:rPr>
              <a:t>6.6</a:t>
            </a:r>
          </a:p>
        </p:txBody>
      </p:sp>
      <p:grpSp>
        <p:nvGrpSpPr>
          <p:cNvPr id="108549" name="Group 5"/>
          <p:cNvGrpSpPr>
            <a:grpSpLocks/>
          </p:cNvGrpSpPr>
          <p:nvPr/>
        </p:nvGrpSpPr>
        <p:grpSpPr bwMode="auto">
          <a:xfrm>
            <a:off x="1511300" y="1735123"/>
            <a:ext cx="5805488" cy="2791636"/>
            <a:chOff x="952" y="1904"/>
            <a:chExt cx="3657" cy="1898"/>
          </a:xfrm>
        </p:grpSpPr>
        <p:sp>
          <p:nvSpPr>
            <p:cNvPr id="100368" name="Rectangle 6"/>
            <p:cNvSpPr>
              <a:spLocks noChangeArrowheads="1"/>
            </p:cNvSpPr>
            <p:nvPr/>
          </p:nvSpPr>
          <p:spPr bwMode="auto">
            <a:xfrm>
              <a:off x="3550" y="2223"/>
              <a:ext cx="105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Upper control limit</a:t>
              </a:r>
            </a:p>
          </p:txBody>
        </p:sp>
        <p:sp>
          <p:nvSpPr>
            <p:cNvPr id="100369" name="Rectangle 7"/>
            <p:cNvSpPr>
              <a:spLocks noChangeArrowheads="1"/>
            </p:cNvSpPr>
            <p:nvPr/>
          </p:nvSpPr>
          <p:spPr bwMode="auto">
            <a:xfrm>
              <a:off x="3550" y="2599"/>
              <a:ext cx="73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Target value</a:t>
              </a:r>
            </a:p>
          </p:txBody>
        </p:sp>
        <p:sp>
          <p:nvSpPr>
            <p:cNvPr id="100370" name="Rectangle 8"/>
            <p:cNvSpPr>
              <a:spLocks noChangeArrowheads="1"/>
            </p:cNvSpPr>
            <p:nvPr/>
          </p:nvSpPr>
          <p:spPr bwMode="auto">
            <a:xfrm>
              <a:off x="3550" y="2943"/>
              <a:ext cx="105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Lower control limit</a:t>
              </a:r>
            </a:p>
          </p:txBody>
        </p:sp>
        <p:sp>
          <p:nvSpPr>
            <p:cNvPr id="100371" name="Rectangle 9"/>
            <p:cNvSpPr>
              <a:spLocks noChangeArrowheads="1"/>
            </p:cNvSpPr>
            <p:nvPr/>
          </p:nvSpPr>
          <p:spPr bwMode="auto">
            <a:xfrm>
              <a:off x="2766" y="3543"/>
              <a:ext cx="37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Time</a:t>
              </a:r>
            </a:p>
          </p:txBody>
        </p:sp>
        <p:grpSp>
          <p:nvGrpSpPr>
            <p:cNvPr id="100372" name="Group 10"/>
            <p:cNvGrpSpPr>
              <a:grpSpLocks/>
            </p:cNvGrpSpPr>
            <p:nvPr/>
          </p:nvGrpSpPr>
          <p:grpSpPr bwMode="auto">
            <a:xfrm>
              <a:off x="952" y="1904"/>
              <a:ext cx="2552" cy="1632"/>
              <a:chOff x="952" y="1904"/>
              <a:chExt cx="2552" cy="1632"/>
            </a:xfrm>
          </p:grpSpPr>
          <p:sp>
            <p:nvSpPr>
              <p:cNvPr id="100373" name="Line 11"/>
              <p:cNvSpPr>
                <a:spLocks noChangeShapeType="1"/>
              </p:cNvSpPr>
              <p:nvPr/>
            </p:nvSpPr>
            <p:spPr bwMode="auto">
              <a:xfrm flipV="1">
                <a:off x="952" y="1904"/>
                <a:ext cx="0" cy="163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4" name="Line 12"/>
              <p:cNvSpPr>
                <a:spLocks noChangeShapeType="1"/>
              </p:cNvSpPr>
              <p:nvPr/>
            </p:nvSpPr>
            <p:spPr bwMode="auto">
              <a:xfrm>
                <a:off x="952" y="2728"/>
                <a:ext cx="255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5" name="Line 13"/>
              <p:cNvSpPr>
                <a:spLocks noChangeShapeType="1"/>
              </p:cNvSpPr>
              <p:nvPr/>
            </p:nvSpPr>
            <p:spPr bwMode="auto">
              <a:xfrm>
                <a:off x="952" y="2360"/>
                <a:ext cx="2528"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76" name="Line 14"/>
              <p:cNvSpPr>
                <a:spLocks noChangeShapeType="1"/>
              </p:cNvSpPr>
              <p:nvPr/>
            </p:nvSpPr>
            <p:spPr bwMode="auto">
              <a:xfrm>
                <a:off x="952" y="3072"/>
                <a:ext cx="2528"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grpSp>
        <p:nvGrpSpPr>
          <p:cNvPr id="108559" name="Group 15"/>
          <p:cNvGrpSpPr>
            <a:grpSpLocks/>
          </p:cNvGrpSpPr>
          <p:nvPr/>
        </p:nvGrpSpPr>
        <p:grpSpPr bwMode="auto">
          <a:xfrm>
            <a:off x="1676401" y="1943481"/>
            <a:ext cx="2881313" cy="1967723"/>
            <a:chOff x="1056" y="2109"/>
            <a:chExt cx="1815" cy="1176"/>
          </a:xfrm>
        </p:grpSpPr>
        <p:sp>
          <p:nvSpPr>
            <p:cNvPr id="100358" name="Freeform 16"/>
            <p:cNvSpPr>
              <a:spLocks/>
            </p:cNvSpPr>
            <p:nvPr/>
          </p:nvSpPr>
          <p:spPr bwMode="auto">
            <a:xfrm>
              <a:off x="1096" y="2136"/>
              <a:ext cx="1736" cy="1104"/>
            </a:xfrm>
            <a:custGeom>
              <a:avLst/>
              <a:gdLst>
                <a:gd name="T0" fmla="*/ 0 w 1736"/>
                <a:gd name="T1" fmla="*/ 448 h 1104"/>
                <a:gd name="T2" fmla="*/ 216 w 1736"/>
                <a:gd name="T3" fmla="*/ 536 h 1104"/>
                <a:gd name="T4" fmla="*/ 440 w 1736"/>
                <a:gd name="T5" fmla="*/ 280 h 1104"/>
                <a:gd name="T6" fmla="*/ 648 w 1736"/>
                <a:gd name="T7" fmla="*/ 752 h 1104"/>
                <a:gd name="T8" fmla="*/ 864 w 1736"/>
                <a:gd name="T9" fmla="*/ 1104 h 1104"/>
                <a:gd name="T10" fmla="*/ 1088 w 1736"/>
                <a:gd name="T11" fmla="*/ 656 h 1104"/>
                <a:gd name="T12" fmla="*/ 1304 w 1736"/>
                <a:gd name="T13" fmla="*/ 480 h 1104"/>
                <a:gd name="T14" fmla="*/ 1528 w 1736"/>
                <a:gd name="T15" fmla="*/ 888 h 1104"/>
                <a:gd name="T16" fmla="*/ 1736 w 1736"/>
                <a:gd name="T17" fmla="*/ 0 h 1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36"/>
                <a:gd name="T28" fmla="*/ 0 h 1104"/>
                <a:gd name="T29" fmla="*/ 1736 w 1736"/>
                <a:gd name="T30" fmla="*/ 1104 h 11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36" h="1104">
                  <a:moveTo>
                    <a:pt x="0" y="448"/>
                  </a:moveTo>
                  <a:lnTo>
                    <a:pt x="216" y="536"/>
                  </a:lnTo>
                  <a:lnTo>
                    <a:pt x="440" y="280"/>
                  </a:lnTo>
                  <a:lnTo>
                    <a:pt x="648" y="752"/>
                  </a:lnTo>
                  <a:lnTo>
                    <a:pt x="864" y="1104"/>
                  </a:lnTo>
                  <a:lnTo>
                    <a:pt x="1088" y="656"/>
                  </a:lnTo>
                  <a:lnTo>
                    <a:pt x="1304" y="480"/>
                  </a:lnTo>
                  <a:lnTo>
                    <a:pt x="1528" y="888"/>
                  </a:lnTo>
                  <a:lnTo>
                    <a:pt x="1736" y="0"/>
                  </a:lnTo>
                </a:path>
              </a:pathLst>
            </a:custGeom>
            <a:noFill/>
            <a:ln w="57150" cmpd="sng">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0359" name="Oval 17"/>
            <p:cNvSpPr>
              <a:spLocks noChangeArrowheads="1"/>
            </p:cNvSpPr>
            <p:nvPr/>
          </p:nvSpPr>
          <p:spPr bwMode="auto">
            <a:xfrm>
              <a:off x="1056" y="2542"/>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0" name="Oval 18"/>
            <p:cNvSpPr>
              <a:spLocks noChangeArrowheads="1"/>
            </p:cNvSpPr>
            <p:nvPr/>
          </p:nvSpPr>
          <p:spPr bwMode="auto">
            <a:xfrm>
              <a:off x="1264" y="2613"/>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1" name="Oval 19"/>
            <p:cNvSpPr>
              <a:spLocks noChangeArrowheads="1"/>
            </p:cNvSpPr>
            <p:nvPr/>
          </p:nvSpPr>
          <p:spPr bwMode="auto">
            <a:xfrm>
              <a:off x="1488" y="2373"/>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2" name="Oval 20"/>
            <p:cNvSpPr>
              <a:spLocks noChangeArrowheads="1"/>
            </p:cNvSpPr>
            <p:nvPr/>
          </p:nvSpPr>
          <p:spPr bwMode="auto">
            <a:xfrm>
              <a:off x="1696" y="2832"/>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3" name="Oval 21"/>
            <p:cNvSpPr>
              <a:spLocks noChangeArrowheads="1"/>
            </p:cNvSpPr>
            <p:nvPr/>
          </p:nvSpPr>
          <p:spPr bwMode="auto">
            <a:xfrm>
              <a:off x="2133" y="2747"/>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4" name="Oval 22"/>
            <p:cNvSpPr>
              <a:spLocks noChangeArrowheads="1"/>
            </p:cNvSpPr>
            <p:nvPr/>
          </p:nvSpPr>
          <p:spPr bwMode="auto">
            <a:xfrm>
              <a:off x="2352" y="2573"/>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5" name="Oval 23"/>
            <p:cNvSpPr>
              <a:spLocks noChangeArrowheads="1"/>
            </p:cNvSpPr>
            <p:nvPr/>
          </p:nvSpPr>
          <p:spPr bwMode="auto">
            <a:xfrm>
              <a:off x="2573" y="2976"/>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6" name="Oval 24"/>
            <p:cNvSpPr>
              <a:spLocks noChangeArrowheads="1"/>
            </p:cNvSpPr>
            <p:nvPr/>
          </p:nvSpPr>
          <p:spPr bwMode="auto">
            <a:xfrm>
              <a:off x="2775" y="2109"/>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sp>
          <p:nvSpPr>
            <p:cNvPr id="100367" name="Oval 25"/>
            <p:cNvSpPr>
              <a:spLocks noChangeArrowheads="1"/>
            </p:cNvSpPr>
            <p:nvPr/>
          </p:nvSpPr>
          <p:spPr bwMode="auto">
            <a:xfrm>
              <a:off x="1912" y="3189"/>
              <a:ext cx="96" cy="96"/>
            </a:xfrm>
            <a:prstGeom prst="ellipse">
              <a:avLst/>
            </a:prstGeom>
            <a:solidFill>
              <a:schemeClr val="tx2"/>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8547"/>
                                        </p:tgtEl>
                                        <p:attrNameLst>
                                          <p:attrName>style.visibility</p:attrName>
                                        </p:attrNameLst>
                                      </p:cBhvr>
                                      <p:to>
                                        <p:strVal val="visible"/>
                                      </p:to>
                                    </p:set>
                                    <p:animEffect transition="in" filter="wipe(left)">
                                      <p:cBhvr>
                                        <p:cTn id="7" dur="1000"/>
                                        <p:tgtEl>
                                          <p:spTgt spid="10854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08549"/>
                                        </p:tgtEl>
                                        <p:attrNameLst>
                                          <p:attrName>style.visibility</p:attrName>
                                        </p:attrNameLst>
                                      </p:cBhvr>
                                      <p:to>
                                        <p:strVal val="visible"/>
                                      </p:to>
                                    </p:set>
                                    <p:animEffect transition="in" filter="wipe(left)">
                                      <p:cBhvr>
                                        <p:cTn id="11" dur="1000"/>
                                        <p:tgtEl>
                                          <p:spTgt spid="108549"/>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108559"/>
                                        </p:tgtEl>
                                        <p:attrNameLst>
                                          <p:attrName>style.visibility</p:attrName>
                                        </p:attrNameLst>
                                      </p:cBhvr>
                                      <p:to>
                                        <p:strVal val="visible"/>
                                      </p:to>
                                    </p:set>
                                    <p:animEffect transition="in" filter="wipe(left)">
                                      <p:cBhvr>
                                        <p:cTn id="15" dur="1000"/>
                                        <p:tgtEl>
                                          <p:spTgt spid="108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Cause-and-Effect Diagrams</a:t>
            </a:r>
          </a:p>
        </p:txBody>
      </p:sp>
      <p:grpSp>
        <p:nvGrpSpPr>
          <p:cNvPr id="110595" name="Group 3"/>
          <p:cNvGrpSpPr>
            <a:grpSpLocks/>
          </p:cNvGrpSpPr>
          <p:nvPr/>
        </p:nvGrpSpPr>
        <p:grpSpPr bwMode="auto">
          <a:xfrm>
            <a:off x="801689" y="1165623"/>
            <a:ext cx="3289634" cy="1818307"/>
            <a:chOff x="505" y="1083"/>
            <a:chExt cx="2162" cy="1237"/>
          </a:xfrm>
        </p:grpSpPr>
        <p:sp>
          <p:nvSpPr>
            <p:cNvPr id="102456" name="Line 4"/>
            <p:cNvSpPr>
              <a:spLocks noChangeShapeType="1"/>
            </p:cNvSpPr>
            <p:nvPr/>
          </p:nvSpPr>
          <p:spPr bwMode="auto">
            <a:xfrm>
              <a:off x="776" y="1472"/>
              <a:ext cx="1891" cy="848"/>
            </a:xfrm>
            <a:prstGeom prst="line">
              <a:avLst/>
            </a:prstGeom>
            <a:noFill/>
            <a:ln w="5715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57" name="Rectangle 5"/>
            <p:cNvSpPr>
              <a:spLocks noChangeArrowheads="1"/>
            </p:cNvSpPr>
            <p:nvPr/>
          </p:nvSpPr>
          <p:spPr bwMode="auto">
            <a:xfrm>
              <a:off x="505" y="1083"/>
              <a:ext cx="457"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b="1">
                  <a:solidFill>
                    <a:srgbClr val="3D9A3A"/>
                  </a:solidFill>
                  <a:latin typeface="Cardo" panose="02020600000000000000" pitchFamily="18" charset="-79"/>
                  <a:ea typeface="Cardo" panose="02020600000000000000" pitchFamily="18" charset="-79"/>
                  <a:cs typeface="Cardo" panose="02020600000000000000" pitchFamily="18" charset="-79"/>
                </a:rPr>
                <a:t>Material</a:t>
              </a:r>
            </a:p>
            <a:p>
              <a:pPr algn="ctr">
                <a:lnSpc>
                  <a:spcPct val="90000"/>
                </a:lnSpc>
              </a:pPr>
              <a:r>
                <a:rPr lang="en-US" altLang="en-US" sz="1100" b="1">
                  <a:solidFill>
                    <a:srgbClr val="3D9A3A"/>
                  </a:solidFill>
                  <a:latin typeface="Cardo" panose="02020600000000000000" pitchFamily="18" charset="-79"/>
                  <a:ea typeface="Cardo" panose="02020600000000000000" pitchFamily="18" charset="-79"/>
                  <a:cs typeface="Cardo" panose="02020600000000000000" pitchFamily="18" charset="-79"/>
                </a:rPr>
                <a:t>(ball)</a:t>
              </a:r>
            </a:p>
          </p:txBody>
        </p:sp>
      </p:grpSp>
      <p:grpSp>
        <p:nvGrpSpPr>
          <p:cNvPr id="110598" name="Group 6"/>
          <p:cNvGrpSpPr>
            <a:grpSpLocks/>
          </p:cNvGrpSpPr>
          <p:nvPr/>
        </p:nvGrpSpPr>
        <p:grpSpPr bwMode="auto">
          <a:xfrm>
            <a:off x="4192589" y="1137048"/>
            <a:ext cx="2294856" cy="1845751"/>
            <a:chOff x="2641" y="1059"/>
            <a:chExt cx="1615" cy="1429"/>
          </a:xfrm>
        </p:grpSpPr>
        <p:sp>
          <p:nvSpPr>
            <p:cNvPr id="102454" name="Line 7"/>
            <p:cNvSpPr>
              <a:spLocks noChangeShapeType="1"/>
            </p:cNvSpPr>
            <p:nvPr/>
          </p:nvSpPr>
          <p:spPr bwMode="auto">
            <a:xfrm>
              <a:off x="3040" y="1432"/>
              <a:ext cx="1216" cy="1056"/>
            </a:xfrm>
            <a:prstGeom prst="line">
              <a:avLst/>
            </a:prstGeom>
            <a:noFill/>
            <a:ln w="5715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55" name="Rectangle 8"/>
            <p:cNvSpPr>
              <a:spLocks noChangeArrowheads="1"/>
            </p:cNvSpPr>
            <p:nvPr/>
          </p:nvSpPr>
          <p:spPr bwMode="auto">
            <a:xfrm>
              <a:off x="2641" y="1059"/>
              <a:ext cx="85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b="1">
                  <a:solidFill>
                    <a:srgbClr val="24BDB2"/>
                  </a:solidFill>
                  <a:latin typeface="Cardo" panose="02020600000000000000" pitchFamily="18" charset="-79"/>
                  <a:ea typeface="Cardo" panose="02020600000000000000" pitchFamily="18" charset="-79"/>
                  <a:cs typeface="Cardo" panose="02020600000000000000" pitchFamily="18" charset="-79"/>
                </a:rPr>
                <a:t>Method</a:t>
              </a:r>
            </a:p>
            <a:p>
              <a:pPr algn="ctr">
                <a:lnSpc>
                  <a:spcPct val="90000"/>
                </a:lnSpc>
              </a:pPr>
              <a:r>
                <a:rPr lang="en-US" altLang="en-US" sz="1100" b="1">
                  <a:solidFill>
                    <a:srgbClr val="24BDB2"/>
                  </a:solidFill>
                  <a:latin typeface="Cardo" panose="02020600000000000000" pitchFamily="18" charset="-79"/>
                  <a:ea typeface="Cardo" panose="02020600000000000000" pitchFamily="18" charset="-79"/>
                  <a:cs typeface="Cardo" panose="02020600000000000000" pitchFamily="18" charset="-79"/>
                </a:rPr>
                <a:t>(shooting process)</a:t>
              </a:r>
            </a:p>
          </p:txBody>
        </p:sp>
      </p:grpSp>
      <p:grpSp>
        <p:nvGrpSpPr>
          <p:cNvPr id="110601" name="Group 9"/>
          <p:cNvGrpSpPr>
            <a:grpSpLocks/>
          </p:cNvGrpSpPr>
          <p:nvPr/>
        </p:nvGrpSpPr>
        <p:grpSpPr bwMode="auto">
          <a:xfrm>
            <a:off x="4365627" y="3115092"/>
            <a:ext cx="2218690" cy="1950068"/>
            <a:chOff x="2750" y="2552"/>
            <a:chExt cx="1506" cy="1463"/>
          </a:xfrm>
        </p:grpSpPr>
        <p:sp>
          <p:nvSpPr>
            <p:cNvPr id="102452" name="Rectangle 10"/>
            <p:cNvSpPr>
              <a:spLocks noChangeArrowheads="1"/>
            </p:cNvSpPr>
            <p:nvPr/>
          </p:nvSpPr>
          <p:spPr bwMode="auto">
            <a:xfrm>
              <a:off x="2750" y="3554"/>
              <a:ext cx="572"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b="1">
                  <a:solidFill>
                    <a:schemeClr val="tx2"/>
                  </a:solidFill>
                  <a:latin typeface="Cardo" panose="02020600000000000000" pitchFamily="18" charset="-79"/>
                  <a:ea typeface="Cardo" panose="02020600000000000000" pitchFamily="18" charset="-79"/>
                  <a:cs typeface="Cardo" panose="02020600000000000000" pitchFamily="18" charset="-79"/>
                </a:rPr>
                <a:t>Machine</a:t>
              </a:r>
            </a:p>
            <a:p>
              <a:pPr algn="ctr">
                <a:lnSpc>
                  <a:spcPct val="90000"/>
                </a:lnSpc>
              </a:pPr>
              <a:r>
                <a:rPr lang="en-US" altLang="en-US" sz="1100" b="1">
                  <a:solidFill>
                    <a:schemeClr val="tx2"/>
                  </a:solidFill>
                  <a:latin typeface="Cardo" panose="02020600000000000000" pitchFamily="18" charset="-79"/>
                  <a:ea typeface="Cardo" panose="02020600000000000000" pitchFamily="18" charset="-79"/>
                  <a:cs typeface="Cardo" panose="02020600000000000000" pitchFamily="18" charset="-79"/>
                </a:rPr>
                <a:t>(hoop &amp;</a:t>
              </a:r>
            </a:p>
            <a:p>
              <a:pPr algn="ctr">
                <a:lnSpc>
                  <a:spcPct val="90000"/>
                </a:lnSpc>
              </a:pPr>
              <a:r>
                <a:rPr lang="en-US" altLang="en-US" sz="1100" b="1">
                  <a:solidFill>
                    <a:schemeClr val="tx2"/>
                  </a:solidFill>
                  <a:latin typeface="Cardo" panose="02020600000000000000" pitchFamily="18" charset="-79"/>
                  <a:ea typeface="Cardo" panose="02020600000000000000" pitchFamily="18" charset="-79"/>
                  <a:cs typeface="Cardo" panose="02020600000000000000" pitchFamily="18" charset="-79"/>
                </a:rPr>
                <a:t>backboard)</a:t>
              </a:r>
            </a:p>
          </p:txBody>
        </p:sp>
        <p:sp>
          <p:nvSpPr>
            <p:cNvPr id="102453" name="Line 11"/>
            <p:cNvSpPr>
              <a:spLocks noChangeShapeType="1"/>
            </p:cNvSpPr>
            <p:nvPr/>
          </p:nvSpPr>
          <p:spPr bwMode="auto">
            <a:xfrm flipV="1">
              <a:off x="3056" y="2552"/>
              <a:ext cx="1200" cy="1032"/>
            </a:xfrm>
            <a:prstGeom prst="line">
              <a:avLst/>
            </a:prstGeom>
            <a:noFill/>
            <a:ln w="57150">
              <a:solidFill>
                <a:schemeClr val="tx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04" name="Group 12"/>
          <p:cNvGrpSpPr>
            <a:grpSpLocks/>
          </p:cNvGrpSpPr>
          <p:nvPr/>
        </p:nvGrpSpPr>
        <p:grpSpPr bwMode="auto">
          <a:xfrm>
            <a:off x="876302" y="3150767"/>
            <a:ext cx="3248415" cy="1838726"/>
            <a:chOff x="552" y="2544"/>
            <a:chExt cx="2288" cy="1418"/>
          </a:xfrm>
        </p:grpSpPr>
        <p:sp>
          <p:nvSpPr>
            <p:cNvPr id="110605" name="Line 13"/>
            <p:cNvSpPr>
              <a:spLocks noChangeShapeType="1"/>
            </p:cNvSpPr>
            <p:nvPr/>
          </p:nvSpPr>
          <p:spPr bwMode="auto">
            <a:xfrm flipV="1">
              <a:off x="904" y="2544"/>
              <a:ext cx="1936" cy="1056"/>
            </a:xfrm>
            <a:prstGeom prst="line">
              <a:avLst/>
            </a:prstGeom>
            <a:noFill/>
            <a:ln w="57150">
              <a:solidFill>
                <a:schemeClr val="accent2">
                  <a:lumMod val="75000"/>
                </a:schemeClr>
              </a:solidFill>
              <a:round/>
              <a:headEnd/>
              <a:tailEnd type="triangle" w="sm" len="lg"/>
            </a:ln>
            <a:effectLst/>
            <a:extLst/>
          </p:spPr>
          <p:txBody>
            <a:bodyPr wrap="none" anchor="ctr"/>
            <a:lstStyle/>
            <a:p>
              <a:pPr fontAlgn="auto">
                <a:spcBef>
                  <a:spcPts val="0"/>
                </a:spcBef>
                <a:spcAft>
                  <a:spcPts val="0"/>
                </a:spcAft>
                <a:defRPr/>
              </a:pPr>
              <a:endParaRPr lang="en-US" sz="1200" dirty="0">
                <a:latin typeface="Cardo" panose="02020600000000000000" pitchFamily="18" charset="-79"/>
                <a:ea typeface="Cardo" panose="02020600000000000000" pitchFamily="18" charset="-79"/>
                <a:cs typeface="Cardo" panose="02020600000000000000" pitchFamily="18" charset="-79"/>
              </a:endParaRPr>
            </a:p>
          </p:txBody>
        </p:sp>
        <p:sp>
          <p:nvSpPr>
            <p:cNvPr id="110606" name="Rectangle 14"/>
            <p:cNvSpPr>
              <a:spLocks noChangeArrowheads="1"/>
            </p:cNvSpPr>
            <p:nvPr/>
          </p:nvSpPr>
          <p:spPr bwMode="auto">
            <a:xfrm>
              <a:off x="552" y="3629"/>
              <a:ext cx="561" cy="333"/>
            </a:xfrm>
            <a:prstGeom prst="rect">
              <a:avLst/>
            </a:prstGeom>
            <a:noFill/>
            <a:ln>
              <a:noFill/>
            </a:ln>
            <a:effectLst/>
            <a:extLst/>
          </p:spPr>
          <p:txBody>
            <a:bodyPr wrap="none">
              <a:spAutoFit/>
            </a:bodyPr>
            <a:lstStyle/>
            <a:p>
              <a:pPr algn="ctr" fontAlgn="auto">
                <a:lnSpc>
                  <a:spcPct val="90000"/>
                </a:lnSpc>
                <a:spcBef>
                  <a:spcPts val="0"/>
                </a:spcBef>
                <a:spcAft>
                  <a:spcPts val="0"/>
                </a:spcAft>
                <a:defRPr/>
              </a:pPr>
              <a:r>
                <a:rPr lang="en-US" sz="1100" b="1" dirty="0">
                  <a:solidFill>
                    <a:schemeClr val="accent2">
                      <a:lumMod val="75000"/>
                    </a:schemeClr>
                  </a:solidFill>
                  <a:latin typeface="Cardo" panose="02020600000000000000" pitchFamily="18" charset="-79"/>
                  <a:ea typeface="Cardo" panose="02020600000000000000" pitchFamily="18" charset="-79"/>
                  <a:cs typeface="Cardo" panose="02020600000000000000" pitchFamily="18" charset="-79"/>
                </a:rPr>
                <a:t>Manpower</a:t>
              </a:r>
            </a:p>
            <a:p>
              <a:pPr algn="ctr" fontAlgn="auto">
                <a:lnSpc>
                  <a:spcPct val="90000"/>
                </a:lnSpc>
                <a:spcBef>
                  <a:spcPts val="0"/>
                </a:spcBef>
                <a:spcAft>
                  <a:spcPts val="0"/>
                </a:spcAft>
                <a:defRPr/>
              </a:pPr>
              <a:r>
                <a:rPr lang="en-US" sz="1100" b="1" dirty="0">
                  <a:solidFill>
                    <a:schemeClr val="accent2">
                      <a:lumMod val="75000"/>
                    </a:schemeClr>
                  </a:solidFill>
                  <a:latin typeface="Cardo" panose="02020600000000000000" pitchFamily="18" charset="-79"/>
                  <a:ea typeface="Cardo" panose="02020600000000000000" pitchFamily="18" charset="-79"/>
                  <a:cs typeface="Cardo" panose="02020600000000000000" pitchFamily="18" charset="-79"/>
                </a:rPr>
                <a:t>(shooter)</a:t>
              </a:r>
            </a:p>
          </p:txBody>
        </p:sp>
      </p:grpSp>
      <p:grpSp>
        <p:nvGrpSpPr>
          <p:cNvPr id="110607" name="Group 15"/>
          <p:cNvGrpSpPr>
            <a:grpSpLocks/>
          </p:cNvGrpSpPr>
          <p:nvPr/>
        </p:nvGrpSpPr>
        <p:grpSpPr bwMode="auto">
          <a:xfrm>
            <a:off x="939800" y="2860548"/>
            <a:ext cx="7519600" cy="510066"/>
            <a:chOff x="592" y="2477"/>
            <a:chExt cx="4942" cy="347"/>
          </a:xfrm>
        </p:grpSpPr>
        <p:sp>
          <p:nvSpPr>
            <p:cNvPr id="102448" name="Line 16"/>
            <p:cNvSpPr>
              <a:spLocks noChangeShapeType="1"/>
            </p:cNvSpPr>
            <p:nvPr/>
          </p:nvSpPr>
          <p:spPr bwMode="auto">
            <a:xfrm>
              <a:off x="592" y="2611"/>
              <a:ext cx="3976" cy="0"/>
            </a:xfrm>
            <a:prstGeom prst="line">
              <a:avLst/>
            </a:prstGeom>
            <a:noFill/>
            <a:ln w="571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9" name="Rectangle 17"/>
            <p:cNvSpPr>
              <a:spLocks noChangeArrowheads="1"/>
            </p:cNvSpPr>
            <p:nvPr/>
          </p:nvSpPr>
          <p:spPr bwMode="auto">
            <a:xfrm>
              <a:off x="4636" y="2477"/>
              <a:ext cx="898"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200" b="1">
                  <a:latin typeface="Cardo" panose="02020600000000000000" pitchFamily="18" charset="-79"/>
                  <a:ea typeface="Cardo" panose="02020600000000000000" pitchFamily="18" charset="-79"/>
                  <a:cs typeface="Cardo" panose="02020600000000000000" pitchFamily="18" charset="-79"/>
                </a:rPr>
                <a:t>Missed </a:t>
              </a:r>
              <a:br>
                <a:rPr lang="en-US" altLang="en-US" sz="1200" b="1">
                  <a:latin typeface="Cardo" panose="02020600000000000000" pitchFamily="18" charset="-79"/>
                  <a:ea typeface="Cardo" panose="02020600000000000000" pitchFamily="18" charset="-79"/>
                  <a:cs typeface="Cardo" panose="02020600000000000000" pitchFamily="18" charset="-79"/>
                </a:rPr>
              </a:br>
              <a:r>
                <a:rPr lang="en-US" altLang="en-US" sz="1200" b="1">
                  <a:latin typeface="Cardo" panose="02020600000000000000" pitchFamily="18" charset="-79"/>
                  <a:ea typeface="Cardo" panose="02020600000000000000" pitchFamily="18" charset="-79"/>
                  <a:cs typeface="Cardo" panose="02020600000000000000" pitchFamily="18" charset="-79"/>
                </a:rPr>
                <a:t>free-throws</a:t>
              </a:r>
            </a:p>
          </p:txBody>
        </p:sp>
      </p:grpSp>
      <p:sp>
        <p:nvSpPr>
          <p:cNvPr id="110610" name="Rectangle 18"/>
          <p:cNvSpPr>
            <a:spLocks noChangeArrowheads="1"/>
          </p:cNvSpPr>
          <p:nvPr/>
        </p:nvSpPr>
        <p:spPr bwMode="auto">
          <a:xfrm>
            <a:off x="7350126" y="4321969"/>
            <a:ext cx="15690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latin typeface="+mj-lt"/>
                <a:ea typeface="Cardo" panose="02020600000000000000" pitchFamily="18" charset="-79"/>
                <a:cs typeface="Cardo" panose="02020600000000000000" pitchFamily="18" charset="-79"/>
              </a:rPr>
              <a:t>Figure </a:t>
            </a:r>
            <a:r>
              <a:rPr lang="en-US" altLang="en-US" sz="2400" b="1">
                <a:solidFill>
                  <a:schemeClr val="tx2"/>
                </a:solidFill>
                <a:latin typeface="+mj-lt"/>
                <a:ea typeface="Cardo" panose="02020600000000000000" pitchFamily="18" charset="-79"/>
                <a:cs typeface="Cardo" panose="02020600000000000000" pitchFamily="18" charset="-79"/>
              </a:rPr>
              <a:t>6.7</a:t>
            </a:r>
          </a:p>
        </p:txBody>
      </p:sp>
      <p:grpSp>
        <p:nvGrpSpPr>
          <p:cNvPr id="110611" name="Group 19"/>
          <p:cNvGrpSpPr>
            <a:grpSpLocks/>
          </p:cNvGrpSpPr>
          <p:nvPr/>
        </p:nvGrpSpPr>
        <p:grpSpPr bwMode="auto">
          <a:xfrm>
            <a:off x="3541055" y="3335862"/>
            <a:ext cx="3880004" cy="942227"/>
            <a:chOff x="2250" y="2732"/>
            <a:chExt cx="2550" cy="641"/>
          </a:xfrm>
        </p:grpSpPr>
        <p:sp>
          <p:nvSpPr>
            <p:cNvPr id="102440" name="Rectangle 20"/>
            <p:cNvSpPr>
              <a:spLocks noChangeArrowheads="1"/>
            </p:cNvSpPr>
            <p:nvPr/>
          </p:nvSpPr>
          <p:spPr bwMode="auto">
            <a:xfrm>
              <a:off x="2250" y="3069"/>
              <a:ext cx="103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Rim alignment</a:t>
              </a:r>
            </a:p>
          </p:txBody>
        </p:sp>
        <p:sp>
          <p:nvSpPr>
            <p:cNvPr id="102441" name="Rectangle 21"/>
            <p:cNvSpPr>
              <a:spLocks noChangeArrowheads="1"/>
            </p:cNvSpPr>
            <p:nvPr/>
          </p:nvSpPr>
          <p:spPr bwMode="auto">
            <a:xfrm>
              <a:off x="3011" y="2732"/>
              <a:ext cx="91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Rim size</a:t>
              </a:r>
            </a:p>
          </p:txBody>
        </p:sp>
        <p:sp>
          <p:nvSpPr>
            <p:cNvPr id="102442" name="Rectangle 22"/>
            <p:cNvSpPr>
              <a:spLocks noChangeArrowheads="1"/>
            </p:cNvSpPr>
            <p:nvPr/>
          </p:nvSpPr>
          <p:spPr bwMode="auto">
            <a:xfrm>
              <a:off x="3485" y="3090"/>
              <a:ext cx="92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Backboard stability</a:t>
              </a:r>
            </a:p>
          </p:txBody>
        </p:sp>
        <p:sp>
          <p:nvSpPr>
            <p:cNvPr id="102443" name="Line 23"/>
            <p:cNvSpPr>
              <a:spLocks noChangeShapeType="1"/>
            </p:cNvSpPr>
            <p:nvPr/>
          </p:nvSpPr>
          <p:spPr bwMode="auto">
            <a:xfrm rot="-5400000">
              <a:off x="3458" y="2254"/>
              <a:ext cx="0" cy="1020"/>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4" name="Line 24"/>
            <p:cNvSpPr>
              <a:spLocks noChangeShapeType="1"/>
            </p:cNvSpPr>
            <p:nvPr/>
          </p:nvSpPr>
          <p:spPr bwMode="auto">
            <a:xfrm rot="-5400000">
              <a:off x="2795" y="2748"/>
              <a:ext cx="0" cy="1076"/>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5" name="Line 25"/>
            <p:cNvSpPr>
              <a:spLocks noChangeShapeType="1"/>
            </p:cNvSpPr>
            <p:nvPr/>
          </p:nvSpPr>
          <p:spPr bwMode="auto">
            <a:xfrm rot="-5400000" flipH="1" flipV="1">
              <a:off x="4292" y="2492"/>
              <a:ext cx="0" cy="1016"/>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46" name="Text Box 26"/>
            <p:cNvSpPr txBox="1">
              <a:spLocks noChangeArrowheads="1"/>
            </p:cNvSpPr>
            <p:nvPr/>
          </p:nvSpPr>
          <p:spPr bwMode="auto">
            <a:xfrm>
              <a:off x="3993" y="2807"/>
              <a:ext cx="54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Rim height</a:t>
              </a:r>
            </a:p>
          </p:txBody>
        </p:sp>
        <p:sp>
          <p:nvSpPr>
            <p:cNvPr id="102447" name="Line 27"/>
            <p:cNvSpPr>
              <a:spLocks noChangeShapeType="1"/>
            </p:cNvSpPr>
            <p:nvPr/>
          </p:nvSpPr>
          <p:spPr bwMode="auto">
            <a:xfrm rot="-5400000" flipH="1" flipV="1">
              <a:off x="3862" y="2865"/>
              <a:ext cx="0" cy="1016"/>
            </a:xfrm>
            <a:prstGeom prst="line">
              <a:avLst/>
            </a:prstGeom>
            <a:noFill/>
            <a:ln w="38100">
              <a:solidFill>
                <a:srgbClr val="25589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20" name="Group 28"/>
          <p:cNvGrpSpPr>
            <a:grpSpLocks/>
          </p:cNvGrpSpPr>
          <p:nvPr/>
        </p:nvGrpSpPr>
        <p:grpSpPr bwMode="auto">
          <a:xfrm>
            <a:off x="4078290" y="1604958"/>
            <a:ext cx="3581776" cy="1353807"/>
            <a:chOff x="2569" y="1452"/>
            <a:chExt cx="2354" cy="921"/>
          </a:xfrm>
        </p:grpSpPr>
        <p:sp>
          <p:nvSpPr>
            <p:cNvPr id="102430" name="Rectangle 29"/>
            <p:cNvSpPr>
              <a:spLocks noChangeArrowheads="1"/>
            </p:cNvSpPr>
            <p:nvPr/>
          </p:nvSpPr>
          <p:spPr bwMode="auto">
            <a:xfrm>
              <a:off x="2937" y="2118"/>
              <a:ext cx="1055"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Follow-through</a:t>
              </a:r>
            </a:p>
          </p:txBody>
        </p:sp>
        <p:sp>
          <p:nvSpPr>
            <p:cNvPr id="102431" name="Rectangle 30"/>
            <p:cNvSpPr>
              <a:spLocks noChangeArrowheads="1"/>
            </p:cNvSpPr>
            <p:nvPr/>
          </p:nvSpPr>
          <p:spPr bwMode="auto">
            <a:xfrm>
              <a:off x="2569" y="1881"/>
              <a:ext cx="1095"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Hand position</a:t>
              </a:r>
            </a:p>
          </p:txBody>
        </p:sp>
        <p:sp>
          <p:nvSpPr>
            <p:cNvPr id="102432" name="Rectangle 31"/>
            <p:cNvSpPr>
              <a:spLocks noChangeArrowheads="1"/>
            </p:cNvSpPr>
            <p:nvPr/>
          </p:nvSpPr>
          <p:spPr bwMode="auto">
            <a:xfrm>
              <a:off x="3373" y="1452"/>
              <a:ext cx="84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Aiming point</a:t>
              </a:r>
            </a:p>
          </p:txBody>
        </p:sp>
        <p:sp>
          <p:nvSpPr>
            <p:cNvPr id="102433" name="Line 32"/>
            <p:cNvSpPr>
              <a:spLocks noChangeShapeType="1"/>
            </p:cNvSpPr>
            <p:nvPr/>
          </p:nvSpPr>
          <p:spPr bwMode="auto">
            <a:xfrm rot="5400000">
              <a:off x="3803" y="1113"/>
              <a:ext cx="0" cy="1008"/>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4" name="Line 33"/>
            <p:cNvSpPr>
              <a:spLocks noChangeShapeType="1"/>
            </p:cNvSpPr>
            <p:nvPr/>
          </p:nvSpPr>
          <p:spPr bwMode="auto">
            <a:xfrm rot="-5400000">
              <a:off x="3201" y="1529"/>
              <a:ext cx="0" cy="1144"/>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5" name="Line 34"/>
            <p:cNvSpPr>
              <a:spLocks noChangeShapeType="1"/>
            </p:cNvSpPr>
            <p:nvPr/>
          </p:nvSpPr>
          <p:spPr bwMode="auto">
            <a:xfrm rot="16200000">
              <a:off x="3329" y="1724"/>
              <a:ext cx="0" cy="1156"/>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6" name="Text Box 35"/>
            <p:cNvSpPr txBox="1">
              <a:spLocks noChangeArrowheads="1"/>
            </p:cNvSpPr>
            <p:nvPr/>
          </p:nvSpPr>
          <p:spPr bwMode="auto">
            <a:xfrm>
              <a:off x="3817" y="1701"/>
              <a:ext cx="54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Bend knees</a:t>
              </a:r>
            </a:p>
          </p:txBody>
        </p:sp>
        <p:sp>
          <p:nvSpPr>
            <p:cNvPr id="102437" name="Text Box 36"/>
            <p:cNvSpPr txBox="1">
              <a:spLocks noChangeArrowheads="1"/>
            </p:cNvSpPr>
            <p:nvPr/>
          </p:nvSpPr>
          <p:spPr bwMode="auto">
            <a:xfrm>
              <a:off x="4165" y="1983"/>
              <a:ext cx="40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Balance</a:t>
              </a:r>
            </a:p>
          </p:txBody>
        </p:sp>
        <p:sp>
          <p:nvSpPr>
            <p:cNvPr id="102438" name="Line 37"/>
            <p:cNvSpPr>
              <a:spLocks noChangeShapeType="1"/>
            </p:cNvSpPr>
            <p:nvPr/>
          </p:nvSpPr>
          <p:spPr bwMode="auto">
            <a:xfrm rot="5400000">
              <a:off x="4128" y="1384"/>
              <a:ext cx="0" cy="1008"/>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39" name="Line 38"/>
            <p:cNvSpPr>
              <a:spLocks noChangeShapeType="1"/>
            </p:cNvSpPr>
            <p:nvPr/>
          </p:nvSpPr>
          <p:spPr bwMode="auto">
            <a:xfrm rot="5400000">
              <a:off x="4419" y="1666"/>
              <a:ext cx="0" cy="1008"/>
            </a:xfrm>
            <a:prstGeom prst="line">
              <a:avLst/>
            </a:prstGeom>
            <a:noFill/>
            <a:ln w="38100">
              <a:solidFill>
                <a:srgbClr val="24BDB2"/>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31" name="Group 39"/>
          <p:cNvGrpSpPr>
            <a:grpSpLocks/>
          </p:cNvGrpSpPr>
          <p:nvPr/>
        </p:nvGrpSpPr>
        <p:grpSpPr bwMode="auto">
          <a:xfrm>
            <a:off x="504826" y="1550193"/>
            <a:ext cx="3691329" cy="1346460"/>
            <a:chOff x="318" y="1406"/>
            <a:chExt cx="2426" cy="916"/>
          </a:xfrm>
        </p:grpSpPr>
        <p:sp>
          <p:nvSpPr>
            <p:cNvPr id="102422" name="Rectangle 40"/>
            <p:cNvSpPr>
              <a:spLocks noChangeArrowheads="1"/>
            </p:cNvSpPr>
            <p:nvPr/>
          </p:nvSpPr>
          <p:spPr bwMode="auto">
            <a:xfrm>
              <a:off x="318" y="1632"/>
              <a:ext cx="872"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Size of ball</a:t>
              </a:r>
            </a:p>
          </p:txBody>
        </p:sp>
        <p:sp>
          <p:nvSpPr>
            <p:cNvPr id="102423" name="Rectangle 41"/>
            <p:cNvSpPr>
              <a:spLocks noChangeArrowheads="1"/>
            </p:cNvSpPr>
            <p:nvPr/>
          </p:nvSpPr>
          <p:spPr bwMode="auto">
            <a:xfrm>
              <a:off x="926" y="2067"/>
              <a:ext cx="1143"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Lopsidedness</a:t>
              </a:r>
            </a:p>
          </p:txBody>
        </p:sp>
        <p:sp>
          <p:nvSpPr>
            <p:cNvPr id="102424" name="Rectangle 42"/>
            <p:cNvSpPr>
              <a:spLocks noChangeArrowheads="1"/>
            </p:cNvSpPr>
            <p:nvPr/>
          </p:nvSpPr>
          <p:spPr bwMode="auto">
            <a:xfrm>
              <a:off x="1367" y="1406"/>
              <a:ext cx="819"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Aft>
                  <a:spcPct val="45000"/>
                </a:spcAft>
              </a:pPr>
              <a:r>
                <a:rPr lang="en-US" altLang="en-US" sz="1050">
                  <a:latin typeface="Cardo" panose="02020600000000000000" pitchFamily="18" charset="-79"/>
                  <a:ea typeface="Cardo" panose="02020600000000000000" pitchFamily="18" charset="-79"/>
                  <a:cs typeface="Cardo" panose="02020600000000000000" pitchFamily="18" charset="-79"/>
                </a:rPr>
                <a:t>Grain/Feel (grip)</a:t>
              </a:r>
            </a:p>
          </p:txBody>
        </p:sp>
        <p:sp>
          <p:nvSpPr>
            <p:cNvPr id="102425" name="Line 43"/>
            <p:cNvSpPr>
              <a:spLocks noChangeShapeType="1"/>
            </p:cNvSpPr>
            <p:nvPr/>
          </p:nvSpPr>
          <p:spPr bwMode="auto">
            <a:xfrm rot="5400000">
              <a:off x="1813" y="1186"/>
              <a:ext cx="0" cy="1009"/>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6" name="Line 44"/>
            <p:cNvSpPr>
              <a:spLocks noChangeShapeType="1"/>
            </p:cNvSpPr>
            <p:nvPr/>
          </p:nvSpPr>
          <p:spPr bwMode="auto">
            <a:xfrm rot="-5400000">
              <a:off x="1680" y="1568"/>
              <a:ext cx="0" cy="1432"/>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7" name="Line 45"/>
            <p:cNvSpPr>
              <a:spLocks noChangeShapeType="1"/>
            </p:cNvSpPr>
            <p:nvPr/>
          </p:nvSpPr>
          <p:spPr bwMode="auto">
            <a:xfrm rot="-5400000">
              <a:off x="924" y="1316"/>
              <a:ext cx="0" cy="976"/>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8" name="Text Box 46"/>
            <p:cNvSpPr txBox="1">
              <a:spLocks noChangeArrowheads="1"/>
            </p:cNvSpPr>
            <p:nvPr/>
          </p:nvSpPr>
          <p:spPr bwMode="auto">
            <a:xfrm>
              <a:off x="1841" y="1722"/>
              <a:ext cx="562"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Air pressure</a:t>
              </a:r>
            </a:p>
          </p:txBody>
        </p:sp>
        <p:sp>
          <p:nvSpPr>
            <p:cNvPr id="102429" name="Line 47"/>
            <p:cNvSpPr>
              <a:spLocks noChangeShapeType="1"/>
            </p:cNvSpPr>
            <p:nvPr/>
          </p:nvSpPr>
          <p:spPr bwMode="auto">
            <a:xfrm rot="5400000">
              <a:off x="2253" y="1421"/>
              <a:ext cx="0" cy="982"/>
            </a:xfrm>
            <a:prstGeom prst="line">
              <a:avLst/>
            </a:prstGeom>
            <a:noFill/>
            <a:ln w="38100">
              <a:solidFill>
                <a:srgbClr val="3D9A3A"/>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grpSp>
        <p:nvGrpSpPr>
          <p:cNvPr id="110640" name="Group 48"/>
          <p:cNvGrpSpPr>
            <a:grpSpLocks/>
          </p:cNvGrpSpPr>
          <p:nvPr/>
        </p:nvGrpSpPr>
        <p:grpSpPr bwMode="auto">
          <a:xfrm>
            <a:off x="476699" y="3089699"/>
            <a:ext cx="3939345" cy="1393493"/>
            <a:chOff x="365" y="2577"/>
            <a:chExt cx="2589" cy="948"/>
          </a:xfrm>
        </p:grpSpPr>
        <p:sp>
          <p:nvSpPr>
            <p:cNvPr id="102412" name="Rectangle 49"/>
            <p:cNvSpPr>
              <a:spLocks noChangeArrowheads="1"/>
            </p:cNvSpPr>
            <p:nvPr/>
          </p:nvSpPr>
          <p:spPr bwMode="auto">
            <a:xfrm>
              <a:off x="1222" y="2577"/>
              <a:ext cx="454"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Training</a:t>
              </a:r>
            </a:p>
          </p:txBody>
        </p:sp>
        <p:sp>
          <p:nvSpPr>
            <p:cNvPr id="102413" name="Rectangle 50"/>
            <p:cNvSpPr>
              <a:spLocks noChangeArrowheads="1"/>
            </p:cNvSpPr>
            <p:nvPr/>
          </p:nvSpPr>
          <p:spPr bwMode="auto">
            <a:xfrm>
              <a:off x="819" y="2805"/>
              <a:ext cx="63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Conditioning</a:t>
              </a:r>
            </a:p>
          </p:txBody>
        </p:sp>
        <p:sp>
          <p:nvSpPr>
            <p:cNvPr id="102414" name="Rectangle 51"/>
            <p:cNvSpPr>
              <a:spLocks noChangeArrowheads="1"/>
            </p:cNvSpPr>
            <p:nvPr/>
          </p:nvSpPr>
          <p:spPr bwMode="auto">
            <a:xfrm>
              <a:off x="2184" y="2824"/>
              <a:ext cx="770"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Motivation</a:t>
              </a:r>
            </a:p>
          </p:txBody>
        </p:sp>
        <p:sp>
          <p:nvSpPr>
            <p:cNvPr id="102415" name="Rectangle 52"/>
            <p:cNvSpPr>
              <a:spLocks noChangeArrowheads="1"/>
            </p:cNvSpPr>
            <p:nvPr/>
          </p:nvSpPr>
          <p:spPr bwMode="auto">
            <a:xfrm>
              <a:off x="1343" y="3270"/>
              <a:ext cx="92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25000"/>
                </a:lnSpc>
              </a:pPr>
              <a:r>
                <a:rPr lang="en-US" altLang="en-US" sz="1050">
                  <a:latin typeface="Cardo" panose="02020600000000000000" pitchFamily="18" charset="-79"/>
                  <a:ea typeface="Cardo" panose="02020600000000000000" pitchFamily="18" charset="-79"/>
                  <a:cs typeface="Cardo" panose="02020600000000000000" pitchFamily="18" charset="-79"/>
                </a:rPr>
                <a:t>Concentration</a:t>
              </a:r>
            </a:p>
          </p:txBody>
        </p:sp>
        <p:sp>
          <p:nvSpPr>
            <p:cNvPr id="102416" name="Line 53"/>
            <p:cNvSpPr>
              <a:spLocks noChangeShapeType="1"/>
            </p:cNvSpPr>
            <p:nvPr/>
          </p:nvSpPr>
          <p:spPr bwMode="auto">
            <a:xfrm rot="-5400000" flipH="1" flipV="1">
              <a:off x="2463" y="2581"/>
              <a:ext cx="0" cy="924"/>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17" name="Line 54"/>
            <p:cNvSpPr>
              <a:spLocks noChangeShapeType="1"/>
            </p:cNvSpPr>
            <p:nvPr/>
          </p:nvSpPr>
          <p:spPr bwMode="auto">
            <a:xfrm rot="-5400000" flipH="1" flipV="1">
              <a:off x="1739" y="2942"/>
              <a:ext cx="0" cy="1091"/>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18" name="Line 55"/>
            <p:cNvSpPr>
              <a:spLocks noChangeShapeType="1"/>
            </p:cNvSpPr>
            <p:nvPr/>
          </p:nvSpPr>
          <p:spPr bwMode="auto">
            <a:xfrm rot="-5400000">
              <a:off x="1700" y="2014"/>
              <a:ext cx="0" cy="1432"/>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19" name="Line 56"/>
            <p:cNvSpPr>
              <a:spLocks noChangeShapeType="1"/>
            </p:cNvSpPr>
            <p:nvPr/>
          </p:nvSpPr>
          <p:spPr bwMode="auto">
            <a:xfrm rot="-5400000">
              <a:off x="905" y="2735"/>
              <a:ext cx="0" cy="1080"/>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sp>
          <p:nvSpPr>
            <p:cNvPr id="102420" name="Text Box 57"/>
            <p:cNvSpPr txBox="1">
              <a:spLocks noChangeArrowheads="1"/>
            </p:cNvSpPr>
            <p:nvPr/>
          </p:nvSpPr>
          <p:spPr bwMode="auto">
            <a:xfrm>
              <a:off x="459" y="3082"/>
              <a:ext cx="573"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050">
                  <a:latin typeface="Cardo" panose="02020600000000000000" pitchFamily="18" charset="-79"/>
                  <a:ea typeface="Cardo" panose="02020600000000000000" pitchFamily="18" charset="-79"/>
                  <a:cs typeface="Cardo" panose="02020600000000000000" pitchFamily="18" charset="-79"/>
                </a:rPr>
                <a:t>Consistency</a:t>
              </a:r>
            </a:p>
          </p:txBody>
        </p:sp>
        <p:sp>
          <p:nvSpPr>
            <p:cNvPr id="102421" name="Line 58"/>
            <p:cNvSpPr>
              <a:spLocks noChangeShapeType="1"/>
            </p:cNvSpPr>
            <p:nvPr/>
          </p:nvSpPr>
          <p:spPr bwMode="auto">
            <a:xfrm rot="-5400000">
              <a:off x="1287" y="2377"/>
              <a:ext cx="0" cy="1249"/>
            </a:xfrm>
            <a:prstGeom prst="line">
              <a:avLst/>
            </a:prstGeom>
            <a:noFill/>
            <a:ln w="38100">
              <a:solidFill>
                <a:srgbClr val="667BA6"/>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en-US" sz="12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0607"/>
                                        </p:tgtEl>
                                        <p:attrNameLst>
                                          <p:attrName>style.visibility</p:attrName>
                                        </p:attrNameLst>
                                      </p:cBhvr>
                                      <p:to>
                                        <p:strVal val="visible"/>
                                      </p:to>
                                    </p:set>
                                    <p:animEffect transition="in" filter="wipe(left)">
                                      <p:cBhvr>
                                        <p:cTn id="7" dur="1000"/>
                                        <p:tgtEl>
                                          <p:spTgt spid="110607"/>
                                        </p:tgtEl>
                                      </p:cBhvr>
                                    </p:animEffect>
                                  </p:childTnLst>
                                </p:cTn>
                              </p:par>
                            </p:childTnLst>
                          </p:cTn>
                        </p:par>
                        <p:par>
                          <p:cTn id="8" fill="hold" nodeType="afterGroup">
                            <p:stCondLst>
                              <p:cond delay="2000"/>
                            </p:stCondLst>
                            <p:childTnLst>
                              <p:par>
                                <p:cTn id="9" presetID="18" presetClass="entr" presetSubtype="6" fill="hold" nodeType="afterEffect">
                                  <p:stCondLst>
                                    <p:cond delay="0"/>
                                  </p:stCondLst>
                                  <p:childTnLst>
                                    <p:set>
                                      <p:cBhvr>
                                        <p:cTn id="10" dur="1" fill="hold">
                                          <p:stCondLst>
                                            <p:cond delay="0"/>
                                          </p:stCondLst>
                                        </p:cTn>
                                        <p:tgtEl>
                                          <p:spTgt spid="110595"/>
                                        </p:tgtEl>
                                        <p:attrNameLst>
                                          <p:attrName>style.visibility</p:attrName>
                                        </p:attrNameLst>
                                      </p:cBhvr>
                                      <p:to>
                                        <p:strVal val="visible"/>
                                      </p:to>
                                    </p:set>
                                    <p:animEffect transition="in" filter="strips(downRight)">
                                      <p:cBhvr>
                                        <p:cTn id="11" dur="1000"/>
                                        <p:tgtEl>
                                          <p:spTgt spid="110595"/>
                                        </p:tgtEl>
                                      </p:cBhvr>
                                    </p:animEffect>
                                  </p:childTnLst>
                                </p:cTn>
                              </p:par>
                            </p:childTnLst>
                          </p:cTn>
                        </p:par>
                        <p:par>
                          <p:cTn id="12" fill="hold" nodeType="afterGroup">
                            <p:stCondLst>
                              <p:cond delay="3000"/>
                            </p:stCondLst>
                            <p:childTnLst>
                              <p:par>
                                <p:cTn id="13" presetID="18" presetClass="entr" presetSubtype="6" fill="hold" nodeType="afterEffect">
                                  <p:stCondLst>
                                    <p:cond delay="0"/>
                                  </p:stCondLst>
                                  <p:childTnLst>
                                    <p:set>
                                      <p:cBhvr>
                                        <p:cTn id="14" dur="1" fill="hold">
                                          <p:stCondLst>
                                            <p:cond delay="0"/>
                                          </p:stCondLst>
                                        </p:cTn>
                                        <p:tgtEl>
                                          <p:spTgt spid="110598"/>
                                        </p:tgtEl>
                                        <p:attrNameLst>
                                          <p:attrName>style.visibility</p:attrName>
                                        </p:attrNameLst>
                                      </p:cBhvr>
                                      <p:to>
                                        <p:strVal val="visible"/>
                                      </p:to>
                                    </p:set>
                                    <p:animEffect transition="in" filter="strips(downRight)">
                                      <p:cBhvr>
                                        <p:cTn id="15" dur="1000"/>
                                        <p:tgtEl>
                                          <p:spTgt spid="110598"/>
                                        </p:tgtEl>
                                      </p:cBhvr>
                                    </p:animEffect>
                                  </p:childTnLst>
                                </p:cTn>
                              </p:par>
                            </p:childTnLst>
                          </p:cTn>
                        </p:par>
                        <p:par>
                          <p:cTn id="16" fill="hold" nodeType="afterGroup">
                            <p:stCondLst>
                              <p:cond delay="4000"/>
                            </p:stCondLst>
                            <p:childTnLst>
                              <p:par>
                                <p:cTn id="17" presetID="18" presetClass="entr" presetSubtype="3" fill="hold" nodeType="afterEffect">
                                  <p:stCondLst>
                                    <p:cond delay="0"/>
                                  </p:stCondLst>
                                  <p:childTnLst>
                                    <p:set>
                                      <p:cBhvr>
                                        <p:cTn id="18" dur="1" fill="hold">
                                          <p:stCondLst>
                                            <p:cond delay="0"/>
                                          </p:stCondLst>
                                        </p:cTn>
                                        <p:tgtEl>
                                          <p:spTgt spid="110604"/>
                                        </p:tgtEl>
                                        <p:attrNameLst>
                                          <p:attrName>style.visibility</p:attrName>
                                        </p:attrNameLst>
                                      </p:cBhvr>
                                      <p:to>
                                        <p:strVal val="visible"/>
                                      </p:to>
                                    </p:set>
                                    <p:animEffect transition="in" filter="strips(upRight)">
                                      <p:cBhvr>
                                        <p:cTn id="19" dur="1000"/>
                                        <p:tgtEl>
                                          <p:spTgt spid="110604"/>
                                        </p:tgtEl>
                                      </p:cBhvr>
                                    </p:animEffect>
                                  </p:childTnLst>
                                </p:cTn>
                              </p:par>
                            </p:childTnLst>
                          </p:cTn>
                        </p:par>
                        <p:par>
                          <p:cTn id="20" fill="hold" nodeType="afterGroup">
                            <p:stCondLst>
                              <p:cond delay="5000"/>
                            </p:stCondLst>
                            <p:childTnLst>
                              <p:par>
                                <p:cTn id="21" presetID="18" presetClass="entr" presetSubtype="3" fill="hold" nodeType="afterEffect">
                                  <p:stCondLst>
                                    <p:cond delay="0"/>
                                  </p:stCondLst>
                                  <p:childTnLst>
                                    <p:set>
                                      <p:cBhvr>
                                        <p:cTn id="22" dur="1" fill="hold">
                                          <p:stCondLst>
                                            <p:cond delay="0"/>
                                          </p:stCondLst>
                                        </p:cTn>
                                        <p:tgtEl>
                                          <p:spTgt spid="110601"/>
                                        </p:tgtEl>
                                        <p:attrNameLst>
                                          <p:attrName>style.visibility</p:attrName>
                                        </p:attrNameLst>
                                      </p:cBhvr>
                                      <p:to>
                                        <p:strVal val="visible"/>
                                      </p:to>
                                    </p:set>
                                    <p:animEffect transition="in" filter="strips(upRight)">
                                      <p:cBhvr>
                                        <p:cTn id="23" dur="1000"/>
                                        <p:tgtEl>
                                          <p:spTgt spid="11060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nodeType="clickEffect">
                                  <p:stCondLst>
                                    <p:cond delay="0"/>
                                  </p:stCondLst>
                                  <p:childTnLst>
                                    <p:set>
                                      <p:cBhvr>
                                        <p:cTn id="27" dur="1" fill="hold">
                                          <p:stCondLst>
                                            <p:cond delay="0"/>
                                          </p:stCondLst>
                                        </p:cTn>
                                        <p:tgtEl>
                                          <p:spTgt spid="110631"/>
                                        </p:tgtEl>
                                        <p:attrNameLst>
                                          <p:attrName>style.visibility</p:attrName>
                                        </p:attrNameLst>
                                      </p:cBhvr>
                                      <p:to>
                                        <p:strVal val="visible"/>
                                      </p:to>
                                    </p:set>
                                    <p:animEffect transition="in" filter="barn(inVertical)">
                                      <p:cBhvr>
                                        <p:cTn id="28" dur="1000"/>
                                        <p:tgtEl>
                                          <p:spTgt spid="11063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nodeType="clickEffect">
                                  <p:stCondLst>
                                    <p:cond delay="0"/>
                                  </p:stCondLst>
                                  <p:childTnLst>
                                    <p:set>
                                      <p:cBhvr>
                                        <p:cTn id="32" dur="1" fill="hold">
                                          <p:stCondLst>
                                            <p:cond delay="0"/>
                                          </p:stCondLst>
                                        </p:cTn>
                                        <p:tgtEl>
                                          <p:spTgt spid="110620"/>
                                        </p:tgtEl>
                                        <p:attrNameLst>
                                          <p:attrName>style.visibility</p:attrName>
                                        </p:attrNameLst>
                                      </p:cBhvr>
                                      <p:to>
                                        <p:strVal val="visible"/>
                                      </p:to>
                                    </p:set>
                                    <p:animEffect transition="in" filter="barn(inVertical)">
                                      <p:cBhvr>
                                        <p:cTn id="33" dur="1000"/>
                                        <p:tgtEl>
                                          <p:spTgt spid="11062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6" presetClass="entr" presetSubtype="21" fill="hold" nodeType="clickEffect">
                                  <p:stCondLst>
                                    <p:cond delay="0"/>
                                  </p:stCondLst>
                                  <p:childTnLst>
                                    <p:set>
                                      <p:cBhvr>
                                        <p:cTn id="37" dur="1" fill="hold">
                                          <p:stCondLst>
                                            <p:cond delay="0"/>
                                          </p:stCondLst>
                                        </p:cTn>
                                        <p:tgtEl>
                                          <p:spTgt spid="110640"/>
                                        </p:tgtEl>
                                        <p:attrNameLst>
                                          <p:attrName>style.visibility</p:attrName>
                                        </p:attrNameLst>
                                      </p:cBhvr>
                                      <p:to>
                                        <p:strVal val="visible"/>
                                      </p:to>
                                    </p:set>
                                    <p:animEffect transition="in" filter="barn(inVertical)">
                                      <p:cBhvr>
                                        <p:cTn id="38" dur="1000"/>
                                        <p:tgtEl>
                                          <p:spTgt spid="11064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21" fill="hold" nodeType="clickEffect">
                                  <p:stCondLst>
                                    <p:cond delay="0"/>
                                  </p:stCondLst>
                                  <p:childTnLst>
                                    <p:set>
                                      <p:cBhvr>
                                        <p:cTn id="42" dur="1" fill="hold">
                                          <p:stCondLst>
                                            <p:cond delay="0"/>
                                          </p:stCondLst>
                                        </p:cTn>
                                        <p:tgtEl>
                                          <p:spTgt spid="110611"/>
                                        </p:tgtEl>
                                        <p:attrNameLst>
                                          <p:attrName>style.visibility</p:attrName>
                                        </p:attrNameLst>
                                      </p:cBhvr>
                                      <p:to>
                                        <p:strVal val="visible"/>
                                      </p:to>
                                    </p:set>
                                    <p:animEffect transition="in" filter="barn(inVertical)">
                                      <p:cBhvr>
                                        <p:cTn id="43" dur="1000"/>
                                        <p:tgtEl>
                                          <p:spTgt spid="110611"/>
                                        </p:tgtEl>
                                      </p:cBhvr>
                                    </p:animEffect>
                                  </p:childTnLst>
                                </p:cTn>
                              </p:par>
                            </p:childTnLst>
                          </p:cTn>
                        </p:par>
                        <p:par>
                          <p:cTn id="44" fill="hold" nodeType="afterGroup">
                            <p:stCondLst>
                              <p:cond delay="1000"/>
                            </p:stCondLst>
                            <p:childTnLst>
                              <p:par>
                                <p:cTn id="45" presetID="22" presetClass="entr" presetSubtype="8" fill="hold" nodeType="afterEffect">
                                  <p:stCondLst>
                                    <p:cond delay="0"/>
                                  </p:stCondLst>
                                  <p:childTnLst>
                                    <p:set>
                                      <p:cBhvr>
                                        <p:cTn id="46" dur="1" fill="hold">
                                          <p:stCondLst>
                                            <p:cond delay="0"/>
                                          </p:stCondLst>
                                        </p:cTn>
                                        <p:tgtEl>
                                          <p:spTgt spid="110610"/>
                                        </p:tgtEl>
                                        <p:attrNameLst>
                                          <p:attrName>style.visibility</p:attrName>
                                        </p:attrNameLst>
                                      </p:cBhvr>
                                      <p:to>
                                        <p:strVal val="visible"/>
                                      </p:to>
                                    </p:set>
                                    <p:animEffect transition="in" filter="wipe(left)">
                                      <p:cBhvr>
                                        <p:cTn id="47" dur="1000"/>
                                        <p:tgtEl>
                                          <p:spTgt spid="110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685800" y="326231"/>
            <a:ext cx="7772400" cy="600075"/>
          </a:xfrm>
        </p:spPr>
        <p:txBody>
          <a:bodyPr>
            <a:normAutofit fontScale="90000"/>
          </a:bodyPr>
          <a:lstStyle/>
          <a:p>
            <a:r>
              <a:rPr lang="en-US" altLang="en-US" smtClean="0"/>
              <a:t>Pareto Charts</a:t>
            </a:r>
          </a:p>
        </p:txBody>
      </p:sp>
      <p:grpSp>
        <p:nvGrpSpPr>
          <p:cNvPr id="112643" name="Group 3"/>
          <p:cNvGrpSpPr>
            <a:grpSpLocks/>
          </p:cNvGrpSpPr>
          <p:nvPr/>
        </p:nvGrpSpPr>
        <p:grpSpPr bwMode="auto">
          <a:xfrm>
            <a:off x="3644900" y="2783744"/>
            <a:ext cx="2968625" cy="650081"/>
            <a:chOff x="2296" y="2358"/>
            <a:chExt cx="1870" cy="546"/>
          </a:xfrm>
        </p:grpSpPr>
        <p:sp>
          <p:nvSpPr>
            <p:cNvPr id="104480" name="Rectangle 4"/>
            <p:cNvSpPr>
              <a:spLocks noChangeArrowheads="1"/>
            </p:cNvSpPr>
            <p:nvPr/>
          </p:nvSpPr>
          <p:spPr bwMode="auto">
            <a:xfrm>
              <a:off x="3126" y="2358"/>
              <a:ext cx="104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200">
                  <a:latin typeface="Cardo" panose="02020600000000000000" pitchFamily="18" charset="-79"/>
                  <a:ea typeface="Cardo" panose="02020600000000000000" pitchFamily="18" charset="-79"/>
                  <a:cs typeface="Cardo" panose="02020600000000000000" pitchFamily="18" charset="-79"/>
                </a:rPr>
                <a:t>Number of occurrences</a:t>
              </a:r>
            </a:p>
          </p:txBody>
        </p:sp>
        <p:sp>
          <p:nvSpPr>
            <p:cNvPr id="112645" name="Freeform 5"/>
            <p:cNvSpPr>
              <a:spLocks/>
            </p:cNvSpPr>
            <p:nvPr/>
          </p:nvSpPr>
          <p:spPr bwMode="auto">
            <a:xfrm>
              <a:off x="2296" y="2576"/>
              <a:ext cx="944" cy="328"/>
            </a:xfrm>
            <a:custGeom>
              <a:avLst/>
              <a:gdLst>
                <a:gd name="T0" fmla="*/ 944 w 944"/>
                <a:gd name="T1" fmla="*/ 0 h 328"/>
                <a:gd name="T2" fmla="*/ 416 w 944"/>
                <a:gd name="T3" fmla="*/ 120 h 328"/>
                <a:gd name="T4" fmla="*/ 536 w 944"/>
                <a:gd name="T5" fmla="*/ 176 h 328"/>
                <a:gd name="T6" fmla="*/ 0 w 944"/>
                <a:gd name="T7" fmla="*/ 328 h 328"/>
              </a:gdLst>
              <a:ahLst/>
              <a:cxnLst>
                <a:cxn ang="0">
                  <a:pos x="T0" y="T1"/>
                </a:cxn>
                <a:cxn ang="0">
                  <a:pos x="T2" y="T3"/>
                </a:cxn>
                <a:cxn ang="0">
                  <a:pos x="T4" y="T5"/>
                </a:cxn>
                <a:cxn ang="0">
                  <a:pos x="T6" y="T7"/>
                </a:cxn>
              </a:cxnLst>
              <a:rect l="0" t="0" r="r" b="b"/>
              <a:pathLst>
                <a:path w="944" h="328">
                  <a:moveTo>
                    <a:pt x="944" y="0"/>
                  </a:moveTo>
                  <a:lnTo>
                    <a:pt x="416" y="120"/>
                  </a:lnTo>
                  <a:lnTo>
                    <a:pt x="536" y="176"/>
                  </a:lnTo>
                  <a:lnTo>
                    <a:pt x="0" y="328"/>
                  </a:lnTo>
                </a:path>
              </a:pathLst>
            </a:custGeom>
            <a:noFill/>
            <a:ln w="57150" cmpd="sng">
              <a:solidFill>
                <a:srgbClr val="FFFF00"/>
              </a:solidFill>
              <a:round/>
              <a:headEnd/>
              <a:tailEnd type="triangle" w="med" len="me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grpSp>
      <p:grpSp>
        <p:nvGrpSpPr>
          <p:cNvPr id="112646" name="Group 6"/>
          <p:cNvGrpSpPr>
            <a:grpSpLocks/>
          </p:cNvGrpSpPr>
          <p:nvPr/>
        </p:nvGrpSpPr>
        <p:grpSpPr bwMode="auto">
          <a:xfrm>
            <a:off x="1533525" y="2032460"/>
            <a:ext cx="5772150" cy="2361009"/>
            <a:chOff x="966" y="1727"/>
            <a:chExt cx="3636" cy="1983"/>
          </a:xfrm>
        </p:grpSpPr>
        <p:sp>
          <p:nvSpPr>
            <p:cNvPr id="104468" name="Rectangle 7"/>
            <p:cNvSpPr>
              <a:spLocks noChangeArrowheads="1"/>
            </p:cNvSpPr>
            <p:nvPr/>
          </p:nvSpPr>
          <p:spPr bwMode="auto">
            <a:xfrm>
              <a:off x="966" y="3369"/>
              <a:ext cx="3562"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1pPr>
              <a:lvl2pPr marL="742950" indent="-28575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2pPr>
              <a:lvl3pPr marL="1143000" indent="-22860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3pPr>
              <a:lvl4pPr marL="1600200" indent="-22860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4pPr>
              <a:lvl5pPr marL="2057400" indent="-228600">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673100" algn="ctr"/>
                  <a:tab pos="1816100" algn="ctr"/>
                  <a:tab pos="2959100" algn="ctr"/>
                  <a:tab pos="4102100" algn="ctr"/>
                  <a:tab pos="5245100" algn="ctr"/>
                </a:tabLst>
                <a:defRPr>
                  <a:solidFill>
                    <a:schemeClr val="tx1"/>
                  </a:solidFill>
                  <a:latin typeface="Calibri" pitchFamily="34" charset="0"/>
                  <a:cs typeface="Arial" pitchFamily="34" charset="0"/>
                </a:defRPr>
              </a:lvl9pPr>
            </a:lstStyle>
            <a:p>
              <a:pPr>
                <a:lnSpc>
                  <a:spcPct val="85000"/>
                </a:lnSpc>
              </a:pPr>
              <a:r>
                <a:rPr lang="en-US" altLang="en-US" sz="1200">
                  <a:latin typeface="Cardo" panose="02020600000000000000" pitchFamily="18" charset="-79"/>
                  <a:ea typeface="Cardo" panose="02020600000000000000" pitchFamily="18" charset="-79"/>
                  <a:cs typeface="Cardo" panose="02020600000000000000" pitchFamily="18" charset="-79"/>
                </a:rPr>
                <a:t>	Room svc	Check-in	Pool hours	Minibar	Misc.</a:t>
              </a:r>
            </a:p>
            <a:p>
              <a:pPr>
                <a:lnSpc>
                  <a:spcPct val="85000"/>
                </a:lnSpc>
              </a:pPr>
              <a:r>
                <a:rPr lang="en-US" altLang="en-US" sz="1200">
                  <a:latin typeface="Cardo" panose="02020600000000000000" pitchFamily="18" charset="-79"/>
                  <a:ea typeface="Cardo" panose="02020600000000000000" pitchFamily="18" charset="-79"/>
                  <a:cs typeface="Cardo" panose="02020600000000000000" pitchFamily="18" charset="-79"/>
                </a:rPr>
                <a:t>	72%	16%	5%	4%	3%</a:t>
              </a:r>
            </a:p>
          </p:txBody>
        </p:sp>
        <p:grpSp>
          <p:nvGrpSpPr>
            <p:cNvPr id="104469" name="Group 8"/>
            <p:cNvGrpSpPr>
              <a:grpSpLocks/>
            </p:cNvGrpSpPr>
            <p:nvPr/>
          </p:nvGrpSpPr>
          <p:grpSpPr bwMode="auto">
            <a:xfrm>
              <a:off x="1168" y="1727"/>
              <a:ext cx="3434" cy="1611"/>
              <a:chOff x="1168" y="1727"/>
              <a:chExt cx="3434" cy="1611"/>
            </a:xfrm>
          </p:grpSpPr>
          <p:sp>
            <p:nvSpPr>
              <p:cNvPr id="104470" name="Rectangle 9"/>
              <p:cNvSpPr>
                <a:spLocks noChangeArrowheads="1"/>
              </p:cNvSpPr>
              <p:nvPr/>
            </p:nvSpPr>
            <p:spPr bwMode="auto">
              <a:xfrm>
                <a:off x="2030" y="2807"/>
                <a:ext cx="23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12</a:t>
                </a:r>
              </a:p>
            </p:txBody>
          </p:sp>
          <p:sp>
            <p:nvSpPr>
              <p:cNvPr id="104471" name="Rectangle 10"/>
              <p:cNvSpPr>
                <a:spLocks noChangeArrowheads="1"/>
              </p:cNvSpPr>
              <p:nvPr/>
            </p:nvSpPr>
            <p:spPr bwMode="auto">
              <a:xfrm>
                <a:off x="2766" y="3023"/>
                <a:ext cx="17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4</a:t>
                </a:r>
              </a:p>
            </p:txBody>
          </p:sp>
          <p:sp>
            <p:nvSpPr>
              <p:cNvPr id="104472" name="Rectangle 11"/>
              <p:cNvSpPr>
                <a:spLocks noChangeArrowheads="1"/>
              </p:cNvSpPr>
              <p:nvPr/>
            </p:nvSpPr>
            <p:spPr bwMode="auto">
              <a:xfrm>
                <a:off x="3502" y="3055"/>
                <a:ext cx="17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3</a:t>
                </a:r>
              </a:p>
            </p:txBody>
          </p:sp>
          <p:sp>
            <p:nvSpPr>
              <p:cNvPr id="104473" name="Rectangle 12"/>
              <p:cNvSpPr>
                <a:spLocks noChangeArrowheads="1"/>
              </p:cNvSpPr>
              <p:nvPr/>
            </p:nvSpPr>
            <p:spPr bwMode="auto">
              <a:xfrm>
                <a:off x="4230" y="3079"/>
                <a:ext cx="17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2</a:t>
                </a:r>
              </a:p>
            </p:txBody>
          </p:sp>
          <p:sp>
            <p:nvSpPr>
              <p:cNvPr id="104474" name="Rectangle 13"/>
              <p:cNvSpPr>
                <a:spLocks noChangeArrowheads="1"/>
              </p:cNvSpPr>
              <p:nvPr/>
            </p:nvSpPr>
            <p:spPr bwMode="auto">
              <a:xfrm>
                <a:off x="1168" y="1944"/>
                <a:ext cx="536" cy="1384"/>
              </a:xfrm>
              <a:prstGeom prst="rect">
                <a:avLst/>
              </a:prstGeom>
              <a:solidFill>
                <a:srgbClr val="24BDB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12654" name="Rectangle 14"/>
              <p:cNvSpPr>
                <a:spLocks noChangeArrowheads="1"/>
              </p:cNvSpPr>
              <p:nvPr/>
            </p:nvSpPr>
            <p:spPr bwMode="auto">
              <a:xfrm>
                <a:off x="1897" y="3016"/>
                <a:ext cx="536" cy="312"/>
              </a:xfrm>
              <a:prstGeom prst="rect">
                <a:avLst/>
              </a:prstGeom>
              <a:solidFill>
                <a:schemeClr val="accent1">
                  <a:lumMod val="60000"/>
                  <a:lumOff val="4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12655" name="Rectangle 15"/>
              <p:cNvSpPr>
                <a:spLocks noChangeArrowheads="1"/>
              </p:cNvSpPr>
              <p:nvPr/>
            </p:nvSpPr>
            <p:spPr bwMode="auto">
              <a:xfrm>
                <a:off x="2609" y="3229"/>
                <a:ext cx="536" cy="99"/>
              </a:xfrm>
              <a:prstGeom prst="rect">
                <a:avLst/>
              </a:prstGeom>
              <a:solidFill>
                <a:schemeClr val="accent4">
                  <a:lumMod val="75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12656" name="Rectangle 16"/>
              <p:cNvSpPr>
                <a:spLocks noChangeArrowheads="1"/>
              </p:cNvSpPr>
              <p:nvPr/>
            </p:nvSpPr>
            <p:spPr bwMode="auto">
              <a:xfrm>
                <a:off x="3345" y="3253"/>
                <a:ext cx="536" cy="75"/>
              </a:xfrm>
              <a:prstGeom prst="rect">
                <a:avLst/>
              </a:prstGeom>
              <a:solidFill>
                <a:schemeClr val="accent3">
                  <a:lumMod val="75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4478" name="Rectangle 17"/>
              <p:cNvSpPr>
                <a:spLocks noChangeArrowheads="1"/>
              </p:cNvSpPr>
              <p:nvPr/>
            </p:nvSpPr>
            <p:spPr bwMode="auto">
              <a:xfrm>
                <a:off x="4066" y="3278"/>
                <a:ext cx="536" cy="50"/>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79" name="Rectangle 18"/>
              <p:cNvSpPr>
                <a:spLocks noChangeArrowheads="1"/>
              </p:cNvSpPr>
              <p:nvPr/>
            </p:nvSpPr>
            <p:spPr bwMode="auto">
              <a:xfrm>
                <a:off x="1294" y="1727"/>
                <a:ext cx="231"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54</a:t>
                </a:r>
              </a:p>
            </p:txBody>
          </p:sp>
        </p:grpSp>
      </p:grpSp>
      <p:grpSp>
        <p:nvGrpSpPr>
          <p:cNvPr id="112659" name="Group 19"/>
          <p:cNvGrpSpPr>
            <a:grpSpLocks/>
          </p:cNvGrpSpPr>
          <p:nvPr/>
        </p:nvGrpSpPr>
        <p:grpSpPr bwMode="auto">
          <a:xfrm>
            <a:off x="2189164" y="1610978"/>
            <a:ext cx="5842001" cy="921543"/>
            <a:chOff x="1379" y="1373"/>
            <a:chExt cx="3680" cy="774"/>
          </a:xfrm>
        </p:grpSpPr>
        <p:sp>
          <p:nvSpPr>
            <p:cNvPr id="104460" name="Rectangle 20"/>
            <p:cNvSpPr>
              <a:spLocks noChangeArrowheads="1"/>
            </p:cNvSpPr>
            <p:nvPr/>
          </p:nvSpPr>
          <p:spPr bwMode="auto">
            <a:xfrm>
              <a:off x="4734" y="1373"/>
              <a:ext cx="325" cy="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100</a:t>
              </a:r>
            </a:p>
            <a:p>
              <a:pPr>
                <a:lnSpc>
                  <a:spcPct val="70000"/>
                </a:lnSpc>
              </a:pPr>
              <a:endParaRPr lang="en-US" altLang="en-US" sz="1100">
                <a:latin typeface="Cardo" panose="02020600000000000000" pitchFamily="18" charset="-79"/>
                <a:ea typeface="Cardo" panose="02020600000000000000" pitchFamily="18" charset="-79"/>
                <a:cs typeface="Cardo" panose="02020600000000000000" pitchFamily="18" charset="-79"/>
              </a:endParaRPr>
            </a:p>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93</a:t>
              </a:r>
            </a:p>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88</a:t>
              </a:r>
            </a:p>
            <a:p>
              <a:pPr>
                <a:lnSpc>
                  <a:spcPct val="70000"/>
                </a:lnSpc>
              </a:pPr>
              <a:endParaRPr lang="en-US" altLang="en-US" sz="1100">
                <a:latin typeface="Cardo" panose="02020600000000000000" pitchFamily="18" charset="-79"/>
                <a:ea typeface="Cardo" panose="02020600000000000000" pitchFamily="18" charset="-79"/>
                <a:cs typeface="Cardo" panose="02020600000000000000" pitchFamily="18" charset="-79"/>
              </a:endParaRPr>
            </a:p>
            <a:p>
              <a:pPr>
                <a:lnSpc>
                  <a:spcPct val="70000"/>
                </a:lnSpc>
              </a:pPr>
              <a:endParaRPr lang="en-US" altLang="en-US" sz="1100">
                <a:latin typeface="Cardo" panose="02020600000000000000" pitchFamily="18" charset="-79"/>
                <a:ea typeface="Cardo" panose="02020600000000000000" pitchFamily="18" charset="-79"/>
                <a:cs typeface="Cardo" panose="02020600000000000000" pitchFamily="18" charset="-79"/>
              </a:endParaRPr>
            </a:p>
            <a:p>
              <a:pPr>
                <a:lnSpc>
                  <a:spcPct val="70000"/>
                </a:lnSpc>
              </a:pPr>
              <a:r>
                <a:rPr lang="en-US" altLang="en-US" sz="1100">
                  <a:latin typeface="Cardo" panose="02020600000000000000" pitchFamily="18" charset="-79"/>
                  <a:ea typeface="Cardo" panose="02020600000000000000" pitchFamily="18" charset="-79"/>
                  <a:cs typeface="Cardo" panose="02020600000000000000" pitchFamily="18" charset="-79"/>
                </a:rPr>
                <a:t>– 72</a:t>
              </a:r>
            </a:p>
          </p:txBody>
        </p:sp>
        <p:grpSp>
          <p:nvGrpSpPr>
            <p:cNvPr id="104461" name="Group 21"/>
            <p:cNvGrpSpPr>
              <a:grpSpLocks/>
            </p:cNvGrpSpPr>
            <p:nvPr/>
          </p:nvGrpSpPr>
          <p:grpSpPr bwMode="auto">
            <a:xfrm>
              <a:off x="1379" y="1384"/>
              <a:ext cx="3019" cy="674"/>
              <a:chOff x="1379" y="1384"/>
              <a:chExt cx="3019" cy="674"/>
            </a:xfrm>
          </p:grpSpPr>
          <p:sp>
            <p:nvSpPr>
              <p:cNvPr id="104462" name="Freeform 22"/>
              <p:cNvSpPr>
                <a:spLocks/>
              </p:cNvSpPr>
              <p:nvPr/>
            </p:nvSpPr>
            <p:spPr bwMode="auto">
              <a:xfrm>
                <a:off x="1416" y="1432"/>
                <a:ext cx="2928" cy="536"/>
              </a:xfrm>
              <a:custGeom>
                <a:avLst/>
                <a:gdLst>
                  <a:gd name="T0" fmla="*/ 0 w 2928"/>
                  <a:gd name="T1" fmla="*/ 536 h 536"/>
                  <a:gd name="T2" fmla="*/ 752 w 2928"/>
                  <a:gd name="T3" fmla="*/ 224 h 536"/>
                  <a:gd name="T4" fmla="*/ 1456 w 2928"/>
                  <a:gd name="T5" fmla="*/ 136 h 536"/>
                  <a:gd name="T6" fmla="*/ 2184 w 2928"/>
                  <a:gd name="T7" fmla="*/ 64 h 536"/>
                  <a:gd name="T8" fmla="*/ 2928 w 2928"/>
                  <a:gd name="T9" fmla="*/ 0 h 536"/>
                  <a:gd name="T10" fmla="*/ 0 60000 65536"/>
                  <a:gd name="T11" fmla="*/ 0 60000 65536"/>
                  <a:gd name="T12" fmla="*/ 0 60000 65536"/>
                  <a:gd name="T13" fmla="*/ 0 60000 65536"/>
                  <a:gd name="T14" fmla="*/ 0 60000 65536"/>
                  <a:gd name="T15" fmla="*/ 0 w 2928"/>
                  <a:gd name="T16" fmla="*/ 0 h 536"/>
                  <a:gd name="T17" fmla="*/ 2928 w 2928"/>
                  <a:gd name="T18" fmla="*/ 536 h 536"/>
                </a:gdLst>
                <a:ahLst/>
                <a:cxnLst>
                  <a:cxn ang="T10">
                    <a:pos x="T0" y="T1"/>
                  </a:cxn>
                  <a:cxn ang="T11">
                    <a:pos x="T2" y="T3"/>
                  </a:cxn>
                  <a:cxn ang="T12">
                    <a:pos x="T4" y="T5"/>
                  </a:cxn>
                  <a:cxn ang="T13">
                    <a:pos x="T6" y="T7"/>
                  </a:cxn>
                  <a:cxn ang="T14">
                    <a:pos x="T8" y="T9"/>
                  </a:cxn>
                </a:cxnLst>
                <a:rect l="T15" t="T16" r="T17" b="T18"/>
                <a:pathLst>
                  <a:path w="2928" h="536">
                    <a:moveTo>
                      <a:pt x="0" y="536"/>
                    </a:moveTo>
                    <a:lnTo>
                      <a:pt x="752" y="224"/>
                    </a:lnTo>
                    <a:lnTo>
                      <a:pt x="1456" y="136"/>
                    </a:lnTo>
                    <a:lnTo>
                      <a:pt x="2184" y="64"/>
                    </a:lnTo>
                    <a:lnTo>
                      <a:pt x="2928" y="0"/>
                    </a:lnTo>
                  </a:path>
                </a:pathLst>
              </a:custGeom>
              <a:noFill/>
              <a:ln w="57150" cap="flat" cmpd="sng">
                <a:solidFill>
                  <a:srgbClr val="CA8C02"/>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4463" name="Oval 23"/>
              <p:cNvSpPr>
                <a:spLocks noChangeArrowheads="1"/>
              </p:cNvSpPr>
              <p:nvPr/>
            </p:nvSpPr>
            <p:spPr bwMode="auto">
              <a:xfrm>
                <a:off x="2118" y="1605"/>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4" name="Oval 24"/>
              <p:cNvSpPr>
                <a:spLocks noChangeArrowheads="1"/>
              </p:cNvSpPr>
              <p:nvPr/>
            </p:nvSpPr>
            <p:spPr bwMode="auto">
              <a:xfrm>
                <a:off x="2822" y="1517"/>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5" name="Oval 25"/>
              <p:cNvSpPr>
                <a:spLocks noChangeArrowheads="1"/>
              </p:cNvSpPr>
              <p:nvPr/>
            </p:nvSpPr>
            <p:spPr bwMode="auto">
              <a:xfrm>
                <a:off x="4283" y="1384"/>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6" name="Oval 26"/>
              <p:cNvSpPr>
                <a:spLocks noChangeArrowheads="1"/>
              </p:cNvSpPr>
              <p:nvPr/>
            </p:nvSpPr>
            <p:spPr bwMode="auto">
              <a:xfrm>
                <a:off x="3557" y="1450"/>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4467" name="Oval 27"/>
              <p:cNvSpPr>
                <a:spLocks noChangeArrowheads="1"/>
              </p:cNvSpPr>
              <p:nvPr/>
            </p:nvSpPr>
            <p:spPr bwMode="auto">
              <a:xfrm>
                <a:off x="1379" y="1904"/>
                <a:ext cx="115" cy="154"/>
              </a:xfrm>
              <a:prstGeom prst="ellipse">
                <a:avLst/>
              </a:prstGeom>
              <a:solidFill>
                <a:srgbClr val="CA8C02"/>
              </a:solidFill>
              <a:ln w="9525">
                <a:solidFill>
                  <a:srgbClr val="CA8C0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grpSp>
      </p:grpSp>
      <p:grpSp>
        <p:nvGrpSpPr>
          <p:cNvPr id="112668" name="Group 28"/>
          <p:cNvGrpSpPr>
            <a:grpSpLocks/>
          </p:cNvGrpSpPr>
          <p:nvPr/>
        </p:nvGrpSpPr>
        <p:grpSpPr bwMode="auto">
          <a:xfrm>
            <a:off x="806450" y="1203785"/>
            <a:ext cx="7529513" cy="3467101"/>
            <a:chOff x="508" y="1031"/>
            <a:chExt cx="4743" cy="2912"/>
          </a:xfrm>
        </p:grpSpPr>
        <p:sp>
          <p:nvSpPr>
            <p:cNvPr id="104454" name="Rectangle 29"/>
            <p:cNvSpPr>
              <a:spLocks noChangeArrowheads="1"/>
            </p:cNvSpPr>
            <p:nvPr/>
          </p:nvSpPr>
          <p:spPr bwMode="auto">
            <a:xfrm>
              <a:off x="754" y="1346"/>
              <a:ext cx="321" cy="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70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60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50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40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30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20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10  –</a:t>
              </a:r>
            </a:p>
            <a:p>
              <a:pPr algn="r">
                <a:lnSpc>
                  <a:spcPct val="165000"/>
                </a:lnSpc>
              </a:pPr>
              <a:r>
                <a:rPr lang="en-US" altLang="en-US" sz="1200">
                  <a:latin typeface="Cardo" panose="02020600000000000000" pitchFamily="18" charset="-79"/>
                  <a:ea typeface="Cardo" panose="02020600000000000000" pitchFamily="18" charset="-79"/>
                  <a:cs typeface="Cardo" panose="02020600000000000000" pitchFamily="18" charset="-79"/>
                </a:rPr>
                <a:t>0  –</a:t>
              </a:r>
            </a:p>
          </p:txBody>
        </p:sp>
        <p:sp>
          <p:nvSpPr>
            <p:cNvPr id="104455" name="Rectangle 30"/>
            <p:cNvSpPr>
              <a:spLocks noChangeArrowheads="1"/>
            </p:cNvSpPr>
            <p:nvPr/>
          </p:nvSpPr>
          <p:spPr bwMode="auto">
            <a:xfrm rot="16200000">
              <a:off x="-47" y="2331"/>
              <a:ext cx="128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Frequency (number)</a:t>
              </a:r>
            </a:p>
          </p:txBody>
        </p:sp>
        <p:sp>
          <p:nvSpPr>
            <p:cNvPr id="104456" name="Rectangle 31"/>
            <p:cNvSpPr>
              <a:spLocks noChangeArrowheads="1"/>
            </p:cNvSpPr>
            <p:nvPr/>
          </p:nvSpPr>
          <p:spPr bwMode="auto">
            <a:xfrm>
              <a:off x="1863" y="3710"/>
              <a:ext cx="13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Causes and percent of the total</a:t>
              </a:r>
            </a:p>
          </p:txBody>
        </p:sp>
        <p:sp>
          <p:nvSpPr>
            <p:cNvPr id="104457" name="Rectangle 32"/>
            <p:cNvSpPr>
              <a:spLocks noChangeArrowheads="1"/>
            </p:cNvSpPr>
            <p:nvPr/>
          </p:nvSpPr>
          <p:spPr bwMode="auto">
            <a:xfrm rot="16200000">
              <a:off x="4545" y="2381"/>
              <a:ext cx="123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Cumulative percent</a:t>
              </a:r>
            </a:p>
          </p:txBody>
        </p:sp>
        <p:sp>
          <p:nvSpPr>
            <p:cNvPr id="104458" name="Rectangle 33"/>
            <p:cNvSpPr>
              <a:spLocks noChangeArrowheads="1"/>
            </p:cNvSpPr>
            <p:nvPr/>
          </p:nvSpPr>
          <p:spPr bwMode="auto">
            <a:xfrm>
              <a:off x="2254" y="1031"/>
              <a:ext cx="93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a:latin typeface="Cardo" panose="02020600000000000000" pitchFamily="18" charset="-79"/>
                  <a:ea typeface="Cardo" panose="02020600000000000000" pitchFamily="18" charset="-79"/>
                  <a:cs typeface="Cardo" panose="02020600000000000000" pitchFamily="18" charset="-79"/>
                </a:rPr>
                <a:t>Data for October</a:t>
              </a:r>
            </a:p>
          </p:txBody>
        </p:sp>
        <p:sp>
          <p:nvSpPr>
            <p:cNvPr id="104459" name="Rectangle 34"/>
            <p:cNvSpPr>
              <a:spLocks noChangeArrowheads="1"/>
            </p:cNvSpPr>
            <p:nvPr/>
          </p:nvSpPr>
          <p:spPr bwMode="auto">
            <a:xfrm>
              <a:off x="968" y="1328"/>
              <a:ext cx="3824" cy="2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112668"/>
                                        </p:tgtEl>
                                        <p:attrNameLst>
                                          <p:attrName>style.visibility</p:attrName>
                                        </p:attrNameLst>
                                      </p:cBhvr>
                                      <p:to>
                                        <p:strVal val="visible"/>
                                      </p:to>
                                    </p:set>
                                    <p:animEffect transition="in" filter="strips(upRight)">
                                      <p:cBhvr>
                                        <p:cTn id="7" dur="1000"/>
                                        <p:tgtEl>
                                          <p:spTgt spid="112668"/>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112646"/>
                                        </p:tgtEl>
                                        <p:attrNameLst>
                                          <p:attrName>style.visibility</p:attrName>
                                        </p:attrNameLst>
                                      </p:cBhvr>
                                      <p:to>
                                        <p:strVal val="visible"/>
                                      </p:to>
                                    </p:set>
                                    <p:animEffect transition="in" filter="strips(upRight)">
                                      <p:cBhvr>
                                        <p:cTn id="11" dur="1000"/>
                                        <p:tgtEl>
                                          <p:spTgt spid="112646"/>
                                        </p:tgtEl>
                                      </p:cBhvr>
                                    </p:animEffect>
                                  </p:childTnLst>
                                </p:cTn>
                              </p:par>
                            </p:childTnLst>
                          </p:cTn>
                        </p:par>
                        <p:par>
                          <p:cTn id="12" fill="hold" nodeType="afterGroup">
                            <p:stCondLst>
                              <p:cond delay="4000"/>
                            </p:stCondLst>
                            <p:childTnLst>
                              <p:par>
                                <p:cTn id="13" presetID="22" presetClass="entr" presetSubtype="2" fill="hold" nodeType="afterEffect">
                                  <p:stCondLst>
                                    <p:cond delay="1000"/>
                                  </p:stCondLst>
                                  <p:childTnLst>
                                    <p:set>
                                      <p:cBhvr>
                                        <p:cTn id="14" dur="1" fill="hold">
                                          <p:stCondLst>
                                            <p:cond delay="0"/>
                                          </p:stCondLst>
                                        </p:cTn>
                                        <p:tgtEl>
                                          <p:spTgt spid="112643"/>
                                        </p:tgtEl>
                                        <p:attrNameLst>
                                          <p:attrName>style.visibility</p:attrName>
                                        </p:attrNameLst>
                                      </p:cBhvr>
                                      <p:to>
                                        <p:strVal val="visible"/>
                                      </p:to>
                                    </p:set>
                                    <p:animEffect transition="in" filter="wipe(right)">
                                      <p:cBhvr>
                                        <p:cTn id="15" dur="1000"/>
                                        <p:tgtEl>
                                          <p:spTgt spid="112643"/>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112659"/>
                                        </p:tgtEl>
                                        <p:attrNameLst>
                                          <p:attrName>style.visibility</p:attrName>
                                        </p:attrNameLst>
                                      </p:cBhvr>
                                      <p:to>
                                        <p:strVal val="visible"/>
                                      </p:to>
                                    </p:set>
                                    <p:animEffect transition="in" filter="wipe(left)">
                                      <p:cBhvr>
                                        <p:cTn id="19" dur="1000"/>
                                        <p:tgtEl>
                                          <p:spTgt spid="11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85800" y="326231"/>
            <a:ext cx="7772400" cy="647700"/>
          </a:xfrm>
        </p:spPr>
        <p:txBody>
          <a:bodyPr>
            <a:normAutofit fontScale="90000"/>
          </a:bodyPr>
          <a:lstStyle/>
          <a:p>
            <a:r>
              <a:rPr lang="en-US" altLang="en-US" smtClean="0"/>
              <a:t>Flow Charts</a:t>
            </a:r>
          </a:p>
        </p:txBody>
      </p:sp>
      <p:sp>
        <p:nvSpPr>
          <p:cNvPr id="113667" name="Rectangle 3"/>
          <p:cNvSpPr>
            <a:spLocks noChangeArrowheads="1"/>
          </p:cNvSpPr>
          <p:nvPr/>
        </p:nvSpPr>
        <p:spPr bwMode="auto">
          <a:xfrm>
            <a:off x="695326" y="976312"/>
            <a:ext cx="3160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a:latin typeface="Cardo" panose="02020600000000000000" pitchFamily="18" charset="-79"/>
                <a:ea typeface="Cardo" panose="02020600000000000000" pitchFamily="18" charset="-79"/>
                <a:cs typeface="Cardo" panose="02020600000000000000" pitchFamily="18" charset="-79"/>
              </a:rPr>
              <a:t>MRI Flowchart</a:t>
            </a:r>
          </a:p>
        </p:txBody>
      </p:sp>
      <p:sp>
        <p:nvSpPr>
          <p:cNvPr id="113668" name="Text Box 4"/>
          <p:cNvSpPr txBox="1">
            <a:spLocks noChangeArrowheads="1"/>
          </p:cNvSpPr>
          <p:nvPr/>
        </p:nvSpPr>
        <p:spPr bwMode="auto">
          <a:xfrm>
            <a:off x="663575" y="1541860"/>
            <a:ext cx="3034805" cy="183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Physician schedules MRI</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Patient taken to MRI</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Patient signs in</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Patient is prepped</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Technician carries out MRI</a:t>
            </a:r>
          </a:p>
          <a:p>
            <a:pPr>
              <a:lnSpc>
                <a:spcPct val="90000"/>
              </a:lnSpc>
              <a:spcAft>
                <a:spcPts val="600"/>
              </a:spcAft>
              <a:buFontTx/>
              <a:buAutoNum type="arabicPeriod"/>
            </a:pPr>
            <a:r>
              <a:rPr lang="en-US" altLang="en-US" sz="1600">
                <a:latin typeface="Cardo" panose="02020600000000000000" pitchFamily="18" charset="-79"/>
                <a:ea typeface="Cardo" panose="02020600000000000000" pitchFamily="18" charset="-79"/>
                <a:cs typeface="Cardo" panose="02020600000000000000" pitchFamily="18" charset="-79"/>
              </a:rPr>
              <a:t>Technician inspects film</a:t>
            </a:r>
          </a:p>
        </p:txBody>
      </p:sp>
      <p:sp>
        <p:nvSpPr>
          <p:cNvPr id="113669" name="Text Box 5"/>
          <p:cNvSpPr txBox="1">
            <a:spLocks noChangeArrowheads="1"/>
          </p:cNvSpPr>
          <p:nvPr/>
        </p:nvSpPr>
        <p:spPr bwMode="auto">
          <a:xfrm>
            <a:off x="4537075" y="1541860"/>
            <a:ext cx="3943350" cy="153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If unsatisfactory, repeat</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Patient taken back to room</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MRI read by radiologist</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MRI report transferred to physician</a:t>
            </a:r>
          </a:p>
          <a:p>
            <a:pPr>
              <a:lnSpc>
                <a:spcPct val="90000"/>
              </a:lnSpc>
              <a:spcAft>
                <a:spcPts val="600"/>
              </a:spcAft>
              <a:buFontTx/>
              <a:buAutoNum type="arabicPeriod" startAt="7"/>
            </a:pPr>
            <a:r>
              <a:rPr lang="en-US" altLang="en-US" sz="1600">
                <a:latin typeface="Cardo" panose="02020600000000000000" pitchFamily="18" charset="-79"/>
                <a:ea typeface="Cardo" panose="02020600000000000000" pitchFamily="18" charset="-79"/>
                <a:cs typeface="Cardo" panose="02020600000000000000" pitchFamily="18" charset="-79"/>
              </a:rPr>
              <a:t>Patient and physician discuss</a:t>
            </a:r>
          </a:p>
        </p:txBody>
      </p:sp>
      <p:grpSp>
        <p:nvGrpSpPr>
          <p:cNvPr id="113670" name="Group 6"/>
          <p:cNvGrpSpPr>
            <a:grpSpLocks/>
          </p:cNvGrpSpPr>
          <p:nvPr/>
        </p:nvGrpSpPr>
        <p:grpSpPr bwMode="auto">
          <a:xfrm>
            <a:off x="6943725" y="3582586"/>
            <a:ext cx="1722438" cy="770333"/>
            <a:chOff x="4428" y="3072"/>
            <a:chExt cx="1085" cy="647"/>
          </a:xfrm>
        </p:grpSpPr>
        <p:sp>
          <p:nvSpPr>
            <p:cNvPr id="105520" name="Line 7"/>
            <p:cNvSpPr>
              <a:spLocks noChangeShapeType="1"/>
            </p:cNvSpPr>
            <p:nvPr/>
          </p:nvSpPr>
          <p:spPr bwMode="auto">
            <a:xfrm>
              <a:off x="4428" y="3577"/>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nvGrpSpPr>
            <p:cNvPr id="105521" name="Group 8"/>
            <p:cNvGrpSpPr>
              <a:grpSpLocks/>
            </p:cNvGrpSpPr>
            <p:nvPr/>
          </p:nvGrpSpPr>
          <p:grpSpPr bwMode="auto">
            <a:xfrm>
              <a:off x="5238" y="3197"/>
              <a:ext cx="275" cy="275"/>
              <a:chOff x="5256" y="3189"/>
              <a:chExt cx="275" cy="275"/>
            </a:xfrm>
          </p:grpSpPr>
          <p:sp>
            <p:nvSpPr>
              <p:cNvPr id="105527" name="Oval 9"/>
              <p:cNvSpPr>
                <a:spLocks noChangeArrowheads="1"/>
              </p:cNvSpPr>
              <p:nvPr/>
            </p:nvSpPr>
            <p:spPr bwMode="auto">
              <a:xfrm>
                <a:off x="5256" y="3189"/>
                <a:ext cx="275" cy="275"/>
              </a:xfrm>
              <a:prstGeom prst="ellipse">
                <a:avLst/>
              </a:prstGeom>
              <a:solidFill>
                <a:schemeClr val="bg1"/>
              </a:solidFill>
              <a:ln w="57150">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528" name="Text Box 10"/>
              <p:cNvSpPr txBox="1">
                <a:spLocks noChangeArrowheads="1"/>
              </p:cNvSpPr>
              <p:nvPr/>
            </p:nvSpPr>
            <p:spPr bwMode="auto">
              <a:xfrm>
                <a:off x="5265" y="3220"/>
                <a:ext cx="21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11</a:t>
                </a:r>
              </a:p>
            </p:txBody>
          </p:sp>
        </p:grpSp>
        <p:sp>
          <p:nvSpPr>
            <p:cNvPr id="105522" name="Line 11"/>
            <p:cNvSpPr>
              <a:spLocks noChangeShapeType="1"/>
            </p:cNvSpPr>
            <p:nvPr/>
          </p:nvSpPr>
          <p:spPr bwMode="auto">
            <a:xfrm>
              <a:off x="4434" y="3072"/>
              <a:ext cx="796" cy="2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523" name="Line 12"/>
            <p:cNvSpPr>
              <a:spLocks noChangeShapeType="1"/>
            </p:cNvSpPr>
            <p:nvPr/>
          </p:nvSpPr>
          <p:spPr bwMode="auto">
            <a:xfrm flipV="1">
              <a:off x="4965" y="3401"/>
              <a:ext cx="274" cy="22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nvGrpSpPr>
            <p:cNvPr id="105524" name="Group 13"/>
            <p:cNvGrpSpPr>
              <a:grpSpLocks/>
            </p:cNvGrpSpPr>
            <p:nvPr/>
          </p:nvGrpSpPr>
          <p:grpSpPr bwMode="auto">
            <a:xfrm>
              <a:off x="4727" y="3435"/>
              <a:ext cx="284" cy="284"/>
              <a:chOff x="4727" y="3435"/>
              <a:chExt cx="284" cy="284"/>
            </a:xfrm>
          </p:grpSpPr>
          <p:sp>
            <p:nvSpPr>
              <p:cNvPr id="105525" name="Rectangle 14"/>
              <p:cNvSpPr>
                <a:spLocks noChangeArrowheads="1"/>
              </p:cNvSpPr>
              <p:nvPr/>
            </p:nvSpPr>
            <p:spPr bwMode="auto">
              <a:xfrm>
                <a:off x="4727" y="3435"/>
                <a:ext cx="284" cy="284"/>
              </a:xfrm>
              <a:prstGeom prst="rect">
                <a:avLst/>
              </a:prstGeom>
              <a:solidFill>
                <a:schemeClr val="bg1"/>
              </a:solidFill>
              <a:ln w="57150">
                <a:solidFill>
                  <a:srgbClr val="42517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526" name="Text Box 15"/>
              <p:cNvSpPr txBox="1">
                <a:spLocks noChangeArrowheads="1"/>
              </p:cNvSpPr>
              <p:nvPr/>
            </p:nvSpPr>
            <p:spPr bwMode="auto">
              <a:xfrm>
                <a:off x="4740" y="3471"/>
                <a:ext cx="21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10</a:t>
                </a:r>
              </a:p>
            </p:txBody>
          </p:sp>
        </p:grpSp>
      </p:grpSp>
      <p:grpSp>
        <p:nvGrpSpPr>
          <p:cNvPr id="113680" name="Group 16"/>
          <p:cNvGrpSpPr>
            <a:grpSpLocks/>
          </p:cNvGrpSpPr>
          <p:nvPr/>
        </p:nvGrpSpPr>
        <p:grpSpPr bwMode="auto">
          <a:xfrm>
            <a:off x="3992564" y="4018356"/>
            <a:ext cx="1639887" cy="583406"/>
            <a:chOff x="2569" y="3438"/>
            <a:chExt cx="1033" cy="490"/>
          </a:xfrm>
        </p:grpSpPr>
        <p:sp>
          <p:nvSpPr>
            <p:cNvPr id="105518" name="Freeform 17"/>
            <p:cNvSpPr>
              <a:spLocks/>
            </p:cNvSpPr>
            <p:nvPr/>
          </p:nvSpPr>
          <p:spPr bwMode="auto">
            <a:xfrm>
              <a:off x="2569" y="3438"/>
              <a:ext cx="1033" cy="274"/>
            </a:xfrm>
            <a:custGeom>
              <a:avLst/>
              <a:gdLst>
                <a:gd name="T0" fmla="*/ 1033 w 1033"/>
                <a:gd name="T1" fmla="*/ 0 h 274"/>
                <a:gd name="T2" fmla="*/ 1033 w 1033"/>
                <a:gd name="T3" fmla="*/ 274 h 274"/>
                <a:gd name="T4" fmla="*/ 0 w 1033"/>
                <a:gd name="T5" fmla="*/ 274 h 274"/>
                <a:gd name="T6" fmla="*/ 0 w 1033"/>
                <a:gd name="T7" fmla="*/ 55 h 274"/>
                <a:gd name="T8" fmla="*/ 0 60000 65536"/>
                <a:gd name="T9" fmla="*/ 0 60000 65536"/>
                <a:gd name="T10" fmla="*/ 0 60000 65536"/>
                <a:gd name="T11" fmla="*/ 0 60000 65536"/>
                <a:gd name="T12" fmla="*/ 0 w 1033"/>
                <a:gd name="T13" fmla="*/ 0 h 274"/>
                <a:gd name="T14" fmla="*/ 1033 w 1033"/>
                <a:gd name="T15" fmla="*/ 274 h 274"/>
              </a:gdLst>
              <a:ahLst/>
              <a:cxnLst>
                <a:cxn ang="T8">
                  <a:pos x="T0" y="T1"/>
                </a:cxn>
                <a:cxn ang="T9">
                  <a:pos x="T2" y="T3"/>
                </a:cxn>
                <a:cxn ang="T10">
                  <a:pos x="T4" y="T5"/>
                </a:cxn>
                <a:cxn ang="T11">
                  <a:pos x="T6" y="T7"/>
                </a:cxn>
              </a:cxnLst>
              <a:rect l="T12" t="T13" r="T14" b="T15"/>
              <a:pathLst>
                <a:path w="1033" h="274">
                  <a:moveTo>
                    <a:pt x="1033" y="0"/>
                  </a:moveTo>
                  <a:lnTo>
                    <a:pt x="1033" y="274"/>
                  </a:lnTo>
                  <a:lnTo>
                    <a:pt x="0" y="274"/>
                  </a:lnTo>
                  <a:lnTo>
                    <a:pt x="0" y="55"/>
                  </a:ln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519" name="Text Box 18"/>
            <p:cNvSpPr txBox="1">
              <a:spLocks noChangeArrowheads="1"/>
            </p:cNvSpPr>
            <p:nvPr/>
          </p:nvSpPr>
          <p:spPr bwMode="auto">
            <a:xfrm>
              <a:off x="2914" y="3695"/>
              <a:ext cx="29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20%</a:t>
              </a:r>
            </a:p>
          </p:txBody>
        </p:sp>
      </p:grpSp>
      <p:grpSp>
        <p:nvGrpSpPr>
          <p:cNvPr id="113683" name="Group 19"/>
          <p:cNvGrpSpPr>
            <a:grpSpLocks/>
          </p:cNvGrpSpPr>
          <p:nvPr/>
        </p:nvGrpSpPr>
        <p:grpSpPr bwMode="auto">
          <a:xfrm>
            <a:off x="5748339" y="3434954"/>
            <a:ext cx="1304925" cy="917972"/>
            <a:chOff x="3675" y="2948"/>
            <a:chExt cx="822" cy="771"/>
          </a:xfrm>
        </p:grpSpPr>
        <p:grpSp>
          <p:nvGrpSpPr>
            <p:cNvPr id="105508" name="Group 20"/>
            <p:cNvGrpSpPr>
              <a:grpSpLocks/>
            </p:cNvGrpSpPr>
            <p:nvPr/>
          </p:nvGrpSpPr>
          <p:grpSpPr bwMode="auto">
            <a:xfrm>
              <a:off x="4213" y="3435"/>
              <a:ext cx="284" cy="284"/>
              <a:chOff x="4213" y="3431"/>
              <a:chExt cx="284" cy="284"/>
            </a:xfrm>
          </p:grpSpPr>
          <p:sp>
            <p:nvSpPr>
              <p:cNvPr id="113685" name="Rectangle 21"/>
              <p:cNvSpPr>
                <a:spLocks noChangeArrowheads="1"/>
              </p:cNvSpPr>
              <p:nvPr/>
            </p:nvSpPr>
            <p:spPr bwMode="auto">
              <a:xfrm>
                <a:off x="4213" y="3431"/>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17" name="Text Box 22"/>
              <p:cNvSpPr txBox="1">
                <a:spLocks noChangeArrowheads="1"/>
              </p:cNvSpPr>
              <p:nvPr/>
            </p:nvSpPr>
            <p:spPr bwMode="auto">
              <a:xfrm>
                <a:off x="4261" y="3467"/>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9</a:t>
                </a:r>
              </a:p>
            </p:txBody>
          </p:sp>
        </p:grpSp>
        <p:grpSp>
          <p:nvGrpSpPr>
            <p:cNvPr id="105509" name="Group 23"/>
            <p:cNvGrpSpPr>
              <a:grpSpLocks/>
            </p:cNvGrpSpPr>
            <p:nvPr/>
          </p:nvGrpSpPr>
          <p:grpSpPr bwMode="auto">
            <a:xfrm>
              <a:off x="3675" y="3099"/>
              <a:ext cx="514" cy="475"/>
              <a:chOff x="3675" y="3099"/>
              <a:chExt cx="514" cy="475"/>
            </a:xfrm>
          </p:grpSpPr>
          <p:sp>
            <p:nvSpPr>
              <p:cNvPr id="105514" name="Freeform 24"/>
              <p:cNvSpPr>
                <a:spLocks/>
              </p:cNvSpPr>
              <p:nvPr/>
            </p:nvSpPr>
            <p:spPr bwMode="auto">
              <a:xfrm>
                <a:off x="3675" y="3099"/>
                <a:ext cx="512" cy="238"/>
              </a:xfrm>
              <a:custGeom>
                <a:avLst/>
                <a:gdLst>
                  <a:gd name="T0" fmla="*/ 0 w 512"/>
                  <a:gd name="T1" fmla="*/ 238 h 238"/>
                  <a:gd name="T2" fmla="*/ 284 w 512"/>
                  <a:gd name="T3" fmla="*/ 238 h 238"/>
                  <a:gd name="T4" fmla="*/ 512 w 512"/>
                  <a:gd name="T5" fmla="*/ 0 h 238"/>
                  <a:gd name="T6" fmla="*/ 0 60000 65536"/>
                  <a:gd name="T7" fmla="*/ 0 60000 65536"/>
                  <a:gd name="T8" fmla="*/ 0 60000 65536"/>
                  <a:gd name="T9" fmla="*/ 0 w 512"/>
                  <a:gd name="T10" fmla="*/ 0 h 238"/>
                  <a:gd name="T11" fmla="*/ 512 w 512"/>
                  <a:gd name="T12" fmla="*/ 238 h 238"/>
                </a:gdLst>
                <a:ahLst/>
                <a:cxnLst>
                  <a:cxn ang="T6">
                    <a:pos x="T0" y="T1"/>
                  </a:cxn>
                  <a:cxn ang="T7">
                    <a:pos x="T2" y="T3"/>
                  </a:cxn>
                  <a:cxn ang="T8">
                    <a:pos x="T4" y="T5"/>
                  </a:cxn>
                </a:cxnLst>
                <a:rect l="T9" t="T10" r="T11" b="T12"/>
                <a:pathLst>
                  <a:path w="512" h="238">
                    <a:moveTo>
                      <a:pt x="0" y="238"/>
                    </a:moveTo>
                    <a:lnTo>
                      <a:pt x="284" y="238"/>
                    </a:lnTo>
                    <a:lnTo>
                      <a:pt x="512" y="0"/>
                    </a:ln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515" name="Line 25"/>
              <p:cNvSpPr>
                <a:spLocks noChangeShapeType="1"/>
              </p:cNvSpPr>
              <p:nvPr/>
            </p:nvSpPr>
            <p:spPr bwMode="auto">
              <a:xfrm>
                <a:off x="3961" y="3336"/>
                <a:ext cx="228" cy="2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105510" name="Group 26"/>
            <p:cNvGrpSpPr>
              <a:grpSpLocks/>
            </p:cNvGrpSpPr>
            <p:nvPr/>
          </p:nvGrpSpPr>
          <p:grpSpPr bwMode="auto">
            <a:xfrm>
              <a:off x="4213" y="2948"/>
              <a:ext cx="284" cy="284"/>
              <a:chOff x="4213" y="2948"/>
              <a:chExt cx="284" cy="284"/>
            </a:xfrm>
          </p:grpSpPr>
          <p:sp>
            <p:nvSpPr>
              <p:cNvPr id="113691" name="Rectangle 27"/>
              <p:cNvSpPr>
                <a:spLocks noChangeArrowheads="1"/>
              </p:cNvSpPr>
              <p:nvPr/>
            </p:nvSpPr>
            <p:spPr bwMode="auto">
              <a:xfrm>
                <a:off x="4213" y="2948"/>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13" name="Text Box 28"/>
              <p:cNvSpPr txBox="1">
                <a:spLocks noChangeArrowheads="1"/>
              </p:cNvSpPr>
              <p:nvPr/>
            </p:nvSpPr>
            <p:spPr bwMode="auto">
              <a:xfrm>
                <a:off x="4262" y="2984"/>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8</a:t>
                </a:r>
              </a:p>
            </p:txBody>
          </p:sp>
        </p:grpSp>
        <p:sp>
          <p:nvSpPr>
            <p:cNvPr id="105511" name="Text Box 29"/>
            <p:cNvSpPr txBox="1">
              <a:spLocks noChangeArrowheads="1"/>
            </p:cNvSpPr>
            <p:nvPr/>
          </p:nvSpPr>
          <p:spPr bwMode="auto">
            <a:xfrm>
              <a:off x="3681" y="3119"/>
              <a:ext cx="29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80%</a:t>
              </a:r>
            </a:p>
          </p:txBody>
        </p:sp>
      </p:grpSp>
      <p:grpSp>
        <p:nvGrpSpPr>
          <p:cNvPr id="113694" name="Group 30"/>
          <p:cNvGrpSpPr>
            <a:grpSpLocks/>
          </p:cNvGrpSpPr>
          <p:nvPr/>
        </p:nvGrpSpPr>
        <p:grpSpPr bwMode="auto">
          <a:xfrm>
            <a:off x="523875" y="3671888"/>
            <a:ext cx="5341938" cy="446485"/>
            <a:chOff x="384" y="3147"/>
            <a:chExt cx="3365" cy="375"/>
          </a:xfrm>
        </p:grpSpPr>
        <p:sp>
          <p:nvSpPr>
            <p:cNvPr id="105481" name="Line 31"/>
            <p:cNvSpPr>
              <a:spLocks noChangeShapeType="1"/>
            </p:cNvSpPr>
            <p:nvPr/>
          </p:nvSpPr>
          <p:spPr bwMode="auto">
            <a:xfrm>
              <a:off x="576"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2" name="Line 32"/>
            <p:cNvSpPr>
              <a:spLocks noChangeShapeType="1"/>
            </p:cNvSpPr>
            <p:nvPr/>
          </p:nvSpPr>
          <p:spPr bwMode="auto">
            <a:xfrm>
              <a:off x="1096"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3" name="Line 33"/>
            <p:cNvSpPr>
              <a:spLocks noChangeShapeType="1"/>
            </p:cNvSpPr>
            <p:nvPr/>
          </p:nvSpPr>
          <p:spPr bwMode="auto">
            <a:xfrm>
              <a:off x="1615"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4" name="Line 34"/>
            <p:cNvSpPr>
              <a:spLocks noChangeShapeType="1"/>
            </p:cNvSpPr>
            <p:nvPr/>
          </p:nvSpPr>
          <p:spPr bwMode="auto">
            <a:xfrm>
              <a:off x="2145"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5" name="Line 35"/>
            <p:cNvSpPr>
              <a:spLocks noChangeShapeType="1"/>
            </p:cNvSpPr>
            <p:nvPr/>
          </p:nvSpPr>
          <p:spPr bwMode="auto">
            <a:xfrm>
              <a:off x="2647"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5486" name="Line 36"/>
            <p:cNvSpPr>
              <a:spLocks noChangeShapeType="1"/>
            </p:cNvSpPr>
            <p:nvPr/>
          </p:nvSpPr>
          <p:spPr bwMode="auto">
            <a:xfrm>
              <a:off x="3158" y="3334"/>
              <a:ext cx="2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nvGrpSpPr>
            <p:cNvPr id="105487" name="Group 37"/>
            <p:cNvGrpSpPr>
              <a:grpSpLocks/>
            </p:cNvGrpSpPr>
            <p:nvPr/>
          </p:nvGrpSpPr>
          <p:grpSpPr bwMode="auto">
            <a:xfrm>
              <a:off x="384" y="3197"/>
              <a:ext cx="275" cy="275"/>
              <a:chOff x="384" y="3217"/>
              <a:chExt cx="275" cy="275"/>
            </a:xfrm>
          </p:grpSpPr>
          <p:sp>
            <p:nvSpPr>
              <p:cNvPr id="105506" name="Oval 38"/>
              <p:cNvSpPr>
                <a:spLocks noChangeArrowheads="1"/>
              </p:cNvSpPr>
              <p:nvPr/>
            </p:nvSpPr>
            <p:spPr bwMode="auto">
              <a:xfrm>
                <a:off x="384" y="3217"/>
                <a:ext cx="275" cy="275"/>
              </a:xfrm>
              <a:prstGeom prst="ellipse">
                <a:avLst/>
              </a:prstGeom>
              <a:solidFill>
                <a:schemeClr val="bg1"/>
              </a:solidFill>
              <a:ln w="57150">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507" name="Text Box 39"/>
              <p:cNvSpPr txBox="1">
                <a:spLocks noChangeArrowheads="1"/>
              </p:cNvSpPr>
              <p:nvPr/>
            </p:nvSpPr>
            <p:spPr bwMode="auto">
              <a:xfrm>
                <a:off x="428" y="3248"/>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1</a:t>
                </a:r>
              </a:p>
            </p:txBody>
          </p:sp>
        </p:grpSp>
        <p:grpSp>
          <p:nvGrpSpPr>
            <p:cNvPr id="105488" name="Group 40"/>
            <p:cNvGrpSpPr>
              <a:grpSpLocks/>
            </p:cNvGrpSpPr>
            <p:nvPr/>
          </p:nvGrpSpPr>
          <p:grpSpPr bwMode="auto">
            <a:xfrm>
              <a:off x="877" y="3192"/>
              <a:ext cx="284" cy="284"/>
              <a:chOff x="895" y="3190"/>
              <a:chExt cx="284" cy="284"/>
            </a:xfrm>
          </p:grpSpPr>
          <p:sp>
            <p:nvSpPr>
              <p:cNvPr id="113705" name="Rectangle 41"/>
              <p:cNvSpPr>
                <a:spLocks noChangeArrowheads="1"/>
              </p:cNvSpPr>
              <p:nvPr/>
            </p:nvSpPr>
            <p:spPr bwMode="auto">
              <a:xfrm>
                <a:off x="895" y="3190"/>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05" name="Text Box 42"/>
              <p:cNvSpPr txBox="1">
                <a:spLocks noChangeArrowheads="1"/>
              </p:cNvSpPr>
              <p:nvPr/>
            </p:nvSpPr>
            <p:spPr bwMode="auto">
              <a:xfrm>
                <a:off x="943" y="3226"/>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2</a:t>
                </a:r>
              </a:p>
            </p:txBody>
          </p:sp>
        </p:grpSp>
        <p:grpSp>
          <p:nvGrpSpPr>
            <p:cNvPr id="105489" name="Group 43"/>
            <p:cNvGrpSpPr>
              <a:grpSpLocks/>
            </p:cNvGrpSpPr>
            <p:nvPr/>
          </p:nvGrpSpPr>
          <p:grpSpPr bwMode="auto">
            <a:xfrm>
              <a:off x="1397" y="3192"/>
              <a:ext cx="284" cy="284"/>
              <a:chOff x="1397" y="3189"/>
              <a:chExt cx="284" cy="284"/>
            </a:xfrm>
          </p:grpSpPr>
          <p:sp>
            <p:nvSpPr>
              <p:cNvPr id="113708" name="Rectangle 44"/>
              <p:cNvSpPr>
                <a:spLocks noChangeArrowheads="1"/>
              </p:cNvSpPr>
              <p:nvPr/>
            </p:nvSpPr>
            <p:spPr bwMode="auto">
              <a:xfrm>
                <a:off x="1397" y="3189"/>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03" name="Text Box 45"/>
              <p:cNvSpPr txBox="1">
                <a:spLocks noChangeArrowheads="1"/>
              </p:cNvSpPr>
              <p:nvPr/>
            </p:nvSpPr>
            <p:spPr bwMode="auto">
              <a:xfrm>
                <a:off x="1445" y="3225"/>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3</a:t>
                </a:r>
              </a:p>
            </p:txBody>
          </p:sp>
        </p:grpSp>
        <p:grpSp>
          <p:nvGrpSpPr>
            <p:cNvPr id="105490" name="Group 46"/>
            <p:cNvGrpSpPr>
              <a:grpSpLocks/>
            </p:cNvGrpSpPr>
            <p:nvPr/>
          </p:nvGrpSpPr>
          <p:grpSpPr bwMode="auto">
            <a:xfrm>
              <a:off x="1917" y="3192"/>
              <a:ext cx="284" cy="284"/>
              <a:chOff x="1917" y="3197"/>
              <a:chExt cx="284" cy="284"/>
            </a:xfrm>
          </p:grpSpPr>
          <p:sp>
            <p:nvSpPr>
              <p:cNvPr id="113711" name="Rectangle 47"/>
              <p:cNvSpPr>
                <a:spLocks noChangeArrowheads="1"/>
              </p:cNvSpPr>
              <p:nvPr/>
            </p:nvSpPr>
            <p:spPr bwMode="auto">
              <a:xfrm>
                <a:off x="1917" y="3197"/>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501" name="Text Box 48"/>
              <p:cNvSpPr txBox="1">
                <a:spLocks noChangeArrowheads="1"/>
              </p:cNvSpPr>
              <p:nvPr/>
            </p:nvSpPr>
            <p:spPr bwMode="auto">
              <a:xfrm>
                <a:off x="1966" y="3233"/>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4</a:t>
                </a:r>
              </a:p>
            </p:txBody>
          </p:sp>
        </p:grpSp>
        <p:grpSp>
          <p:nvGrpSpPr>
            <p:cNvPr id="105491" name="Group 49"/>
            <p:cNvGrpSpPr>
              <a:grpSpLocks/>
            </p:cNvGrpSpPr>
            <p:nvPr/>
          </p:nvGrpSpPr>
          <p:grpSpPr bwMode="auto">
            <a:xfrm>
              <a:off x="2447" y="3192"/>
              <a:ext cx="284" cy="284"/>
              <a:chOff x="2447" y="3197"/>
              <a:chExt cx="284" cy="284"/>
            </a:xfrm>
          </p:grpSpPr>
          <p:sp>
            <p:nvSpPr>
              <p:cNvPr id="113714" name="Rectangle 50"/>
              <p:cNvSpPr>
                <a:spLocks noChangeArrowheads="1"/>
              </p:cNvSpPr>
              <p:nvPr/>
            </p:nvSpPr>
            <p:spPr bwMode="auto">
              <a:xfrm>
                <a:off x="2447" y="3197"/>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499" name="Text Box 51"/>
              <p:cNvSpPr txBox="1">
                <a:spLocks noChangeArrowheads="1"/>
              </p:cNvSpPr>
              <p:nvPr/>
            </p:nvSpPr>
            <p:spPr bwMode="auto">
              <a:xfrm>
                <a:off x="2495" y="3233"/>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5</a:t>
                </a:r>
              </a:p>
            </p:txBody>
          </p:sp>
        </p:grpSp>
        <p:grpSp>
          <p:nvGrpSpPr>
            <p:cNvPr id="105492" name="Group 52"/>
            <p:cNvGrpSpPr>
              <a:grpSpLocks/>
            </p:cNvGrpSpPr>
            <p:nvPr/>
          </p:nvGrpSpPr>
          <p:grpSpPr bwMode="auto">
            <a:xfrm>
              <a:off x="2948" y="3192"/>
              <a:ext cx="284" cy="284"/>
              <a:chOff x="2948" y="3186"/>
              <a:chExt cx="284" cy="284"/>
            </a:xfrm>
          </p:grpSpPr>
          <p:sp>
            <p:nvSpPr>
              <p:cNvPr id="113717" name="Rectangle 53"/>
              <p:cNvSpPr>
                <a:spLocks noChangeArrowheads="1"/>
              </p:cNvSpPr>
              <p:nvPr/>
            </p:nvSpPr>
            <p:spPr bwMode="auto">
              <a:xfrm>
                <a:off x="2948" y="3186"/>
                <a:ext cx="284" cy="284"/>
              </a:xfrm>
              <a:prstGeom prst="rect">
                <a:avLst/>
              </a:prstGeom>
              <a:solidFill>
                <a:schemeClr val="bg1"/>
              </a:solidFill>
              <a:ln w="57150">
                <a:solidFill>
                  <a:schemeClr val="accent2">
                    <a:lumMod val="50000"/>
                  </a:schemeClr>
                </a:solidFill>
                <a:miter lim="800000"/>
                <a:headEnd/>
                <a:tailEnd/>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05497" name="Text Box 54"/>
              <p:cNvSpPr txBox="1">
                <a:spLocks noChangeArrowheads="1"/>
              </p:cNvSpPr>
              <p:nvPr/>
            </p:nvSpPr>
            <p:spPr bwMode="auto">
              <a:xfrm>
                <a:off x="2996" y="3222"/>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6</a:t>
                </a:r>
              </a:p>
            </p:txBody>
          </p:sp>
        </p:grpSp>
        <p:grpSp>
          <p:nvGrpSpPr>
            <p:cNvPr id="105493" name="Group 55"/>
            <p:cNvGrpSpPr>
              <a:grpSpLocks/>
            </p:cNvGrpSpPr>
            <p:nvPr/>
          </p:nvGrpSpPr>
          <p:grpSpPr bwMode="auto">
            <a:xfrm>
              <a:off x="3465" y="3147"/>
              <a:ext cx="284" cy="375"/>
              <a:chOff x="3465" y="3137"/>
              <a:chExt cx="284" cy="375"/>
            </a:xfrm>
          </p:grpSpPr>
          <p:sp>
            <p:nvSpPr>
              <p:cNvPr id="105494" name="AutoShape 56"/>
              <p:cNvSpPr>
                <a:spLocks noChangeArrowheads="1"/>
              </p:cNvSpPr>
              <p:nvPr/>
            </p:nvSpPr>
            <p:spPr bwMode="auto">
              <a:xfrm>
                <a:off x="3465" y="3137"/>
                <a:ext cx="284" cy="375"/>
              </a:xfrm>
              <a:prstGeom prst="diamond">
                <a:avLst/>
              </a:prstGeom>
              <a:solidFill>
                <a:schemeClr val="bg1"/>
              </a:solidFill>
              <a:ln w="57150">
                <a:solidFill>
                  <a:schemeClr val="tx2"/>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5495" name="Text Box 57"/>
              <p:cNvSpPr txBox="1">
                <a:spLocks noChangeArrowheads="1"/>
              </p:cNvSpPr>
              <p:nvPr/>
            </p:nvSpPr>
            <p:spPr bwMode="auto">
              <a:xfrm>
                <a:off x="3514" y="3218"/>
                <a:ext cx="16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Cardo" panose="02020600000000000000" pitchFamily="18" charset="-79"/>
                    <a:ea typeface="Cardo" panose="02020600000000000000" pitchFamily="18" charset="-79"/>
                    <a:cs typeface="Cardo" panose="02020600000000000000" pitchFamily="18" charset="-79"/>
                  </a:rPr>
                  <a:t>7</a:t>
                </a:r>
              </a:p>
            </p:txBody>
          </p:sp>
        </p:grpSp>
      </p:grpSp>
    </p:spTree>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3667"/>
                                        </p:tgtEl>
                                        <p:attrNameLst>
                                          <p:attrName>style.visibility</p:attrName>
                                        </p:attrNameLst>
                                      </p:cBhvr>
                                      <p:to>
                                        <p:strVal val="visible"/>
                                      </p:to>
                                    </p:set>
                                    <p:animEffect transition="in" filter="wipe(left)">
                                      <p:cBhvr>
                                        <p:cTn id="7" dur="1000"/>
                                        <p:tgtEl>
                                          <p:spTgt spid="11366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3668"/>
                                        </p:tgtEl>
                                        <p:attrNameLst>
                                          <p:attrName>style.visibility</p:attrName>
                                        </p:attrNameLst>
                                      </p:cBhvr>
                                      <p:to>
                                        <p:strVal val="visible"/>
                                      </p:to>
                                    </p:set>
                                    <p:animEffect transition="in" filter="strips(downRight)">
                                      <p:cBhvr>
                                        <p:cTn id="11" dur="1000"/>
                                        <p:tgtEl>
                                          <p:spTgt spid="113668"/>
                                        </p:tgtEl>
                                      </p:cBhvr>
                                    </p:animEffect>
                                  </p:childTnLst>
                                </p:cTn>
                              </p:par>
                            </p:childTnLst>
                          </p:cTn>
                        </p:par>
                        <p:par>
                          <p:cTn id="12" fill="hold" nodeType="afterGroup">
                            <p:stCondLst>
                              <p:cond delay="4000"/>
                            </p:stCondLst>
                            <p:childTnLst>
                              <p:par>
                                <p:cTn id="13" presetID="18" presetClass="entr" presetSubtype="6" fill="hold" grpId="0" nodeType="afterEffect">
                                  <p:stCondLst>
                                    <p:cond delay="0"/>
                                  </p:stCondLst>
                                  <p:childTnLst>
                                    <p:set>
                                      <p:cBhvr>
                                        <p:cTn id="14" dur="1" fill="hold">
                                          <p:stCondLst>
                                            <p:cond delay="0"/>
                                          </p:stCondLst>
                                        </p:cTn>
                                        <p:tgtEl>
                                          <p:spTgt spid="113669"/>
                                        </p:tgtEl>
                                        <p:attrNameLst>
                                          <p:attrName>style.visibility</p:attrName>
                                        </p:attrNameLst>
                                      </p:cBhvr>
                                      <p:to>
                                        <p:strVal val="visible"/>
                                      </p:to>
                                    </p:set>
                                    <p:animEffect transition="in" filter="strips(downRight)">
                                      <p:cBhvr>
                                        <p:cTn id="15" dur="1000"/>
                                        <p:tgtEl>
                                          <p:spTgt spid="113669"/>
                                        </p:tgtEl>
                                      </p:cBhvr>
                                    </p:animEffect>
                                  </p:childTnLst>
                                </p:cTn>
                              </p:par>
                            </p:childTnLst>
                          </p:cTn>
                        </p:par>
                        <p:par>
                          <p:cTn id="16" fill="hold" nodeType="afterGroup">
                            <p:stCondLst>
                              <p:cond delay="5000"/>
                            </p:stCondLst>
                            <p:childTnLst>
                              <p:par>
                                <p:cTn id="17" presetID="22" presetClass="entr" presetSubtype="8" fill="hold" nodeType="afterEffect">
                                  <p:stCondLst>
                                    <p:cond delay="1000"/>
                                  </p:stCondLst>
                                  <p:childTnLst>
                                    <p:set>
                                      <p:cBhvr>
                                        <p:cTn id="18" dur="1" fill="hold">
                                          <p:stCondLst>
                                            <p:cond delay="0"/>
                                          </p:stCondLst>
                                        </p:cTn>
                                        <p:tgtEl>
                                          <p:spTgt spid="113694"/>
                                        </p:tgtEl>
                                        <p:attrNameLst>
                                          <p:attrName>style.visibility</p:attrName>
                                        </p:attrNameLst>
                                      </p:cBhvr>
                                      <p:to>
                                        <p:strVal val="visible"/>
                                      </p:to>
                                    </p:set>
                                    <p:animEffect transition="in" filter="wipe(left)">
                                      <p:cBhvr>
                                        <p:cTn id="19" dur="1000"/>
                                        <p:tgtEl>
                                          <p:spTgt spid="11369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13683"/>
                                        </p:tgtEl>
                                        <p:attrNameLst>
                                          <p:attrName>style.visibility</p:attrName>
                                        </p:attrNameLst>
                                      </p:cBhvr>
                                      <p:to>
                                        <p:strVal val="visible"/>
                                      </p:to>
                                    </p:set>
                                    <p:animEffect transition="in" filter="wipe(left)">
                                      <p:cBhvr>
                                        <p:cTn id="24" dur="1000"/>
                                        <p:tgtEl>
                                          <p:spTgt spid="113683"/>
                                        </p:tgtEl>
                                      </p:cBhvr>
                                    </p:animEffect>
                                  </p:childTnLst>
                                </p:cTn>
                              </p:par>
                              <p:par>
                                <p:cTn id="25" presetID="22" presetClass="entr" presetSubtype="2" fill="hold" nodeType="withEffect">
                                  <p:stCondLst>
                                    <p:cond delay="0"/>
                                  </p:stCondLst>
                                  <p:childTnLst>
                                    <p:set>
                                      <p:cBhvr>
                                        <p:cTn id="26" dur="1" fill="hold">
                                          <p:stCondLst>
                                            <p:cond delay="0"/>
                                          </p:stCondLst>
                                        </p:cTn>
                                        <p:tgtEl>
                                          <p:spTgt spid="113680"/>
                                        </p:tgtEl>
                                        <p:attrNameLst>
                                          <p:attrName>style.visibility</p:attrName>
                                        </p:attrNameLst>
                                      </p:cBhvr>
                                      <p:to>
                                        <p:strVal val="visible"/>
                                      </p:to>
                                    </p:set>
                                    <p:animEffect transition="in" filter="wipe(right)">
                                      <p:cBhvr>
                                        <p:cTn id="27" dur="1000"/>
                                        <p:tgtEl>
                                          <p:spTgt spid="113680"/>
                                        </p:tgtEl>
                                      </p:cBhvr>
                                    </p:animEffect>
                                  </p:childTnLst>
                                </p:cTn>
                              </p:par>
                            </p:childTnLst>
                          </p:cTn>
                        </p:par>
                        <p:par>
                          <p:cTn id="28" fill="hold" nodeType="afterGroup">
                            <p:stCondLst>
                              <p:cond delay="1000"/>
                            </p:stCondLst>
                            <p:childTnLst>
                              <p:par>
                                <p:cTn id="29" presetID="22" presetClass="entr" presetSubtype="8" fill="hold" nodeType="afterEffect">
                                  <p:stCondLst>
                                    <p:cond delay="1000"/>
                                  </p:stCondLst>
                                  <p:childTnLst>
                                    <p:set>
                                      <p:cBhvr>
                                        <p:cTn id="30" dur="1" fill="hold">
                                          <p:stCondLst>
                                            <p:cond delay="0"/>
                                          </p:stCondLst>
                                        </p:cTn>
                                        <p:tgtEl>
                                          <p:spTgt spid="113670"/>
                                        </p:tgtEl>
                                        <p:attrNameLst>
                                          <p:attrName>style.visibility</p:attrName>
                                        </p:attrNameLst>
                                      </p:cBhvr>
                                      <p:to>
                                        <p:strVal val="visible"/>
                                      </p:to>
                                    </p:set>
                                    <p:animEffect transition="in" filter="wipe(left)">
                                      <p:cBhvr>
                                        <p:cTn id="31" dur="1000"/>
                                        <p:tgtEl>
                                          <p:spTgt spid="1136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autoUpdateAnimBg="0"/>
      <p:bldP spid="113668" grpId="0"/>
      <p:bldP spid="11366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361950"/>
            <a:ext cx="7772400" cy="1047750"/>
          </a:xfrm>
          <a:extLst/>
        </p:spPr>
        <p:txBody>
          <a:bodyPr rtlCol="0">
            <a:normAutofit/>
          </a:bodyPr>
          <a:lstStyle/>
          <a:p>
            <a:pPr fontAlgn="auto">
              <a:spcAft>
                <a:spcPts val="0"/>
              </a:spcAft>
              <a:defRPr/>
            </a:pPr>
            <a:r>
              <a:rPr lang="en-US" dirty="0"/>
              <a:t>Statistical Process Control (SPC)</a:t>
            </a:r>
          </a:p>
        </p:txBody>
      </p:sp>
      <p:sp>
        <p:nvSpPr>
          <p:cNvPr id="114691" name="Rectangle 3"/>
          <p:cNvSpPr>
            <a:spLocks noChangeArrowheads="1"/>
          </p:cNvSpPr>
          <p:nvPr/>
        </p:nvSpPr>
        <p:spPr bwMode="auto">
          <a:xfrm>
            <a:off x="909639" y="1498997"/>
            <a:ext cx="7324725" cy="312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67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Uses statistics and control charts to tell when to take corrective action</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Drives process improvement</a:t>
            </a:r>
          </a:p>
          <a:p>
            <a:pPr>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Four key steps</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Measure the process</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When a change is indicated, find the assignable cause</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Eliminate or incorporate the cause</a:t>
            </a:r>
          </a:p>
          <a:p>
            <a:pPr lvl="1">
              <a:lnSpc>
                <a:spcPct val="90000"/>
              </a:lnSpc>
              <a:spcAft>
                <a:spcPts val="1200"/>
              </a:spcAft>
              <a:buClr>
                <a:srgbClr val="BF0922"/>
              </a:buClr>
              <a:buSzPct val="60000"/>
              <a:buFont typeface="Courier New" panose="02070309020205020404" pitchFamily="49" charset="0"/>
              <a:buChar char="o"/>
            </a:pPr>
            <a:r>
              <a:rPr lang="en-US" altLang="en-US">
                <a:latin typeface="Cardo" panose="02020600000000000000" pitchFamily="18" charset="-79"/>
                <a:ea typeface="Cardo" panose="02020600000000000000" pitchFamily="18" charset="-79"/>
                <a:cs typeface="Cardo" panose="02020600000000000000" pitchFamily="18" charset="-79"/>
              </a:rPr>
              <a:t>Restart the revised process</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4691"/>
                                        </p:tgtEl>
                                        <p:attrNameLst>
                                          <p:attrName>style.visibility</p:attrName>
                                        </p:attrNameLst>
                                      </p:cBhvr>
                                      <p:to>
                                        <p:strVal val="visible"/>
                                      </p:to>
                                    </p:set>
                                    <p:animEffect transition="in" filter="strips(downRight)">
                                      <p:cBhvr>
                                        <p:cTn id="7" dur="1000"/>
                                        <p:tgtEl>
                                          <p:spTgt spid="114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85800" y="326231"/>
            <a:ext cx="7772400" cy="723900"/>
          </a:xfrm>
        </p:spPr>
        <p:txBody>
          <a:bodyPr/>
          <a:lstStyle/>
          <a:p>
            <a:r>
              <a:rPr lang="en-US" altLang="en-US" smtClean="0"/>
              <a:t>Control Charts</a:t>
            </a:r>
          </a:p>
        </p:txBody>
      </p:sp>
      <p:grpSp>
        <p:nvGrpSpPr>
          <p:cNvPr id="116739" name="Group 3"/>
          <p:cNvGrpSpPr>
            <a:grpSpLocks/>
          </p:cNvGrpSpPr>
          <p:nvPr/>
        </p:nvGrpSpPr>
        <p:grpSpPr bwMode="auto">
          <a:xfrm>
            <a:off x="1517650" y="2065738"/>
            <a:ext cx="4003674" cy="1676402"/>
            <a:chOff x="780" y="1607"/>
            <a:chExt cx="2522" cy="1408"/>
          </a:xfrm>
        </p:grpSpPr>
        <p:sp>
          <p:nvSpPr>
            <p:cNvPr id="108562" name="Freeform 4"/>
            <p:cNvSpPr>
              <a:spLocks/>
            </p:cNvSpPr>
            <p:nvPr/>
          </p:nvSpPr>
          <p:spPr bwMode="auto">
            <a:xfrm>
              <a:off x="859" y="1680"/>
              <a:ext cx="2381" cy="1260"/>
            </a:xfrm>
            <a:custGeom>
              <a:avLst/>
              <a:gdLst>
                <a:gd name="T0" fmla="*/ 0 w 2381"/>
                <a:gd name="T1" fmla="*/ 577 h 1260"/>
                <a:gd name="T2" fmla="*/ 297 w 2381"/>
                <a:gd name="T3" fmla="*/ 680 h 1260"/>
                <a:gd name="T4" fmla="*/ 608 w 2381"/>
                <a:gd name="T5" fmla="*/ 354 h 1260"/>
                <a:gd name="T6" fmla="*/ 889 w 2381"/>
                <a:gd name="T7" fmla="*/ 1020 h 1260"/>
                <a:gd name="T8" fmla="*/ 1189 w 2381"/>
                <a:gd name="T9" fmla="*/ 1236 h 1260"/>
                <a:gd name="T10" fmla="*/ 1485 w 2381"/>
                <a:gd name="T11" fmla="*/ 956 h 1260"/>
                <a:gd name="T12" fmla="*/ 1801 w 2381"/>
                <a:gd name="T13" fmla="*/ 620 h 1260"/>
                <a:gd name="T14" fmla="*/ 2081 w 2381"/>
                <a:gd name="T15" fmla="*/ 1260 h 1260"/>
                <a:gd name="T16" fmla="*/ 2381 w 2381"/>
                <a:gd name="T17" fmla="*/ 0 h 1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81"/>
                <a:gd name="T28" fmla="*/ 0 h 1260"/>
                <a:gd name="T29" fmla="*/ 2381 w 2381"/>
                <a:gd name="T30" fmla="*/ 1260 h 12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81" h="1260">
                  <a:moveTo>
                    <a:pt x="0" y="577"/>
                  </a:moveTo>
                  <a:lnTo>
                    <a:pt x="297" y="680"/>
                  </a:lnTo>
                  <a:lnTo>
                    <a:pt x="608" y="354"/>
                  </a:lnTo>
                  <a:lnTo>
                    <a:pt x="889" y="1020"/>
                  </a:lnTo>
                  <a:lnTo>
                    <a:pt x="1189" y="1236"/>
                  </a:lnTo>
                  <a:lnTo>
                    <a:pt x="1485" y="956"/>
                  </a:lnTo>
                  <a:lnTo>
                    <a:pt x="1801" y="620"/>
                  </a:lnTo>
                  <a:lnTo>
                    <a:pt x="2081" y="1260"/>
                  </a:lnTo>
                  <a:lnTo>
                    <a:pt x="2381" y="0"/>
                  </a:lnTo>
                </a:path>
              </a:pathLst>
            </a:custGeom>
            <a:noFill/>
            <a:ln w="57150" cmpd="sng">
              <a:solidFill>
                <a:srgbClr val="24BD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63" name="Oval 5"/>
            <p:cNvSpPr>
              <a:spLocks noChangeArrowheads="1"/>
            </p:cNvSpPr>
            <p:nvPr/>
          </p:nvSpPr>
          <p:spPr bwMode="auto">
            <a:xfrm>
              <a:off x="780" y="2183"/>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4" name="Oval 6"/>
            <p:cNvSpPr>
              <a:spLocks noChangeArrowheads="1"/>
            </p:cNvSpPr>
            <p:nvPr/>
          </p:nvSpPr>
          <p:spPr bwMode="auto">
            <a:xfrm>
              <a:off x="1092" y="2278"/>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5" name="Oval 7"/>
            <p:cNvSpPr>
              <a:spLocks noChangeArrowheads="1"/>
            </p:cNvSpPr>
            <p:nvPr/>
          </p:nvSpPr>
          <p:spPr bwMode="auto">
            <a:xfrm>
              <a:off x="1405" y="1958"/>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6" name="Oval 8"/>
            <p:cNvSpPr>
              <a:spLocks noChangeArrowheads="1"/>
            </p:cNvSpPr>
            <p:nvPr/>
          </p:nvSpPr>
          <p:spPr bwMode="auto">
            <a:xfrm>
              <a:off x="1696" y="2633"/>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7" name="Oval 9"/>
            <p:cNvSpPr>
              <a:spLocks noChangeArrowheads="1"/>
            </p:cNvSpPr>
            <p:nvPr/>
          </p:nvSpPr>
          <p:spPr bwMode="auto">
            <a:xfrm>
              <a:off x="2292" y="2556"/>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8" name="Oval 10"/>
            <p:cNvSpPr>
              <a:spLocks noChangeArrowheads="1"/>
            </p:cNvSpPr>
            <p:nvPr/>
          </p:nvSpPr>
          <p:spPr bwMode="auto">
            <a:xfrm>
              <a:off x="2603" y="2224"/>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69" name="Oval 11"/>
            <p:cNvSpPr>
              <a:spLocks noChangeArrowheads="1"/>
            </p:cNvSpPr>
            <p:nvPr/>
          </p:nvSpPr>
          <p:spPr bwMode="auto">
            <a:xfrm>
              <a:off x="2873" y="2861"/>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70" name="Oval 12"/>
            <p:cNvSpPr>
              <a:spLocks noChangeArrowheads="1"/>
            </p:cNvSpPr>
            <p:nvPr/>
          </p:nvSpPr>
          <p:spPr bwMode="auto">
            <a:xfrm>
              <a:off x="3187" y="1607"/>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sp>
          <p:nvSpPr>
            <p:cNvPr id="108571" name="Oval 13"/>
            <p:cNvSpPr>
              <a:spLocks noChangeArrowheads="1"/>
            </p:cNvSpPr>
            <p:nvPr/>
          </p:nvSpPr>
          <p:spPr bwMode="auto">
            <a:xfrm>
              <a:off x="1995" y="2828"/>
              <a:ext cx="115" cy="154"/>
            </a:xfrm>
            <a:prstGeom prst="ellipse">
              <a:avLst/>
            </a:prstGeom>
            <a:solidFill>
              <a:srgbClr val="FFFF00"/>
            </a:solidFill>
            <a:ln w="9525">
              <a:solidFill>
                <a:srgbClr val="24BDB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Cardo" panose="02020600000000000000" pitchFamily="18" charset="-79"/>
                <a:ea typeface="Cardo" panose="02020600000000000000" pitchFamily="18" charset="-79"/>
                <a:cs typeface="Cardo" panose="02020600000000000000" pitchFamily="18" charset="-79"/>
              </a:endParaRPr>
            </a:p>
          </p:txBody>
        </p:sp>
      </p:grpSp>
      <p:grpSp>
        <p:nvGrpSpPr>
          <p:cNvPr id="116750" name="Group 14"/>
          <p:cNvGrpSpPr>
            <a:grpSpLocks/>
          </p:cNvGrpSpPr>
          <p:nvPr/>
        </p:nvGrpSpPr>
        <p:grpSpPr bwMode="auto">
          <a:xfrm>
            <a:off x="817565" y="1734741"/>
            <a:ext cx="6973888" cy="2905126"/>
            <a:chOff x="339" y="1329"/>
            <a:chExt cx="4393" cy="2440"/>
          </a:xfrm>
        </p:grpSpPr>
        <p:sp>
          <p:nvSpPr>
            <p:cNvPr id="108552" name="Rectangle 15"/>
            <p:cNvSpPr>
              <a:spLocks noChangeArrowheads="1"/>
            </p:cNvSpPr>
            <p:nvPr/>
          </p:nvSpPr>
          <p:spPr bwMode="auto">
            <a:xfrm>
              <a:off x="3523" y="1710"/>
              <a:ext cx="118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Upper control limit</a:t>
              </a:r>
            </a:p>
          </p:txBody>
        </p:sp>
        <p:sp>
          <p:nvSpPr>
            <p:cNvPr id="108553" name="Rectangle 16"/>
            <p:cNvSpPr>
              <a:spLocks noChangeArrowheads="1"/>
            </p:cNvSpPr>
            <p:nvPr/>
          </p:nvSpPr>
          <p:spPr bwMode="auto">
            <a:xfrm>
              <a:off x="3523" y="2373"/>
              <a:ext cx="1209"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Coach’s target value</a:t>
              </a:r>
            </a:p>
          </p:txBody>
        </p:sp>
        <p:sp>
          <p:nvSpPr>
            <p:cNvPr id="108554" name="Rectangle 17"/>
            <p:cNvSpPr>
              <a:spLocks noChangeArrowheads="1"/>
            </p:cNvSpPr>
            <p:nvPr/>
          </p:nvSpPr>
          <p:spPr bwMode="auto">
            <a:xfrm>
              <a:off x="3523" y="3030"/>
              <a:ext cx="119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Lower control limit</a:t>
              </a:r>
            </a:p>
          </p:txBody>
        </p:sp>
        <p:sp>
          <p:nvSpPr>
            <p:cNvPr id="108555" name="Rectangle 18"/>
            <p:cNvSpPr>
              <a:spLocks noChangeArrowheads="1"/>
            </p:cNvSpPr>
            <p:nvPr/>
          </p:nvSpPr>
          <p:spPr bwMode="auto">
            <a:xfrm>
              <a:off x="1452" y="3485"/>
              <a:ext cx="905"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Game number</a:t>
              </a:r>
            </a:p>
          </p:txBody>
        </p:sp>
        <p:sp>
          <p:nvSpPr>
            <p:cNvPr id="108556" name="Line 19"/>
            <p:cNvSpPr>
              <a:spLocks noChangeShapeType="1"/>
            </p:cNvSpPr>
            <p:nvPr/>
          </p:nvSpPr>
          <p:spPr bwMode="auto">
            <a:xfrm flipV="1">
              <a:off x="690" y="1352"/>
              <a:ext cx="0" cy="21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57" name="Line 20"/>
            <p:cNvSpPr>
              <a:spLocks noChangeShapeType="1"/>
            </p:cNvSpPr>
            <p:nvPr/>
          </p:nvSpPr>
          <p:spPr bwMode="auto">
            <a:xfrm>
              <a:off x="690" y="2496"/>
              <a:ext cx="278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58" name="Line 21"/>
            <p:cNvSpPr>
              <a:spLocks noChangeShapeType="1"/>
            </p:cNvSpPr>
            <p:nvPr/>
          </p:nvSpPr>
          <p:spPr bwMode="auto">
            <a:xfrm>
              <a:off x="690" y="1839"/>
              <a:ext cx="2757"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59" name="Line 22"/>
            <p:cNvSpPr>
              <a:spLocks noChangeShapeType="1"/>
            </p:cNvSpPr>
            <p:nvPr/>
          </p:nvSpPr>
          <p:spPr bwMode="auto">
            <a:xfrm>
              <a:off x="690" y="3154"/>
              <a:ext cx="2757"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08560" name="Rectangle 23"/>
            <p:cNvSpPr>
              <a:spLocks noChangeArrowheads="1"/>
            </p:cNvSpPr>
            <p:nvPr/>
          </p:nvSpPr>
          <p:spPr bwMode="auto">
            <a:xfrm>
              <a:off x="670" y="2935"/>
              <a:ext cx="2868" cy="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1pPr>
              <a:lvl2pPr marL="742950" indent="-28575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2pPr>
              <a:lvl3pPr marL="1143000" indent="-22860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3pPr>
              <a:lvl4pPr marL="1600200" indent="-22860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4pPr>
              <a:lvl5pPr marL="2057400" indent="-228600">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90500" algn="ctr"/>
                  <a:tab pos="673100" algn="ctr"/>
                  <a:tab pos="1143000" algn="ctr"/>
                  <a:tab pos="1625600" algn="ctr"/>
                  <a:tab pos="2095500" algn="ctr"/>
                  <a:tab pos="2578100" algn="ctr"/>
                  <a:tab pos="3048000" algn="ctr"/>
                  <a:tab pos="3530600" algn="ctr"/>
                  <a:tab pos="4000500" algn="ctr"/>
                </a:tabLst>
                <a:defRPr>
                  <a:solidFill>
                    <a:schemeClr val="tx1"/>
                  </a:solidFill>
                  <a:latin typeface="Calibri" pitchFamily="34" charset="0"/>
                  <a:cs typeface="Arial" pitchFamily="34" charset="0"/>
                </a:defRPr>
              </a:lvl9pPr>
            </a:lstStyle>
            <a:p>
              <a:pPr>
                <a:lnSpc>
                  <a:spcPct val="125000"/>
                </a:lnSpc>
              </a:pPr>
              <a:r>
                <a:rPr lang="en-US" altLang="en-US" sz="1400">
                  <a:latin typeface="Cardo" panose="02020600000000000000" pitchFamily="18" charset="-79"/>
                  <a:ea typeface="Cardo" panose="02020600000000000000" pitchFamily="18" charset="-79"/>
                  <a:cs typeface="Cardo" panose="02020600000000000000" pitchFamily="18" charset="-79"/>
                </a:rPr>
                <a:t>	|	|	|	|	|	|	|	|	|</a:t>
              </a:r>
            </a:p>
            <a:p>
              <a:pPr>
                <a:lnSpc>
                  <a:spcPct val="125000"/>
                </a:lnSpc>
              </a:pPr>
              <a:r>
                <a:rPr lang="en-US" altLang="en-US" sz="1400">
                  <a:latin typeface="Cardo" panose="02020600000000000000" pitchFamily="18" charset="-79"/>
                  <a:ea typeface="Cardo" panose="02020600000000000000" pitchFamily="18" charset="-79"/>
                  <a:cs typeface="Cardo" panose="02020600000000000000" pitchFamily="18" charset="-79"/>
                </a:rPr>
                <a:t>	1	2	3	4	5	6	7	8	9</a:t>
              </a:r>
            </a:p>
          </p:txBody>
        </p:sp>
        <p:sp>
          <p:nvSpPr>
            <p:cNvPr id="108561" name="Rectangle 24"/>
            <p:cNvSpPr>
              <a:spLocks noChangeArrowheads="1"/>
            </p:cNvSpPr>
            <p:nvPr/>
          </p:nvSpPr>
          <p:spPr bwMode="auto">
            <a:xfrm>
              <a:off x="339" y="1329"/>
              <a:ext cx="328" cy="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380000"/>
                </a:lnSpc>
              </a:pPr>
              <a:r>
                <a:rPr lang="en-US" altLang="en-US" sz="1400">
                  <a:latin typeface="Cardo" panose="02020600000000000000" pitchFamily="18" charset="-79"/>
                  <a:ea typeface="Cardo" panose="02020600000000000000" pitchFamily="18" charset="-79"/>
                  <a:cs typeface="Cardo" panose="02020600000000000000" pitchFamily="18" charset="-79"/>
                </a:rPr>
                <a:t>40%</a:t>
              </a:r>
            </a:p>
            <a:p>
              <a:pPr algn="r">
                <a:lnSpc>
                  <a:spcPct val="380000"/>
                </a:lnSpc>
              </a:pPr>
              <a:r>
                <a:rPr lang="en-US" altLang="en-US" sz="1400">
                  <a:latin typeface="Cardo" panose="02020600000000000000" pitchFamily="18" charset="-79"/>
                  <a:ea typeface="Cardo" panose="02020600000000000000" pitchFamily="18" charset="-79"/>
                  <a:cs typeface="Cardo" panose="02020600000000000000" pitchFamily="18" charset="-79"/>
                </a:rPr>
                <a:t>20%</a:t>
              </a:r>
            </a:p>
            <a:p>
              <a:pPr algn="r">
                <a:lnSpc>
                  <a:spcPct val="380000"/>
                </a:lnSpc>
              </a:pPr>
              <a:r>
                <a:rPr lang="en-US" altLang="en-US" sz="1400">
                  <a:latin typeface="Cardo" panose="02020600000000000000" pitchFamily="18" charset="-79"/>
                  <a:ea typeface="Cardo" panose="02020600000000000000" pitchFamily="18" charset="-79"/>
                  <a:cs typeface="Cardo" panose="02020600000000000000" pitchFamily="18" charset="-79"/>
                </a:rPr>
                <a:t>0%</a:t>
              </a:r>
            </a:p>
          </p:txBody>
        </p:sp>
      </p:grpSp>
      <p:grpSp>
        <p:nvGrpSpPr>
          <p:cNvPr id="116761" name="Group 25"/>
          <p:cNvGrpSpPr>
            <a:grpSpLocks/>
          </p:cNvGrpSpPr>
          <p:nvPr/>
        </p:nvGrpSpPr>
        <p:grpSpPr bwMode="auto">
          <a:xfrm>
            <a:off x="3756025" y="1570435"/>
            <a:ext cx="3438525" cy="1010840"/>
            <a:chOff x="2190" y="1191"/>
            <a:chExt cx="2166" cy="849"/>
          </a:xfrm>
        </p:grpSpPr>
        <p:sp>
          <p:nvSpPr>
            <p:cNvPr id="108550" name="Rectangle 26"/>
            <p:cNvSpPr>
              <a:spLocks noChangeArrowheads="1"/>
            </p:cNvSpPr>
            <p:nvPr/>
          </p:nvSpPr>
          <p:spPr bwMode="auto">
            <a:xfrm>
              <a:off x="2190" y="1191"/>
              <a:ext cx="2166"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Cardo" panose="02020600000000000000" pitchFamily="18" charset="-79"/>
                  <a:ea typeface="Cardo" panose="02020600000000000000" pitchFamily="18" charset="-79"/>
                  <a:cs typeface="Cardo" panose="02020600000000000000" pitchFamily="18" charset="-79"/>
                </a:rPr>
                <a:t>Plot the percent of free throws missed</a:t>
              </a:r>
            </a:p>
          </p:txBody>
        </p:sp>
        <p:sp>
          <p:nvSpPr>
            <p:cNvPr id="108551" name="Line 27"/>
            <p:cNvSpPr>
              <a:spLocks noChangeShapeType="1"/>
            </p:cNvSpPr>
            <p:nvPr/>
          </p:nvSpPr>
          <p:spPr bwMode="auto">
            <a:xfrm flipH="1">
              <a:off x="3200" y="1448"/>
              <a:ext cx="656" cy="5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grpSp>
      <p:sp>
        <p:nvSpPr>
          <p:cNvPr id="116764" name="Rectangle 28"/>
          <p:cNvSpPr>
            <a:spLocks noChangeArrowheads="1"/>
          </p:cNvSpPr>
          <p:nvPr/>
        </p:nvSpPr>
        <p:spPr bwMode="auto">
          <a:xfrm>
            <a:off x="688975" y="1158478"/>
            <a:ext cx="1186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Cardo" panose="02020600000000000000" pitchFamily="18" charset="-79"/>
                <a:ea typeface="Cardo" panose="02020600000000000000" pitchFamily="18" charset="-79"/>
                <a:cs typeface="Cardo" panose="02020600000000000000" pitchFamily="18" charset="-79"/>
              </a:rPr>
              <a:t>Figure </a:t>
            </a:r>
            <a:r>
              <a:rPr lang="en-US" altLang="en-US">
                <a:solidFill>
                  <a:schemeClr val="tx2"/>
                </a:solidFill>
                <a:latin typeface="Cardo" panose="02020600000000000000" pitchFamily="18" charset="-79"/>
                <a:ea typeface="Cardo" panose="02020600000000000000" pitchFamily="18" charset="-79"/>
                <a:cs typeface="Cardo" panose="02020600000000000000" pitchFamily="18" charset="-79"/>
              </a:rPr>
              <a:t>6.8</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16750"/>
                                        </p:tgtEl>
                                        <p:attrNameLst>
                                          <p:attrName>style.visibility</p:attrName>
                                        </p:attrNameLst>
                                      </p:cBhvr>
                                      <p:to>
                                        <p:strVal val="visible"/>
                                      </p:to>
                                    </p:set>
                                    <p:animEffect transition="in" filter="wipe(left)">
                                      <p:cBhvr>
                                        <p:cTn id="7" dur="1000"/>
                                        <p:tgtEl>
                                          <p:spTgt spid="1167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6739"/>
                                        </p:tgtEl>
                                        <p:attrNameLst>
                                          <p:attrName>style.visibility</p:attrName>
                                        </p:attrNameLst>
                                      </p:cBhvr>
                                      <p:to>
                                        <p:strVal val="visible"/>
                                      </p:to>
                                    </p:set>
                                    <p:animEffect transition="in" filter="wipe(left)">
                                      <p:cBhvr>
                                        <p:cTn id="12" dur="1000"/>
                                        <p:tgtEl>
                                          <p:spTgt spid="116739"/>
                                        </p:tgtEl>
                                      </p:cBhvr>
                                    </p:animEffect>
                                  </p:childTnLst>
                                </p:cTn>
                              </p:par>
                            </p:childTnLst>
                          </p:cTn>
                        </p:par>
                        <p:par>
                          <p:cTn id="13" fill="hold" nodeType="afterGroup">
                            <p:stCondLst>
                              <p:cond delay="1000"/>
                            </p:stCondLst>
                            <p:childTnLst>
                              <p:par>
                                <p:cTn id="14" presetID="22" presetClass="entr" presetSubtype="1" fill="hold" nodeType="afterEffect">
                                  <p:stCondLst>
                                    <p:cond delay="1000"/>
                                  </p:stCondLst>
                                  <p:childTnLst>
                                    <p:set>
                                      <p:cBhvr>
                                        <p:cTn id="15" dur="1" fill="hold">
                                          <p:stCondLst>
                                            <p:cond delay="0"/>
                                          </p:stCondLst>
                                        </p:cTn>
                                        <p:tgtEl>
                                          <p:spTgt spid="116761"/>
                                        </p:tgtEl>
                                        <p:attrNameLst>
                                          <p:attrName>style.visibility</p:attrName>
                                        </p:attrNameLst>
                                      </p:cBhvr>
                                      <p:to>
                                        <p:strVal val="visible"/>
                                      </p:to>
                                    </p:set>
                                    <p:animEffect transition="in" filter="wipe(up)">
                                      <p:cBhvr>
                                        <p:cTn id="16" dur="1000"/>
                                        <p:tgtEl>
                                          <p:spTgt spid="116761"/>
                                        </p:tgtEl>
                                      </p:cBhvr>
                                    </p:animEffect>
                                  </p:childTnLst>
                                </p:cTn>
                              </p:par>
                            </p:childTnLst>
                          </p:cTn>
                        </p:par>
                        <p:par>
                          <p:cTn id="17" fill="hold" nodeType="afterGroup">
                            <p:stCondLst>
                              <p:cond delay="3000"/>
                            </p:stCondLst>
                            <p:childTnLst>
                              <p:par>
                                <p:cTn id="18" presetID="22" presetClass="entr" presetSubtype="8" fill="hold" grpId="0" nodeType="afterEffect">
                                  <p:stCondLst>
                                    <p:cond delay="0"/>
                                  </p:stCondLst>
                                  <p:childTnLst>
                                    <p:set>
                                      <p:cBhvr>
                                        <p:cTn id="19" dur="1" fill="hold">
                                          <p:stCondLst>
                                            <p:cond delay="0"/>
                                          </p:stCondLst>
                                        </p:cTn>
                                        <p:tgtEl>
                                          <p:spTgt spid="116764"/>
                                        </p:tgtEl>
                                        <p:attrNameLst>
                                          <p:attrName>style.visibility</p:attrName>
                                        </p:attrNameLst>
                                      </p:cBhvr>
                                      <p:to>
                                        <p:strVal val="visible"/>
                                      </p:to>
                                    </p:set>
                                    <p:animEffect transition="in" filter="wipe(left)">
                                      <p:cBhvr>
                                        <p:cTn id="20" dur="1000"/>
                                        <p:tgtEl>
                                          <p:spTgt spid="116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4"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85800" y="257175"/>
            <a:ext cx="7772400" cy="704850"/>
          </a:xfrm>
        </p:spPr>
        <p:txBody>
          <a:bodyPr/>
          <a:lstStyle/>
          <a:p>
            <a:r>
              <a:rPr lang="en-US" altLang="en-US" smtClean="0"/>
              <a:t>Inspection</a:t>
            </a:r>
          </a:p>
        </p:txBody>
      </p:sp>
      <p:sp>
        <p:nvSpPr>
          <p:cNvPr id="117763" name="Rectangle 3"/>
          <p:cNvSpPr>
            <a:spLocks noChangeArrowheads="1"/>
          </p:cNvSpPr>
          <p:nvPr/>
        </p:nvSpPr>
        <p:spPr bwMode="auto">
          <a:xfrm>
            <a:off x="828676" y="957263"/>
            <a:ext cx="7408863"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86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Involves examining items to see if an item is good or defective</a:t>
            </a:r>
          </a:p>
          <a:p>
            <a:pPr>
              <a:lnSpc>
                <a:spcPct val="90000"/>
              </a:lnSpc>
              <a:spcAft>
                <a:spcPts val="1200"/>
              </a:spcAft>
              <a:buClr>
                <a:srgbClr val="FFFF00"/>
              </a:buClr>
              <a:buSzPct val="86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Detect a defective product</a:t>
            </a:r>
          </a:p>
          <a:p>
            <a:pPr lvl="1">
              <a:lnSpc>
                <a:spcPct val="90000"/>
              </a:lnSpc>
              <a:spcAft>
                <a:spcPts val="1200"/>
              </a:spcAft>
              <a:buClr>
                <a:srgbClr val="FFFF00"/>
              </a:buClr>
              <a:buSzPct val="86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Does not correct deficiencies in process or product</a:t>
            </a:r>
          </a:p>
          <a:p>
            <a:pPr lvl="1">
              <a:lnSpc>
                <a:spcPct val="90000"/>
              </a:lnSpc>
              <a:spcAft>
                <a:spcPts val="1200"/>
              </a:spcAft>
              <a:buClr>
                <a:srgbClr val="FFFF00"/>
              </a:buClr>
              <a:buSzPct val="86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It is expensive</a:t>
            </a:r>
            <a:endParaRPr lang="en-US" altLang="en-US" sz="2400">
              <a:latin typeface="Cardo" panose="02020600000000000000" pitchFamily="18" charset="-79"/>
              <a:ea typeface="Cardo" panose="02020600000000000000" pitchFamily="18" charset="-79"/>
              <a:cs typeface="Cardo" panose="02020600000000000000" pitchFamily="18" charset="-79"/>
            </a:endParaRPr>
          </a:p>
          <a:p>
            <a:pPr>
              <a:lnSpc>
                <a:spcPct val="90000"/>
              </a:lnSpc>
              <a:spcAft>
                <a:spcPts val="1200"/>
              </a:spcAft>
              <a:buClr>
                <a:srgbClr val="FFFF00"/>
              </a:buClr>
              <a:buSzPct val="86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Issues</a:t>
            </a:r>
          </a:p>
          <a:p>
            <a:pPr lvl="1">
              <a:lnSpc>
                <a:spcPct val="90000"/>
              </a:lnSpc>
              <a:spcAft>
                <a:spcPts val="1200"/>
              </a:spcAft>
              <a:buClr>
                <a:srgbClr val="FFFF00"/>
              </a:buClr>
              <a:buSzPct val="86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When to inspect</a:t>
            </a:r>
          </a:p>
          <a:p>
            <a:pPr lvl="1">
              <a:lnSpc>
                <a:spcPct val="90000"/>
              </a:lnSpc>
              <a:spcAft>
                <a:spcPts val="1200"/>
              </a:spcAft>
              <a:buClr>
                <a:srgbClr val="FFFF00"/>
              </a:buClr>
              <a:buSzPct val="86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Where in process to inspect</a:t>
            </a:r>
            <a:endParaRPr lang="en-US" altLang="en-US" sz="24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60400" y="257175"/>
            <a:ext cx="7772400" cy="628650"/>
          </a:xfrm>
        </p:spPr>
        <p:txBody>
          <a:bodyPr>
            <a:normAutofit fontScale="90000"/>
          </a:bodyPr>
          <a:lstStyle/>
          <a:p>
            <a:r>
              <a:rPr lang="en-US" altLang="en-US" smtClean="0"/>
              <a:t>When and Where to Inspect</a:t>
            </a:r>
          </a:p>
        </p:txBody>
      </p:sp>
      <p:sp>
        <p:nvSpPr>
          <p:cNvPr id="119811" name="Rectangle 3"/>
          <p:cNvSpPr>
            <a:spLocks noChangeArrowheads="1"/>
          </p:cNvSpPr>
          <p:nvPr/>
        </p:nvSpPr>
        <p:spPr bwMode="auto">
          <a:xfrm>
            <a:off x="608014" y="1071563"/>
            <a:ext cx="8029575" cy="296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At the supplier’s plant while the supplier is producing</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At your facility upon receipt of goods from your supplier</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Before costly or irreversible processes</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During the step-by-step production process</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When production or service is complete</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Before delivery to your customer</a:t>
            </a:r>
          </a:p>
          <a:p>
            <a:pPr>
              <a:lnSpc>
                <a:spcPct val="90000"/>
              </a:lnSpc>
              <a:spcAft>
                <a:spcPts val="1200"/>
              </a:spcAft>
              <a:buClr>
                <a:schemeClr val="accent1"/>
              </a:buClr>
              <a:buFont typeface="Times" pitchFamily="18" charset="0"/>
              <a:buAutoNum type="arabicPeriod"/>
            </a:pPr>
            <a:r>
              <a:rPr lang="en-US" altLang="en-US" sz="2000">
                <a:latin typeface="Cardo" panose="02020600000000000000" pitchFamily="18" charset="-79"/>
                <a:ea typeface="Cardo" panose="02020600000000000000" pitchFamily="18" charset="-79"/>
                <a:cs typeface="Cardo" panose="02020600000000000000" pitchFamily="18" charset="-79"/>
              </a:rPr>
              <a:t>At the point of customer contact</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9811"/>
                                        </p:tgtEl>
                                        <p:attrNameLst>
                                          <p:attrName>style.visibility</p:attrName>
                                        </p:attrNameLst>
                                      </p:cBhvr>
                                      <p:to>
                                        <p:strVal val="visible"/>
                                      </p:to>
                                    </p:set>
                                    <p:animEffect transition="in" filter="strips(downRight)">
                                      <p:cBhvr>
                                        <p:cTn id="7" dur="1000"/>
                                        <p:tgtEl>
                                          <p:spTgt spid="119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85800" y="326231"/>
            <a:ext cx="7772400" cy="619125"/>
          </a:xfrm>
        </p:spPr>
        <p:txBody>
          <a:bodyPr>
            <a:normAutofit fontScale="90000"/>
          </a:bodyPr>
          <a:lstStyle/>
          <a:p>
            <a:r>
              <a:rPr lang="en-US" altLang="en-US" smtClean="0"/>
              <a:t>Inspection</a:t>
            </a:r>
          </a:p>
        </p:txBody>
      </p:sp>
      <p:sp>
        <p:nvSpPr>
          <p:cNvPr id="121859" name="Rectangle 3"/>
          <p:cNvSpPr>
            <a:spLocks noChangeArrowheads="1"/>
          </p:cNvSpPr>
          <p:nvPr/>
        </p:nvSpPr>
        <p:spPr bwMode="auto">
          <a:xfrm>
            <a:off x="903289" y="1010841"/>
            <a:ext cx="7337425" cy="302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079500" indent="-3683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Many problems</a:t>
            </a:r>
          </a:p>
          <a:p>
            <a:pPr marL="1168400" lvl="1" indent="-457200">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Worker fatigue</a:t>
            </a:r>
          </a:p>
          <a:p>
            <a:pPr marL="1168400" lvl="1" indent="-457200">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Measurement error</a:t>
            </a:r>
          </a:p>
          <a:p>
            <a:pPr marL="1168400" lvl="1" indent="-457200">
              <a:lnSpc>
                <a:spcPct val="90000"/>
              </a:lnSpc>
              <a:spcAft>
                <a:spcPts val="1200"/>
              </a:spcAft>
              <a:buClr>
                <a:srgbClr val="BF0922"/>
              </a:buClr>
              <a:buSzPct val="60000"/>
              <a:buFont typeface="Courier New" panose="02070309020205020404" pitchFamily="49" charset="0"/>
              <a:buChar char="o"/>
            </a:pPr>
            <a:r>
              <a:rPr lang="en-US" altLang="en-US" sz="2000">
                <a:latin typeface="Cardo" panose="02020600000000000000" pitchFamily="18" charset="-79"/>
                <a:ea typeface="Cardo" panose="02020600000000000000" pitchFamily="18" charset="-79"/>
                <a:cs typeface="Cardo" panose="02020600000000000000" pitchFamily="18" charset="-79"/>
              </a:rPr>
              <a:t>Process variability</a:t>
            </a:r>
            <a:endParaRPr lang="en-US" altLang="en-US" sz="2400">
              <a:latin typeface="Cardo" panose="02020600000000000000" pitchFamily="18" charset="-79"/>
              <a:ea typeface="Cardo" panose="02020600000000000000" pitchFamily="18" charset="-79"/>
              <a:cs typeface="Cardo" panose="02020600000000000000" pitchFamily="18" charset="-79"/>
            </a:endParaRP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Cannot inspect quality into a product</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Robust design, empowered employees, and sound processes are better solutions</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9"/>
                                        </p:tgtEl>
                                        <p:attrNameLst>
                                          <p:attrName>style.visibility</p:attrName>
                                        </p:attrNameLst>
                                      </p:cBhvr>
                                      <p:to>
                                        <p:strVal val="visible"/>
                                      </p:to>
                                    </p:set>
                                    <p:animEffect transition="in" filter="strips(downRight)">
                                      <p:cBhvr>
                                        <p:cTn id="7" dur="1000"/>
                                        <p:tgtEl>
                                          <p:spTgt spid="121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Source Inspection</a:t>
            </a:r>
          </a:p>
        </p:txBody>
      </p:sp>
      <p:sp>
        <p:nvSpPr>
          <p:cNvPr id="122883" name="Rectangle 3"/>
          <p:cNvSpPr>
            <a:spLocks noChangeArrowheads="1"/>
          </p:cNvSpPr>
          <p:nvPr/>
        </p:nvSpPr>
        <p:spPr bwMode="auto">
          <a:xfrm>
            <a:off x="893763" y="1378744"/>
            <a:ext cx="7040562" cy="2071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Also known as </a:t>
            </a:r>
            <a:r>
              <a:rPr lang="en-US" altLang="en-US" sz="2400" b="1">
                <a:solidFill>
                  <a:srgbClr val="FFFF00"/>
                </a:solidFill>
                <a:latin typeface="Cardo" panose="02020600000000000000" pitchFamily="18" charset="-79"/>
                <a:ea typeface="Cardo" panose="02020600000000000000" pitchFamily="18" charset="-79"/>
                <a:cs typeface="Cardo" panose="02020600000000000000" pitchFamily="18" charset="-79"/>
              </a:rPr>
              <a:t>source control</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next step in the process is your customer</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Ensure perfect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product to your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customer</a:t>
            </a:r>
          </a:p>
        </p:txBody>
      </p:sp>
      <p:pic>
        <p:nvPicPr>
          <p:cNvPr id="122884" name="Picture 4" descr="fries poka yoke 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1186" y="2409825"/>
            <a:ext cx="3697015" cy="247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2883"/>
                                        </p:tgtEl>
                                        <p:attrNameLst>
                                          <p:attrName>style.visibility</p:attrName>
                                        </p:attrNameLst>
                                      </p:cBhvr>
                                      <p:to>
                                        <p:strVal val="visible"/>
                                      </p:to>
                                    </p:set>
                                    <p:animEffect transition="in" filter="strips(downRight)">
                                      <p:cBhvr>
                                        <p:cTn id="7" dur="1000"/>
                                        <p:tgtEl>
                                          <p:spTgt spid="122883"/>
                                        </p:tgtEl>
                                      </p:cBhvr>
                                    </p:animEffect>
                                  </p:childTnLst>
                                </p:cTn>
                              </p:par>
                            </p:childTnLst>
                          </p:cTn>
                        </p:par>
                        <p:par>
                          <p:cTn id="8" fill="hold" nodeType="afterGroup">
                            <p:stCondLst>
                              <p:cond delay="2000"/>
                            </p:stCondLst>
                            <p:childTnLst>
                              <p:par>
                                <p:cTn id="9" presetID="9" presetClass="entr" presetSubtype="0" fill="hold" nodeType="afterEffect">
                                  <p:stCondLst>
                                    <p:cond delay="0"/>
                                  </p:stCondLst>
                                  <p:childTnLst>
                                    <p:set>
                                      <p:cBhvr>
                                        <p:cTn id="10" dur="1" fill="hold">
                                          <p:stCondLst>
                                            <p:cond delay="0"/>
                                          </p:stCondLst>
                                        </p:cTn>
                                        <p:tgtEl>
                                          <p:spTgt spid="122884"/>
                                        </p:tgtEl>
                                        <p:attrNameLst>
                                          <p:attrName>style.visibility</p:attrName>
                                        </p:attrNameLst>
                                      </p:cBhvr>
                                      <p:to>
                                        <p:strVal val="visible"/>
                                      </p:to>
                                    </p:set>
                                    <p:animEffect transition="in" filter="dissolve">
                                      <p:cBhvr>
                                        <p:cTn id="11" dur="1000"/>
                                        <p:tgtEl>
                                          <p:spTgt spid="1228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Source Inspection</a:t>
            </a:r>
          </a:p>
        </p:txBody>
      </p:sp>
      <p:sp>
        <p:nvSpPr>
          <p:cNvPr id="122883" name="Rectangle 3"/>
          <p:cNvSpPr>
            <a:spLocks noChangeArrowheads="1"/>
          </p:cNvSpPr>
          <p:nvPr/>
        </p:nvSpPr>
        <p:spPr bwMode="auto">
          <a:xfrm>
            <a:off x="893763" y="1378744"/>
            <a:ext cx="7040562"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b="1">
                <a:solidFill>
                  <a:srgbClr val="FFFF00"/>
                </a:solidFill>
                <a:latin typeface="Cardo" panose="02020600000000000000" pitchFamily="18" charset="-79"/>
                <a:ea typeface="Cardo" panose="02020600000000000000" pitchFamily="18" charset="-79"/>
                <a:cs typeface="Cardo" panose="02020600000000000000" pitchFamily="18" charset="-79"/>
              </a:rPr>
              <a:t>Poka-yoke</a:t>
            </a:r>
            <a:r>
              <a:rPr lang="en-US" altLang="en-US" sz="2400">
                <a:solidFill>
                  <a:srgbClr val="255898"/>
                </a:solidFill>
                <a:latin typeface="Cardo" panose="02020600000000000000" pitchFamily="18" charset="-79"/>
                <a:ea typeface="Cardo" panose="02020600000000000000" pitchFamily="18" charset="-79"/>
                <a:cs typeface="Cardo" panose="02020600000000000000" pitchFamily="18" charset="-79"/>
              </a:rPr>
              <a:t> </a:t>
            </a:r>
            <a:r>
              <a:rPr lang="en-US" altLang="en-US" sz="2400">
                <a:latin typeface="Cardo" panose="02020600000000000000" pitchFamily="18" charset="-79"/>
                <a:ea typeface="Cardo" panose="02020600000000000000" pitchFamily="18" charset="-79"/>
                <a:cs typeface="Cardo" panose="02020600000000000000" pitchFamily="18" charset="-79"/>
              </a:rPr>
              <a:t>is the concept of foolproof devices or techniques designed to pass only acceptable product</a:t>
            </a:r>
          </a:p>
          <a:p>
            <a:pPr marL="457200" indent="-457200">
              <a:lnSpc>
                <a:spcPct val="90000"/>
              </a:lnSpc>
              <a:spcAft>
                <a:spcPts val="1200"/>
              </a:spcAft>
              <a:buClr>
                <a:srgbClr val="BF0922"/>
              </a:buClr>
              <a:buSzPct val="60000"/>
              <a:buFont typeface="Courier New" panose="02070309020205020404" pitchFamily="49" charset="0"/>
              <a:buChar char="o"/>
            </a:pPr>
            <a:r>
              <a:rPr lang="en-US" altLang="en-US" sz="2400" b="1">
                <a:solidFill>
                  <a:srgbClr val="FFFF00"/>
                </a:solidFill>
                <a:latin typeface="Cardo" panose="02020600000000000000" pitchFamily="18" charset="-79"/>
                <a:ea typeface="Cardo" panose="02020600000000000000" pitchFamily="18" charset="-79"/>
                <a:cs typeface="Cardo" panose="02020600000000000000" pitchFamily="18" charset="-79"/>
              </a:rPr>
              <a:t>Checklists </a:t>
            </a:r>
            <a:r>
              <a:rPr lang="en-US" altLang="en-US" sz="2400">
                <a:latin typeface="Cardo" panose="02020600000000000000" pitchFamily="18" charset="-79"/>
                <a:ea typeface="Cardo" panose="02020600000000000000" pitchFamily="18" charset="-79"/>
                <a:cs typeface="Cardo" panose="02020600000000000000" pitchFamily="18" charset="-79"/>
              </a:rPr>
              <a:t>ensure</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consistency and </a:t>
            </a:r>
            <a:br>
              <a:rPr lang="en-US" altLang="en-US" sz="2400">
                <a:latin typeface="Cardo" panose="02020600000000000000" pitchFamily="18" charset="-79"/>
                <a:ea typeface="Cardo" panose="02020600000000000000" pitchFamily="18" charset="-79"/>
                <a:cs typeface="Cardo" panose="02020600000000000000" pitchFamily="18" charset="-79"/>
              </a:rPr>
            </a:br>
            <a:r>
              <a:rPr lang="en-US" altLang="en-US" sz="2400">
                <a:latin typeface="Cardo" panose="02020600000000000000" pitchFamily="18" charset="-79"/>
                <a:ea typeface="Cardo" panose="02020600000000000000" pitchFamily="18" charset="-79"/>
                <a:cs typeface="Cardo" panose="02020600000000000000" pitchFamily="18" charset="-79"/>
              </a:rPr>
              <a:t>completeness</a:t>
            </a:r>
          </a:p>
        </p:txBody>
      </p:sp>
      <p:pic>
        <p:nvPicPr>
          <p:cNvPr id="3" name="Picture 2" descr="hospital checklist.jpg"/>
          <p:cNvPicPr>
            <a:picLocks noChangeAspect="1"/>
          </p:cNvPicPr>
          <p:nvPr/>
        </p:nvPicPr>
        <p:blipFill>
          <a:blip r:embed="rId2">
            <a:extLst>
              <a:ext uri="{28A0092B-C50C-407E-A947-70E740481C1C}">
                <a14:useLocalDpi xmlns:a14="http://schemas.microsoft.com/office/drawing/2010/main" val="0"/>
              </a:ext>
            </a:extLst>
          </a:blip>
          <a:srcRect l="3093" r="2405"/>
          <a:stretch>
            <a:fillRect/>
          </a:stretch>
        </p:blipFill>
        <p:spPr bwMode="auto">
          <a:xfrm>
            <a:off x="4414044" y="2499049"/>
            <a:ext cx="4284990" cy="242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2883"/>
                                        </p:tgtEl>
                                        <p:attrNameLst>
                                          <p:attrName>style.visibility</p:attrName>
                                        </p:attrNameLst>
                                      </p:cBhvr>
                                      <p:to>
                                        <p:strVal val="visible"/>
                                      </p:to>
                                    </p:set>
                                    <p:animEffect transition="in" filter="strips(downRight)">
                                      <p:cBhvr>
                                        <p:cTn id="7" dur="1000"/>
                                        <p:tgtEl>
                                          <p:spTgt spid="122883"/>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2/3*#ppt_w"/>
                                          </p:val>
                                        </p:tav>
                                        <p:tav tm="100000">
                                          <p:val>
                                            <p:strVal val="#ppt_w"/>
                                          </p:val>
                                        </p:tav>
                                      </p:tavLst>
                                    </p:anim>
                                    <p:anim calcmode="lin" valueType="num">
                                      <p:cBhvr>
                                        <p:cTn id="12"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Service Industry Inspection</a:t>
            </a:r>
          </a:p>
        </p:txBody>
      </p:sp>
      <p:graphicFrame>
        <p:nvGraphicFramePr>
          <p:cNvPr id="2" name="Table 1"/>
          <p:cNvGraphicFramePr>
            <a:graphicFrameLocks noGrp="1"/>
          </p:cNvGraphicFramePr>
          <p:nvPr>
            <p:extLst>
              <p:ext uri="{D42A27DB-BD31-4B8C-83A1-F6EECF244321}">
                <p14:modId xmlns:p14="http://schemas.microsoft.com/office/powerpoint/2010/main" val="1696271276"/>
              </p:ext>
            </p:extLst>
          </p:nvPr>
        </p:nvGraphicFramePr>
        <p:xfrm>
          <a:off x="495300" y="1145381"/>
          <a:ext cx="8089900" cy="3182843"/>
        </p:xfrm>
        <a:graphic>
          <a:graphicData uri="http://schemas.openxmlformats.org/drawingml/2006/table">
            <a:tbl>
              <a:tblPr firstRow="1" bandRow="1">
                <a:tableStyleId>{2D5ABB26-0587-4C30-8999-92F81FD0307C}</a:tableStyleId>
              </a:tblPr>
              <a:tblGrid>
                <a:gridCol w="1538385"/>
                <a:gridCol w="775881"/>
                <a:gridCol w="2755717"/>
                <a:gridCol w="3019917"/>
              </a:tblGrid>
              <a:tr h="2780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6.4</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pPr>
                        <a:lnSpc>
                          <a:spcPct val="100000"/>
                        </a:lnSpc>
                        <a:spcBef>
                          <a:spcPts val="0"/>
                        </a:spcBef>
                        <a:spcAft>
                          <a:spcPts val="0"/>
                        </a:spcAft>
                      </a:pPr>
                      <a:r>
                        <a:rPr lang="en-US" sz="1600" dirty="0" smtClean="0">
                          <a:latin typeface="Cardo" panose="02020600000000000000" pitchFamily="18" charset="-79"/>
                          <a:ea typeface="Cardo" panose="02020600000000000000" pitchFamily="18" charset="-79"/>
                          <a:cs typeface="Cardo" panose="02020600000000000000" pitchFamily="18" charset="-79"/>
                        </a:rPr>
                        <a:t>Examples of Inspection in Services</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99">
                <a:tc gridSpan="2">
                  <a:txBody>
                    <a:bodyPr/>
                    <a:lstStyle/>
                    <a:p>
                      <a:pPr>
                        <a:lnSpc>
                          <a:spcPct val="100000"/>
                        </a:lnSpc>
                        <a:spcBef>
                          <a:spcPts val="0"/>
                        </a:spcBef>
                        <a:spcAft>
                          <a:spcPts val="0"/>
                        </a:spcAft>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ORGANIZATION</a:t>
                      </a:r>
                      <a:endParaRPr lang="en-US" sz="1600" b="1" dirty="0">
                        <a:solidFill>
                          <a:srgbClr val="FFFFFF"/>
                        </a:solidFill>
                        <a:latin typeface="Cardo" panose="02020600000000000000" pitchFamily="18" charset="-79"/>
                        <a:ea typeface="Cardo" panose="02020600000000000000" pitchFamily="18" charset="-79"/>
                        <a:cs typeface="Cardo" panose="02020600000000000000" pitchFamily="18" charset="-79"/>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WHAT IS INSPECTED</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STANDARD</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005833">
                <a:tc gridSpan="2">
                  <a:txBody>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Jones Law Office</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Receptionist performance</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Billing</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Attorney</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Phone answered by the second ring</a:t>
                      </a:r>
                    </a:p>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Accurate, timely, and correct format</a:t>
                      </a: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Promptness in returning calls</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r>
              <a:tr h="1392167">
                <a:tc gridSpan="2">
                  <a:txBody>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Hard Rock Hotel</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Reception desk</a:t>
                      </a: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Doorman</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Room</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Minibar</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Use customer’s name</a:t>
                      </a: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Greet guest in less than 30 seconds</a:t>
                      </a: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All lights working, spotless bathroom</a:t>
                      </a:r>
                    </a:p>
                    <a:p>
                      <a:pPr marL="0" marR="0" lvl="0" indent="0" algn="l" defTabSz="914400" rtl="0" eaLnBrk="0" fontAlgn="base" latinLnBrk="0" hangingPunct="0">
                        <a:lnSpc>
                          <a:spcPct val="9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Restocked and charges accurately posted to bill</a:t>
                      </a: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xit" presetSubtype="0" fill="hold" nodeType="clickEffect">
                                  <p:stCondLst>
                                    <p:cond delay="0"/>
                                  </p:stCondLst>
                                  <p:childTnLst>
                                    <p:animEffect transition="out" filter="fade">
                                      <p:cBhvr>
                                        <p:cTn id="12" dur="1000"/>
                                        <p:tgtEl>
                                          <p:spTgt spid="2"/>
                                        </p:tgtEl>
                                      </p:cBhvr>
                                    </p:animEffect>
                                    <p:anim calcmode="lin" valueType="num">
                                      <p:cBhvr>
                                        <p:cTn id="13" dur="1000"/>
                                        <p:tgtEl>
                                          <p:spTgt spid="2"/>
                                        </p:tgtEl>
                                        <p:attrNameLst>
                                          <p:attrName>ppt_x</p:attrName>
                                        </p:attrNameLst>
                                      </p:cBhvr>
                                      <p:tavLst>
                                        <p:tav tm="0">
                                          <p:val>
                                            <p:strVal val="ppt_x"/>
                                          </p:val>
                                        </p:tav>
                                        <p:tav tm="100000">
                                          <p:val>
                                            <p:strVal val="ppt_x"/>
                                          </p:val>
                                        </p:tav>
                                      </p:tavLst>
                                    </p:anim>
                                    <p:anim calcmode="lin" valueType="num">
                                      <p:cBhvr>
                                        <p:cTn id="14" dur="1000"/>
                                        <p:tgtEl>
                                          <p:spTgt spid="2"/>
                                        </p:tgtEl>
                                        <p:attrNameLst>
                                          <p:attrName>ppt_y</p:attrName>
                                        </p:attrNameLst>
                                      </p:cBhvr>
                                      <p:tavLst>
                                        <p:tav tm="0">
                                          <p:val>
                                            <p:strVal val="ppt_y"/>
                                          </p:val>
                                        </p:tav>
                                        <p:tav tm="100000">
                                          <p:val>
                                            <p:strVal val="ppt_y-.1"/>
                                          </p:val>
                                        </p:tav>
                                      </p:tavLst>
                                    </p:anim>
                                    <p:set>
                                      <p:cBhvr>
                                        <p:cTn id="15"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Service Industry Inspection</a:t>
            </a:r>
          </a:p>
        </p:txBody>
      </p:sp>
      <p:graphicFrame>
        <p:nvGraphicFramePr>
          <p:cNvPr id="2" name="Table 1"/>
          <p:cNvGraphicFramePr>
            <a:graphicFrameLocks noGrp="1"/>
          </p:cNvGraphicFramePr>
          <p:nvPr>
            <p:extLst>
              <p:ext uri="{D42A27DB-BD31-4B8C-83A1-F6EECF244321}">
                <p14:modId xmlns:p14="http://schemas.microsoft.com/office/powerpoint/2010/main" val="1026660539"/>
              </p:ext>
            </p:extLst>
          </p:nvPr>
        </p:nvGraphicFramePr>
        <p:xfrm>
          <a:off x="495300" y="1145382"/>
          <a:ext cx="8089900" cy="3409438"/>
        </p:xfrm>
        <a:graphic>
          <a:graphicData uri="http://schemas.openxmlformats.org/drawingml/2006/table">
            <a:tbl>
              <a:tblPr firstRow="1" bandRow="1">
                <a:tableStyleId>{2D5ABB26-0587-4C30-8999-92F81FD0307C}</a:tableStyleId>
              </a:tblPr>
              <a:tblGrid>
                <a:gridCol w="1538385"/>
                <a:gridCol w="775881"/>
                <a:gridCol w="2755717"/>
                <a:gridCol w="3019917"/>
              </a:tblGrid>
              <a:tr h="27815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6.4</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pPr>
                        <a:lnSpc>
                          <a:spcPct val="100000"/>
                        </a:lnSpc>
                        <a:spcBef>
                          <a:spcPts val="0"/>
                        </a:spcBef>
                        <a:spcAft>
                          <a:spcPts val="0"/>
                        </a:spcAft>
                      </a:pPr>
                      <a:r>
                        <a:rPr lang="en-US" sz="1600" dirty="0" smtClean="0">
                          <a:latin typeface="Cardo" panose="02020600000000000000" pitchFamily="18" charset="-79"/>
                          <a:ea typeface="Cardo" panose="02020600000000000000" pitchFamily="18" charset="-79"/>
                          <a:cs typeface="Cardo" panose="02020600000000000000" pitchFamily="18" charset="-79"/>
                        </a:rPr>
                        <a:t>Examples of Inspection in Services</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54">
                <a:tc gridSpan="2">
                  <a:txBody>
                    <a:bodyPr/>
                    <a:lstStyle/>
                    <a:p>
                      <a:pPr>
                        <a:lnSpc>
                          <a:spcPct val="100000"/>
                        </a:lnSpc>
                        <a:spcBef>
                          <a:spcPts val="0"/>
                        </a:spcBef>
                        <a:spcAft>
                          <a:spcPts val="0"/>
                        </a:spcAft>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ORGANIZATION</a:t>
                      </a:r>
                      <a:endParaRPr lang="en-US" sz="1600" b="1" dirty="0">
                        <a:solidFill>
                          <a:srgbClr val="FFFFFF"/>
                        </a:solidFill>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WHAT IS INSPECTED</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STANDARD</a:t>
                      </a: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614054">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Arnold Palmer Hospital</a:t>
                      </a:r>
                      <a:endParaRPr kumimoji="0" lang="en-US" sz="14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Billing</a:t>
                      </a:r>
                      <a: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
                      </a:r>
                      <a:b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Pharmacy</a:t>
                      </a: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
                      </a:r>
                      <a:b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Lab</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Nurses</a:t>
                      </a:r>
                      <a: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
                      </a:r>
                      <a:b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Admissions</a:t>
                      </a:r>
                      <a:endParaRPr kumimoji="0" lang="en-US" sz="14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Accurate, timely, and correct format</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Prescription accuracy, inventory accuracy</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Audit for lab-test accuracy</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Charts immediately updated</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Data entered correctly and completely</a:t>
                      </a:r>
                      <a:endParaRPr kumimoji="0" lang="en-US" sz="14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r>
              <a:tr h="1170532">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Olive Garden Restaurant</a:t>
                      </a:r>
                      <a:endParaRPr kumimoji="0" lang="en-US" sz="14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Busboy</a:t>
                      </a:r>
                      <a: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
                      </a:r>
                      <a:b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r>
                        <a:rPr kumimoji="0" lang="en-US" sz="1400" b="0" i="0" u="none" strike="noStrike" cap="none" normalizeH="0" baseline="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Busboy</a:t>
                      </a: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
                      </a:r>
                      <a:b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Waiter</a:t>
                      </a:r>
                      <a:endParaRPr kumimoji="0" lang="en-US" sz="14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Serves water and bread within 1 minute</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Clears all entrée items and crumbs prior to dessert</a:t>
                      </a:r>
                    </a:p>
                    <a:p>
                      <a:pPr marL="0" marR="0" lvl="0" indent="0" algn="l" defTabSz="914400" rtl="0" eaLnBrk="0" fontAlgn="base" latinLnBrk="0" hangingPunct="0">
                        <a:lnSpc>
                          <a:spcPct val="100000"/>
                        </a:lnSpc>
                        <a:spcBef>
                          <a:spcPts val="0"/>
                        </a:spcBef>
                        <a:spcAft>
                          <a:spcPts val="0"/>
                        </a:spcAft>
                        <a:buClrTx/>
                        <a:buSzTx/>
                        <a:buFontTx/>
                        <a:buNone/>
                        <a:tabLst/>
                      </a:pPr>
                      <a:r>
                        <a:rPr kumimoji="0" lang="en-US" sz="14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Knows and suggest specials, desserts</a:t>
                      </a:r>
                      <a:endParaRPr kumimoji="0" lang="en-US" sz="14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93" marB="3429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685800" y="326231"/>
            <a:ext cx="7772400" cy="695325"/>
          </a:xfrm>
        </p:spPr>
        <p:txBody>
          <a:bodyPr/>
          <a:lstStyle/>
          <a:p>
            <a:pPr>
              <a:lnSpc>
                <a:spcPct val="80000"/>
              </a:lnSpc>
            </a:pPr>
            <a:r>
              <a:rPr lang="en-US" altLang="en-US" smtClean="0"/>
              <a:t>Service Industry Inspection</a:t>
            </a:r>
          </a:p>
        </p:txBody>
      </p:sp>
      <p:graphicFrame>
        <p:nvGraphicFramePr>
          <p:cNvPr id="2" name="Table 1"/>
          <p:cNvGraphicFramePr>
            <a:graphicFrameLocks noGrp="1"/>
          </p:cNvGraphicFramePr>
          <p:nvPr>
            <p:extLst>
              <p:ext uri="{D42A27DB-BD31-4B8C-83A1-F6EECF244321}">
                <p14:modId xmlns:p14="http://schemas.microsoft.com/office/powerpoint/2010/main" val="2112349112"/>
              </p:ext>
            </p:extLst>
          </p:nvPr>
        </p:nvGraphicFramePr>
        <p:xfrm>
          <a:off x="495300" y="1145382"/>
          <a:ext cx="8089900" cy="1943064"/>
        </p:xfrm>
        <a:graphic>
          <a:graphicData uri="http://schemas.openxmlformats.org/drawingml/2006/table">
            <a:tbl>
              <a:tblPr firstRow="1" bandRow="1">
                <a:tableStyleId>{2D5ABB26-0587-4C30-8999-92F81FD0307C}</a:tableStyleId>
              </a:tblPr>
              <a:tblGrid>
                <a:gridCol w="1538385"/>
                <a:gridCol w="775881"/>
                <a:gridCol w="2755717"/>
                <a:gridCol w="3019917"/>
              </a:tblGrid>
              <a:tr h="278084">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600" b="1" dirty="0" smtClean="0">
                          <a:solidFill>
                            <a:schemeClr val="bg1"/>
                          </a:solidFill>
                          <a:latin typeface="Cardo" panose="02020600000000000000" pitchFamily="18" charset="-79"/>
                          <a:ea typeface="Cardo" panose="02020600000000000000" pitchFamily="18" charset="-79"/>
                          <a:cs typeface="Cardo" panose="02020600000000000000" pitchFamily="18" charset="-79"/>
                        </a:rPr>
                        <a:t>TABLE 6.4</a:t>
                      </a: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pPr>
                        <a:lnSpc>
                          <a:spcPct val="100000"/>
                        </a:lnSpc>
                        <a:spcBef>
                          <a:spcPts val="0"/>
                        </a:spcBef>
                        <a:spcAft>
                          <a:spcPts val="600"/>
                        </a:spcAft>
                      </a:pPr>
                      <a:r>
                        <a:rPr lang="en-US" sz="1600" dirty="0" smtClean="0">
                          <a:latin typeface="Cardo" panose="02020600000000000000" pitchFamily="18" charset="-79"/>
                          <a:ea typeface="Cardo" panose="02020600000000000000" pitchFamily="18" charset="-79"/>
                          <a:cs typeface="Cardo" panose="02020600000000000000" pitchFamily="18" charset="-79"/>
                        </a:rPr>
                        <a:t>Examples of Inspection in Services</a:t>
                      </a:r>
                      <a:endParaRPr lang="en-US" sz="1600" dirty="0">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6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84">
                <a:tc gridSpan="2">
                  <a:txBody>
                    <a:bodyPr/>
                    <a:lstStyle/>
                    <a:p>
                      <a:pPr>
                        <a:lnSpc>
                          <a:spcPct val="100000"/>
                        </a:lnSpc>
                        <a:spcBef>
                          <a:spcPts val="0"/>
                        </a:spcBef>
                        <a:spcAft>
                          <a:spcPts val="600"/>
                        </a:spcAft>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ORGANIZATION</a:t>
                      </a:r>
                      <a:endParaRPr lang="en-US" sz="1600" b="1" dirty="0">
                        <a:solidFill>
                          <a:srgbClr val="FFFFFF"/>
                        </a:solidFill>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WHAT IS INSPECTED</a:t>
                      </a: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600" b="1" u="none" strike="noStrike" cap="none" normalizeH="0" baseline="0" dirty="0" smtClean="0">
                          <a:ln>
                            <a:noFill/>
                          </a:ln>
                          <a:solidFill>
                            <a:srgbClr val="FFFFFF"/>
                          </a:solidFill>
                          <a:effectLst/>
                          <a:latin typeface="Cardo" panose="02020600000000000000" pitchFamily="18" charset="-79"/>
                          <a:ea typeface="Cardo" panose="02020600000000000000" pitchFamily="18" charset="-79"/>
                          <a:cs typeface="Cardo" panose="02020600000000000000" pitchFamily="18" charset="-79"/>
                        </a:rPr>
                        <a:t>STANDARD</a:t>
                      </a: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170420">
                <a:tc gridSpan="2">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Nordstrom Department </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Store</a:t>
                      </a:r>
                      <a:endParaRPr kumimoji="0" lang="en-US" sz="16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hMerge="1">
                  <a:txBody>
                    <a:bodyPr/>
                    <a:lstStyle/>
                    <a:p>
                      <a:endParaRPr lang="en-US" sz="1600" dirty="0">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Display areas</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Stockrooms</a:t>
                      </a:r>
                      <a:b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br>
                      <a:endPar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Salesclerks</a:t>
                      </a:r>
                      <a:endParaRPr kumimoji="0" lang="en-US" sz="16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Attractive, well-organized, stocked, good lighting</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Rotation of goods, organized, clean</a:t>
                      </a:r>
                    </a:p>
                    <a:p>
                      <a:pPr marL="0" marR="0" lvl="0" indent="0" algn="l" defTabSz="914400" rtl="0" eaLnBrk="0" fontAlgn="base" latinLnBrk="0" hangingPunct="0">
                        <a:lnSpc>
                          <a:spcPct val="90000"/>
                        </a:lnSpc>
                        <a:spcBef>
                          <a:spcPct val="0"/>
                        </a:spcBef>
                        <a:spcAft>
                          <a:spcPts val="600"/>
                        </a:spcAft>
                        <a:buClrTx/>
                        <a:buSzTx/>
                        <a:buFontTx/>
                        <a:buNone/>
                        <a:tabLst/>
                      </a:pPr>
                      <a:r>
                        <a:rPr kumimoji="0" lang="en-US" sz="1600" b="0" i="0" u="none" strike="noStrike" cap="none" normalizeH="0" baseline="0" dirty="0" smtClean="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rPr>
                        <a:t>Neat, courteous, very knowledgeable</a:t>
                      </a:r>
                      <a:endParaRPr kumimoji="0" lang="en-US" sz="1600" b="0" i="0" u="none" strike="noStrike" cap="none" normalizeH="0" baseline="0" dirty="0">
                        <a:ln>
                          <a:noFill/>
                        </a:ln>
                        <a:solidFill>
                          <a:schemeClr val="tx1"/>
                        </a:solidFill>
                        <a:effectLst/>
                        <a:latin typeface="Cardo" panose="02020600000000000000" pitchFamily="18" charset="-79"/>
                        <a:ea typeface="Cardo" panose="02020600000000000000" pitchFamily="18" charset="-79"/>
                        <a:cs typeface="Cardo" panose="02020600000000000000" pitchFamily="18" charset="-79"/>
                      </a:endParaRPr>
                    </a:p>
                  </a:txBody>
                  <a:tcPr marT="34284" marB="34284">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685800" y="326232"/>
            <a:ext cx="7772400" cy="726281"/>
          </a:xfrm>
        </p:spPr>
        <p:txBody>
          <a:bodyPr/>
          <a:lstStyle/>
          <a:p>
            <a:r>
              <a:rPr lang="en-US" altLang="en-US" smtClean="0"/>
              <a:t>Attributes Versus Variables</a:t>
            </a:r>
          </a:p>
        </p:txBody>
      </p:sp>
      <p:sp>
        <p:nvSpPr>
          <p:cNvPr id="122882" name="Rectangle 3"/>
          <p:cNvSpPr>
            <a:spLocks noGrp="1" noChangeArrowheads="1"/>
          </p:cNvSpPr>
          <p:nvPr>
            <p:ph idx="1"/>
          </p:nvPr>
        </p:nvSpPr>
        <p:spPr>
          <a:xfrm>
            <a:off x="1047750" y="1213247"/>
            <a:ext cx="7031038" cy="3314700"/>
          </a:xfrm>
        </p:spPr>
        <p:txBody>
          <a:bodyPr>
            <a:noAutofit/>
          </a:bodyPr>
          <a:lstStyle/>
          <a:p>
            <a:pPr marL="444500" indent="-444500">
              <a:buClr>
                <a:srgbClr val="FFFF00"/>
              </a:buClr>
              <a:buSzPct val="60000"/>
              <a:buFont typeface="Courier New" panose="02070309020205020404" pitchFamily="49" charset="0"/>
              <a:buChar char="o"/>
            </a:pPr>
            <a:r>
              <a:rPr lang="en-US" altLang="en-US" sz="2400" smtClean="0"/>
              <a:t>Attributes</a:t>
            </a:r>
          </a:p>
          <a:p>
            <a:pPr marL="1079500" lvl="1" indent="-366713">
              <a:buClr>
                <a:srgbClr val="FFFF00"/>
              </a:buClr>
              <a:buSzPct val="60000"/>
              <a:buFont typeface="Courier New" panose="02070309020205020404" pitchFamily="49" charset="0"/>
              <a:buChar char="o"/>
            </a:pPr>
            <a:r>
              <a:rPr lang="en-US" altLang="en-US" sz="2000" smtClean="0"/>
              <a:t>Items are either good or bad, acceptable or unacceptable</a:t>
            </a:r>
          </a:p>
          <a:p>
            <a:pPr marL="1079500" lvl="1" indent="-366713">
              <a:buClr>
                <a:srgbClr val="FFFF00"/>
              </a:buClr>
              <a:buSzPct val="60000"/>
              <a:buFont typeface="Courier New" panose="02070309020205020404" pitchFamily="49" charset="0"/>
              <a:buChar char="o"/>
            </a:pPr>
            <a:r>
              <a:rPr lang="en-US" altLang="en-US" sz="2000" smtClean="0"/>
              <a:t>Does not address </a:t>
            </a:r>
            <a:r>
              <a:rPr lang="en-US" altLang="en-US" sz="2000" i="1" smtClean="0"/>
              <a:t>degree</a:t>
            </a:r>
            <a:r>
              <a:rPr lang="en-US" altLang="en-US" sz="2000" smtClean="0"/>
              <a:t> of failure</a:t>
            </a:r>
          </a:p>
          <a:p>
            <a:pPr marL="444500" indent="-444500">
              <a:buClr>
                <a:srgbClr val="FFFF00"/>
              </a:buClr>
              <a:buSzPct val="60000"/>
              <a:buFont typeface="Courier New" panose="02070309020205020404" pitchFamily="49" charset="0"/>
              <a:buChar char="o"/>
            </a:pPr>
            <a:r>
              <a:rPr lang="en-US" altLang="en-US" sz="2400" smtClean="0"/>
              <a:t>Variables</a:t>
            </a:r>
          </a:p>
          <a:p>
            <a:pPr marL="1079500" lvl="1" indent="-366713">
              <a:buClr>
                <a:srgbClr val="FFFF00"/>
              </a:buClr>
              <a:buSzPct val="60000"/>
              <a:buFont typeface="Courier New" panose="02070309020205020404" pitchFamily="49" charset="0"/>
              <a:buChar char="o"/>
            </a:pPr>
            <a:r>
              <a:rPr lang="en-US" altLang="en-US" sz="2000" smtClean="0"/>
              <a:t>Measures dimensions such as weight, speed, height, or strength</a:t>
            </a:r>
          </a:p>
          <a:p>
            <a:pPr marL="1079500" lvl="1" indent="-366713">
              <a:buClr>
                <a:srgbClr val="FFFF00"/>
              </a:buClr>
              <a:buSzPct val="60000"/>
              <a:buFont typeface="Courier New" panose="02070309020205020404" pitchFamily="49" charset="0"/>
              <a:buChar char="o"/>
            </a:pPr>
            <a:r>
              <a:rPr lang="en-US" altLang="en-US" sz="2000" smtClean="0"/>
              <a:t>Falls within an acceptable range</a:t>
            </a:r>
          </a:p>
          <a:p>
            <a:pPr marL="444500" indent="-444500">
              <a:buClr>
                <a:srgbClr val="FFFF00"/>
              </a:buClr>
              <a:buSzPct val="60000"/>
              <a:buFont typeface="Courier New" panose="02070309020205020404" pitchFamily="49" charset="0"/>
              <a:buChar char="o"/>
            </a:pPr>
            <a:r>
              <a:rPr lang="en-US" altLang="en-US" sz="2400" smtClean="0"/>
              <a:t>Use different statistical techniques</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85800" y="326231"/>
            <a:ext cx="7772400" cy="628650"/>
          </a:xfrm>
        </p:spPr>
        <p:txBody>
          <a:bodyPr>
            <a:normAutofit fontScale="90000"/>
          </a:bodyPr>
          <a:lstStyle/>
          <a:p>
            <a:r>
              <a:rPr lang="en-US" altLang="en-US" smtClean="0"/>
              <a:t>TQM In Services</a:t>
            </a:r>
          </a:p>
        </p:txBody>
      </p:sp>
      <p:sp>
        <p:nvSpPr>
          <p:cNvPr id="135171" name="Rectangle 3"/>
          <p:cNvSpPr>
            <a:spLocks noChangeArrowheads="1"/>
          </p:cNvSpPr>
          <p:nvPr/>
        </p:nvSpPr>
        <p:spPr bwMode="auto">
          <a:xfrm>
            <a:off x="752476" y="1290638"/>
            <a:ext cx="7637463" cy="27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1225550" indent="-5143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Service quality is more difficult to measure than the quality of goods</a:t>
            </a:r>
          </a:p>
          <a:p>
            <a:pPr marL="457200" indent="-457200">
              <a:lnSpc>
                <a:spcPct val="90000"/>
              </a:lnSpc>
              <a:spcAft>
                <a:spcPts val="1200"/>
              </a:spcAft>
              <a:buClr>
                <a:srgbClr val="FFFF00"/>
              </a:buClr>
              <a:buSzPct val="60000"/>
              <a:buFont typeface="Courier New" panose="02070309020205020404" pitchFamily="49" charset="0"/>
              <a:buChar char="o"/>
            </a:pPr>
            <a:r>
              <a:rPr lang="en-US" altLang="en-US" sz="2800">
                <a:latin typeface="Cardo" panose="02020600000000000000" pitchFamily="18" charset="-79"/>
                <a:ea typeface="Cardo" panose="02020600000000000000" pitchFamily="18" charset="-79"/>
                <a:cs typeface="Cardo" panose="02020600000000000000" pitchFamily="18" charset="-79"/>
              </a:rPr>
              <a:t>Service quality perceptions depend on </a:t>
            </a:r>
          </a:p>
          <a:p>
            <a:pPr lvl="1">
              <a:lnSpc>
                <a:spcPct val="90000"/>
              </a:lnSpc>
              <a:spcAft>
                <a:spcPts val="1200"/>
              </a:spcAft>
              <a:buClr>
                <a:srgbClr val="FFFF00"/>
              </a:buClr>
              <a:buSzPct val="10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Intangible differences between products</a:t>
            </a:r>
          </a:p>
          <a:p>
            <a:pPr lvl="1">
              <a:lnSpc>
                <a:spcPct val="90000"/>
              </a:lnSpc>
              <a:spcAft>
                <a:spcPts val="1200"/>
              </a:spcAft>
              <a:buClr>
                <a:srgbClr val="FFFF00"/>
              </a:buClr>
              <a:buSzPct val="10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Intangible expectations customers have of those products</a:t>
            </a:r>
            <a:endParaRPr lang="en-US" altLang="en-US" sz="2800">
              <a:latin typeface="Cardo" panose="02020600000000000000" pitchFamily="18" charset="-79"/>
              <a:ea typeface="Cardo" panose="02020600000000000000" pitchFamily="18" charset="-79"/>
              <a:cs typeface="Cardo" panose="02020600000000000000" pitchFamily="18" charset="-79"/>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5171"/>
                                        </p:tgtEl>
                                        <p:attrNameLst>
                                          <p:attrName>style.visibility</p:attrName>
                                        </p:attrNameLst>
                                      </p:cBhvr>
                                      <p:to>
                                        <p:strVal val="visible"/>
                                      </p:to>
                                    </p:set>
                                    <p:animEffect transition="in" filter="strips(downRight)">
                                      <p:cBhvr>
                                        <p:cTn id="7" dur="10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685800" y="326231"/>
            <a:ext cx="7772400" cy="695325"/>
          </a:xfrm>
        </p:spPr>
        <p:txBody>
          <a:bodyPr>
            <a:normAutofit fontScale="90000"/>
          </a:bodyPr>
          <a:lstStyle/>
          <a:p>
            <a:r>
              <a:rPr lang="en-US" altLang="en-US" smtClean="0"/>
              <a:t>Service Quality</a:t>
            </a:r>
          </a:p>
        </p:txBody>
      </p:sp>
      <p:sp>
        <p:nvSpPr>
          <p:cNvPr id="137219" name="Rectangle 3"/>
          <p:cNvSpPr>
            <a:spLocks noChangeArrowheads="1"/>
          </p:cNvSpPr>
          <p:nvPr/>
        </p:nvSpPr>
        <p:spPr bwMode="auto">
          <a:xfrm>
            <a:off x="669925" y="1145382"/>
            <a:ext cx="66167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pPr>
            <a:r>
              <a:rPr lang="en-US" altLang="en-US" sz="3200">
                <a:latin typeface="Cardo" panose="02020600000000000000" pitchFamily="18" charset="-79"/>
                <a:ea typeface="Cardo" panose="02020600000000000000" pitchFamily="18" charset="-79"/>
                <a:cs typeface="Cardo" panose="02020600000000000000" pitchFamily="18" charset="-79"/>
              </a:rPr>
              <a:t>The Operations Manager must recognize:</a:t>
            </a:r>
          </a:p>
        </p:txBody>
      </p:sp>
      <p:sp>
        <p:nvSpPr>
          <p:cNvPr id="137220" name="Rectangle 4"/>
          <p:cNvSpPr>
            <a:spLocks noChangeArrowheads="1"/>
          </p:cNvSpPr>
          <p:nvPr/>
        </p:nvSpPr>
        <p:spPr bwMode="auto">
          <a:xfrm>
            <a:off x="831273" y="2096691"/>
            <a:ext cx="6864927"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tangible component of services is important</a:t>
            </a:r>
          </a:p>
          <a:p>
            <a:pPr marL="457200" indent="-457200">
              <a:lnSpc>
                <a:spcPct val="90000"/>
              </a:lnSpc>
              <a:spcAft>
                <a:spcPts val="120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service process is important</a:t>
            </a:r>
          </a:p>
          <a:p>
            <a:pPr marL="457200" indent="-457200">
              <a:lnSpc>
                <a:spcPct val="90000"/>
              </a:lnSpc>
              <a:spcAft>
                <a:spcPts val="120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The service is judged against the customer’s expectations</a:t>
            </a:r>
          </a:p>
          <a:p>
            <a:pPr marL="457200" indent="-457200">
              <a:lnSpc>
                <a:spcPct val="90000"/>
              </a:lnSpc>
              <a:spcAft>
                <a:spcPts val="1200"/>
              </a:spcAft>
              <a:buClr>
                <a:srgbClr val="FFFF00"/>
              </a:buClr>
              <a:buSzPct val="60000"/>
              <a:buFont typeface="Courier New" panose="02070309020205020404" pitchFamily="49" charset="0"/>
              <a:buChar char="o"/>
            </a:pPr>
            <a:r>
              <a:rPr lang="en-US" altLang="en-US" sz="2400">
                <a:latin typeface="Cardo" panose="02020600000000000000" pitchFamily="18" charset="-79"/>
                <a:ea typeface="Cardo" panose="02020600000000000000" pitchFamily="18" charset="-79"/>
                <a:cs typeface="Cardo" panose="02020600000000000000" pitchFamily="18" charset="-79"/>
              </a:rPr>
              <a:t>Exceptions will occur</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37219"/>
                                        </p:tgtEl>
                                        <p:attrNameLst>
                                          <p:attrName>style.visibility</p:attrName>
                                        </p:attrNameLst>
                                      </p:cBhvr>
                                      <p:to>
                                        <p:strVal val="visible"/>
                                      </p:to>
                                    </p:set>
                                    <p:animEffect transition="in" filter="wipe(left)">
                                      <p:cBhvr>
                                        <p:cTn id="7" dur="1000"/>
                                        <p:tgtEl>
                                          <p:spTgt spid="137219"/>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37220"/>
                                        </p:tgtEl>
                                        <p:attrNameLst>
                                          <p:attrName>style.visibility</p:attrName>
                                        </p:attrNameLst>
                                      </p:cBhvr>
                                      <p:to>
                                        <p:strVal val="visible"/>
                                      </p:to>
                                    </p:set>
                                    <p:animEffect transition="in" filter="strips(downRight)">
                                      <p:cBhvr>
                                        <p:cTn id="11" dur="1000"/>
                                        <p:tgtEl>
                                          <p:spTgt spid="137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autoUpdateAnimBg="0"/>
      <p:bldP spid="137220"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2504" y="1247776"/>
            <a:ext cx="8894618" cy="3787362"/>
          </a:xfrm>
          <a:prstGeom prst="roundRect">
            <a:avLst>
              <a:gd name="adj" fmla="val 627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77" name="Rectangle 3"/>
          <p:cNvSpPr>
            <a:spLocks noGrp="1" noChangeArrowheads="1"/>
          </p:cNvSpPr>
          <p:nvPr>
            <p:ph type="title"/>
          </p:nvPr>
        </p:nvSpPr>
        <p:spPr>
          <a:xfrm>
            <a:off x="831850" y="478632"/>
            <a:ext cx="7473950" cy="769144"/>
          </a:xfrm>
        </p:spPr>
        <p:txBody>
          <a:bodyPr/>
          <a:lstStyle/>
          <a:p>
            <a:r>
              <a:rPr lang="en-US" altLang="en-US" smtClean="0"/>
              <a:t>Service Specifications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7845" y="1409699"/>
            <a:ext cx="8690651" cy="349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685800" y="219075"/>
            <a:ext cx="7772400" cy="962025"/>
          </a:xfrm>
          <a:extLst/>
        </p:spPr>
        <p:txBody>
          <a:bodyPr rtlCol="0">
            <a:normAutofit/>
          </a:bodyPr>
          <a:lstStyle/>
          <a:p>
            <a:pPr fontAlgn="auto">
              <a:spcAft>
                <a:spcPts val="0"/>
              </a:spcAft>
              <a:defRPr/>
            </a:pPr>
            <a:r>
              <a:rPr lang="en-US" dirty="0"/>
              <a:t>Determinants of Service Quality</a:t>
            </a:r>
          </a:p>
        </p:txBody>
      </p:sp>
      <p:graphicFrame>
        <p:nvGraphicFramePr>
          <p:cNvPr id="139391" name="Group 127"/>
          <p:cNvGraphicFramePr>
            <a:graphicFrameLocks noGrp="1"/>
          </p:cNvGraphicFramePr>
          <p:nvPr>
            <p:extLst>
              <p:ext uri="{D42A27DB-BD31-4B8C-83A1-F6EECF244321}">
                <p14:modId xmlns:p14="http://schemas.microsoft.com/office/powerpoint/2010/main" val="4185047022"/>
              </p:ext>
            </p:extLst>
          </p:nvPr>
        </p:nvGraphicFramePr>
        <p:xfrm>
          <a:off x="419100" y="1428750"/>
          <a:ext cx="8343900" cy="2894411"/>
        </p:xfrm>
        <a:graphic>
          <a:graphicData uri="http://schemas.openxmlformats.org/drawingml/2006/table">
            <a:tbl>
              <a:tblPr>
                <a:tableStyleId>{775DCB02-9BB8-47FD-8907-85C794F793BA}</a:tableStyleId>
              </a:tblPr>
              <a:tblGrid>
                <a:gridCol w="1333500"/>
                <a:gridCol w="7010400"/>
              </a:tblGrid>
              <a:tr h="233199">
                <a:tc>
                  <a:txBody>
                    <a:bodyPr/>
                    <a:lstStyle/>
                    <a:p>
                      <a:pPr marL="0" marR="0" lvl="0" indent="0" algn="ctr" defTabSz="914400" rtl="0" eaLnBrk="1" fontAlgn="base" latinLnBrk="0" hangingPunct="1">
                        <a:lnSpc>
                          <a:spcPct val="90000"/>
                        </a:lnSpc>
                        <a:spcBef>
                          <a:spcPct val="0"/>
                        </a:spcBef>
                        <a:spcAft>
                          <a:spcPct val="40000"/>
                        </a:spcAft>
                        <a:buClrTx/>
                        <a:buSzTx/>
                        <a:buFontTx/>
                        <a:buNone/>
                        <a:tabLst/>
                        <a:defRPr/>
                      </a:pPr>
                      <a:r>
                        <a:rPr lang="en-US" sz="1200" dirty="0" smtClean="0">
                          <a:latin typeface="Cardo" panose="02020600000000000000" pitchFamily="18" charset="-79"/>
                          <a:ea typeface="Cardo" panose="02020600000000000000" pitchFamily="18" charset="-79"/>
                          <a:cs typeface="Cardo" panose="02020600000000000000" pitchFamily="18" charset="-79"/>
                        </a:rPr>
                        <a:t>Table 6.5</a:t>
                      </a:r>
                      <a:endParaRPr lang="en-US" sz="1200" b="1" dirty="0" smtClean="0">
                        <a:solidFill>
                          <a:srgbClr val="00B0F0"/>
                        </a:solidFill>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200" b="1" i="0" u="none" strike="noStrike" cap="none" normalizeH="0" baseline="0" dirty="0">
                        <a:ln>
                          <a:noFill/>
                        </a:ln>
                        <a:solidFill>
                          <a:srgbClr val="00B0F0"/>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Reliability</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involves consistency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of performance and dependability</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Responsiveness</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concerns the willingness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or readiness of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employees to provide service</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97810">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Competence</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means possession of the required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skills and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knowledge to perform the service</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Access</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involves approachability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and ease of contact</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Courtes</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y involves politeness</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 respect, consideration,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and friendliness</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Communication</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means keeping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customers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informed and listening to them</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Credibility</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involves trustworthiness</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 believability,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and honesty</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Security</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 is the freedom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from danger, risk, or doubt</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97810">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Understanding</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/knowing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the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customer involves making the effort to understand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the customer’s needs</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33199">
                <a:tc gridSpan="2">
                  <a:txBody>
                    <a:bodyPr/>
                    <a:lstStyle/>
                    <a:p>
                      <a:pPr marL="0" marR="0" lvl="0" indent="0" algn="l" defTabSz="914400" rtl="0" eaLnBrk="1" fontAlgn="base" latinLnBrk="0" hangingPunct="1">
                        <a:lnSpc>
                          <a:spcPct val="90000"/>
                        </a:lnSpc>
                        <a:spcBef>
                          <a:spcPct val="0"/>
                        </a:spcBef>
                        <a:spcAft>
                          <a:spcPct val="40000"/>
                        </a:spcAft>
                        <a:buClrTx/>
                        <a:buSzTx/>
                        <a:buFontTx/>
                        <a:buNone/>
                        <a:tabLst/>
                      </a:pPr>
                      <a:r>
                        <a:rPr kumimoji="0" lang="en-US" sz="1200" b="1"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Tangibles </a:t>
                      </a:r>
                      <a:r>
                        <a:rPr kumimoji="0" lang="en-US" sz="1200" u="none" strike="noStrike" cap="none" normalizeH="0" baseline="0" dirty="0" smtClean="0">
                          <a:ln>
                            <a:noFill/>
                          </a:ln>
                          <a:effectLst/>
                          <a:latin typeface="Cardo" panose="02020600000000000000" pitchFamily="18" charset="-79"/>
                          <a:ea typeface="Cardo" panose="02020600000000000000" pitchFamily="18" charset="-79"/>
                          <a:cs typeface="Cardo" panose="02020600000000000000" pitchFamily="18" charset="-79"/>
                        </a:rPr>
                        <a:t>include the physical </a:t>
                      </a:r>
                      <a:r>
                        <a:rPr kumimoji="0" lang="en-US" sz="1200" u="none" strike="noStrike" cap="none" normalizeH="0" baseline="0" dirty="0">
                          <a:ln>
                            <a:noFill/>
                          </a:ln>
                          <a:effectLst/>
                          <a:latin typeface="Cardo" panose="02020600000000000000" pitchFamily="18" charset="-79"/>
                          <a:ea typeface="Cardo" panose="02020600000000000000" pitchFamily="18" charset="-79"/>
                          <a:cs typeface="Cardo" panose="02020600000000000000" pitchFamily="18" charset="-79"/>
                        </a:rPr>
                        <a:t>evidence of the service</a:t>
                      </a:r>
                      <a:endParaRPr kumimoji="0" lang="en-US" sz="1200" b="1" i="0" u="none" strike="noStrike" cap="none" normalizeH="0" baseline="0" dirty="0">
                        <a:ln>
                          <a:noFill/>
                        </a:ln>
                        <a:solidFill>
                          <a:schemeClr val="bg1"/>
                        </a:solidFill>
                        <a:effectLst/>
                        <a:latin typeface="Cardo" panose="02020600000000000000" pitchFamily="18" charset="-79"/>
                        <a:ea typeface="Cardo" panose="02020600000000000000" pitchFamily="18" charset="-79"/>
                        <a:cs typeface="Cardo" panose="02020600000000000000" pitchFamily="18" charset="-79"/>
                      </a:endParaRPr>
                    </a:p>
                  </a:txBody>
                  <a:tcPr marT="34294" marB="34294" anchor="ctr" horzOverflow="overflow"/>
                </a:tc>
                <a:tc hMerge="1">
                  <a:txBody>
                    <a:bodyPr/>
                    <a:lstStyle/>
                    <a:p>
                      <a:pPr marL="0" marR="0" lvl="0" indent="0" algn="l" defTabSz="914400" rtl="0" eaLnBrk="1" fontAlgn="base" latinLnBrk="0" hangingPunct="1">
                        <a:lnSpc>
                          <a:spcPct val="90000"/>
                        </a:lnSpc>
                        <a:spcBef>
                          <a:spcPct val="0"/>
                        </a:spcBef>
                        <a:spcAft>
                          <a:spcPct val="40000"/>
                        </a:spcAft>
                        <a:buClrTx/>
                        <a:buSzTx/>
                        <a:buFontTx/>
                        <a:buNone/>
                        <a:tabLst/>
                      </a:pPr>
                      <a:endParaRPr kumimoji="0" lang="en-US" sz="1600" b="1" i="0" u="none" strike="noStrike" cap="none" normalizeH="0" baseline="0" dirty="0">
                        <a:ln>
                          <a:noFill/>
                        </a:ln>
                        <a:solidFill>
                          <a:schemeClr val="tx1"/>
                        </a:solidFill>
                        <a:effectLst/>
                        <a:latin typeface="Arial"/>
                        <a:ea typeface="ＭＳ Ｐゴシック" charset="0"/>
                        <a:cs typeface="Arial"/>
                      </a:endParaRPr>
                    </a:p>
                  </a:txBody>
                  <a:tcPr anchor="ctr" horzOverflow="overflow">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139391"/>
                                        </p:tgtEl>
                                        <p:attrNameLst>
                                          <p:attrName>style.visibility</p:attrName>
                                        </p:attrNameLst>
                                      </p:cBhvr>
                                      <p:to>
                                        <p:strVal val="visible"/>
                                      </p:to>
                                    </p:set>
                                    <p:anim calcmode="lin" valueType="num">
                                      <p:cBhvr>
                                        <p:cTn id="7" dur="1000" fill="hold"/>
                                        <p:tgtEl>
                                          <p:spTgt spid="139391"/>
                                        </p:tgtEl>
                                        <p:attrNameLst>
                                          <p:attrName>ppt_w</p:attrName>
                                        </p:attrNameLst>
                                      </p:cBhvr>
                                      <p:tavLst>
                                        <p:tav tm="0">
                                          <p:val>
                                            <p:strVal val="2/3*#ppt_w"/>
                                          </p:val>
                                        </p:tav>
                                        <p:tav tm="100000">
                                          <p:val>
                                            <p:strVal val="#ppt_w"/>
                                          </p:val>
                                        </p:tav>
                                      </p:tavLst>
                                    </p:anim>
                                    <p:anim calcmode="lin" valueType="num">
                                      <p:cBhvr>
                                        <p:cTn id="8" dur="1000" fill="hold"/>
                                        <p:tgtEl>
                                          <p:spTgt spid="139391"/>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altLang="en-US" smtClean="0"/>
              <a:t>Service Recovery Strategy</a:t>
            </a:r>
          </a:p>
        </p:txBody>
      </p:sp>
      <p:sp>
        <p:nvSpPr>
          <p:cNvPr id="129026" name="Rectangle 3"/>
          <p:cNvSpPr>
            <a:spLocks noGrp="1" noChangeArrowheads="1"/>
          </p:cNvSpPr>
          <p:nvPr>
            <p:ph idx="1"/>
          </p:nvPr>
        </p:nvSpPr>
        <p:spPr>
          <a:xfrm>
            <a:off x="1179513" y="1257301"/>
            <a:ext cx="6800850" cy="3421856"/>
          </a:xfrm>
        </p:spPr>
        <p:txBody>
          <a:bodyPr>
            <a:normAutofit/>
          </a:bodyPr>
          <a:lstStyle/>
          <a:p>
            <a:pPr marL="444500" indent="-444500">
              <a:buClr>
                <a:srgbClr val="FFFF00"/>
              </a:buClr>
              <a:buSzPct val="60000"/>
              <a:buFont typeface="Courier New" panose="02070309020205020404" pitchFamily="49" charset="0"/>
              <a:buChar char="o"/>
            </a:pPr>
            <a:r>
              <a:rPr lang="en-US" altLang="en-US" sz="2400" smtClean="0"/>
              <a:t>Managers should have a plan for when services fail</a:t>
            </a:r>
          </a:p>
          <a:p>
            <a:pPr marL="444500" indent="-444500">
              <a:buClr>
                <a:srgbClr val="FFFF00"/>
              </a:buClr>
              <a:buSzPct val="60000"/>
              <a:buFont typeface="Courier New" panose="02070309020205020404" pitchFamily="49" charset="0"/>
              <a:buChar char="o"/>
            </a:pPr>
            <a:r>
              <a:rPr lang="en-US" altLang="en-US" sz="2400" smtClean="0"/>
              <a:t>Marriott’s LEARN routine</a:t>
            </a:r>
          </a:p>
          <a:p>
            <a:pPr marL="1079500" lvl="1" indent="-366713">
              <a:buClr>
                <a:srgbClr val="FFFF00"/>
              </a:buClr>
              <a:buSzPct val="60000"/>
              <a:buFont typeface="Courier New" panose="02070309020205020404" pitchFamily="49" charset="0"/>
              <a:buChar char="o"/>
            </a:pPr>
            <a:r>
              <a:rPr lang="en-US" altLang="en-US" sz="2000" smtClean="0"/>
              <a:t>Listen</a:t>
            </a:r>
          </a:p>
          <a:p>
            <a:pPr marL="1079500" lvl="1" indent="-366713">
              <a:buClr>
                <a:srgbClr val="FFFF00"/>
              </a:buClr>
              <a:buSzPct val="60000"/>
              <a:buFont typeface="Courier New" panose="02070309020205020404" pitchFamily="49" charset="0"/>
              <a:buChar char="o"/>
            </a:pPr>
            <a:r>
              <a:rPr lang="en-US" altLang="en-US" sz="2000" smtClean="0"/>
              <a:t>Empathize</a:t>
            </a:r>
          </a:p>
          <a:p>
            <a:pPr marL="1079500" lvl="1" indent="-366713">
              <a:buClr>
                <a:srgbClr val="FFFF00"/>
              </a:buClr>
              <a:buSzPct val="60000"/>
              <a:buFont typeface="Courier New" panose="02070309020205020404" pitchFamily="49" charset="0"/>
              <a:buChar char="o"/>
            </a:pPr>
            <a:r>
              <a:rPr lang="en-US" altLang="en-US" sz="2000" smtClean="0"/>
              <a:t>Apologize</a:t>
            </a:r>
          </a:p>
          <a:p>
            <a:pPr marL="1079500" lvl="1" indent="-366713">
              <a:buClr>
                <a:srgbClr val="FFFF00"/>
              </a:buClr>
              <a:buSzPct val="60000"/>
              <a:buFont typeface="Courier New" panose="02070309020205020404" pitchFamily="49" charset="0"/>
              <a:buChar char="o"/>
            </a:pPr>
            <a:r>
              <a:rPr lang="en-US" altLang="en-US" sz="2000" smtClean="0"/>
              <a:t>React</a:t>
            </a:r>
          </a:p>
          <a:p>
            <a:pPr marL="1079500" lvl="1" indent="-366713">
              <a:buClr>
                <a:srgbClr val="FFFF00"/>
              </a:buClr>
              <a:buSzPct val="60000"/>
              <a:buFont typeface="Courier New" panose="02070309020205020404" pitchFamily="49" charset="0"/>
              <a:buChar char="o"/>
            </a:pPr>
            <a:r>
              <a:rPr lang="en-US" altLang="en-US" sz="2000" smtClean="0"/>
              <a:t>Notify</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6164</TotalTime>
  <Words>2721</Words>
  <Application>Microsoft Office PowerPoint</Application>
  <PresentationFormat>On-screen Show (16:9)</PresentationFormat>
  <Paragraphs>692</Paragraphs>
  <Slides>81</Slides>
  <Notes>42</Notes>
  <HiddenSlides>3</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81</vt:i4>
      </vt:variant>
    </vt:vector>
  </HeadingPairs>
  <TitlesOfParts>
    <vt:vector size="93" baseType="lpstr">
      <vt:lpstr>ＭＳ Ｐゴシック</vt:lpstr>
      <vt:lpstr>Arial</vt:lpstr>
      <vt:lpstr>Bookman Old Style</vt:lpstr>
      <vt:lpstr>Calibri</vt:lpstr>
      <vt:lpstr>Cardo</vt:lpstr>
      <vt:lpstr>Century Gothic</vt:lpstr>
      <vt:lpstr>Courier New</vt:lpstr>
      <vt:lpstr>Symbol</vt:lpstr>
      <vt:lpstr>Times</vt:lpstr>
      <vt:lpstr>Times New Roman</vt:lpstr>
      <vt:lpstr>Wingdings</vt:lpstr>
      <vt:lpstr>Perspective</vt:lpstr>
      <vt:lpstr>Manajemen  Kualitas</vt:lpstr>
      <vt:lpstr>Outline</vt:lpstr>
      <vt:lpstr>Learning Objectives</vt:lpstr>
      <vt:lpstr>PowerPoint Presentation</vt:lpstr>
      <vt:lpstr>PowerPoint Presentation</vt:lpstr>
      <vt:lpstr>PowerPoint Presentation</vt:lpstr>
      <vt:lpstr>PowerPoint Presentation</vt:lpstr>
      <vt:lpstr>PowerPoint Presentation</vt:lpstr>
      <vt:lpstr>Managing Quality Provides a Competitive Advantage</vt:lpstr>
      <vt:lpstr>Quality and Strategy</vt:lpstr>
      <vt:lpstr>Two Ways Quality  Improves Profitability</vt:lpstr>
      <vt:lpstr>The Flow of Activities</vt:lpstr>
      <vt:lpstr>Defining Quality</vt:lpstr>
      <vt:lpstr>Defining Quality</vt:lpstr>
      <vt:lpstr>Defining Quality</vt:lpstr>
      <vt:lpstr>Different Views</vt:lpstr>
      <vt:lpstr>Implications of Quality</vt:lpstr>
      <vt:lpstr>Malcolm Baldrige National Quality Award (MBNQA)</vt:lpstr>
      <vt:lpstr>PowerPoint Presentation</vt:lpstr>
      <vt:lpstr>Baldrige Criteria</vt:lpstr>
      <vt:lpstr>ISO 9000 International Quality Standards</vt:lpstr>
      <vt:lpstr>ISO 9000 International Quality Standards</vt:lpstr>
      <vt:lpstr>Costs of Quality</vt:lpstr>
      <vt:lpstr>Costs of Quality</vt:lpstr>
      <vt:lpstr>Takumi</vt:lpstr>
      <vt:lpstr>Leaders in Quality</vt:lpstr>
      <vt:lpstr>Leaders in Quality</vt:lpstr>
      <vt:lpstr>Ethics and Quality Management</vt:lpstr>
      <vt:lpstr>Total Quality Management</vt:lpstr>
      <vt:lpstr>Deming’s Fourteen Points</vt:lpstr>
      <vt:lpstr>Deming’s Fourteen Points</vt:lpstr>
      <vt:lpstr>Seven Concepts of TQM</vt:lpstr>
      <vt:lpstr>1. Continuous Improvement</vt:lpstr>
      <vt:lpstr>Shewhart’s PDCA Model</vt:lpstr>
      <vt:lpstr>Continuous Improvement</vt:lpstr>
      <vt:lpstr>2. Six Sigma</vt:lpstr>
      <vt:lpstr>2. Six Sigma</vt:lpstr>
      <vt:lpstr>Six Sigma Program</vt:lpstr>
      <vt:lpstr>Six Sigma</vt:lpstr>
      <vt:lpstr>Implementing Six Sigma</vt:lpstr>
      <vt:lpstr>3. Employee Empowerment</vt:lpstr>
      <vt:lpstr>Quality Circles</vt:lpstr>
      <vt:lpstr>4. Benchmarking</vt:lpstr>
      <vt:lpstr>Best Practices for Resolving Customer Complaints</vt:lpstr>
      <vt:lpstr>Internal Benchmarking</vt:lpstr>
      <vt:lpstr>5. Just-in-Time (JIT)</vt:lpstr>
      <vt:lpstr>5. Just-in-Time (JIT)</vt:lpstr>
      <vt:lpstr>6. Taguchi Concepts</vt:lpstr>
      <vt:lpstr>Quality Robustness</vt:lpstr>
      <vt:lpstr>Quality Loss Function</vt:lpstr>
      <vt:lpstr>Quality Loss Function</vt:lpstr>
      <vt:lpstr>7. TQM Tools</vt:lpstr>
      <vt:lpstr>7. TQM Tools</vt:lpstr>
      <vt:lpstr>Seven Tools of TQM</vt:lpstr>
      <vt:lpstr>Seven Tools of TQM</vt:lpstr>
      <vt:lpstr>Seven Tools of TQM</vt:lpstr>
      <vt:lpstr>Seven Tools of TQM</vt:lpstr>
      <vt:lpstr>Seven Tools of TQM</vt:lpstr>
      <vt:lpstr>Seven Tools of TQM</vt:lpstr>
      <vt:lpstr>Seven Tools of TQM</vt:lpstr>
      <vt:lpstr>Seven Tools of TQM</vt:lpstr>
      <vt:lpstr>Seven Tools of TQM</vt:lpstr>
      <vt:lpstr>Cause-and-Effect Diagrams</vt:lpstr>
      <vt:lpstr>Pareto Charts</vt:lpstr>
      <vt:lpstr>Flow Charts</vt:lpstr>
      <vt:lpstr>Statistical Process Control (SPC)</vt:lpstr>
      <vt:lpstr>Control Charts</vt:lpstr>
      <vt:lpstr>Inspection</vt:lpstr>
      <vt:lpstr>When and Where to Inspect</vt:lpstr>
      <vt:lpstr>Inspection</vt:lpstr>
      <vt:lpstr>Source Inspection</vt:lpstr>
      <vt:lpstr>Source Inspection</vt:lpstr>
      <vt:lpstr>Service Industry Inspection</vt:lpstr>
      <vt:lpstr>Service Industry Inspection</vt:lpstr>
      <vt:lpstr>Service Industry Inspection</vt:lpstr>
      <vt:lpstr>Attributes Versus Variables</vt:lpstr>
      <vt:lpstr>TQM In Services</vt:lpstr>
      <vt:lpstr>Service Quality</vt:lpstr>
      <vt:lpstr>Service Specifications</vt:lpstr>
      <vt:lpstr>Determinants of Service Quality</vt:lpstr>
      <vt:lpstr>Service Recovery Strategy</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6 - Managing Quality</dc:subject>
  <dc:creator>Jeff Heyl</dc:creator>
  <cp:lastModifiedBy>PE</cp:lastModifiedBy>
  <cp:revision>568</cp:revision>
  <dcterms:created xsi:type="dcterms:W3CDTF">2012-09-28T10:33:31Z</dcterms:created>
  <dcterms:modified xsi:type="dcterms:W3CDTF">2018-08-31T17:33:13Z</dcterms:modified>
</cp:coreProperties>
</file>