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71"/>
  </p:notesMasterIdLst>
  <p:sldIdLst>
    <p:sldId id="257" r:id="rId2"/>
    <p:sldId id="280" r:id="rId3"/>
    <p:sldId id="388" r:id="rId4"/>
    <p:sldId id="377" r:id="rId5"/>
    <p:sldId id="378" r:id="rId6"/>
    <p:sldId id="379" r:id="rId7"/>
    <p:sldId id="381" r:id="rId8"/>
    <p:sldId id="382" r:id="rId9"/>
    <p:sldId id="383" r:id="rId10"/>
    <p:sldId id="384" r:id="rId11"/>
    <p:sldId id="389" r:id="rId12"/>
    <p:sldId id="292" r:id="rId13"/>
    <p:sldId id="302" r:id="rId14"/>
    <p:sldId id="303" r:id="rId15"/>
    <p:sldId id="304" r:id="rId16"/>
    <p:sldId id="306" r:id="rId17"/>
    <p:sldId id="305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5" r:id="rId26"/>
    <p:sldId id="316" r:id="rId27"/>
    <p:sldId id="317" r:id="rId28"/>
    <p:sldId id="319" r:id="rId29"/>
    <p:sldId id="320" r:id="rId30"/>
    <p:sldId id="366" r:id="rId31"/>
    <p:sldId id="367" r:id="rId32"/>
    <p:sldId id="368" r:id="rId33"/>
    <p:sldId id="369" r:id="rId34"/>
    <p:sldId id="370" r:id="rId35"/>
    <p:sldId id="325" r:id="rId36"/>
    <p:sldId id="326" r:id="rId37"/>
    <p:sldId id="371" r:id="rId38"/>
    <p:sldId id="346" r:id="rId39"/>
    <p:sldId id="328" r:id="rId40"/>
    <p:sldId id="329" r:id="rId41"/>
    <p:sldId id="330" r:id="rId42"/>
    <p:sldId id="331" r:id="rId43"/>
    <p:sldId id="332" r:id="rId44"/>
    <p:sldId id="372" r:id="rId45"/>
    <p:sldId id="373" r:id="rId46"/>
    <p:sldId id="333" r:id="rId47"/>
    <p:sldId id="334" r:id="rId48"/>
    <p:sldId id="335" r:id="rId49"/>
    <p:sldId id="336" r:id="rId50"/>
    <p:sldId id="338" r:id="rId51"/>
    <p:sldId id="339" r:id="rId52"/>
    <p:sldId id="340" r:id="rId53"/>
    <p:sldId id="385" r:id="rId54"/>
    <p:sldId id="342" r:id="rId55"/>
    <p:sldId id="386" r:id="rId56"/>
    <p:sldId id="347" r:id="rId57"/>
    <p:sldId id="348" r:id="rId58"/>
    <p:sldId id="349" r:id="rId59"/>
    <p:sldId id="350" r:id="rId60"/>
    <p:sldId id="351" r:id="rId61"/>
    <p:sldId id="352" r:id="rId62"/>
    <p:sldId id="353" r:id="rId63"/>
    <p:sldId id="354" r:id="rId64"/>
    <p:sldId id="355" r:id="rId65"/>
    <p:sldId id="356" r:id="rId66"/>
    <p:sldId id="357" r:id="rId67"/>
    <p:sldId id="358" r:id="rId68"/>
    <p:sldId id="387" r:id="rId69"/>
    <p:sldId id="360" r:id="rId70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08">
          <p15:clr>
            <a:srgbClr val="A4A3A4"/>
          </p15:clr>
        </p15:guide>
        <p15:guide id="2" pos="2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AAD3"/>
    <a:srgbClr val="000000"/>
    <a:srgbClr val="175097"/>
    <a:srgbClr val="2BA797"/>
    <a:srgbClr val="FFDDB1"/>
    <a:srgbClr val="24BDB2"/>
    <a:srgbClr val="3D9A3A"/>
    <a:srgbClr val="3F5B2E"/>
    <a:srgbClr val="D9F8FF"/>
    <a:srgbClr val="92D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42" autoAdjust="0"/>
    <p:restoredTop sz="97907" autoAdjust="0"/>
  </p:normalViewPr>
  <p:slideViewPr>
    <p:cSldViewPr snapToGrid="0" snapToObjects="1">
      <p:cViewPr varScale="1">
        <p:scale>
          <a:sx n="93" d="100"/>
          <a:sy n="93" d="100"/>
        </p:scale>
        <p:origin x="144" y="90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3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E8988C7-EB1F-401D-8334-EA0DD3472D98}" type="datetimeFigureOut">
              <a:rPr lang="en-US"/>
              <a:pPr>
                <a:defRPr/>
              </a:pPr>
              <a:t>8/31/2018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E152D8D-EAD8-40E9-BC88-E57D1231F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25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08D65D-BAEA-480E-9921-696D2364F25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62000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08D65D-BAEA-480E-9921-696D2364F25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5211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E7B4D6-A3DD-420D-A33A-816FE8288004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48323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BB6E7B-B059-47FC-AC65-2F941CA8F13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28793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35D64B-45DF-4ABA-9BF3-EEF1A383ABB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3788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B88C14-24B5-44EE-82B3-370F76A44CA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50527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97AAAA-22DB-41D5-BE83-FCBD5A97637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10754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0E9F1F-5806-4250-ABBF-160152D36D3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5011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CCA4FA-E3B0-4D3D-B2A3-5688ACE76ED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92839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59A706-E0E8-472D-9E38-6A885F5FE33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81666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9FE8D2-092F-4FE6-AEB2-B46C842049D6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22517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21F507-5E8D-4DB2-8DFB-80C083B3904A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76321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31EF7F-EB83-4D18-AA3A-0AEB95AAA7F0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95686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63FCC8-125D-4CC8-B18E-0068991387CD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25546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9E2EB7-B07E-4504-AD28-8F1EB407D52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06421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9E4FAD-84C6-479F-8BFA-9B3EB0492AF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5522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20BDC4-19A2-499F-99F2-3E168605444C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14311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B2002C-4816-4B9E-B8D6-0CE8E979BA0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75134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335106-C79C-46A7-9049-CA20F52F5EF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50833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0605FE-7CBF-40AB-BB37-D1A807194E9F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87962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F81CD3-2B15-4528-B315-7A7AC4F9A34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013372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8C274A-0196-406E-BD9C-BE2985D03477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5981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1BCFFE-1A97-4E3E-9F50-3EFD709CDE7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47210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F4DDD9-73E7-4B0F-9114-D8694F36E343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425010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9F9A97-5C8B-482C-AA45-D4692C862C61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292995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5E1B15-22CF-4CD4-9991-D866E63E09F8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580839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D28624-CC9B-494A-85DB-15EB37479CB2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24948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3F600-ADB2-4C5F-8AB2-7909E8FDFE19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2022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A17DEC-4064-432A-980C-71468A2D517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583375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A17DEC-4064-432A-980C-71468A2D5175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777499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C24FC1-7FE2-4EF0-B54A-B3F7C3F545C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530518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C24FC1-7FE2-4EF0-B54A-B3F7C3F545CB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048506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75EDA3-C282-414B-B8B3-D59CBFC6A34E}" type="slidenum">
              <a:rPr lang="en-AU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AU" altLang="en-US">
              <a:latin typeface="Calibri" pitchFamily="34" charset="0"/>
            </a:endParaRPr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42487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293" y="514351"/>
            <a:ext cx="7487707" cy="2228851"/>
          </a:xfrm>
        </p:spPr>
        <p:txBody>
          <a:bodyPr anchor="b">
            <a:normAutofit/>
          </a:bodyPr>
          <a:lstStyle>
            <a:lvl1pPr algn="l">
              <a:defRPr sz="36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292" y="2882902"/>
            <a:ext cx="7487707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3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2617" y="6350"/>
            <a:ext cx="2858244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629400" y="68661"/>
            <a:ext cx="2514602" cy="25792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9000" y="171450"/>
            <a:ext cx="1905000" cy="19145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863161" y="24210"/>
            <a:ext cx="2280841" cy="232469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514800" y="372171"/>
            <a:ext cx="1629199" cy="16287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2ED1E6AB-7DBD-4426-B972-599EA80D50E2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6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2" y="286235"/>
            <a:ext cx="8173508" cy="7517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75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1504950"/>
            <a:ext cx="6402468" cy="1711200"/>
          </a:xfrm>
        </p:spPr>
        <p:txBody>
          <a:bodyPr anchor="b">
            <a:normAutofit/>
          </a:bodyPr>
          <a:lstStyle>
            <a:lvl1pPr algn="l">
              <a:defRPr sz="2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371850"/>
            <a:ext cx="6402467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C2DEC85B-6ED4-4C4E-A083-11445F77B5C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894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293" y="514352"/>
            <a:ext cx="3704206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236" y="514351"/>
            <a:ext cx="3701823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0870C68E-B465-4079-BC02-87E0943151B8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59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251" y="514350"/>
            <a:ext cx="3488249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93" y="952897"/>
            <a:ext cx="3704206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0488" y="514350"/>
            <a:ext cx="3499762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6043" y="946546"/>
            <a:ext cx="3697854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C3B48A9A-51C9-4222-96D1-2D573A921FA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00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351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143" y="514350"/>
            <a:ext cx="2743915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4" y="514350"/>
            <a:ext cx="4458862" cy="398145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5143" y="1657351"/>
            <a:ext cx="2743915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6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032" y="1085850"/>
            <a:ext cx="4516026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032" y="2082801"/>
            <a:ext cx="4517217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741952" y="685800"/>
            <a:ext cx="246137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5AB56F54-A9E4-4888-9A71-3BE118D7723A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980" y="2882900"/>
            <a:ext cx="6229780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514484" y="400050"/>
            <a:ext cx="8116223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89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086100"/>
            <a:ext cx="6403659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053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2" y="514350"/>
            <a:ext cx="6859787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225802"/>
            <a:ext cx="6402467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942" y="2571750"/>
            <a:ext cx="6402467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96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2571750"/>
            <a:ext cx="6402467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849736"/>
            <a:ext cx="640366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80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14350"/>
            <a:ext cx="6859786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733800"/>
            <a:ext cx="6402468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4" y="2946400"/>
            <a:ext cx="6402468" cy="78740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87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vert="horz" lIns="68589" tIns="34295" rIns="68589" bIns="34295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575051"/>
            <a:ext cx="6402468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3" y="2946401"/>
            <a:ext cx="6402467" cy="62865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11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15EB3E41-5884-4F65-B24C-212605DBE620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0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606" y="514350"/>
            <a:ext cx="1543452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484" y="514350"/>
            <a:ext cx="5868928" cy="398145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34CA5836-A890-4AC5-8C15-D8128B8783EF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5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64333"/>
            <a:ext cx="8229600" cy="4260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03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B07653A6-0D24-4AA3-9D02-7174DAD45C63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38275"/>
            <a:ext cx="77724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13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142000"/>
                <a:satMod val="200000"/>
                <a:lumMod val="118000"/>
              </a:schemeClr>
            </a:gs>
            <a:gs pos="79000">
              <a:srgbClr val="002060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292" y="249164"/>
            <a:ext cx="8173508" cy="850581"/>
          </a:xfrm>
          <a:prstGeom prst="rect">
            <a:avLst/>
          </a:prstGeom>
          <a:effectLst/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1824560"/>
            <a:ext cx="8173507" cy="2711450"/>
          </a:xfrm>
          <a:prstGeom prst="rect">
            <a:avLst/>
          </a:prstGeom>
        </p:spPr>
        <p:txBody>
          <a:bodyPr vert="horz" lIns="68589" tIns="34295" rIns="68589" bIns="34295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7 - </a:t>
            </a:r>
            <a:fld id="{CEDAFE96-C8C3-48EE-B21C-74FD29215C1D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2011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42843" rtl="0" eaLnBrk="1" latinLnBrk="0" hangingPunct="1">
        <a:spcBef>
          <a:spcPct val="0"/>
        </a:spcBef>
        <a:buNone/>
        <a:defRPr sz="2700" b="1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277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8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557120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5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899962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157095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1499937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1885636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78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21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64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6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9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71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14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57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0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18553" y="840088"/>
            <a:ext cx="2496620" cy="88597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14300" dist="76200" dir="2700000" algn="tl" rotWithShape="0">
              <a:prstClr val="black">
                <a:alpha val="62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24765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5" name="Title 1"/>
          <p:cNvSpPr txBox="1">
            <a:spLocks/>
          </p:cNvSpPr>
          <p:nvPr/>
        </p:nvSpPr>
        <p:spPr bwMode="auto">
          <a:xfrm>
            <a:off x="2643496" y="2147504"/>
            <a:ext cx="4226878" cy="16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flat" dir="tl">
                <a:rot lat="0" lon="0" rev="5400000"/>
              </a:lightRig>
            </a:scene3d>
            <a:sp3d prstMaterial="dkEdge">
              <a:bevelT h="1333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8000" b="1" smtClean="0">
                <a:ln w="11430"/>
                <a:solidFill>
                  <a:srgbClr val="8AAAD3"/>
                </a:solidFill>
                <a:effectLst>
                  <a:outerShdw blurRad="165100" dist="76200" dir="2700000" algn="tl" rotWithShape="0">
                    <a:prstClr val="black">
                      <a:alpha val="70000"/>
                    </a:prstClr>
                  </a:outerShdw>
                </a:effectLst>
                <a:latin typeface="+mn-lt"/>
              </a:rPr>
              <a:t>DESAIN PROSES</a:t>
            </a:r>
            <a:endParaRPr lang="en-US" altLang="en-US" sz="8000" b="1" dirty="0">
              <a:ln w="11430"/>
              <a:solidFill>
                <a:srgbClr val="8AAAD3"/>
              </a:solidFill>
              <a:effectLst>
                <a:outerShdw blurRad="165100" dist="76200" dir="2700000" algn="tl" rotWithShape="0">
                  <a:prstClr val="black">
                    <a:alpha val="70000"/>
                  </a:prstClr>
                </a:outerShdw>
              </a:effectLst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9215" y="840088"/>
            <a:ext cx="1891865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smtClean="0">
                <a:ln w="11430"/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prstClr val="black">
                      <a:alpha val="82000"/>
                    </a:prstClr>
                  </a:outerShdw>
                </a:effectLst>
                <a:latin typeface="Alpaca Scarlett Demo" pitchFamily="50" charset="0"/>
                <a:cs typeface="Arial"/>
              </a:rPr>
              <a:t>BAB</a:t>
            </a:r>
            <a:r>
              <a:rPr lang="en-US" sz="4400" smtClean="0">
                <a:ln w="11430"/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prstClr val="black">
                      <a:alpha val="82000"/>
                    </a:prstClr>
                  </a:outerShdw>
                </a:effectLst>
                <a:latin typeface="Alpaca Scarlett Demo" pitchFamily="50" charset="0"/>
                <a:cs typeface="Arial"/>
              </a:rPr>
              <a:t> </a:t>
            </a:r>
            <a:r>
              <a:rPr lang="en-US" sz="4400" dirty="0" smtClean="0">
                <a:ln w="11430"/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prstClr val="black">
                      <a:alpha val="82000"/>
                    </a:prstClr>
                  </a:outerShdw>
                </a:effectLst>
                <a:latin typeface="Alpaca Scarlett Demo" pitchFamily="50" charset="0"/>
                <a:cs typeface="Arial"/>
              </a:rPr>
              <a:t>7</a:t>
            </a:r>
            <a:endParaRPr lang="en-US" sz="4400" dirty="0">
              <a:ln w="11430"/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114300" dist="101600" dir="2700000" algn="tl" rotWithShape="0">
                  <a:prstClr val="black">
                    <a:alpha val="82000"/>
                  </a:prstClr>
                </a:outerShdw>
              </a:effectLst>
              <a:latin typeface="Alpaca Scarlett Demo" pitchFamily="50" charset="0"/>
              <a:cs typeface="Arial"/>
            </a:endParaRPr>
          </a:p>
        </p:txBody>
      </p:sp>
      <p:sp>
        <p:nvSpPr>
          <p:cNvPr id="15369" name="TextBox 3"/>
          <p:cNvSpPr txBox="1">
            <a:spLocks noChangeArrowheads="1"/>
          </p:cNvSpPr>
          <p:nvPr/>
        </p:nvSpPr>
        <p:spPr bwMode="auto">
          <a:xfrm>
            <a:off x="-1079500" y="23622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3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de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01698"/>
            <a:ext cx="7696200" cy="923925"/>
          </a:xfrm>
        </p:spPr>
        <p:txBody>
          <a:bodyPr>
            <a:normAutofit/>
          </a:bodyPr>
          <a:lstStyle/>
          <a:p>
            <a:pPr defTabSz="836613">
              <a:buClr>
                <a:srgbClr val="BF0922"/>
              </a:buCl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 dirty="0" smtClean="0">
                <a:solidFill>
                  <a:schemeClr val="accent1"/>
                </a:solidFill>
                <a:latin typeface="Gill Sans MT" panose="020B0502020104020203" pitchFamily="34" charset="0"/>
                <a:cs typeface="Arial" pitchFamily="34" charset="0"/>
              </a:rPr>
              <a:t>Global Company Profile: </a:t>
            </a:r>
            <a:br>
              <a:rPr lang="en-US" altLang="en-US" sz="2400" b="1" dirty="0" smtClean="0">
                <a:solidFill>
                  <a:schemeClr val="accent1"/>
                </a:solidFill>
                <a:latin typeface="Gill Sans MT" panose="020B0502020104020203" pitchFamily="34" charset="0"/>
                <a:cs typeface="Arial" pitchFamily="34" charset="0"/>
              </a:rPr>
            </a:br>
            <a:r>
              <a:rPr lang="en-US" altLang="en-US" sz="2400" dirty="0" smtClean="0">
                <a:latin typeface="Gill Sans MT" panose="020B0502020104020203" pitchFamily="34" charset="0"/>
                <a:cs typeface="Arial" pitchFamily="34" charset="0"/>
              </a:rPr>
              <a:t>Harley-Davidson    </a:t>
            </a:r>
            <a:r>
              <a:rPr lang="en-US" altLang="en-US" sz="1600" dirty="0" smtClean="0">
                <a:latin typeface="Gill Sans MT" panose="020B0502020104020203" pitchFamily="34" charset="0"/>
                <a:cs typeface="Arial" pitchFamily="34" charset="0"/>
              </a:rPr>
              <a:t>(see: http://www.harley-davidson.com)</a:t>
            </a:r>
            <a:endParaRPr lang="en-US" altLang="en-US" sz="2400" dirty="0" smtClean="0">
              <a:latin typeface="Gill Sans MT" panose="020B0502020104020203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2161665"/>
            <a:ext cx="7467600" cy="188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Four Process Strategies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Selection of Equipment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Process Analysis and Design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Special Consideration for Service Process Design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125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2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87" grpId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Outline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66800" y="1331653"/>
            <a:ext cx="7467600" cy="139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36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36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Production Technology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Technology in Services 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bg2">
                  <a:lumMod val="60000"/>
                  <a:lumOff val="4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Process Redesign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972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462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67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46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02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46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7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87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16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46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44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1875" y="-11875"/>
            <a:ext cx="9235440" cy="521208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Harley-Davidson York Manufacturing Factor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876" y="-11875"/>
            <a:ext cx="9265921" cy="52120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75328" y="4851292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Courtesy of Youtube</a:t>
            </a:r>
            <a:endParaRPr lang="en-US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163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Learning Objectives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660400" y="883443"/>
            <a:ext cx="8034338" cy="82391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altLang="en-US" sz="2400" b="1" smtClean="0">
                <a:solidFill>
                  <a:srgbClr val="FFC000"/>
                </a:solidFill>
                <a:latin typeface="Gill Sans MT" panose="020B0502020104020203" pitchFamily="34" charset="0"/>
                <a:cs typeface="Arial" pitchFamily="34" charset="0"/>
              </a:rPr>
              <a:t>When you complete this chapter you should be able to: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885826" y="1665685"/>
            <a:ext cx="7737475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Describe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four process strategies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Compute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crossover points for different processes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Use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the tools of process analysis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Describe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customer interaction in service processes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Identify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recent advances in production technology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64331"/>
            <a:ext cx="7772400" cy="657225"/>
          </a:xfrm>
        </p:spPr>
        <p:txBody>
          <a:bodyPr>
            <a:noAutofit/>
          </a:bodyPr>
          <a:lstStyle/>
          <a:p>
            <a:r>
              <a:rPr lang="en-US" altLang="en-US" sz="40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  <a:cs typeface="Arial" pitchFamily="34" charset="0"/>
              </a:rPr>
              <a:t>Harley-Davidson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052514" y="1210866"/>
            <a:ext cx="701357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Repetitive manufacturing works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827089" y="1835944"/>
            <a:ext cx="7096125" cy="23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The only major U.S. motorcycle company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Emphasizes quality and lean manufacturing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Materials as Needed system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Many variations possible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Tightly scheduled repetitive production line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  <p:bldP spid="3072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4" y="3781425"/>
            <a:ext cx="2554287" cy="127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39739" y="155972"/>
            <a:ext cx="8188325" cy="6381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Process Flow Diagram</a:t>
            </a:r>
          </a:p>
        </p:txBody>
      </p:sp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1073152" y="1378744"/>
            <a:ext cx="6432550" cy="2996804"/>
            <a:chOff x="676" y="1278"/>
            <a:chExt cx="4052" cy="2517"/>
          </a:xfrm>
        </p:grpSpPr>
        <p:sp>
          <p:nvSpPr>
            <p:cNvPr id="24610" name="Rectangle 4"/>
            <p:cNvSpPr>
              <a:spLocks noChangeArrowheads="1"/>
            </p:cNvSpPr>
            <p:nvPr/>
          </p:nvSpPr>
          <p:spPr bwMode="auto">
            <a:xfrm>
              <a:off x="2494" y="1278"/>
              <a:ext cx="113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THE ASSEMBLY LINE</a:t>
              </a:r>
            </a:p>
          </p:txBody>
        </p:sp>
        <p:grpSp>
          <p:nvGrpSpPr>
            <p:cNvPr id="24611" name="Group 5"/>
            <p:cNvGrpSpPr>
              <a:grpSpLocks/>
            </p:cNvGrpSpPr>
            <p:nvPr/>
          </p:nvGrpSpPr>
          <p:grpSpPr bwMode="auto">
            <a:xfrm>
              <a:off x="676" y="1459"/>
              <a:ext cx="4052" cy="2336"/>
              <a:chOff x="676" y="1459"/>
              <a:chExt cx="4052" cy="2336"/>
            </a:xfrm>
          </p:grpSpPr>
          <p:sp>
            <p:nvSpPr>
              <p:cNvPr id="49158" name="Rectangle 6"/>
              <p:cNvSpPr>
                <a:spLocks noChangeArrowheads="1"/>
              </p:cNvSpPr>
              <p:nvPr/>
            </p:nvSpPr>
            <p:spPr bwMode="auto">
              <a:xfrm>
                <a:off x="1744" y="1488"/>
                <a:ext cx="2984" cy="1832"/>
              </a:xfrm>
              <a:prstGeom prst="rect">
                <a:avLst/>
              </a:prstGeom>
              <a:solidFill>
                <a:schemeClr val="accent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24613" name="Freeform 7"/>
              <p:cNvSpPr>
                <a:spLocks/>
              </p:cNvSpPr>
              <p:nvPr/>
            </p:nvSpPr>
            <p:spPr bwMode="auto">
              <a:xfrm>
                <a:off x="1040" y="1772"/>
                <a:ext cx="2928" cy="1424"/>
              </a:xfrm>
              <a:custGeom>
                <a:avLst/>
                <a:gdLst>
                  <a:gd name="T0" fmla="*/ 2928 w 2928"/>
                  <a:gd name="T1" fmla="*/ 324 h 1424"/>
                  <a:gd name="T2" fmla="*/ 2928 w 2928"/>
                  <a:gd name="T3" fmla="*/ 1288 h 1424"/>
                  <a:gd name="T4" fmla="*/ 2792 w 2928"/>
                  <a:gd name="T5" fmla="*/ 1424 h 1424"/>
                  <a:gd name="T6" fmla="*/ 1568 w 2928"/>
                  <a:gd name="T7" fmla="*/ 1424 h 1424"/>
                  <a:gd name="T8" fmla="*/ 1436 w 2928"/>
                  <a:gd name="T9" fmla="*/ 1292 h 1424"/>
                  <a:gd name="T10" fmla="*/ 1436 w 2928"/>
                  <a:gd name="T11" fmla="*/ 128 h 1424"/>
                  <a:gd name="T12" fmla="*/ 1308 w 2928"/>
                  <a:gd name="T13" fmla="*/ 0 h 1424"/>
                  <a:gd name="T14" fmla="*/ 160 w 2928"/>
                  <a:gd name="T15" fmla="*/ 0 h 1424"/>
                  <a:gd name="T16" fmla="*/ 0 w 2928"/>
                  <a:gd name="T17" fmla="*/ 172 h 1424"/>
                  <a:gd name="T18" fmla="*/ 0 w 2928"/>
                  <a:gd name="T19" fmla="*/ 1236 h 14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28"/>
                  <a:gd name="T31" fmla="*/ 0 h 1424"/>
                  <a:gd name="T32" fmla="*/ 2928 w 2928"/>
                  <a:gd name="T33" fmla="*/ 1424 h 14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28" h="1424">
                    <a:moveTo>
                      <a:pt x="2928" y="324"/>
                    </a:moveTo>
                    <a:lnTo>
                      <a:pt x="2928" y="1288"/>
                    </a:lnTo>
                    <a:lnTo>
                      <a:pt x="2792" y="1424"/>
                    </a:lnTo>
                    <a:lnTo>
                      <a:pt x="1568" y="1424"/>
                    </a:lnTo>
                    <a:lnTo>
                      <a:pt x="1436" y="1292"/>
                    </a:lnTo>
                    <a:lnTo>
                      <a:pt x="1436" y="128"/>
                    </a:lnTo>
                    <a:lnTo>
                      <a:pt x="1308" y="0"/>
                    </a:lnTo>
                    <a:lnTo>
                      <a:pt x="160" y="0"/>
                    </a:lnTo>
                    <a:lnTo>
                      <a:pt x="0" y="172"/>
                    </a:lnTo>
                    <a:lnTo>
                      <a:pt x="0" y="1236"/>
                    </a:lnTo>
                  </a:path>
                </a:pathLst>
              </a:custGeom>
              <a:noFill/>
              <a:ln w="152400">
                <a:solidFill>
                  <a:srgbClr val="175097"/>
                </a:solidFill>
                <a:round/>
                <a:headEnd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614" name="Rectangle 8"/>
              <p:cNvSpPr>
                <a:spLocks noChangeArrowheads="1"/>
              </p:cNvSpPr>
              <p:nvPr/>
            </p:nvSpPr>
            <p:spPr bwMode="auto">
              <a:xfrm>
                <a:off x="778" y="1459"/>
                <a:ext cx="530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1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TESTING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11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28 tests</a:t>
                </a:r>
              </a:p>
            </p:txBody>
          </p:sp>
          <p:grpSp>
            <p:nvGrpSpPr>
              <p:cNvPr id="24615" name="Group 9"/>
              <p:cNvGrpSpPr>
                <a:grpSpLocks/>
              </p:cNvGrpSpPr>
              <p:nvPr/>
            </p:nvGrpSpPr>
            <p:grpSpPr bwMode="auto">
              <a:xfrm>
                <a:off x="1851" y="1961"/>
                <a:ext cx="2776" cy="1060"/>
                <a:chOff x="1851" y="1929"/>
                <a:chExt cx="2776" cy="1060"/>
              </a:xfrm>
            </p:grpSpPr>
            <p:sp>
              <p:nvSpPr>
                <p:cNvPr id="24627" name="Rectangle 10"/>
                <p:cNvSpPr>
                  <a:spLocks noChangeArrowheads="1"/>
                </p:cNvSpPr>
                <p:nvPr/>
              </p:nvSpPr>
              <p:spPr bwMode="auto">
                <a:xfrm>
                  <a:off x="3325" y="1929"/>
                  <a:ext cx="1300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Oil tank work cell</a:t>
                  </a:r>
                </a:p>
              </p:txBody>
            </p:sp>
            <p:sp>
              <p:nvSpPr>
                <p:cNvPr id="24628" name="Rectangle 11"/>
                <p:cNvSpPr>
                  <a:spLocks noChangeArrowheads="1"/>
                </p:cNvSpPr>
                <p:nvPr/>
              </p:nvSpPr>
              <p:spPr bwMode="auto">
                <a:xfrm>
                  <a:off x="3323" y="2212"/>
                  <a:ext cx="1303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Shocks and forks</a:t>
                  </a:r>
                </a:p>
              </p:txBody>
            </p:sp>
            <p:sp>
              <p:nvSpPr>
                <p:cNvPr id="24629" name="Rectangle 12"/>
                <p:cNvSpPr>
                  <a:spLocks noChangeArrowheads="1"/>
                </p:cNvSpPr>
                <p:nvPr/>
              </p:nvSpPr>
              <p:spPr bwMode="auto">
                <a:xfrm>
                  <a:off x="3323" y="2496"/>
                  <a:ext cx="1304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Handlebars</a:t>
                  </a:r>
                </a:p>
              </p:txBody>
            </p:sp>
            <p:sp>
              <p:nvSpPr>
                <p:cNvPr id="24630" name="Rectangle 13"/>
                <p:cNvSpPr>
                  <a:spLocks noChangeArrowheads="1"/>
                </p:cNvSpPr>
                <p:nvPr/>
              </p:nvSpPr>
              <p:spPr bwMode="auto">
                <a:xfrm>
                  <a:off x="3323" y="2780"/>
                  <a:ext cx="1303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Fender work cell</a:t>
                  </a:r>
                </a:p>
              </p:txBody>
            </p:sp>
            <p:sp>
              <p:nvSpPr>
                <p:cNvPr id="24631" name="Rectangle 14"/>
                <p:cNvSpPr>
                  <a:spLocks noChangeArrowheads="1"/>
                </p:cNvSpPr>
                <p:nvPr/>
              </p:nvSpPr>
              <p:spPr bwMode="auto">
                <a:xfrm>
                  <a:off x="1851" y="1929"/>
                  <a:ext cx="1303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Air cleaners</a:t>
                  </a:r>
                </a:p>
              </p:txBody>
            </p:sp>
            <p:sp>
              <p:nvSpPr>
                <p:cNvPr id="24632" name="Rectangle 15"/>
                <p:cNvSpPr>
                  <a:spLocks noChangeArrowheads="1"/>
                </p:cNvSpPr>
                <p:nvPr/>
              </p:nvSpPr>
              <p:spPr bwMode="auto">
                <a:xfrm>
                  <a:off x="2017" y="2212"/>
                  <a:ext cx="973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Fluids and mufflers</a:t>
                  </a:r>
                </a:p>
              </p:txBody>
            </p:sp>
            <p:sp>
              <p:nvSpPr>
                <p:cNvPr id="24633" name="Rectangle 16"/>
                <p:cNvSpPr>
                  <a:spLocks noChangeArrowheads="1"/>
                </p:cNvSpPr>
                <p:nvPr/>
              </p:nvSpPr>
              <p:spPr bwMode="auto">
                <a:xfrm>
                  <a:off x="1851" y="2496"/>
                  <a:ext cx="1304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Fuel tank work cell</a:t>
                  </a:r>
                </a:p>
              </p:txBody>
            </p:sp>
            <p:sp>
              <p:nvSpPr>
                <p:cNvPr id="24634" name="Rectangle 17"/>
                <p:cNvSpPr>
                  <a:spLocks noChangeArrowheads="1"/>
                </p:cNvSpPr>
                <p:nvPr/>
              </p:nvSpPr>
              <p:spPr bwMode="auto">
                <a:xfrm>
                  <a:off x="1851" y="2780"/>
                  <a:ext cx="1304" cy="209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Gill Sans MT" panose="020B0502020104020203" pitchFamily="34" charset="0"/>
                    </a:rPr>
                    <a:t>Wheel work cell</a:t>
                  </a:r>
                </a:p>
              </p:txBody>
            </p:sp>
          </p:grpSp>
          <p:sp>
            <p:nvSpPr>
              <p:cNvPr id="24616" name="Rectangle 18"/>
              <p:cNvSpPr>
                <a:spLocks noChangeArrowheads="1"/>
              </p:cNvSpPr>
              <p:nvPr/>
            </p:nvSpPr>
            <p:spPr bwMode="auto">
              <a:xfrm>
                <a:off x="676" y="3017"/>
                <a:ext cx="736" cy="209"/>
              </a:xfrm>
              <a:prstGeom prst="rect">
                <a:avLst/>
              </a:prstGeom>
              <a:solidFill>
                <a:srgbClr val="9FACC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Roller testing</a:t>
                </a:r>
              </a:p>
            </p:txBody>
          </p:sp>
          <p:grpSp>
            <p:nvGrpSpPr>
              <p:cNvPr id="24617" name="Group 19"/>
              <p:cNvGrpSpPr>
                <a:grpSpLocks/>
              </p:cNvGrpSpPr>
              <p:nvPr/>
            </p:nvGrpSpPr>
            <p:grpSpPr bwMode="auto">
              <a:xfrm>
                <a:off x="745" y="2040"/>
                <a:ext cx="600" cy="728"/>
                <a:chOff x="648" y="2008"/>
                <a:chExt cx="600" cy="728"/>
              </a:xfrm>
            </p:grpSpPr>
            <p:sp>
              <p:nvSpPr>
                <p:cNvPr id="24619" name="Rectangle 20"/>
                <p:cNvSpPr>
                  <a:spLocks noChangeArrowheads="1"/>
                </p:cNvSpPr>
                <p:nvPr/>
              </p:nvSpPr>
              <p:spPr bwMode="auto">
                <a:xfrm>
                  <a:off x="648" y="2008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0" name="Rectangle 21"/>
                <p:cNvSpPr>
                  <a:spLocks noChangeArrowheads="1"/>
                </p:cNvSpPr>
                <p:nvPr/>
              </p:nvSpPr>
              <p:spPr bwMode="auto">
                <a:xfrm>
                  <a:off x="648" y="2104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1" name="Rectangle 22"/>
                <p:cNvSpPr>
                  <a:spLocks noChangeArrowheads="1"/>
                </p:cNvSpPr>
                <p:nvPr/>
              </p:nvSpPr>
              <p:spPr bwMode="auto">
                <a:xfrm>
                  <a:off x="648" y="2200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2" name="Rectangle 23"/>
                <p:cNvSpPr>
                  <a:spLocks noChangeArrowheads="1"/>
                </p:cNvSpPr>
                <p:nvPr/>
              </p:nvSpPr>
              <p:spPr bwMode="auto">
                <a:xfrm>
                  <a:off x="648" y="2296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3" name="Rectangle 24"/>
                <p:cNvSpPr>
                  <a:spLocks noChangeArrowheads="1"/>
                </p:cNvSpPr>
                <p:nvPr/>
              </p:nvSpPr>
              <p:spPr bwMode="auto">
                <a:xfrm>
                  <a:off x="648" y="2392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4" name="Rectangle 25"/>
                <p:cNvSpPr>
                  <a:spLocks noChangeArrowheads="1"/>
                </p:cNvSpPr>
                <p:nvPr/>
              </p:nvSpPr>
              <p:spPr bwMode="auto">
                <a:xfrm>
                  <a:off x="648" y="2488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5" name="Rectangle 26"/>
                <p:cNvSpPr>
                  <a:spLocks noChangeArrowheads="1"/>
                </p:cNvSpPr>
                <p:nvPr/>
              </p:nvSpPr>
              <p:spPr bwMode="auto">
                <a:xfrm>
                  <a:off x="648" y="2584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24626" name="Rectangle 27"/>
                <p:cNvSpPr>
                  <a:spLocks noChangeArrowheads="1"/>
                </p:cNvSpPr>
                <p:nvPr/>
              </p:nvSpPr>
              <p:spPr bwMode="auto">
                <a:xfrm>
                  <a:off x="648" y="2680"/>
                  <a:ext cx="600" cy="56"/>
                </a:xfrm>
                <a:prstGeom prst="rect">
                  <a:avLst/>
                </a:prstGeom>
                <a:solidFill>
                  <a:srgbClr val="9FACC7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</p:grpSp>
          <p:sp>
            <p:nvSpPr>
              <p:cNvPr id="24618" name="Freeform 28"/>
              <p:cNvSpPr>
                <a:spLocks/>
              </p:cNvSpPr>
              <p:nvPr/>
            </p:nvSpPr>
            <p:spPr bwMode="auto">
              <a:xfrm>
                <a:off x="1040" y="3243"/>
                <a:ext cx="592" cy="552"/>
              </a:xfrm>
              <a:custGeom>
                <a:avLst/>
                <a:gdLst>
                  <a:gd name="T0" fmla="*/ 0 w 592"/>
                  <a:gd name="T1" fmla="*/ 0 h 624"/>
                  <a:gd name="T2" fmla="*/ 0 w 592"/>
                  <a:gd name="T3" fmla="*/ 347 h 624"/>
                  <a:gd name="T4" fmla="*/ 232 w 592"/>
                  <a:gd name="T5" fmla="*/ 552 h 624"/>
                  <a:gd name="T6" fmla="*/ 592 w 592"/>
                  <a:gd name="T7" fmla="*/ 552 h 6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92"/>
                  <a:gd name="T13" fmla="*/ 0 h 624"/>
                  <a:gd name="T14" fmla="*/ 592 w 592"/>
                  <a:gd name="T15" fmla="*/ 624 h 6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92" h="624">
                    <a:moveTo>
                      <a:pt x="0" y="0"/>
                    </a:moveTo>
                    <a:lnTo>
                      <a:pt x="0" y="392"/>
                    </a:lnTo>
                    <a:lnTo>
                      <a:pt x="232" y="624"/>
                    </a:lnTo>
                    <a:lnTo>
                      <a:pt x="592" y="624"/>
                    </a:lnTo>
                  </a:path>
                </a:pathLst>
              </a:custGeom>
              <a:noFill/>
              <a:ln w="152400">
                <a:solidFill>
                  <a:srgbClr val="175097"/>
                </a:solidFill>
                <a:round/>
                <a:headEnd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</p:grpSp>
      <p:grpSp>
        <p:nvGrpSpPr>
          <p:cNvPr id="49181" name="Group 29"/>
          <p:cNvGrpSpPr>
            <a:grpSpLocks/>
          </p:cNvGrpSpPr>
          <p:nvPr/>
        </p:nvGrpSpPr>
        <p:grpSpPr bwMode="auto">
          <a:xfrm>
            <a:off x="4276726" y="1539481"/>
            <a:ext cx="4895850" cy="1092995"/>
            <a:chOff x="2694" y="1413"/>
            <a:chExt cx="3084" cy="918"/>
          </a:xfrm>
        </p:grpSpPr>
        <p:sp>
          <p:nvSpPr>
            <p:cNvPr id="24604" name="Rectangle 30"/>
            <p:cNvSpPr>
              <a:spLocks noChangeArrowheads="1"/>
            </p:cNvSpPr>
            <p:nvPr/>
          </p:nvSpPr>
          <p:spPr bwMode="auto">
            <a:xfrm>
              <a:off x="2694" y="1487"/>
              <a:ext cx="69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b="1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Incoming parts</a:t>
              </a:r>
            </a:p>
          </p:txBody>
        </p:sp>
        <p:sp>
          <p:nvSpPr>
            <p:cNvPr id="24605" name="Rectangle 31"/>
            <p:cNvSpPr>
              <a:spLocks noChangeArrowheads="1"/>
            </p:cNvSpPr>
            <p:nvPr/>
          </p:nvSpPr>
          <p:spPr bwMode="auto">
            <a:xfrm>
              <a:off x="4772" y="1770"/>
              <a:ext cx="1006" cy="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Arrive on a JIT schedule from a 10-station work cell in Milwaukee</a:t>
              </a:r>
            </a:p>
          </p:txBody>
        </p:sp>
        <p:grpSp>
          <p:nvGrpSpPr>
            <p:cNvPr id="24606" name="Group 32"/>
            <p:cNvGrpSpPr>
              <a:grpSpLocks/>
            </p:cNvGrpSpPr>
            <p:nvPr/>
          </p:nvGrpSpPr>
          <p:grpSpPr bwMode="auto">
            <a:xfrm>
              <a:off x="3534" y="1413"/>
              <a:ext cx="2000" cy="365"/>
              <a:chOff x="3534" y="1381"/>
              <a:chExt cx="2000" cy="365"/>
            </a:xfrm>
          </p:grpSpPr>
          <p:sp>
            <p:nvSpPr>
              <p:cNvPr id="24607" name="Rectangle 33"/>
              <p:cNvSpPr>
                <a:spLocks noChangeArrowheads="1"/>
              </p:cNvSpPr>
              <p:nvPr/>
            </p:nvSpPr>
            <p:spPr bwMode="auto">
              <a:xfrm>
                <a:off x="4514" y="1381"/>
                <a:ext cx="1020" cy="341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2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Engines and transmissions</a:t>
                </a:r>
              </a:p>
            </p:txBody>
          </p:sp>
          <p:sp>
            <p:nvSpPr>
              <p:cNvPr id="24608" name="Freeform 34"/>
              <p:cNvSpPr>
                <a:spLocks/>
              </p:cNvSpPr>
              <p:nvPr/>
            </p:nvSpPr>
            <p:spPr bwMode="auto">
              <a:xfrm>
                <a:off x="3952" y="1552"/>
                <a:ext cx="560" cy="194"/>
              </a:xfrm>
              <a:custGeom>
                <a:avLst/>
                <a:gdLst>
                  <a:gd name="T0" fmla="*/ 560 w 328"/>
                  <a:gd name="T1" fmla="*/ 0 h 284"/>
                  <a:gd name="T2" fmla="*/ 232 w 328"/>
                  <a:gd name="T3" fmla="*/ 0 h 284"/>
                  <a:gd name="T4" fmla="*/ 0 w 328"/>
                  <a:gd name="T5" fmla="*/ 180 h 284"/>
                  <a:gd name="T6" fmla="*/ 0 w 328"/>
                  <a:gd name="T7" fmla="*/ 376 h 2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8"/>
                  <a:gd name="T13" fmla="*/ 0 h 284"/>
                  <a:gd name="T14" fmla="*/ 328 w 328"/>
                  <a:gd name="T15" fmla="*/ 284 h 2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8" h="284">
                    <a:moveTo>
                      <a:pt x="328" y="0"/>
                    </a:moveTo>
                    <a:lnTo>
                      <a:pt x="136" y="0"/>
                    </a:lnTo>
                    <a:lnTo>
                      <a:pt x="0" y="136"/>
                    </a:lnTo>
                    <a:lnTo>
                      <a:pt x="0" y="284"/>
                    </a:lnTo>
                  </a:path>
                </a:pathLst>
              </a:custGeom>
              <a:noFill/>
              <a:ln w="152400">
                <a:solidFill>
                  <a:schemeClr val="bg1">
                    <a:lumMod val="60000"/>
                    <a:lumOff val="40000"/>
                    <a:alpha val="78824"/>
                  </a:schemeClr>
                </a:solidFill>
                <a:round/>
                <a:headEnd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609" name="Freeform 35"/>
              <p:cNvSpPr>
                <a:spLocks/>
              </p:cNvSpPr>
              <p:nvPr/>
            </p:nvSpPr>
            <p:spPr bwMode="auto">
              <a:xfrm>
                <a:off x="3534" y="1492"/>
                <a:ext cx="434" cy="183"/>
              </a:xfrm>
              <a:custGeom>
                <a:avLst/>
                <a:gdLst>
                  <a:gd name="T0" fmla="*/ 0 w 376"/>
                  <a:gd name="T1" fmla="*/ 0 h 185"/>
                  <a:gd name="T2" fmla="*/ 157 w 376"/>
                  <a:gd name="T3" fmla="*/ 0 h 185"/>
                  <a:gd name="T4" fmla="*/ 376 w 376"/>
                  <a:gd name="T5" fmla="*/ 185 h 185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185"/>
                  <a:gd name="T11" fmla="*/ 376 w 376"/>
                  <a:gd name="T12" fmla="*/ 185 h 18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185">
                    <a:moveTo>
                      <a:pt x="0" y="0"/>
                    </a:moveTo>
                    <a:lnTo>
                      <a:pt x="157" y="0"/>
                    </a:lnTo>
                    <a:lnTo>
                      <a:pt x="376" y="185"/>
                    </a:lnTo>
                  </a:path>
                </a:pathLst>
              </a:custGeom>
              <a:noFill/>
              <a:ln w="152400">
                <a:solidFill>
                  <a:schemeClr val="bg1">
                    <a:lumMod val="60000"/>
                    <a:lumOff val="40000"/>
                    <a:alpha val="80000"/>
                  </a:schemeClr>
                </a:solidFill>
                <a:round/>
                <a:headEnd type="none" w="med" len="med"/>
                <a:tailEnd type="triangl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</p:grpSp>
      <p:grpSp>
        <p:nvGrpSpPr>
          <p:cNvPr id="49188" name="Group 36"/>
          <p:cNvGrpSpPr>
            <a:grpSpLocks/>
          </p:cNvGrpSpPr>
          <p:nvPr/>
        </p:nvGrpSpPr>
        <p:grpSpPr bwMode="auto">
          <a:xfrm>
            <a:off x="412751" y="820342"/>
            <a:ext cx="7635875" cy="1370409"/>
            <a:chOff x="260" y="809"/>
            <a:chExt cx="4810" cy="115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596" name="Rectangle 37"/>
            <p:cNvSpPr>
              <a:spLocks noChangeArrowheads="1"/>
            </p:cNvSpPr>
            <p:nvPr/>
          </p:nvSpPr>
          <p:spPr bwMode="auto">
            <a:xfrm>
              <a:off x="351" y="809"/>
              <a:ext cx="867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Frame tube bending</a:t>
              </a:r>
            </a:p>
          </p:txBody>
        </p:sp>
        <p:sp>
          <p:nvSpPr>
            <p:cNvPr id="24597" name="Rectangle 38"/>
            <p:cNvSpPr>
              <a:spLocks noChangeArrowheads="1"/>
            </p:cNvSpPr>
            <p:nvPr/>
          </p:nvSpPr>
          <p:spPr bwMode="auto">
            <a:xfrm>
              <a:off x="1464" y="809"/>
              <a:ext cx="1055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Frame-building work cells</a:t>
              </a:r>
            </a:p>
          </p:txBody>
        </p:sp>
        <p:sp>
          <p:nvSpPr>
            <p:cNvPr id="24598" name="Rectangle 39"/>
            <p:cNvSpPr>
              <a:spLocks noChangeArrowheads="1"/>
            </p:cNvSpPr>
            <p:nvPr/>
          </p:nvSpPr>
          <p:spPr bwMode="auto">
            <a:xfrm>
              <a:off x="2766" y="809"/>
              <a:ext cx="784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Frame machining</a:t>
              </a:r>
            </a:p>
          </p:txBody>
        </p:sp>
        <p:sp>
          <p:nvSpPr>
            <p:cNvPr id="24599" name="Rectangle 40"/>
            <p:cNvSpPr>
              <a:spLocks noChangeArrowheads="1"/>
            </p:cNvSpPr>
            <p:nvPr/>
          </p:nvSpPr>
          <p:spPr bwMode="auto">
            <a:xfrm>
              <a:off x="3787" y="809"/>
              <a:ext cx="1283" cy="47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       Hot-paint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       frame painting</a:t>
              </a:r>
            </a:p>
          </p:txBody>
        </p:sp>
        <p:sp>
          <p:nvSpPr>
            <p:cNvPr id="24600" name="Line 41"/>
            <p:cNvSpPr>
              <a:spLocks noChangeShapeType="1"/>
            </p:cNvSpPr>
            <p:nvPr/>
          </p:nvSpPr>
          <p:spPr bwMode="auto">
            <a:xfrm>
              <a:off x="260" y="896"/>
              <a:ext cx="1200" cy="0"/>
            </a:xfrm>
            <a:prstGeom prst="line">
              <a:avLst/>
            </a:prstGeom>
            <a:noFill/>
            <a:ln w="152400">
              <a:solidFill>
                <a:srgbClr val="175097">
                  <a:alpha val="80000"/>
                </a:srgb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601" name="Line 42"/>
            <p:cNvSpPr>
              <a:spLocks noChangeShapeType="1"/>
            </p:cNvSpPr>
            <p:nvPr/>
          </p:nvSpPr>
          <p:spPr bwMode="auto">
            <a:xfrm>
              <a:off x="2776" y="896"/>
              <a:ext cx="1012" cy="0"/>
            </a:xfrm>
            <a:prstGeom prst="line">
              <a:avLst/>
            </a:prstGeom>
            <a:noFill/>
            <a:ln w="152400">
              <a:solidFill>
                <a:srgbClr val="175097">
                  <a:alpha val="80000"/>
                </a:srgb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602" name="Line 43"/>
            <p:cNvSpPr>
              <a:spLocks noChangeShapeType="1"/>
            </p:cNvSpPr>
            <p:nvPr/>
          </p:nvSpPr>
          <p:spPr bwMode="auto">
            <a:xfrm>
              <a:off x="1476" y="896"/>
              <a:ext cx="1288" cy="0"/>
            </a:xfrm>
            <a:prstGeom prst="line">
              <a:avLst/>
            </a:prstGeom>
            <a:noFill/>
            <a:ln w="152400">
              <a:solidFill>
                <a:srgbClr val="175097">
                  <a:alpha val="80000"/>
                </a:srgb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24603" name="Freeform 44"/>
            <p:cNvSpPr>
              <a:spLocks/>
            </p:cNvSpPr>
            <p:nvPr/>
          </p:nvSpPr>
          <p:spPr bwMode="auto">
            <a:xfrm>
              <a:off x="3796" y="900"/>
              <a:ext cx="156" cy="1060"/>
            </a:xfrm>
            <a:custGeom>
              <a:avLst/>
              <a:gdLst>
                <a:gd name="T0" fmla="*/ 0 w 156"/>
                <a:gd name="T1" fmla="*/ 0 h 703"/>
                <a:gd name="T2" fmla="*/ 156 w 156"/>
                <a:gd name="T3" fmla="*/ 177 h 703"/>
                <a:gd name="T4" fmla="*/ 156 w 156"/>
                <a:gd name="T5" fmla="*/ 799 h 703"/>
                <a:gd name="T6" fmla="*/ 0 60000 65536"/>
                <a:gd name="T7" fmla="*/ 0 60000 65536"/>
                <a:gd name="T8" fmla="*/ 0 60000 65536"/>
                <a:gd name="T9" fmla="*/ 0 w 156"/>
                <a:gd name="T10" fmla="*/ 0 h 703"/>
                <a:gd name="T11" fmla="*/ 156 w 156"/>
                <a:gd name="T12" fmla="*/ 703 h 7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" h="703">
                  <a:moveTo>
                    <a:pt x="0" y="0"/>
                  </a:moveTo>
                  <a:lnTo>
                    <a:pt x="156" y="156"/>
                  </a:lnTo>
                  <a:lnTo>
                    <a:pt x="156" y="703"/>
                  </a:lnTo>
                </a:path>
              </a:pathLst>
            </a:custGeom>
            <a:noFill/>
            <a:ln w="152400">
              <a:solidFill>
                <a:srgbClr val="175097">
                  <a:alpha val="80000"/>
                </a:srgbClr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grpSp>
        <p:nvGrpSpPr>
          <p:cNvPr id="49197" name="Group 45"/>
          <p:cNvGrpSpPr>
            <a:grpSpLocks/>
          </p:cNvGrpSpPr>
          <p:nvPr/>
        </p:nvGrpSpPr>
        <p:grpSpPr bwMode="auto">
          <a:xfrm>
            <a:off x="5257800" y="3598069"/>
            <a:ext cx="3340100" cy="1254919"/>
            <a:chOff x="3312" y="3142"/>
            <a:chExt cx="2104" cy="1054"/>
          </a:xfrm>
        </p:grpSpPr>
        <p:sp>
          <p:nvSpPr>
            <p:cNvPr id="24583" name="Rectangle 46"/>
            <p:cNvSpPr>
              <a:spLocks noChangeArrowheads="1"/>
            </p:cNvSpPr>
            <p:nvPr/>
          </p:nvSpPr>
          <p:spPr bwMode="auto">
            <a:xfrm>
              <a:off x="4774" y="3142"/>
              <a:ext cx="46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Crating</a:t>
              </a:r>
            </a:p>
          </p:txBody>
        </p:sp>
        <p:grpSp>
          <p:nvGrpSpPr>
            <p:cNvPr id="24584" name="Group 47"/>
            <p:cNvGrpSpPr>
              <a:grpSpLocks/>
            </p:cNvGrpSpPr>
            <p:nvPr/>
          </p:nvGrpSpPr>
          <p:grpSpPr bwMode="auto">
            <a:xfrm>
              <a:off x="4776" y="3368"/>
              <a:ext cx="640" cy="828"/>
              <a:chOff x="3840" y="3136"/>
              <a:chExt cx="640" cy="828"/>
            </a:xfrm>
          </p:grpSpPr>
          <p:grpSp>
            <p:nvGrpSpPr>
              <p:cNvPr id="24586" name="Group 48"/>
              <p:cNvGrpSpPr>
                <a:grpSpLocks/>
              </p:cNvGrpSpPr>
              <p:nvPr/>
            </p:nvGrpSpPr>
            <p:grpSpPr bwMode="auto">
              <a:xfrm>
                <a:off x="3840" y="3136"/>
                <a:ext cx="640" cy="828"/>
                <a:chOff x="3840" y="3136"/>
                <a:chExt cx="640" cy="828"/>
              </a:xfrm>
            </p:grpSpPr>
            <p:sp>
              <p:nvSpPr>
                <p:cNvPr id="49201" name="Freeform 49"/>
                <p:cNvSpPr>
                  <a:spLocks/>
                </p:cNvSpPr>
                <p:nvPr/>
              </p:nvSpPr>
              <p:spPr bwMode="auto">
                <a:xfrm>
                  <a:off x="3840" y="3136"/>
                  <a:ext cx="640" cy="828"/>
                </a:xfrm>
                <a:custGeom>
                  <a:avLst/>
                  <a:gdLst>
                    <a:gd name="T0" fmla="*/ 576 w 640"/>
                    <a:gd name="T1" fmla="*/ 0 h 828"/>
                    <a:gd name="T2" fmla="*/ 0 w 640"/>
                    <a:gd name="T3" fmla="*/ 0 h 828"/>
                    <a:gd name="T4" fmla="*/ 0 w 640"/>
                    <a:gd name="T5" fmla="*/ 828 h 828"/>
                    <a:gd name="T6" fmla="*/ 548 w 640"/>
                    <a:gd name="T7" fmla="*/ 828 h 828"/>
                    <a:gd name="T8" fmla="*/ 528 w 640"/>
                    <a:gd name="T9" fmla="*/ 724 h 828"/>
                    <a:gd name="T10" fmla="*/ 576 w 640"/>
                    <a:gd name="T11" fmla="*/ 664 h 828"/>
                    <a:gd name="T12" fmla="*/ 556 w 640"/>
                    <a:gd name="T13" fmla="*/ 632 h 828"/>
                    <a:gd name="T14" fmla="*/ 564 w 640"/>
                    <a:gd name="T15" fmla="*/ 592 h 828"/>
                    <a:gd name="T16" fmla="*/ 540 w 640"/>
                    <a:gd name="T17" fmla="*/ 564 h 828"/>
                    <a:gd name="T18" fmla="*/ 608 w 640"/>
                    <a:gd name="T19" fmla="*/ 512 h 828"/>
                    <a:gd name="T20" fmla="*/ 544 w 640"/>
                    <a:gd name="T21" fmla="*/ 508 h 828"/>
                    <a:gd name="T22" fmla="*/ 520 w 640"/>
                    <a:gd name="T23" fmla="*/ 472 h 828"/>
                    <a:gd name="T24" fmla="*/ 572 w 640"/>
                    <a:gd name="T25" fmla="*/ 452 h 828"/>
                    <a:gd name="T26" fmla="*/ 564 w 640"/>
                    <a:gd name="T27" fmla="*/ 420 h 828"/>
                    <a:gd name="T28" fmla="*/ 592 w 640"/>
                    <a:gd name="T29" fmla="*/ 384 h 828"/>
                    <a:gd name="T30" fmla="*/ 552 w 640"/>
                    <a:gd name="T31" fmla="*/ 364 h 828"/>
                    <a:gd name="T32" fmla="*/ 584 w 640"/>
                    <a:gd name="T33" fmla="*/ 320 h 828"/>
                    <a:gd name="T34" fmla="*/ 596 w 640"/>
                    <a:gd name="T35" fmla="*/ 272 h 828"/>
                    <a:gd name="T36" fmla="*/ 640 w 640"/>
                    <a:gd name="T37" fmla="*/ 244 h 828"/>
                    <a:gd name="T38" fmla="*/ 516 w 640"/>
                    <a:gd name="T39" fmla="*/ 220 h 828"/>
                    <a:gd name="T40" fmla="*/ 584 w 640"/>
                    <a:gd name="T41" fmla="*/ 168 h 828"/>
                    <a:gd name="T42" fmla="*/ 568 w 640"/>
                    <a:gd name="T43" fmla="*/ 148 h 828"/>
                    <a:gd name="T44" fmla="*/ 588 w 640"/>
                    <a:gd name="T45" fmla="*/ 104 h 828"/>
                    <a:gd name="T46" fmla="*/ 552 w 640"/>
                    <a:gd name="T47" fmla="*/ 64 h 828"/>
                    <a:gd name="T48" fmla="*/ 576 w 640"/>
                    <a:gd name="T49" fmla="*/ 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40" h="828">
                      <a:moveTo>
                        <a:pt x="576" y="0"/>
                      </a:moveTo>
                      <a:lnTo>
                        <a:pt x="0" y="0"/>
                      </a:lnTo>
                      <a:lnTo>
                        <a:pt x="0" y="828"/>
                      </a:lnTo>
                      <a:lnTo>
                        <a:pt x="548" y="828"/>
                      </a:lnTo>
                      <a:lnTo>
                        <a:pt x="528" y="724"/>
                      </a:lnTo>
                      <a:lnTo>
                        <a:pt x="576" y="664"/>
                      </a:lnTo>
                      <a:lnTo>
                        <a:pt x="556" y="632"/>
                      </a:lnTo>
                      <a:lnTo>
                        <a:pt x="564" y="592"/>
                      </a:lnTo>
                      <a:lnTo>
                        <a:pt x="540" y="564"/>
                      </a:lnTo>
                      <a:lnTo>
                        <a:pt x="608" y="512"/>
                      </a:lnTo>
                      <a:lnTo>
                        <a:pt x="544" y="508"/>
                      </a:lnTo>
                      <a:lnTo>
                        <a:pt x="520" y="472"/>
                      </a:lnTo>
                      <a:lnTo>
                        <a:pt x="572" y="452"/>
                      </a:lnTo>
                      <a:lnTo>
                        <a:pt x="564" y="420"/>
                      </a:lnTo>
                      <a:lnTo>
                        <a:pt x="592" y="384"/>
                      </a:lnTo>
                      <a:lnTo>
                        <a:pt x="552" y="364"/>
                      </a:lnTo>
                      <a:lnTo>
                        <a:pt x="584" y="320"/>
                      </a:lnTo>
                      <a:lnTo>
                        <a:pt x="596" y="272"/>
                      </a:lnTo>
                      <a:lnTo>
                        <a:pt x="640" y="244"/>
                      </a:lnTo>
                      <a:lnTo>
                        <a:pt x="516" y="220"/>
                      </a:lnTo>
                      <a:lnTo>
                        <a:pt x="584" y="168"/>
                      </a:lnTo>
                      <a:lnTo>
                        <a:pt x="568" y="148"/>
                      </a:lnTo>
                      <a:lnTo>
                        <a:pt x="588" y="104"/>
                      </a:lnTo>
                      <a:lnTo>
                        <a:pt x="552" y="64"/>
                      </a:lnTo>
                      <a:lnTo>
                        <a:pt x="57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24595" name="Line 50"/>
                <p:cNvSpPr>
                  <a:spLocks noChangeShapeType="1"/>
                </p:cNvSpPr>
                <p:nvPr/>
              </p:nvSpPr>
              <p:spPr bwMode="auto">
                <a:xfrm>
                  <a:off x="3996" y="3140"/>
                  <a:ext cx="0" cy="82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endParaRPr>
                </a:p>
              </p:txBody>
            </p:sp>
          </p:grpSp>
          <p:sp>
            <p:nvSpPr>
              <p:cNvPr id="24587" name="Line 51"/>
              <p:cNvSpPr>
                <a:spLocks noChangeShapeType="1"/>
              </p:cNvSpPr>
              <p:nvPr/>
            </p:nvSpPr>
            <p:spPr bwMode="auto">
              <a:xfrm>
                <a:off x="4000" y="3240"/>
                <a:ext cx="41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88" name="Line 52"/>
              <p:cNvSpPr>
                <a:spLocks noChangeShapeType="1"/>
              </p:cNvSpPr>
              <p:nvPr/>
            </p:nvSpPr>
            <p:spPr bwMode="auto">
              <a:xfrm>
                <a:off x="4000" y="3344"/>
                <a:ext cx="36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89" name="Line 53"/>
              <p:cNvSpPr>
                <a:spLocks noChangeShapeType="1"/>
              </p:cNvSpPr>
              <p:nvPr/>
            </p:nvSpPr>
            <p:spPr bwMode="auto">
              <a:xfrm>
                <a:off x="4000" y="3448"/>
                <a:ext cx="42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0" name="Line 54"/>
              <p:cNvSpPr>
                <a:spLocks noChangeShapeType="1"/>
              </p:cNvSpPr>
              <p:nvPr/>
            </p:nvSpPr>
            <p:spPr bwMode="auto">
              <a:xfrm>
                <a:off x="4000" y="3552"/>
                <a:ext cx="4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1" name="Line 55"/>
              <p:cNvSpPr>
                <a:spLocks noChangeShapeType="1"/>
              </p:cNvSpPr>
              <p:nvPr/>
            </p:nvSpPr>
            <p:spPr bwMode="auto">
              <a:xfrm>
                <a:off x="4000" y="3656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2" name="Line 56"/>
              <p:cNvSpPr>
                <a:spLocks noChangeShapeType="1"/>
              </p:cNvSpPr>
              <p:nvPr/>
            </p:nvSpPr>
            <p:spPr bwMode="auto">
              <a:xfrm>
                <a:off x="3997" y="3760"/>
                <a:ext cx="4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24593" name="Line 57"/>
              <p:cNvSpPr>
                <a:spLocks noChangeShapeType="1"/>
              </p:cNvSpPr>
              <p:nvPr/>
            </p:nvSpPr>
            <p:spPr bwMode="auto">
              <a:xfrm>
                <a:off x="4000" y="3864"/>
                <a:ext cx="37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24585" name="Line 58"/>
            <p:cNvSpPr>
              <a:spLocks noChangeShapeType="1"/>
            </p:cNvSpPr>
            <p:nvPr/>
          </p:nvSpPr>
          <p:spPr bwMode="auto">
            <a:xfrm>
              <a:off x="3312" y="3776"/>
              <a:ext cx="1440" cy="0"/>
            </a:xfrm>
            <a:prstGeom prst="line">
              <a:avLst/>
            </a:prstGeom>
            <a:noFill/>
            <a:ln w="152400">
              <a:solidFill>
                <a:srgbClr val="175097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5722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Strategy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849314" y="1441847"/>
            <a:ext cx="7470775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</a:pPr>
            <a:r>
              <a:rPr lang="en-US" altLang="en-US" sz="32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889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Gill Sans MT" panose="020B0502020104020203" pitchFamily="34" charset="0"/>
              </a:rPr>
              <a:t>The objective is to create a process to produce products that meets customer requirements within cost and other managerial constraints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57225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Arial" pitchFamily="34" charset="0"/>
              </a:rPr>
              <a:t>Process Strategies</a:t>
            </a: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747714" y="1270397"/>
            <a:ext cx="7826375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079500" indent="-3667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How to produce a product or provide a service that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Meets or exceeds customer requirements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Meets cost and managerial goals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Has long term effects on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Efficiency and production flexibility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Costs and quality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2228400" y="1483825"/>
            <a:ext cx="6659422" cy="3400083"/>
          </a:xfrm>
          <a:custGeom>
            <a:avLst/>
            <a:gdLst>
              <a:gd name="connsiteX0" fmla="*/ 123290 w 6678202"/>
              <a:gd name="connsiteY0" fmla="*/ 71919 h 3431569"/>
              <a:gd name="connsiteX1" fmla="*/ 6596009 w 6678202"/>
              <a:gd name="connsiteY1" fmla="*/ 0 h 3431569"/>
              <a:gd name="connsiteX2" fmla="*/ 6678202 w 6678202"/>
              <a:gd name="connsiteY2" fmla="*/ 82193 h 3431569"/>
              <a:gd name="connsiteX3" fmla="*/ 6678202 w 6678202"/>
              <a:gd name="connsiteY3" fmla="*/ 3267182 h 3431569"/>
              <a:gd name="connsiteX4" fmla="*/ 6596009 w 6678202"/>
              <a:gd name="connsiteY4" fmla="*/ 3400746 h 3431569"/>
              <a:gd name="connsiteX5" fmla="*/ 3400746 w 6678202"/>
              <a:gd name="connsiteY5" fmla="*/ 3431569 h 3431569"/>
              <a:gd name="connsiteX6" fmla="*/ 20548 w 6678202"/>
              <a:gd name="connsiteY6" fmla="*/ 1047964 h 3431569"/>
              <a:gd name="connsiteX7" fmla="*/ 0 w 6678202"/>
              <a:gd name="connsiteY7" fmla="*/ 195209 h 3431569"/>
              <a:gd name="connsiteX8" fmla="*/ 123290 w 6678202"/>
              <a:gd name="connsiteY8" fmla="*/ 71919 h 3431569"/>
              <a:gd name="connsiteX0" fmla="*/ 103835 w 6658747"/>
              <a:gd name="connsiteY0" fmla="*/ 71919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03835 w 6658747"/>
              <a:gd name="connsiteY8" fmla="*/ 71919 h 3431569"/>
              <a:gd name="connsiteX0" fmla="*/ 103835 w 6658747"/>
              <a:gd name="connsiteY0" fmla="*/ 71919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03835 w 6658747"/>
              <a:gd name="connsiteY8" fmla="*/ 71919 h 3431569"/>
              <a:gd name="connsiteX0" fmla="*/ 103835 w 6658747"/>
              <a:gd name="connsiteY0" fmla="*/ 71919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03835 w 6658747"/>
              <a:gd name="connsiteY8" fmla="*/ 71919 h 3431569"/>
              <a:gd name="connsiteX0" fmla="*/ 149053 w 6658747"/>
              <a:gd name="connsiteY0" fmla="*/ 46798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49053 w 6658747"/>
              <a:gd name="connsiteY8" fmla="*/ 46798 h 3431569"/>
              <a:gd name="connsiteX0" fmla="*/ 194271 w 6658747"/>
              <a:gd name="connsiteY0" fmla="*/ 0 h 3460133"/>
              <a:gd name="connsiteX1" fmla="*/ 6576554 w 6658747"/>
              <a:gd name="connsiteY1" fmla="*/ 28564 h 3460133"/>
              <a:gd name="connsiteX2" fmla="*/ 6658747 w 6658747"/>
              <a:gd name="connsiteY2" fmla="*/ 110757 h 3460133"/>
              <a:gd name="connsiteX3" fmla="*/ 6658747 w 6658747"/>
              <a:gd name="connsiteY3" fmla="*/ 3295746 h 3460133"/>
              <a:gd name="connsiteX4" fmla="*/ 6576554 w 6658747"/>
              <a:gd name="connsiteY4" fmla="*/ 3429310 h 3460133"/>
              <a:gd name="connsiteX5" fmla="*/ 3381291 w 6658747"/>
              <a:gd name="connsiteY5" fmla="*/ 3460133 h 3460133"/>
              <a:gd name="connsiteX6" fmla="*/ 1093 w 6658747"/>
              <a:gd name="connsiteY6" fmla="*/ 1076528 h 3460133"/>
              <a:gd name="connsiteX7" fmla="*/ 0 w 6658747"/>
              <a:gd name="connsiteY7" fmla="*/ 223773 h 3460133"/>
              <a:gd name="connsiteX8" fmla="*/ 194271 w 6658747"/>
              <a:gd name="connsiteY8" fmla="*/ 0 h 3460133"/>
              <a:gd name="connsiteX0" fmla="*/ 184223 w 6658747"/>
              <a:gd name="connsiteY0" fmla="*/ 26702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84223 w 6658747"/>
              <a:gd name="connsiteY8" fmla="*/ 26702 h 3431569"/>
              <a:gd name="connsiteX0" fmla="*/ 144030 w 6658747"/>
              <a:gd name="connsiteY0" fmla="*/ 36750 h 3431569"/>
              <a:gd name="connsiteX1" fmla="*/ 6576554 w 6658747"/>
              <a:gd name="connsiteY1" fmla="*/ 0 h 3431569"/>
              <a:gd name="connsiteX2" fmla="*/ 6658747 w 6658747"/>
              <a:gd name="connsiteY2" fmla="*/ 82193 h 3431569"/>
              <a:gd name="connsiteX3" fmla="*/ 6658747 w 6658747"/>
              <a:gd name="connsiteY3" fmla="*/ 3267182 h 3431569"/>
              <a:gd name="connsiteX4" fmla="*/ 6576554 w 6658747"/>
              <a:gd name="connsiteY4" fmla="*/ 3400746 h 3431569"/>
              <a:gd name="connsiteX5" fmla="*/ 3381291 w 6658747"/>
              <a:gd name="connsiteY5" fmla="*/ 3431569 h 3431569"/>
              <a:gd name="connsiteX6" fmla="*/ 1093 w 6658747"/>
              <a:gd name="connsiteY6" fmla="*/ 1047964 h 3431569"/>
              <a:gd name="connsiteX7" fmla="*/ 0 w 6658747"/>
              <a:gd name="connsiteY7" fmla="*/ 195209 h 3431569"/>
              <a:gd name="connsiteX8" fmla="*/ 144030 w 6658747"/>
              <a:gd name="connsiteY8" fmla="*/ 36750 h 3431569"/>
              <a:gd name="connsiteX0" fmla="*/ 144030 w 6658747"/>
              <a:gd name="connsiteY0" fmla="*/ 16653 h 3411472"/>
              <a:gd name="connsiteX1" fmla="*/ 6561482 w 6658747"/>
              <a:gd name="connsiteY1" fmla="*/ 0 h 3411472"/>
              <a:gd name="connsiteX2" fmla="*/ 6658747 w 6658747"/>
              <a:gd name="connsiteY2" fmla="*/ 62096 h 3411472"/>
              <a:gd name="connsiteX3" fmla="*/ 6658747 w 6658747"/>
              <a:gd name="connsiteY3" fmla="*/ 3247085 h 3411472"/>
              <a:gd name="connsiteX4" fmla="*/ 6576554 w 6658747"/>
              <a:gd name="connsiteY4" fmla="*/ 3380649 h 3411472"/>
              <a:gd name="connsiteX5" fmla="*/ 3381291 w 6658747"/>
              <a:gd name="connsiteY5" fmla="*/ 3411472 h 3411472"/>
              <a:gd name="connsiteX6" fmla="*/ 1093 w 6658747"/>
              <a:gd name="connsiteY6" fmla="*/ 1027867 h 3411472"/>
              <a:gd name="connsiteX7" fmla="*/ 0 w 6658747"/>
              <a:gd name="connsiteY7" fmla="*/ 175112 h 3411472"/>
              <a:gd name="connsiteX8" fmla="*/ 144030 w 6658747"/>
              <a:gd name="connsiteY8" fmla="*/ 16653 h 3411472"/>
              <a:gd name="connsiteX0" fmla="*/ 144030 w 6658747"/>
              <a:gd name="connsiteY0" fmla="*/ 1581 h 3396400"/>
              <a:gd name="connsiteX1" fmla="*/ 6541385 w 6658747"/>
              <a:gd name="connsiteY1" fmla="*/ 0 h 3396400"/>
              <a:gd name="connsiteX2" fmla="*/ 6658747 w 6658747"/>
              <a:gd name="connsiteY2" fmla="*/ 47024 h 3396400"/>
              <a:gd name="connsiteX3" fmla="*/ 6658747 w 6658747"/>
              <a:gd name="connsiteY3" fmla="*/ 3232013 h 3396400"/>
              <a:gd name="connsiteX4" fmla="*/ 6576554 w 6658747"/>
              <a:gd name="connsiteY4" fmla="*/ 3365577 h 3396400"/>
              <a:gd name="connsiteX5" fmla="*/ 3381291 w 6658747"/>
              <a:gd name="connsiteY5" fmla="*/ 3396400 h 3396400"/>
              <a:gd name="connsiteX6" fmla="*/ 1093 w 6658747"/>
              <a:gd name="connsiteY6" fmla="*/ 1012795 h 3396400"/>
              <a:gd name="connsiteX7" fmla="*/ 0 w 6658747"/>
              <a:gd name="connsiteY7" fmla="*/ 160040 h 3396400"/>
              <a:gd name="connsiteX8" fmla="*/ 144030 w 6658747"/>
              <a:gd name="connsiteY8" fmla="*/ 1581 h 3396400"/>
              <a:gd name="connsiteX0" fmla="*/ 144030 w 6658747"/>
              <a:gd name="connsiteY0" fmla="*/ 1581 h 3396400"/>
              <a:gd name="connsiteX1" fmla="*/ 6541385 w 6658747"/>
              <a:gd name="connsiteY1" fmla="*/ 0 h 3396400"/>
              <a:gd name="connsiteX2" fmla="*/ 6658747 w 6658747"/>
              <a:gd name="connsiteY2" fmla="*/ 47024 h 3396400"/>
              <a:gd name="connsiteX3" fmla="*/ 6658747 w 6658747"/>
              <a:gd name="connsiteY3" fmla="*/ 3232013 h 3396400"/>
              <a:gd name="connsiteX4" fmla="*/ 6576554 w 6658747"/>
              <a:gd name="connsiteY4" fmla="*/ 3365577 h 3396400"/>
              <a:gd name="connsiteX5" fmla="*/ 3381291 w 6658747"/>
              <a:gd name="connsiteY5" fmla="*/ 3396400 h 3396400"/>
              <a:gd name="connsiteX6" fmla="*/ 1093 w 6658747"/>
              <a:gd name="connsiteY6" fmla="*/ 1012795 h 3396400"/>
              <a:gd name="connsiteX7" fmla="*/ 0 w 6658747"/>
              <a:gd name="connsiteY7" fmla="*/ 160040 h 3396400"/>
              <a:gd name="connsiteX8" fmla="*/ 144030 w 6658747"/>
              <a:gd name="connsiteY8" fmla="*/ 1581 h 3396400"/>
              <a:gd name="connsiteX0" fmla="*/ 144030 w 6659730"/>
              <a:gd name="connsiteY0" fmla="*/ 1581 h 3396400"/>
              <a:gd name="connsiteX1" fmla="*/ 6541385 w 6659730"/>
              <a:gd name="connsiteY1" fmla="*/ 0 h 3396400"/>
              <a:gd name="connsiteX2" fmla="*/ 6658747 w 6659730"/>
              <a:gd name="connsiteY2" fmla="*/ 47024 h 3396400"/>
              <a:gd name="connsiteX3" fmla="*/ 6659368 w 6659730"/>
              <a:gd name="connsiteY3" fmla="*/ 118886 h 3396400"/>
              <a:gd name="connsiteX4" fmla="*/ 6658747 w 6659730"/>
              <a:gd name="connsiteY4" fmla="*/ 3232013 h 3396400"/>
              <a:gd name="connsiteX5" fmla="*/ 6576554 w 6659730"/>
              <a:gd name="connsiteY5" fmla="*/ 3365577 h 3396400"/>
              <a:gd name="connsiteX6" fmla="*/ 3381291 w 6659730"/>
              <a:gd name="connsiteY6" fmla="*/ 3396400 h 3396400"/>
              <a:gd name="connsiteX7" fmla="*/ 1093 w 6659730"/>
              <a:gd name="connsiteY7" fmla="*/ 1012795 h 3396400"/>
              <a:gd name="connsiteX8" fmla="*/ 0 w 6659730"/>
              <a:gd name="connsiteY8" fmla="*/ 160040 h 3396400"/>
              <a:gd name="connsiteX9" fmla="*/ 144030 w 6659730"/>
              <a:gd name="connsiteY9" fmla="*/ 1581 h 3396400"/>
              <a:gd name="connsiteX0" fmla="*/ 144030 w 6659422"/>
              <a:gd name="connsiteY0" fmla="*/ 1581 h 3396400"/>
              <a:gd name="connsiteX1" fmla="*/ 6541385 w 6659422"/>
              <a:gd name="connsiteY1" fmla="*/ 0 h 3396400"/>
              <a:gd name="connsiteX2" fmla="*/ 6633626 w 6659422"/>
              <a:gd name="connsiteY2" fmla="*/ 47024 h 3396400"/>
              <a:gd name="connsiteX3" fmla="*/ 6659368 w 6659422"/>
              <a:gd name="connsiteY3" fmla="*/ 118886 h 3396400"/>
              <a:gd name="connsiteX4" fmla="*/ 6658747 w 6659422"/>
              <a:gd name="connsiteY4" fmla="*/ 3232013 h 3396400"/>
              <a:gd name="connsiteX5" fmla="*/ 6576554 w 6659422"/>
              <a:gd name="connsiteY5" fmla="*/ 3365577 h 3396400"/>
              <a:gd name="connsiteX6" fmla="*/ 3381291 w 6659422"/>
              <a:gd name="connsiteY6" fmla="*/ 3396400 h 3396400"/>
              <a:gd name="connsiteX7" fmla="*/ 1093 w 6659422"/>
              <a:gd name="connsiteY7" fmla="*/ 1012795 h 3396400"/>
              <a:gd name="connsiteX8" fmla="*/ 0 w 6659422"/>
              <a:gd name="connsiteY8" fmla="*/ 160040 h 3396400"/>
              <a:gd name="connsiteX9" fmla="*/ 144030 w 6659422"/>
              <a:gd name="connsiteY9" fmla="*/ 1581 h 3396400"/>
              <a:gd name="connsiteX0" fmla="*/ 144030 w 6659422"/>
              <a:gd name="connsiteY0" fmla="*/ 1581 h 3396400"/>
              <a:gd name="connsiteX1" fmla="*/ 6541385 w 6659422"/>
              <a:gd name="connsiteY1" fmla="*/ 0 h 3396400"/>
              <a:gd name="connsiteX2" fmla="*/ 6633626 w 6659422"/>
              <a:gd name="connsiteY2" fmla="*/ 47024 h 3396400"/>
              <a:gd name="connsiteX3" fmla="*/ 6659368 w 6659422"/>
              <a:gd name="connsiteY3" fmla="*/ 118886 h 3396400"/>
              <a:gd name="connsiteX4" fmla="*/ 6658747 w 6659422"/>
              <a:gd name="connsiteY4" fmla="*/ 3232013 h 3396400"/>
              <a:gd name="connsiteX5" fmla="*/ 6576554 w 6659422"/>
              <a:gd name="connsiteY5" fmla="*/ 3365577 h 3396400"/>
              <a:gd name="connsiteX6" fmla="*/ 3381291 w 6659422"/>
              <a:gd name="connsiteY6" fmla="*/ 3396400 h 3396400"/>
              <a:gd name="connsiteX7" fmla="*/ 1093 w 6659422"/>
              <a:gd name="connsiteY7" fmla="*/ 1012795 h 3396400"/>
              <a:gd name="connsiteX8" fmla="*/ 0 w 6659422"/>
              <a:gd name="connsiteY8" fmla="*/ 160040 h 3396400"/>
              <a:gd name="connsiteX9" fmla="*/ 144030 w 6659422"/>
              <a:gd name="connsiteY9" fmla="*/ 1581 h 3396400"/>
              <a:gd name="connsiteX0" fmla="*/ 144030 w 6659422"/>
              <a:gd name="connsiteY0" fmla="*/ 1581 h 3417336"/>
              <a:gd name="connsiteX1" fmla="*/ 6541385 w 6659422"/>
              <a:gd name="connsiteY1" fmla="*/ 0 h 3417336"/>
              <a:gd name="connsiteX2" fmla="*/ 6633626 w 6659422"/>
              <a:gd name="connsiteY2" fmla="*/ 47024 h 3417336"/>
              <a:gd name="connsiteX3" fmla="*/ 6659368 w 6659422"/>
              <a:gd name="connsiteY3" fmla="*/ 118886 h 3417336"/>
              <a:gd name="connsiteX4" fmla="*/ 6658747 w 6659422"/>
              <a:gd name="connsiteY4" fmla="*/ 3232013 h 3417336"/>
              <a:gd name="connsiteX5" fmla="*/ 6498917 w 6659422"/>
              <a:gd name="connsiteY5" fmla="*/ 3417336 h 3417336"/>
              <a:gd name="connsiteX6" fmla="*/ 3381291 w 6659422"/>
              <a:gd name="connsiteY6" fmla="*/ 3396400 h 3417336"/>
              <a:gd name="connsiteX7" fmla="*/ 1093 w 6659422"/>
              <a:gd name="connsiteY7" fmla="*/ 1012795 h 3417336"/>
              <a:gd name="connsiteX8" fmla="*/ 0 w 6659422"/>
              <a:gd name="connsiteY8" fmla="*/ 160040 h 3417336"/>
              <a:gd name="connsiteX9" fmla="*/ 144030 w 6659422"/>
              <a:gd name="connsiteY9" fmla="*/ 1581 h 3417336"/>
              <a:gd name="connsiteX0" fmla="*/ 144030 w 6659422"/>
              <a:gd name="connsiteY0" fmla="*/ 1581 h 3400083"/>
              <a:gd name="connsiteX1" fmla="*/ 6541385 w 6659422"/>
              <a:gd name="connsiteY1" fmla="*/ 0 h 3400083"/>
              <a:gd name="connsiteX2" fmla="*/ 6633626 w 6659422"/>
              <a:gd name="connsiteY2" fmla="*/ 47024 h 3400083"/>
              <a:gd name="connsiteX3" fmla="*/ 6659368 w 6659422"/>
              <a:gd name="connsiteY3" fmla="*/ 118886 h 3400083"/>
              <a:gd name="connsiteX4" fmla="*/ 6658747 w 6659422"/>
              <a:gd name="connsiteY4" fmla="*/ 3232013 h 3400083"/>
              <a:gd name="connsiteX5" fmla="*/ 6524796 w 6659422"/>
              <a:gd name="connsiteY5" fmla="*/ 3400083 h 3400083"/>
              <a:gd name="connsiteX6" fmla="*/ 3381291 w 6659422"/>
              <a:gd name="connsiteY6" fmla="*/ 3396400 h 3400083"/>
              <a:gd name="connsiteX7" fmla="*/ 1093 w 6659422"/>
              <a:gd name="connsiteY7" fmla="*/ 1012795 h 3400083"/>
              <a:gd name="connsiteX8" fmla="*/ 0 w 6659422"/>
              <a:gd name="connsiteY8" fmla="*/ 160040 h 3400083"/>
              <a:gd name="connsiteX9" fmla="*/ 144030 w 6659422"/>
              <a:gd name="connsiteY9" fmla="*/ 1581 h 3400083"/>
              <a:gd name="connsiteX0" fmla="*/ 144030 w 6659422"/>
              <a:gd name="connsiteY0" fmla="*/ 1581 h 3400083"/>
              <a:gd name="connsiteX1" fmla="*/ 6541385 w 6659422"/>
              <a:gd name="connsiteY1" fmla="*/ 0 h 3400083"/>
              <a:gd name="connsiteX2" fmla="*/ 6633626 w 6659422"/>
              <a:gd name="connsiteY2" fmla="*/ 47024 h 3400083"/>
              <a:gd name="connsiteX3" fmla="*/ 6659368 w 6659422"/>
              <a:gd name="connsiteY3" fmla="*/ 118886 h 3400083"/>
              <a:gd name="connsiteX4" fmla="*/ 6658747 w 6659422"/>
              <a:gd name="connsiteY4" fmla="*/ 3232013 h 3400083"/>
              <a:gd name="connsiteX5" fmla="*/ 6524796 w 6659422"/>
              <a:gd name="connsiteY5" fmla="*/ 3400083 h 3400083"/>
              <a:gd name="connsiteX6" fmla="*/ 3381291 w 6659422"/>
              <a:gd name="connsiteY6" fmla="*/ 3396400 h 3400083"/>
              <a:gd name="connsiteX7" fmla="*/ 1093 w 6659422"/>
              <a:gd name="connsiteY7" fmla="*/ 1012795 h 3400083"/>
              <a:gd name="connsiteX8" fmla="*/ 0 w 6659422"/>
              <a:gd name="connsiteY8" fmla="*/ 160040 h 3400083"/>
              <a:gd name="connsiteX9" fmla="*/ 144030 w 6659422"/>
              <a:gd name="connsiteY9" fmla="*/ 1581 h 3400083"/>
              <a:gd name="connsiteX0" fmla="*/ 144030 w 6659422"/>
              <a:gd name="connsiteY0" fmla="*/ 1581 h 3400083"/>
              <a:gd name="connsiteX1" fmla="*/ 6541385 w 6659422"/>
              <a:gd name="connsiteY1" fmla="*/ 0 h 3400083"/>
              <a:gd name="connsiteX2" fmla="*/ 6633626 w 6659422"/>
              <a:gd name="connsiteY2" fmla="*/ 47024 h 3400083"/>
              <a:gd name="connsiteX3" fmla="*/ 6659368 w 6659422"/>
              <a:gd name="connsiteY3" fmla="*/ 118886 h 3400083"/>
              <a:gd name="connsiteX4" fmla="*/ 6658747 w 6659422"/>
              <a:gd name="connsiteY4" fmla="*/ 3232013 h 3400083"/>
              <a:gd name="connsiteX5" fmla="*/ 6524796 w 6659422"/>
              <a:gd name="connsiteY5" fmla="*/ 3400083 h 3400083"/>
              <a:gd name="connsiteX6" fmla="*/ 3381291 w 6659422"/>
              <a:gd name="connsiteY6" fmla="*/ 3396400 h 3400083"/>
              <a:gd name="connsiteX7" fmla="*/ 1093 w 6659422"/>
              <a:gd name="connsiteY7" fmla="*/ 1012795 h 3400083"/>
              <a:gd name="connsiteX8" fmla="*/ 0 w 6659422"/>
              <a:gd name="connsiteY8" fmla="*/ 160040 h 3400083"/>
              <a:gd name="connsiteX9" fmla="*/ 144030 w 6659422"/>
              <a:gd name="connsiteY9" fmla="*/ 1581 h 340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59422" h="3400083">
                <a:moveTo>
                  <a:pt x="144030" y="1581"/>
                </a:moveTo>
                <a:lnTo>
                  <a:pt x="6541385" y="0"/>
                </a:lnTo>
                <a:cubicBezTo>
                  <a:pt x="6655868" y="35771"/>
                  <a:pt x="6594505" y="31349"/>
                  <a:pt x="6633626" y="47024"/>
                </a:cubicBezTo>
                <a:cubicBezTo>
                  <a:pt x="6632158" y="52556"/>
                  <a:pt x="6660836" y="113354"/>
                  <a:pt x="6659368" y="118886"/>
                </a:cubicBezTo>
                <a:lnTo>
                  <a:pt x="6658747" y="3232013"/>
                </a:lnTo>
                <a:cubicBezTo>
                  <a:pt x="6622723" y="3322542"/>
                  <a:pt x="6629831" y="3352686"/>
                  <a:pt x="6524796" y="3400083"/>
                </a:cubicBezTo>
                <a:lnTo>
                  <a:pt x="3381291" y="3396400"/>
                </a:lnTo>
                <a:lnTo>
                  <a:pt x="1093" y="1012795"/>
                </a:lnTo>
                <a:cubicBezTo>
                  <a:pt x="729" y="728543"/>
                  <a:pt x="364" y="444292"/>
                  <a:pt x="0" y="160040"/>
                </a:cubicBezTo>
                <a:cubicBezTo>
                  <a:pt x="29748" y="50850"/>
                  <a:pt x="51053" y="47542"/>
                  <a:pt x="144030" y="1581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0039" y="151210"/>
            <a:ext cx="8467725" cy="65722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Process, Volume, and Variety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476500" y="1664494"/>
            <a:ext cx="2260600" cy="7005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Process Focus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projects, job shops (machine, print, hospitals, restaurants)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Arnold Palmer Hospital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022726" y="3050381"/>
            <a:ext cx="2373313" cy="7005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Repetitive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(autos, motorcycles, home appliances)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Harley-Davidson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002339" y="4085035"/>
            <a:ext cx="2549525" cy="70056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Product Focus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(commercial baked goods, steel, glass, beer)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Frito-Lay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141289" y="1502569"/>
            <a:ext cx="2143125" cy="7182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High </a:t>
            </a:r>
            <a:r>
              <a:rPr lang="en-US" sz="1200" b="1" dirty="0">
                <a:latin typeface="Gill Sans MT" panose="020B0502020104020203" pitchFamily="34" charset="0"/>
              </a:rPr>
              <a:t>Variety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one or few units per run,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(allows customization)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41289" y="2638426"/>
            <a:ext cx="1990725" cy="7182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Changes in Modules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modest runs, standardized modules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141288" y="3669507"/>
            <a:ext cx="2222500" cy="87516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Changes in Attributes </a:t>
            </a:r>
            <a:r>
              <a:rPr lang="en-US" sz="1200" dirty="0">
                <a:latin typeface="Gill Sans MT" panose="020B0502020104020203" pitchFamily="34" charset="0"/>
              </a:rPr>
              <a:t>(such as grade, quality, size, thickness, etc.) 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long runs only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6040439" y="1664494"/>
            <a:ext cx="2536825" cy="5436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Mass Customization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Gill Sans MT" panose="020B0502020104020203" pitchFamily="34" charset="0"/>
              </a:rPr>
              <a:t>(difficult to achieve, but huge rewards)</a:t>
            </a:r>
          </a:p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Gill Sans MT" panose="020B0502020104020203" pitchFamily="34" charset="0"/>
              </a:rPr>
              <a:t>Dell Computer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498726" y="3989785"/>
            <a:ext cx="1908175" cy="71820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244914" tIns="122456" rIns="244914" bIns="122456">
            <a:spAutoFit/>
          </a:bodyPr>
          <a:lstStyle>
            <a:lvl1pPr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00063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00125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00188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00250" defTabSz="1000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574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46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18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9050" defTabSz="10001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Gill Sans MT" panose="020B0502020104020203" pitchFamily="34" charset="0"/>
              </a:rPr>
              <a:t>Poor Strategy </a:t>
            </a:r>
            <a:r>
              <a:rPr lang="en-US" sz="1200" dirty="0">
                <a:latin typeface="Gill Sans MT" panose="020B0502020104020203" pitchFamily="34" charset="0"/>
              </a:rPr>
              <a:t>(Both fixed and variable costs are high)</a:t>
            </a:r>
          </a:p>
        </p:txBody>
      </p:sp>
      <p:grpSp>
        <p:nvGrpSpPr>
          <p:cNvPr id="32780" name="Group 12"/>
          <p:cNvGrpSpPr>
            <a:grpSpLocks/>
          </p:cNvGrpSpPr>
          <p:nvPr/>
        </p:nvGrpSpPr>
        <p:grpSpPr bwMode="auto">
          <a:xfrm>
            <a:off x="2393950" y="817960"/>
            <a:ext cx="6310313" cy="635794"/>
            <a:chOff x="1508" y="687"/>
            <a:chExt cx="3975" cy="534"/>
          </a:xfrm>
        </p:grpSpPr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1508" y="881"/>
              <a:ext cx="875" cy="34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244914" tIns="122456" rIns="244914" bIns="122456">
              <a:spAutoFit/>
            </a:bodyPr>
            <a:lstStyle>
              <a:lvl1pPr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500063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000125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500188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00250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4574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146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3718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290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Gill Sans MT" panose="020B0502020104020203" pitchFamily="34" charset="0"/>
                </a:rPr>
                <a:t>Low Volume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2835" y="881"/>
              <a:ext cx="1316" cy="34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244914" tIns="122456" rIns="244914" bIns="122456">
              <a:spAutoFit/>
            </a:bodyPr>
            <a:lstStyle>
              <a:lvl1pPr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500063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000125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500188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00250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4574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146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3718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290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Gill Sans MT" panose="020B0502020104020203" pitchFamily="34" charset="0"/>
                </a:rPr>
                <a:t>Repetitive Process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4603" y="881"/>
              <a:ext cx="880" cy="34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244914" tIns="122456" rIns="244914" bIns="122456">
              <a:spAutoFit/>
            </a:bodyPr>
            <a:lstStyle>
              <a:lvl1pPr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500063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000125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500188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00250" defTabSz="10001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4574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146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3718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29050" defTabSz="10001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Gill Sans MT" panose="020B0502020104020203" pitchFamily="34" charset="0"/>
                </a:rPr>
                <a:t>High Volume</a:t>
              </a:r>
            </a:p>
          </p:txBody>
        </p:sp>
        <p:grpSp>
          <p:nvGrpSpPr>
            <p:cNvPr id="30736" name="Group 16"/>
            <p:cNvGrpSpPr>
              <a:grpSpLocks/>
            </p:cNvGrpSpPr>
            <p:nvPr/>
          </p:nvGrpSpPr>
          <p:grpSpPr bwMode="auto">
            <a:xfrm>
              <a:off x="1533" y="687"/>
              <a:ext cx="3886" cy="235"/>
              <a:chOff x="1533" y="687"/>
              <a:chExt cx="3886" cy="235"/>
            </a:xfrm>
          </p:grpSpPr>
          <p:sp>
            <p:nvSpPr>
              <p:cNvPr id="30737" name="Line 17"/>
              <p:cNvSpPr>
                <a:spLocks noChangeShapeType="1"/>
              </p:cNvSpPr>
              <p:nvPr/>
            </p:nvSpPr>
            <p:spPr bwMode="auto">
              <a:xfrm>
                <a:off x="1533" y="922"/>
                <a:ext cx="3886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244914" tIns="122456" rIns="244914" bIns="122456">
                <a:spAutoFit/>
              </a:bodyPr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30738" name="Rectangle 18"/>
              <p:cNvSpPr>
                <a:spLocks noChangeArrowheads="1"/>
              </p:cNvSpPr>
              <p:nvPr/>
            </p:nvSpPr>
            <p:spPr bwMode="auto">
              <a:xfrm>
                <a:off x="3158" y="687"/>
                <a:ext cx="463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 b="1">
                    <a:latin typeface="Gill Sans MT" panose="020B0502020104020203" pitchFamily="34" charset="0"/>
                  </a:rPr>
                  <a:t>Volume</a:t>
                </a:r>
              </a:p>
            </p:txBody>
          </p:sp>
        </p:grpSp>
      </p:grp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7373548" y="151210"/>
            <a:ext cx="16099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772" grpId="0" autoUpdateAnimBg="0"/>
      <p:bldP spid="32773" grpId="0" autoUpdateAnimBg="0"/>
      <p:bldP spid="32774" grpId="0" autoUpdateAnimBg="0"/>
      <p:bldP spid="32775" grpId="0" autoUpdateAnimBg="0"/>
      <p:bldP spid="32776" grpId="0" autoUpdateAnimBg="0"/>
      <p:bldP spid="32777" grpId="0" autoUpdateAnimBg="0"/>
      <p:bldP spid="32778" grpId="0" autoUpdateAnimBg="0"/>
      <p:bldP spid="32779" grpId="0" autoUpdateAnimBg="0"/>
      <p:bldP spid="3278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58416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Strategies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09625" y="1097756"/>
            <a:ext cx="27351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Four basic strategies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273300" y="1683544"/>
            <a:ext cx="3155031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Process focus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Repetitive focus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Product focus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Mass customization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692150" y="3725466"/>
            <a:ext cx="76835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Within these basic strategies there are many ways they may be implemented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utoUpdateAnimBg="0"/>
      <p:bldP spid="36868" grpId="0" autoUpdateAnimBg="0"/>
      <p:bldP spid="3686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Focus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41364" y="1131094"/>
            <a:ext cx="7572375" cy="301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Facilities are organized around specific activities or processes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General purpose equipment and skilled personnel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High degree of product flexibility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Typically high costs and low equipment utilization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Product flows may vary considerably making planning and scheduling a challenge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68838" y="109182"/>
            <a:ext cx="3055795" cy="4926842"/>
          </a:xfrm>
          <a:prstGeom prst="roundRect">
            <a:avLst>
              <a:gd name="adj" fmla="val 6395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09550"/>
            <a:ext cx="42799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Focus</a:t>
            </a:r>
          </a:p>
        </p:txBody>
      </p:sp>
      <p:grpSp>
        <p:nvGrpSpPr>
          <p:cNvPr id="41039" name="Group 79"/>
          <p:cNvGrpSpPr>
            <a:grpSpLocks/>
          </p:cNvGrpSpPr>
          <p:nvPr/>
        </p:nvGrpSpPr>
        <p:grpSpPr bwMode="auto">
          <a:xfrm>
            <a:off x="4668838" y="317897"/>
            <a:ext cx="2926080" cy="4480560"/>
            <a:chOff x="2941" y="267"/>
            <a:chExt cx="2305" cy="3742"/>
          </a:xfrm>
        </p:grpSpPr>
        <p:grpSp>
          <p:nvGrpSpPr>
            <p:cNvPr id="36873" name="Group 63"/>
            <p:cNvGrpSpPr>
              <a:grpSpLocks/>
            </p:cNvGrpSpPr>
            <p:nvPr/>
          </p:nvGrpSpPr>
          <p:grpSpPr bwMode="auto">
            <a:xfrm>
              <a:off x="3309" y="873"/>
              <a:ext cx="1560" cy="393"/>
              <a:chOff x="3245" y="593"/>
              <a:chExt cx="1560" cy="633"/>
            </a:xfrm>
          </p:grpSpPr>
          <p:sp>
            <p:nvSpPr>
              <p:cNvPr id="36919" name="Line 5"/>
              <p:cNvSpPr>
                <a:spLocks noChangeShapeType="1"/>
              </p:cNvSpPr>
              <p:nvPr/>
            </p:nvSpPr>
            <p:spPr bwMode="auto">
              <a:xfrm rot="5400000">
                <a:off x="4489" y="908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0" name="Line 6"/>
              <p:cNvSpPr>
                <a:spLocks noChangeShapeType="1"/>
              </p:cNvSpPr>
              <p:nvPr/>
            </p:nvSpPr>
            <p:spPr bwMode="auto">
              <a:xfrm rot="5400000">
                <a:off x="4193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1" name="Line 7"/>
              <p:cNvSpPr>
                <a:spLocks noChangeShapeType="1"/>
              </p:cNvSpPr>
              <p:nvPr/>
            </p:nvSpPr>
            <p:spPr bwMode="auto">
              <a:xfrm rot="5400000">
                <a:off x="3889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2" name="Line 8"/>
              <p:cNvSpPr>
                <a:spLocks noChangeShapeType="1"/>
              </p:cNvSpPr>
              <p:nvPr/>
            </p:nvSpPr>
            <p:spPr bwMode="auto">
              <a:xfrm rot="5400000">
                <a:off x="3553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3" name="Line 9"/>
              <p:cNvSpPr>
                <a:spLocks noChangeShapeType="1"/>
              </p:cNvSpPr>
              <p:nvPr/>
            </p:nvSpPr>
            <p:spPr bwMode="auto">
              <a:xfrm rot="5400000">
                <a:off x="3241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24" name="Line 10"/>
              <p:cNvSpPr>
                <a:spLocks noChangeShapeType="1"/>
              </p:cNvSpPr>
              <p:nvPr/>
            </p:nvSpPr>
            <p:spPr bwMode="auto">
              <a:xfrm rot="5400000">
                <a:off x="2930" y="909"/>
                <a:ext cx="63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36874" name="Rectangle 11"/>
            <p:cNvSpPr>
              <a:spLocks noChangeArrowheads="1"/>
            </p:cNvSpPr>
            <p:nvPr/>
          </p:nvSpPr>
          <p:spPr bwMode="auto">
            <a:xfrm>
              <a:off x="2941" y="267"/>
              <a:ext cx="2305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Many inputs</a:t>
              </a: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(surgeries, sick patients, </a:t>
              </a:r>
              <a:b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</a:b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baby deliveries, emergencies)</a:t>
              </a:r>
            </a:p>
          </p:txBody>
        </p:sp>
        <p:sp>
          <p:nvSpPr>
            <p:cNvPr id="36875" name="Rectangle 20"/>
            <p:cNvSpPr>
              <a:spLocks noChangeArrowheads="1"/>
            </p:cNvSpPr>
            <p:nvPr/>
          </p:nvSpPr>
          <p:spPr bwMode="auto">
            <a:xfrm>
              <a:off x="3113" y="3606"/>
              <a:ext cx="195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Many different outputs</a:t>
              </a:r>
              <a:b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</a:b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(uniquely treated patients)</a:t>
              </a:r>
            </a:p>
          </p:txBody>
        </p:sp>
        <p:grpSp>
          <p:nvGrpSpPr>
            <p:cNvPr id="36876" name="Group 73"/>
            <p:cNvGrpSpPr>
              <a:grpSpLocks/>
            </p:cNvGrpSpPr>
            <p:nvPr/>
          </p:nvGrpSpPr>
          <p:grpSpPr bwMode="auto">
            <a:xfrm>
              <a:off x="3135" y="1362"/>
              <a:ext cx="1920" cy="1776"/>
              <a:chOff x="3071" y="1322"/>
              <a:chExt cx="1920" cy="1776"/>
            </a:xfrm>
          </p:grpSpPr>
          <p:sp>
            <p:nvSpPr>
              <p:cNvPr id="40984" name="Rectangle 24"/>
              <p:cNvSpPr>
                <a:spLocks noChangeArrowheads="1"/>
              </p:cNvSpPr>
              <p:nvPr/>
            </p:nvSpPr>
            <p:spPr bwMode="auto">
              <a:xfrm rot="5400000">
                <a:off x="3155" y="1246"/>
                <a:ext cx="1752" cy="1920"/>
              </a:xfrm>
              <a:prstGeom prst="rect">
                <a:avLst/>
              </a:prstGeom>
              <a:solidFill>
                <a:schemeClr val="accent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36886" name="Line 25"/>
              <p:cNvSpPr>
                <a:spLocks noChangeShapeType="1"/>
              </p:cNvSpPr>
              <p:nvPr/>
            </p:nvSpPr>
            <p:spPr bwMode="auto">
              <a:xfrm rot="5400000">
                <a:off x="3923" y="2206"/>
                <a:ext cx="175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7" name="Line 27"/>
              <p:cNvSpPr>
                <a:spLocks noChangeShapeType="1"/>
              </p:cNvSpPr>
              <p:nvPr/>
            </p:nvSpPr>
            <p:spPr bwMode="auto">
              <a:xfrm rot="5400000">
                <a:off x="4373" y="1460"/>
                <a:ext cx="2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8" name="Line 28"/>
              <p:cNvSpPr>
                <a:spLocks noChangeShapeType="1"/>
              </p:cNvSpPr>
              <p:nvPr/>
            </p:nvSpPr>
            <p:spPr bwMode="auto">
              <a:xfrm rot="5400000">
                <a:off x="3417" y="1464"/>
                <a:ext cx="27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9" name="Line 29"/>
              <p:cNvSpPr>
                <a:spLocks noChangeShapeType="1"/>
              </p:cNvSpPr>
              <p:nvPr/>
            </p:nvSpPr>
            <p:spPr bwMode="auto">
              <a:xfrm rot="5400000">
                <a:off x="4507" y="1134"/>
                <a:ext cx="0" cy="5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0" name="Line 30"/>
              <p:cNvSpPr>
                <a:spLocks noChangeShapeType="1"/>
              </p:cNvSpPr>
              <p:nvPr/>
            </p:nvSpPr>
            <p:spPr bwMode="auto">
              <a:xfrm rot="5400000">
                <a:off x="3555" y="1514"/>
                <a:ext cx="0" cy="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1" name="Line 31"/>
              <p:cNvSpPr>
                <a:spLocks noChangeShapeType="1"/>
              </p:cNvSpPr>
              <p:nvPr/>
            </p:nvSpPr>
            <p:spPr bwMode="auto">
              <a:xfrm rot="5400000">
                <a:off x="3555" y="1126"/>
                <a:ext cx="0" cy="6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2" name="Line 32"/>
              <p:cNvSpPr>
                <a:spLocks noChangeShapeType="1"/>
              </p:cNvSpPr>
              <p:nvPr/>
            </p:nvSpPr>
            <p:spPr bwMode="auto">
              <a:xfrm rot="5400000">
                <a:off x="4499" y="1538"/>
                <a:ext cx="0" cy="5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3" name="Line 33"/>
              <p:cNvSpPr>
                <a:spLocks noChangeShapeType="1"/>
              </p:cNvSpPr>
              <p:nvPr/>
            </p:nvSpPr>
            <p:spPr bwMode="auto">
              <a:xfrm rot="5400000">
                <a:off x="4025" y="2645"/>
                <a:ext cx="0" cy="5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4" name="Freeform 34"/>
              <p:cNvSpPr>
                <a:spLocks/>
              </p:cNvSpPr>
              <p:nvPr/>
            </p:nvSpPr>
            <p:spPr bwMode="auto">
              <a:xfrm rot="5400000">
                <a:off x="4075" y="1462"/>
                <a:ext cx="864" cy="584"/>
              </a:xfrm>
              <a:custGeom>
                <a:avLst/>
                <a:gdLst>
                  <a:gd name="T0" fmla="*/ 0 w 1392"/>
                  <a:gd name="T1" fmla="*/ 584 h 720"/>
                  <a:gd name="T2" fmla="*/ 864 w 1392"/>
                  <a:gd name="T3" fmla="*/ 584 h 720"/>
                  <a:gd name="T4" fmla="*/ 864 w 1392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1392"/>
                  <a:gd name="T10" fmla="*/ 0 h 720"/>
                  <a:gd name="T11" fmla="*/ 1392 w 1392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92" h="720">
                    <a:moveTo>
                      <a:pt x="0" y="720"/>
                    </a:moveTo>
                    <a:lnTo>
                      <a:pt x="1392" y="720"/>
                    </a:lnTo>
                    <a:lnTo>
                      <a:pt x="1392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5" name="Freeform 35"/>
              <p:cNvSpPr>
                <a:spLocks/>
              </p:cNvSpPr>
              <p:nvPr/>
            </p:nvSpPr>
            <p:spPr bwMode="auto">
              <a:xfrm rot="5400000" flipV="1">
                <a:off x="3127" y="1450"/>
                <a:ext cx="864" cy="608"/>
              </a:xfrm>
              <a:custGeom>
                <a:avLst/>
                <a:gdLst>
                  <a:gd name="T0" fmla="*/ 0 w 1392"/>
                  <a:gd name="T1" fmla="*/ 608 h 720"/>
                  <a:gd name="T2" fmla="*/ 864 w 1392"/>
                  <a:gd name="T3" fmla="*/ 608 h 720"/>
                  <a:gd name="T4" fmla="*/ 864 w 1392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1392"/>
                  <a:gd name="T10" fmla="*/ 0 h 720"/>
                  <a:gd name="T11" fmla="*/ 1392 w 1392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92" h="720">
                    <a:moveTo>
                      <a:pt x="0" y="720"/>
                    </a:moveTo>
                    <a:lnTo>
                      <a:pt x="1392" y="720"/>
                    </a:lnTo>
                    <a:lnTo>
                      <a:pt x="1392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6" name="Line 36"/>
              <p:cNvSpPr>
                <a:spLocks noChangeShapeType="1"/>
              </p:cNvSpPr>
              <p:nvPr/>
            </p:nvSpPr>
            <p:spPr bwMode="auto">
              <a:xfrm rot="5400000">
                <a:off x="3943" y="2455"/>
                <a:ext cx="127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7" name="Line 37"/>
              <p:cNvSpPr>
                <a:spLocks noChangeShapeType="1"/>
              </p:cNvSpPr>
              <p:nvPr/>
            </p:nvSpPr>
            <p:spPr bwMode="auto">
              <a:xfrm rot="5400000">
                <a:off x="3297" y="2632"/>
                <a:ext cx="8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8" name="Line 38"/>
              <p:cNvSpPr>
                <a:spLocks noChangeShapeType="1"/>
              </p:cNvSpPr>
              <p:nvPr/>
            </p:nvSpPr>
            <p:spPr bwMode="auto">
              <a:xfrm rot="5400000">
                <a:off x="3875" y="2642"/>
                <a:ext cx="8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99" name="Line 39"/>
              <p:cNvSpPr>
                <a:spLocks noChangeShapeType="1"/>
              </p:cNvSpPr>
              <p:nvPr/>
            </p:nvSpPr>
            <p:spPr bwMode="auto">
              <a:xfrm rot="5400000">
                <a:off x="2827" y="2458"/>
                <a:ext cx="12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00" name="Line 40"/>
              <p:cNvSpPr>
                <a:spLocks noChangeShapeType="1"/>
              </p:cNvSpPr>
              <p:nvPr/>
            </p:nvSpPr>
            <p:spPr bwMode="auto">
              <a:xfrm rot="5400000">
                <a:off x="3958" y="3014"/>
                <a:ext cx="145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1002" name="Oval 42"/>
              <p:cNvSpPr>
                <a:spLocks noChangeAspect="1" noChangeArrowheads="1"/>
              </p:cNvSpPr>
              <p:nvPr/>
            </p:nvSpPr>
            <p:spPr bwMode="auto">
              <a:xfrm rot="5400000">
                <a:off x="4719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3" name="Oval 43"/>
              <p:cNvSpPr>
                <a:spLocks noChangeAspect="1" noChangeArrowheads="1"/>
              </p:cNvSpPr>
              <p:nvPr/>
            </p:nvSpPr>
            <p:spPr bwMode="auto">
              <a:xfrm rot="5400000">
                <a:off x="4127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4" name="Oval 44"/>
              <p:cNvSpPr>
                <a:spLocks noChangeAspect="1" noChangeArrowheads="1"/>
              </p:cNvSpPr>
              <p:nvPr/>
            </p:nvSpPr>
            <p:spPr bwMode="auto">
              <a:xfrm rot="5400000">
                <a:off x="4423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6" name="Oval 46"/>
              <p:cNvSpPr>
                <a:spLocks noChangeAspect="1" noChangeArrowheads="1"/>
              </p:cNvSpPr>
              <p:nvPr/>
            </p:nvSpPr>
            <p:spPr bwMode="auto">
              <a:xfrm rot="5400000">
                <a:off x="3463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7" name="Oval 47"/>
              <p:cNvSpPr>
                <a:spLocks noChangeAspect="1" noChangeArrowheads="1"/>
              </p:cNvSpPr>
              <p:nvPr/>
            </p:nvSpPr>
            <p:spPr bwMode="auto">
              <a:xfrm rot="5400000">
                <a:off x="3767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8" name="Oval 48"/>
              <p:cNvSpPr>
                <a:spLocks noChangeAspect="1" noChangeArrowheads="1"/>
              </p:cNvSpPr>
              <p:nvPr/>
            </p:nvSpPr>
            <p:spPr bwMode="auto">
              <a:xfrm rot="5400000">
                <a:off x="4119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09" name="Oval 49"/>
              <p:cNvSpPr>
                <a:spLocks noChangeAspect="1" noChangeArrowheads="1"/>
              </p:cNvSpPr>
              <p:nvPr/>
            </p:nvSpPr>
            <p:spPr bwMode="auto">
              <a:xfrm rot="5400000">
                <a:off x="4495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0" name="Oval 50"/>
              <p:cNvSpPr>
                <a:spLocks noChangeAspect="1" noChangeArrowheads="1"/>
              </p:cNvSpPr>
              <p:nvPr/>
            </p:nvSpPr>
            <p:spPr bwMode="auto">
              <a:xfrm rot="5400000">
                <a:off x="3775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1" name="Oval 51"/>
              <p:cNvSpPr>
                <a:spLocks noChangeAspect="1" noChangeArrowheads="1"/>
              </p:cNvSpPr>
              <p:nvPr/>
            </p:nvSpPr>
            <p:spPr bwMode="auto">
              <a:xfrm rot="5400000">
                <a:off x="3391" y="1913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3" name="Oval 53"/>
              <p:cNvSpPr>
                <a:spLocks noChangeAspect="1" noChangeArrowheads="1"/>
              </p:cNvSpPr>
              <p:nvPr/>
            </p:nvSpPr>
            <p:spPr bwMode="auto">
              <a:xfrm rot="5400000">
                <a:off x="4719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4" name="Oval 54"/>
              <p:cNvSpPr>
                <a:spLocks noChangeAspect="1" noChangeArrowheads="1"/>
              </p:cNvSpPr>
              <p:nvPr/>
            </p:nvSpPr>
            <p:spPr bwMode="auto">
              <a:xfrm rot="5400000">
                <a:off x="4495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5" name="Oval 55"/>
              <p:cNvSpPr>
                <a:spLocks noChangeAspect="1" noChangeArrowheads="1"/>
              </p:cNvSpPr>
              <p:nvPr/>
            </p:nvSpPr>
            <p:spPr bwMode="auto">
              <a:xfrm rot="5400000">
                <a:off x="4239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6" name="Oval 56"/>
              <p:cNvSpPr>
                <a:spLocks noChangeAspect="1" noChangeArrowheads="1"/>
              </p:cNvSpPr>
              <p:nvPr/>
            </p:nvSpPr>
            <p:spPr bwMode="auto">
              <a:xfrm rot="5400000">
                <a:off x="3647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7" name="Oval 57"/>
              <p:cNvSpPr>
                <a:spLocks noChangeAspect="1" noChangeArrowheads="1"/>
              </p:cNvSpPr>
              <p:nvPr/>
            </p:nvSpPr>
            <p:spPr bwMode="auto">
              <a:xfrm rot="5400000">
                <a:off x="3383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36915" name="Line 62"/>
              <p:cNvSpPr>
                <a:spLocks noChangeShapeType="1"/>
              </p:cNvSpPr>
              <p:nvPr/>
            </p:nvSpPr>
            <p:spPr bwMode="auto">
              <a:xfrm rot="5400000">
                <a:off x="2363" y="2206"/>
                <a:ext cx="176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916" name="Text Box 59"/>
              <p:cNvSpPr txBox="1">
                <a:spLocks noChangeArrowheads="1"/>
              </p:cNvSpPr>
              <p:nvPr/>
            </p:nvSpPr>
            <p:spPr bwMode="auto">
              <a:xfrm>
                <a:off x="3144" y="2273"/>
                <a:ext cx="1740" cy="385"/>
              </a:xfrm>
              <a:prstGeom prst="rect">
                <a:avLst/>
              </a:prstGeom>
              <a:solidFill>
                <a:srgbClr val="FFD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40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ill Sans MT" panose="020B0502020104020203" pitchFamily="34" charset="0"/>
                  </a:rPr>
                  <a:t>Many departments and many routings</a:t>
                </a:r>
              </a:p>
            </p:txBody>
          </p:sp>
          <p:sp>
            <p:nvSpPr>
              <p:cNvPr id="41005" name="Oval 45"/>
              <p:cNvSpPr>
                <a:spLocks noChangeAspect="1" noChangeArrowheads="1"/>
              </p:cNvSpPr>
              <p:nvPr/>
            </p:nvSpPr>
            <p:spPr bwMode="auto">
              <a:xfrm rot="5400000">
                <a:off x="3167" y="153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1018" name="Oval 58"/>
              <p:cNvSpPr>
                <a:spLocks noChangeAspect="1" noChangeArrowheads="1"/>
              </p:cNvSpPr>
              <p:nvPr/>
            </p:nvSpPr>
            <p:spPr bwMode="auto">
              <a:xfrm rot="5400000">
                <a:off x="3167" y="2687"/>
                <a:ext cx="168" cy="168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</p:grpSp>
        <p:grpSp>
          <p:nvGrpSpPr>
            <p:cNvPr id="36877" name="Group 72"/>
            <p:cNvGrpSpPr>
              <a:grpSpLocks/>
            </p:cNvGrpSpPr>
            <p:nvPr/>
          </p:nvGrpSpPr>
          <p:grpSpPr bwMode="auto">
            <a:xfrm>
              <a:off x="3309" y="3209"/>
              <a:ext cx="1560" cy="393"/>
              <a:chOff x="3245" y="3169"/>
              <a:chExt cx="1560" cy="393"/>
            </a:xfrm>
          </p:grpSpPr>
          <p:sp>
            <p:nvSpPr>
              <p:cNvPr id="36878" name="Line 65"/>
              <p:cNvSpPr>
                <a:spLocks noChangeShapeType="1"/>
              </p:cNvSpPr>
              <p:nvPr/>
            </p:nvSpPr>
            <p:spPr bwMode="auto">
              <a:xfrm rot="5400000">
                <a:off x="4609" y="3364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79" name="Line 66"/>
              <p:cNvSpPr>
                <a:spLocks noChangeShapeType="1"/>
              </p:cNvSpPr>
              <p:nvPr/>
            </p:nvSpPr>
            <p:spPr bwMode="auto">
              <a:xfrm rot="5400000">
                <a:off x="4385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0" name="Line 67"/>
              <p:cNvSpPr>
                <a:spLocks noChangeShapeType="1"/>
              </p:cNvSpPr>
              <p:nvPr/>
            </p:nvSpPr>
            <p:spPr bwMode="auto">
              <a:xfrm rot="5400000">
                <a:off x="4121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1" name="Line 68"/>
              <p:cNvSpPr>
                <a:spLocks noChangeShapeType="1"/>
              </p:cNvSpPr>
              <p:nvPr/>
            </p:nvSpPr>
            <p:spPr bwMode="auto">
              <a:xfrm rot="5400000">
                <a:off x="3833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2" name="Line 69"/>
              <p:cNvSpPr>
                <a:spLocks noChangeShapeType="1"/>
              </p:cNvSpPr>
              <p:nvPr/>
            </p:nvSpPr>
            <p:spPr bwMode="auto">
              <a:xfrm rot="5400000">
                <a:off x="3281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3" name="Line 70"/>
              <p:cNvSpPr>
                <a:spLocks noChangeShapeType="1"/>
              </p:cNvSpPr>
              <p:nvPr/>
            </p:nvSpPr>
            <p:spPr bwMode="auto">
              <a:xfrm rot="5400000">
                <a:off x="3050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36884" name="Line 71"/>
              <p:cNvSpPr>
                <a:spLocks noChangeShapeType="1"/>
              </p:cNvSpPr>
              <p:nvPr/>
            </p:nvSpPr>
            <p:spPr bwMode="auto">
              <a:xfrm rot="5400000">
                <a:off x="3545" y="3365"/>
                <a:ext cx="392" cy="1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</p:grpSp>
      <p:sp>
        <p:nvSpPr>
          <p:cNvPr id="41034" name="Text Box 74"/>
          <p:cNvSpPr txBox="1">
            <a:spLocks noChangeArrowheads="1"/>
          </p:cNvSpPr>
          <p:nvPr/>
        </p:nvSpPr>
        <p:spPr bwMode="auto">
          <a:xfrm>
            <a:off x="987425" y="4264819"/>
            <a:ext cx="1550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7.2(a)</a:t>
            </a:r>
          </a:p>
        </p:txBody>
      </p:sp>
      <p:grpSp>
        <p:nvGrpSpPr>
          <p:cNvPr id="41040" name="Group 80"/>
          <p:cNvGrpSpPr>
            <a:grpSpLocks/>
          </p:cNvGrpSpPr>
          <p:nvPr/>
        </p:nvGrpSpPr>
        <p:grpSpPr bwMode="auto">
          <a:xfrm>
            <a:off x="830263" y="2533650"/>
            <a:ext cx="3414712" cy="971550"/>
            <a:chOff x="523" y="2056"/>
            <a:chExt cx="2151" cy="816"/>
          </a:xfrm>
        </p:grpSpPr>
        <p:sp>
          <p:nvSpPr>
            <p:cNvPr id="36870" name="Rectangle 22"/>
            <p:cNvSpPr>
              <a:spLocks noChangeArrowheads="1"/>
            </p:cNvSpPr>
            <p:nvPr/>
          </p:nvSpPr>
          <p:spPr bwMode="auto">
            <a:xfrm>
              <a:off x="523" y="2127"/>
              <a:ext cx="2151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(low-volume, high-variety, intermittent processes)</a:t>
              </a: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Arnold Palmer Hospital</a:t>
              </a:r>
            </a:p>
          </p:txBody>
        </p:sp>
        <p:sp>
          <p:nvSpPr>
            <p:cNvPr id="36871" name="Line 76"/>
            <p:cNvSpPr>
              <a:spLocks noChangeShapeType="1"/>
            </p:cNvSpPr>
            <p:nvPr/>
          </p:nvSpPr>
          <p:spPr bwMode="auto">
            <a:xfrm>
              <a:off x="559" y="2056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36872" name="Line 77"/>
            <p:cNvSpPr>
              <a:spLocks noChangeShapeType="1"/>
            </p:cNvSpPr>
            <p:nvPr/>
          </p:nvSpPr>
          <p:spPr bwMode="auto">
            <a:xfrm>
              <a:off x="575" y="2872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41041" name="Picture 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867965"/>
            <a:ext cx="1834818" cy="16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0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19100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Repetitive Focus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39764" y="1247775"/>
            <a:ext cx="7989887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Facilities often organized as assembly lines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Characterized by modules with parts and assemblies made previously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Modules may be combined for many output options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Less flexibility than process-focused facilities but more efficient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53012" y="40944"/>
            <a:ext cx="3931920" cy="5029200"/>
          </a:xfrm>
          <a:prstGeom prst="roundRect">
            <a:avLst>
              <a:gd name="adj" fmla="val 4518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152400"/>
            <a:ext cx="3492500" cy="12001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Repetitive Focus</a:t>
            </a:r>
          </a:p>
        </p:txBody>
      </p:sp>
      <p:grpSp>
        <p:nvGrpSpPr>
          <p:cNvPr id="47146" name="Group 42"/>
          <p:cNvGrpSpPr>
            <a:grpSpLocks/>
          </p:cNvGrpSpPr>
          <p:nvPr/>
        </p:nvGrpSpPr>
        <p:grpSpPr bwMode="auto">
          <a:xfrm>
            <a:off x="4781148" y="179785"/>
            <a:ext cx="3931920" cy="4801791"/>
            <a:chOff x="2675" y="151"/>
            <a:chExt cx="2681" cy="4033"/>
          </a:xfrm>
        </p:grpSpPr>
        <p:grpSp>
          <p:nvGrpSpPr>
            <p:cNvPr id="40969" name="Group 3"/>
            <p:cNvGrpSpPr>
              <a:grpSpLocks/>
            </p:cNvGrpSpPr>
            <p:nvPr/>
          </p:nvGrpSpPr>
          <p:grpSpPr bwMode="auto">
            <a:xfrm rot="5400000">
              <a:off x="3076" y="1292"/>
              <a:ext cx="1928" cy="2008"/>
              <a:chOff x="1648" y="1296"/>
              <a:chExt cx="2200" cy="2288"/>
            </a:xfrm>
          </p:grpSpPr>
          <p:sp>
            <p:nvSpPr>
              <p:cNvPr id="40989" name="Rectangle 4"/>
              <p:cNvSpPr>
                <a:spLocks noChangeArrowheads="1"/>
              </p:cNvSpPr>
              <p:nvPr/>
            </p:nvSpPr>
            <p:spPr bwMode="auto">
              <a:xfrm>
                <a:off x="2904" y="1920"/>
                <a:ext cx="296" cy="1024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7109" name="AutoShape 5"/>
              <p:cNvSpPr>
                <a:spLocks noChangeArrowheads="1"/>
              </p:cNvSpPr>
              <p:nvPr/>
            </p:nvSpPr>
            <p:spPr bwMode="auto">
              <a:xfrm rot="-5400000">
                <a:off x="1132" y="1812"/>
                <a:ext cx="2288" cy="1256"/>
              </a:xfrm>
              <a:custGeom>
                <a:avLst/>
                <a:gdLst>
                  <a:gd name="G0" fmla="+- 6013 0 0"/>
                  <a:gd name="G1" fmla="+- 21600 0 6013"/>
                  <a:gd name="G2" fmla="*/ 6013 1 2"/>
                  <a:gd name="G3" fmla="+- 21600 0 G2"/>
                  <a:gd name="G4" fmla="+/ 6013 21600 2"/>
                  <a:gd name="G5" fmla="+/ G1 0 2"/>
                  <a:gd name="G6" fmla="*/ 21600 21600 6013"/>
                  <a:gd name="G7" fmla="*/ G6 1 2"/>
                  <a:gd name="G8" fmla="+- 21600 0 G7"/>
                  <a:gd name="G9" fmla="*/ 21600 1 2"/>
                  <a:gd name="G10" fmla="+- 6013 0 G9"/>
                  <a:gd name="G11" fmla="?: G10 G8 0"/>
                  <a:gd name="G12" fmla="?: G10 G7 21600"/>
                  <a:gd name="T0" fmla="*/ 18593 w 21600"/>
                  <a:gd name="T1" fmla="*/ 10800 h 21600"/>
                  <a:gd name="T2" fmla="*/ 10800 w 21600"/>
                  <a:gd name="T3" fmla="*/ 21600 h 21600"/>
                  <a:gd name="T4" fmla="*/ 3007 w 21600"/>
                  <a:gd name="T5" fmla="*/ 10800 h 21600"/>
                  <a:gd name="T6" fmla="*/ 10800 w 21600"/>
                  <a:gd name="T7" fmla="*/ 0 h 21600"/>
                  <a:gd name="T8" fmla="*/ 4807 w 21600"/>
                  <a:gd name="T9" fmla="*/ 4807 h 21600"/>
                  <a:gd name="T10" fmla="*/ 16793 w 21600"/>
                  <a:gd name="T11" fmla="*/ 1679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6013" y="21600"/>
                    </a:lnTo>
                    <a:lnTo>
                      <a:pt x="1558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40991" name="AutoShape 6"/>
              <p:cNvSpPr>
                <a:spLocks noChangeArrowheads="1"/>
              </p:cNvSpPr>
              <p:nvPr/>
            </p:nvSpPr>
            <p:spPr bwMode="auto">
              <a:xfrm rot="5400000" flipH="1">
                <a:off x="2532" y="2116"/>
                <a:ext cx="1984" cy="648"/>
              </a:xfrm>
              <a:custGeom>
                <a:avLst/>
                <a:gdLst>
                  <a:gd name="T0" fmla="*/ 1744 w 21600"/>
                  <a:gd name="T1" fmla="*/ 324 h 21600"/>
                  <a:gd name="T2" fmla="*/ 992 w 21600"/>
                  <a:gd name="T3" fmla="*/ 648 h 21600"/>
                  <a:gd name="T4" fmla="*/ 240 w 21600"/>
                  <a:gd name="T5" fmla="*/ 324 h 21600"/>
                  <a:gd name="T6" fmla="*/ 99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20 w 21600"/>
                  <a:gd name="T13" fmla="*/ 4433 h 21600"/>
                  <a:gd name="T14" fmla="*/ 17180 w 21600"/>
                  <a:gd name="T15" fmla="*/ 1716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236" y="21600"/>
                    </a:lnTo>
                    <a:lnTo>
                      <a:pt x="1636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7D7A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40970" name="Rectangle 8"/>
            <p:cNvSpPr>
              <a:spLocks noChangeArrowheads="1"/>
            </p:cNvSpPr>
            <p:nvPr/>
          </p:nvSpPr>
          <p:spPr bwMode="auto">
            <a:xfrm>
              <a:off x="3204" y="151"/>
              <a:ext cx="168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Raw materials and module inputs</a:t>
              </a:r>
            </a:p>
          </p:txBody>
        </p:sp>
        <p:sp>
          <p:nvSpPr>
            <p:cNvPr id="40971" name="Line 10"/>
            <p:cNvSpPr>
              <a:spLocks noChangeShapeType="1"/>
            </p:cNvSpPr>
            <p:nvPr/>
          </p:nvSpPr>
          <p:spPr bwMode="auto">
            <a:xfrm rot="5400000">
              <a:off x="4441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2" name="Line 11"/>
            <p:cNvSpPr>
              <a:spLocks noChangeShapeType="1"/>
            </p:cNvSpPr>
            <p:nvPr/>
          </p:nvSpPr>
          <p:spPr bwMode="auto">
            <a:xfrm rot="5400000">
              <a:off x="4150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3" name="Line 12"/>
            <p:cNvSpPr>
              <a:spLocks noChangeShapeType="1"/>
            </p:cNvSpPr>
            <p:nvPr/>
          </p:nvSpPr>
          <p:spPr bwMode="auto">
            <a:xfrm rot="5400000">
              <a:off x="3867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4" name="Line 13"/>
            <p:cNvSpPr>
              <a:spLocks noChangeShapeType="1"/>
            </p:cNvSpPr>
            <p:nvPr/>
          </p:nvSpPr>
          <p:spPr bwMode="auto">
            <a:xfrm rot="5400000">
              <a:off x="3569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5" name="Line 14"/>
            <p:cNvSpPr>
              <a:spLocks noChangeShapeType="1"/>
            </p:cNvSpPr>
            <p:nvPr/>
          </p:nvSpPr>
          <p:spPr bwMode="auto">
            <a:xfrm rot="5400000">
              <a:off x="3278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6" name="Line 15"/>
            <p:cNvSpPr>
              <a:spLocks noChangeShapeType="1"/>
            </p:cNvSpPr>
            <p:nvPr/>
          </p:nvSpPr>
          <p:spPr bwMode="auto">
            <a:xfrm rot="5400000">
              <a:off x="2995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7" name="Line 16"/>
            <p:cNvSpPr>
              <a:spLocks noChangeShapeType="1"/>
            </p:cNvSpPr>
            <p:nvPr/>
          </p:nvSpPr>
          <p:spPr bwMode="auto">
            <a:xfrm rot="5400000">
              <a:off x="4723" y="1074"/>
              <a:ext cx="368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78" name="Rectangle 18"/>
            <p:cNvSpPr>
              <a:spLocks noChangeArrowheads="1"/>
            </p:cNvSpPr>
            <p:nvPr/>
          </p:nvSpPr>
          <p:spPr bwMode="auto">
            <a:xfrm>
              <a:off x="2675" y="3618"/>
              <a:ext cx="268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Modules combined for many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Output options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(many combinations of motorcycles)</a:t>
              </a:r>
            </a:p>
          </p:txBody>
        </p:sp>
        <p:sp>
          <p:nvSpPr>
            <p:cNvPr id="40979" name="Line 20"/>
            <p:cNvSpPr>
              <a:spLocks noChangeShapeType="1"/>
            </p:cNvSpPr>
            <p:nvPr/>
          </p:nvSpPr>
          <p:spPr bwMode="auto">
            <a:xfrm rot="5400000">
              <a:off x="4694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0" name="Line 21"/>
            <p:cNvSpPr>
              <a:spLocks noChangeShapeType="1"/>
            </p:cNvSpPr>
            <p:nvPr/>
          </p:nvSpPr>
          <p:spPr bwMode="auto">
            <a:xfrm rot="5400000">
              <a:off x="4412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1" name="Line 22"/>
            <p:cNvSpPr>
              <a:spLocks noChangeShapeType="1"/>
            </p:cNvSpPr>
            <p:nvPr/>
          </p:nvSpPr>
          <p:spPr bwMode="auto">
            <a:xfrm rot="5400000">
              <a:off x="4154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2" name="Line 23"/>
            <p:cNvSpPr>
              <a:spLocks noChangeShapeType="1"/>
            </p:cNvSpPr>
            <p:nvPr/>
          </p:nvSpPr>
          <p:spPr bwMode="auto">
            <a:xfrm rot="5400000">
              <a:off x="3622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3" name="Line 24"/>
            <p:cNvSpPr>
              <a:spLocks noChangeShapeType="1"/>
            </p:cNvSpPr>
            <p:nvPr/>
          </p:nvSpPr>
          <p:spPr bwMode="auto">
            <a:xfrm rot="5400000">
              <a:off x="3340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4" name="Line 25"/>
            <p:cNvSpPr>
              <a:spLocks noChangeShapeType="1"/>
            </p:cNvSpPr>
            <p:nvPr/>
          </p:nvSpPr>
          <p:spPr bwMode="auto">
            <a:xfrm rot="5400000">
              <a:off x="3058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5" name="Line 26"/>
            <p:cNvSpPr>
              <a:spLocks noChangeShapeType="1"/>
            </p:cNvSpPr>
            <p:nvPr/>
          </p:nvSpPr>
          <p:spPr bwMode="auto">
            <a:xfrm rot="5400000">
              <a:off x="3880" y="3469"/>
              <a:ext cx="312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6" name="Rectangle 28"/>
            <p:cNvSpPr>
              <a:spLocks noChangeArrowheads="1"/>
            </p:cNvSpPr>
            <p:nvPr/>
          </p:nvSpPr>
          <p:spPr bwMode="auto">
            <a:xfrm>
              <a:off x="3664" y="1839"/>
              <a:ext cx="73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Few modules</a:t>
              </a:r>
            </a:p>
          </p:txBody>
        </p:sp>
        <p:sp>
          <p:nvSpPr>
            <p:cNvPr id="40987" name="Freeform 29"/>
            <p:cNvSpPr>
              <a:spLocks/>
            </p:cNvSpPr>
            <p:nvPr/>
          </p:nvSpPr>
          <p:spPr bwMode="auto">
            <a:xfrm>
              <a:off x="4224" y="2199"/>
              <a:ext cx="89" cy="228"/>
            </a:xfrm>
            <a:custGeom>
              <a:avLst/>
              <a:gdLst>
                <a:gd name="T0" fmla="*/ 0 w 89"/>
                <a:gd name="T1" fmla="*/ 0 h 228"/>
                <a:gd name="T2" fmla="*/ 75 w 89"/>
                <a:gd name="T3" fmla="*/ 84 h 228"/>
                <a:gd name="T4" fmla="*/ 84 w 89"/>
                <a:gd name="T5" fmla="*/ 228 h 228"/>
                <a:gd name="T6" fmla="*/ 0 60000 65536"/>
                <a:gd name="T7" fmla="*/ 0 60000 65536"/>
                <a:gd name="T8" fmla="*/ 0 60000 65536"/>
                <a:gd name="T9" fmla="*/ 0 w 89"/>
                <a:gd name="T10" fmla="*/ 0 h 228"/>
                <a:gd name="T11" fmla="*/ 89 w 89"/>
                <a:gd name="T12" fmla="*/ 228 h 2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9" h="228">
                  <a:moveTo>
                    <a:pt x="0" y="0"/>
                  </a:moveTo>
                  <a:cubicBezTo>
                    <a:pt x="12" y="14"/>
                    <a:pt x="61" y="46"/>
                    <a:pt x="75" y="84"/>
                  </a:cubicBezTo>
                  <a:cubicBezTo>
                    <a:pt x="89" y="122"/>
                    <a:pt x="82" y="198"/>
                    <a:pt x="84" y="228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88" name="Text Box 35"/>
            <p:cNvSpPr txBox="1">
              <a:spLocks noChangeArrowheads="1"/>
            </p:cNvSpPr>
            <p:nvPr/>
          </p:nvSpPr>
          <p:spPr bwMode="auto">
            <a:xfrm>
              <a:off x="3038" y="519"/>
              <a:ext cx="197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(multiple engine models, wheel modules)</a:t>
              </a:r>
            </a:p>
          </p:txBody>
        </p:sp>
      </p:grpSp>
      <p:sp>
        <p:nvSpPr>
          <p:cNvPr id="47140" name="Text Box 36"/>
          <p:cNvSpPr txBox="1">
            <a:spLocks noChangeArrowheads="1"/>
          </p:cNvSpPr>
          <p:nvPr/>
        </p:nvSpPr>
        <p:spPr bwMode="auto">
          <a:xfrm>
            <a:off x="987425" y="4264819"/>
            <a:ext cx="14148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7.2(b)</a:t>
            </a:r>
          </a:p>
        </p:txBody>
      </p:sp>
      <p:grpSp>
        <p:nvGrpSpPr>
          <p:cNvPr id="47145" name="Group 41"/>
          <p:cNvGrpSpPr>
            <a:grpSpLocks/>
          </p:cNvGrpSpPr>
          <p:nvPr/>
        </p:nvGrpSpPr>
        <p:grpSpPr bwMode="auto">
          <a:xfrm>
            <a:off x="830263" y="2914648"/>
            <a:ext cx="3414712" cy="742949"/>
            <a:chOff x="523" y="2304"/>
            <a:chExt cx="2151" cy="624"/>
          </a:xfrm>
        </p:grpSpPr>
        <p:sp>
          <p:nvSpPr>
            <p:cNvPr id="40966" name="Rectangle 38"/>
            <p:cNvSpPr>
              <a:spLocks noChangeArrowheads="1"/>
            </p:cNvSpPr>
            <p:nvPr/>
          </p:nvSpPr>
          <p:spPr bwMode="auto">
            <a:xfrm>
              <a:off x="523" y="2375"/>
              <a:ext cx="2151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(modular)</a:t>
              </a: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Harley Davidson</a:t>
              </a:r>
            </a:p>
          </p:txBody>
        </p:sp>
        <p:sp>
          <p:nvSpPr>
            <p:cNvPr id="40967" name="Line 39"/>
            <p:cNvSpPr>
              <a:spLocks noChangeShapeType="1"/>
            </p:cNvSpPr>
            <p:nvPr/>
          </p:nvSpPr>
          <p:spPr bwMode="auto">
            <a:xfrm>
              <a:off x="559" y="2304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0968" name="Line 40"/>
            <p:cNvSpPr>
              <a:spLocks noChangeShapeType="1"/>
            </p:cNvSpPr>
            <p:nvPr/>
          </p:nvSpPr>
          <p:spPr bwMode="auto">
            <a:xfrm>
              <a:off x="575" y="2928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47148" name="Picture 44" descr="F7-2 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1021733"/>
            <a:ext cx="2929861" cy="175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1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Product Focus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711201" y="1160860"/>
            <a:ext cx="7643813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Facilities are organized by product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High volume but low variety of products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Long, continuous production runs enable efficient processes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Typically high fixed cost but low variable cost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Generally less skilled labor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85898" y="145256"/>
            <a:ext cx="3439235" cy="4843463"/>
          </a:xfrm>
          <a:prstGeom prst="roundRect">
            <a:avLst>
              <a:gd name="adj" fmla="val 5317"/>
            </a:avLst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145256"/>
            <a:ext cx="4305300" cy="8572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Product Focus</a:t>
            </a:r>
          </a:p>
        </p:txBody>
      </p:sp>
      <p:grpSp>
        <p:nvGrpSpPr>
          <p:cNvPr id="53279" name="Group 31"/>
          <p:cNvGrpSpPr>
            <a:grpSpLocks/>
          </p:cNvGrpSpPr>
          <p:nvPr/>
        </p:nvGrpSpPr>
        <p:grpSpPr bwMode="auto">
          <a:xfrm>
            <a:off x="5174206" y="145256"/>
            <a:ext cx="2892977" cy="4843463"/>
            <a:chOff x="3153" y="310"/>
            <a:chExt cx="2161" cy="3880"/>
          </a:xfrm>
        </p:grpSpPr>
        <p:sp>
          <p:nvSpPr>
            <p:cNvPr id="53263" name="Freeform 15"/>
            <p:cNvSpPr>
              <a:spLocks/>
            </p:cNvSpPr>
            <p:nvPr/>
          </p:nvSpPr>
          <p:spPr bwMode="auto">
            <a:xfrm rot="5400000">
              <a:off x="3345" y="1165"/>
              <a:ext cx="1776" cy="2016"/>
            </a:xfrm>
            <a:custGeom>
              <a:avLst/>
              <a:gdLst>
                <a:gd name="T0" fmla="*/ 0 w 2344"/>
                <a:gd name="T1" fmla="*/ 624 h 2080"/>
                <a:gd name="T2" fmla="*/ 1504 w 2344"/>
                <a:gd name="T3" fmla="*/ 624 h 2080"/>
                <a:gd name="T4" fmla="*/ 2344 w 2344"/>
                <a:gd name="T5" fmla="*/ 0 h 2080"/>
                <a:gd name="T6" fmla="*/ 2344 w 2344"/>
                <a:gd name="T7" fmla="*/ 2080 h 2080"/>
                <a:gd name="T8" fmla="*/ 1536 w 2344"/>
                <a:gd name="T9" fmla="*/ 1368 h 2080"/>
                <a:gd name="T10" fmla="*/ 0 w 2344"/>
                <a:gd name="T11" fmla="*/ 1368 h 2080"/>
                <a:gd name="T12" fmla="*/ 0 w 2344"/>
                <a:gd name="T13" fmla="*/ 624 h 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4" h="2080">
                  <a:moveTo>
                    <a:pt x="0" y="624"/>
                  </a:moveTo>
                  <a:lnTo>
                    <a:pt x="1504" y="624"/>
                  </a:lnTo>
                  <a:lnTo>
                    <a:pt x="2344" y="0"/>
                  </a:lnTo>
                  <a:lnTo>
                    <a:pt x="2344" y="2080"/>
                  </a:lnTo>
                  <a:lnTo>
                    <a:pt x="1536" y="1368"/>
                  </a:lnTo>
                  <a:lnTo>
                    <a:pt x="0" y="1368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chemeClr val="accent3"/>
            </a:solidFill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45066" name="Line 4"/>
            <p:cNvSpPr>
              <a:spLocks noChangeShapeType="1"/>
            </p:cNvSpPr>
            <p:nvPr/>
          </p:nvSpPr>
          <p:spPr bwMode="auto">
            <a:xfrm rot="5400000">
              <a:off x="4121" y="1081"/>
              <a:ext cx="304" cy="0"/>
            </a:xfrm>
            <a:prstGeom prst="line">
              <a:avLst/>
            </a:prstGeom>
            <a:noFill/>
            <a:ln w="57150">
              <a:solidFill>
                <a:srgbClr val="17509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67" name="Rectangle 5"/>
            <p:cNvSpPr>
              <a:spLocks noChangeArrowheads="1"/>
            </p:cNvSpPr>
            <p:nvPr/>
          </p:nvSpPr>
          <p:spPr bwMode="auto">
            <a:xfrm>
              <a:off x="3424" y="310"/>
              <a:ext cx="1681" cy="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Few Inputs</a:t>
              </a: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(corn, potatoes, water, seasoning)</a:t>
              </a:r>
            </a:p>
          </p:txBody>
        </p:sp>
        <p:grpSp>
          <p:nvGrpSpPr>
            <p:cNvPr id="45068" name="Group 30"/>
            <p:cNvGrpSpPr>
              <a:grpSpLocks/>
            </p:cNvGrpSpPr>
            <p:nvPr/>
          </p:nvGrpSpPr>
          <p:grpSpPr bwMode="auto">
            <a:xfrm>
              <a:off x="3765" y="3108"/>
              <a:ext cx="1016" cy="265"/>
              <a:chOff x="3703" y="3236"/>
              <a:chExt cx="1016" cy="265"/>
            </a:xfrm>
          </p:grpSpPr>
          <p:sp>
            <p:nvSpPr>
              <p:cNvPr id="45079" name="Line 8"/>
              <p:cNvSpPr>
                <a:spLocks noChangeShapeType="1"/>
              </p:cNvSpPr>
              <p:nvPr/>
            </p:nvSpPr>
            <p:spPr bwMode="auto">
              <a:xfrm rot="5400000">
                <a:off x="4586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0" name="Line 9"/>
              <p:cNvSpPr>
                <a:spLocks noChangeShapeType="1"/>
              </p:cNvSpPr>
              <p:nvPr/>
            </p:nvSpPr>
            <p:spPr bwMode="auto">
              <a:xfrm rot="5400000">
                <a:off x="4330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1" name="Line 10"/>
              <p:cNvSpPr>
                <a:spLocks noChangeShapeType="1"/>
              </p:cNvSpPr>
              <p:nvPr/>
            </p:nvSpPr>
            <p:spPr bwMode="auto">
              <a:xfrm rot="5400000">
                <a:off x="4078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2" name="Line 11"/>
              <p:cNvSpPr>
                <a:spLocks noChangeShapeType="1"/>
              </p:cNvSpPr>
              <p:nvPr/>
            </p:nvSpPr>
            <p:spPr bwMode="auto">
              <a:xfrm rot="5400000">
                <a:off x="3822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  <p:sp>
            <p:nvSpPr>
              <p:cNvPr id="45083" name="Line 12"/>
              <p:cNvSpPr>
                <a:spLocks noChangeShapeType="1"/>
              </p:cNvSpPr>
              <p:nvPr/>
            </p:nvSpPr>
            <p:spPr bwMode="auto">
              <a:xfrm rot="5400000">
                <a:off x="3570" y="3369"/>
                <a:ext cx="265" cy="0"/>
              </a:xfrm>
              <a:prstGeom prst="line">
                <a:avLst/>
              </a:prstGeom>
              <a:noFill/>
              <a:ln w="57150">
                <a:solidFill>
                  <a:srgbClr val="17509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3153" y="3368"/>
              <a:ext cx="2161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Output variations in size, shape, and packaging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(3-oz, 5-oz, 24-oz package labeled for each material)</a:t>
              </a:r>
            </a:p>
          </p:txBody>
        </p:sp>
        <p:sp>
          <p:nvSpPr>
            <p:cNvPr id="45070" name="Line 16"/>
            <p:cNvSpPr>
              <a:spLocks noChangeShapeType="1"/>
            </p:cNvSpPr>
            <p:nvPr/>
          </p:nvSpPr>
          <p:spPr bwMode="auto">
            <a:xfrm rot="5400000">
              <a:off x="3389" y="2173"/>
              <a:ext cx="1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1" name="Line 17"/>
            <p:cNvSpPr>
              <a:spLocks noChangeShapeType="1"/>
            </p:cNvSpPr>
            <p:nvPr/>
          </p:nvSpPr>
          <p:spPr bwMode="auto">
            <a:xfrm rot="5400000">
              <a:off x="4423" y="2889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2" name="Line 18"/>
            <p:cNvSpPr>
              <a:spLocks noChangeShapeType="1"/>
            </p:cNvSpPr>
            <p:nvPr/>
          </p:nvSpPr>
          <p:spPr bwMode="auto">
            <a:xfrm rot="5400000" flipV="1">
              <a:off x="4211" y="2353"/>
              <a:ext cx="760" cy="6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3" name="Line 19"/>
            <p:cNvSpPr>
              <a:spLocks noChangeShapeType="1"/>
            </p:cNvSpPr>
            <p:nvPr/>
          </p:nvSpPr>
          <p:spPr bwMode="auto">
            <a:xfrm rot="5400000">
              <a:off x="3775" y="2901"/>
              <a:ext cx="3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74" name="Line 20"/>
            <p:cNvSpPr>
              <a:spLocks noChangeShapeType="1"/>
            </p:cNvSpPr>
            <p:nvPr/>
          </p:nvSpPr>
          <p:spPr bwMode="auto">
            <a:xfrm rot="5400000">
              <a:off x="3539" y="2343"/>
              <a:ext cx="762" cy="67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3269" name="Oval 21"/>
            <p:cNvSpPr>
              <a:spLocks noChangeAspect="1" noChangeArrowheads="1"/>
            </p:cNvSpPr>
            <p:nvPr/>
          </p:nvSpPr>
          <p:spPr bwMode="auto">
            <a:xfrm rot="5400000">
              <a:off x="3843" y="2587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3270" name="Oval 22"/>
            <p:cNvSpPr>
              <a:spLocks noChangeAspect="1" noChangeArrowheads="1"/>
            </p:cNvSpPr>
            <p:nvPr/>
          </p:nvSpPr>
          <p:spPr bwMode="auto">
            <a:xfrm rot="5400000">
              <a:off x="4189" y="2587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3271" name="Oval 23"/>
            <p:cNvSpPr>
              <a:spLocks noChangeAspect="1" noChangeArrowheads="1"/>
            </p:cNvSpPr>
            <p:nvPr/>
          </p:nvSpPr>
          <p:spPr bwMode="auto">
            <a:xfrm rot="5400000">
              <a:off x="4511" y="2587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3272" name="Oval 24"/>
            <p:cNvSpPr>
              <a:spLocks noChangeAspect="1" noChangeArrowheads="1"/>
            </p:cNvSpPr>
            <p:nvPr/>
          </p:nvSpPr>
          <p:spPr bwMode="auto">
            <a:xfrm rot="5400000">
              <a:off x="4189" y="2209"/>
              <a:ext cx="168" cy="16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</p:grpSp>
      <p:sp>
        <p:nvSpPr>
          <p:cNvPr id="53280" name="Text Box 32"/>
          <p:cNvSpPr txBox="1">
            <a:spLocks noChangeArrowheads="1"/>
          </p:cNvSpPr>
          <p:nvPr/>
        </p:nvSpPr>
        <p:spPr bwMode="auto">
          <a:xfrm>
            <a:off x="987425" y="4264819"/>
            <a:ext cx="15442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7.2(c)</a:t>
            </a:r>
          </a:p>
        </p:txBody>
      </p:sp>
      <p:grpSp>
        <p:nvGrpSpPr>
          <p:cNvPr id="53285" name="Group 37"/>
          <p:cNvGrpSpPr>
            <a:grpSpLocks/>
          </p:cNvGrpSpPr>
          <p:nvPr/>
        </p:nvGrpSpPr>
        <p:grpSpPr bwMode="auto">
          <a:xfrm>
            <a:off x="830263" y="2628900"/>
            <a:ext cx="3414712" cy="967978"/>
            <a:chOff x="523" y="2448"/>
            <a:chExt cx="2151" cy="813"/>
          </a:xfrm>
        </p:grpSpPr>
        <p:sp>
          <p:nvSpPr>
            <p:cNvPr id="45062" name="Rectangle 34"/>
            <p:cNvSpPr>
              <a:spLocks noChangeArrowheads="1"/>
            </p:cNvSpPr>
            <p:nvPr/>
          </p:nvSpPr>
          <p:spPr bwMode="auto">
            <a:xfrm>
              <a:off x="523" y="2519"/>
              <a:ext cx="2151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(high-volume, low-variety, continuous process)</a:t>
              </a: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Frito-Lay</a:t>
              </a:r>
            </a:p>
          </p:txBody>
        </p:sp>
        <p:sp>
          <p:nvSpPr>
            <p:cNvPr id="45063" name="Line 35"/>
            <p:cNvSpPr>
              <a:spLocks noChangeShapeType="1"/>
            </p:cNvSpPr>
            <p:nvPr/>
          </p:nvSpPr>
          <p:spPr bwMode="auto">
            <a:xfrm>
              <a:off x="559" y="2448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45064" name="Line 36"/>
            <p:cNvSpPr>
              <a:spLocks noChangeShapeType="1"/>
            </p:cNvSpPr>
            <p:nvPr/>
          </p:nvSpPr>
          <p:spPr bwMode="auto">
            <a:xfrm>
              <a:off x="575" y="3256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53287" name="Picture 39" descr="F7-2 chi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33" y="714893"/>
            <a:ext cx="2426579" cy="180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3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Mass Customization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42951" y="1122760"/>
            <a:ext cx="7453313" cy="336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</a:rPr>
              <a:t>The rapid, low-cost production of goods and service to satisfy increasingly unique customer desires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60000"/>
                  <a:lumOff val="4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latin typeface="Gill Sans MT" panose="020B0502020104020203" pitchFamily="34" charset="0"/>
              </a:rPr>
              <a:t>Combines the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flexibility of a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process focus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with the efficiency </a:t>
            </a:r>
            <a:br>
              <a:rPr lang="en-US" altLang="en-US" sz="2800">
                <a:latin typeface="Gill Sans MT" panose="020B0502020104020203" pitchFamily="34" charset="0"/>
              </a:rPr>
            </a:br>
            <a:r>
              <a:rPr lang="en-US" altLang="en-US" sz="2800">
                <a:latin typeface="Gill Sans MT" panose="020B0502020104020203" pitchFamily="34" charset="0"/>
              </a:rPr>
              <a:t>of a product focus</a:t>
            </a:r>
          </a:p>
        </p:txBody>
      </p:sp>
      <p:pic>
        <p:nvPicPr>
          <p:cNvPr id="3" name="Picture 2" descr="07-08 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6" y="2428875"/>
            <a:ext cx="3298825" cy="206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Mass Customization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922568"/>
              </p:ext>
            </p:extLst>
          </p:nvPr>
        </p:nvGraphicFramePr>
        <p:xfrm>
          <a:off x="685800" y="1181101"/>
          <a:ext cx="7772400" cy="32694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800"/>
                <a:gridCol w="2133600"/>
                <a:gridCol w="1765300"/>
                <a:gridCol w="2425700"/>
              </a:tblGrid>
              <a:tr h="25149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TABLE 7.1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 Provides More Choices Than</a:t>
                      </a:r>
                      <a:r>
                        <a:rPr lang="en-US" sz="1200" b="1" baseline="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Ever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NUMBER OF CHOICES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ITEM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1970s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21ST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CENTURY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Vehicle styles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18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1,212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Bicycle types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211,000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titles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400,000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Web sites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255,000,000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Movie</a:t>
                      </a:r>
                      <a:r>
                        <a:rPr lang="en-US" sz="1200" b="1" baseline="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releases per year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267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744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New book titles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40,530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300,000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Houston TV</a:t>
                      </a:r>
                      <a:r>
                        <a:rPr lang="en-US" sz="1200" b="1" baseline="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channels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185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Breakfast cereals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160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340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Items (SKUs) in supermarkets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14,000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150,000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51497">
                <a:tc grid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LCD TVs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0795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0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701800" algn="r"/>
                        </a:tabLst>
                      </a:pPr>
                      <a:r>
                        <a:rPr lang="en-US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99296" y="84160"/>
            <a:ext cx="3930555" cy="4937760"/>
          </a:xfrm>
          <a:prstGeom prst="roundRect">
            <a:avLst>
              <a:gd name="adj" fmla="val 4514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4241800" cy="10096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Mass Customization</a:t>
            </a:r>
          </a:p>
        </p:txBody>
      </p:sp>
      <p:grpSp>
        <p:nvGrpSpPr>
          <p:cNvPr id="131113" name="Group 41"/>
          <p:cNvGrpSpPr>
            <a:grpSpLocks/>
          </p:cNvGrpSpPr>
          <p:nvPr/>
        </p:nvGrpSpPr>
        <p:grpSpPr bwMode="auto">
          <a:xfrm>
            <a:off x="5074412" y="246460"/>
            <a:ext cx="2926080" cy="4711304"/>
            <a:chOff x="3099" y="175"/>
            <a:chExt cx="2193" cy="3957"/>
          </a:xfrm>
        </p:grpSpPr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3363" y="175"/>
              <a:ext cx="1689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Many parts and component inputs</a:t>
              </a:r>
            </a:p>
          </p:txBody>
        </p:sp>
        <p:sp>
          <p:nvSpPr>
            <p:cNvPr id="51210" name="Rectangle 17"/>
            <p:cNvSpPr>
              <a:spLocks noChangeArrowheads="1"/>
            </p:cNvSpPr>
            <p:nvPr/>
          </p:nvSpPr>
          <p:spPr bwMode="auto">
            <a:xfrm>
              <a:off x="3099" y="3682"/>
              <a:ext cx="2193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Many output versions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(custom PCs and notebooks)</a:t>
              </a:r>
            </a:p>
          </p:txBody>
        </p:sp>
        <p:sp>
          <p:nvSpPr>
            <p:cNvPr id="51211" name="Line 10"/>
            <p:cNvSpPr>
              <a:spLocks noChangeShapeType="1"/>
            </p:cNvSpPr>
            <p:nvPr/>
          </p:nvSpPr>
          <p:spPr bwMode="auto">
            <a:xfrm rot="5400000">
              <a:off x="4643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2" name="Line 11"/>
            <p:cNvSpPr>
              <a:spLocks noChangeShapeType="1"/>
            </p:cNvSpPr>
            <p:nvPr/>
          </p:nvSpPr>
          <p:spPr bwMode="auto">
            <a:xfrm rot="5400000">
              <a:off x="4336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3" name="Line 12"/>
            <p:cNvSpPr>
              <a:spLocks noChangeShapeType="1"/>
            </p:cNvSpPr>
            <p:nvPr/>
          </p:nvSpPr>
          <p:spPr bwMode="auto">
            <a:xfrm rot="5400000">
              <a:off x="4029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4" name="Line 13"/>
            <p:cNvSpPr>
              <a:spLocks noChangeShapeType="1"/>
            </p:cNvSpPr>
            <p:nvPr/>
          </p:nvSpPr>
          <p:spPr bwMode="auto">
            <a:xfrm rot="5400000">
              <a:off x="3723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5" name="Line 14"/>
            <p:cNvSpPr>
              <a:spLocks noChangeShapeType="1"/>
            </p:cNvSpPr>
            <p:nvPr/>
          </p:nvSpPr>
          <p:spPr bwMode="auto">
            <a:xfrm rot="5400000">
              <a:off x="3416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6" name="Line 15"/>
            <p:cNvSpPr>
              <a:spLocks noChangeShapeType="1"/>
            </p:cNvSpPr>
            <p:nvPr/>
          </p:nvSpPr>
          <p:spPr bwMode="auto">
            <a:xfrm rot="5400000">
              <a:off x="3117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7" name="Line 16"/>
            <p:cNvSpPr>
              <a:spLocks noChangeShapeType="1"/>
            </p:cNvSpPr>
            <p:nvPr/>
          </p:nvSpPr>
          <p:spPr bwMode="auto">
            <a:xfrm rot="5400000">
              <a:off x="4957" y="1106"/>
              <a:ext cx="368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8" name="Line 18"/>
            <p:cNvSpPr>
              <a:spLocks noChangeShapeType="1"/>
            </p:cNvSpPr>
            <p:nvPr/>
          </p:nvSpPr>
          <p:spPr bwMode="auto">
            <a:xfrm rot="5400000">
              <a:off x="4904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19" name="Line 19"/>
            <p:cNvSpPr>
              <a:spLocks noChangeShapeType="1"/>
            </p:cNvSpPr>
            <p:nvPr/>
          </p:nvSpPr>
          <p:spPr bwMode="auto">
            <a:xfrm rot="5400000">
              <a:off x="4606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0" name="Line 20"/>
            <p:cNvSpPr>
              <a:spLocks noChangeShapeType="1"/>
            </p:cNvSpPr>
            <p:nvPr/>
          </p:nvSpPr>
          <p:spPr bwMode="auto">
            <a:xfrm rot="5400000">
              <a:off x="4340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1" name="Line 21"/>
            <p:cNvSpPr>
              <a:spLocks noChangeShapeType="1"/>
            </p:cNvSpPr>
            <p:nvPr/>
          </p:nvSpPr>
          <p:spPr bwMode="auto">
            <a:xfrm rot="5400000">
              <a:off x="3768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2" name="Line 22"/>
            <p:cNvSpPr>
              <a:spLocks noChangeShapeType="1"/>
            </p:cNvSpPr>
            <p:nvPr/>
          </p:nvSpPr>
          <p:spPr bwMode="auto">
            <a:xfrm rot="5400000">
              <a:off x="3478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3" name="Line 23"/>
            <p:cNvSpPr>
              <a:spLocks noChangeShapeType="1"/>
            </p:cNvSpPr>
            <p:nvPr/>
          </p:nvSpPr>
          <p:spPr bwMode="auto">
            <a:xfrm rot="5400000">
              <a:off x="3188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4" name="Line 24"/>
            <p:cNvSpPr>
              <a:spLocks noChangeShapeType="1"/>
            </p:cNvSpPr>
            <p:nvPr/>
          </p:nvSpPr>
          <p:spPr bwMode="auto">
            <a:xfrm rot="5400000">
              <a:off x="4042" y="3509"/>
              <a:ext cx="312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5" name="Rectangle 6"/>
            <p:cNvSpPr>
              <a:spLocks noChangeArrowheads="1"/>
            </p:cNvSpPr>
            <p:nvPr/>
          </p:nvSpPr>
          <p:spPr bwMode="auto">
            <a:xfrm rot="5400000">
              <a:off x="4064" y="1693"/>
              <a:ext cx="282" cy="1276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131079" name="AutoShape 7"/>
            <p:cNvSpPr>
              <a:spLocks noChangeArrowheads="1"/>
            </p:cNvSpPr>
            <p:nvPr/>
          </p:nvSpPr>
          <p:spPr bwMode="auto">
            <a:xfrm>
              <a:off x="3150" y="1356"/>
              <a:ext cx="2120" cy="834"/>
            </a:xfrm>
            <a:custGeom>
              <a:avLst/>
              <a:gdLst>
                <a:gd name="G0" fmla="+- 4300 0 0"/>
                <a:gd name="G1" fmla="+- 21600 0 4300"/>
                <a:gd name="G2" fmla="*/ 4300 1 2"/>
                <a:gd name="G3" fmla="+- 21600 0 G2"/>
                <a:gd name="G4" fmla="+/ 4300 21600 2"/>
                <a:gd name="G5" fmla="+/ G1 0 2"/>
                <a:gd name="G6" fmla="*/ 21600 21600 4300"/>
                <a:gd name="G7" fmla="*/ G6 1 2"/>
                <a:gd name="G8" fmla="+- 21600 0 G7"/>
                <a:gd name="G9" fmla="*/ 21600 1 2"/>
                <a:gd name="G10" fmla="+- 4300 0 G9"/>
                <a:gd name="G11" fmla="?: G10 G8 0"/>
                <a:gd name="G12" fmla="?: G10 G7 21600"/>
                <a:gd name="T0" fmla="*/ 19450 w 21600"/>
                <a:gd name="T1" fmla="*/ 10800 h 21600"/>
                <a:gd name="T2" fmla="*/ 10800 w 21600"/>
                <a:gd name="T3" fmla="*/ 21600 h 21600"/>
                <a:gd name="T4" fmla="*/ 2150 w 21600"/>
                <a:gd name="T5" fmla="*/ 10800 h 21600"/>
                <a:gd name="T6" fmla="*/ 10800 w 21600"/>
                <a:gd name="T7" fmla="*/ 0 h 21600"/>
                <a:gd name="T8" fmla="*/ 3950 w 21600"/>
                <a:gd name="T9" fmla="*/ 3950 h 21600"/>
                <a:gd name="T10" fmla="*/ 17650 w 21600"/>
                <a:gd name="T11" fmla="*/ 176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300" y="21600"/>
                  </a:lnTo>
                  <a:lnTo>
                    <a:pt x="173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51227" name="AutoShape 8"/>
            <p:cNvSpPr>
              <a:spLocks noChangeArrowheads="1"/>
            </p:cNvSpPr>
            <p:nvPr/>
          </p:nvSpPr>
          <p:spPr bwMode="auto">
            <a:xfrm rot="10800000" flipH="1">
              <a:off x="3146" y="2472"/>
              <a:ext cx="2120" cy="812"/>
            </a:xfrm>
            <a:custGeom>
              <a:avLst/>
              <a:gdLst>
                <a:gd name="T0" fmla="*/ 1908 w 21600"/>
                <a:gd name="T1" fmla="*/ 406 h 21600"/>
                <a:gd name="T2" fmla="*/ 1060 w 21600"/>
                <a:gd name="T3" fmla="*/ 812 h 21600"/>
                <a:gd name="T4" fmla="*/ 212 w 21600"/>
                <a:gd name="T5" fmla="*/ 406 h 21600"/>
                <a:gd name="T6" fmla="*/ 106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3 w 21600"/>
                <a:gd name="T13" fmla="*/ 3964 h 21600"/>
                <a:gd name="T14" fmla="*/ 17647 w 21600"/>
                <a:gd name="T15" fmla="*/ 1763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09" y="21600"/>
                  </a:lnTo>
                  <a:lnTo>
                    <a:pt x="1729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7D7A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28" name="Rectangle 25"/>
            <p:cNvSpPr>
              <a:spLocks noChangeArrowheads="1"/>
            </p:cNvSpPr>
            <p:nvPr/>
          </p:nvSpPr>
          <p:spPr bwMode="auto">
            <a:xfrm>
              <a:off x="3636" y="2221"/>
              <a:ext cx="1173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Many modules</a:t>
              </a:r>
            </a:p>
          </p:txBody>
        </p:sp>
        <p:sp>
          <p:nvSpPr>
            <p:cNvPr id="51229" name="Text Box 27"/>
            <p:cNvSpPr txBox="1">
              <a:spLocks noChangeArrowheads="1"/>
            </p:cNvSpPr>
            <p:nvPr/>
          </p:nvSpPr>
          <p:spPr bwMode="auto">
            <a:xfrm>
              <a:off x="3222" y="511"/>
              <a:ext cx="1972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(chips, hard drives, software, cases)</a:t>
              </a:r>
            </a:p>
          </p:txBody>
        </p:sp>
      </p:grpSp>
      <p:sp>
        <p:nvSpPr>
          <p:cNvPr id="131100" name="Text Box 28"/>
          <p:cNvSpPr txBox="1">
            <a:spLocks noChangeArrowheads="1"/>
          </p:cNvSpPr>
          <p:nvPr/>
        </p:nvSpPr>
        <p:spPr bwMode="auto">
          <a:xfrm>
            <a:off x="987425" y="4264819"/>
            <a:ext cx="15634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7.2(d)</a:t>
            </a:r>
          </a:p>
        </p:txBody>
      </p:sp>
      <p:grpSp>
        <p:nvGrpSpPr>
          <p:cNvPr id="131110" name="Group 38"/>
          <p:cNvGrpSpPr>
            <a:grpSpLocks/>
          </p:cNvGrpSpPr>
          <p:nvPr/>
        </p:nvGrpSpPr>
        <p:grpSpPr bwMode="auto">
          <a:xfrm>
            <a:off x="728663" y="2914644"/>
            <a:ext cx="3617912" cy="785811"/>
            <a:chOff x="395" y="2448"/>
            <a:chExt cx="2279" cy="660"/>
          </a:xfrm>
        </p:grpSpPr>
        <p:sp>
          <p:nvSpPr>
            <p:cNvPr id="51206" name="Rectangle 30"/>
            <p:cNvSpPr>
              <a:spLocks noChangeArrowheads="1"/>
            </p:cNvSpPr>
            <p:nvPr/>
          </p:nvSpPr>
          <p:spPr bwMode="auto">
            <a:xfrm>
              <a:off x="395" y="2519"/>
              <a:ext cx="2279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(high-volume, high-variety)</a:t>
              </a:r>
            </a:p>
            <a:p>
              <a:pPr algn="ctr">
                <a:lnSpc>
                  <a:spcPct val="90000"/>
                </a:lnSpc>
                <a:spcAft>
                  <a:spcPct val="40000"/>
                </a:spcAft>
              </a:pPr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Dell Computer</a:t>
              </a:r>
            </a:p>
          </p:txBody>
        </p:sp>
        <p:sp>
          <p:nvSpPr>
            <p:cNvPr id="51207" name="Line 31"/>
            <p:cNvSpPr>
              <a:spLocks noChangeShapeType="1"/>
            </p:cNvSpPr>
            <p:nvPr/>
          </p:nvSpPr>
          <p:spPr bwMode="auto">
            <a:xfrm>
              <a:off x="495" y="2448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  <p:sp>
          <p:nvSpPr>
            <p:cNvPr id="51208" name="Line 32"/>
            <p:cNvSpPr>
              <a:spLocks noChangeShapeType="1"/>
            </p:cNvSpPr>
            <p:nvPr/>
          </p:nvSpPr>
          <p:spPr bwMode="auto">
            <a:xfrm>
              <a:off x="495" y="3072"/>
              <a:ext cx="20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endParaRPr>
            </a:p>
          </p:txBody>
        </p:sp>
      </p:grpSp>
      <p:pic>
        <p:nvPicPr>
          <p:cNvPr id="131114" name="Picture 42" descr="F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978703"/>
            <a:ext cx="2751516" cy="182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3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110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Mass Customization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895351" y="1308497"/>
            <a:ext cx="7453313" cy="23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Imaginative product design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Flexible process design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Tightly controlled inventory management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Tight schedules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Responsive supply-chain partners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of Processes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573403"/>
              </p:ext>
            </p:extLst>
          </p:nvPr>
        </p:nvGraphicFramePr>
        <p:xfrm>
          <a:off x="296864" y="1158478"/>
          <a:ext cx="8550276" cy="3299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561124"/>
                <a:gridCol w="2146300"/>
                <a:gridCol w="2054225"/>
                <a:gridCol w="2259013"/>
              </a:tblGrid>
              <a:tr h="365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Characteristics of Four Types of Processes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9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(LOW-VOLUME,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REPETITIVE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LOW-VARIETY)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23888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Small quantity and large variety of 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Long runs, usually a standardized product 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from </a:t>
                      </a: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modules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Large quantity and small variety of 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Large quantity and large variety of 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94694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Broadly skilled operators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Moderately trained employees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Less broadly skilled operators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Flexible operators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of Processes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862594"/>
              </p:ext>
            </p:extLst>
          </p:nvPr>
        </p:nvGraphicFramePr>
        <p:xfrm>
          <a:off x="296864" y="1158479"/>
          <a:ext cx="8550276" cy="327832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561124"/>
                <a:gridCol w="2146300"/>
                <a:gridCol w="2054225"/>
                <a:gridCol w="2259013"/>
              </a:tblGrid>
              <a:tr h="365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Characteristics of Four Types of Processes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(LOW-VOLUME,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REPETITIVE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LOW-VARIETY)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947407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Instructions for each job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Few changes in the instructions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Standardized job instructions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Custom orders requiring many job instructions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59286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High inventory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Low inventory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Low inventory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Low inventory relative to the value of the product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51" marB="1004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of Processes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475064"/>
              </p:ext>
            </p:extLst>
          </p:nvPr>
        </p:nvGraphicFramePr>
        <p:xfrm>
          <a:off x="296864" y="1158479"/>
          <a:ext cx="8550276" cy="34918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561124"/>
                <a:gridCol w="2146300"/>
                <a:gridCol w="2054225"/>
                <a:gridCol w="2259013"/>
              </a:tblGrid>
              <a:tr h="365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Characteristics of Four Types of Processes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(LOW-VOLUME,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REPETITIVE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LOW-VARIETY)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23842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made to order and not stored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made to frequent forecasts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made to a forecast and stored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Finished goods are build-to-order (BTO)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59250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Scheduling is complex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Scheduling is routine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Scheduling is routine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Sophisticated scheduling accommodates custom orders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41" marB="100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14325"/>
            <a:ext cx="7772400" cy="6096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Comparison of Processes</a:t>
            </a:r>
          </a:p>
        </p:txBody>
      </p:sp>
      <p:graphicFrame>
        <p:nvGraphicFramePr>
          <p:cNvPr id="63565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963384"/>
              </p:ext>
            </p:extLst>
          </p:nvPr>
        </p:nvGraphicFramePr>
        <p:xfrm>
          <a:off x="296864" y="1158479"/>
          <a:ext cx="8550276" cy="23308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9614"/>
                <a:gridCol w="561124"/>
                <a:gridCol w="2146300"/>
                <a:gridCol w="2054225"/>
                <a:gridCol w="2259013"/>
              </a:tblGrid>
              <a:tr h="3654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TABLE 7.2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Comparison of the Characteristics of Four Types of Processes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33930" marB="133930" anchor="b" horzOverflow="overflow"/>
                </a:tc>
              </a:tr>
              <a:tr h="77693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(LOW-VOLUME,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REPETITIVE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(MODULAR)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 FOCUS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LOW-VARIETY)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MASS CUSTOMIZATION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(HIGH-VOLUME, HIGH-VARIETY)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59235">
                <a:tc gridSpan="2"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are low and variable costs high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are dependent on flexibility of the facility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are high and variable costs low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Fixed costs tend to be high and variable costs low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267862" marR="267862" marT="100433" marB="100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Crossover Chart Example</a:t>
            </a:r>
          </a:p>
        </p:txBody>
      </p:sp>
      <p:sp>
        <p:nvSpPr>
          <p:cNvPr id="59394" name="Content Placeholder 3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1628775"/>
          </a:xfrm>
        </p:spPr>
        <p:txBody>
          <a:bodyPr>
            <a:normAutofit fontScale="92500"/>
          </a:bodyPr>
          <a:lstStyle/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 smtClean="0">
                <a:latin typeface="Gill Sans MT" panose="020B0502020104020203" pitchFamily="34" charset="0"/>
                <a:cs typeface="Arial" pitchFamily="34" charset="0"/>
              </a:rPr>
              <a:t>Evaluate three different accounting software products</a:t>
            </a:r>
          </a:p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 smtClean="0">
                <a:latin typeface="Gill Sans MT" panose="020B0502020104020203" pitchFamily="34" charset="0"/>
                <a:cs typeface="Arial" pitchFamily="34" charset="0"/>
              </a:rPr>
              <a:t>Calculate crossover points between software A and B and between software B and C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00532"/>
              </p:ext>
            </p:extLst>
          </p:nvPr>
        </p:nvGraphicFramePr>
        <p:xfrm>
          <a:off x="698500" y="2924176"/>
          <a:ext cx="7759701" cy="1646024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790701"/>
                <a:gridCol w="2298700"/>
                <a:gridCol w="3670300"/>
              </a:tblGrid>
              <a:tr h="434503"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FIXED COST</a:t>
                      </a:r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DOLLARS REQUIRED PER ACCOUNTING REPORT</a:t>
                      </a:r>
                      <a:endParaRPr lang="en-US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A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$200,000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$60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B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$300,000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$25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3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Software C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$400,000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$10</a:t>
                      </a:r>
                      <a:endParaRPr lang="en-US" sz="1800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303" marB="343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0251" y="1037968"/>
            <a:ext cx="8598089" cy="3957113"/>
          </a:xfrm>
          <a:prstGeom prst="roundRect">
            <a:avLst>
              <a:gd name="adj" fmla="val 563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9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Crossover Chart Example</a:t>
            </a:r>
          </a:p>
        </p:txBody>
      </p:sp>
      <p:graphicFrame>
        <p:nvGraphicFramePr>
          <p:cNvPr id="4" name="Object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563771"/>
              </p:ext>
            </p:extLst>
          </p:nvPr>
        </p:nvGraphicFramePr>
        <p:xfrm>
          <a:off x="2266950" y="1148954"/>
          <a:ext cx="373806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62" name="Equation" r:id="rId3" imgW="4598640" imgH="1490040" progId="Equation.3">
                  <p:embed/>
                </p:oleObj>
              </mc:Choice>
              <mc:Fallback>
                <p:oleObj name="Equation" r:id="rId3" imgW="4598640" imgH="1490040" progId="Equation.3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148954"/>
                        <a:ext cx="373806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95338" y="2325291"/>
            <a:ext cx="74481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</a:pPr>
            <a:r>
              <a:rPr lang="en-US" altLang="en-US" sz="2400">
                <a:solidFill>
                  <a:schemeClr val="accent1"/>
                </a:solidFill>
                <a:latin typeface="Gill Sans MT" panose="020B0502020104020203" pitchFamily="34" charset="0"/>
              </a:rPr>
              <a:t>Software A is most economical from 0 to 2,857 reports</a:t>
            </a:r>
          </a:p>
        </p:txBody>
      </p:sp>
      <p:graphicFrame>
        <p:nvGraphicFramePr>
          <p:cNvPr id="6" name="Object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210105"/>
              </p:ext>
            </p:extLst>
          </p:nvPr>
        </p:nvGraphicFramePr>
        <p:xfrm>
          <a:off x="2241550" y="2839641"/>
          <a:ext cx="376346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63" name="Equation" r:id="rId5" imgW="4644360" imgH="1490040" progId="Equation.3">
                  <p:embed/>
                </p:oleObj>
              </mc:Choice>
              <mc:Fallback>
                <p:oleObj name="Equation" r:id="rId5" imgW="4644360" imgH="1490040" progId="Equation.3">
                  <p:embed/>
                  <p:pic>
                    <p:nvPicPr>
                      <p:cNvPr id="0" name="Object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2839641"/>
                        <a:ext cx="376346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95338" y="4015978"/>
            <a:ext cx="79758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342900" indent="-342900">
              <a:buClr>
                <a:schemeClr val="accent1">
                  <a:lumMod val="40000"/>
                  <a:lumOff val="60000"/>
                </a:schemeClr>
              </a:buClr>
              <a:buSzPct val="60000"/>
              <a:buFont typeface="Cardo" panose="02020600000000000000" pitchFamily="18" charset="-79"/>
              <a:buChar char=""/>
              <a:defRPr sz="2400">
                <a:latin typeface="Gill Sans MT" panose="020B050202010402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4572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en-US">
                <a:solidFill>
                  <a:schemeClr val="accent1"/>
                </a:solidFill>
              </a:rPr>
              <a:t>Software B is most economical from 2,857 to 6,666 reports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MT" panose="020B0502020104020203" pitchFamily="34" charset="0"/>
            </a:endParaRP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8125"/>
            <a:ext cx="7772400" cy="5238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Crossover Charts</a:t>
            </a:r>
          </a:p>
        </p:txBody>
      </p: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5864225" y="866775"/>
            <a:ext cx="2441575" cy="1768079"/>
            <a:chOff x="3694" y="848"/>
            <a:chExt cx="1538" cy="1485"/>
          </a:xfrm>
        </p:grpSpPr>
        <p:sp>
          <p:nvSpPr>
            <p:cNvPr id="69636" name="Rectangle 4"/>
            <p:cNvSpPr>
              <a:spLocks noChangeArrowheads="1"/>
            </p:cNvSpPr>
            <p:nvPr/>
          </p:nvSpPr>
          <p:spPr bwMode="auto">
            <a:xfrm>
              <a:off x="3936" y="1504"/>
              <a:ext cx="1272" cy="480"/>
            </a:xfrm>
            <a:prstGeom prst="rect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Gill Sans MT" panose="020B0502020104020203" pitchFamily="34" charset="0"/>
                <a:cs typeface="+mn-cs"/>
              </a:endParaRPr>
            </a:p>
          </p:txBody>
        </p:sp>
        <p:sp>
          <p:nvSpPr>
            <p:cNvPr id="122950" name="Freeform 5"/>
            <p:cNvSpPr>
              <a:spLocks/>
            </p:cNvSpPr>
            <p:nvPr/>
          </p:nvSpPr>
          <p:spPr bwMode="auto">
            <a:xfrm>
              <a:off x="3936" y="848"/>
              <a:ext cx="1296" cy="1136"/>
            </a:xfrm>
            <a:custGeom>
              <a:avLst/>
              <a:gdLst>
                <a:gd name="T0" fmla="*/ 0 w 1128"/>
                <a:gd name="T1" fmla="*/ 0 h 1136"/>
                <a:gd name="T2" fmla="*/ 0 w 1128"/>
                <a:gd name="T3" fmla="*/ 1136 h 1136"/>
                <a:gd name="T4" fmla="*/ 1296 w 1128"/>
                <a:gd name="T5" fmla="*/ 1136 h 1136"/>
                <a:gd name="T6" fmla="*/ 0 60000 65536"/>
                <a:gd name="T7" fmla="*/ 0 60000 65536"/>
                <a:gd name="T8" fmla="*/ 0 60000 65536"/>
                <a:gd name="T9" fmla="*/ 0 w 1128"/>
                <a:gd name="T10" fmla="*/ 0 h 1136"/>
                <a:gd name="T11" fmla="*/ 1128 w 1128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8" h="1136">
                  <a:moveTo>
                    <a:pt x="0" y="0"/>
                  </a:moveTo>
                  <a:lnTo>
                    <a:pt x="0" y="1136"/>
                  </a:lnTo>
                  <a:lnTo>
                    <a:pt x="1128" y="113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1" name="Line 6"/>
            <p:cNvSpPr>
              <a:spLocks noChangeShapeType="1"/>
            </p:cNvSpPr>
            <p:nvPr/>
          </p:nvSpPr>
          <p:spPr bwMode="auto">
            <a:xfrm flipV="1">
              <a:off x="3936" y="1040"/>
              <a:ext cx="1272" cy="4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2" name="Rectangle 7"/>
            <p:cNvSpPr>
              <a:spLocks noChangeArrowheads="1"/>
            </p:cNvSpPr>
            <p:nvPr/>
          </p:nvSpPr>
          <p:spPr bwMode="auto">
            <a:xfrm>
              <a:off x="4256" y="1649"/>
              <a:ext cx="55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Fixed costs</a:t>
              </a:r>
            </a:p>
          </p:txBody>
        </p:sp>
        <p:sp>
          <p:nvSpPr>
            <p:cNvPr id="122953" name="Rectangle 8"/>
            <p:cNvSpPr>
              <a:spLocks noChangeArrowheads="1"/>
            </p:cNvSpPr>
            <p:nvPr/>
          </p:nvSpPr>
          <p:spPr bwMode="auto">
            <a:xfrm>
              <a:off x="4142" y="857"/>
              <a:ext cx="6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Variable costs</a:t>
              </a:r>
            </a:p>
          </p:txBody>
        </p:sp>
        <p:sp>
          <p:nvSpPr>
            <p:cNvPr id="122954" name="Rectangle 9"/>
            <p:cNvSpPr>
              <a:spLocks noChangeArrowheads="1"/>
            </p:cNvSpPr>
            <p:nvPr/>
          </p:nvSpPr>
          <p:spPr bwMode="auto">
            <a:xfrm>
              <a:off x="3694" y="1221"/>
              <a:ext cx="20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anose="020B0502020104020203" pitchFamily="34" charset="0"/>
                </a:rPr>
                <a:t>$</a:t>
              </a:r>
            </a:p>
          </p:txBody>
        </p:sp>
        <p:sp>
          <p:nvSpPr>
            <p:cNvPr id="122955" name="Rectangle 10"/>
            <p:cNvSpPr>
              <a:spLocks noChangeArrowheads="1"/>
            </p:cNvSpPr>
            <p:nvPr/>
          </p:nvSpPr>
          <p:spPr bwMode="auto">
            <a:xfrm>
              <a:off x="4054" y="1971"/>
              <a:ext cx="1014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High volume, low variety</a:t>
              </a:r>
            </a:p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Process C</a:t>
              </a:r>
            </a:p>
          </p:txBody>
        </p:sp>
        <p:sp>
          <p:nvSpPr>
            <p:cNvPr id="122956" name="Line 11"/>
            <p:cNvSpPr>
              <a:spLocks noChangeShapeType="1"/>
            </p:cNvSpPr>
            <p:nvPr/>
          </p:nvSpPr>
          <p:spPr bwMode="auto">
            <a:xfrm rot="16200000" flipH="1">
              <a:off x="4643" y="1077"/>
              <a:ext cx="157" cy="6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7" name="Line 12"/>
            <p:cNvSpPr>
              <a:spLocks noChangeShapeType="1"/>
            </p:cNvSpPr>
            <p:nvPr/>
          </p:nvSpPr>
          <p:spPr bwMode="auto">
            <a:xfrm rot="5400000" flipH="1" flipV="1">
              <a:off x="4699" y="1589"/>
              <a:ext cx="1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58" name="AutoShape 13"/>
            <p:cNvSpPr>
              <a:spLocks/>
            </p:cNvSpPr>
            <p:nvPr/>
          </p:nvSpPr>
          <p:spPr bwMode="auto">
            <a:xfrm>
              <a:off x="4000" y="1523"/>
              <a:ext cx="133" cy="445"/>
            </a:xfrm>
            <a:prstGeom prst="rightBrace">
              <a:avLst>
                <a:gd name="adj1" fmla="val 27882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46" name="Group 14"/>
          <p:cNvGrpSpPr>
            <a:grpSpLocks/>
          </p:cNvGrpSpPr>
          <p:nvPr/>
        </p:nvGrpSpPr>
        <p:grpSpPr bwMode="auto">
          <a:xfrm>
            <a:off x="3171825" y="847725"/>
            <a:ext cx="2495550" cy="1787129"/>
            <a:chOff x="1998" y="832"/>
            <a:chExt cx="1572" cy="1501"/>
          </a:xfrm>
        </p:grpSpPr>
        <p:sp>
          <p:nvSpPr>
            <p:cNvPr id="122939" name="Rectangle 15"/>
            <p:cNvSpPr>
              <a:spLocks noChangeArrowheads="1"/>
            </p:cNvSpPr>
            <p:nvPr/>
          </p:nvSpPr>
          <p:spPr bwMode="auto">
            <a:xfrm>
              <a:off x="2244" y="1600"/>
              <a:ext cx="1272" cy="384"/>
            </a:xfrm>
            <a:prstGeom prst="rect">
              <a:avLst/>
            </a:prstGeom>
            <a:solidFill>
              <a:srgbClr val="92D3CB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0" name="Freeform 16"/>
            <p:cNvSpPr>
              <a:spLocks/>
            </p:cNvSpPr>
            <p:nvPr/>
          </p:nvSpPr>
          <p:spPr bwMode="auto">
            <a:xfrm>
              <a:off x="2244" y="848"/>
              <a:ext cx="1296" cy="1136"/>
            </a:xfrm>
            <a:custGeom>
              <a:avLst/>
              <a:gdLst>
                <a:gd name="T0" fmla="*/ 0 w 1128"/>
                <a:gd name="T1" fmla="*/ 0 h 1136"/>
                <a:gd name="T2" fmla="*/ 0 w 1128"/>
                <a:gd name="T3" fmla="*/ 1136 h 1136"/>
                <a:gd name="T4" fmla="*/ 1296 w 1128"/>
                <a:gd name="T5" fmla="*/ 1136 h 1136"/>
                <a:gd name="T6" fmla="*/ 0 60000 65536"/>
                <a:gd name="T7" fmla="*/ 0 60000 65536"/>
                <a:gd name="T8" fmla="*/ 0 60000 65536"/>
                <a:gd name="T9" fmla="*/ 0 w 1128"/>
                <a:gd name="T10" fmla="*/ 0 h 1136"/>
                <a:gd name="T11" fmla="*/ 1128 w 1128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8" h="1136">
                  <a:moveTo>
                    <a:pt x="0" y="0"/>
                  </a:moveTo>
                  <a:lnTo>
                    <a:pt x="0" y="1136"/>
                  </a:lnTo>
                  <a:lnTo>
                    <a:pt x="1128" y="113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1" name="Line 17"/>
            <p:cNvSpPr>
              <a:spLocks noChangeShapeType="1"/>
            </p:cNvSpPr>
            <p:nvPr/>
          </p:nvSpPr>
          <p:spPr bwMode="auto">
            <a:xfrm flipV="1">
              <a:off x="2248" y="832"/>
              <a:ext cx="1192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2" name="Rectangle 18"/>
            <p:cNvSpPr>
              <a:spLocks noChangeArrowheads="1"/>
            </p:cNvSpPr>
            <p:nvPr/>
          </p:nvSpPr>
          <p:spPr bwMode="auto">
            <a:xfrm>
              <a:off x="2565" y="1699"/>
              <a:ext cx="55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Fixed costs</a:t>
              </a:r>
            </a:p>
          </p:txBody>
        </p:sp>
        <p:sp>
          <p:nvSpPr>
            <p:cNvPr id="122943" name="Rectangle 19"/>
            <p:cNvSpPr>
              <a:spLocks noChangeArrowheads="1"/>
            </p:cNvSpPr>
            <p:nvPr/>
          </p:nvSpPr>
          <p:spPr bwMode="auto">
            <a:xfrm>
              <a:off x="2898" y="1153"/>
              <a:ext cx="6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Variable costs</a:t>
              </a:r>
            </a:p>
          </p:txBody>
        </p:sp>
        <p:sp>
          <p:nvSpPr>
            <p:cNvPr id="122944" name="Rectangle 20"/>
            <p:cNvSpPr>
              <a:spLocks noChangeArrowheads="1"/>
            </p:cNvSpPr>
            <p:nvPr/>
          </p:nvSpPr>
          <p:spPr bwMode="auto">
            <a:xfrm>
              <a:off x="1998" y="1221"/>
              <a:ext cx="20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anose="020B0502020104020203" pitchFamily="34" charset="0"/>
                </a:rPr>
                <a:t>$</a:t>
              </a:r>
            </a:p>
          </p:txBody>
        </p:sp>
        <p:sp>
          <p:nvSpPr>
            <p:cNvPr id="122945" name="Rectangle 21"/>
            <p:cNvSpPr>
              <a:spLocks noChangeArrowheads="1"/>
            </p:cNvSpPr>
            <p:nvPr/>
          </p:nvSpPr>
          <p:spPr bwMode="auto">
            <a:xfrm>
              <a:off x="2641" y="1971"/>
              <a:ext cx="47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Repetitive</a:t>
              </a:r>
            </a:p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Process B</a:t>
              </a:r>
            </a:p>
          </p:txBody>
        </p:sp>
        <p:sp>
          <p:nvSpPr>
            <p:cNvPr id="122946" name="Line 22"/>
            <p:cNvSpPr>
              <a:spLocks noChangeShapeType="1"/>
            </p:cNvSpPr>
            <p:nvPr/>
          </p:nvSpPr>
          <p:spPr bwMode="auto">
            <a:xfrm rot="16200000" flipV="1">
              <a:off x="3127" y="1072"/>
              <a:ext cx="148" cy="4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7" name="Line 23"/>
            <p:cNvSpPr>
              <a:spLocks noChangeShapeType="1"/>
            </p:cNvSpPr>
            <p:nvPr/>
          </p:nvSpPr>
          <p:spPr bwMode="auto">
            <a:xfrm rot="16200000" flipH="1">
              <a:off x="3180" y="1516"/>
              <a:ext cx="146" cy="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48" name="AutoShape 24"/>
            <p:cNvSpPr>
              <a:spLocks/>
            </p:cNvSpPr>
            <p:nvPr/>
          </p:nvSpPr>
          <p:spPr bwMode="auto">
            <a:xfrm>
              <a:off x="2312" y="1618"/>
              <a:ext cx="133" cy="349"/>
            </a:xfrm>
            <a:prstGeom prst="rightBrace">
              <a:avLst>
                <a:gd name="adj1" fmla="val 21867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57" name="Group 25"/>
          <p:cNvGrpSpPr>
            <a:grpSpLocks/>
          </p:cNvGrpSpPr>
          <p:nvPr/>
        </p:nvGrpSpPr>
        <p:grpSpPr bwMode="auto">
          <a:xfrm>
            <a:off x="492126" y="866776"/>
            <a:ext cx="2454275" cy="1774031"/>
            <a:chOff x="310" y="848"/>
            <a:chExt cx="1546" cy="1490"/>
          </a:xfrm>
        </p:grpSpPr>
        <p:sp>
          <p:nvSpPr>
            <p:cNvPr id="122929" name="Rectangle 26"/>
            <p:cNvSpPr>
              <a:spLocks noChangeArrowheads="1"/>
            </p:cNvSpPr>
            <p:nvPr/>
          </p:nvSpPr>
          <p:spPr bwMode="auto">
            <a:xfrm>
              <a:off x="560" y="1728"/>
              <a:ext cx="1272" cy="256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0" name="Freeform 27"/>
            <p:cNvSpPr>
              <a:spLocks/>
            </p:cNvSpPr>
            <p:nvPr/>
          </p:nvSpPr>
          <p:spPr bwMode="auto">
            <a:xfrm>
              <a:off x="560" y="848"/>
              <a:ext cx="1296" cy="1136"/>
            </a:xfrm>
            <a:custGeom>
              <a:avLst/>
              <a:gdLst>
                <a:gd name="T0" fmla="*/ 0 w 1128"/>
                <a:gd name="T1" fmla="*/ 0 h 1136"/>
                <a:gd name="T2" fmla="*/ 0 w 1128"/>
                <a:gd name="T3" fmla="*/ 1136 h 1136"/>
                <a:gd name="T4" fmla="*/ 1296 w 1128"/>
                <a:gd name="T5" fmla="*/ 1136 h 1136"/>
                <a:gd name="T6" fmla="*/ 0 60000 65536"/>
                <a:gd name="T7" fmla="*/ 0 60000 65536"/>
                <a:gd name="T8" fmla="*/ 0 60000 65536"/>
                <a:gd name="T9" fmla="*/ 0 w 1128"/>
                <a:gd name="T10" fmla="*/ 0 h 1136"/>
                <a:gd name="T11" fmla="*/ 1128 w 1128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8" h="1136">
                  <a:moveTo>
                    <a:pt x="0" y="0"/>
                  </a:moveTo>
                  <a:lnTo>
                    <a:pt x="0" y="1136"/>
                  </a:lnTo>
                  <a:lnTo>
                    <a:pt x="1128" y="113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1" name="Line 28"/>
            <p:cNvSpPr>
              <a:spLocks noChangeShapeType="1"/>
            </p:cNvSpPr>
            <p:nvPr/>
          </p:nvSpPr>
          <p:spPr bwMode="auto">
            <a:xfrm flipV="1">
              <a:off x="560" y="880"/>
              <a:ext cx="672" cy="8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2" name="Rectangle 29"/>
            <p:cNvSpPr>
              <a:spLocks noChangeArrowheads="1"/>
            </p:cNvSpPr>
            <p:nvPr/>
          </p:nvSpPr>
          <p:spPr bwMode="auto">
            <a:xfrm>
              <a:off x="872" y="1763"/>
              <a:ext cx="555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Fixed costs</a:t>
              </a:r>
            </a:p>
          </p:txBody>
        </p:sp>
        <p:sp>
          <p:nvSpPr>
            <p:cNvPr id="122933" name="Rectangle 30"/>
            <p:cNvSpPr>
              <a:spLocks noChangeArrowheads="1"/>
            </p:cNvSpPr>
            <p:nvPr/>
          </p:nvSpPr>
          <p:spPr bwMode="auto">
            <a:xfrm>
              <a:off x="1101" y="1186"/>
              <a:ext cx="67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200">
                  <a:latin typeface="Gill Sans MT" panose="020B0502020104020203" pitchFamily="34" charset="0"/>
                </a:rPr>
                <a:t>Variable costs</a:t>
              </a:r>
            </a:p>
          </p:txBody>
        </p:sp>
        <p:sp>
          <p:nvSpPr>
            <p:cNvPr id="122934" name="Rectangle 31"/>
            <p:cNvSpPr>
              <a:spLocks noChangeArrowheads="1"/>
            </p:cNvSpPr>
            <p:nvPr/>
          </p:nvSpPr>
          <p:spPr bwMode="auto">
            <a:xfrm>
              <a:off x="310" y="1221"/>
              <a:ext cx="20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latin typeface="Gill Sans MT" panose="020B0502020104020203" pitchFamily="34" charset="0"/>
                </a:rPr>
                <a:t>$</a:t>
              </a:r>
            </a:p>
          </p:txBody>
        </p:sp>
        <p:sp>
          <p:nvSpPr>
            <p:cNvPr id="122935" name="Rectangle 32"/>
            <p:cNvSpPr>
              <a:spLocks noChangeArrowheads="1"/>
            </p:cNvSpPr>
            <p:nvPr/>
          </p:nvSpPr>
          <p:spPr bwMode="auto">
            <a:xfrm>
              <a:off x="666" y="1976"/>
              <a:ext cx="1018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Low volume, high variety</a:t>
              </a:r>
            </a:p>
            <a:p>
              <a:pPr algn="ctr"/>
              <a:r>
                <a:rPr lang="en-US" altLang="en-US" sz="1100">
                  <a:latin typeface="Gill Sans MT" panose="020B0502020104020203" pitchFamily="34" charset="0"/>
                </a:rPr>
                <a:t>Process A</a:t>
              </a:r>
            </a:p>
          </p:txBody>
        </p:sp>
        <p:sp>
          <p:nvSpPr>
            <p:cNvPr id="122936" name="Line 33"/>
            <p:cNvSpPr>
              <a:spLocks noChangeShapeType="1"/>
            </p:cNvSpPr>
            <p:nvPr/>
          </p:nvSpPr>
          <p:spPr bwMode="auto">
            <a:xfrm>
              <a:off x="1437" y="1475"/>
              <a:ext cx="27" cy="23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7" name="Line 34"/>
            <p:cNvSpPr>
              <a:spLocks noChangeShapeType="1"/>
            </p:cNvSpPr>
            <p:nvPr/>
          </p:nvSpPr>
          <p:spPr bwMode="auto">
            <a:xfrm rot="16200000" flipV="1">
              <a:off x="1144" y="1022"/>
              <a:ext cx="183" cy="19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38" name="AutoShape 35"/>
            <p:cNvSpPr>
              <a:spLocks/>
            </p:cNvSpPr>
            <p:nvPr/>
          </p:nvSpPr>
          <p:spPr bwMode="auto">
            <a:xfrm>
              <a:off x="621" y="1746"/>
              <a:ext cx="133" cy="221"/>
            </a:xfrm>
            <a:prstGeom prst="rightBrace">
              <a:avLst>
                <a:gd name="adj1" fmla="val 13847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68" name="Group 36"/>
          <p:cNvGrpSpPr>
            <a:grpSpLocks/>
          </p:cNvGrpSpPr>
          <p:nvPr/>
        </p:nvGrpSpPr>
        <p:grpSpPr bwMode="auto">
          <a:xfrm>
            <a:off x="3600450" y="4129085"/>
            <a:ext cx="1301750" cy="492919"/>
            <a:chOff x="2268" y="3516"/>
            <a:chExt cx="820" cy="414"/>
          </a:xfrm>
        </p:grpSpPr>
        <p:sp>
          <p:nvSpPr>
            <p:cNvPr id="122927" name="Rectangle 37"/>
            <p:cNvSpPr>
              <a:spLocks noChangeArrowheads="1"/>
            </p:cNvSpPr>
            <p:nvPr/>
          </p:nvSpPr>
          <p:spPr bwMode="auto">
            <a:xfrm>
              <a:off x="2367" y="3536"/>
              <a:ext cx="721" cy="3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90000" bIns="90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100">
                  <a:latin typeface="Gill Sans MT" panose="020B0502020104020203" pitchFamily="34" charset="0"/>
                </a:rPr>
                <a:t>Fixed cost Process A</a:t>
              </a:r>
            </a:p>
          </p:txBody>
        </p:sp>
        <p:sp>
          <p:nvSpPr>
            <p:cNvPr id="122928" name="AutoShape 38"/>
            <p:cNvSpPr>
              <a:spLocks/>
            </p:cNvSpPr>
            <p:nvPr/>
          </p:nvSpPr>
          <p:spPr bwMode="auto">
            <a:xfrm>
              <a:off x="2268" y="3516"/>
              <a:ext cx="92" cy="388"/>
            </a:xfrm>
            <a:prstGeom prst="rightBrace">
              <a:avLst>
                <a:gd name="adj1" fmla="val 3514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71" name="Group 39"/>
          <p:cNvGrpSpPr>
            <a:grpSpLocks/>
          </p:cNvGrpSpPr>
          <p:nvPr/>
        </p:nvGrpSpPr>
        <p:grpSpPr bwMode="auto">
          <a:xfrm>
            <a:off x="4870450" y="3886199"/>
            <a:ext cx="1314450" cy="739378"/>
            <a:chOff x="3068" y="3312"/>
            <a:chExt cx="828" cy="621"/>
          </a:xfrm>
        </p:grpSpPr>
        <p:sp>
          <p:nvSpPr>
            <p:cNvPr id="122925" name="Rectangle 40"/>
            <p:cNvSpPr>
              <a:spLocks noChangeArrowheads="1"/>
            </p:cNvSpPr>
            <p:nvPr/>
          </p:nvSpPr>
          <p:spPr bwMode="auto">
            <a:xfrm>
              <a:off x="3175" y="3341"/>
              <a:ext cx="721" cy="592"/>
            </a:xfrm>
            <a:prstGeom prst="rect">
              <a:avLst/>
            </a:prstGeom>
            <a:solidFill>
              <a:srgbClr val="92D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82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endParaRPr lang="en-US" altLang="en-US" sz="1100"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endParaRPr lang="en-US" altLang="en-US" sz="1100">
                <a:latin typeface="Gill Sans MT" panose="020B0502020104020203" pitchFamily="34" charset="0"/>
              </a:endParaRPr>
            </a:p>
            <a:p>
              <a:pPr algn="ctr">
                <a:lnSpc>
                  <a:spcPct val="85000"/>
                </a:lnSpc>
              </a:pPr>
              <a:r>
                <a:rPr lang="en-US" altLang="en-US" sz="1100">
                  <a:latin typeface="Gill Sans MT" panose="020B0502020104020203" pitchFamily="34" charset="0"/>
                </a:rPr>
                <a:t>Fixed cost Process B</a:t>
              </a:r>
            </a:p>
          </p:txBody>
        </p:sp>
        <p:sp>
          <p:nvSpPr>
            <p:cNvPr id="122926" name="AutoShape 41"/>
            <p:cNvSpPr>
              <a:spLocks/>
            </p:cNvSpPr>
            <p:nvPr/>
          </p:nvSpPr>
          <p:spPr bwMode="auto">
            <a:xfrm>
              <a:off x="3068" y="3312"/>
              <a:ext cx="92" cy="600"/>
            </a:xfrm>
            <a:prstGeom prst="rightBrace">
              <a:avLst>
                <a:gd name="adj1" fmla="val 54348"/>
                <a:gd name="adj2" fmla="val 54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74" name="Group 42"/>
          <p:cNvGrpSpPr>
            <a:grpSpLocks/>
          </p:cNvGrpSpPr>
          <p:nvPr/>
        </p:nvGrpSpPr>
        <p:grpSpPr bwMode="auto">
          <a:xfrm>
            <a:off x="6159500" y="3652841"/>
            <a:ext cx="1308100" cy="979885"/>
            <a:chOff x="3880" y="3116"/>
            <a:chExt cx="824" cy="823"/>
          </a:xfrm>
        </p:grpSpPr>
        <p:sp>
          <p:nvSpPr>
            <p:cNvPr id="69675" name="Rectangle 43"/>
            <p:cNvSpPr>
              <a:spLocks noChangeArrowheads="1"/>
            </p:cNvSpPr>
            <p:nvPr/>
          </p:nvSpPr>
          <p:spPr bwMode="auto">
            <a:xfrm>
              <a:off x="3983" y="3136"/>
              <a:ext cx="721" cy="8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Gill Sans MT" panose="020B0502020104020203" pitchFamily="34" charset="0"/>
                <a:cs typeface="+mn-cs"/>
              </a:endParaRPr>
            </a:p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Gill Sans MT" panose="020B0502020104020203" pitchFamily="34" charset="0"/>
                  <a:cs typeface="+mn-cs"/>
                </a:rPr>
                <a:t>Fixed cost Process C</a:t>
              </a:r>
            </a:p>
          </p:txBody>
        </p:sp>
        <p:sp>
          <p:nvSpPr>
            <p:cNvPr id="122924" name="AutoShape 44"/>
            <p:cNvSpPr>
              <a:spLocks/>
            </p:cNvSpPr>
            <p:nvPr/>
          </p:nvSpPr>
          <p:spPr bwMode="auto">
            <a:xfrm>
              <a:off x="3880" y="3116"/>
              <a:ext cx="92" cy="792"/>
            </a:xfrm>
            <a:prstGeom prst="rightBrace">
              <a:avLst>
                <a:gd name="adj1" fmla="val 71739"/>
                <a:gd name="adj2" fmla="val 64144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69677" name="Group 45"/>
          <p:cNvGrpSpPr>
            <a:grpSpLocks/>
          </p:cNvGrpSpPr>
          <p:nvPr/>
        </p:nvGrpSpPr>
        <p:grpSpPr bwMode="auto">
          <a:xfrm>
            <a:off x="2362200" y="2280049"/>
            <a:ext cx="1206500" cy="1825229"/>
            <a:chOff x="1488" y="1963"/>
            <a:chExt cx="760" cy="1533"/>
          </a:xfrm>
        </p:grpSpPr>
        <p:grpSp>
          <p:nvGrpSpPr>
            <p:cNvPr id="122919" name="Group 46"/>
            <p:cNvGrpSpPr>
              <a:grpSpLocks/>
            </p:cNvGrpSpPr>
            <p:nvPr/>
          </p:nvGrpSpPr>
          <p:grpSpPr bwMode="auto">
            <a:xfrm>
              <a:off x="1488" y="2000"/>
              <a:ext cx="760" cy="1496"/>
              <a:chOff x="1488" y="2000"/>
              <a:chExt cx="760" cy="1496"/>
            </a:xfrm>
          </p:grpSpPr>
          <p:sp>
            <p:nvSpPr>
              <p:cNvPr id="122921" name="Line 47"/>
              <p:cNvSpPr>
                <a:spLocks noChangeShapeType="1"/>
              </p:cNvSpPr>
              <p:nvPr/>
            </p:nvSpPr>
            <p:spPr bwMode="auto">
              <a:xfrm flipV="1">
                <a:off x="1488" y="2512"/>
                <a:ext cx="760" cy="984"/>
              </a:xfrm>
              <a:prstGeom prst="line">
                <a:avLst/>
              </a:prstGeom>
              <a:noFill/>
              <a:ln w="76200">
                <a:solidFill>
                  <a:srgbClr val="9FACC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22922" name="Freeform 48"/>
              <p:cNvSpPr>
                <a:spLocks/>
              </p:cNvSpPr>
              <p:nvPr/>
            </p:nvSpPr>
            <p:spPr bwMode="auto">
              <a:xfrm>
                <a:off x="1928" y="2000"/>
                <a:ext cx="182" cy="368"/>
              </a:xfrm>
              <a:custGeom>
                <a:avLst/>
                <a:gdLst>
                  <a:gd name="T0" fmla="*/ 0 w 313"/>
                  <a:gd name="T1" fmla="*/ 0 h 448"/>
                  <a:gd name="T2" fmla="*/ 154 w 313"/>
                  <a:gd name="T3" fmla="*/ 177 h 448"/>
                  <a:gd name="T4" fmla="*/ 172 w 313"/>
                  <a:gd name="T5" fmla="*/ 368 h 448"/>
                  <a:gd name="T6" fmla="*/ 0 60000 65536"/>
                  <a:gd name="T7" fmla="*/ 0 60000 65536"/>
                  <a:gd name="T8" fmla="*/ 0 60000 65536"/>
                  <a:gd name="T9" fmla="*/ 0 w 313"/>
                  <a:gd name="T10" fmla="*/ 0 h 448"/>
                  <a:gd name="T11" fmla="*/ 313 w 313"/>
                  <a:gd name="T12" fmla="*/ 448 h 44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3" h="448">
                    <a:moveTo>
                      <a:pt x="0" y="0"/>
                    </a:moveTo>
                    <a:cubicBezTo>
                      <a:pt x="107" y="70"/>
                      <a:pt x="215" y="141"/>
                      <a:pt x="264" y="216"/>
                    </a:cubicBezTo>
                    <a:cubicBezTo>
                      <a:pt x="313" y="291"/>
                      <a:pt x="304" y="369"/>
                      <a:pt x="296" y="448"/>
                    </a:cubicBezTo>
                  </a:path>
                </a:pathLst>
              </a:custGeom>
              <a:noFill/>
              <a:ln w="57150" cmpd="sng">
                <a:solidFill>
                  <a:schemeClr val="accent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22920" name="Rectangle 49"/>
            <p:cNvSpPr>
              <a:spLocks noChangeArrowheads="1"/>
            </p:cNvSpPr>
            <p:nvPr/>
          </p:nvSpPr>
          <p:spPr bwMode="auto">
            <a:xfrm rot="18452044">
              <a:off x="1521" y="2460"/>
              <a:ext cx="1153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Total process A costs</a:t>
              </a:r>
            </a:p>
          </p:txBody>
        </p:sp>
      </p:grpSp>
      <p:grpSp>
        <p:nvGrpSpPr>
          <p:cNvPr id="69682" name="Group 50"/>
          <p:cNvGrpSpPr>
            <a:grpSpLocks/>
          </p:cNvGrpSpPr>
          <p:nvPr/>
        </p:nvGrpSpPr>
        <p:grpSpPr bwMode="auto">
          <a:xfrm>
            <a:off x="2374900" y="2390775"/>
            <a:ext cx="3049588" cy="1476375"/>
            <a:chOff x="1496" y="2056"/>
            <a:chExt cx="1921" cy="1240"/>
          </a:xfrm>
        </p:grpSpPr>
        <p:grpSp>
          <p:nvGrpSpPr>
            <p:cNvPr id="122915" name="Group 51"/>
            <p:cNvGrpSpPr>
              <a:grpSpLocks/>
            </p:cNvGrpSpPr>
            <p:nvPr/>
          </p:nvGrpSpPr>
          <p:grpSpPr bwMode="auto">
            <a:xfrm>
              <a:off x="1496" y="2056"/>
              <a:ext cx="1921" cy="1240"/>
              <a:chOff x="1496" y="2056"/>
              <a:chExt cx="1921" cy="1240"/>
            </a:xfrm>
          </p:grpSpPr>
          <p:sp>
            <p:nvSpPr>
              <p:cNvPr id="122917" name="Line 52"/>
              <p:cNvSpPr>
                <a:spLocks noChangeShapeType="1"/>
              </p:cNvSpPr>
              <p:nvPr/>
            </p:nvSpPr>
            <p:spPr bwMode="auto">
              <a:xfrm flipV="1">
                <a:off x="1496" y="2472"/>
                <a:ext cx="1272" cy="824"/>
              </a:xfrm>
              <a:prstGeom prst="line">
                <a:avLst/>
              </a:prstGeom>
              <a:noFill/>
              <a:ln w="76200">
                <a:solidFill>
                  <a:srgbClr val="92D3C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22918" name="Freeform 53"/>
              <p:cNvSpPr>
                <a:spLocks/>
              </p:cNvSpPr>
              <p:nvPr/>
            </p:nvSpPr>
            <p:spPr bwMode="auto">
              <a:xfrm>
                <a:off x="2896" y="2056"/>
                <a:ext cx="521" cy="393"/>
              </a:xfrm>
              <a:custGeom>
                <a:avLst/>
                <a:gdLst>
                  <a:gd name="T0" fmla="*/ 488 w 521"/>
                  <a:gd name="T1" fmla="*/ 0 h 360"/>
                  <a:gd name="T2" fmla="*/ 440 w 521"/>
                  <a:gd name="T3" fmla="*/ 157 h 360"/>
                  <a:gd name="T4" fmla="*/ 0 w 521"/>
                  <a:gd name="T5" fmla="*/ 393 h 360"/>
                  <a:gd name="T6" fmla="*/ 0 60000 65536"/>
                  <a:gd name="T7" fmla="*/ 0 60000 65536"/>
                  <a:gd name="T8" fmla="*/ 0 60000 65536"/>
                  <a:gd name="T9" fmla="*/ 0 w 521"/>
                  <a:gd name="T10" fmla="*/ 0 h 360"/>
                  <a:gd name="T11" fmla="*/ 521 w 521"/>
                  <a:gd name="T12" fmla="*/ 360 h 36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1" h="360">
                    <a:moveTo>
                      <a:pt x="488" y="0"/>
                    </a:moveTo>
                    <a:cubicBezTo>
                      <a:pt x="504" y="42"/>
                      <a:pt x="521" y="84"/>
                      <a:pt x="440" y="144"/>
                    </a:cubicBezTo>
                    <a:cubicBezTo>
                      <a:pt x="359" y="204"/>
                      <a:pt x="179" y="282"/>
                      <a:pt x="0" y="360"/>
                    </a:cubicBezTo>
                  </a:path>
                </a:pathLst>
              </a:custGeom>
              <a:noFill/>
              <a:ln w="57150" cmpd="sng">
                <a:solidFill>
                  <a:srgbClr val="92D3CB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22916" name="Rectangle 54"/>
            <p:cNvSpPr>
              <a:spLocks noChangeArrowheads="1"/>
            </p:cNvSpPr>
            <p:nvPr/>
          </p:nvSpPr>
          <p:spPr bwMode="auto">
            <a:xfrm rot="19589516">
              <a:off x="2071" y="2429"/>
              <a:ext cx="85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Total process B costs</a:t>
              </a:r>
            </a:p>
          </p:txBody>
        </p:sp>
      </p:grpSp>
      <p:grpSp>
        <p:nvGrpSpPr>
          <p:cNvPr id="69687" name="Group 55"/>
          <p:cNvGrpSpPr>
            <a:grpSpLocks/>
          </p:cNvGrpSpPr>
          <p:nvPr/>
        </p:nvGrpSpPr>
        <p:grpSpPr bwMode="auto">
          <a:xfrm>
            <a:off x="2362200" y="2676525"/>
            <a:ext cx="4876800" cy="933450"/>
            <a:chOff x="1488" y="2296"/>
            <a:chExt cx="3072" cy="784"/>
          </a:xfrm>
        </p:grpSpPr>
        <p:grpSp>
          <p:nvGrpSpPr>
            <p:cNvPr id="122911" name="Group 56"/>
            <p:cNvGrpSpPr>
              <a:grpSpLocks/>
            </p:cNvGrpSpPr>
            <p:nvPr/>
          </p:nvGrpSpPr>
          <p:grpSpPr bwMode="auto">
            <a:xfrm>
              <a:off x="1488" y="2296"/>
              <a:ext cx="3072" cy="784"/>
              <a:chOff x="1488" y="2296"/>
              <a:chExt cx="3072" cy="784"/>
            </a:xfrm>
          </p:grpSpPr>
          <p:sp>
            <p:nvSpPr>
              <p:cNvPr id="69689" name="Line 57"/>
              <p:cNvSpPr>
                <a:spLocks noChangeShapeType="1"/>
              </p:cNvSpPr>
              <p:nvPr/>
            </p:nvSpPr>
            <p:spPr bwMode="auto">
              <a:xfrm flipV="1">
                <a:off x="1488" y="2496"/>
                <a:ext cx="1680" cy="584"/>
              </a:xfrm>
              <a:prstGeom prst="line">
                <a:avLst/>
              </a:prstGeom>
              <a:noFill/>
              <a:ln w="76200" cmpd="sng">
                <a:solidFill>
                  <a:schemeClr val="accent4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22914" name="Freeform 58"/>
              <p:cNvSpPr>
                <a:spLocks/>
              </p:cNvSpPr>
              <p:nvPr/>
            </p:nvSpPr>
            <p:spPr bwMode="auto">
              <a:xfrm>
                <a:off x="3232" y="2296"/>
                <a:ext cx="1328" cy="245"/>
              </a:xfrm>
              <a:custGeom>
                <a:avLst/>
                <a:gdLst>
                  <a:gd name="T0" fmla="*/ 1328 w 1328"/>
                  <a:gd name="T1" fmla="*/ 0 h 245"/>
                  <a:gd name="T2" fmla="*/ 896 w 1328"/>
                  <a:gd name="T3" fmla="*/ 208 h 245"/>
                  <a:gd name="T4" fmla="*/ 0 w 1328"/>
                  <a:gd name="T5" fmla="*/ 224 h 245"/>
                  <a:gd name="T6" fmla="*/ 0 60000 65536"/>
                  <a:gd name="T7" fmla="*/ 0 60000 65536"/>
                  <a:gd name="T8" fmla="*/ 0 60000 65536"/>
                  <a:gd name="T9" fmla="*/ 0 w 1328"/>
                  <a:gd name="T10" fmla="*/ 0 h 245"/>
                  <a:gd name="T11" fmla="*/ 1328 w 1328"/>
                  <a:gd name="T12" fmla="*/ 245 h 2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8" h="245">
                    <a:moveTo>
                      <a:pt x="1328" y="0"/>
                    </a:moveTo>
                    <a:cubicBezTo>
                      <a:pt x="1222" y="85"/>
                      <a:pt x="1117" y="171"/>
                      <a:pt x="896" y="208"/>
                    </a:cubicBezTo>
                    <a:cubicBezTo>
                      <a:pt x="675" y="245"/>
                      <a:pt x="337" y="234"/>
                      <a:pt x="0" y="224"/>
                    </a:cubicBezTo>
                  </a:path>
                </a:pathLst>
              </a:custGeom>
              <a:noFill/>
              <a:ln w="57150" cmpd="sng">
                <a:solidFill>
                  <a:srgbClr val="BDD6AE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122912" name="Rectangle 59"/>
            <p:cNvSpPr>
              <a:spLocks noChangeArrowheads="1"/>
            </p:cNvSpPr>
            <p:nvPr/>
          </p:nvSpPr>
          <p:spPr bwMode="auto">
            <a:xfrm rot="20472171">
              <a:off x="2328" y="2624"/>
              <a:ext cx="86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Total process C costs</a:t>
              </a:r>
            </a:p>
          </p:txBody>
        </p:sp>
      </p:grpSp>
      <p:grpSp>
        <p:nvGrpSpPr>
          <p:cNvPr id="69692" name="Group 60"/>
          <p:cNvGrpSpPr>
            <a:grpSpLocks/>
          </p:cNvGrpSpPr>
          <p:nvPr/>
        </p:nvGrpSpPr>
        <p:grpSpPr bwMode="auto">
          <a:xfrm>
            <a:off x="1978025" y="3657600"/>
            <a:ext cx="987425" cy="1250156"/>
            <a:chOff x="1246" y="3120"/>
            <a:chExt cx="622" cy="1050"/>
          </a:xfrm>
        </p:grpSpPr>
        <p:sp>
          <p:nvSpPr>
            <p:cNvPr id="122908" name="Line 61"/>
            <p:cNvSpPr>
              <a:spLocks noChangeShapeType="1"/>
            </p:cNvSpPr>
            <p:nvPr/>
          </p:nvSpPr>
          <p:spPr bwMode="auto">
            <a:xfrm>
              <a:off x="1778" y="3120"/>
              <a:ext cx="0" cy="8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09" name="Rectangle 62"/>
            <p:cNvSpPr>
              <a:spLocks noChangeArrowheads="1"/>
            </p:cNvSpPr>
            <p:nvPr/>
          </p:nvSpPr>
          <p:spPr bwMode="auto">
            <a:xfrm>
              <a:off x="1646" y="3911"/>
              <a:ext cx="22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Gill Sans MT" panose="020B0502020104020203" pitchFamily="34" charset="0"/>
                </a:rPr>
                <a:t>V</a:t>
              </a:r>
              <a:r>
                <a:rPr lang="en-US" altLang="en-US" sz="1400" baseline="-25000">
                  <a:latin typeface="Gill Sans MT" panose="020B0502020104020203" pitchFamily="34" charset="0"/>
                </a:rPr>
                <a:t>1</a:t>
              </a:r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10" name="Rectangle 63"/>
            <p:cNvSpPr>
              <a:spLocks noChangeArrowheads="1"/>
            </p:cNvSpPr>
            <p:nvPr/>
          </p:nvSpPr>
          <p:spPr bwMode="auto">
            <a:xfrm>
              <a:off x="1246" y="3931"/>
              <a:ext cx="370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(2,857)</a:t>
              </a:r>
            </a:p>
          </p:txBody>
        </p:sp>
      </p:grpSp>
      <p:grpSp>
        <p:nvGrpSpPr>
          <p:cNvPr id="69696" name="Group 64"/>
          <p:cNvGrpSpPr>
            <a:grpSpLocks/>
          </p:cNvGrpSpPr>
          <p:nvPr/>
        </p:nvGrpSpPr>
        <p:grpSpPr bwMode="auto">
          <a:xfrm>
            <a:off x="3349624" y="3295650"/>
            <a:ext cx="892175" cy="1612106"/>
            <a:chOff x="2110" y="2816"/>
            <a:chExt cx="562" cy="1354"/>
          </a:xfrm>
        </p:grpSpPr>
        <p:sp>
          <p:nvSpPr>
            <p:cNvPr id="122905" name="Line 65"/>
            <p:cNvSpPr>
              <a:spLocks noChangeShapeType="1"/>
            </p:cNvSpPr>
            <p:nvPr/>
          </p:nvSpPr>
          <p:spPr bwMode="auto">
            <a:xfrm>
              <a:off x="2240" y="2816"/>
              <a:ext cx="0" cy="10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06" name="Rectangle 66"/>
            <p:cNvSpPr>
              <a:spLocks noChangeArrowheads="1"/>
            </p:cNvSpPr>
            <p:nvPr/>
          </p:nvSpPr>
          <p:spPr bwMode="auto">
            <a:xfrm>
              <a:off x="2110" y="3911"/>
              <a:ext cx="222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Gill Sans MT" panose="020B0502020104020203" pitchFamily="34" charset="0"/>
                </a:rPr>
                <a:t>V</a:t>
              </a:r>
              <a:r>
                <a:rPr lang="en-US" altLang="en-US" sz="1400" baseline="-25000">
                  <a:latin typeface="Gill Sans MT" panose="020B0502020104020203" pitchFamily="34" charset="0"/>
                </a:rPr>
                <a:t>2</a:t>
              </a:r>
              <a:endParaRPr lang="en-US" altLang="en-US" sz="1400">
                <a:latin typeface="Gill Sans MT" panose="020B0502020104020203" pitchFamily="34" charset="0"/>
              </a:endParaRPr>
            </a:p>
          </p:txBody>
        </p:sp>
        <p:sp>
          <p:nvSpPr>
            <p:cNvPr id="122907" name="Rectangle 67"/>
            <p:cNvSpPr>
              <a:spLocks noChangeArrowheads="1"/>
            </p:cNvSpPr>
            <p:nvPr/>
          </p:nvSpPr>
          <p:spPr bwMode="auto">
            <a:xfrm>
              <a:off x="2302" y="3930"/>
              <a:ext cx="370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(6,666)</a:t>
              </a:r>
            </a:p>
          </p:txBody>
        </p:sp>
      </p:grpSp>
      <p:grpSp>
        <p:nvGrpSpPr>
          <p:cNvPr id="69700" name="Group 68"/>
          <p:cNvGrpSpPr>
            <a:grpSpLocks/>
          </p:cNvGrpSpPr>
          <p:nvPr/>
        </p:nvGrpSpPr>
        <p:grpSpPr bwMode="auto">
          <a:xfrm>
            <a:off x="1431926" y="2858690"/>
            <a:ext cx="6149975" cy="2045493"/>
            <a:chOff x="902" y="2449"/>
            <a:chExt cx="3874" cy="1718"/>
          </a:xfrm>
        </p:grpSpPr>
        <p:grpSp>
          <p:nvGrpSpPr>
            <p:cNvPr id="122895" name="Group 69"/>
            <p:cNvGrpSpPr>
              <a:grpSpLocks/>
            </p:cNvGrpSpPr>
            <p:nvPr/>
          </p:nvGrpSpPr>
          <p:grpSpPr bwMode="auto">
            <a:xfrm>
              <a:off x="902" y="2937"/>
              <a:ext cx="3863" cy="682"/>
              <a:chOff x="902" y="2937"/>
              <a:chExt cx="3863" cy="682"/>
            </a:xfrm>
          </p:grpSpPr>
          <p:sp>
            <p:nvSpPr>
              <p:cNvPr id="122900" name="Rectangle 70"/>
              <p:cNvSpPr>
                <a:spLocks noChangeArrowheads="1"/>
              </p:cNvSpPr>
              <p:nvPr/>
            </p:nvSpPr>
            <p:spPr bwMode="auto">
              <a:xfrm>
                <a:off x="902" y="2937"/>
                <a:ext cx="456" cy="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400,000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300,000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200,000 </a:t>
                </a:r>
              </a:p>
            </p:txBody>
          </p:sp>
          <p:grpSp>
            <p:nvGrpSpPr>
              <p:cNvPr id="122901" name="Group 71"/>
              <p:cNvGrpSpPr>
                <a:grpSpLocks/>
              </p:cNvGrpSpPr>
              <p:nvPr/>
            </p:nvGrpSpPr>
            <p:grpSpPr bwMode="auto">
              <a:xfrm>
                <a:off x="1485" y="3097"/>
                <a:ext cx="3280" cy="396"/>
                <a:chOff x="1485" y="3097"/>
                <a:chExt cx="3112" cy="396"/>
              </a:xfrm>
            </p:grpSpPr>
            <p:sp>
              <p:nvSpPr>
                <p:cNvPr id="122902" name="Line 72"/>
                <p:cNvSpPr>
                  <a:spLocks noChangeShapeType="1"/>
                </p:cNvSpPr>
                <p:nvPr/>
              </p:nvSpPr>
              <p:spPr bwMode="auto">
                <a:xfrm>
                  <a:off x="1485" y="3097"/>
                  <a:ext cx="311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22903" name="Line 73"/>
                <p:cNvSpPr>
                  <a:spLocks noChangeShapeType="1"/>
                </p:cNvSpPr>
                <p:nvPr/>
              </p:nvSpPr>
              <p:spPr bwMode="auto">
                <a:xfrm>
                  <a:off x="1485" y="3293"/>
                  <a:ext cx="311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22904" name="Line 74"/>
                <p:cNvSpPr>
                  <a:spLocks noChangeShapeType="1"/>
                </p:cNvSpPr>
                <p:nvPr/>
              </p:nvSpPr>
              <p:spPr bwMode="auto">
                <a:xfrm>
                  <a:off x="1485" y="3493"/>
                  <a:ext cx="311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latin typeface="Gill Sans MT" panose="020B0502020104020203" pitchFamily="34" charset="0"/>
                  </a:endParaRPr>
                </a:p>
              </p:txBody>
            </p:sp>
          </p:grpSp>
        </p:grpSp>
        <p:grpSp>
          <p:nvGrpSpPr>
            <p:cNvPr id="122896" name="Group 75"/>
            <p:cNvGrpSpPr>
              <a:grpSpLocks/>
            </p:cNvGrpSpPr>
            <p:nvPr/>
          </p:nvGrpSpPr>
          <p:grpSpPr bwMode="auto">
            <a:xfrm>
              <a:off x="1222" y="2449"/>
              <a:ext cx="3554" cy="1718"/>
              <a:chOff x="1222" y="2449"/>
              <a:chExt cx="3554" cy="1718"/>
            </a:xfrm>
          </p:grpSpPr>
          <p:sp>
            <p:nvSpPr>
              <p:cNvPr id="122897" name="Freeform 76"/>
              <p:cNvSpPr>
                <a:spLocks/>
              </p:cNvSpPr>
              <p:nvPr/>
            </p:nvSpPr>
            <p:spPr bwMode="auto">
              <a:xfrm>
                <a:off x="1488" y="2472"/>
                <a:ext cx="3288" cy="1456"/>
              </a:xfrm>
              <a:custGeom>
                <a:avLst/>
                <a:gdLst>
                  <a:gd name="T0" fmla="*/ 0 w 3160"/>
                  <a:gd name="T1" fmla="*/ 0 h 1456"/>
                  <a:gd name="T2" fmla="*/ 0 w 3160"/>
                  <a:gd name="T3" fmla="*/ 1456 h 1456"/>
                  <a:gd name="T4" fmla="*/ 3288 w 3160"/>
                  <a:gd name="T5" fmla="*/ 1456 h 1456"/>
                  <a:gd name="T6" fmla="*/ 0 60000 65536"/>
                  <a:gd name="T7" fmla="*/ 0 60000 65536"/>
                  <a:gd name="T8" fmla="*/ 0 60000 65536"/>
                  <a:gd name="T9" fmla="*/ 0 w 3160"/>
                  <a:gd name="T10" fmla="*/ 0 h 1456"/>
                  <a:gd name="T11" fmla="*/ 3160 w 3160"/>
                  <a:gd name="T12" fmla="*/ 1456 h 14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0" h="1456">
                    <a:moveTo>
                      <a:pt x="0" y="0"/>
                    </a:moveTo>
                    <a:lnTo>
                      <a:pt x="0" y="1456"/>
                    </a:lnTo>
                    <a:lnTo>
                      <a:pt x="3160" y="1456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22898" name="Rectangle 77"/>
              <p:cNvSpPr>
                <a:spLocks noChangeArrowheads="1"/>
              </p:cNvSpPr>
              <p:nvPr/>
            </p:nvSpPr>
            <p:spPr bwMode="auto">
              <a:xfrm>
                <a:off x="4102" y="3934"/>
                <a:ext cx="41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latin typeface="Gill Sans MT" panose="020B0502020104020203" pitchFamily="34" charset="0"/>
                  </a:rPr>
                  <a:t>Volume</a:t>
                </a:r>
              </a:p>
            </p:txBody>
          </p:sp>
          <p:sp>
            <p:nvSpPr>
              <p:cNvPr id="122899" name="Rectangle 78"/>
              <p:cNvSpPr>
                <a:spLocks noChangeArrowheads="1"/>
              </p:cNvSpPr>
              <p:nvPr/>
            </p:nvSpPr>
            <p:spPr bwMode="auto">
              <a:xfrm>
                <a:off x="1222" y="2449"/>
                <a:ext cx="178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latin typeface="Gill Sans MT" panose="020B0502020104020203" pitchFamily="34" charset="0"/>
                  </a:rPr>
                  <a:t>$</a:t>
                </a:r>
              </a:p>
            </p:txBody>
          </p:sp>
        </p:grpSp>
      </p:grpSp>
      <p:sp>
        <p:nvSpPr>
          <p:cNvPr id="69711" name="Rectangle 79"/>
          <p:cNvSpPr>
            <a:spLocks noChangeArrowheads="1"/>
          </p:cNvSpPr>
          <p:nvPr/>
        </p:nvSpPr>
        <p:spPr bwMode="auto">
          <a:xfrm>
            <a:off x="339726" y="4388644"/>
            <a:ext cx="13705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6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6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69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69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9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69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9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6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11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59619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Focused Processes</a:t>
            </a:r>
          </a:p>
        </p:txBody>
      </p:sp>
      <p:sp>
        <p:nvSpPr>
          <p:cNvPr id="123906" name="Rectangle 3"/>
          <p:cNvSpPr>
            <a:spLocks noGrp="1" noChangeArrowheads="1"/>
          </p:cNvSpPr>
          <p:nvPr>
            <p:ph idx="1"/>
          </p:nvPr>
        </p:nvSpPr>
        <p:spPr>
          <a:xfrm>
            <a:off x="1171576" y="1195388"/>
            <a:ext cx="7286624" cy="3467100"/>
          </a:xfrm>
        </p:spPr>
        <p:txBody>
          <a:bodyPr>
            <a:normAutofit/>
          </a:bodyPr>
          <a:lstStyle/>
          <a:p>
            <a:pPr marL="395288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latin typeface="Gill Sans MT" panose="020B0502020104020203" pitchFamily="34" charset="0"/>
                <a:cs typeface="Arial" pitchFamily="34" charset="0"/>
              </a:rPr>
              <a:t>Focus brings efficiency</a:t>
            </a:r>
          </a:p>
          <a:p>
            <a:pPr marL="395288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latin typeface="Gill Sans MT" panose="020B0502020104020203" pitchFamily="34" charset="0"/>
                <a:cs typeface="Arial" pitchFamily="34" charset="0"/>
              </a:rPr>
              <a:t>Focus on depth of product line rather than breadth</a:t>
            </a:r>
          </a:p>
          <a:p>
            <a:pPr marL="395288" indent="-395288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 smtClean="0">
                <a:latin typeface="Gill Sans MT" panose="020B0502020104020203" pitchFamily="34" charset="0"/>
                <a:cs typeface="Arial" pitchFamily="34" charset="0"/>
              </a:rPr>
              <a:t>Focus can be</a:t>
            </a:r>
          </a:p>
          <a:p>
            <a:pPr marL="1079500" lvl="1" indent="-366713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 smtClean="0">
                <a:latin typeface="Gill Sans MT" panose="020B0502020104020203" pitchFamily="34" charset="0"/>
                <a:cs typeface="Arial" pitchFamily="34" charset="0"/>
              </a:rPr>
              <a:t>Customers</a:t>
            </a:r>
          </a:p>
          <a:p>
            <a:pPr marL="1079500" lvl="1" indent="-366713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 smtClean="0">
                <a:latin typeface="Gill Sans MT" panose="020B0502020104020203" pitchFamily="34" charset="0"/>
                <a:cs typeface="Arial" pitchFamily="34" charset="0"/>
              </a:rPr>
              <a:t>Products</a:t>
            </a:r>
          </a:p>
          <a:p>
            <a:pPr marL="1079500" lvl="1" indent="-366713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 smtClean="0">
                <a:latin typeface="Gill Sans MT" panose="020B0502020104020203" pitchFamily="34" charset="0"/>
                <a:cs typeface="Arial" pitchFamily="34" charset="0"/>
              </a:rPr>
              <a:t>Service</a:t>
            </a:r>
          </a:p>
          <a:p>
            <a:pPr marL="1079500" lvl="1" indent="-366713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1800" smtClean="0">
                <a:latin typeface="Gill Sans MT" panose="020B0502020104020203" pitchFamily="34" charset="0"/>
                <a:cs typeface="Arial" pitchFamily="34" charset="0"/>
              </a:rPr>
              <a:t>Technology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Selection of Equipment</a:t>
            </a:r>
          </a:p>
        </p:txBody>
      </p:sp>
      <p:sp>
        <p:nvSpPr>
          <p:cNvPr id="124930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117725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  <a:buFont typeface="Cardo" panose="02020600000000000000" pitchFamily="18" charset="-79"/>
              <a:buChar char=""/>
            </a:pPr>
            <a:r>
              <a:rPr lang="en-US" altLang="en-US" sz="2400">
                <a:latin typeface="Gill Sans MT" panose="020B0502020104020203" pitchFamily="34" charset="0"/>
                <a:cs typeface="Arial" pitchFamily="34" charset="0"/>
              </a:rPr>
              <a:t>Decisions can be complex as alternate methods may be available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chemeClr val="accent1">
                  <a:lumMod val="40000"/>
                  <a:lumOff val="60000"/>
                </a:schemeClr>
              </a:buClr>
              <a:buFont typeface="Cardo" panose="02020600000000000000" pitchFamily="18" charset="-79"/>
              <a:buChar char=""/>
            </a:pPr>
            <a:r>
              <a:rPr lang="en-US" altLang="en-US" sz="2400">
                <a:latin typeface="Gill Sans MT" panose="020B0502020104020203" pitchFamily="34" charset="0"/>
                <a:cs typeface="Arial" pitchFamily="34" charset="0"/>
              </a:rPr>
              <a:t>Important factors may be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016000" y="2686049"/>
            <a:ext cx="7175500" cy="1259670"/>
            <a:chOff x="1016000" y="3403601"/>
            <a:chExt cx="7175500" cy="1680236"/>
          </a:xfrm>
        </p:grpSpPr>
        <p:sp>
          <p:nvSpPr>
            <p:cNvPr id="124932" name="TextBox 3"/>
            <p:cNvSpPr txBox="1">
              <a:spLocks noChangeArrowheads="1"/>
            </p:cNvSpPr>
            <p:nvPr/>
          </p:nvSpPr>
          <p:spPr bwMode="auto">
            <a:xfrm>
              <a:off x="1016000" y="3441702"/>
              <a:ext cx="4038600" cy="1642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812800" indent="-355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Cost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Cash flow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Market stability</a:t>
              </a:r>
            </a:p>
          </p:txBody>
        </p:sp>
        <p:sp>
          <p:nvSpPr>
            <p:cNvPr id="124933" name="TextBox 4"/>
            <p:cNvSpPr txBox="1">
              <a:spLocks noChangeArrowheads="1"/>
            </p:cNvSpPr>
            <p:nvPr/>
          </p:nvSpPr>
          <p:spPr bwMode="auto">
            <a:xfrm>
              <a:off x="4800600" y="3403601"/>
              <a:ext cx="3390900" cy="1642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812800" indent="-355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Quality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Capacity</a:t>
              </a:r>
            </a:p>
            <a:p>
              <a:pPr lvl="1">
                <a:lnSpc>
                  <a:spcPct val="90000"/>
                </a:lnSpc>
                <a:spcAft>
                  <a:spcPts val="1200"/>
                </a:spcAft>
                <a:buClr>
                  <a:schemeClr val="accent1">
                    <a:lumMod val="40000"/>
                    <a:lumOff val="60000"/>
                  </a:schemeClr>
                </a:buClr>
                <a:buSzPct val="99000"/>
                <a:buFont typeface="Cardo" panose="02020600000000000000" pitchFamily="18" charset="-79"/>
                <a:buChar char=""/>
              </a:pPr>
              <a:r>
                <a:rPr lang="en-US" altLang="en-US" sz="2000">
                  <a:latin typeface="Gill Sans MT" panose="020B0502020104020203" pitchFamily="34" charset="0"/>
                </a:rPr>
                <a:t>Flexibility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ChangeArrowheads="1"/>
          </p:cNvSpPr>
          <p:nvPr>
            <p:ph type="title"/>
          </p:nvPr>
        </p:nvSpPr>
        <p:spPr>
          <a:xfrm>
            <a:off x="377826" y="408385"/>
            <a:ext cx="8386763" cy="695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Equipment and Technology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854075" y="1485900"/>
            <a:ext cx="7486650" cy="21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Possible competitive advantage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Flexibility may be a competitive advantage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May be difficult and expensive and may require starting over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Important to get it right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Process Analysis and Design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927100" y="1416844"/>
            <a:ext cx="7340600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Is the process designed to achieve a competitive advantage?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Does the process eliminate steps that do not add value?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Does the process maximize customer value?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Will the process win orders?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Process Analysis and Design</a:t>
            </a:r>
          </a:p>
        </p:txBody>
      </p:sp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622300" y="1626394"/>
            <a:ext cx="7975600" cy="250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017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Flowcharts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Shows the movement of materials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Harley-Davidson flowchart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Time-Function Mapping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Shows flows and time frame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Gill Sans MT" panose="020B0502020104020203" pitchFamily="34" charset="0"/>
            </a:endParaRPr>
          </a:p>
        </p:txBody>
      </p:sp>
      <p:sp>
        <p:nvSpPr>
          <p:cNvPr id="1320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235744"/>
            <a:ext cx="7770813" cy="619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Gill Sans MT" panose="020B0502020104020203" pitchFamily="34" charset="0"/>
                <a:cs typeface="Arial" pitchFamily="34" charset="0"/>
              </a:rPr>
              <a:t>“Baseline” Time-Function Map</a:t>
            </a:r>
          </a:p>
        </p:txBody>
      </p:sp>
      <p:grpSp>
        <p:nvGrpSpPr>
          <p:cNvPr id="74755" name="Group 3"/>
          <p:cNvGrpSpPr>
            <a:grpSpLocks/>
          </p:cNvGrpSpPr>
          <p:nvPr/>
        </p:nvGrpSpPr>
        <p:grpSpPr bwMode="auto">
          <a:xfrm>
            <a:off x="71440" y="847725"/>
            <a:ext cx="8818569" cy="3931443"/>
            <a:chOff x="45" y="832"/>
            <a:chExt cx="5555" cy="3302"/>
          </a:xfrm>
        </p:grpSpPr>
        <p:grpSp>
          <p:nvGrpSpPr>
            <p:cNvPr id="132174" name="Group 4"/>
            <p:cNvGrpSpPr>
              <a:grpSpLocks/>
            </p:cNvGrpSpPr>
            <p:nvPr/>
          </p:nvGrpSpPr>
          <p:grpSpPr bwMode="auto">
            <a:xfrm>
              <a:off x="176" y="832"/>
              <a:ext cx="5424" cy="3302"/>
              <a:chOff x="176" y="832"/>
              <a:chExt cx="5424" cy="3302"/>
            </a:xfrm>
          </p:grpSpPr>
          <p:grpSp>
            <p:nvGrpSpPr>
              <p:cNvPr id="132183" name="Group 5"/>
              <p:cNvGrpSpPr>
                <a:grpSpLocks/>
              </p:cNvGrpSpPr>
              <p:nvPr/>
            </p:nvGrpSpPr>
            <p:grpSpPr bwMode="auto">
              <a:xfrm>
                <a:off x="176" y="832"/>
                <a:ext cx="5424" cy="3000"/>
                <a:chOff x="176" y="832"/>
                <a:chExt cx="5424" cy="3000"/>
              </a:xfrm>
            </p:grpSpPr>
            <p:sp>
              <p:nvSpPr>
                <p:cNvPr id="132196" name="Line 6"/>
                <p:cNvSpPr>
                  <a:spLocks noChangeShapeType="1"/>
                </p:cNvSpPr>
                <p:nvPr/>
              </p:nvSpPr>
              <p:spPr bwMode="auto">
                <a:xfrm>
                  <a:off x="176" y="1259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97" name="Line 7"/>
                <p:cNvSpPr>
                  <a:spLocks noChangeShapeType="1"/>
                </p:cNvSpPr>
                <p:nvPr/>
              </p:nvSpPr>
              <p:spPr bwMode="auto">
                <a:xfrm>
                  <a:off x="176" y="1678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98" name="Line 8"/>
                <p:cNvSpPr>
                  <a:spLocks noChangeShapeType="1"/>
                </p:cNvSpPr>
                <p:nvPr/>
              </p:nvSpPr>
              <p:spPr bwMode="auto">
                <a:xfrm>
                  <a:off x="176" y="2106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99" name="Line 9"/>
                <p:cNvSpPr>
                  <a:spLocks noChangeShapeType="1"/>
                </p:cNvSpPr>
                <p:nvPr/>
              </p:nvSpPr>
              <p:spPr bwMode="auto">
                <a:xfrm>
                  <a:off x="176" y="2533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200" name="Line 10"/>
                <p:cNvSpPr>
                  <a:spLocks noChangeShapeType="1"/>
                </p:cNvSpPr>
                <p:nvPr/>
              </p:nvSpPr>
              <p:spPr bwMode="auto">
                <a:xfrm>
                  <a:off x="176" y="2961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201" name="Line 11"/>
                <p:cNvSpPr>
                  <a:spLocks noChangeShapeType="1"/>
                </p:cNvSpPr>
                <p:nvPr/>
              </p:nvSpPr>
              <p:spPr bwMode="auto">
                <a:xfrm>
                  <a:off x="176" y="3388"/>
                  <a:ext cx="5424" cy="0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202" name="Rectangle 12"/>
                <p:cNvSpPr>
                  <a:spLocks noChangeArrowheads="1"/>
                </p:cNvSpPr>
                <p:nvPr/>
              </p:nvSpPr>
              <p:spPr bwMode="auto">
                <a:xfrm>
                  <a:off x="176" y="832"/>
                  <a:ext cx="5424" cy="3000"/>
                </a:xfrm>
                <a:prstGeom prst="rect">
                  <a:avLst/>
                </a:prstGeom>
                <a:noFill/>
                <a:ln w="38100">
                  <a:solidFill>
                    <a:srgbClr val="175097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</p:grpSp>
          <p:grpSp>
            <p:nvGrpSpPr>
              <p:cNvPr id="132184" name="Group 13"/>
              <p:cNvGrpSpPr>
                <a:grpSpLocks/>
              </p:cNvGrpSpPr>
              <p:nvPr/>
            </p:nvGrpSpPr>
            <p:grpSpPr bwMode="auto">
              <a:xfrm>
                <a:off x="864" y="832"/>
                <a:ext cx="4736" cy="3302"/>
                <a:chOff x="864" y="832"/>
                <a:chExt cx="4736" cy="3302"/>
              </a:xfrm>
            </p:grpSpPr>
            <p:grpSp>
              <p:nvGrpSpPr>
                <p:cNvPr id="132185" name="Group 14"/>
                <p:cNvGrpSpPr>
                  <a:grpSpLocks/>
                </p:cNvGrpSpPr>
                <p:nvPr/>
              </p:nvGrpSpPr>
              <p:grpSpPr bwMode="auto">
                <a:xfrm>
                  <a:off x="864" y="832"/>
                  <a:ext cx="4048" cy="3302"/>
                  <a:chOff x="864" y="832"/>
                  <a:chExt cx="4048" cy="3302"/>
                </a:xfrm>
              </p:grpSpPr>
              <p:sp>
                <p:nvSpPr>
                  <p:cNvPr id="132187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864" y="832"/>
                    <a:ext cx="0" cy="3302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88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1522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89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956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0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574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1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992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2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3434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3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3868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4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4470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2195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4912" y="832"/>
                    <a:ext cx="0" cy="3168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600">
                      <a:latin typeface="Gill Sans MT" panose="020B0502020104020203" pitchFamily="34" charset="0"/>
                    </a:endParaRPr>
                  </a:p>
                </p:txBody>
              </p:sp>
            </p:grpSp>
            <p:sp>
              <p:nvSpPr>
                <p:cNvPr id="132186" name="Line 24"/>
                <p:cNvSpPr>
                  <a:spLocks noChangeShapeType="1"/>
                </p:cNvSpPr>
                <p:nvPr/>
              </p:nvSpPr>
              <p:spPr bwMode="auto">
                <a:xfrm>
                  <a:off x="5600" y="832"/>
                  <a:ext cx="0" cy="3302"/>
                </a:xfrm>
                <a:prstGeom prst="line">
                  <a:avLst/>
                </a:prstGeom>
                <a:noFill/>
                <a:ln w="38100">
                  <a:solidFill>
                    <a:srgbClr val="175097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latin typeface="Gill Sans MT" panose="020B0502020104020203" pitchFamily="34" charset="0"/>
                  </a:endParaRPr>
                </a:p>
              </p:txBody>
            </p:sp>
          </p:grpSp>
        </p:grpSp>
        <p:grpSp>
          <p:nvGrpSpPr>
            <p:cNvPr id="132175" name="Group 25"/>
            <p:cNvGrpSpPr>
              <a:grpSpLocks/>
            </p:cNvGrpSpPr>
            <p:nvPr/>
          </p:nvGrpSpPr>
          <p:grpSpPr bwMode="auto">
            <a:xfrm>
              <a:off x="45" y="959"/>
              <a:ext cx="751" cy="2769"/>
              <a:chOff x="29" y="975"/>
              <a:chExt cx="751" cy="2769"/>
            </a:xfrm>
          </p:grpSpPr>
          <p:sp>
            <p:nvSpPr>
              <p:cNvPr id="132176" name="Rectangle 26"/>
              <p:cNvSpPr>
                <a:spLocks noChangeArrowheads="1"/>
              </p:cNvSpPr>
              <p:nvPr/>
            </p:nvSpPr>
            <p:spPr bwMode="auto">
              <a:xfrm>
                <a:off x="225" y="975"/>
                <a:ext cx="516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Customer</a:t>
                </a:r>
              </a:p>
            </p:txBody>
          </p:sp>
          <p:sp>
            <p:nvSpPr>
              <p:cNvPr id="132177" name="Rectangle 27"/>
              <p:cNvSpPr>
                <a:spLocks noChangeArrowheads="1"/>
              </p:cNvSpPr>
              <p:nvPr/>
            </p:nvSpPr>
            <p:spPr bwMode="auto">
              <a:xfrm>
                <a:off x="455" y="1397"/>
                <a:ext cx="307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Sales</a:t>
                </a:r>
              </a:p>
            </p:txBody>
          </p:sp>
          <p:sp>
            <p:nvSpPr>
              <p:cNvPr id="132178" name="Rectangle 28"/>
              <p:cNvSpPr>
                <a:spLocks noChangeArrowheads="1"/>
              </p:cNvSpPr>
              <p:nvPr/>
            </p:nvSpPr>
            <p:spPr bwMode="auto">
              <a:xfrm>
                <a:off x="29" y="1771"/>
                <a:ext cx="726" cy="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Production control</a:t>
                </a:r>
              </a:p>
            </p:txBody>
          </p:sp>
          <p:sp>
            <p:nvSpPr>
              <p:cNvPr id="132179" name="Rectangle 29"/>
              <p:cNvSpPr>
                <a:spLocks noChangeArrowheads="1"/>
              </p:cNvSpPr>
              <p:nvPr/>
            </p:nvSpPr>
            <p:spPr bwMode="auto">
              <a:xfrm>
                <a:off x="371" y="2244"/>
                <a:ext cx="391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Plant A</a:t>
                </a:r>
              </a:p>
            </p:txBody>
          </p:sp>
          <p:sp>
            <p:nvSpPr>
              <p:cNvPr id="132180" name="Rectangle 30"/>
              <p:cNvSpPr>
                <a:spLocks noChangeArrowheads="1"/>
              </p:cNvSpPr>
              <p:nvPr/>
            </p:nvSpPr>
            <p:spPr bwMode="auto">
              <a:xfrm>
                <a:off x="198" y="2674"/>
                <a:ext cx="570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Warehouse</a:t>
                </a:r>
              </a:p>
            </p:txBody>
          </p:sp>
          <p:sp>
            <p:nvSpPr>
              <p:cNvPr id="132181" name="Rectangle 31"/>
              <p:cNvSpPr>
                <a:spLocks noChangeArrowheads="1"/>
              </p:cNvSpPr>
              <p:nvPr/>
            </p:nvSpPr>
            <p:spPr bwMode="auto">
              <a:xfrm>
                <a:off x="389" y="3104"/>
                <a:ext cx="391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Plant B</a:t>
                </a:r>
              </a:p>
            </p:txBody>
          </p:sp>
          <p:sp>
            <p:nvSpPr>
              <p:cNvPr id="132182" name="Rectangle 32"/>
              <p:cNvSpPr>
                <a:spLocks noChangeArrowheads="1"/>
              </p:cNvSpPr>
              <p:nvPr/>
            </p:nvSpPr>
            <p:spPr bwMode="auto">
              <a:xfrm>
                <a:off x="225" y="3535"/>
                <a:ext cx="503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latin typeface="Gill Sans MT" panose="020B0502020104020203" pitchFamily="34" charset="0"/>
                  </a:rPr>
                  <a:t>Transport</a:t>
                </a:r>
              </a:p>
            </p:txBody>
          </p:sp>
        </p:grpSp>
      </p:grpSp>
      <p:grpSp>
        <p:nvGrpSpPr>
          <p:cNvPr id="74832" name="Group 80"/>
          <p:cNvGrpSpPr>
            <a:grpSpLocks/>
          </p:cNvGrpSpPr>
          <p:nvPr/>
        </p:nvGrpSpPr>
        <p:grpSpPr bwMode="auto">
          <a:xfrm>
            <a:off x="1384300" y="4419603"/>
            <a:ext cx="7475540" cy="485776"/>
            <a:chOff x="872" y="3832"/>
            <a:chExt cx="4709" cy="408"/>
          </a:xfrm>
        </p:grpSpPr>
        <p:sp>
          <p:nvSpPr>
            <p:cNvPr id="132162" name="Rectangle 81"/>
            <p:cNvSpPr>
              <a:spLocks noChangeArrowheads="1"/>
            </p:cNvSpPr>
            <p:nvPr/>
          </p:nvSpPr>
          <p:spPr bwMode="auto">
            <a:xfrm>
              <a:off x="926" y="3832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12 days</a:t>
              </a:r>
            </a:p>
          </p:txBody>
        </p:sp>
        <p:sp>
          <p:nvSpPr>
            <p:cNvPr id="132163" name="Rectangle 82"/>
            <p:cNvSpPr>
              <a:spLocks noChangeArrowheads="1"/>
            </p:cNvSpPr>
            <p:nvPr/>
          </p:nvSpPr>
          <p:spPr bwMode="auto">
            <a:xfrm>
              <a:off x="1472" y="3832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13 days</a:t>
              </a:r>
            </a:p>
          </p:txBody>
        </p:sp>
        <p:sp>
          <p:nvSpPr>
            <p:cNvPr id="132164" name="Rectangle 83"/>
            <p:cNvSpPr>
              <a:spLocks noChangeArrowheads="1"/>
            </p:cNvSpPr>
            <p:nvPr/>
          </p:nvSpPr>
          <p:spPr bwMode="auto">
            <a:xfrm>
              <a:off x="2066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65" name="Rectangle 84"/>
            <p:cNvSpPr>
              <a:spLocks noChangeArrowheads="1"/>
            </p:cNvSpPr>
            <p:nvPr/>
          </p:nvSpPr>
          <p:spPr bwMode="auto">
            <a:xfrm>
              <a:off x="2551" y="3832"/>
              <a:ext cx="3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4 days</a:t>
              </a:r>
            </a:p>
          </p:txBody>
        </p:sp>
        <p:sp>
          <p:nvSpPr>
            <p:cNvPr id="132166" name="Rectangle 85"/>
            <p:cNvSpPr>
              <a:spLocks noChangeArrowheads="1"/>
            </p:cNvSpPr>
            <p:nvPr/>
          </p:nvSpPr>
          <p:spPr bwMode="auto">
            <a:xfrm>
              <a:off x="3012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67" name="Rectangle 86"/>
            <p:cNvSpPr>
              <a:spLocks noChangeArrowheads="1"/>
            </p:cNvSpPr>
            <p:nvPr/>
          </p:nvSpPr>
          <p:spPr bwMode="auto">
            <a:xfrm>
              <a:off x="3393" y="3832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10 days</a:t>
              </a:r>
            </a:p>
          </p:txBody>
        </p:sp>
        <p:sp>
          <p:nvSpPr>
            <p:cNvPr id="132168" name="Rectangle 87"/>
            <p:cNvSpPr>
              <a:spLocks noChangeArrowheads="1"/>
            </p:cNvSpPr>
            <p:nvPr/>
          </p:nvSpPr>
          <p:spPr bwMode="auto">
            <a:xfrm>
              <a:off x="3979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69" name="Rectangle 88"/>
            <p:cNvSpPr>
              <a:spLocks noChangeArrowheads="1"/>
            </p:cNvSpPr>
            <p:nvPr/>
          </p:nvSpPr>
          <p:spPr bwMode="auto">
            <a:xfrm>
              <a:off x="4496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0 day</a:t>
              </a:r>
            </a:p>
          </p:txBody>
        </p:sp>
        <p:sp>
          <p:nvSpPr>
            <p:cNvPr id="132170" name="Rectangle 89"/>
            <p:cNvSpPr>
              <a:spLocks noChangeArrowheads="1"/>
            </p:cNvSpPr>
            <p:nvPr/>
          </p:nvSpPr>
          <p:spPr bwMode="auto">
            <a:xfrm>
              <a:off x="5054" y="3832"/>
              <a:ext cx="3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2171" name="Rectangle 90"/>
            <p:cNvSpPr>
              <a:spLocks noChangeArrowheads="1"/>
            </p:cNvSpPr>
            <p:nvPr/>
          </p:nvSpPr>
          <p:spPr bwMode="auto">
            <a:xfrm>
              <a:off x="2952" y="4007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Gill Sans MT" panose="020B0502020104020203" pitchFamily="34" charset="0"/>
                </a:rPr>
                <a:t>52 days</a:t>
              </a:r>
            </a:p>
          </p:txBody>
        </p:sp>
        <p:sp>
          <p:nvSpPr>
            <p:cNvPr id="132172" name="Line 91"/>
            <p:cNvSpPr>
              <a:spLocks noChangeShapeType="1"/>
            </p:cNvSpPr>
            <p:nvPr/>
          </p:nvSpPr>
          <p:spPr bwMode="auto">
            <a:xfrm flipH="1">
              <a:off x="872" y="4104"/>
              <a:ext cx="206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latin typeface="Gill Sans MT" panose="020B0502020104020203" pitchFamily="34" charset="0"/>
              </a:endParaRPr>
            </a:p>
          </p:txBody>
        </p:sp>
        <p:sp>
          <p:nvSpPr>
            <p:cNvPr id="132173" name="Line 92"/>
            <p:cNvSpPr>
              <a:spLocks noChangeShapeType="1"/>
            </p:cNvSpPr>
            <p:nvPr/>
          </p:nvSpPr>
          <p:spPr bwMode="auto">
            <a:xfrm>
              <a:off x="3549" y="4112"/>
              <a:ext cx="20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latin typeface="Gill Sans MT" panose="020B0502020104020203" pitchFamily="34" charset="0"/>
              </a:endParaRPr>
            </a:p>
          </p:txBody>
        </p:sp>
      </p:grpSp>
      <p:sp>
        <p:nvSpPr>
          <p:cNvPr id="74845" name="Rectangle 93"/>
          <p:cNvSpPr>
            <a:spLocks noChangeArrowheads="1"/>
          </p:cNvSpPr>
          <p:nvPr/>
        </p:nvSpPr>
        <p:spPr bwMode="auto">
          <a:xfrm>
            <a:off x="127000" y="4691271"/>
            <a:ext cx="14036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latin typeface="Gill Sans MT" panose="020B0502020104020203" pitchFamily="34" charset="0"/>
              </a:rPr>
              <a:t>Figure </a:t>
            </a:r>
            <a:r>
              <a:rPr lang="en-US" altLang="en-US" sz="1600" b="1">
                <a:solidFill>
                  <a:schemeClr val="accent1"/>
                </a:solidFill>
                <a:latin typeface="Gill Sans MT" panose="020B0502020104020203" pitchFamily="34" charset="0"/>
              </a:rPr>
              <a:t>7.4(a)</a:t>
            </a:r>
          </a:p>
        </p:txBody>
      </p:sp>
      <p:grpSp>
        <p:nvGrpSpPr>
          <p:cNvPr id="74860" name="Group 108"/>
          <p:cNvGrpSpPr>
            <a:grpSpLocks/>
          </p:cNvGrpSpPr>
          <p:nvPr/>
        </p:nvGrpSpPr>
        <p:grpSpPr bwMode="auto">
          <a:xfrm>
            <a:off x="7156454" y="885825"/>
            <a:ext cx="1635125" cy="3486150"/>
            <a:chOff x="4508" y="744"/>
            <a:chExt cx="1030" cy="2928"/>
          </a:xfrm>
        </p:grpSpPr>
        <p:grpSp>
          <p:nvGrpSpPr>
            <p:cNvPr id="132151" name="Group 33"/>
            <p:cNvGrpSpPr>
              <a:grpSpLocks/>
            </p:cNvGrpSpPr>
            <p:nvPr/>
          </p:nvGrpSpPr>
          <p:grpSpPr bwMode="auto">
            <a:xfrm>
              <a:off x="4696" y="744"/>
              <a:ext cx="842" cy="2928"/>
              <a:chOff x="4680" y="880"/>
              <a:chExt cx="842" cy="2928"/>
            </a:xfrm>
          </p:grpSpPr>
          <p:sp>
            <p:nvSpPr>
              <p:cNvPr id="132154" name="Freeform 34"/>
              <p:cNvSpPr>
                <a:spLocks/>
              </p:cNvSpPr>
              <p:nvPr/>
            </p:nvSpPr>
            <p:spPr bwMode="auto">
              <a:xfrm>
                <a:off x="4680" y="2932"/>
                <a:ext cx="352" cy="6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684 h 720"/>
                  <a:gd name="T4" fmla="*/ 352 w 376"/>
                  <a:gd name="T5" fmla="*/ 6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55" name="Line 35"/>
              <p:cNvSpPr>
                <a:spLocks noChangeShapeType="1"/>
              </p:cNvSpPr>
              <p:nvPr/>
            </p:nvSpPr>
            <p:spPr bwMode="auto">
              <a:xfrm flipV="1">
                <a:off x="5224" y="1248"/>
                <a:ext cx="0" cy="2200"/>
              </a:xfrm>
              <a:prstGeom prst="line">
                <a:avLst/>
              </a:prstGeom>
              <a:noFill/>
              <a:ln w="57150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56" name="Group 36"/>
              <p:cNvGrpSpPr>
                <a:grpSpLocks/>
              </p:cNvGrpSpPr>
              <p:nvPr/>
            </p:nvGrpSpPr>
            <p:grpSpPr bwMode="auto">
              <a:xfrm>
                <a:off x="5033" y="3424"/>
                <a:ext cx="384" cy="384"/>
                <a:chOff x="201" y="2784"/>
                <a:chExt cx="384" cy="384"/>
              </a:xfrm>
            </p:grpSpPr>
            <p:sp>
              <p:nvSpPr>
                <p:cNvPr id="132160" name="Oval 37"/>
                <p:cNvSpPr>
                  <a:spLocks noChangeArrowheads="1"/>
                </p:cNvSpPr>
                <p:nvPr/>
              </p:nvSpPr>
              <p:spPr bwMode="auto">
                <a:xfrm>
                  <a:off x="201" y="2784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solidFill>
                      <a:schemeClr val="bg2"/>
                    </a:solidFill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61" name="Rectangle 38"/>
                <p:cNvSpPr>
                  <a:spLocks noChangeArrowheads="1"/>
                </p:cNvSpPr>
                <p:nvPr/>
              </p:nvSpPr>
              <p:spPr bwMode="auto">
                <a:xfrm>
                  <a:off x="228" y="2890"/>
                  <a:ext cx="332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bg2">
                          <a:lumMod val="75000"/>
                        </a:schemeClr>
                      </a:solidFill>
                      <a:latin typeface="Gill Sans MT" panose="020B0502020104020203" pitchFamily="34" charset="0"/>
                    </a:rPr>
                    <a:t>Move</a:t>
                  </a:r>
                </a:p>
              </p:txBody>
            </p:sp>
          </p:grpSp>
          <p:grpSp>
            <p:nvGrpSpPr>
              <p:cNvPr id="132157" name="Group 39"/>
              <p:cNvGrpSpPr>
                <a:grpSpLocks/>
              </p:cNvGrpSpPr>
              <p:nvPr/>
            </p:nvGrpSpPr>
            <p:grpSpPr bwMode="auto">
              <a:xfrm>
                <a:off x="4895" y="880"/>
                <a:ext cx="627" cy="378"/>
                <a:chOff x="46" y="2864"/>
                <a:chExt cx="627" cy="378"/>
              </a:xfrm>
            </p:grpSpPr>
            <p:sp>
              <p:nvSpPr>
                <p:cNvPr id="132158" name="Rectangle 40"/>
                <p:cNvSpPr>
                  <a:spLocks noChangeArrowheads="1"/>
                </p:cNvSpPr>
                <p:nvPr/>
              </p:nvSpPr>
              <p:spPr bwMode="auto">
                <a:xfrm>
                  <a:off x="84" y="2864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59" name="Rectangle 41"/>
                <p:cNvSpPr>
                  <a:spLocks noChangeArrowheads="1"/>
                </p:cNvSpPr>
                <p:nvPr/>
              </p:nvSpPr>
              <p:spPr bwMode="auto">
                <a:xfrm>
                  <a:off x="46" y="2901"/>
                  <a:ext cx="627" cy="3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Receive product</a:t>
                  </a:r>
                </a:p>
              </p:txBody>
            </p:sp>
          </p:grpSp>
        </p:grpSp>
        <p:sp>
          <p:nvSpPr>
            <p:cNvPr id="132152" name="Text Box 101"/>
            <p:cNvSpPr txBox="1">
              <a:spLocks noChangeArrowheads="1"/>
            </p:cNvSpPr>
            <p:nvPr/>
          </p:nvSpPr>
          <p:spPr bwMode="auto">
            <a:xfrm rot="16200000">
              <a:off x="4321" y="2954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Product</a:t>
              </a:r>
            </a:p>
          </p:txBody>
        </p:sp>
        <p:sp>
          <p:nvSpPr>
            <p:cNvPr id="132153" name="Text Box 103"/>
            <p:cNvSpPr txBox="1">
              <a:spLocks noChangeArrowheads="1"/>
            </p:cNvSpPr>
            <p:nvPr/>
          </p:nvSpPr>
          <p:spPr bwMode="auto">
            <a:xfrm rot="16200000">
              <a:off x="4859" y="2110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4859" name="Group 107"/>
          <p:cNvGrpSpPr>
            <a:grpSpLocks/>
          </p:cNvGrpSpPr>
          <p:nvPr/>
        </p:nvGrpSpPr>
        <p:grpSpPr bwMode="auto">
          <a:xfrm>
            <a:off x="5553077" y="2789634"/>
            <a:ext cx="2192338" cy="1058465"/>
            <a:chOff x="3498" y="2343"/>
            <a:chExt cx="1381" cy="889"/>
          </a:xfrm>
        </p:grpSpPr>
        <p:grpSp>
          <p:nvGrpSpPr>
            <p:cNvPr id="132140" name="Group 42"/>
            <p:cNvGrpSpPr>
              <a:grpSpLocks/>
            </p:cNvGrpSpPr>
            <p:nvPr/>
          </p:nvGrpSpPr>
          <p:grpSpPr bwMode="auto">
            <a:xfrm>
              <a:off x="3660" y="2432"/>
              <a:ext cx="1219" cy="800"/>
              <a:chOff x="3644" y="2568"/>
              <a:chExt cx="1219" cy="800"/>
            </a:xfrm>
          </p:grpSpPr>
          <p:sp>
            <p:nvSpPr>
              <p:cNvPr id="132143" name="Freeform 43"/>
              <p:cNvSpPr>
                <a:spLocks/>
              </p:cNvSpPr>
              <p:nvPr/>
            </p:nvSpPr>
            <p:spPr bwMode="auto">
              <a:xfrm>
                <a:off x="3644" y="2912"/>
                <a:ext cx="240" cy="272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72 h 720"/>
                  <a:gd name="T4" fmla="*/ 240 w 376"/>
                  <a:gd name="T5" fmla="*/ 272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44" name="Freeform 44"/>
              <p:cNvSpPr>
                <a:spLocks/>
              </p:cNvSpPr>
              <p:nvPr/>
            </p:nvSpPr>
            <p:spPr bwMode="auto">
              <a:xfrm flipV="1">
                <a:off x="4164" y="2748"/>
                <a:ext cx="304" cy="30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308 h 720"/>
                  <a:gd name="T4" fmla="*/ 304 w 376"/>
                  <a:gd name="T5" fmla="*/ 30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45" name="Group 45"/>
              <p:cNvGrpSpPr>
                <a:grpSpLocks/>
              </p:cNvGrpSpPr>
              <p:nvPr/>
            </p:nvGrpSpPr>
            <p:grpSpPr bwMode="auto">
              <a:xfrm>
                <a:off x="3879" y="3008"/>
                <a:ext cx="552" cy="360"/>
                <a:chOff x="196" y="2160"/>
                <a:chExt cx="552" cy="360"/>
              </a:xfrm>
            </p:grpSpPr>
            <p:sp>
              <p:nvSpPr>
                <p:cNvPr id="132149" name="Rectangle 46"/>
                <p:cNvSpPr>
                  <a:spLocks noChangeArrowheads="1"/>
                </p:cNvSpPr>
                <p:nvPr/>
              </p:nvSpPr>
              <p:spPr bwMode="auto">
                <a:xfrm>
                  <a:off x="196" y="2160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50" name="Rectangle 47"/>
                <p:cNvSpPr>
                  <a:spLocks noChangeArrowheads="1"/>
                </p:cNvSpPr>
                <p:nvPr/>
              </p:nvSpPr>
              <p:spPr bwMode="auto">
                <a:xfrm>
                  <a:off x="258" y="2254"/>
                  <a:ext cx="428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Extrude</a:t>
                  </a:r>
                </a:p>
              </p:txBody>
            </p:sp>
          </p:grpSp>
          <p:grpSp>
            <p:nvGrpSpPr>
              <p:cNvPr id="132146" name="Group 48"/>
              <p:cNvGrpSpPr>
                <a:grpSpLocks/>
              </p:cNvGrpSpPr>
              <p:nvPr/>
            </p:nvGrpSpPr>
            <p:grpSpPr bwMode="auto">
              <a:xfrm>
                <a:off x="4479" y="2568"/>
                <a:ext cx="384" cy="384"/>
                <a:chOff x="176" y="2288"/>
                <a:chExt cx="384" cy="384"/>
              </a:xfrm>
            </p:grpSpPr>
            <p:sp>
              <p:nvSpPr>
                <p:cNvPr id="74801" name="Oval 49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63500" dist="29783" dir="1514402" algn="ctr" rotWithShape="0">
                    <a:schemeClr val="bg2">
                      <a:alpha val="74998"/>
                    </a:schemeClr>
                  </a:outerShdw>
                </a:effec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solidFill>
                      <a:schemeClr val="accent1"/>
                    </a:solidFill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48" name="Rectangle 50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41" name="Text Box 99"/>
            <p:cNvSpPr txBox="1">
              <a:spLocks noChangeArrowheads="1"/>
            </p:cNvSpPr>
            <p:nvPr/>
          </p:nvSpPr>
          <p:spPr bwMode="auto">
            <a:xfrm rot="16200000">
              <a:off x="3396" y="2915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  <p:sp>
          <p:nvSpPr>
            <p:cNvPr id="132142" name="Text Box 102"/>
            <p:cNvSpPr txBox="1">
              <a:spLocks noChangeArrowheads="1"/>
            </p:cNvSpPr>
            <p:nvPr/>
          </p:nvSpPr>
          <p:spPr bwMode="auto">
            <a:xfrm rot="16200000">
              <a:off x="3808" y="2530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4858" name="Group 106"/>
          <p:cNvGrpSpPr>
            <a:grpSpLocks/>
          </p:cNvGrpSpPr>
          <p:nvPr/>
        </p:nvGrpSpPr>
        <p:grpSpPr bwMode="auto">
          <a:xfrm>
            <a:off x="4105275" y="2895600"/>
            <a:ext cx="2003424" cy="1476375"/>
            <a:chOff x="2586" y="2432"/>
            <a:chExt cx="1262" cy="1240"/>
          </a:xfrm>
        </p:grpSpPr>
        <p:grpSp>
          <p:nvGrpSpPr>
            <p:cNvPr id="132129" name="Group 51"/>
            <p:cNvGrpSpPr>
              <a:grpSpLocks/>
            </p:cNvGrpSpPr>
            <p:nvPr/>
          </p:nvGrpSpPr>
          <p:grpSpPr bwMode="auto">
            <a:xfrm>
              <a:off x="2780" y="2432"/>
              <a:ext cx="1068" cy="1240"/>
              <a:chOff x="2764" y="2568"/>
              <a:chExt cx="1068" cy="1240"/>
            </a:xfrm>
          </p:grpSpPr>
          <p:sp>
            <p:nvSpPr>
              <p:cNvPr id="132132" name="Freeform 52"/>
              <p:cNvSpPr>
                <a:spLocks/>
              </p:cNvSpPr>
              <p:nvPr/>
            </p:nvSpPr>
            <p:spPr bwMode="auto">
              <a:xfrm>
                <a:off x="2764" y="2932"/>
                <a:ext cx="228" cy="680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680 h 720"/>
                  <a:gd name="T4" fmla="*/ 228 w 376"/>
                  <a:gd name="T5" fmla="*/ 680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33" name="Freeform 53"/>
              <p:cNvSpPr>
                <a:spLocks/>
              </p:cNvSpPr>
              <p:nvPr/>
            </p:nvSpPr>
            <p:spPr bwMode="auto">
              <a:xfrm flipV="1">
                <a:off x="3208" y="2752"/>
                <a:ext cx="240" cy="68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688 h 720"/>
                  <a:gd name="T4" fmla="*/ 240 w 376"/>
                  <a:gd name="T5" fmla="*/ 68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34" name="Group 54"/>
              <p:cNvGrpSpPr>
                <a:grpSpLocks/>
              </p:cNvGrpSpPr>
              <p:nvPr/>
            </p:nvGrpSpPr>
            <p:grpSpPr bwMode="auto">
              <a:xfrm>
                <a:off x="3007" y="3424"/>
                <a:ext cx="384" cy="384"/>
                <a:chOff x="201" y="2784"/>
                <a:chExt cx="384" cy="384"/>
              </a:xfrm>
            </p:grpSpPr>
            <p:sp>
              <p:nvSpPr>
                <p:cNvPr id="132138" name="Oval 55"/>
                <p:cNvSpPr>
                  <a:spLocks noChangeArrowheads="1"/>
                </p:cNvSpPr>
                <p:nvPr/>
              </p:nvSpPr>
              <p:spPr bwMode="auto">
                <a:xfrm>
                  <a:off x="201" y="2784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39" name="Rectangle 56"/>
                <p:cNvSpPr>
                  <a:spLocks noChangeArrowheads="1"/>
                </p:cNvSpPr>
                <p:nvPr/>
              </p:nvSpPr>
              <p:spPr bwMode="auto">
                <a:xfrm>
                  <a:off x="228" y="2890"/>
                  <a:ext cx="332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Move</a:t>
                  </a:r>
                </a:p>
              </p:txBody>
            </p:sp>
          </p:grpSp>
          <p:grpSp>
            <p:nvGrpSpPr>
              <p:cNvPr id="132135" name="Group 57"/>
              <p:cNvGrpSpPr>
                <a:grpSpLocks/>
              </p:cNvGrpSpPr>
              <p:nvPr/>
            </p:nvGrpSpPr>
            <p:grpSpPr bwMode="auto">
              <a:xfrm>
                <a:off x="3448" y="2568"/>
                <a:ext cx="384" cy="384"/>
                <a:chOff x="176" y="2288"/>
                <a:chExt cx="384" cy="384"/>
              </a:xfrm>
            </p:grpSpPr>
            <p:sp>
              <p:nvSpPr>
                <p:cNvPr id="132136" name="Oval 58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37" name="Rectangle 59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30" name="Text Box 97"/>
            <p:cNvSpPr txBox="1">
              <a:spLocks noChangeArrowheads="1"/>
            </p:cNvSpPr>
            <p:nvPr/>
          </p:nvSpPr>
          <p:spPr bwMode="auto">
            <a:xfrm rot="16200000">
              <a:off x="2484" y="2995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  <p:sp>
          <p:nvSpPr>
            <p:cNvPr id="132131" name="Text Box 98"/>
            <p:cNvSpPr txBox="1">
              <a:spLocks noChangeArrowheads="1"/>
            </p:cNvSpPr>
            <p:nvPr/>
          </p:nvSpPr>
          <p:spPr bwMode="auto">
            <a:xfrm rot="16200000">
              <a:off x="2924" y="2955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</p:grpSp>
      <p:grpSp>
        <p:nvGrpSpPr>
          <p:cNvPr id="74857" name="Group 105"/>
          <p:cNvGrpSpPr>
            <a:grpSpLocks/>
          </p:cNvGrpSpPr>
          <p:nvPr/>
        </p:nvGrpSpPr>
        <p:grpSpPr bwMode="auto">
          <a:xfrm>
            <a:off x="2443163" y="2271712"/>
            <a:ext cx="2265362" cy="1081088"/>
            <a:chOff x="1539" y="1908"/>
            <a:chExt cx="1427" cy="908"/>
          </a:xfrm>
        </p:grpSpPr>
        <p:grpSp>
          <p:nvGrpSpPr>
            <p:cNvPr id="132118" name="Group 60"/>
            <p:cNvGrpSpPr>
              <a:grpSpLocks/>
            </p:cNvGrpSpPr>
            <p:nvPr/>
          </p:nvGrpSpPr>
          <p:grpSpPr bwMode="auto">
            <a:xfrm>
              <a:off x="1748" y="1908"/>
              <a:ext cx="1218" cy="908"/>
              <a:chOff x="1732" y="2044"/>
              <a:chExt cx="1218" cy="908"/>
            </a:xfrm>
          </p:grpSpPr>
          <p:sp>
            <p:nvSpPr>
              <p:cNvPr id="132121" name="Freeform 61"/>
              <p:cNvSpPr>
                <a:spLocks/>
              </p:cNvSpPr>
              <p:nvPr/>
            </p:nvSpPr>
            <p:spPr bwMode="auto">
              <a:xfrm>
                <a:off x="1732" y="2044"/>
                <a:ext cx="228" cy="2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84 h 720"/>
                  <a:gd name="T4" fmla="*/ 228 w 376"/>
                  <a:gd name="T5" fmla="*/ 2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2122" name="Freeform 62"/>
              <p:cNvSpPr>
                <a:spLocks/>
              </p:cNvSpPr>
              <p:nvPr/>
            </p:nvSpPr>
            <p:spPr bwMode="auto">
              <a:xfrm>
                <a:off x="2268" y="2476"/>
                <a:ext cx="300" cy="2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84 h 720"/>
                  <a:gd name="T4" fmla="*/ 300 w 376"/>
                  <a:gd name="T5" fmla="*/ 2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23" name="Group 63"/>
              <p:cNvGrpSpPr>
                <a:grpSpLocks/>
              </p:cNvGrpSpPr>
              <p:nvPr/>
            </p:nvGrpSpPr>
            <p:grpSpPr bwMode="auto">
              <a:xfrm>
                <a:off x="1967" y="2152"/>
                <a:ext cx="552" cy="360"/>
                <a:chOff x="148" y="2400"/>
                <a:chExt cx="552" cy="360"/>
              </a:xfrm>
            </p:grpSpPr>
            <p:sp>
              <p:nvSpPr>
                <p:cNvPr id="132127" name="Rectangle 64"/>
                <p:cNvSpPr>
                  <a:spLocks noChangeArrowheads="1"/>
                </p:cNvSpPr>
                <p:nvPr/>
              </p:nvSpPr>
              <p:spPr bwMode="auto">
                <a:xfrm>
                  <a:off x="148" y="2400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28" name="Rectangle 65"/>
                <p:cNvSpPr>
                  <a:spLocks noChangeArrowheads="1"/>
                </p:cNvSpPr>
                <p:nvPr/>
              </p:nvSpPr>
              <p:spPr bwMode="auto">
                <a:xfrm>
                  <a:off x="271" y="24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Print</a:t>
                  </a:r>
                </a:p>
              </p:txBody>
            </p:sp>
          </p:grpSp>
          <p:grpSp>
            <p:nvGrpSpPr>
              <p:cNvPr id="132124" name="Group 66"/>
              <p:cNvGrpSpPr>
                <a:grpSpLocks/>
              </p:cNvGrpSpPr>
              <p:nvPr/>
            </p:nvGrpSpPr>
            <p:grpSpPr bwMode="auto">
              <a:xfrm>
                <a:off x="2566" y="2568"/>
                <a:ext cx="384" cy="384"/>
                <a:chOff x="176" y="2288"/>
                <a:chExt cx="384" cy="384"/>
              </a:xfrm>
            </p:grpSpPr>
            <p:sp>
              <p:nvSpPr>
                <p:cNvPr id="132125" name="Oval 67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2126" name="Rectangle 68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19" name="Text Box 95"/>
            <p:cNvSpPr txBox="1">
              <a:spLocks noChangeArrowheads="1"/>
            </p:cNvSpPr>
            <p:nvPr/>
          </p:nvSpPr>
          <p:spPr bwMode="auto">
            <a:xfrm rot="16200000">
              <a:off x="1390" y="2106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Order</a:t>
              </a:r>
            </a:p>
          </p:txBody>
        </p:sp>
        <p:sp>
          <p:nvSpPr>
            <p:cNvPr id="132120" name="Text Box 96"/>
            <p:cNvSpPr txBox="1">
              <a:spLocks noChangeArrowheads="1"/>
            </p:cNvSpPr>
            <p:nvPr/>
          </p:nvSpPr>
          <p:spPr bwMode="auto">
            <a:xfrm rot="16200000">
              <a:off x="1981" y="2491"/>
              <a:ext cx="3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WIP</a:t>
              </a:r>
            </a:p>
          </p:txBody>
        </p:sp>
      </p:grpSp>
      <p:grpSp>
        <p:nvGrpSpPr>
          <p:cNvPr id="74856" name="Group 104"/>
          <p:cNvGrpSpPr>
            <a:grpSpLocks/>
          </p:cNvGrpSpPr>
          <p:nvPr/>
        </p:nvGrpSpPr>
        <p:grpSpPr bwMode="auto">
          <a:xfrm>
            <a:off x="1414463" y="885825"/>
            <a:ext cx="1657350" cy="1490663"/>
            <a:chOff x="891" y="744"/>
            <a:chExt cx="1044" cy="1252"/>
          </a:xfrm>
        </p:grpSpPr>
        <p:grpSp>
          <p:nvGrpSpPr>
            <p:cNvPr id="132106" name="Group 69"/>
            <p:cNvGrpSpPr>
              <a:grpSpLocks/>
            </p:cNvGrpSpPr>
            <p:nvPr/>
          </p:nvGrpSpPr>
          <p:grpSpPr bwMode="auto">
            <a:xfrm>
              <a:off x="891" y="744"/>
              <a:ext cx="1044" cy="1216"/>
              <a:chOff x="875" y="880"/>
              <a:chExt cx="1044" cy="1216"/>
            </a:xfrm>
          </p:grpSpPr>
          <p:sp>
            <p:nvSpPr>
              <p:cNvPr id="132108" name="Freeform 70"/>
              <p:cNvSpPr>
                <a:spLocks/>
              </p:cNvSpPr>
              <p:nvPr/>
            </p:nvSpPr>
            <p:spPr bwMode="auto">
              <a:xfrm>
                <a:off x="1192" y="1188"/>
                <a:ext cx="344" cy="720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720 h 720"/>
                  <a:gd name="T4" fmla="*/ 344 w 376"/>
                  <a:gd name="T5" fmla="*/ 720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2109" name="Group 71"/>
              <p:cNvGrpSpPr>
                <a:grpSpLocks/>
              </p:cNvGrpSpPr>
              <p:nvPr/>
            </p:nvGrpSpPr>
            <p:grpSpPr bwMode="auto">
              <a:xfrm>
                <a:off x="875" y="880"/>
                <a:ext cx="581" cy="377"/>
                <a:chOff x="0" y="2312"/>
                <a:chExt cx="581" cy="377"/>
              </a:xfrm>
            </p:grpSpPr>
            <p:sp>
              <p:nvSpPr>
                <p:cNvPr id="74824" name="Rectangle 72"/>
                <p:cNvSpPr>
                  <a:spLocks noChangeArrowheads="1"/>
                </p:cNvSpPr>
                <p:nvPr/>
              </p:nvSpPr>
              <p:spPr bwMode="auto">
                <a:xfrm>
                  <a:off x="14" y="2312"/>
                  <a:ext cx="552" cy="360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17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2348"/>
                  <a:ext cx="581" cy="3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latin typeface="Gill Sans MT" panose="020B0502020104020203" pitchFamily="34" charset="0"/>
                    </a:rPr>
                    <a:t>Order product</a:t>
                  </a:r>
                </a:p>
              </p:txBody>
            </p:sp>
          </p:grpSp>
          <p:grpSp>
            <p:nvGrpSpPr>
              <p:cNvPr id="132110" name="Group 74"/>
              <p:cNvGrpSpPr>
                <a:grpSpLocks/>
              </p:cNvGrpSpPr>
              <p:nvPr/>
            </p:nvGrpSpPr>
            <p:grpSpPr bwMode="auto">
              <a:xfrm>
                <a:off x="875" y="1296"/>
                <a:ext cx="613" cy="378"/>
                <a:chOff x="158" y="2328"/>
                <a:chExt cx="613" cy="378"/>
              </a:xfrm>
            </p:grpSpPr>
            <p:sp>
              <p:nvSpPr>
                <p:cNvPr id="74827" name="Rectangle 75"/>
                <p:cNvSpPr>
                  <a:spLocks noChangeArrowheads="1"/>
                </p:cNvSpPr>
                <p:nvPr/>
              </p:nvSpPr>
              <p:spPr bwMode="auto">
                <a:xfrm>
                  <a:off x="170" y="2328"/>
                  <a:ext cx="552" cy="360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15" name="Rectangle 76"/>
                <p:cNvSpPr>
                  <a:spLocks noChangeArrowheads="1"/>
                </p:cNvSpPr>
                <p:nvPr/>
              </p:nvSpPr>
              <p:spPr bwMode="auto">
                <a:xfrm>
                  <a:off x="158" y="2365"/>
                  <a:ext cx="613" cy="3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latin typeface="Gill Sans MT" panose="020B0502020104020203" pitchFamily="34" charset="0"/>
                    </a:rPr>
                    <a:t>Process order</a:t>
                  </a:r>
                </a:p>
              </p:txBody>
            </p:sp>
          </p:grpSp>
          <p:grpSp>
            <p:nvGrpSpPr>
              <p:cNvPr id="132111" name="Group 77"/>
              <p:cNvGrpSpPr>
                <a:grpSpLocks/>
              </p:cNvGrpSpPr>
              <p:nvPr/>
            </p:nvGrpSpPr>
            <p:grpSpPr bwMode="auto">
              <a:xfrm>
                <a:off x="1535" y="1712"/>
                <a:ext cx="384" cy="384"/>
                <a:chOff x="176" y="2288"/>
                <a:chExt cx="384" cy="384"/>
              </a:xfrm>
            </p:grpSpPr>
            <p:sp>
              <p:nvSpPr>
                <p:cNvPr id="74830" name="Oval 78"/>
                <p:cNvSpPr>
                  <a:spLocks noChangeArrowheads="1"/>
                </p:cNvSpPr>
                <p:nvPr/>
              </p:nvSpPr>
              <p:spPr bwMode="auto">
                <a:xfrm>
                  <a:off x="176" y="2288"/>
                  <a:ext cx="384" cy="384"/>
                </a:xfrm>
                <a:prstGeom prst="ellipse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600" dirty="0">
                    <a:latin typeface="Gill Sans MT" panose="020B0502020104020203" pitchFamily="34" charset="0"/>
                    <a:cs typeface="+mn-cs"/>
                  </a:endParaRPr>
                </a:p>
              </p:txBody>
            </p:sp>
            <p:sp>
              <p:nvSpPr>
                <p:cNvPr id="132113" name="Rectangle 79"/>
                <p:cNvSpPr>
                  <a:spLocks noChangeArrowheads="1"/>
                </p:cNvSpPr>
                <p:nvPr/>
              </p:nvSpPr>
              <p:spPr bwMode="auto">
                <a:xfrm>
                  <a:off x="207" y="2394"/>
                  <a:ext cx="306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200"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2107" name="Text Box 94"/>
            <p:cNvSpPr txBox="1">
              <a:spLocks noChangeArrowheads="1"/>
            </p:cNvSpPr>
            <p:nvPr/>
          </p:nvSpPr>
          <p:spPr bwMode="auto">
            <a:xfrm rot="16200000">
              <a:off x="870" y="1682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Gill Sans MT" panose="020B0502020104020203" pitchFamily="34" charset="0"/>
                </a:rPr>
                <a:t>Order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7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7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1000"/>
                                        <p:tgtEl>
                                          <p:spTgt spid="7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45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Gill Sans MT" panose="020B0502020104020203" pitchFamily="34" charset="0"/>
            </a:endParaRPr>
          </a:p>
        </p:txBody>
      </p:sp>
      <p:sp>
        <p:nvSpPr>
          <p:cNvPr id="1341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235744"/>
            <a:ext cx="7770813" cy="619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 smtClean="0">
                <a:latin typeface="Gill Sans MT" panose="020B0502020104020203" pitchFamily="34" charset="0"/>
                <a:cs typeface="Arial" pitchFamily="34" charset="0"/>
              </a:rPr>
              <a:t>“Target” Time-Function Map</a:t>
            </a:r>
          </a:p>
        </p:txBody>
      </p:sp>
      <p:grpSp>
        <p:nvGrpSpPr>
          <p:cNvPr id="76803" name="Group 3"/>
          <p:cNvGrpSpPr>
            <a:grpSpLocks noChangeAspect="1"/>
          </p:cNvGrpSpPr>
          <p:nvPr/>
        </p:nvGrpSpPr>
        <p:grpSpPr bwMode="auto">
          <a:xfrm>
            <a:off x="204127" y="914400"/>
            <a:ext cx="8659560" cy="3657134"/>
            <a:chOff x="210" y="896"/>
            <a:chExt cx="5230" cy="2945"/>
          </a:xfrm>
        </p:grpSpPr>
        <p:grpSp>
          <p:nvGrpSpPr>
            <p:cNvPr id="134199" name="Group 4"/>
            <p:cNvGrpSpPr>
              <a:grpSpLocks/>
            </p:cNvGrpSpPr>
            <p:nvPr/>
          </p:nvGrpSpPr>
          <p:grpSpPr bwMode="auto">
            <a:xfrm>
              <a:off x="304" y="1323"/>
              <a:ext cx="5136" cy="1806"/>
              <a:chOff x="168" y="1267"/>
              <a:chExt cx="5432" cy="1806"/>
            </a:xfrm>
          </p:grpSpPr>
          <p:sp>
            <p:nvSpPr>
              <p:cNvPr id="134219" name="Line 5"/>
              <p:cNvSpPr>
                <a:spLocks noChangeShapeType="1"/>
              </p:cNvSpPr>
              <p:nvPr/>
            </p:nvSpPr>
            <p:spPr bwMode="auto">
              <a:xfrm>
                <a:off x="176" y="1267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0" name="Line 6"/>
              <p:cNvSpPr>
                <a:spLocks noChangeShapeType="1"/>
              </p:cNvSpPr>
              <p:nvPr/>
            </p:nvSpPr>
            <p:spPr bwMode="auto">
              <a:xfrm>
                <a:off x="176" y="1718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1" name="Line 7"/>
              <p:cNvSpPr>
                <a:spLocks noChangeShapeType="1"/>
              </p:cNvSpPr>
              <p:nvPr/>
            </p:nvSpPr>
            <p:spPr bwMode="auto">
              <a:xfrm>
                <a:off x="176" y="2170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2" name="Line 8"/>
              <p:cNvSpPr>
                <a:spLocks noChangeShapeType="1"/>
              </p:cNvSpPr>
              <p:nvPr/>
            </p:nvSpPr>
            <p:spPr bwMode="auto">
              <a:xfrm>
                <a:off x="176" y="2621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223" name="Line 9"/>
              <p:cNvSpPr>
                <a:spLocks noChangeShapeType="1"/>
              </p:cNvSpPr>
              <p:nvPr/>
            </p:nvSpPr>
            <p:spPr bwMode="auto">
              <a:xfrm>
                <a:off x="168" y="3073"/>
                <a:ext cx="5424" cy="0"/>
              </a:xfrm>
              <a:prstGeom prst="line">
                <a:avLst/>
              </a:prstGeom>
              <a:noFill/>
              <a:ln w="38100">
                <a:solidFill>
                  <a:srgbClr val="1750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</p:grpSp>
        <p:grpSp>
          <p:nvGrpSpPr>
            <p:cNvPr id="134200" name="Group 10"/>
            <p:cNvGrpSpPr>
              <a:grpSpLocks/>
            </p:cNvGrpSpPr>
            <p:nvPr/>
          </p:nvGrpSpPr>
          <p:grpSpPr bwMode="auto">
            <a:xfrm>
              <a:off x="210" y="896"/>
              <a:ext cx="5230" cy="2945"/>
              <a:chOff x="210" y="896"/>
              <a:chExt cx="5230" cy="2945"/>
            </a:xfrm>
          </p:grpSpPr>
          <p:grpSp>
            <p:nvGrpSpPr>
              <p:cNvPr id="134201" name="Group 11"/>
              <p:cNvGrpSpPr>
                <a:grpSpLocks/>
              </p:cNvGrpSpPr>
              <p:nvPr/>
            </p:nvGrpSpPr>
            <p:grpSpPr bwMode="auto">
              <a:xfrm>
                <a:off x="312" y="896"/>
                <a:ext cx="5128" cy="2945"/>
                <a:chOff x="312" y="896"/>
                <a:chExt cx="5128" cy="2945"/>
              </a:xfrm>
            </p:grpSpPr>
            <p:sp>
              <p:nvSpPr>
                <p:cNvPr id="134209" name="Rectangle 12"/>
                <p:cNvSpPr>
                  <a:spLocks noChangeArrowheads="1"/>
                </p:cNvSpPr>
                <p:nvPr/>
              </p:nvSpPr>
              <p:spPr bwMode="auto">
                <a:xfrm>
                  <a:off x="312" y="896"/>
                  <a:ext cx="5128" cy="2664"/>
                </a:xfrm>
                <a:prstGeom prst="rect">
                  <a:avLst/>
                </a:prstGeom>
                <a:noFill/>
                <a:ln w="38100">
                  <a:solidFill>
                    <a:srgbClr val="175097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grpSp>
              <p:nvGrpSpPr>
                <p:cNvPr id="134210" name="Group 13"/>
                <p:cNvGrpSpPr>
                  <a:grpSpLocks/>
                </p:cNvGrpSpPr>
                <p:nvPr/>
              </p:nvGrpSpPr>
              <p:grpSpPr bwMode="auto">
                <a:xfrm>
                  <a:off x="1064" y="896"/>
                  <a:ext cx="4376" cy="2945"/>
                  <a:chOff x="1064" y="896"/>
                  <a:chExt cx="4376" cy="2945"/>
                </a:xfrm>
              </p:grpSpPr>
              <p:sp>
                <p:nvSpPr>
                  <p:cNvPr id="134211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064" y="896"/>
                    <a:ext cx="0" cy="2945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2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689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3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315" y="896"/>
                    <a:ext cx="0" cy="2660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4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2941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5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3566" y="896"/>
                    <a:ext cx="0" cy="2660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6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4192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7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4818" y="896"/>
                    <a:ext cx="0" cy="2856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  <p:sp>
                <p:nvSpPr>
                  <p:cNvPr id="134218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5440" y="896"/>
                    <a:ext cx="0" cy="2945"/>
                  </a:xfrm>
                  <a:prstGeom prst="line">
                    <a:avLst/>
                  </a:prstGeom>
                  <a:noFill/>
                  <a:ln w="38100">
                    <a:solidFill>
                      <a:srgbClr val="175097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1400">
                      <a:latin typeface="Gill Sans MT" panose="020B0502020104020203" pitchFamily="34" charset="0"/>
                    </a:endParaRPr>
                  </a:p>
                </p:txBody>
              </p:sp>
            </p:grpSp>
          </p:grpSp>
          <p:grpSp>
            <p:nvGrpSpPr>
              <p:cNvPr id="134202" name="Group 22"/>
              <p:cNvGrpSpPr>
                <a:grpSpLocks/>
              </p:cNvGrpSpPr>
              <p:nvPr/>
            </p:nvGrpSpPr>
            <p:grpSpPr bwMode="auto">
              <a:xfrm>
                <a:off x="210" y="1015"/>
                <a:ext cx="736" cy="2430"/>
                <a:chOff x="66" y="959"/>
                <a:chExt cx="736" cy="2430"/>
              </a:xfrm>
            </p:grpSpPr>
            <p:sp>
              <p:nvSpPr>
                <p:cNvPr id="134203" name="Rectangle 23"/>
                <p:cNvSpPr>
                  <a:spLocks noChangeArrowheads="1"/>
                </p:cNvSpPr>
                <p:nvPr/>
              </p:nvSpPr>
              <p:spPr bwMode="auto">
                <a:xfrm>
                  <a:off x="313" y="959"/>
                  <a:ext cx="483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Customer</a:t>
                  </a:r>
                </a:p>
              </p:txBody>
            </p:sp>
            <p:sp>
              <p:nvSpPr>
                <p:cNvPr id="134204" name="Rectangle 24"/>
                <p:cNvSpPr>
                  <a:spLocks noChangeArrowheads="1"/>
                </p:cNvSpPr>
                <p:nvPr/>
              </p:nvSpPr>
              <p:spPr bwMode="auto">
                <a:xfrm>
                  <a:off x="495" y="1403"/>
                  <a:ext cx="291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Sales</a:t>
                  </a:r>
                </a:p>
              </p:txBody>
            </p:sp>
            <p:sp>
              <p:nvSpPr>
                <p:cNvPr id="134205" name="Rectangle 25"/>
                <p:cNvSpPr>
                  <a:spLocks noChangeArrowheads="1"/>
                </p:cNvSpPr>
                <p:nvPr/>
              </p:nvSpPr>
              <p:spPr bwMode="auto">
                <a:xfrm>
                  <a:off x="66" y="1799"/>
                  <a:ext cx="726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r"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Production control</a:t>
                  </a:r>
                </a:p>
              </p:txBody>
            </p:sp>
            <p:sp>
              <p:nvSpPr>
                <p:cNvPr id="134206" name="Rectangle 26"/>
                <p:cNvSpPr>
                  <a:spLocks noChangeArrowheads="1"/>
                </p:cNvSpPr>
                <p:nvPr/>
              </p:nvSpPr>
              <p:spPr bwMode="auto">
                <a:xfrm>
                  <a:off x="490" y="2302"/>
                  <a:ext cx="293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Plant</a:t>
                  </a:r>
                </a:p>
              </p:txBody>
            </p:sp>
            <p:sp>
              <p:nvSpPr>
                <p:cNvPr id="134207" name="Rectangle 27"/>
                <p:cNvSpPr>
                  <a:spLocks noChangeArrowheads="1"/>
                </p:cNvSpPr>
                <p:nvPr/>
              </p:nvSpPr>
              <p:spPr bwMode="auto">
                <a:xfrm>
                  <a:off x="256" y="2746"/>
                  <a:ext cx="540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Warehouse</a:t>
                  </a:r>
                </a:p>
              </p:txBody>
            </p:sp>
            <p:sp>
              <p:nvSpPr>
                <p:cNvPr id="134208" name="Rectangle 28"/>
                <p:cNvSpPr>
                  <a:spLocks noChangeArrowheads="1"/>
                </p:cNvSpPr>
                <p:nvPr/>
              </p:nvSpPr>
              <p:spPr bwMode="auto">
                <a:xfrm>
                  <a:off x="321" y="3191"/>
                  <a:ext cx="481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>
                    <a:lnSpc>
                      <a:spcPct val="85000"/>
                    </a:lnSpc>
                  </a:pPr>
                  <a:r>
                    <a:rPr lang="en-US" altLang="en-US" sz="1100">
                      <a:latin typeface="Gill Sans MT" panose="020B0502020104020203" pitchFamily="34" charset="0"/>
                    </a:rPr>
                    <a:t>Transport</a:t>
                  </a:r>
                </a:p>
              </p:txBody>
            </p:sp>
          </p:grpSp>
        </p:grpSp>
      </p:grpSp>
      <p:grpSp>
        <p:nvGrpSpPr>
          <p:cNvPr id="76862" name="Group 62"/>
          <p:cNvGrpSpPr>
            <a:grpSpLocks/>
          </p:cNvGrpSpPr>
          <p:nvPr/>
        </p:nvGrpSpPr>
        <p:grpSpPr bwMode="auto">
          <a:xfrm>
            <a:off x="1634508" y="4251283"/>
            <a:ext cx="7223760" cy="527448"/>
            <a:chOff x="1064" y="3584"/>
            <a:chExt cx="4400" cy="443"/>
          </a:xfrm>
        </p:grpSpPr>
        <p:sp>
          <p:nvSpPr>
            <p:cNvPr id="134191" name="Rectangle 63"/>
            <p:cNvSpPr>
              <a:spLocks noChangeArrowheads="1"/>
            </p:cNvSpPr>
            <p:nvPr/>
          </p:nvSpPr>
          <p:spPr bwMode="auto">
            <a:xfrm>
              <a:off x="1182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2" name="Rectangle 64"/>
            <p:cNvSpPr>
              <a:spLocks noChangeArrowheads="1"/>
            </p:cNvSpPr>
            <p:nvPr/>
          </p:nvSpPr>
          <p:spPr bwMode="auto">
            <a:xfrm>
              <a:off x="2088" y="3584"/>
              <a:ext cx="43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2 days</a:t>
              </a:r>
            </a:p>
          </p:txBody>
        </p:sp>
        <p:sp>
          <p:nvSpPr>
            <p:cNvPr id="134193" name="Rectangle 65"/>
            <p:cNvSpPr>
              <a:spLocks noChangeArrowheads="1"/>
            </p:cNvSpPr>
            <p:nvPr/>
          </p:nvSpPr>
          <p:spPr bwMode="auto">
            <a:xfrm>
              <a:off x="3364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4" name="Rectangle 66"/>
            <p:cNvSpPr>
              <a:spLocks noChangeArrowheads="1"/>
            </p:cNvSpPr>
            <p:nvPr/>
          </p:nvSpPr>
          <p:spPr bwMode="auto">
            <a:xfrm>
              <a:off x="4307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5" name="Rectangle 67"/>
            <p:cNvSpPr>
              <a:spLocks noChangeArrowheads="1"/>
            </p:cNvSpPr>
            <p:nvPr/>
          </p:nvSpPr>
          <p:spPr bwMode="auto">
            <a:xfrm>
              <a:off x="4934" y="3584"/>
              <a:ext cx="39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1 day</a:t>
              </a:r>
            </a:p>
          </p:txBody>
        </p:sp>
        <p:sp>
          <p:nvSpPr>
            <p:cNvPr id="134196" name="Rectangle 68"/>
            <p:cNvSpPr>
              <a:spLocks noChangeArrowheads="1"/>
            </p:cNvSpPr>
            <p:nvPr/>
          </p:nvSpPr>
          <p:spPr bwMode="auto">
            <a:xfrm>
              <a:off x="3024" y="3743"/>
              <a:ext cx="43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Gill Sans MT" panose="020B0502020104020203" pitchFamily="34" charset="0"/>
                </a:rPr>
                <a:t>6 days</a:t>
              </a:r>
            </a:p>
          </p:txBody>
        </p:sp>
        <p:sp>
          <p:nvSpPr>
            <p:cNvPr id="134197" name="Line 69"/>
            <p:cNvSpPr>
              <a:spLocks noChangeShapeType="1"/>
            </p:cNvSpPr>
            <p:nvPr/>
          </p:nvSpPr>
          <p:spPr bwMode="auto">
            <a:xfrm flipH="1">
              <a:off x="1064" y="3840"/>
              <a:ext cx="19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MT" panose="020B0502020104020203" pitchFamily="34" charset="0"/>
              </a:endParaRPr>
            </a:p>
          </p:txBody>
        </p:sp>
        <p:sp>
          <p:nvSpPr>
            <p:cNvPr id="134198" name="Line 70"/>
            <p:cNvSpPr>
              <a:spLocks noChangeShapeType="1"/>
            </p:cNvSpPr>
            <p:nvPr/>
          </p:nvSpPr>
          <p:spPr bwMode="auto">
            <a:xfrm>
              <a:off x="3520" y="3848"/>
              <a:ext cx="19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000">
                <a:latin typeface="Gill Sans MT" panose="020B0502020104020203" pitchFamily="34" charset="0"/>
              </a:endParaRPr>
            </a:p>
          </p:txBody>
        </p:sp>
      </p:grpSp>
      <p:sp>
        <p:nvSpPr>
          <p:cNvPr id="76871" name="Rectangle 71"/>
          <p:cNvSpPr>
            <a:spLocks noChangeArrowheads="1"/>
          </p:cNvSpPr>
          <p:nvPr/>
        </p:nvSpPr>
        <p:spPr bwMode="auto">
          <a:xfrm>
            <a:off x="127000" y="4631178"/>
            <a:ext cx="17184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latin typeface="Gill Sans MT" panose="020B0502020104020203" pitchFamily="34" charset="0"/>
              </a:rPr>
              <a:t>Figure </a:t>
            </a:r>
            <a:r>
              <a:rPr lang="en-US" altLang="en-US" sz="2000" b="1">
                <a:solidFill>
                  <a:schemeClr val="accent1"/>
                </a:solidFill>
                <a:latin typeface="Gill Sans MT" panose="020B0502020104020203" pitchFamily="34" charset="0"/>
              </a:rPr>
              <a:t>7.4(b)</a:t>
            </a:r>
          </a:p>
        </p:txBody>
      </p:sp>
      <p:grpSp>
        <p:nvGrpSpPr>
          <p:cNvPr id="76880" name="Group 80"/>
          <p:cNvGrpSpPr>
            <a:grpSpLocks noChangeAspect="1"/>
          </p:cNvGrpSpPr>
          <p:nvPr/>
        </p:nvGrpSpPr>
        <p:grpSpPr bwMode="auto">
          <a:xfrm>
            <a:off x="6997965" y="956622"/>
            <a:ext cx="1850772" cy="3330892"/>
            <a:chOff x="4305" y="920"/>
            <a:chExt cx="1121" cy="2690"/>
          </a:xfrm>
        </p:grpSpPr>
        <p:grpSp>
          <p:nvGrpSpPr>
            <p:cNvPr id="134180" name="Group 29"/>
            <p:cNvGrpSpPr>
              <a:grpSpLocks/>
            </p:cNvGrpSpPr>
            <p:nvPr/>
          </p:nvGrpSpPr>
          <p:grpSpPr bwMode="auto">
            <a:xfrm>
              <a:off x="4504" y="920"/>
              <a:ext cx="922" cy="2616"/>
              <a:chOff x="4368" y="864"/>
              <a:chExt cx="922" cy="2616"/>
            </a:xfrm>
          </p:grpSpPr>
          <p:sp>
            <p:nvSpPr>
              <p:cNvPr id="134183" name="Freeform 30"/>
              <p:cNvSpPr>
                <a:spLocks/>
              </p:cNvSpPr>
              <p:nvPr/>
            </p:nvSpPr>
            <p:spPr bwMode="auto">
              <a:xfrm>
                <a:off x="4368" y="2952"/>
                <a:ext cx="420" cy="32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328 h 720"/>
                  <a:gd name="T4" fmla="*/ 420 w 376"/>
                  <a:gd name="T5" fmla="*/ 32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184" name="Line 31"/>
              <p:cNvSpPr>
                <a:spLocks noChangeShapeType="1"/>
              </p:cNvSpPr>
              <p:nvPr/>
            </p:nvSpPr>
            <p:spPr bwMode="auto">
              <a:xfrm flipV="1">
                <a:off x="4992" y="1220"/>
                <a:ext cx="0" cy="2048"/>
              </a:xfrm>
              <a:prstGeom prst="line">
                <a:avLst/>
              </a:prstGeom>
              <a:noFill/>
              <a:ln w="57150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85" name="Group 32"/>
              <p:cNvGrpSpPr>
                <a:grpSpLocks/>
              </p:cNvGrpSpPr>
              <p:nvPr/>
            </p:nvGrpSpPr>
            <p:grpSpPr bwMode="auto">
              <a:xfrm>
                <a:off x="4801" y="3096"/>
                <a:ext cx="384" cy="384"/>
                <a:chOff x="5049" y="3408"/>
                <a:chExt cx="384" cy="384"/>
              </a:xfrm>
            </p:grpSpPr>
            <p:sp>
              <p:nvSpPr>
                <p:cNvPr id="134189" name="Oval 33"/>
                <p:cNvSpPr>
                  <a:spLocks noChangeArrowheads="1"/>
                </p:cNvSpPr>
                <p:nvPr/>
              </p:nvSpPr>
              <p:spPr bwMode="auto">
                <a:xfrm>
                  <a:off x="5049" y="3408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90" name="Rectangle 34"/>
                <p:cNvSpPr>
                  <a:spLocks noChangeArrowheads="1"/>
                </p:cNvSpPr>
                <p:nvPr/>
              </p:nvSpPr>
              <p:spPr bwMode="auto">
                <a:xfrm>
                  <a:off x="5083" y="3514"/>
                  <a:ext cx="317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Move</a:t>
                  </a:r>
                </a:p>
              </p:txBody>
            </p:sp>
          </p:grpSp>
          <p:grpSp>
            <p:nvGrpSpPr>
              <p:cNvPr id="134186" name="Group 35"/>
              <p:cNvGrpSpPr>
                <a:grpSpLocks/>
              </p:cNvGrpSpPr>
              <p:nvPr/>
            </p:nvGrpSpPr>
            <p:grpSpPr bwMode="auto">
              <a:xfrm>
                <a:off x="4663" y="864"/>
                <a:ext cx="627" cy="360"/>
                <a:chOff x="4911" y="864"/>
                <a:chExt cx="627" cy="360"/>
              </a:xfrm>
            </p:grpSpPr>
            <p:sp>
              <p:nvSpPr>
                <p:cNvPr id="134187" name="Rectangle 36"/>
                <p:cNvSpPr>
                  <a:spLocks noChangeArrowheads="1"/>
                </p:cNvSpPr>
                <p:nvPr/>
              </p:nvSpPr>
              <p:spPr bwMode="auto">
                <a:xfrm>
                  <a:off x="4949" y="864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88" name="Rectangle 37"/>
                <p:cNvSpPr>
                  <a:spLocks noChangeArrowheads="1"/>
                </p:cNvSpPr>
                <p:nvPr/>
              </p:nvSpPr>
              <p:spPr bwMode="auto">
                <a:xfrm>
                  <a:off x="4911" y="901"/>
                  <a:ext cx="627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Receive product</a:t>
                  </a:r>
                </a:p>
              </p:txBody>
            </p:sp>
          </p:grpSp>
        </p:grpSp>
        <p:sp>
          <p:nvSpPr>
            <p:cNvPr id="134181" name="Text Box 76"/>
            <p:cNvSpPr txBox="1">
              <a:spLocks noChangeArrowheads="1"/>
            </p:cNvSpPr>
            <p:nvPr/>
          </p:nvSpPr>
          <p:spPr bwMode="auto">
            <a:xfrm rot="16200000">
              <a:off x="4118" y="3257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Product</a:t>
              </a:r>
            </a:p>
          </p:txBody>
        </p:sp>
        <p:sp>
          <p:nvSpPr>
            <p:cNvPr id="134182" name="Text Box 77"/>
            <p:cNvSpPr txBox="1">
              <a:spLocks noChangeArrowheads="1"/>
            </p:cNvSpPr>
            <p:nvPr/>
          </p:nvSpPr>
          <p:spPr bwMode="auto">
            <a:xfrm rot="16200000">
              <a:off x="4742" y="1913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6879" name="Group 79"/>
          <p:cNvGrpSpPr>
            <a:grpSpLocks noChangeAspect="1"/>
          </p:cNvGrpSpPr>
          <p:nvPr/>
        </p:nvGrpSpPr>
        <p:grpSpPr bwMode="auto">
          <a:xfrm>
            <a:off x="2870200" y="2409820"/>
            <a:ext cx="4753229" cy="1434708"/>
            <a:chOff x="1808" y="2152"/>
            <a:chExt cx="2879" cy="1010"/>
          </a:xfrm>
        </p:grpSpPr>
        <p:grpSp>
          <p:nvGrpSpPr>
            <p:cNvPr id="134164" name="Group 38"/>
            <p:cNvGrpSpPr>
              <a:grpSpLocks/>
            </p:cNvGrpSpPr>
            <p:nvPr/>
          </p:nvGrpSpPr>
          <p:grpSpPr bwMode="auto">
            <a:xfrm>
              <a:off x="2004" y="2152"/>
              <a:ext cx="2683" cy="936"/>
              <a:chOff x="1868" y="2096"/>
              <a:chExt cx="2683" cy="936"/>
            </a:xfrm>
          </p:grpSpPr>
          <p:sp>
            <p:nvSpPr>
              <p:cNvPr id="134168" name="Line 39"/>
              <p:cNvSpPr>
                <a:spLocks noChangeShapeType="1"/>
              </p:cNvSpPr>
              <p:nvPr/>
            </p:nvSpPr>
            <p:spPr bwMode="auto">
              <a:xfrm>
                <a:off x="2688" y="2388"/>
                <a:ext cx="764" cy="0"/>
              </a:xfrm>
              <a:prstGeom prst="line">
                <a:avLst/>
              </a:prstGeom>
              <a:noFill/>
              <a:ln w="57150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34169" name="Freeform 40"/>
              <p:cNvSpPr>
                <a:spLocks/>
              </p:cNvSpPr>
              <p:nvPr/>
            </p:nvSpPr>
            <p:spPr bwMode="auto">
              <a:xfrm>
                <a:off x="3736" y="2508"/>
                <a:ext cx="420" cy="328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328 h 720"/>
                  <a:gd name="T4" fmla="*/ 420 w 376"/>
                  <a:gd name="T5" fmla="*/ 328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70" name="Group 41"/>
              <p:cNvGrpSpPr>
                <a:grpSpLocks/>
              </p:cNvGrpSpPr>
              <p:nvPr/>
            </p:nvGrpSpPr>
            <p:grpSpPr bwMode="auto">
              <a:xfrm>
                <a:off x="3455" y="2208"/>
                <a:ext cx="552" cy="360"/>
                <a:chOff x="3895" y="2992"/>
                <a:chExt cx="552" cy="360"/>
              </a:xfrm>
            </p:grpSpPr>
            <p:sp>
              <p:nvSpPr>
                <p:cNvPr id="134178" name="Rectangle 42"/>
                <p:cNvSpPr>
                  <a:spLocks noChangeArrowheads="1"/>
                </p:cNvSpPr>
                <p:nvPr/>
              </p:nvSpPr>
              <p:spPr bwMode="auto">
                <a:xfrm>
                  <a:off x="3895" y="2992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79" name="Rectangle 43"/>
                <p:cNvSpPr>
                  <a:spLocks noChangeArrowheads="1"/>
                </p:cNvSpPr>
                <p:nvPr/>
              </p:nvSpPr>
              <p:spPr bwMode="auto">
                <a:xfrm>
                  <a:off x="3970" y="3086"/>
                  <a:ext cx="402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Extrude</a:t>
                  </a:r>
                </a:p>
              </p:txBody>
            </p:sp>
          </p:grpSp>
          <p:grpSp>
            <p:nvGrpSpPr>
              <p:cNvPr id="134171" name="Group 44"/>
              <p:cNvGrpSpPr>
                <a:grpSpLocks/>
              </p:cNvGrpSpPr>
              <p:nvPr/>
            </p:nvGrpSpPr>
            <p:grpSpPr bwMode="auto">
              <a:xfrm>
                <a:off x="4167" y="2648"/>
                <a:ext cx="384" cy="384"/>
                <a:chOff x="4495" y="2552"/>
                <a:chExt cx="384" cy="384"/>
              </a:xfrm>
            </p:grpSpPr>
            <p:sp>
              <p:nvSpPr>
                <p:cNvPr id="134176" name="Oval 45"/>
                <p:cNvSpPr>
                  <a:spLocks noChangeArrowheads="1"/>
                </p:cNvSpPr>
                <p:nvPr/>
              </p:nvSpPr>
              <p:spPr bwMode="auto">
                <a:xfrm>
                  <a:off x="4495" y="2552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77" name="Rectangle 46"/>
                <p:cNvSpPr>
                  <a:spLocks noChangeArrowheads="1"/>
                </p:cNvSpPr>
                <p:nvPr/>
              </p:nvSpPr>
              <p:spPr bwMode="auto">
                <a:xfrm>
                  <a:off x="4531" y="2658"/>
                  <a:ext cx="296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  <p:sp>
            <p:nvSpPr>
              <p:cNvPr id="134172" name="Freeform 47"/>
              <p:cNvSpPr>
                <a:spLocks/>
              </p:cNvSpPr>
              <p:nvPr/>
            </p:nvSpPr>
            <p:spPr bwMode="auto">
              <a:xfrm>
                <a:off x="1868" y="2096"/>
                <a:ext cx="332" cy="284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284 h 720"/>
                  <a:gd name="T4" fmla="*/ 332 w 376"/>
                  <a:gd name="T5" fmla="*/ 284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73" name="Group 48"/>
              <p:cNvGrpSpPr>
                <a:grpSpLocks/>
              </p:cNvGrpSpPr>
              <p:nvPr/>
            </p:nvGrpSpPr>
            <p:grpSpPr bwMode="auto">
              <a:xfrm>
                <a:off x="2207" y="2208"/>
                <a:ext cx="552" cy="360"/>
                <a:chOff x="1983" y="2136"/>
                <a:chExt cx="552" cy="360"/>
              </a:xfrm>
            </p:grpSpPr>
            <p:sp>
              <p:nvSpPr>
                <p:cNvPr id="134174" name="Rectangle 49"/>
                <p:cNvSpPr>
                  <a:spLocks noChangeArrowheads="1"/>
                </p:cNvSpPr>
                <p:nvPr/>
              </p:nvSpPr>
              <p:spPr bwMode="auto">
                <a:xfrm>
                  <a:off x="1983" y="2136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75" name="Rectangle 50"/>
                <p:cNvSpPr>
                  <a:spLocks noChangeArrowheads="1"/>
                </p:cNvSpPr>
                <p:nvPr/>
              </p:nvSpPr>
              <p:spPr bwMode="auto">
                <a:xfrm>
                  <a:off x="2114" y="2230"/>
                  <a:ext cx="290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Print</a:t>
                  </a:r>
                </a:p>
              </p:txBody>
            </p:sp>
          </p:grpSp>
        </p:grpSp>
        <p:sp>
          <p:nvSpPr>
            <p:cNvPr id="134165" name="Text Box 73"/>
            <p:cNvSpPr txBox="1">
              <a:spLocks noChangeArrowheads="1"/>
            </p:cNvSpPr>
            <p:nvPr/>
          </p:nvSpPr>
          <p:spPr bwMode="auto">
            <a:xfrm rot="16200000">
              <a:off x="1659" y="2313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Order</a:t>
              </a:r>
            </a:p>
          </p:txBody>
        </p:sp>
        <p:sp>
          <p:nvSpPr>
            <p:cNvPr id="134166" name="Text Box 74"/>
            <p:cNvSpPr txBox="1">
              <a:spLocks noChangeArrowheads="1"/>
            </p:cNvSpPr>
            <p:nvPr/>
          </p:nvSpPr>
          <p:spPr bwMode="auto">
            <a:xfrm>
              <a:off x="3094" y="2237"/>
              <a:ext cx="27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WIP</a:t>
              </a:r>
            </a:p>
          </p:txBody>
        </p:sp>
        <p:sp>
          <p:nvSpPr>
            <p:cNvPr id="134167" name="Text Box 75"/>
            <p:cNvSpPr txBox="1">
              <a:spLocks noChangeArrowheads="1"/>
            </p:cNvSpPr>
            <p:nvPr/>
          </p:nvSpPr>
          <p:spPr bwMode="auto">
            <a:xfrm rot="16200000">
              <a:off x="3486" y="2809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Product</a:t>
              </a:r>
            </a:p>
          </p:txBody>
        </p:sp>
      </p:grpSp>
      <p:grpSp>
        <p:nvGrpSpPr>
          <p:cNvPr id="76878" name="Group 78"/>
          <p:cNvGrpSpPr>
            <a:grpSpLocks noChangeAspect="1"/>
          </p:cNvGrpSpPr>
          <p:nvPr/>
        </p:nvGrpSpPr>
        <p:grpSpPr bwMode="auto">
          <a:xfrm>
            <a:off x="1625623" y="942974"/>
            <a:ext cx="1855726" cy="1596105"/>
            <a:chOff x="1067" y="920"/>
            <a:chExt cx="1124" cy="1289"/>
          </a:xfrm>
        </p:grpSpPr>
        <p:grpSp>
          <p:nvGrpSpPr>
            <p:cNvPr id="134152" name="Group 51"/>
            <p:cNvGrpSpPr>
              <a:grpSpLocks/>
            </p:cNvGrpSpPr>
            <p:nvPr/>
          </p:nvGrpSpPr>
          <p:grpSpPr bwMode="auto">
            <a:xfrm>
              <a:off x="1067" y="920"/>
              <a:ext cx="1124" cy="1272"/>
              <a:chOff x="931" y="864"/>
              <a:chExt cx="1124" cy="1272"/>
            </a:xfrm>
          </p:grpSpPr>
          <p:sp>
            <p:nvSpPr>
              <p:cNvPr id="134154" name="Freeform 52"/>
              <p:cNvSpPr>
                <a:spLocks/>
              </p:cNvSpPr>
              <p:nvPr/>
            </p:nvSpPr>
            <p:spPr bwMode="auto">
              <a:xfrm>
                <a:off x="1252" y="1216"/>
                <a:ext cx="412" cy="720"/>
              </a:xfrm>
              <a:custGeom>
                <a:avLst/>
                <a:gdLst>
                  <a:gd name="T0" fmla="*/ 0 w 376"/>
                  <a:gd name="T1" fmla="*/ 0 h 720"/>
                  <a:gd name="T2" fmla="*/ 0 w 376"/>
                  <a:gd name="T3" fmla="*/ 720 h 720"/>
                  <a:gd name="T4" fmla="*/ 412 w 376"/>
                  <a:gd name="T5" fmla="*/ 720 h 720"/>
                  <a:gd name="T6" fmla="*/ 0 60000 65536"/>
                  <a:gd name="T7" fmla="*/ 0 60000 65536"/>
                  <a:gd name="T8" fmla="*/ 0 60000 65536"/>
                  <a:gd name="T9" fmla="*/ 0 w 376"/>
                  <a:gd name="T10" fmla="*/ 0 h 720"/>
                  <a:gd name="T11" fmla="*/ 376 w 376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6" h="720">
                    <a:moveTo>
                      <a:pt x="0" y="0"/>
                    </a:moveTo>
                    <a:lnTo>
                      <a:pt x="0" y="720"/>
                    </a:lnTo>
                    <a:lnTo>
                      <a:pt x="376" y="720"/>
                    </a:lnTo>
                  </a:path>
                </a:pathLst>
              </a:custGeom>
              <a:noFill/>
              <a:ln w="57150" cmpd="sng">
                <a:solidFill>
                  <a:srgbClr val="BF0922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latin typeface="Gill Sans MT" panose="020B0502020104020203" pitchFamily="34" charset="0"/>
                </a:endParaRPr>
              </a:p>
            </p:txBody>
          </p:sp>
          <p:grpSp>
            <p:nvGrpSpPr>
              <p:cNvPr id="134155" name="Group 53"/>
              <p:cNvGrpSpPr>
                <a:grpSpLocks/>
              </p:cNvGrpSpPr>
              <p:nvPr/>
            </p:nvGrpSpPr>
            <p:grpSpPr bwMode="auto">
              <a:xfrm>
                <a:off x="939" y="864"/>
                <a:ext cx="581" cy="360"/>
                <a:chOff x="891" y="864"/>
                <a:chExt cx="581" cy="360"/>
              </a:xfrm>
            </p:grpSpPr>
            <p:sp>
              <p:nvSpPr>
                <p:cNvPr id="134162" name="Rectangle 54"/>
                <p:cNvSpPr>
                  <a:spLocks noChangeArrowheads="1"/>
                </p:cNvSpPr>
                <p:nvPr/>
              </p:nvSpPr>
              <p:spPr bwMode="auto">
                <a:xfrm>
                  <a:off x="905" y="864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solidFill>
                      <a:schemeClr val="accent1"/>
                    </a:solidFill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63" name="Rectangle 55"/>
                <p:cNvSpPr>
                  <a:spLocks noChangeArrowheads="1"/>
                </p:cNvSpPr>
                <p:nvPr/>
              </p:nvSpPr>
              <p:spPr bwMode="auto">
                <a:xfrm>
                  <a:off x="891" y="900"/>
                  <a:ext cx="581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Order product</a:t>
                  </a:r>
                </a:p>
              </p:txBody>
            </p:sp>
          </p:grpSp>
          <p:grpSp>
            <p:nvGrpSpPr>
              <p:cNvPr id="134156" name="Group 56"/>
              <p:cNvGrpSpPr>
                <a:grpSpLocks/>
              </p:cNvGrpSpPr>
              <p:nvPr/>
            </p:nvGrpSpPr>
            <p:grpSpPr bwMode="auto">
              <a:xfrm>
                <a:off x="931" y="1304"/>
                <a:ext cx="613" cy="360"/>
                <a:chOff x="891" y="1280"/>
                <a:chExt cx="613" cy="360"/>
              </a:xfrm>
            </p:grpSpPr>
            <p:sp>
              <p:nvSpPr>
                <p:cNvPr id="134160" name="Rectangle 57"/>
                <p:cNvSpPr>
                  <a:spLocks noChangeArrowheads="1"/>
                </p:cNvSpPr>
                <p:nvPr/>
              </p:nvSpPr>
              <p:spPr bwMode="auto">
                <a:xfrm>
                  <a:off x="921" y="1280"/>
                  <a:ext cx="552" cy="360"/>
                </a:xfrm>
                <a:prstGeom prst="rect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61" name="Rectangle 58"/>
                <p:cNvSpPr>
                  <a:spLocks noChangeArrowheads="1"/>
                </p:cNvSpPr>
                <p:nvPr/>
              </p:nvSpPr>
              <p:spPr bwMode="auto">
                <a:xfrm>
                  <a:off x="891" y="1317"/>
                  <a:ext cx="613" cy="3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Process order</a:t>
                  </a:r>
                </a:p>
              </p:txBody>
            </p:sp>
          </p:grpSp>
          <p:grpSp>
            <p:nvGrpSpPr>
              <p:cNvPr id="134157" name="Group 59"/>
              <p:cNvGrpSpPr>
                <a:grpSpLocks/>
              </p:cNvGrpSpPr>
              <p:nvPr/>
            </p:nvGrpSpPr>
            <p:grpSpPr bwMode="auto">
              <a:xfrm>
                <a:off x="1671" y="1752"/>
                <a:ext cx="384" cy="384"/>
                <a:chOff x="1551" y="1696"/>
                <a:chExt cx="384" cy="384"/>
              </a:xfrm>
            </p:grpSpPr>
            <p:sp>
              <p:nvSpPr>
                <p:cNvPr id="134158" name="Oval 60"/>
                <p:cNvSpPr>
                  <a:spLocks noChangeArrowheads="1"/>
                </p:cNvSpPr>
                <p:nvPr/>
              </p:nvSpPr>
              <p:spPr bwMode="auto">
                <a:xfrm>
                  <a:off x="1551" y="1696"/>
                  <a:ext cx="384" cy="384"/>
                </a:xfrm>
                <a:prstGeom prst="ellipse">
                  <a:avLst/>
                </a:prstGeom>
                <a:solidFill>
                  <a:srgbClr val="F7D7A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4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34159" name="Rectangle 61"/>
                <p:cNvSpPr>
                  <a:spLocks noChangeArrowheads="1"/>
                </p:cNvSpPr>
                <p:nvPr/>
              </p:nvSpPr>
              <p:spPr bwMode="auto">
                <a:xfrm>
                  <a:off x="1587" y="1802"/>
                  <a:ext cx="296" cy="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>
                    <a:lnSpc>
                      <a:spcPct val="85000"/>
                    </a:lnSpc>
                  </a:pPr>
                  <a:r>
                    <a:rPr lang="en-US" altLang="en-US" sz="1100">
                      <a:solidFill>
                        <a:schemeClr val="accent1"/>
                      </a:solidFill>
                      <a:latin typeface="Gill Sans MT" panose="020B0502020104020203" pitchFamily="34" charset="0"/>
                    </a:rPr>
                    <a:t>Wait</a:t>
                  </a:r>
                </a:p>
              </p:txBody>
            </p:sp>
          </p:grpSp>
        </p:grpSp>
        <p:sp>
          <p:nvSpPr>
            <p:cNvPr id="134153" name="Text Box 72"/>
            <p:cNvSpPr txBox="1">
              <a:spLocks noChangeArrowheads="1"/>
            </p:cNvSpPr>
            <p:nvPr/>
          </p:nvSpPr>
          <p:spPr bwMode="auto">
            <a:xfrm rot="16200000">
              <a:off x="1037" y="1895"/>
              <a:ext cx="4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Gill Sans MT" panose="020B0502020104020203" pitchFamily="34" charset="0"/>
                </a:rPr>
                <a:t>Order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6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1000"/>
                                        <p:tgtEl>
                                          <p:spTgt spid="7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71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1925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Process Analysis and Design</a:t>
            </a:r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698500" y="1312069"/>
            <a:ext cx="7620000" cy="179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128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Value-Stream Mapping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Where value is added in the entire production process, including the supply chain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Extends from the customer back to the suppliers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Title 1"/>
          <p:cNvSpPr>
            <a:spLocks noGrp="1"/>
          </p:cNvSpPr>
          <p:nvPr>
            <p:ph type="title"/>
          </p:nvPr>
        </p:nvSpPr>
        <p:spPr>
          <a:xfrm>
            <a:off x="457200" y="72629"/>
            <a:ext cx="8229600" cy="8572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Value-Stream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300" y="1015603"/>
            <a:ext cx="7391400" cy="3880247"/>
          </a:xfrm>
        </p:spPr>
        <p:txBody>
          <a:bodyPr rtlCol="0">
            <a:normAutofit/>
          </a:bodyPr>
          <a:lstStyle/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 dirty="0">
                <a:latin typeface="Gill Sans MT" panose="020B0502020104020203" pitchFamily="34" charset="0"/>
              </a:rPr>
              <a:t>Begin with symbols for customer, supplier, and production to ensure the big </a:t>
            </a:r>
            <a:r>
              <a:rPr lang="en-US" sz="2400" dirty="0" smtClean="0">
                <a:latin typeface="Gill Sans MT" panose="020B0502020104020203" pitchFamily="34" charset="0"/>
              </a:rPr>
              <a:t>picture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 dirty="0" smtClean="0">
                <a:latin typeface="Gill Sans MT" panose="020B0502020104020203" pitchFamily="34" charset="0"/>
              </a:rPr>
              <a:t>Enter </a:t>
            </a:r>
            <a:r>
              <a:rPr lang="en-US" sz="2400" dirty="0">
                <a:latin typeface="Gill Sans MT" panose="020B0502020104020203" pitchFamily="34" charset="0"/>
              </a:rPr>
              <a:t>customer order </a:t>
            </a:r>
            <a:r>
              <a:rPr lang="en-US" sz="2400" dirty="0" smtClean="0">
                <a:latin typeface="Gill Sans MT" panose="020B0502020104020203" pitchFamily="34" charset="0"/>
              </a:rPr>
              <a:t>requirements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 dirty="0" smtClean="0">
                <a:latin typeface="Gill Sans MT" panose="020B0502020104020203" pitchFamily="34" charset="0"/>
              </a:rPr>
              <a:t>Calculate </a:t>
            </a:r>
            <a:r>
              <a:rPr lang="en-US" sz="2400" dirty="0">
                <a:latin typeface="Gill Sans MT" panose="020B0502020104020203" pitchFamily="34" charset="0"/>
              </a:rPr>
              <a:t>the daily production </a:t>
            </a:r>
            <a:r>
              <a:rPr lang="en-US" sz="2400" dirty="0" smtClean="0">
                <a:latin typeface="Gill Sans MT" panose="020B0502020104020203" pitchFamily="34" charset="0"/>
              </a:rPr>
              <a:t>requirements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 dirty="0" smtClean="0">
                <a:latin typeface="Gill Sans MT" panose="020B0502020104020203" pitchFamily="34" charset="0"/>
              </a:rPr>
              <a:t>Enter </a:t>
            </a:r>
            <a:r>
              <a:rPr lang="en-US" sz="2400" dirty="0">
                <a:latin typeface="Gill Sans MT" panose="020B0502020104020203" pitchFamily="34" charset="0"/>
              </a:rPr>
              <a:t>the outbound shipping requirements and delivery </a:t>
            </a:r>
            <a:r>
              <a:rPr lang="en-US" sz="2400" dirty="0" smtClean="0">
                <a:latin typeface="Gill Sans MT" panose="020B0502020104020203" pitchFamily="34" charset="0"/>
              </a:rPr>
              <a:t>frequency</a:t>
            </a:r>
            <a:endParaRPr lang="en-US" sz="2400" dirty="0">
              <a:latin typeface="Gill Sans MT" panose="020B0502020104020203" pitchFamily="34" charset="0"/>
            </a:endParaRP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buSzPct val="99000"/>
              <a:buFont typeface="+mj-lt"/>
              <a:buAutoNum type="arabicPeriod"/>
              <a:defRPr/>
            </a:pPr>
            <a:r>
              <a:rPr lang="en-US" sz="2400" dirty="0" smtClean="0">
                <a:latin typeface="Gill Sans MT" panose="020B0502020104020203" pitchFamily="34" charset="0"/>
              </a:rPr>
              <a:t>Determine </a:t>
            </a:r>
            <a:r>
              <a:rPr lang="en-US" sz="2400" dirty="0">
                <a:latin typeface="Gill Sans MT" panose="020B0502020104020203" pitchFamily="34" charset="0"/>
              </a:rPr>
              <a:t>inbound shipping method and delivery </a:t>
            </a:r>
            <a:r>
              <a:rPr lang="en-US" sz="2400" dirty="0" smtClean="0">
                <a:latin typeface="Gill Sans MT" panose="020B0502020104020203" pitchFamily="34" charset="0"/>
              </a:rPr>
              <a:t>frequency</a:t>
            </a:r>
            <a:endParaRPr lang="en-US" sz="2400" dirty="0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Title 1"/>
          <p:cNvSpPr>
            <a:spLocks noGrp="1"/>
          </p:cNvSpPr>
          <p:nvPr>
            <p:ph type="title"/>
          </p:nvPr>
        </p:nvSpPr>
        <p:spPr>
          <a:xfrm>
            <a:off x="457200" y="72629"/>
            <a:ext cx="8229600" cy="8572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Value-Stream Mapping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14400" y="1038225"/>
            <a:ext cx="7404100" cy="3293209"/>
            <a:chOff x="914400" y="1384300"/>
            <a:chExt cx="7404100" cy="4391267"/>
          </a:xfrm>
        </p:grpSpPr>
        <p:sp>
          <p:nvSpPr>
            <p:cNvPr id="5" name="TextBox 4"/>
            <p:cNvSpPr txBox="1"/>
            <p:nvPr/>
          </p:nvSpPr>
          <p:spPr>
            <a:xfrm>
              <a:off x="914400" y="1384300"/>
              <a:ext cx="7404100" cy="43912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 dirty="0">
                  <a:latin typeface="Gill Sans MT" panose="020B0502020104020203" pitchFamily="34" charset="0"/>
                  <a:cs typeface="Arial"/>
                </a:rPr>
                <a:t>Add the process steps (i.e., machine, assemble) in sequence, left to right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 dirty="0">
                  <a:latin typeface="Gill Sans MT" panose="020B0502020104020203" pitchFamily="34" charset="0"/>
                  <a:cs typeface="Arial"/>
                </a:rPr>
                <a:t>Add communication methods, add their frequency, and show the direction with arrows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 dirty="0">
                  <a:latin typeface="Gill Sans MT" panose="020B0502020104020203" pitchFamily="34" charset="0"/>
                  <a:cs typeface="Arial"/>
                </a:rPr>
                <a:t>Add inventory quantities (shown with       ) between every step of the entire flow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Font typeface="+mj-lt"/>
                <a:buAutoNum type="arabicPeriod" startAt="6"/>
                <a:defRPr/>
              </a:pPr>
              <a:r>
                <a:rPr lang="en-US" sz="2400" dirty="0">
                  <a:latin typeface="Gill Sans MT" panose="020B0502020104020203" pitchFamily="34" charset="0"/>
                  <a:cs typeface="Arial"/>
                </a:rPr>
                <a:t>Determine total working time (value-added time) and delay (non-value-added time)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latin typeface="Gill Sans MT" panose="020B0502020104020203" pitchFamily="34" charset="0"/>
                <a:cs typeface="+mn-cs"/>
              </a:endParaRPr>
            </a:p>
          </p:txBody>
        </p:sp>
        <p:grpSp>
          <p:nvGrpSpPr>
            <p:cNvPr id="139268" name="Group 7"/>
            <p:cNvGrpSpPr>
              <a:grpSpLocks/>
            </p:cNvGrpSpPr>
            <p:nvPr/>
          </p:nvGrpSpPr>
          <p:grpSpPr bwMode="auto">
            <a:xfrm>
              <a:off x="6266265" y="3397295"/>
              <a:ext cx="492125" cy="615599"/>
              <a:chOff x="6266265" y="3397295"/>
              <a:chExt cx="492125" cy="615599"/>
            </a:xfrm>
          </p:grpSpPr>
          <p:sp>
            <p:nvSpPr>
              <p:cNvPr id="4" name="Freeform 3"/>
              <p:cNvSpPr>
                <a:spLocks noChangeAspect="1"/>
              </p:cNvSpPr>
              <p:nvPr/>
            </p:nvSpPr>
            <p:spPr>
              <a:xfrm>
                <a:off x="6266265" y="3460719"/>
                <a:ext cx="492125" cy="415956"/>
              </a:xfrm>
              <a:custGeom>
                <a:avLst/>
                <a:gdLst>
                  <a:gd name="connsiteX0" fmla="*/ 412750 w 1003300"/>
                  <a:gd name="connsiteY0" fmla="*/ 0 h 847725"/>
                  <a:gd name="connsiteX1" fmla="*/ 577850 w 1003300"/>
                  <a:gd name="connsiteY1" fmla="*/ 0 h 847725"/>
                  <a:gd name="connsiteX2" fmla="*/ 1003300 w 1003300"/>
                  <a:gd name="connsiteY2" fmla="*/ 701675 h 847725"/>
                  <a:gd name="connsiteX3" fmla="*/ 914400 w 1003300"/>
                  <a:gd name="connsiteY3" fmla="*/ 844550 h 847725"/>
                  <a:gd name="connsiteX4" fmla="*/ 85725 w 1003300"/>
                  <a:gd name="connsiteY4" fmla="*/ 847725 h 847725"/>
                  <a:gd name="connsiteX5" fmla="*/ 0 w 1003300"/>
                  <a:gd name="connsiteY5" fmla="*/ 701675 h 847725"/>
                  <a:gd name="connsiteX6" fmla="*/ 412750 w 1003300"/>
                  <a:gd name="connsiteY6" fmla="*/ 0 h 84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3300" h="847725">
                    <a:moveTo>
                      <a:pt x="412750" y="0"/>
                    </a:moveTo>
                    <a:lnTo>
                      <a:pt x="577850" y="0"/>
                    </a:lnTo>
                    <a:lnTo>
                      <a:pt x="1003300" y="701675"/>
                    </a:lnTo>
                    <a:lnTo>
                      <a:pt x="914400" y="844550"/>
                    </a:lnTo>
                    <a:lnTo>
                      <a:pt x="85725" y="847725"/>
                    </a:lnTo>
                    <a:lnTo>
                      <a:pt x="0" y="701675"/>
                    </a:lnTo>
                    <a:lnTo>
                      <a:pt x="412750" y="0"/>
                    </a:lnTo>
                    <a:close/>
                  </a:path>
                </a:pathLst>
              </a:custGeom>
              <a:solidFill>
                <a:srgbClr val="2BA797"/>
              </a:solidFill>
              <a:ln w="381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Gill Sans MT" panose="020B0502020104020203" pitchFamily="34" charset="0"/>
                </a:endParaRPr>
              </a:p>
            </p:txBody>
          </p:sp>
          <p:sp>
            <p:nvSpPr>
              <p:cNvPr id="139270" name="TextBox 5"/>
              <p:cNvSpPr txBox="1">
                <a:spLocks noChangeArrowheads="1"/>
              </p:cNvSpPr>
              <p:nvPr/>
            </p:nvSpPr>
            <p:spPr bwMode="auto">
              <a:xfrm>
                <a:off x="6367584" y="3397295"/>
                <a:ext cx="303288" cy="615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400" b="1">
                    <a:solidFill>
                      <a:srgbClr val="FFFFFF"/>
                    </a:solidFill>
                    <a:latin typeface="Bell MT" panose="02020503060305020303" pitchFamily="18" charset="0"/>
                    <a:cs typeface="Times New Roman" pitchFamily="18" charset="0"/>
                  </a:rPr>
                  <a:t>I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40136" y="129404"/>
            <a:ext cx="4336578" cy="754855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effectLst>
            <a:outerShdw blurRad="101600" dist="50800" dir="2700000" algn="tl" rotWithShape="0">
              <a:prstClr val="black">
                <a:alpha val="76000"/>
              </a:prstClr>
            </a:outerShdw>
          </a:effectLst>
          <a:scene3d>
            <a:camera prst="orthographicFront"/>
            <a:lightRig rig="twoPt" dir="t"/>
          </a:scene3d>
          <a:sp3d prstMaterial="dkEdge">
            <a:bevelT w="419100" h="419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2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7644"/>
            <a:ext cx="7772400" cy="61793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Value-Stream Mapping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7556501" y="4486276"/>
            <a:ext cx="9893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400"/>
              <a:t>Figure </a:t>
            </a:r>
            <a:r>
              <a:rPr lang="en-US" altLang="en-US" sz="1400">
                <a:solidFill>
                  <a:srgbClr val="255898"/>
                </a:solidFill>
              </a:rPr>
              <a:t>7.5</a:t>
            </a:r>
          </a:p>
        </p:txBody>
      </p:sp>
      <p:pic>
        <p:nvPicPr>
          <p:cNvPr id="78854" name="Picture 6" descr="V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01" y="1034387"/>
            <a:ext cx="6084084" cy="404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2844" y="143473"/>
            <a:ext cx="3892719" cy="567196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effectLst>
            <a:outerShdw blurRad="101600" dist="50800" dir="2700000" algn="tl" rotWithShape="0">
              <a:prstClr val="black">
                <a:alpha val="76000"/>
              </a:prstClr>
            </a:outerShdw>
          </a:effectLst>
          <a:scene3d>
            <a:camera prst="orthographicFront"/>
            <a:lightRig rig="twoPt" dir="t">
              <a:rot lat="0" lon="0" rev="2400000"/>
            </a:lightRig>
          </a:scene3d>
          <a:sp3d prstMaterial="dkEdge">
            <a:bevelT w="419100" h="419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818866"/>
            <a:ext cx="9045526" cy="43246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 7-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777" y="925116"/>
            <a:ext cx="6883781" cy="413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4" name="Rectangle 3"/>
          <p:cNvSpPr>
            <a:spLocks noGrp="1" noChangeArrowheads="1"/>
          </p:cNvSpPr>
          <p:nvPr>
            <p:ph type="title"/>
          </p:nvPr>
        </p:nvSpPr>
        <p:spPr>
          <a:xfrm>
            <a:off x="819150" y="87604"/>
            <a:ext cx="7505700" cy="633413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Process Chart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7613944" y="327268"/>
            <a:ext cx="1274708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b="1"/>
              <a:t>Figure </a:t>
            </a:r>
            <a:r>
              <a:rPr lang="en-US" altLang="en-US" b="1">
                <a:solidFill>
                  <a:srgbClr val="255898"/>
                </a:solidFill>
              </a:rPr>
              <a:t>7.6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0"/>
            <a:ext cx="7772400" cy="647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Service Blueprinting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779464" y="1488282"/>
            <a:ext cx="7583487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Focuses on the customer and provider interaction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Defines three levels of interaction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Each level has different management issues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Identifies potential failure points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Gill Sans MT" panose="020B0502020104020203" pitchFamily="34" charset="0"/>
            </a:endParaRPr>
          </a:p>
        </p:txBody>
      </p:sp>
      <p:sp>
        <p:nvSpPr>
          <p:cNvPr id="144385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647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Service Blueprint</a:t>
            </a:r>
          </a:p>
        </p:txBody>
      </p:sp>
      <p:grpSp>
        <p:nvGrpSpPr>
          <p:cNvPr id="82967" name="Group 23"/>
          <p:cNvGrpSpPr>
            <a:grpSpLocks/>
          </p:cNvGrpSpPr>
          <p:nvPr/>
        </p:nvGrpSpPr>
        <p:grpSpPr bwMode="auto">
          <a:xfrm>
            <a:off x="1071563" y="820346"/>
            <a:ext cx="7383463" cy="230982"/>
            <a:chOff x="675" y="1039"/>
            <a:chExt cx="4651" cy="194"/>
          </a:xfrm>
        </p:grpSpPr>
        <p:sp>
          <p:nvSpPr>
            <p:cNvPr id="144479" name="Rectangle 24"/>
            <p:cNvSpPr>
              <a:spLocks noChangeArrowheads="1"/>
            </p:cNvSpPr>
            <p:nvPr/>
          </p:nvSpPr>
          <p:spPr bwMode="auto">
            <a:xfrm>
              <a:off x="675" y="1039"/>
              <a:ext cx="736" cy="19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900" b="1">
                  <a:latin typeface="Gill Sans MT" panose="020B0502020104020203" pitchFamily="34" charset="0"/>
                </a:rPr>
                <a:t>Personal Greeting</a:t>
              </a:r>
            </a:p>
          </p:txBody>
        </p:sp>
        <p:sp>
          <p:nvSpPr>
            <p:cNvPr id="144480" name="Rectangle 25"/>
            <p:cNvSpPr>
              <a:spLocks noChangeArrowheads="1"/>
            </p:cNvSpPr>
            <p:nvPr/>
          </p:nvSpPr>
          <p:spPr bwMode="auto">
            <a:xfrm>
              <a:off x="1935" y="1039"/>
              <a:ext cx="712" cy="194"/>
            </a:xfrm>
            <a:prstGeom prst="rect">
              <a:avLst/>
            </a:prstGeom>
            <a:solidFill>
              <a:srgbClr val="24BD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900" b="1">
                  <a:latin typeface="Gill Sans MT" panose="020B0502020104020203" pitchFamily="34" charset="0"/>
                </a:rPr>
                <a:t>Service Diagnosis</a:t>
              </a:r>
            </a:p>
          </p:txBody>
        </p:sp>
        <p:sp>
          <p:nvSpPr>
            <p:cNvPr id="82970" name="Rectangle 26"/>
            <p:cNvSpPr>
              <a:spLocks noChangeArrowheads="1"/>
            </p:cNvSpPr>
            <p:nvPr/>
          </p:nvSpPr>
          <p:spPr bwMode="auto">
            <a:xfrm>
              <a:off x="3000" y="1039"/>
              <a:ext cx="1079" cy="19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Gill Sans MT" panose="020B0502020104020203" pitchFamily="34" charset="0"/>
                  <a:cs typeface="+mn-cs"/>
                </a:rPr>
                <a:t>Perform Service</a:t>
              </a:r>
            </a:p>
          </p:txBody>
        </p:sp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4246" y="1039"/>
              <a:ext cx="1080" cy="19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latin typeface="Gill Sans MT" panose="020B0502020104020203" pitchFamily="34" charset="0"/>
                  <a:cs typeface="+mn-cs"/>
                </a:rPr>
                <a:t>Friendly Close</a:t>
              </a:r>
            </a:p>
          </p:txBody>
        </p:sp>
      </p:grpSp>
      <p:sp>
        <p:nvSpPr>
          <p:cNvPr id="82972" name="Rectangle 28"/>
          <p:cNvSpPr>
            <a:spLocks noChangeArrowheads="1"/>
          </p:cNvSpPr>
          <p:nvPr/>
        </p:nvSpPr>
        <p:spPr bwMode="auto">
          <a:xfrm>
            <a:off x="283528" y="4211241"/>
            <a:ext cx="426720" cy="32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900">
                <a:solidFill>
                  <a:srgbClr val="7030A0"/>
                </a:solidFill>
                <a:latin typeface="Gill Sans MT" panose="020B0502020104020203" pitchFamily="34" charset="0"/>
              </a:rPr>
              <a:t>Level</a:t>
            </a:r>
          </a:p>
          <a:p>
            <a:pPr algn="ctr">
              <a:lnSpc>
                <a:spcPct val="85000"/>
              </a:lnSpc>
            </a:pPr>
            <a:r>
              <a:rPr lang="en-US" altLang="en-US" sz="900">
                <a:solidFill>
                  <a:srgbClr val="7030A0"/>
                </a:solidFill>
                <a:latin typeface="Gill Sans MT" panose="020B0502020104020203" pitchFamily="34" charset="0"/>
              </a:rPr>
              <a:t>#3</a:t>
            </a:r>
          </a:p>
        </p:txBody>
      </p:sp>
      <p:grpSp>
        <p:nvGrpSpPr>
          <p:cNvPr id="83073" name="Group 129"/>
          <p:cNvGrpSpPr>
            <a:grpSpLocks/>
          </p:cNvGrpSpPr>
          <p:nvPr/>
        </p:nvGrpSpPr>
        <p:grpSpPr bwMode="auto">
          <a:xfrm>
            <a:off x="177800" y="1272779"/>
            <a:ext cx="8483600" cy="482203"/>
            <a:chOff x="112" y="1179"/>
            <a:chExt cx="5344" cy="405"/>
          </a:xfrm>
        </p:grpSpPr>
        <p:sp>
          <p:nvSpPr>
            <p:cNvPr id="144477" name="Rectangle 30"/>
            <p:cNvSpPr>
              <a:spLocks noChangeArrowheads="1"/>
            </p:cNvSpPr>
            <p:nvPr/>
          </p:nvSpPr>
          <p:spPr bwMode="auto">
            <a:xfrm>
              <a:off x="112" y="1179"/>
              <a:ext cx="465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Level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#1</a:t>
              </a:r>
            </a:p>
          </p:txBody>
        </p:sp>
        <p:sp>
          <p:nvSpPr>
            <p:cNvPr id="144478" name="Line 31"/>
            <p:cNvSpPr>
              <a:spLocks noChangeShapeType="1"/>
            </p:cNvSpPr>
            <p:nvPr/>
          </p:nvSpPr>
          <p:spPr bwMode="auto">
            <a:xfrm>
              <a:off x="144" y="1584"/>
              <a:ext cx="5312" cy="0"/>
            </a:xfrm>
            <a:prstGeom prst="line">
              <a:avLst/>
            </a:prstGeom>
            <a:noFill/>
            <a:ln w="3810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</p:grpSp>
      <p:grpSp>
        <p:nvGrpSpPr>
          <p:cNvPr id="83075" name="Group 131"/>
          <p:cNvGrpSpPr>
            <a:grpSpLocks/>
          </p:cNvGrpSpPr>
          <p:nvPr/>
        </p:nvGrpSpPr>
        <p:grpSpPr bwMode="auto">
          <a:xfrm>
            <a:off x="177800" y="2736056"/>
            <a:ext cx="8483600" cy="1381125"/>
            <a:chOff x="112" y="2408"/>
            <a:chExt cx="5344" cy="1160"/>
          </a:xfrm>
        </p:grpSpPr>
        <p:sp>
          <p:nvSpPr>
            <p:cNvPr id="144475" name="Rectangle 33"/>
            <p:cNvSpPr>
              <a:spLocks noChangeArrowheads="1"/>
            </p:cNvSpPr>
            <p:nvPr/>
          </p:nvSpPr>
          <p:spPr bwMode="auto">
            <a:xfrm>
              <a:off x="112" y="2408"/>
              <a:ext cx="453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Level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900">
                  <a:solidFill>
                    <a:srgbClr val="7030A0"/>
                  </a:solidFill>
                  <a:latin typeface="Gill Sans MT" panose="020B0502020104020203" pitchFamily="34" charset="0"/>
                </a:rPr>
                <a:t>#2</a:t>
              </a:r>
            </a:p>
          </p:txBody>
        </p:sp>
        <p:sp>
          <p:nvSpPr>
            <p:cNvPr id="144476" name="Line 34"/>
            <p:cNvSpPr>
              <a:spLocks noChangeShapeType="1"/>
            </p:cNvSpPr>
            <p:nvPr/>
          </p:nvSpPr>
          <p:spPr bwMode="auto">
            <a:xfrm>
              <a:off x="144" y="3568"/>
              <a:ext cx="5312" cy="0"/>
            </a:xfrm>
            <a:prstGeom prst="line">
              <a:avLst/>
            </a:prstGeom>
            <a:noFill/>
            <a:ln w="3810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</p:grpSp>
      <p:sp>
        <p:nvSpPr>
          <p:cNvPr id="82979" name="Rectangle 35"/>
          <p:cNvSpPr>
            <a:spLocks noChangeArrowheads="1"/>
          </p:cNvSpPr>
          <p:nvPr/>
        </p:nvSpPr>
        <p:spPr bwMode="auto">
          <a:xfrm>
            <a:off x="6867526" y="4619625"/>
            <a:ext cx="13705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7.7</a:t>
            </a:r>
          </a:p>
        </p:txBody>
      </p:sp>
      <p:grpSp>
        <p:nvGrpSpPr>
          <p:cNvPr id="83069" name="Group 125"/>
          <p:cNvGrpSpPr>
            <a:grpSpLocks/>
          </p:cNvGrpSpPr>
          <p:nvPr/>
        </p:nvGrpSpPr>
        <p:grpSpPr bwMode="auto">
          <a:xfrm>
            <a:off x="4635500" y="1445419"/>
            <a:ext cx="2432050" cy="1808559"/>
            <a:chOff x="2920" y="1324"/>
            <a:chExt cx="1532" cy="15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4468" name="Freeform 4"/>
            <p:cNvSpPr>
              <a:spLocks/>
            </p:cNvSpPr>
            <p:nvPr/>
          </p:nvSpPr>
          <p:spPr bwMode="auto">
            <a:xfrm>
              <a:off x="3952" y="1324"/>
              <a:ext cx="500" cy="844"/>
            </a:xfrm>
            <a:custGeom>
              <a:avLst/>
              <a:gdLst>
                <a:gd name="T0" fmla="*/ 0 w 500"/>
                <a:gd name="T1" fmla="*/ 844 h 624"/>
                <a:gd name="T2" fmla="*/ 252 w 500"/>
                <a:gd name="T3" fmla="*/ 844 h 624"/>
                <a:gd name="T4" fmla="*/ 252 w 500"/>
                <a:gd name="T5" fmla="*/ 0 h 624"/>
                <a:gd name="T6" fmla="*/ 500 w 500"/>
                <a:gd name="T7" fmla="*/ 0 h 6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0"/>
                <a:gd name="T13" fmla="*/ 0 h 624"/>
                <a:gd name="T14" fmla="*/ 500 w 500"/>
                <a:gd name="T15" fmla="*/ 624 h 6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0" h="624">
                  <a:moveTo>
                    <a:pt x="0" y="624"/>
                  </a:moveTo>
                  <a:lnTo>
                    <a:pt x="252" y="624"/>
                  </a:lnTo>
                  <a:lnTo>
                    <a:pt x="252" y="0"/>
                  </a:lnTo>
                  <a:lnTo>
                    <a:pt x="50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69" name="Line 37"/>
            <p:cNvSpPr>
              <a:spLocks noChangeShapeType="1"/>
            </p:cNvSpPr>
            <p:nvPr/>
          </p:nvSpPr>
          <p:spPr bwMode="auto">
            <a:xfrm>
              <a:off x="2920" y="2740"/>
              <a:ext cx="2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70" name="Rectangle 38"/>
            <p:cNvSpPr>
              <a:spLocks noChangeArrowheads="1"/>
            </p:cNvSpPr>
            <p:nvPr/>
          </p:nvSpPr>
          <p:spPr bwMode="auto">
            <a:xfrm>
              <a:off x="3106" y="2649"/>
              <a:ext cx="2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C00000"/>
                  </a:solidFill>
                  <a:latin typeface="Gill Sans MT" panose="020B0502020104020203" pitchFamily="34" charset="0"/>
                </a:rPr>
                <a:t>No</a:t>
              </a:r>
            </a:p>
          </p:txBody>
        </p:sp>
        <p:sp>
          <p:nvSpPr>
            <p:cNvPr id="144471" name="Freeform 39"/>
            <p:cNvSpPr>
              <a:spLocks/>
            </p:cNvSpPr>
            <p:nvPr/>
          </p:nvSpPr>
          <p:spPr bwMode="auto">
            <a:xfrm>
              <a:off x="3328" y="2544"/>
              <a:ext cx="216" cy="196"/>
            </a:xfrm>
            <a:custGeom>
              <a:avLst/>
              <a:gdLst>
                <a:gd name="T0" fmla="*/ 0 w 216"/>
                <a:gd name="T1" fmla="*/ 196 h 196"/>
                <a:gd name="T2" fmla="*/ 216 w 216"/>
                <a:gd name="T3" fmla="*/ 196 h 196"/>
                <a:gd name="T4" fmla="*/ 216 w 216"/>
                <a:gd name="T5" fmla="*/ 0 h 196"/>
                <a:gd name="T6" fmla="*/ 0 60000 65536"/>
                <a:gd name="T7" fmla="*/ 0 60000 65536"/>
                <a:gd name="T8" fmla="*/ 0 60000 65536"/>
                <a:gd name="T9" fmla="*/ 0 w 216"/>
                <a:gd name="T10" fmla="*/ 0 h 196"/>
                <a:gd name="T11" fmla="*/ 216 w 216"/>
                <a:gd name="T12" fmla="*/ 196 h 1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" h="196">
                  <a:moveTo>
                    <a:pt x="0" y="196"/>
                  </a:moveTo>
                  <a:lnTo>
                    <a:pt x="216" y="196"/>
                  </a:lnTo>
                  <a:lnTo>
                    <a:pt x="216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72" name="Group 109"/>
            <p:cNvGrpSpPr>
              <a:grpSpLocks/>
            </p:cNvGrpSpPr>
            <p:nvPr/>
          </p:nvGrpSpPr>
          <p:grpSpPr bwMode="auto">
            <a:xfrm>
              <a:off x="3056" y="1792"/>
              <a:ext cx="975" cy="783"/>
              <a:chOff x="3056" y="1728"/>
              <a:chExt cx="975" cy="783"/>
            </a:xfrm>
          </p:grpSpPr>
          <p:sp>
            <p:nvSpPr>
              <p:cNvPr id="144473" name="Oval 41"/>
              <p:cNvSpPr>
                <a:spLocks noChangeArrowheads="1"/>
              </p:cNvSpPr>
              <p:nvPr/>
            </p:nvSpPr>
            <p:spPr bwMode="auto">
              <a:xfrm>
                <a:off x="3108" y="1728"/>
                <a:ext cx="872" cy="760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74" name="Rectangle 42"/>
              <p:cNvSpPr>
                <a:spLocks noChangeArrowheads="1"/>
              </p:cNvSpPr>
              <p:nvPr/>
            </p:nvSpPr>
            <p:spPr bwMode="auto">
              <a:xfrm>
                <a:off x="3056" y="1735"/>
                <a:ext cx="975" cy="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Notify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customer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and recommend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an alternative</a:t>
                </a:r>
                <a:b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</a:b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provider.</a:t>
                </a:r>
              </a:p>
              <a:p>
                <a:pPr algn="ctr"/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(7 min)</a:t>
                </a:r>
              </a:p>
            </p:txBody>
          </p:sp>
        </p:grpSp>
      </p:grpSp>
      <p:grpSp>
        <p:nvGrpSpPr>
          <p:cNvPr id="83063" name="Group 119"/>
          <p:cNvGrpSpPr>
            <a:grpSpLocks/>
          </p:cNvGrpSpPr>
          <p:nvPr/>
        </p:nvGrpSpPr>
        <p:grpSpPr bwMode="auto">
          <a:xfrm>
            <a:off x="860425" y="1203722"/>
            <a:ext cx="1589088" cy="1646634"/>
            <a:chOff x="542" y="1121"/>
            <a:chExt cx="1001" cy="1383"/>
          </a:xfrm>
        </p:grpSpPr>
        <p:sp>
          <p:nvSpPr>
            <p:cNvPr id="144459" name="Freeform 45"/>
            <p:cNvSpPr>
              <a:spLocks/>
            </p:cNvSpPr>
            <p:nvPr/>
          </p:nvSpPr>
          <p:spPr bwMode="auto">
            <a:xfrm>
              <a:off x="1040" y="1512"/>
              <a:ext cx="408" cy="992"/>
            </a:xfrm>
            <a:custGeom>
              <a:avLst/>
              <a:gdLst>
                <a:gd name="T0" fmla="*/ 0 w 408"/>
                <a:gd name="T1" fmla="*/ 0 h 872"/>
                <a:gd name="T2" fmla="*/ 0 w 408"/>
                <a:gd name="T3" fmla="*/ 992 h 872"/>
                <a:gd name="T4" fmla="*/ 408 w 408"/>
                <a:gd name="T5" fmla="*/ 992 h 872"/>
                <a:gd name="T6" fmla="*/ 0 60000 65536"/>
                <a:gd name="T7" fmla="*/ 0 60000 65536"/>
                <a:gd name="T8" fmla="*/ 0 60000 65536"/>
                <a:gd name="T9" fmla="*/ 0 w 408"/>
                <a:gd name="T10" fmla="*/ 0 h 872"/>
                <a:gd name="T11" fmla="*/ 408 w 408"/>
                <a:gd name="T12" fmla="*/ 872 h 8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8" h="872">
                  <a:moveTo>
                    <a:pt x="0" y="0"/>
                  </a:moveTo>
                  <a:lnTo>
                    <a:pt x="0" y="872"/>
                  </a:lnTo>
                  <a:lnTo>
                    <a:pt x="408" y="872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60" name="Group 105"/>
            <p:cNvGrpSpPr>
              <a:grpSpLocks/>
            </p:cNvGrpSpPr>
            <p:nvPr/>
          </p:nvGrpSpPr>
          <p:grpSpPr bwMode="auto">
            <a:xfrm>
              <a:off x="542" y="1121"/>
              <a:ext cx="1000" cy="424"/>
              <a:chOff x="542" y="1025"/>
              <a:chExt cx="1000" cy="424"/>
            </a:xfrm>
          </p:grpSpPr>
          <p:sp>
            <p:nvSpPr>
              <p:cNvPr id="82991" name="Oval 47"/>
              <p:cNvSpPr>
                <a:spLocks noChangeArrowheads="1"/>
              </p:cNvSpPr>
              <p:nvPr/>
            </p:nvSpPr>
            <p:spPr bwMode="auto">
              <a:xfrm>
                <a:off x="542" y="1025"/>
                <a:ext cx="1000" cy="400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67" name="Rectangle 48"/>
              <p:cNvSpPr>
                <a:spLocks noChangeArrowheads="1"/>
              </p:cNvSpPr>
              <p:nvPr/>
            </p:nvSpPr>
            <p:spPr bwMode="auto">
              <a:xfrm>
                <a:off x="581" y="1075"/>
                <a:ext cx="922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Customer arrives for service.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grpSp>
          <p:nvGrpSpPr>
            <p:cNvPr id="144461" name="Group 106"/>
            <p:cNvGrpSpPr>
              <a:grpSpLocks/>
            </p:cNvGrpSpPr>
            <p:nvPr/>
          </p:nvGrpSpPr>
          <p:grpSpPr bwMode="auto">
            <a:xfrm>
              <a:off x="543" y="1937"/>
              <a:ext cx="1000" cy="493"/>
              <a:chOff x="543" y="1841"/>
              <a:chExt cx="1000" cy="493"/>
            </a:xfrm>
          </p:grpSpPr>
          <p:sp>
            <p:nvSpPr>
              <p:cNvPr id="82994" name="Oval 50"/>
              <p:cNvSpPr>
                <a:spLocks noChangeArrowheads="1"/>
              </p:cNvSpPr>
              <p:nvPr/>
            </p:nvSpPr>
            <p:spPr bwMode="auto">
              <a:xfrm>
                <a:off x="543" y="1841"/>
                <a:ext cx="1000" cy="493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65" name="Rectangle 51"/>
              <p:cNvSpPr>
                <a:spLocks noChangeArrowheads="1"/>
              </p:cNvSpPr>
              <p:nvPr/>
            </p:nvSpPr>
            <p:spPr bwMode="auto">
              <a:xfrm>
                <a:off x="607" y="1881"/>
                <a:ext cx="871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Warm greeting and obtain service request.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(10 sec)</a:t>
                </a:r>
              </a:p>
            </p:txBody>
          </p:sp>
        </p:grpSp>
        <p:sp>
          <p:nvSpPr>
            <p:cNvPr id="144462" name="Oval 52"/>
            <p:cNvSpPr>
              <a:spLocks noChangeArrowheads="1"/>
            </p:cNvSpPr>
            <p:nvPr/>
          </p:nvSpPr>
          <p:spPr bwMode="auto">
            <a:xfrm>
              <a:off x="958" y="1639"/>
              <a:ext cx="168" cy="168"/>
            </a:xfrm>
            <a:prstGeom prst="ellipse">
              <a:avLst/>
            </a:prstGeom>
            <a:solidFill>
              <a:srgbClr val="BDD6AE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63" name="Text Box 53"/>
            <p:cNvSpPr txBox="1">
              <a:spLocks noChangeArrowheads="1"/>
            </p:cNvSpPr>
            <p:nvPr/>
          </p:nvSpPr>
          <p:spPr bwMode="auto">
            <a:xfrm>
              <a:off x="963" y="1621"/>
              <a:ext cx="155" cy="20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00">
                  <a:solidFill>
                    <a:schemeClr val="accent6">
                      <a:lumMod val="75000"/>
                    </a:schemeClr>
                  </a:solidFill>
                  <a:latin typeface="Gill Sans MT" panose="020B0502020104020203" pitchFamily="34" charset="0"/>
                </a:rPr>
                <a:t>F</a:t>
              </a:r>
            </a:p>
          </p:txBody>
        </p:sp>
      </p:grpSp>
      <p:grpSp>
        <p:nvGrpSpPr>
          <p:cNvPr id="83071" name="Group 127"/>
          <p:cNvGrpSpPr>
            <a:grpSpLocks/>
          </p:cNvGrpSpPr>
          <p:nvPr/>
        </p:nvGrpSpPr>
        <p:grpSpPr bwMode="auto">
          <a:xfrm>
            <a:off x="860426" y="3055144"/>
            <a:ext cx="2035175" cy="1300163"/>
            <a:chOff x="542" y="2676"/>
            <a:chExt cx="1282" cy="1092"/>
          </a:xfrm>
        </p:grpSpPr>
        <p:sp>
          <p:nvSpPr>
            <p:cNvPr id="144452" name="Freeform 56"/>
            <p:cNvSpPr>
              <a:spLocks/>
            </p:cNvSpPr>
            <p:nvPr/>
          </p:nvSpPr>
          <p:spPr bwMode="auto">
            <a:xfrm>
              <a:off x="1040" y="2952"/>
              <a:ext cx="784" cy="816"/>
            </a:xfrm>
            <a:custGeom>
              <a:avLst/>
              <a:gdLst>
                <a:gd name="T0" fmla="*/ 784 w 720"/>
                <a:gd name="T1" fmla="*/ 816 h 260"/>
                <a:gd name="T2" fmla="*/ 0 w 720"/>
                <a:gd name="T3" fmla="*/ 816 h 260"/>
                <a:gd name="T4" fmla="*/ 0 w 720"/>
                <a:gd name="T5" fmla="*/ 0 h 260"/>
                <a:gd name="T6" fmla="*/ 0 60000 65536"/>
                <a:gd name="T7" fmla="*/ 0 60000 65536"/>
                <a:gd name="T8" fmla="*/ 0 60000 65536"/>
                <a:gd name="T9" fmla="*/ 0 w 720"/>
                <a:gd name="T10" fmla="*/ 0 h 260"/>
                <a:gd name="T11" fmla="*/ 720 w 720"/>
                <a:gd name="T12" fmla="*/ 260 h 2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260">
                  <a:moveTo>
                    <a:pt x="720" y="260"/>
                  </a:moveTo>
                  <a:lnTo>
                    <a:pt x="0" y="26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53" name="Group 107"/>
            <p:cNvGrpSpPr>
              <a:grpSpLocks/>
            </p:cNvGrpSpPr>
            <p:nvPr/>
          </p:nvGrpSpPr>
          <p:grpSpPr bwMode="auto">
            <a:xfrm>
              <a:off x="542" y="2676"/>
              <a:ext cx="1000" cy="290"/>
              <a:chOff x="542" y="2580"/>
              <a:chExt cx="1000" cy="290"/>
            </a:xfrm>
          </p:grpSpPr>
          <p:sp>
            <p:nvSpPr>
              <p:cNvPr id="144457" name="Oval 58"/>
              <p:cNvSpPr>
                <a:spLocks noChangeArrowheads="1"/>
              </p:cNvSpPr>
              <p:nvPr/>
            </p:nvSpPr>
            <p:spPr bwMode="auto">
              <a:xfrm>
                <a:off x="542" y="2580"/>
                <a:ext cx="1000" cy="277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58" name="Rectangle 59"/>
              <p:cNvSpPr>
                <a:spLocks noChangeArrowheads="1"/>
              </p:cNvSpPr>
              <p:nvPr/>
            </p:nvSpPr>
            <p:spPr bwMode="auto">
              <a:xfrm>
                <a:off x="608" y="2595"/>
                <a:ext cx="868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Direct customer to waiting room.</a:t>
                </a:r>
              </a:p>
            </p:txBody>
          </p:sp>
        </p:grpSp>
        <p:grpSp>
          <p:nvGrpSpPr>
            <p:cNvPr id="144454" name="Group 103"/>
            <p:cNvGrpSpPr>
              <a:grpSpLocks/>
            </p:cNvGrpSpPr>
            <p:nvPr/>
          </p:nvGrpSpPr>
          <p:grpSpPr bwMode="auto">
            <a:xfrm>
              <a:off x="958" y="3265"/>
              <a:ext cx="168" cy="213"/>
              <a:chOff x="958" y="3025"/>
              <a:chExt cx="168" cy="213"/>
            </a:xfrm>
          </p:grpSpPr>
          <p:sp>
            <p:nvSpPr>
              <p:cNvPr id="144455" name="Oval 60"/>
              <p:cNvSpPr>
                <a:spLocks noChangeArrowheads="1"/>
              </p:cNvSpPr>
              <p:nvPr/>
            </p:nvSpPr>
            <p:spPr bwMode="auto">
              <a:xfrm>
                <a:off x="958" y="3032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56" name="Text Box 61"/>
              <p:cNvSpPr txBox="1">
                <a:spLocks noChangeArrowheads="1"/>
              </p:cNvSpPr>
              <p:nvPr/>
            </p:nvSpPr>
            <p:spPr bwMode="auto">
              <a:xfrm>
                <a:off x="963" y="3025"/>
                <a:ext cx="156" cy="21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</p:grpSp>
      <p:grpSp>
        <p:nvGrpSpPr>
          <p:cNvPr id="83074" name="Group 130"/>
          <p:cNvGrpSpPr>
            <a:grpSpLocks/>
          </p:cNvGrpSpPr>
          <p:nvPr/>
        </p:nvGrpSpPr>
        <p:grpSpPr bwMode="auto">
          <a:xfrm>
            <a:off x="2895600" y="1326356"/>
            <a:ext cx="5772150" cy="3268265"/>
            <a:chOff x="1824" y="1224"/>
            <a:chExt cx="3636" cy="2745"/>
          </a:xfrm>
        </p:grpSpPr>
        <p:sp>
          <p:nvSpPr>
            <p:cNvPr id="144421" name="Line 6"/>
            <p:cNvSpPr>
              <a:spLocks noChangeShapeType="1"/>
            </p:cNvSpPr>
            <p:nvPr/>
          </p:nvSpPr>
          <p:spPr bwMode="auto">
            <a:xfrm flipV="1">
              <a:off x="4960" y="1972"/>
              <a:ext cx="0" cy="8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22" name="Group 112"/>
            <p:cNvGrpSpPr>
              <a:grpSpLocks/>
            </p:cNvGrpSpPr>
            <p:nvPr/>
          </p:nvGrpSpPr>
          <p:grpSpPr bwMode="auto">
            <a:xfrm>
              <a:off x="4460" y="2584"/>
              <a:ext cx="1000" cy="512"/>
              <a:chOff x="4460" y="2656"/>
              <a:chExt cx="1000" cy="512"/>
            </a:xfrm>
          </p:grpSpPr>
          <p:sp>
            <p:nvSpPr>
              <p:cNvPr id="82952" name="Oval 8"/>
              <p:cNvSpPr>
                <a:spLocks noChangeArrowheads="1"/>
              </p:cNvSpPr>
              <p:nvPr/>
            </p:nvSpPr>
            <p:spPr bwMode="auto">
              <a:xfrm>
                <a:off x="4460" y="2656"/>
                <a:ext cx="1000" cy="512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51" name="Rectangle 9"/>
              <p:cNvSpPr>
                <a:spLocks noChangeArrowheads="1"/>
              </p:cNvSpPr>
              <p:nvPr/>
            </p:nvSpPr>
            <p:spPr bwMode="auto">
              <a:xfrm>
                <a:off x="4595" y="2683"/>
                <a:ext cx="730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Notify customer the car is ready.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sp>
          <p:nvSpPr>
            <p:cNvPr id="144423" name="Line 12"/>
            <p:cNvSpPr>
              <a:spLocks noChangeShapeType="1"/>
            </p:cNvSpPr>
            <p:nvPr/>
          </p:nvSpPr>
          <p:spPr bwMode="auto">
            <a:xfrm flipV="1">
              <a:off x="4960" y="1424"/>
              <a:ext cx="0" cy="3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24" name="Group 110"/>
            <p:cNvGrpSpPr>
              <a:grpSpLocks/>
            </p:cNvGrpSpPr>
            <p:nvPr/>
          </p:nvGrpSpPr>
          <p:grpSpPr bwMode="auto">
            <a:xfrm>
              <a:off x="4460" y="1224"/>
              <a:ext cx="1000" cy="196"/>
              <a:chOff x="4460" y="1132"/>
              <a:chExt cx="1000" cy="196"/>
            </a:xfrm>
          </p:grpSpPr>
          <p:sp>
            <p:nvSpPr>
              <p:cNvPr id="144448" name="Oval 14"/>
              <p:cNvSpPr>
                <a:spLocks noChangeArrowheads="1"/>
              </p:cNvSpPr>
              <p:nvPr/>
            </p:nvSpPr>
            <p:spPr bwMode="auto">
              <a:xfrm>
                <a:off x="4460" y="1132"/>
                <a:ext cx="1000" cy="196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solidFill>
                    <a:schemeClr val="accent1"/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9" name="Rectangle 15"/>
              <p:cNvSpPr>
                <a:spLocks noChangeArrowheads="1"/>
              </p:cNvSpPr>
              <p:nvPr/>
            </p:nvSpPr>
            <p:spPr bwMode="auto">
              <a:xfrm>
                <a:off x="4631" y="1147"/>
                <a:ext cx="659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Customer departs</a:t>
                </a:r>
              </a:p>
            </p:txBody>
          </p:sp>
        </p:grpSp>
        <p:grpSp>
          <p:nvGrpSpPr>
            <p:cNvPr id="144425" name="Group 104"/>
            <p:cNvGrpSpPr>
              <a:grpSpLocks/>
            </p:cNvGrpSpPr>
            <p:nvPr/>
          </p:nvGrpSpPr>
          <p:grpSpPr bwMode="auto">
            <a:xfrm>
              <a:off x="4460" y="1736"/>
              <a:ext cx="1000" cy="326"/>
              <a:chOff x="4460" y="1640"/>
              <a:chExt cx="1000" cy="326"/>
            </a:xfrm>
          </p:grpSpPr>
          <p:sp>
            <p:nvSpPr>
              <p:cNvPr id="144446" name="Oval 17"/>
              <p:cNvSpPr>
                <a:spLocks noChangeArrowheads="1"/>
              </p:cNvSpPr>
              <p:nvPr/>
            </p:nvSpPr>
            <p:spPr bwMode="auto">
              <a:xfrm>
                <a:off x="4460" y="1640"/>
                <a:ext cx="1000" cy="316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7" name="Rectangle 18"/>
              <p:cNvSpPr>
                <a:spLocks noChangeArrowheads="1"/>
              </p:cNvSpPr>
              <p:nvPr/>
            </p:nvSpPr>
            <p:spPr bwMode="auto">
              <a:xfrm>
                <a:off x="4616" y="1691"/>
                <a:ext cx="687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Customer pays bill.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(4 min)</a:t>
                </a:r>
              </a:p>
            </p:txBody>
          </p:sp>
        </p:grpSp>
        <p:sp>
          <p:nvSpPr>
            <p:cNvPr id="144426" name="Freeform 19"/>
            <p:cNvSpPr>
              <a:spLocks/>
            </p:cNvSpPr>
            <p:nvPr/>
          </p:nvSpPr>
          <p:spPr bwMode="auto">
            <a:xfrm>
              <a:off x="3604" y="3088"/>
              <a:ext cx="1352" cy="680"/>
            </a:xfrm>
            <a:custGeom>
              <a:avLst/>
              <a:gdLst>
                <a:gd name="T0" fmla="*/ 0 w 1352"/>
                <a:gd name="T1" fmla="*/ 680 h 1008"/>
                <a:gd name="T2" fmla="*/ 1352 w 1352"/>
                <a:gd name="T3" fmla="*/ 680 h 1008"/>
                <a:gd name="T4" fmla="*/ 1352 w 1352"/>
                <a:gd name="T5" fmla="*/ 0 h 1008"/>
                <a:gd name="T6" fmla="*/ 0 60000 65536"/>
                <a:gd name="T7" fmla="*/ 0 60000 65536"/>
                <a:gd name="T8" fmla="*/ 0 60000 65536"/>
                <a:gd name="T9" fmla="*/ 0 w 1352"/>
                <a:gd name="T10" fmla="*/ 0 h 1008"/>
                <a:gd name="T11" fmla="*/ 1352 w 1352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2" h="1008">
                  <a:moveTo>
                    <a:pt x="0" y="1008"/>
                  </a:moveTo>
                  <a:lnTo>
                    <a:pt x="1352" y="1008"/>
                  </a:lnTo>
                  <a:lnTo>
                    <a:pt x="1352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27" name="Group 111"/>
            <p:cNvGrpSpPr>
              <a:grpSpLocks/>
            </p:cNvGrpSpPr>
            <p:nvPr/>
          </p:nvGrpSpPr>
          <p:grpSpPr bwMode="auto">
            <a:xfrm>
              <a:off x="4864" y="2104"/>
              <a:ext cx="184" cy="446"/>
              <a:chOff x="4864" y="2080"/>
              <a:chExt cx="184" cy="446"/>
            </a:xfrm>
          </p:grpSpPr>
          <p:sp>
            <p:nvSpPr>
              <p:cNvPr id="144442" name="Oval 10"/>
              <p:cNvSpPr>
                <a:spLocks noChangeArrowheads="1"/>
              </p:cNvSpPr>
              <p:nvPr/>
            </p:nvSpPr>
            <p:spPr bwMode="auto">
              <a:xfrm>
                <a:off x="4864" y="2099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3" name="Text Box 21"/>
              <p:cNvSpPr txBox="1">
                <a:spLocks noChangeArrowheads="1"/>
              </p:cNvSpPr>
              <p:nvPr/>
            </p:nvSpPr>
            <p:spPr bwMode="auto">
              <a:xfrm>
                <a:off x="4883" y="2080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  <p:sp>
            <p:nvSpPr>
              <p:cNvPr id="144444" name="Oval 11"/>
              <p:cNvSpPr>
                <a:spLocks noChangeArrowheads="1"/>
              </p:cNvSpPr>
              <p:nvPr/>
            </p:nvSpPr>
            <p:spPr bwMode="auto">
              <a:xfrm>
                <a:off x="4876" y="2316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5" name="Text Box 20"/>
              <p:cNvSpPr txBox="1">
                <a:spLocks noChangeArrowheads="1"/>
              </p:cNvSpPr>
              <p:nvPr/>
            </p:nvSpPr>
            <p:spPr bwMode="auto">
              <a:xfrm>
                <a:off x="4890" y="2306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  <p:grpSp>
          <p:nvGrpSpPr>
            <p:cNvPr id="144428" name="Group 113"/>
            <p:cNvGrpSpPr>
              <a:grpSpLocks/>
            </p:cNvGrpSpPr>
            <p:nvPr/>
          </p:nvGrpSpPr>
          <p:grpSpPr bwMode="auto">
            <a:xfrm>
              <a:off x="2628" y="3580"/>
              <a:ext cx="1000" cy="389"/>
              <a:chOff x="3044" y="3132"/>
              <a:chExt cx="1000" cy="389"/>
            </a:xfrm>
          </p:grpSpPr>
          <p:sp>
            <p:nvSpPr>
              <p:cNvPr id="144440" name="Oval 66"/>
              <p:cNvSpPr>
                <a:spLocks noChangeArrowheads="1"/>
              </p:cNvSpPr>
              <p:nvPr/>
            </p:nvSpPr>
            <p:spPr bwMode="auto">
              <a:xfrm>
                <a:off x="3044" y="3132"/>
                <a:ext cx="1000" cy="376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41" name="Rectangle 67"/>
              <p:cNvSpPr>
                <a:spLocks noChangeArrowheads="1"/>
              </p:cNvSpPr>
              <p:nvPr/>
            </p:nvSpPr>
            <p:spPr bwMode="auto">
              <a:xfrm>
                <a:off x="3135" y="3147"/>
                <a:ext cx="818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Perform required work.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(varies)</a:t>
                </a:r>
              </a:p>
            </p:txBody>
          </p:sp>
        </p:grpSp>
        <p:grpSp>
          <p:nvGrpSpPr>
            <p:cNvPr id="144429" name="Group 114"/>
            <p:cNvGrpSpPr>
              <a:grpSpLocks/>
            </p:cNvGrpSpPr>
            <p:nvPr/>
          </p:nvGrpSpPr>
          <p:grpSpPr bwMode="auto">
            <a:xfrm>
              <a:off x="3904" y="3614"/>
              <a:ext cx="1000" cy="318"/>
              <a:chOff x="3044" y="3720"/>
              <a:chExt cx="1000" cy="318"/>
            </a:xfrm>
          </p:grpSpPr>
          <p:sp>
            <p:nvSpPr>
              <p:cNvPr id="144438" name="Oval 69"/>
              <p:cNvSpPr>
                <a:spLocks noChangeArrowheads="1"/>
              </p:cNvSpPr>
              <p:nvPr/>
            </p:nvSpPr>
            <p:spPr bwMode="auto">
              <a:xfrm>
                <a:off x="3044" y="3720"/>
                <a:ext cx="1000" cy="304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39" name="Rectangle 70"/>
              <p:cNvSpPr>
                <a:spLocks noChangeArrowheads="1"/>
              </p:cNvSpPr>
              <p:nvPr/>
            </p:nvSpPr>
            <p:spPr bwMode="auto">
              <a:xfrm>
                <a:off x="3249" y="3763"/>
                <a:ext cx="593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Prepare invoice.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sp>
          <p:nvSpPr>
            <p:cNvPr id="144430" name="Freeform 75"/>
            <p:cNvSpPr>
              <a:spLocks/>
            </p:cNvSpPr>
            <p:nvPr/>
          </p:nvSpPr>
          <p:spPr bwMode="auto">
            <a:xfrm>
              <a:off x="1824" y="3548"/>
              <a:ext cx="802" cy="220"/>
            </a:xfrm>
            <a:custGeom>
              <a:avLst/>
              <a:gdLst>
                <a:gd name="T0" fmla="*/ 802 w 1216"/>
                <a:gd name="T1" fmla="*/ 220 h 68"/>
                <a:gd name="T2" fmla="*/ 0 w 1216"/>
                <a:gd name="T3" fmla="*/ 220 h 68"/>
                <a:gd name="T4" fmla="*/ 0 w 1216"/>
                <a:gd name="T5" fmla="*/ 0 h 68"/>
                <a:gd name="T6" fmla="*/ 0 60000 65536"/>
                <a:gd name="T7" fmla="*/ 0 60000 65536"/>
                <a:gd name="T8" fmla="*/ 0 60000 65536"/>
                <a:gd name="T9" fmla="*/ 0 w 1216"/>
                <a:gd name="T10" fmla="*/ 0 h 68"/>
                <a:gd name="T11" fmla="*/ 1216 w 1216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16" h="68">
                  <a:moveTo>
                    <a:pt x="1216" y="68"/>
                  </a:moveTo>
                  <a:lnTo>
                    <a:pt x="0" y="68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sm" len="sm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31" name="Line 76"/>
            <p:cNvSpPr>
              <a:spLocks noChangeShapeType="1"/>
            </p:cNvSpPr>
            <p:nvPr/>
          </p:nvSpPr>
          <p:spPr bwMode="auto">
            <a:xfrm>
              <a:off x="2516" y="3548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32" name="Group 118"/>
            <p:cNvGrpSpPr>
              <a:grpSpLocks/>
            </p:cNvGrpSpPr>
            <p:nvPr/>
          </p:nvGrpSpPr>
          <p:grpSpPr bwMode="auto">
            <a:xfrm>
              <a:off x="3684" y="3670"/>
              <a:ext cx="168" cy="220"/>
              <a:chOff x="5176" y="3814"/>
              <a:chExt cx="168" cy="220"/>
            </a:xfrm>
          </p:grpSpPr>
          <p:sp>
            <p:nvSpPr>
              <p:cNvPr id="144436" name="Oval 74"/>
              <p:cNvSpPr>
                <a:spLocks noChangeArrowheads="1"/>
              </p:cNvSpPr>
              <p:nvPr/>
            </p:nvSpPr>
            <p:spPr bwMode="auto">
              <a:xfrm>
                <a:off x="5176" y="3824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37" name="Text Box 77"/>
              <p:cNvSpPr txBox="1">
                <a:spLocks noChangeArrowheads="1"/>
              </p:cNvSpPr>
              <p:nvPr/>
            </p:nvSpPr>
            <p:spPr bwMode="auto">
              <a:xfrm>
                <a:off x="5179" y="3814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  <p:grpSp>
          <p:nvGrpSpPr>
            <p:cNvPr id="144433" name="Group 117"/>
            <p:cNvGrpSpPr>
              <a:grpSpLocks/>
            </p:cNvGrpSpPr>
            <p:nvPr/>
          </p:nvGrpSpPr>
          <p:grpSpPr bwMode="auto">
            <a:xfrm>
              <a:off x="4872" y="3255"/>
              <a:ext cx="170" cy="220"/>
              <a:chOff x="5176" y="3346"/>
              <a:chExt cx="170" cy="220"/>
            </a:xfrm>
          </p:grpSpPr>
          <p:sp>
            <p:nvSpPr>
              <p:cNvPr id="144434" name="Oval 71"/>
              <p:cNvSpPr>
                <a:spLocks noChangeArrowheads="1"/>
              </p:cNvSpPr>
              <p:nvPr/>
            </p:nvSpPr>
            <p:spPr bwMode="auto">
              <a:xfrm>
                <a:off x="5176" y="3360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35" name="Text Box 78"/>
              <p:cNvSpPr txBox="1">
                <a:spLocks noChangeArrowheads="1"/>
              </p:cNvSpPr>
              <p:nvPr/>
            </p:nvSpPr>
            <p:spPr bwMode="auto">
              <a:xfrm>
                <a:off x="5188" y="3346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</p:grpSp>
      <p:grpSp>
        <p:nvGrpSpPr>
          <p:cNvPr id="83076" name="Group 132"/>
          <p:cNvGrpSpPr>
            <a:grpSpLocks/>
          </p:cNvGrpSpPr>
          <p:nvPr/>
        </p:nvGrpSpPr>
        <p:grpSpPr bwMode="auto">
          <a:xfrm>
            <a:off x="2725739" y="2469356"/>
            <a:ext cx="352425" cy="1684734"/>
            <a:chOff x="1717" y="2184"/>
            <a:chExt cx="222" cy="1415"/>
          </a:xfrm>
        </p:grpSpPr>
        <p:sp>
          <p:nvSpPr>
            <p:cNvPr id="144415" name="Line 83"/>
            <p:cNvSpPr>
              <a:spLocks noChangeShapeType="1"/>
            </p:cNvSpPr>
            <p:nvPr/>
          </p:nvSpPr>
          <p:spPr bwMode="auto">
            <a:xfrm>
              <a:off x="1824" y="2184"/>
              <a:ext cx="0" cy="10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16" name="Group 121"/>
            <p:cNvGrpSpPr>
              <a:grpSpLocks/>
            </p:cNvGrpSpPr>
            <p:nvPr/>
          </p:nvGrpSpPr>
          <p:grpSpPr bwMode="auto">
            <a:xfrm>
              <a:off x="1717" y="3255"/>
              <a:ext cx="222" cy="344"/>
              <a:chOff x="1717" y="3255"/>
              <a:chExt cx="222" cy="344"/>
            </a:xfrm>
          </p:grpSpPr>
          <p:sp>
            <p:nvSpPr>
              <p:cNvPr id="144417" name="Rectangle 73"/>
              <p:cNvSpPr>
                <a:spLocks noChangeArrowheads="1"/>
              </p:cNvSpPr>
              <p:nvPr/>
            </p:nvSpPr>
            <p:spPr bwMode="auto">
              <a:xfrm>
                <a:off x="1717" y="3405"/>
                <a:ext cx="22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900">
                    <a:solidFill>
                      <a:schemeClr val="bg2"/>
                    </a:solidFill>
                    <a:latin typeface="Gill Sans MT" panose="020B0502020104020203" pitchFamily="34" charset="0"/>
                  </a:rPr>
                  <a:t>Yes</a:t>
                </a:r>
              </a:p>
            </p:txBody>
          </p:sp>
          <p:grpSp>
            <p:nvGrpSpPr>
              <p:cNvPr id="144418" name="Group 101"/>
              <p:cNvGrpSpPr>
                <a:grpSpLocks/>
              </p:cNvGrpSpPr>
              <p:nvPr/>
            </p:nvGrpSpPr>
            <p:grpSpPr bwMode="auto">
              <a:xfrm>
                <a:off x="1739" y="3255"/>
                <a:ext cx="170" cy="220"/>
                <a:chOff x="1739" y="3183"/>
                <a:chExt cx="170" cy="220"/>
              </a:xfrm>
            </p:grpSpPr>
            <p:sp>
              <p:nvSpPr>
                <p:cNvPr id="144419" name="Oval 81"/>
                <p:cNvSpPr>
                  <a:spLocks noChangeArrowheads="1"/>
                </p:cNvSpPr>
                <p:nvPr/>
              </p:nvSpPr>
              <p:spPr bwMode="auto">
                <a:xfrm>
                  <a:off x="1739" y="3200"/>
                  <a:ext cx="168" cy="168"/>
                </a:xfrm>
                <a:prstGeom prst="ellipse">
                  <a:avLst/>
                </a:prstGeom>
                <a:solidFill>
                  <a:srgbClr val="BDD6AE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900">
                    <a:latin typeface="Gill Sans MT" panose="020B0502020104020203" pitchFamily="34" charset="0"/>
                  </a:endParaRPr>
                </a:p>
              </p:txBody>
            </p:sp>
            <p:sp>
              <p:nvSpPr>
                <p:cNvPr id="144420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1751" y="3183"/>
                  <a:ext cx="158" cy="220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050">
                      <a:solidFill>
                        <a:schemeClr val="accent6">
                          <a:lumMod val="75000"/>
                        </a:schemeClr>
                      </a:solidFill>
                      <a:latin typeface="Gill Sans MT" panose="020B0502020104020203" pitchFamily="34" charset="0"/>
                    </a:rPr>
                    <a:t>F</a:t>
                  </a:r>
                </a:p>
              </p:txBody>
            </p:sp>
          </p:grpSp>
        </p:grpSp>
      </p:grpSp>
      <p:grpSp>
        <p:nvGrpSpPr>
          <p:cNvPr id="83066" name="Group 122"/>
          <p:cNvGrpSpPr>
            <a:grpSpLocks/>
          </p:cNvGrpSpPr>
          <p:nvPr/>
        </p:nvGrpSpPr>
        <p:grpSpPr bwMode="auto">
          <a:xfrm>
            <a:off x="3810000" y="3479008"/>
            <a:ext cx="352425" cy="675084"/>
            <a:chOff x="2400" y="3032"/>
            <a:chExt cx="222" cy="567"/>
          </a:xfrm>
        </p:grpSpPr>
        <p:sp>
          <p:nvSpPr>
            <p:cNvPr id="144410" name="Rectangle 72"/>
            <p:cNvSpPr>
              <a:spLocks noChangeArrowheads="1"/>
            </p:cNvSpPr>
            <p:nvPr/>
          </p:nvSpPr>
          <p:spPr bwMode="auto">
            <a:xfrm>
              <a:off x="2400" y="3405"/>
              <a:ext cx="22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900">
                  <a:solidFill>
                    <a:schemeClr val="bg2"/>
                  </a:solidFill>
                  <a:latin typeface="Gill Sans MT" panose="020B0502020104020203" pitchFamily="34" charset="0"/>
                </a:rPr>
                <a:t>Yes</a:t>
              </a:r>
            </a:p>
          </p:txBody>
        </p:sp>
        <p:sp>
          <p:nvSpPr>
            <p:cNvPr id="144411" name="Line 95"/>
            <p:cNvSpPr>
              <a:spLocks noChangeShapeType="1"/>
            </p:cNvSpPr>
            <p:nvPr/>
          </p:nvSpPr>
          <p:spPr bwMode="auto">
            <a:xfrm>
              <a:off x="2508" y="3032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412" name="Group 102"/>
            <p:cNvGrpSpPr>
              <a:grpSpLocks/>
            </p:cNvGrpSpPr>
            <p:nvPr/>
          </p:nvGrpSpPr>
          <p:grpSpPr bwMode="auto">
            <a:xfrm>
              <a:off x="2423" y="3255"/>
              <a:ext cx="171" cy="220"/>
              <a:chOff x="2423" y="3159"/>
              <a:chExt cx="171" cy="220"/>
            </a:xfrm>
          </p:grpSpPr>
          <p:sp>
            <p:nvSpPr>
              <p:cNvPr id="144413" name="Oval 92"/>
              <p:cNvSpPr>
                <a:spLocks noChangeArrowheads="1"/>
              </p:cNvSpPr>
              <p:nvPr/>
            </p:nvSpPr>
            <p:spPr bwMode="auto">
              <a:xfrm>
                <a:off x="2426" y="3176"/>
                <a:ext cx="168" cy="168"/>
              </a:xfrm>
              <a:prstGeom prst="ellipse">
                <a:avLst/>
              </a:prstGeom>
              <a:solidFill>
                <a:srgbClr val="BDD6A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14" name="Text Box 100"/>
              <p:cNvSpPr txBox="1">
                <a:spLocks noChangeArrowheads="1"/>
              </p:cNvSpPr>
              <p:nvPr/>
            </p:nvSpPr>
            <p:spPr bwMode="auto">
              <a:xfrm>
                <a:off x="2423" y="3159"/>
                <a:ext cx="158" cy="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6">
                        <a:lumMod val="75000"/>
                      </a:schemeClr>
                    </a:solidFill>
                    <a:latin typeface="Gill Sans MT" panose="020B0502020104020203" pitchFamily="34" charset="0"/>
                  </a:rPr>
                  <a:t>F</a:t>
                </a:r>
              </a:p>
            </p:txBody>
          </p:sp>
        </p:grpSp>
      </p:grpSp>
      <p:grpSp>
        <p:nvGrpSpPr>
          <p:cNvPr id="83064" name="Group 120"/>
          <p:cNvGrpSpPr>
            <a:grpSpLocks/>
          </p:cNvGrpSpPr>
          <p:nvPr/>
        </p:nvGrpSpPr>
        <p:grpSpPr bwMode="auto">
          <a:xfrm>
            <a:off x="2292350" y="1983581"/>
            <a:ext cx="2438400" cy="1662113"/>
            <a:chOff x="1444" y="1776"/>
            <a:chExt cx="1536" cy="1396"/>
          </a:xfrm>
        </p:grpSpPr>
        <p:sp>
          <p:nvSpPr>
            <p:cNvPr id="144398" name="Line 85"/>
            <p:cNvSpPr>
              <a:spLocks noChangeShapeType="1"/>
            </p:cNvSpPr>
            <p:nvPr/>
          </p:nvSpPr>
          <p:spPr bwMode="auto">
            <a:xfrm>
              <a:off x="2512" y="2072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grpSp>
          <p:nvGrpSpPr>
            <p:cNvPr id="144399" name="Group 115"/>
            <p:cNvGrpSpPr>
              <a:grpSpLocks/>
            </p:cNvGrpSpPr>
            <p:nvPr/>
          </p:nvGrpSpPr>
          <p:grpSpPr bwMode="auto">
            <a:xfrm>
              <a:off x="1444" y="2188"/>
              <a:ext cx="760" cy="620"/>
              <a:chOff x="1444" y="2092"/>
              <a:chExt cx="760" cy="620"/>
            </a:xfrm>
          </p:grpSpPr>
          <p:sp>
            <p:nvSpPr>
              <p:cNvPr id="83031" name="AutoShape 87"/>
              <p:cNvSpPr>
                <a:spLocks noChangeArrowheads="1"/>
              </p:cNvSpPr>
              <p:nvPr/>
            </p:nvSpPr>
            <p:spPr bwMode="auto">
              <a:xfrm>
                <a:off x="1444" y="2092"/>
                <a:ext cx="760" cy="620"/>
              </a:xfrm>
              <a:prstGeom prst="diamond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dirty="0"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4409" name="Rectangle 88"/>
              <p:cNvSpPr>
                <a:spLocks noChangeArrowheads="1"/>
              </p:cNvSpPr>
              <p:nvPr/>
            </p:nvSpPr>
            <p:spPr bwMode="auto">
              <a:xfrm>
                <a:off x="1518" y="2243"/>
                <a:ext cx="602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Standard request.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(3 min)</a:t>
                </a:r>
              </a:p>
            </p:txBody>
          </p:sp>
        </p:grpSp>
        <p:grpSp>
          <p:nvGrpSpPr>
            <p:cNvPr id="144400" name="Group 108"/>
            <p:cNvGrpSpPr>
              <a:grpSpLocks/>
            </p:cNvGrpSpPr>
            <p:nvPr/>
          </p:nvGrpSpPr>
          <p:grpSpPr bwMode="auto">
            <a:xfrm>
              <a:off x="2062" y="1776"/>
              <a:ext cx="896" cy="400"/>
              <a:chOff x="2062" y="1680"/>
              <a:chExt cx="896" cy="400"/>
            </a:xfrm>
          </p:grpSpPr>
          <p:sp>
            <p:nvSpPr>
              <p:cNvPr id="144406" name="Oval 90"/>
              <p:cNvSpPr>
                <a:spLocks noChangeArrowheads="1"/>
              </p:cNvSpPr>
              <p:nvPr/>
            </p:nvSpPr>
            <p:spPr bwMode="auto">
              <a:xfrm>
                <a:off x="2062" y="1680"/>
                <a:ext cx="896" cy="400"/>
              </a:xfrm>
              <a:prstGeom prst="ellipse">
                <a:avLst/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07" name="Rectangle 91"/>
              <p:cNvSpPr>
                <a:spLocks noChangeArrowheads="1"/>
              </p:cNvSpPr>
              <p:nvPr/>
            </p:nvSpPr>
            <p:spPr bwMode="auto">
              <a:xfrm>
                <a:off x="2190" y="1703"/>
                <a:ext cx="639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Determine specifics.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solidFill>
                      <a:schemeClr val="accent1"/>
                    </a:solidFill>
                    <a:latin typeface="Gill Sans MT" panose="020B0502020104020203" pitchFamily="34" charset="0"/>
                  </a:rPr>
                  <a:t>(5 min)</a:t>
                </a:r>
              </a:p>
            </p:txBody>
          </p:sp>
        </p:grpSp>
        <p:sp>
          <p:nvSpPr>
            <p:cNvPr id="144401" name="Freeform 93"/>
            <p:cNvSpPr>
              <a:spLocks/>
            </p:cNvSpPr>
            <p:nvPr/>
          </p:nvSpPr>
          <p:spPr bwMode="auto">
            <a:xfrm>
              <a:off x="1816" y="1968"/>
              <a:ext cx="236" cy="68"/>
            </a:xfrm>
            <a:custGeom>
              <a:avLst/>
              <a:gdLst>
                <a:gd name="T0" fmla="*/ 0 w 236"/>
                <a:gd name="T1" fmla="*/ 68 h 68"/>
                <a:gd name="T2" fmla="*/ 0 w 236"/>
                <a:gd name="T3" fmla="*/ 0 h 68"/>
                <a:gd name="T4" fmla="*/ 236 w 236"/>
                <a:gd name="T5" fmla="*/ 0 h 68"/>
                <a:gd name="T6" fmla="*/ 0 60000 65536"/>
                <a:gd name="T7" fmla="*/ 0 60000 65536"/>
                <a:gd name="T8" fmla="*/ 0 60000 65536"/>
                <a:gd name="T9" fmla="*/ 0 w 236"/>
                <a:gd name="T10" fmla="*/ 0 h 68"/>
                <a:gd name="T11" fmla="*/ 236 w 236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6" h="68">
                  <a:moveTo>
                    <a:pt x="0" y="68"/>
                  </a:moveTo>
                  <a:lnTo>
                    <a:pt x="0" y="0"/>
                  </a:lnTo>
                  <a:lnTo>
                    <a:pt x="236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 type="triangl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900">
                <a:latin typeface="Gill Sans MT" panose="020B0502020104020203" pitchFamily="34" charset="0"/>
              </a:endParaRPr>
            </a:p>
          </p:txBody>
        </p:sp>
        <p:sp>
          <p:nvSpPr>
            <p:cNvPr id="144402" name="Rectangle 94"/>
            <p:cNvSpPr>
              <a:spLocks noChangeArrowheads="1"/>
            </p:cNvSpPr>
            <p:nvPr/>
          </p:nvSpPr>
          <p:spPr bwMode="auto">
            <a:xfrm>
              <a:off x="1723" y="2020"/>
              <a:ext cx="2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C00000"/>
                  </a:solidFill>
                  <a:latin typeface="Gill Sans MT" panose="020B0502020104020203" pitchFamily="34" charset="0"/>
                </a:rPr>
                <a:t>No</a:t>
              </a:r>
            </a:p>
          </p:txBody>
        </p:sp>
        <p:grpSp>
          <p:nvGrpSpPr>
            <p:cNvPr id="144403" name="Group 116"/>
            <p:cNvGrpSpPr>
              <a:grpSpLocks/>
            </p:cNvGrpSpPr>
            <p:nvPr/>
          </p:nvGrpSpPr>
          <p:grpSpPr bwMode="auto">
            <a:xfrm>
              <a:off x="2040" y="2316"/>
              <a:ext cx="940" cy="856"/>
              <a:chOff x="2040" y="2220"/>
              <a:chExt cx="940" cy="856"/>
            </a:xfrm>
          </p:grpSpPr>
          <p:sp>
            <p:nvSpPr>
              <p:cNvPr id="144404" name="AutoShape 97"/>
              <p:cNvSpPr>
                <a:spLocks noChangeArrowheads="1"/>
              </p:cNvSpPr>
              <p:nvPr/>
            </p:nvSpPr>
            <p:spPr bwMode="auto">
              <a:xfrm>
                <a:off x="2040" y="2220"/>
                <a:ext cx="940" cy="856"/>
              </a:xfrm>
              <a:prstGeom prst="diamond">
                <a:avLst/>
              </a:prstGeom>
              <a:solidFill>
                <a:srgbClr val="89B56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900">
                  <a:latin typeface="Gill Sans MT" panose="020B0502020104020203" pitchFamily="34" charset="0"/>
                </a:endParaRPr>
              </a:p>
            </p:txBody>
          </p:sp>
          <p:sp>
            <p:nvSpPr>
              <p:cNvPr id="144405" name="Rectangle 98"/>
              <p:cNvSpPr>
                <a:spLocks noChangeArrowheads="1"/>
              </p:cNvSpPr>
              <p:nvPr/>
            </p:nvSpPr>
            <p:spPr bwMode="auto">
              <a:xfrm>
                <a:off x="2094" y="2283"/>
                <a:ext cx="831" cy="5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Can</a:t>
                </a:r>
                <a:br>
                  <a:rPr lang="en-US" altLang="en-US" sz="900">
                    <a:latin typeface="Gill Sans MT" panose="020B0502020104020203" pitchFamily="34" charset="0"/>
                  </a:rPr>
                </a:br>
                <a:r>
                  <a:rPr lang="en-US" altLang="en-US" sz="900">
                    <a:latin typeface="Gill Sans MT" panose="020B0502020104020203" pitchFamily="34" charset="0"/>
                  </a:rPr>
                  <a:t>service be</a:t>
                </a:r>
                <a:br>
                  <a:rPr lang="en-US" altLang="en-US" sz="900">
                    <a:latin typeface="Gill Sans MT" panose="020B0502020104020203" pitchFamily="34" charset="0"/>
                  </a:rPr>
                </a:br>
                <a:r>
                  <a:rPr lang="en-US" altLang="en-US" sz="900">
                    <a:latin typeface="Gill Sans MT" panose="020B0502020104020203" pitchFamily="34" charset="0"/>
                  </a:rPr>
                  <a:t>done and does customer approve?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altLang="en-US" sz="900">
                    <a:latin typeface="Gill Sans MT" panose="020B0502020104020203" pitchFamily="34" charset="0"/>
                  </a:rPr>
                  <a:t>(5 min)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1000"/>
                                        <p:tgtEl>
                                          <p:spTgt spid="8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8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1000"/>
                                        <p:tgtEl>
                                          <p:spTgt spid="8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8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8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72" grpId="0" autoUpdateAnimBg="0"/>
      <p:bldP spid="82979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9810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Special Considerations for Service Process Design</a:t>
            </a:r>
          </a:p>
        </p:txBody>
      </p:sp>
      <p:sp>
        <p:nvSpPr>
          <p:cNvPr id="146434" name="Rectangle 3"/>
          <p:cNvSpPr>
            <a:spLocks noGrp="1" noChangeArrowheads="1"/>
          </p:cNvSpPr>
          <p:nvPr>
            <p:ph idx="1"/>
          </p:nvPr>
        </p:nvSpPr>
        <p:spPr>
          <a:xfrm>
            <a:off x="901700" y="1590675"/>
            <a:ext cx="7467600" cy="3086100"/>
          </a:xfrm>
        </p:spPr>
        <p:txBody>
          <a:bodyPr>
            <a:normAutofit fontScale="92500" lnSpcReduction="10000"/>
          </a:bodyPr>
          <a:lstStyle/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 smtClean="0">
                <a:latin typeface="Gill Sans MT" panose="020B0502020104020203" pitchFamily="34" charset="0"/>
                <a:cs typeface="Arial" pitchFamily="34" charset="0"/>
              </a:rPr>
              <a:t>Some interaction with customer is necessary, but this often affects performance adversely</a:t>
            </a:r>
          </a:p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 smtClean="0">
                <a:latin typeface="Gill Sans MT" panose="020B0502020104020203" pitchFamily="34" charset="0"/>
                <a:cs typeface="Arial" pitchFamily="34" charset="0"/>
              </a:rPr>
              <a:t>The better these interactions are accommodated in the process design, the more efficient and effective the process</a:t>
            </a:r>
          </a:p>
          <a:p>
            <a:pPr marL="463550" indent="-463550"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800" smtClean="0">
                <a:latin typeface="Gill Sans MT" panose="020B0502020104020203" pitchFamily="34" charset="0"/>
                <a:cs typeface="Arial" pitchFamily="34" charset="0"/>
              </a:rPr>
              <a:t>Find the right combination of cost and customer interaction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710" y="18454"/>
            <a:ext cx="9144000" cy="5143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86091" name="Group 75"/>
          <p:cNvGrpSpPr>
            <a:grpSpLocks/>
          </p:cNvGrpSpPr>
          <p:nvPr/>
        </p:nvGrpSpPr>
        <p:grpSpPr bwMode="auto">
          <a:xfrm>
            <a:off x="857252" y="669132"/>
            <a:ext cx="7194550" cy="4121943"/>
            <a:chOff x="540" y="554"/>
            <a:chExt cx="4532" cy="3462"/>
          </a:xfrm>
        </p:grpSpPr>
        <p:sp>
          <p:nvSpPr>
            <p:cNvPr id="147512" name="Rectangle 3"/>
            <p:cNvSpPr>
              <a:spLocks noChangeArrowheads="1"/>
            </p:cNvSpPr>
            <p:nvPr/>
          </p:nvSpPr>
          <p:spPr bwMode="auto">
            <a:xfrm>
              <a:off x="1438" y="2478"/>
              <a:ext cx="672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Service Factory</a:t>
              </a:r>
            </a:p>
          </p:txBody>
        </p:sp>
        <p:sp>
          <p:nvSpPr>
            <p:cNvPr id="147513" name="Rectangle 4"/>
            <p:cNvSpPr>
              <a:spLocks noChangeArrowheads="1"/>
            </p:cNvSpPr>
            <p:nvPr/>
          </p:nvSpPr>
          <p:spPr bwMode="auto">
            <a:xfrm>
              <a:off x="3603" y="2478"/>
              <a:ext cx="578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Service Shop</a:t>
              </a:r>
            </a:p>
          </p:txBody>
        </p:sp>
        <p:grpSp>
          <p:nvGrpSpPr>
            <p:cNvPr id="147514" name="Group 74"/>
            <p:cNvGrpSpPr>
              <a:grpSpLocks/>
            </p:cNvGrpSpPr>
            <p:nvPr/>
          </p:nvGrpSpPr>
          <p:grpSpPr bwMode="auto">
            <a:xfrm>
              <a:off x="540" y="554"/>
              <a:ext cx="4532" cy="3462"/>
              <a:chOff x="540" y="554"/>
              <a:chExt cx="4532" cy="3462"/>
            </a:xfrm>
          </p:grpSpPr>
          <p:sp>
            <p:nvSpPr>
              <p:cNvPr id="147515" name="Rectangle 6"/>
              <p:cNvSpPr>
                <a:spLocks noChangeArrowheads="1"/>
              </p:cNvSpPr>
              <p:nvPr/>
            </p:nvSpPr>
            <p:spPr bwMode="auto">
              <a:xfrm>
                <a:off x="2539" y="554"/>
                <a:ext cx="1030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Degree of Customization</a:t>
                </a:r>
              </a:p>
            </p:txBody>
          </p:sp>
          <p:sp>
            <p:nvSpPr>
              <p:cNvPr id="147516" name="Rectangle 7"/>
              <p:cNvSpPr>
                <a:spLocks noChangeArrowheads="1"/>
              </p:cNvSpPr>
              <p:nvPr/>
            </p:nvSpPr>
            <p:spPr bwMode="auto">
              <a:xfrm>
                <a:off x="1831" y="734"/>
                <a:ext cx="27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Low</a:t>
                </a:r>
              </a:p>
            </p:txBody>
          </p:sp>
          <p:sp>
            <p:nvSpPr>
              <p:cNvPr id="147517" name="Rectangle 8"/>
              <p:cNvSpPr>
                <a:spLocks noChangeArrowheads="1"/>
              </p:cNvSpPr>
              <p:nvPr/>
            </p:nvSpPr>
            <p:spPr bwMode="auto">
              <a:xfrm>
                <a:off x="3899" y="718"/>
                <a:ext cx="28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High</a:t>
                </a:r>
              </a:p>
            </p:txBody>
          </p:sp>
          <p:sp>
            <p:nvSpPr>
              <p:cNvPr id="147518" name="Rectangle 9"/>
              <p:cNvSpPr>
                <a:spLocks noChangeArrowheads="1"/>
              </p:cNvSpPr>
              <p:nvPr/>
            </p:nvSpPr>
            <p:spPr bwMode="auto">
              <a:xfrm rot="16200000">
                <a:off x="146" y="2396"/>
                <a:ext cx="9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Degree of Labor</a:t>
                </a:r>
              </a:p>
            </p:txBody>
          </p:sp>
          <p:sp>
            <p:nvSpPr>
              <p:cNvPr id="147519" name="Rectangle 10"/>
              <p:cNvSpPr>
                <a:spLocks noChangeArrowheads="1"/>
              </p:cNvSpPr>
              <p:nvPr/>
            </p:nvSpPr>
            <p:spPr bwMode="auto">
              <a:xfrm>
                <a:off x="662" y="3070"/>
                <a:ext cx="27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Low</a:t>
                </a:r>
              </a:p>
            </p:txBody>
          </p:sp>
          <p:sp>
            <p:nvSpPr>
              <p:cNvPr id="147520" name="Rectangle 11"/>
              <p:cNvSpPr>
                <a:spLocks noChangeArrowheads="1"/>
              </p:cNvSpPr>
              <p:nvPr/>
            </p:nvSpPr>
            <p:spPr bwMode="auto">
              <a:xfrm>
                <a:off x="630" y="1622"/>
                <a:ext cx="28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High</a:t>
                </a:r>
              </a:p>
            </p:txBody>
          </p:sp>
          <p:sp>
            <p:nvSpPr>
              <p:cNvPr id="147521" name="Rectangle 12"/>
              <p:cNvSpPr>
                <a:spLocks noChangeArrowheads="1"/>
              </p:cNvSpPr>
              <p:nvPr/>
            </p:nvSpPr>
            <p:spPr bwMode="auto">
              <a:xfrm>
                <a:off x="1518" y="934"/>
                <a:ext cx="576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Mass Service</a:t>
                </a:r>
              </a:p>
            </p:txBody>
          </p:sp>
          <p:sp>
            <p:nvSpPr>
              <p:cNvPr id="147522" name="Rectangle 13"/>
              <p:cNvSpPr>
                <a:spLocks noChangeArrowheads="1"/>
              </p:cNvSpPr>
              <p:nvPr/>
            </p:nvSpPr>
            <p:spPr bwMode="auto">
              <a:xfrm>
                <a:off x="3350" y="942"/>
                <a:ext cx="833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Professional Service</a:t>
                </a:r>
              </a:p>
            </p:txBody>
          </p:sp>
          <p:sp>
            <p:nvSpPr>
              <p:cNvPr id="147523" name="Rectangle 14"/>
              <p:cNvSpPr>
                <a:spLocks noChangeArrowheads="1"/>
              </p:cNvSpPr>
              <p:nvPr/>
            </p:nvSpPr>
            <p:spPr bwMode="auto">
              <a:xfrm>
                <a:off x="1040" y="936"/>
                <a:ext cx="4032" cy="308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24" name="Line 15"/>
              <p:cNvSpPr>
                <a:spLocks noChangeShapeType="1"/>
              </p:cNvSpPr>
              <p:nvPr/>
            </p:nvSpPr>
            <p:spPr bwMode="auto">
              <a:xfrm>
                <a:off x="3056" y="936"/>
                <a:ext cx="0" cy="30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25" name="Line 16"/>
              <p:cNvSpPr>
                <a:spLocks noChangeShapeType="1"/>
              </p:cNvSpPr>
              <p:nvPr/>
            </p:nvSpPr>
            <p:spPr bwMode="auto">
              <a:xfrm>
                <a:off x="1032" y="2480"/>
                <a:ext cx="40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</p:grpSp>
      </p:grpSp>
      <p:sp>
        <p:nvSpPr>
          <p:cNvPr id="147458" name="Rectangle 17"/>
          <p:cNvSpPr>
            <a:spLocks noGrp="1" noChangeArrowheads="1"/>
          </p:cNvSpPr>
          <p:nvPr>
            <p:ph type="title"/>
          </p:nvPr>
        </p:nvSpPr>
        <p:spPr>
          <a:xfrm>
            <a:off x="685800" y="133350"/>
            <a:ext cx="7772400" cy="6381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Service Process Matrix</a:t>
            </a:r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965326" y="1418033"/>
            <a:ext cx="4029075" cy="656034"/>
            <a:chOff x="1238" y="1359"/>
            <a:chExt cx="2538" cy="551"/>
          </a:xfrm>
        </p:grpSpPr>
        <p:sp>
          <p:nvSpPr>
            <p:cNvPr id="147507" name="Line 19"/>
            <p:cNvSpPr>
              <a:spLocks noChangeShapeType="1"/>
            </p:cNvSpPr>
            <p:nvPr/>
          </p:nvSpPr>
          <p:spPr bwMode="auto">
            <a:xfrm flipV="1">
              <a:off x="1952" y="1520"/>
              <a:ext cx="1152" cy="208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86036" name="Rectangle 20"/>
            <p:cNvSpPr>
              <a:spLocks noChangeArrowheads="1"/>
            </p:cNvSpPr>
            <p:nvPr/>
          </p:nvSpPr>
          <p:spPr bwMode="auto">
            <a:xfrm>
              <a:off x="1238" y="1591"/>
              <a:ext cx="767" cy="31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  <a:cs typeface="+mn-cs"/>
                </a:rPr>
                <a:t>Commercial banking</a:t>
              </a:r>
            </a:p>
          </p:txBody>
        </p:sp>
        <p:grpSp>
          <p:nvGrpSpPr>
            <p:cNvPr id="147509" name="Group 21"/>
            <p:cNvGrpSpPr>
              <a:grpSpLocks/>
            </p:cNvGrpSpPr>
            <p:nvPr/>
          </p:nvGrpSpPr>
          <p:grpSpPr bwMode="auto">
            <a:xfrm>
              <a:off x="3112" y="1359"/>
              <a:ext cx="664" cy="319"/>
              <a:chOff x="3112" y="1327"/>
              <a:chExt cx="664" cy="319"/>
            </a:xfrm>
          </p:grpSpPr>
          <p:sp>
            <p:nvSpPr>
              <p:cNvPr id="86038" name="AutoShape 22"/>
              <p:cNvSpPr>
                <a:spLocks noChangeArrowheads="1"/>
              </p:cNvSpPr>
              <p:nvPr/>
            </p:nvSpPr>
            <p:spPr bwMode="auto">
              <a:xfrm>
                <a:off x="3112" y="1342"/>
                <a:ext cx="664" cy="25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  <a:cs typeface="+mn-cs"/>
                </a:endParaRPr>
              </a:p>
            </p:txBody>
          </p:sp>
          <p:sp>
            <p:nvSpPr>
              <p:cNvPr id="147511" name="Rectangle 23"/>
              <p:cNvSpPr>
                <a:spLocks noChangeArrowheads="1"/>
              </p:cNvSpPr>
              <p:nvPr/>
            </p:nvSpPr>
            <p:spPr bwMode="auto">
              <a:xfrm>
                <a:off x="3154" y="1327"/>
                <a:ext cx="579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Private banking</a:t>
                </a:r>
              </a:p>
            </p:txBody>
          </p:sp>
        </p:grpSp>
      </p:grpSp>
      <p:grpSp>
        <p:nvGrpSpPr>
          <p:cNvPr id="86040" name="Group 24"/>
          <p:cNvGrpSpPr>
            <a:grpSpLocks/>
          </p:cNvGrpSpPr>
          <p:nvPr/>
        </p:nvGrpSpPr>
        <p:grpSpPr bwMode="auto">
          <a:xfrm>
            <a:off x="4381501" y="1922860"/>
            <a:ext cx="2963863" cy="1293018"/>
            <a:chOff x="2760" y="1783"/>
            <a:chExt cx="1867" cy="1086"/>
          </a:xfrm>
        </p:grpSpPr>
        <p:sp>
          <p:nvSpPr>
            <p:cNvPr id="147502" name="Line 25"/>
            <p:cNvSpPr>
              <a:spLocks noChangeShapeType="1"/>
            </p:cNvSpPr>
            <p:nvPr/>
          </p:nvSpPr>
          <p:spPr bwMode="auto">
            <a:xfrm flipH="1">
              <a:off x="3296" y="2032"/>
              <a:ext cx="680" cy="648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503" name="Rectangle 26"/>
            <p:cNvSpPr>
              <a:spLocks noChangeArrowheads="1"/>
            </p:cNvSpPr>
            <p:nvPr/>
          </p:nvSpPr>
          <p:spPr bwMode="auto">
            <a:xfrm>
              <a:off x="3534" y="1783"/>
              <a:ext cx="1093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General-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purpose law firms</a:t>
              </a:r>
            </a:p>
          </p:txBody>
        </p:sp>
        <p:grpSp>
          <p:nvGrpSpPr>
            <p:cNvPr id="147504" name="Group 27"/>
            <p:cNvGrpSpPr>
              <a:grpSpLocks/>
            </p:cNvGrpSpPr>
            <p:nvPr/>
          </p:nvGrpSpPr>
          <p:grpSpPr bwMode="auto">
            <a:xfrm>
              <a:off x="2760" y="2671"/>
              <a:ext cx="712" cy="198"/>
              <a:chOff x="2760" y="2639"/>
              <a:chExt cx="712" cy="198"/>
            </a:xfrm>
          </p:grpSpPr>
          <p:sp>
            <p:nvSpPr>
              <p:cNvPr id="147505" name="AutoShape 28"/>
              <p:cNvSpPr>
                <a:spLocks noChangeArrowheads="1"/>
              </p:cNvSpPr>
              <p:nvPr/>
            </p:nvSpPr>
            <p:spPr bwMode="auto">
              <a:xfrm>
                <a:off x="2760" y="2659"/>
                <a:ext cx="712" cy="132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06" name="Rectangle 29"/>
              <p:cNvSpPr>
                <a:spLocks noChangeArrowheads="1"/>
              </p:cNvSpPr>
              <p:nvPr/>
            </p:nvSpPr>
            <p:spPr bwMode="auto">
              <a:xfrm>
                <a:off x="2854" y="2639"/>
                <a:ext cx="52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Law  clinics</a:t>
                </a:r>
              </a:p>
            </p:txBody>
          </p:sp>
        </p:grpSp>
      </p:grpSp>
      <p:grpSp>
        <p:nvGrpSpPr>
          <p:cNvPr id="86046" name="Group 30"/>
          <p:cNvGrpSpPr>
            <a:grpSpLocks/>
          </p:cNvGrpSpPr>
          <p:nvPr/>
        </p:nvGrpSpPr>
        <p:grpSpPr bwMode="auto">
          <a:xfrm>
            <a:off x="5127626" y="3150394"/>
            <a:ext cx="2560638" cy="707231"/>
            <a:chOff x="3230" y="2814"/>
            <a:chExt cx="1613" cy="594"/>
          </a:xfrm>
        </p:grpSpPr>
        <p:sp>
          <p:nvSpPr>
            <p:cNvPr id="147497" name="Line 31"/>
            <p:cNvSpPr>
              <a:spLocks noChangeShapeType="1"/>
            </p:cNvSpPr>
            <p:nvPr/>
          </p:nvSpPr>
          <p:spPr bwMode="auto">
            <a:xfrm flipH="1" flipV="1">
              <a:off x="4016" y="2968"/>
              <a:ext cx="640" cy="280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grpSp>
          <p:nvGrpSpPr>
            <p:cNvPr id="147498" name="Group 32"/>
            <p:cNvGrpSpPr>
              <a:grpSpLocks/>
            </p:cNvGrpSpPr>
            <p:nvPr/>
          </p:nvGrpSpPr>
          <p:grpSpPr bwMode="auto">
            <a:xfrm>
              <a:off x="3230" y="2814"/>
              <a:ext cx="780" cy="319"/>
              <a:chOff x="3230" y="2782"/>
              <a:chExt cx="780" cy="319"/>
            </a:xfrm>
          </p:grpSpPr>
          <p:sp>
            <p:nvSpPr>
              <p:cNvPr id="147500" name="AutoShape 33"/>
              <p:cNvSpPr>
                <a:spLocks noChangeArrowheads="1"/>
              </p:cNvSpPr>
              <p:nvPr/>
            </p:nvSpPr>
            <p:spPr bwMode="auto">
              <a:xfrm>
                <a:off x="3240" y="2796"/>
                <a:ext cx="760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501" name="Rectangle 34"/>
              <p:cNvSpPr>
                <a:spLocks noChangeArrowheads="1"/>
              </p:cNvSpPr>
              <p:nvPr/>
            </p:nvSpPr>
            <p:spPr bwMode="auto">
              <a:xfrm>
                <a:off x="3230" y="2782"/>
                <a:ext cx="780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Specialized hospitals</a:t>
                </a:r>
              </a:p>
            </p:txBody>
          </p:sp>
        </p:grpSp>
        <p:sp>
          <p:nvSpPr>
            <p:cNvPr id="147499" name="Rectangle 35"/>
            <p:cNvSpPr>
              <a:spLocks noChangeArrowheads="1"/>
            </p:cNvSpPr>
            <p:nvPr/>
          </p:nvSpPr>
          <p:spPr bwMode="auto">
            <a:xfrm>
              <a:off x="4411" y="3215"/>
              <a:ext cx="432" cy="193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Hospitals</a:t>
              </a:r>
            </a:p>
          </p:txBody>
        </p:sp>
      </p:grpSp>
      <p:grpSp>
        <p:nvGrpSpPr>
          <p:cNvPr id="86052" name="Group 36"/>
          <p:cNvGrpSpPr>
            <a:grpSpLocks/>
          </p:cNvGrpSpPr>
          <p:nvPr/>
        </p:nvGrpSpPr>
        <p:grpSpPr bwMode="auto">
          <a:xfrm>
            <a:off x="3009900" y="2113361"/>
            <a:ext cx="2419350" cy="1428750"/>
            <a:chOff x="1896" y="1943"/>
            <a:chExt cx="1524" cy="1200"/>
          </a:xfrm>
        </p:grpSpPr>
        <p:sp>
          <p:nvSpPr>
            <p:cNvPr id="147492" name="Line 37"/>
            <p:cNvSpPr>
              <a:spLocks noChangeShapeType="1"/>
            </p:cNvSpPr>
            <p:nvPr/>
          </p:nvSpPr>
          <p:spPr bwMode="auto">
            <a:xfrm flipH="1">
              <a:off x="2624" y="2160"/>
              <a:ext cx="408" cy="680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93" name="Rectangle 38"/>
            <p:cNvSpPr>
              <a:spLocks noChangeArrowheads="1"/>
            </p:cNvSpPr>
            <p:nvPr/>
          </p:nvSpPr>
          <p:spPr bwMode="auto">
            <a:xfrm>
              <a:off x="2646" y="1943"/>
              <a:ext cx="774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Full-service stockbroker</a:t>
              </a:r>
            </a:p>
          </p:txBody>
        </p:sp>
        <p:grpSp>
          <p:nvGrpSpPr>
            <p:cNvPr id="147494" name="Group 39"/>
            <p:cNvGrpSpPr>
              <a:grpSpLocks/>
            </p:cNvGrpSpPr>
            <p:nvPr/>
          </p:nvGrpSpPr>
          <p:grpSpPr bwMode="auto">
            <a:xfrm>
              <a:off x="1896" y="2824"/>
              <a:ext cx="1028" cy="319"/>
              <a:chOff x="1896" y="2792"/>
              <a:chExt cx="1028" cy="319"/>
            </a:xfrm>
          </p:grpSpPr>
          <p:sp>
            <p:nvSpPr>
              <p:cNvPr id="147495" name="AutoShape 40"/>
              <p:cNvSpPr>
                <a:spLocks noChangeArrowheads="1"/>
              </p:cNvSpPr>
              <p:nvPr/>
            </p:nvSpPr>
            <p:spPr bwMode="auto">
              <a:xfrm>
                <a:off x="1896" y="2808"/>
                <a:ext cx="1028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96" name="Rectangle 41"/>
              <p:cNvSpPr>
                <a:spLocks noChangeArrowheads="1"/>
              </p:cNvSpPr>
              <p:nvPr/>
            </p:nvSpPr>
            <p:spPr bwMode="auto">
              <a:xfrm>
                <a:off x="1936" y="2792"/>
                <a:ext cx="949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Limited-service stockbroker</a:t>
                </a:r>
              </a:p>
            </p:txBody>
          </p:sp>
        </p:grpSp>
      </p:grpSp>
      <p:grpSp>
        <p:nvGrpSpPr>
          <p:cNvPr id="86058" name="Group 42"/>
          <p:cNvGrpSpPr>
            <a:grpSpLocks/>
          </p:cNvGrpSpPr>
          <p:nvPr/>
        </p:nvGrpSpPr>
        <p:grpSpPr bwMode="auto">
          <a:xfrm>
            <a:off x="1854200" y="2475309"/>
            <a:ext cx="2717800" cy="1427559"/>
            <a:chOff x="1168" y="2247"/>
            <a:chExt cx="1712" cy="1199"/>
          </a:xfrm>
        </p:grpSpPr>
        <p:sp>
          <p:nvSpPr>
            <p:cNvPr id="147483" name="Line 43"/>
            <p:cNvSpPr>
              <a:spLocks noChangeShapeType="1"/>
            </p:cNvSpPr>
            <p:nvPr/>
          </p:nvSpPr>
          <p:spPr bwMode="auto">
            <a:xfrm>
              <a:off x="1472" y="2544"/>
              <a:ext cx="8" cy="608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84" name="Line 44"/>
            <p:cNvSpPr>
              <a:spLocks noChangeShapeType="1"/>
            </p:cNvSpPr>
            <p:nvPr/>
          </p:nvSpPr>
          <p:spPr bwMode="auto">
            <a:xfrm flipV="1">
              <a:off x="1872" y="2376"/>
              <a:ext cx="304" cy="136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85" name="Rectangle 45"/>
            <p:cNvSpPr>
              <a:spLocks noChangeArrowheads="1"/>
            </p:cNvSpPr>
            <p:nvPr/>
          </p:nvSpPr>
          <p:spPr bwMode="auto">
            <a:xfrm>
              <a:off x="1425" y="2407"/>
              <a:ext cx="420" cy="198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Retailing</a:t>
              </a:r>
            </a:p>
          </p:txBody>
        </p:sp>
        <p:grpSp>
          <p:nvGrpSpPr>
            <p:cNvPr id="147486" name="Group 46"/>
            <p:cNvGrpSpPr>
              <a:grpSpLocks/>
            </p:cNvGrpSpPr>
            <p:nvPr/>
          </p:nvGrpSpPr>
          <p:grpSpPr bwMode="auto">
            <a:xfrm>
              <a:off x="2164" y="2247"/>
              <a:ext cx="716" cy="193"/>
              <a:chOff x="2164" y="2247"/>
              <a:chExt cx="716" cy="193"/>
            </a:xfrm>
          </p:grpSpPr>
          <p:sp>
            <p:nvSpPr>
              <p:cNvPr id="147490" name="AutoShape 47"/>
              <p:cNvSpPr>
                <a:spLocks noChangeArrowheads="1"/>
              </p:cNvSpPr>
              <p:nvPr/>
            </p:nvSpPr>
            <p:spPr bwMode="auto">
              <a:xfrm>
                <a:off x="2164" y="2261"/>
                <a:ext cx="716" cy="144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91" name="Rectangle 48"/>
              <p:cNvSpPr>
                <a:spLocks noChangeArrowheads="1"/>
              </p:cNvSpPr>
              <p:nvPr/>
            </p:nvSpPr>
            <p:spPr bwMode="auto">
              <a:xfrm>
                <a:off x="2293" y="2247"/>
                <a:ext cx="457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Boutiques</a:t>
                </a:r>
              </a:p>
            </p:txBody>
          </p:sp>
        </p:grpSp>
        <p:grpSp>
          <p:nvGrpSpPr>
            <p:cNvPr id="147487" name="Group 49"/>
            <p:cNvGrpSpPr>
              <a:grpSpLocks/>
            </p:cNvGrpSpPr>
            <p:nvPr/>
          </p:nvGrpSpPr>
          <p:grpSpPr bwMode="auto">
            <a:xfrm>
              <a:off x="1168" y="3127"/>
              <a:ext cx="1028" cy="319"/>
              <a:chOff x="1168" y="3095"/>
              <a:chExt cx="1028" cy="319"/>
            </a:xfrm>
          </p:grpSpPr>
          <p:sp>
            <p:nvSpPr>
              <p:cNvPr id="147488" name="AutoShape 50"/>
              <p:cNvSpPr>
                <a:spLocks noChangeArrowheads="1"/>
              </p:cNvSpPr>
              <p:nvPr/>
            </p:nvSpPr>
            <p:spPr bwMode="auto">
              <a:xfrm>
                <a:off x="1168" y="3110"/>
                <a:ext cx="1028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89" name="Rectangle 51"/>
              <p:cNvSpPr>
                <a:spLocks noChangeArrowheads="1"/>
              </p:cNvSpPr>
              <p:nvPr/>
            </p:nvSpPr>
            <p:spPr bwMode="auto">
              <a:xfrm>
                <a:off x="1203" y="3095"/>
                <a:ext cx="958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Warehouse and catalog stores</a:t>
                </a:r>
              </a:p>
            </p:txBody>
          </p:sp>
        </p:grpSp>
      </p:grpSp>
      <p:grpSp>
        <p:nvGrpSpPr>
          <p:cNvPr id="86068" name="Group 52"/>
          <p:cNvGrpSpPr>
            <a:grpSpLocks/>
          </p:cNvGrpSpPr>
          <p:nvPr/>
        </p:nvGrpSpPr>
        <p:grpSpPr bwMode="auto">
          <a:xfrm>
            <a:off x="3592514" y="3513527"/>
            <a:ext cx="3076575" cy="427434"/>
            <a:chOff x="2263" y="3119"/>
            <a:chExt cx="1938" cy="359"/>
          </a:xfrm>
        </p:grpSpPr>
        <p:sp>
          <p:nvSpPr>
            <p:cNvPr id="147478" name="Line 53"/>
            <p:cNvSpPr>
              <a:spLocks noChangeShapeType="1"/>
            </p:cNvSpPr>
            <p:nvPr/>
          </p:nvSpPr>
          <p:spPr bwMode="auto">
            <a:xfrm flipH="1">
              <a:off x="3008" y="3264"/>
              <a:ext cx="488" cy="40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grpSp>
          <p:nvGrpSpPr>
            <p:cNvPr id="147479" name="Group 54"/>
            <p:cNvGrpSpPr>
              <a:grpSpLocks/>
            </p:cNvGrpSpPr>
            <p:nvPr/>
          </p:nvGrpSpPr>
          <p:grpSpPr bwMode="auto">
            <a:xfrm>
              <a:off x="2263" y="3159"/>
              <a:ext cx="756" cy="319"/>
              <a:chOff x="2263" y="3127"/>
              <a:chExt cx="756" cy="319"/>
            </a:xfrm>
          </p:grpSpPr>
          <p:sp>
            <p:nvSpPr>
              <p:cNvPr id="147481" name="AutoShape 55"/>
              <p:cNvSpPr>
                <a:spLocks noChangeArrowheads="1"/>
              </p:cNvSpPr>
              <p:nvPr/>
            </p:nvSpPr>
            <p:spPr bwMode="auto">
              <a:xfrm>
                <a:off x="2263" y="3142"/>
                <a:ext cx="756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82" name="Rectangle 56"/>
              <p:cNvSpPr>
                <a:spLocks noChangeArrowheads="1"/>
              </p:cNvSpPr>
              <p:nvPr/>
            </p:nvSpPr>
            <p:spPr bwMode="auto">
              <a:xfrm>
                <a:off x="2273" y="3127"/>
                <a:ext cx="736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Fast-food restaurants</a:t>
                </a:r>
              </a:p>
            </p:txBody>
          </p:sp>
        </p:grpSp>
        <p:sp>
          <p:nvSpPr>
            <p:cNvPr id="147480" name="Rectangle 57"/>
            <p:cNvSpPr>
              <a:spLocks noChangeArrowheads="1"/>
            </p:cNvSpPr>
            <p:nvPr/>
          </p:nvSpPr>
          <p:spPr bwMode="auto">
            <a:xfrm>
              <a:off x="3462" y="3119"/>
              <a:ext cx="739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Fine-dining restaurants</a:t>
              </a:r>
            </a:p>
          </p:txBody>
        </p:sp>
      </p:grpSp>
      <p:grpSp>
        <p:nvGrpSpPr>
          <p:cNvPr id="86074" name="Group 58"/>
          <p:cNvGrpSpPr>
            <a:grpSpLocks/>
          </p:cNvGrpSpPr>
          <p:nvPr/>
        </p:nvGrpSpPr>
        <p:grpSpPr bwMode="auto">
          <a:xfrm>
            <a:off x="1841500" y="3951686"/>
            <a:ext cx="1878013" cy="778669"/>
            <a:chOff x="1160" y="3487"/>
            <a:chExt cx="1183" cy="654"/>
          </a:xfrm>
        </p:grpSpPr>
        <p:sp>
          <p:nvSpPr>
            <p:cNvPr id="147473" name="Line 59"/>
            <p:cNvSpPr>
              <a:spLocks noChangeShapeType="1"/>
            </p:cNvSpPr>
            <p:nvPr/>
          </p:nvSpPr>
          <p:spPr bwMode="auto">
            <a:xfrm flipH="1">
              <a:off x="1864" y="3632"/>
              <a:ext cx="272" cy="23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74" name="Rectangle 60"/>
            <p:cNvSpPr>
              <a:spLocks noChangeArrowheads="1"/>
            </p:cNvSpPr>
            <p:nvPr/>
          </p:nvSpPr>
          <p:spPr bwMode="auto">
            <a:xfrm>
              <a:off x="1953" y="3487"/>
              <a:ext cx="390" cy="198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Airlines</a:t>
              </a:r>
            </a:p>
          </p:txBody>
        </p:sp>
        <p:grpSp>
          <p:nvGrpSpPr>
            <p:cNvPr id="147475" name="Group 61"/>
            <p:cNvGrpSpPr>
              <a:grpSpLocks/>
            </p:cNvGrpSpPr>
            <p:nvPr/>
          </p:nvGrpSpPr>
          <p:grpSpPr bwMode="auto">
            <a:xfrm>
              <a:off x="1160" y="3822"/>
              <a:ext cx="756" cy="319"/>
              <a:chOff x="1160" y="3790"/>
              <a:chExt cx="756" cy="319"/>
            </a:xfrm>
          </p:grpSpPr>
          <p:sp>
            <p:nvSpPr>
              <p:cNvPr id="147476" name="AutoShape 62"/>
              <p:cNvSpPr>
                <a:spLocks noChangeArrowheads="1"/>
              </p:cNvSpPr>
              <p:nvPr/>
            </p:nvSpPr>
            <p:spPr bwMode="auto">
              <a:xfrm>
                <a:off x="1160" y="3804"/>
                <a:ext cx="756" cy="256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77" name="Rectangle 63"/>
              <p:cNvSpPr>
                <a:spLocks noChangeArrowheads="1"/>
              </p:cNvSpPr>
              <p:nvPr/>
            </p:nvSpPr>
            <p:spPr bwMode="auto">
              <a:xfrm>
                <a:off x="1265" y="3790"/>
                <a:ext cx="546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No-frills airlines</a:t>
                </a:r>
              </a:p>
            </p:txBody>
          </p:sp>
        </p:grpSp>
      </p:grpSp>
      <p:sp>
        <p:nvSpPr>
          <p:cNvPr id="86080" name="Rectangle 64"/>
          <p:cNvSpPr>
            <a:spLocks noChangeArrowheads="1"/>
          </p:cNvSpPr>
          <p:nvPr/>
        </p:nvSpPr>
        <p:spPr bwMode="auto">
          <a:xfrm>
            <a:off x="6378309" y="133350"/>
            <a:ext cx="16099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Figure </a:t>
            </a:r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7.8</a:t>
            </a:r>
          </a:p>
        </p:txBody>
      </p:sp>
      <p:grpSp>
        <p:nvGrpSpPr>
          <p:cNvPr id="86089" name="Group 73"/>
          <p:cNvGrpSpPr>
            <a:grpSpLocks/>
          </p:cNvGrpSpPr>
          <p:nvPr/>
        </p:nvGrpSpPr>
        <p:grpSpPr bwMode="auto">
          <a:xfrm>
            <a:off x="6537326" y="1407319"/>
            <a:ext cx="1482725" cy="1383506"/>
            <a:chOff x="4118" y="1174"/>
            <a:chExt cx="934" cy="1162"/>
          </a:xfrm>
        </p:grpSpPr>
        <p:grpSp>
          <p:nvGrpSpPr>
            <p:cNvPr id="147468" name="Group 69"/>
            <p:cNvGrpSpPr>
              <a:grpSpLocks/>
            </p:cNvGrpSpPr>
            <p:nvPr/>
          </p:nvGrpSpPr>
          <p:grpSpPr bwMode="auto">
            <a:xfrm>
              <a:off x="4192" y="1968"/>
              <a:ext cx="848" cy="368"/>
              <a:chOff x="4192" y="2144"/>
              <a:chExt cx="848" cy="368"/>
            </a:xfrm>
          </p:grpSpPr>
          <p:sp>
            <p:nvSpPr>
              <p:cNvPr id="147471" name="AutoShape 68"/>
              <p:cNvSpPr>
                <a:spLocks noChangeArrowheads="1"/>
              </p:cNvSpPr>
              <p:nvPr/>
            </p:nvSpPr>
            <p:spPr bwMode="auto">
              <a:xfrm>
                <a:off x="4192" y="2144"/>
                <a:ext cx="848" cy="368"/>
              </a:xfrm>
              <a:prstGeom prst="roundRect">
                <a:avLst>
                  <a:gd name="adj" fmla="val 50000"/>
                </a:avLst>
              </a:prstGeom>
              <a:solidFill>
                <a:srgbClr val="F7D7A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endParaRPr>
              </a:p>
            </p:txBody>
          </p:sp>
          <p:sp>
            <p:nvSpPr>
              <p:cNvPr id="147472" name="Text Box 66"/>
              <p:cNvSpPr txBox="1">
                <a:spLocks noChangeArrowheads="1"/>
              </p:cNvSpPr>
              <p:nvPr/>
            </p:nvSpPr>
            <p:spPr bwMode="auto">
              <a:xfrm>
                <a:off x="4199" y="2185"/>
                <a:ext cx="83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85000"/>
                  </a:lnSpc>
                </a:pPr>
                <a:r>
                  <a:rPr lang="en-US" altLang="en-US" sz="1050">
                    <a:solidFill>
                      <a:schemeClr val="accent1">
                        <a:lumMod val="50000"/>
                      </a:schemeClr>
                    </a:solidFill>
                    <a:latin typeface="Gill Sans MT" panose="020B0502020104020203" pitchFamily="34" charset="0"/>
                  </a:rPr>
                  <a:t>Digital orthodontics</a:t>
                </a:r>
              </a:p>
            </p:txBody>
          </p:sp>
        </p:grpSp>
        <p:sp>
          <p:nvSpPr>
            <p:cNvPr id="147469" name="Line 70"/>
            <p:cNvSpPr>
              <a:spLocks noChangeShapeType="1"/>
            </p:cNvSpPr>
            <p:nvPr/>
          </p:nvSpPr>
          <p:spPr bwMode="auto">
            <a:xfrm flipH="1">
              <a:off x="4696" y="1440"/>
              <a:ext cx="40" cy="51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2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47470" name="Text Box 65"/>
            <p:cNvSpPr txBox="1">
              <a:spLocks noChangeArrowheads="1"/>
            </p:cNvSpPr>
            <p:nvPr/>
          </p:nvSpPr>
          <p:spPr bwMode="auto">
            <a:xfrm>
              <a:off x="4118" y="1174"/>
              <a:ext cx="934" cy="31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solidFill>
                    <a:schemeClr val="accent1">
                      <a:lumMod val="50000"/>
                    </a:schemeClr>
                  </a:solidFill>
                  <a:latin typeface="Gill Sans MT" panose="020B0502020104020203" pitchFamily="34" charset="0"/>
                </a:rPr>
                <a:t>Traditional orthodontics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1000"/>
                                        <p:tgtEl>
                                          <p:spTgt spid="86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86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86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86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8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6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80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954139" y="2112853"/>
            <a:ext cx="4121624" cy="289587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0025"/>
            <a:ext cx="7772400" cy="6381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Service Process Matrix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222117" y="2112853"/>
            <a:ext cx="64976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Labor involvement is high</a:t>
            </a:r>
          </a:p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Focus on human resources</a:t>
            </a:r>
          </a:p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Selection and training highly important</a:t>
            </a:r>
          </a:p>
          <a:p>
            <a:pPr marL="341313" indent="-341313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Personalized services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581025" y="1204913"/>
            <a:ext cx="68387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 b="1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 Service and Professional Service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097263" y="2373197"/>
            <a:ext cx="3610011" cy="2362576"/>
            <a:chOff x="6088283" y="4027818"/>
            <a:chExt cx="2588915" cy="2013918"/>
          </a:xfrm>
        </p:grpSpPr>
        <p:sp>
          <p:nvSpPr>
            <p:cNvPr id="149510" name="Rectangle 3"/>
            <p:cNvSpPr>
              <a:spLocks noChangeArrowheads="1"/>
            </p:cNvSpPr>
            <p:nvPr/>
          </p:nvSpPr>
          <p:spPr bwMode="auto">
            <a:xfrm>
              <a:off x="6626305" y="5098428"/>
              <a:ext cx="627047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Factory</a:t>
              </a:r>
            </a:p>
          </p:txBody>
        </p:sp>
        <p:sp>
          <p:nvSpPr>
            <p:cNvPr id="149511" name="Rectangle 4"/>
            <p:cNvSpPr>
              <a:spLocks noChangeArrowheads="1"/>
            </p:cNvSpPr>
            <p:nvPr/>
          </p:nvSpPr>
          <p:spPr bwMode="auto">
            <a:xfrm>
              <a:off x="7829235" y="5098428"/>
              <a:ext cx="564535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Shop</a:t>
              </a:r>
            </a:p>
          </p:txBody>
        </p:sp>
        <p:sp>
          <p:nvSpPr>
            <p:cNvPr id="149512" name="Rectangle 6"/>
            <p:cNvSpPr>
              <a:spLocks noChangeArrowheads="1"/>
            </p:cNvSpPr>
            <p:nvPr/>
          </p:nvSpPr>
          <p:spPr bwMode="auto">
            <a:xfrm>
              <a:off x="7080331" y="4027818"/>
              <a:ext cx="885112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Customization</a:t>
              </a:r>
            </a:p>
          </p:txBody>
        </p:sp>
        <p:sp>
          <p:nvSpPr>
            <p:cNvPr id="149513" name="Rectangle 7"/>
            <p:cNvSpPr>
              <a:spLocks noChangeArrowheads="1"/>
            </p:cNvSpPr>
            <p:nvPr/>
          </p:nvSpPr>
          <p:spPr bwMode="auto">
            <a:xfrm>
              <a:off x="6777991" y="4100843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4" name="Rectangle 8"/>
            <p:cNvSpPr>
              <a:spLocks noChangeArrowheads="1"/>
            </p:cNvSpPr>
            <p:nvPr/>
          </p:nvSpPr>
          <p:spPr bwMode="auto">
            <a:xfrm>
              <a:off x="7927025" y="409195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5" name="Rectangle 9"/>
            <p:cNvSpPr>
              <a:spLocks noChangeArrowheads="1"/>
            </p:cNvSpPr>
            <p:nvPr/>
          </p:nvSpPr>
          <p:spPr bwMode="auto">
            <a:xfrm rot="16200000">
              <a:off x="5744174" y="5013518"/>
              <a:ext cx="857481" cy="16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Labor</a:t>
              </a:r>
            </a:p>
          </p:txBody>
        </p:sp>
        <p:sp>
          <p:nvSpPr>
            <p:cNvPr id="149516" name="Rectangle 10"/>
            <p:cNvSpPr>
              <a:spLocks noChangeArrowheads="1"/>
            </p:cNvSpPr>
            <p:nvPr/>
          </p:nvSpPr>
          <p:spPr bwMode="auto">
            <a:xfrm>
              <a:off x="6141165" y="5427358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7" name="Rectangle 11"/>
            <p:cNvSpPr>
              <a:spLocks noChangeArrowheads="1"/>
            </p:cNvSpPr>
            <p:nvPr/>
          </p:nvSpPr>
          <p:spPr bwMode="auto">
            <a:xfrm>
              <a:off x="6123385" y="462281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8" name="Rectangle 12"/>
            <p:cNvSpPr>
              <a:spLocks noChangeArrowheads="1"/>
            </p:cNvSpPr>
            <p:nvPr/>
          </p:nvSpPr>
          <p:spPr bwMode="auto">
            <a:xfrm>
              <a:off x="6670755" y="4240543"/>
              <a:ext cx="567741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Mass Service</a:t>
              </a:r>
            </a:p>
          </p:txBody>
        </p:sp>
        <p:sp>
          <p:nvSpPr>
            <p:cNvPr id="149519" name="Rectangle 13"/>
            <p:cNvSpPr>
              <a:spLocks noChangeArrowheads="1"/>
            </p:cNvSpPr>
            <p:nvPr/>
          </p:nvSpPr>
          <p:spPr bwMode="auto">
            <a:xfrm>
              <a:off x="7688662" y="4244988"/>
              <a:ext cx="766499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Professional Service</a:t>
              </a:r>
            </a:p>
          </p:txBody>
        </p:sp>
        <p:sp>
          <p:nvSpPr>
            <p:cNvPr id="149520" name="Rectangle 14"/>
            <p:cNvSpPr>
              <a:spLocks noChangeArrowheads="1"/>
            </p:cNvSpPr>
            <p:nvPr/>
          </p:nvSpPr>
          <p:spPr bwMode="auto">
            <a:xfrm>
              <a:off x="6405166" y="4241654"/>
              <a:ext cx="2240283" cy="17113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21" name="Line 15"/>
            <p:cNvSpPr>
              <a:spLocks noChangeShapeType="1"/>
            </p:cNvSpPr>
            <p:nvPr/>
          </p:nvSpPr>
          <p:spPr bwMode="auto">
            <a:xfrm>
              <a:off x="7525308" y="4241654"/>
              <a:ext cx="0" cy="17113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2" name="Line 16"/>
            <p:cNvSpPr>
              <a:spLocks noChangeShapeType="1"/>
            </p:cNvSpPr>
            <p:nvPr/>
          </p:nvSpPr>
          <p:spPr bwMode="auto">
            <a:xfrm>
              <a:off x="6400721" y="5099539"/>
              <a:ext cx="22447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3" name="Line 19"/>
            <p:cNvSpPr>
              <a:spLocks noChangeShapeType="1"/>
            </p:cNvSpPr>
            <p:nvPr/>
          </p:nvSpPr>
          <p:spPr bwMode="auto">
            <a:xfrm flipV="1">
              <a:off x="6911897" y="4468350"/>
              <a:ext cx="640081" cy="11557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6472328" y="4507231"/>
              <a:ext cx="541297" cy="297511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00" dirty="0">
                  <a:latin typeface="+mn-lt"/>
                  <a:cs typeface="+mn-cs"/>
                </a:rPr>
                <a:t>Commercial banking</a:t>
              </a:r>
            </a:p>
          </p:txBody>
        </p:sp>
        <p:sp>
          <p:nvSpPr>
            <p:cNvPr id="39" name="AutoShape 22"/>
            <p:cNvSpPr>
              <a:spLocks noChangeArrowheads="1"/>
            </p:cNvSpPr>
            <p:nvPr/>
          </p:nvSpPr>
          <p:spPr bwMode="auto">
            <a:xfrm>
              <a:off x="7551746" y="4386585"/>
              <a:ext cx="441291" cy="1428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500" dirty="0">
                <a:latin typeface="+mn-lt"/>
                <a:cs typeface="+mn-cs"/>
              </a:endParaRPr>
            </a:p>
          </p:txBody>
        </p:sp>
        <p:sp>
          <p:nvSpPr>
            <p:cNvPr id="149526" name="Rectangle 23"/>
            <p:cNvSpPr>
              <a:spLocks noChangeArrowheads="1"/>
            </p:cNvSpPr>
            <p:nvPr/>
          </p:nvSpPr>
          <p:spPr bwMode="auto">
            <a:xfrm>
              <a:off x="7517449" y="4343970"/>
              <a:ext cx="48895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Private banking</a:t>
              </a:r>
            </a:p>
          </p:txBody>
        </p:sp>
        <p:sp>
          <p:nvSpPr>
            <p:cNvPr id="149527" name="Line 25"/>
            <p:cNvSpPr>
              <a:spLocks noChangeShapeType="1"/>
            </p:cNvSpPr>
            <p:nvPr/>
          </p:nvSpPr>
          <p:spPr bwMode="auto">
            <a:xfrm flipH="1">
              <a:off x="7658658" y="4752830"/>
              <a:ext cx="377826" cy="36004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8" name="Rectangle 26"/>
            <p:cNvSpPr>
              <a:spLocks noChangeArrowheads="1"/>
            </p:cNvSpPr>
            <p:nvPr/>
          </p:nvSpPr>
          <p:spPr bwMode="auto">
            <a:xfrm>
              <a:off x="7790897" y="4614478"/>
              <a:ext cx="607299" cy="384713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General-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500"/>
                <a:t>purpose law firms</a:t>
              </a:r>
            </a:p>
          </p:txBody>
        </p:sp>
        <p:sp>
          <p:nvSpPr>
            <p:cNvPr id="149529" name="AutoShape 28"/>
            <p:cNvSpPr>
              <a:spLocks noChangeArrowheads="1"/>
            </p:cNvSpPr>
            <p:nvPr/>
          </p:nvSpPr>
          <p:spPr bwMode="auto">
            <a:xfrm>
              <a:off x="7360842" y="5118987"/>
              <a:ext cx="395605" cy="73343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0" name="Rectangle 29"/>
            <p:cNvSpPr>
              <a:spLocks noChangeArrowheads="1"/>
            </p:cNvSpPr>
            <p:nvPr/>
          </p:nvSpPr>
          <p:spPr bwMode="auto">
            <a:xfrm>
              <a:off x="7302269" y="5076124"/>
              <a:ext cx="511640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Law  clinics</a:t>
              </a:r>
            </a:p>
          </p:txBody>
        </p:sp>
        <p:sp>
          <p:nvSpPr>
            <p:cNvPr id="149531" name="Line 31"/>
            <p:cNvSpPr>
              <a:spLocks noChangeShapeType="1"/>
            </p:cNvSpPr>
            <p:nvPr/>
          </p:nvSpPr>
          <p:spPr bwMode="auto">
            <a:xfrm flipH="1" flipV="1">
              <a:off x="8058709" y="5320518"/>
              <a:ext cx="355601" cy="15557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2" name="AutoShape 33"/>
            <p:cNvSpPr>
              <a:spLocks noChangeArrowheads="1"/>
            </p:cNvSpPr>
            <p:nvPr/>
          </p:nvSpPr>
          <p:spPr bwMode="auto">
            <a:xfrm>
              <a:off x="7627543" y="5242731"/>
              <a:ext cx="422275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3" name="Rectangle 34"/>
            <p:cNvSpPr>
              <a:spLocks noChangeArrowheads="1"/>
            </p:cNvSpPr>
            <p:nvPr/>
          </p:nvSpPr>
          <p:spPr bwMode="auto">
            <a:xfrm>
              <a:off x="7577536" y="5200027"/>
              <a:ext cx="53451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Specialized hospitals</a:t>
              </a:r>
            </a:p>
          </p:txBody>
        </p:sp>
        <p:sp>
          <p:nvSpPr>
            <p:cNvPr id="149534" name="Rectangle 35"/>
            <p:cNvSpPr>
              <a:spLocks noChangeArrowheads="1"/>
            </p:cNvSpPr>
            <p:nvPr/>
          </p:nvSpPr>
          <p:spPr bwMode="auto">
            <a:xfrm>
              <a:off x="8173600" y="5457758"/>
              <a:ext cx="447524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Hospitals</a:t>
              </a:r>
            </a:p>
          </p:txBody>
        </p:sp>
        <p:sp>
          <p:nvSpPr>
            <p:cNvPr id="149535" name="Line 37"/>
            <p:cNvSpPr>
              <a:spLocks noChangeShapeType="1"/>
            </p:cNvSpPr>
            <p:nvPr/>
          </p:nvSpPr>
          <p:spPr bwMode="auto">
            <a:xfrm flipH="1">
              <a:off x="7253352" y="4823949"/>
              <a:ext cx="258621" cy="418782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6" name="Rectangle 38"/>
            <p:cNvSpPr>
              <a:spLocks noChangeArrowheads="1"/>
            </p:cNvSpPr>
            <p:nvPr/>
          </p:nvSpPr>
          <p:spPr bwMode="auto">
            <a:xfrm>
              <a:off x="7240272" y="4703378"/>
              <a:ext cx="510620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Full-service stockbroker</a:t>
              </a:r>
            </a:p>
          </p:txBody>
        </p:sp>
        <p:sp>
          <p:nvSpPr>
            <p:cNvPr id="149537" name="AutoShape 40"/>
            <p:cNvSpPr>
              <a:spLocks noChangeArrowheads="1"/>
            </p:cNvSpPr>
            <p:nvPr/>
          </p:nvSpPr>
          <p:spPr bwMode="auto">
            <a:xfrm>
              <a:off x="6880782" y="52303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8" name="Rectangle 41"/>
            <p:cNvSpPr>
              <a:spLocks noChangeArrowheads="1"/>
            </p:cNvSpPr>
            <p:nvPr/>
          </p:nvSpPr>
          <p:spPr bwMode="auto">
            <a:xfrm>
              <a:off x="6864907" y="5192883"/>
              <a:ext cx="614442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Limited-service stockbroker</a:t>
              </a:r>
            </a:p>
          </p:txBody>
        </p:sp>
        <p:sp>
          <p:nvSpPr>
            <p:cNvPr id="149539" name="Line 43"/>
            <p:cNvSpPr>
              <a:spLocks noChangeShapeType="1"/>
            </p:cNvSpPr>
            <p:nvPr/>
          </p:nvSpPr>
          <p:spPr bwMode="auto">
            <a:xfrm>
              <a:off x="6645196" y="5037309"/>
              <a:ext cx="4445" cy="3378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0" name="Line 44"/>
            <p:cNvSpPr>
              <a:spLocks noChangeShapeType="1"/>
            </p:cNvSpPr>
            <p:nvPr/>
          </p:nvSpPr>
          <p:spPr bwMode="auto">
            <a:xfrm flipV="1">
              <a:off x="6867447" y="4943964"/>
              <a:ext cx="168910" cy="7556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1" name="Rectangle 45"/>
            <p:cNvSpPr>
              <a:spLocks noChangeArrowheads="1"/>
            </p:cNvSpPr>
            <p:nvPr/>
          </p:nvSpPr>
          <p:spPr bwMode="auto">
            <a:xfrm>
              <a:off x="6519214" y="4961189"/>
              <a:ext cx="433098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Retailing</a:t>
              </a:r>
            </a:p>
          </p:txBody>
        </p:sp>
        <p:sp>
          <p:nvSpPr>
            <p:cNvPr id="149542" name="AutoShape 47"/>
            <p:cNvSpPr>
              <a:spLocks noChangeArrowheads="1"/>
            </p:cNvSpPr>
            <p:nvPr/>
          </p:nvSpPr>
          <p:spPr bwMode="auto">
            <a:xfrm>
              <a:off x="7029689" y="4880067"/>
              <a:ext cx="397828" cy="8001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3" name="Rectangle 48"/>
            <p:cNvSpPr>
              <a:spLocks noChangeArrowheads="1"/>
            </p:cNvSpPr>
            <p:nvPr/>
          </p:nvSpPr>
          <p:spPr bwMode="auto">
            <a:xfrm>
              <a:off x="6994144" y="4842285"/>
              <a:ext cx="468362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Boutiques</a:t>
              </a:r>
            </a:p>
          </p:txBody>
        </p:sp>
        <p:sp>
          <p:nvSpPr>
            <p:cNvPr id="149544" name="AutoShape 50"/>
            <p:cNvSpPr>
              <a:spLocks noChangeArrowheads="1"/>
            </p:cNvSpPr>
            <p:nvPr/>
          </p:nvSpPr>
          <p:spPr bwMode="auto">
            <a:xfrm>
              <a:off x="6476286" y="53981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5" name="Rectangle 51"/>
            <p:cNvSpPr>
              <a:spLocks noChangeArrowheads="1"/>
            </p:cNvSpPr>
            <p:nvPr/>
          </p:nvSpPr>
          <p:spPr bwMode="auto">
            <a:xfrm>
              <a:off x="6425883" y="5352773"/>
              <a:ext cx="665043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Warehouse and catalog stores</a:t>
              </a:r>
            </a:p>
          </p:txBody>
        </p:sp>
        <p:sp>
          <p:nvSpPr>
            <p:cNvPr id="149546" name="Line 53"/>
            <p:cNvSpPr>
              <a:spLocks noChangeShapeType="1"/>
            </p:cNvSpPr>
            <p:nvPr/>
          </p:nvSpPr>
          <p:spPr bwMode="auto">
            <a:xfrm flipH="1" flipV="1">
              <a:off x="7498636" y="5476092"/>
              <a:ext cx="257809" cy="357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7" name="AutoShape 55"/>
            <p:cNvSpPr>
              <a:spLocks noChangeArrowheads="1"/>
            </p:cNvSpPr>
            <p:nvPr/>
          </p:nvSpPr>
          <p:spPr bwMode="auto">
            <a:xfrm>
              <a:off x="7084697" y="5415929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8" name="Rectangle 56"/>
            <p:cNvSpPr>
              <a:spLocks noChangeArrowheads="1"/>
            </p:cNvSpPr>
            <p:nvPr/>
          </p:nvSpPr>
          <p:spPr bwMode="auto">
            <a:xfrm>
              <a:off x="7023578" y="5375845"/>
              <a:ext cx="537290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Fast-food restaurants</a:t>
              </a:r>
            </a:p>
          </p:txBody>
        </p:sp>
        <p:sp>
          <p:nvSpPr>
            <p:cNvPr id="149549" name="Rectangle 57"/>
            <p:cNvSpPr>
              <a:spLocks noChangeArrowheads="1"/>
            </p:cNvSpPr>
            <p:nvPr/>
          </p:nvSpPr>
          <p:spPr bwMode="auto">
            <a:xfrm>
              <a:off x="7688661" y="5404420"/>
              <a:ext cx="537763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Fine-dining restaurants</a:t>
              </a:r>
            </a:p>
          </p:txBody>
        </p:sp>
        <p:sp>
          <p:nvSpPr>
            <p:cNvPr id="149550" name="Line 59"/>
            <p:cNvSpPr>
              <a:spLocks noChangeShapeType="1"/>
            </p:cNvSpPr>
            <p:nvPr/>
          </p:nvSpPr>
          <p:spPr bwMode="auto">
            <a:xfrm flipH="1">
              <a:off x="6863002" y="5670406"/>
              <a:ext cx="151130" cy="12890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51" name="Rectangle 60"/>
            <p:cNvSpPr>
              <a:spLocks noChangeArrowheads="1"/>
            </p:cNvSpPr>
            <p:nvPr/>
          </p:nvSpPr>
          <p:spPr bwMode="auto">
            <a:xfrm>
              <a:off x="6823763" y="5589839"/>
              <a:ext cx="394629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Airlines</a:t>
              </a:r>
            </a:p>
          </p:txBody>
        </p:sp>
        <p:sp>
          <p:nvSpPr>
            <p:cNvPr id="149552" name="AutoShape 62"/>
            <p:cNvSpPr>
              <a:spLocks noChangeArrowheads="1"/>
            </p:cNvSpPr>
            <p:nvPr/>
          </p:nvSpPr>
          <p:spPr bwMode="auto">
            <a:xfrm>
              <a:off x="6471841" y="5783754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3" name="Rectangle 63"/>
            <p:cNvSpPr>
              <a:spLocks noChangeArrowheads="1"/>
            </p:cNvSpPr>
            <p:nvPr/>
          </p:nvSpPr>
          <p:spPr bwMode="auto">
            <a:xfrm>
              <a:off x="6455966" y="5744225"/>
              <a:ext cx="44005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No-frills airlines</a:t>
              </a:r>
            </a:p>
          </p:txBody>
        </p:sp>
        <p:sp>
          <p:nvSpPr>
            <p:cNvPr id="149554" name="AutoShape 68"/>
            <p:cNvSpPr>
              <a:spLocks noChangeArrowheads="1"/>
            </p:cNvSpPr>
            <p:nvPr/>
          </p:nvSpPr>
          <p:spPr bwMode="auto">
            <a:xfrm>
              <a:off x="8156498" y="4815059"/>
              <a:ext cx="471170" cy="20447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5" name="Text Box 66"/>
            <p:cNvSpPr txBox="1">
              <a:spLocks noChangeArrowheads="1"/>
            </p:cNvSpPr>
            <p:nvPr/>
          </p:nvSpPr>
          <p:spPr bwMode="auto">
            <a:xfrm>
              <a:off x="8103793" y="4799740"/>
              <a:ext cx="57340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Digital orthodontics</a:t>
              </a:r>
            </a:p>
          </p:txBody>
        </p:sp>
        <p:sp>
          <p:nvSpPr>
            <p:cNvPr id="149556" name="Line 70"/>
            <p:cNvSpPr>
              <a:spLocks noChangeShapeType="1"/>
            </p:cNvSpPr>
            <p:nvPr/>
          </p:nvSpPr>
          <p:spPr bwMode="auto">
            <a:xfrm flipH="1">
              <a:off x="8436533" y="4521689"/>
              <a:ext cx="22225" cy="28448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57" name="Text Box 65"/>
            <p:cNvSpPr txBox="1">
              <a:spLocks noChangeArrowheads="1"/>
            </p:cNvSpPr>
            <p:nvPr/>
          </p:nvSpPr>
          <p:spPr bwMode="auto">
            <a:xfrm>
              <a:off x="8049818" y="4373893"/>
              <a:ext cx="584518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Traditional orthodontics</a:t>
              </a:r>
            </a:p>
          </p:txBody>
        </p:sp>
      </p:grpSp>
      <p:sp>
        <p:nvSpPr>
          <p:cNvPr id="4" name="Rounded Rectangle 3"/>
          <p:cNvSpPr/>
          <p:nvPr/>
        </p:nvSpPr>
        <p:spPr>
          <a:xfrm>
            <a:off x="5420545" y="2505583"/>
            <a:ext cx="3354967" cy="1190711"/>
          </a:xfrm>
          <a:prstGeom prst="roundRect">
            <a:avLst/>
          </a:prstGeom>
          <a:noFill/>
          <a:ln w="57150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/>
      <p:bldP spid="88069" grpId="0"/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954139" y="2112853"/>
            <a:ext cx="4121624" cy="289587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0025"/>
            <a:ext cx="7772400" cy="6381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Service Process Matrix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222117" y="2112853"/>
            <a:ext cx="42543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Automation of standardized services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Restricted offerings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Low labor intensity responds well to process technology and </a:t>
            </a:r>
            <a:b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scheduling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88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Tight control required to </a:t>
            </a:r>
            <a:b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maintain standards</a:t>
            </a:r>
            <a:endParaRPr lang="en-US" alt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581025" y="1204913"/>
            <a:ext cx="59779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800" b="1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 Factory and Service Shop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097263" y="2373197"/>
            <a:ext cx="3610011" cy="2362576"/>
            <a:chOff x="6088283" y="4027818"/>
            <a:chExt cx="2588915" cy="2013918"/>
          </a:xfrm>
        </p:grpSpPr>
        <p:sp>
          <p:nvSpPr>
            <p:cNvPr id="149510" name="Rectangle 3"/>
            <p:cNvSpPr>
              <a:spLocks noChangeArrowheads="1"/>
            </p:cNvSpPr>
            <p:nvPr/>
          </p:nvSpPr>
          <p:spPr bwMode="auto">
            <a:xfrm>
              <a:off x="6626305" y="5098428"/>
              <a:ext cx="627047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Factory</a:t>
              </a:r>
            </a:p>
          </p:txBody>
        </p:sp>
        <p:sp>
          <p:nvSpPr>
            <p:cNvPr id="149511" name="Rectangle 4"/>
            <p:cNvSpPr>
              <a:spLocks noChangeArrowheads="1"/>
            </p:cNvSpPr>
            <p:nvPr/>
          </p:nvSpPr>
          <p:spPr bwMode="auto">
            <a:xfrm>
              <a:off x="7829235" y="5098428"/>
              <a:ext cx="564535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Service Shop</a:t>
              </a:r>
            </a:p>
          </p:txBody>
        </p:sp>
        <p:sp>
          <p:nvSpPr>
            <p:cNvPr id="149512" name="Rectangle 6"/>
            <p:cNvSpPr>
              <a:spLocks noChangeArrowheads="1"/>
            </p:cNvSpPr>
            <p:nvPr/>
          </p:nvSpPr>
          <p:spPr bwMode="auto">
            <a:xfrm>
              <a:off x="7080331" y="4027818"/>
              <a:ext cx="885112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Customization</a:t>
              </a:r>
            </a:p>
          </p:txBody>
        </p:sp>
        <p:sp>
          <p:nvSpPr>
            <p:cNvPr id="149513" name="Rectangle 7"/>
            <p:cNvSpPr>
              <a:spLocks noChangeArrowheads="1"/>
            </p:cNvSpPr>
            <p:nvPr/>
          </p:nvSpPr>
          <p:spPr bwMode="auto">
            <a:xfrm>
              <a:off x="6777991" y="4100843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4" name="Rectangle 8"/>
            <p:cNvSpPr>
              <a:spLocks noChangeArrowheads="1"/>
            </p:cNvSpPr>
            <p:nvPr/>
          </p:nvSpPr>
          <p:spPr bwMode="auto">
            <a:xfrm>
              <a:off x="7927025" y="409195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5" name="Rectangle 9"/>
            <p:cNvSpPr>
              <a:spLocks noChangeArrowheads="1"/>
            </p:cNvSpPr>
            <p:nvPr/>
          </p:nvSpPr>
          <p:spPr bwMode="auto">
            <a:xfrm rot="16200000">
              <a:off x="5744174" y="5013518"/>
              <a:ext cx="857481" cy="16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Degree of Labor</a:t>
              </a:r>
            </a:p>
          </p:txBody>
        </p:sp>
        <p:sp>
          <p:nvSpPr>
            <p:cNvPr id="149516" name="Rectangle 10"/>
            <p:cNvSpPr>
              <a:spLocks noChangeArrowheads="1"/>
            </p:cNvSpPr>
            <p:nvPr/>
          </p:nvSpPr>
          <p:spPr bwMode="auto">
            <a:xfrm>
              <a:off x="6141165" y="5427358"/>
              <a:ext cx="301663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Low</a:t>
              </a:r>
            </a:p>
          </p:txBody>
        </p:sp>
        <p:sp>
          <p:nvSpPr>
            <p:cNvPr id="149517" name="Rectangle 11"/>
            <p:cNvSpPr>
              <a:spLocks noChangeArrowheads="1"/>
            </p:cNvSpPr>
            <p:nvPr/>
          </p:nvSpPr>
          <p:spPr bwMode="auto">
            <a:xfrm>
              <a:off x="6123385" y="4622813"/>
              <a:ext cx="316088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High</a:t>
              </a:r>
            </a:p>
          </p:txBody>
        </p:sp>
        <p:sp>
          <p:nvSpPr>
            <p:cNvPr id="149518" name="Rectangle 12"/>
            <p:cNvSpPr>
              <a:spLocks noChangeArrowheads="1"/>
            </p:cNvSpPr>
            <p:nvPr/>
          </p:nvSpPr>
          <p:spPr bwMode="auto">
            <a:xfrm>
              <a:off x="6670755" y="4240543"/>
              <a:ext cx="567741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Mass Service</a:t>
              </a:r>
            </a:p>
          </p:txBody>
        </p:sp>
        <p:sp>
          <p:nvSpPr>
            <p:cNvPr id="149519" name="Rectangle 13"/>
            <p:cNvSpPr>
              <a:spLocks noChangeArrowheads="1"/>
            </p:cNvSpPr>
            <p:nvPr/>
          </p:nvSpPr>
          <p:spPr bwMode="auto">
            <a:xfrm>
              <a:off x="7688662" y="4244988"/>
              <a:ext cx="766499" cy="225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500"/>
                <a:t>Professional Service</a:t>
              </a:r>
            </a:p>
          </p:txBody>
        </p:sp>
        <p:sp>
          <p:nvSpPr>
            <p:cNvPr id="149520" name="Rectangle 14"/>
            <p:cNvSpPr>
              <a:spLocks noChangeArrowheads="1"/>
            </p:cNvSpPr>
            <p:nvPr/>
          </p:nvSpPr>
          <p:spPr bwMode="auto">
            <a:xfrm>
              <a:off x="6405166" y="4241654"/>
              <a:ext cx="2240283" cy="17113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21" name="Line 15"/>
            <p:cNvSpPr>
              <a:spLocks noChangeShapeType="1"/>
            </p:cNvSpPr>
            <p:nvPr/>
          </p:nvSpPr>
          <p:spPr bwMode="auto">
            <a:xfrm>
              <a:off x="7525308" y="4241654"/>
              <a:ext cx="0" cy="17113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2" name="Line 16"/>
            <p:cNvSpPr>
              <a:spLocks noChangeShapeType="1"/>
            </p:cNvSpPr>
            <p:nvPr/>
          </p:nvSpPr>
          <p:spPr bwMode="auto">
            <a:xfrm>
              <a:off x="6400721" y="5099539"/>
              <a:ext cx="22447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3" name="Line 19"/>
            <p:cNvSpPr>
              <a:spLocks noChangeShapeType="1"/>
            </p:cNvSpPr>
            <p:nvPr/>
          </p:nvSpPr>
          <p:spPr bwMode="auto">
            <a:xfrm flipV="1">
              <a:off x="6911897" y="4468350"/>
              <a:ext cx="640081" cy="11557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6472328" y="4507231"/>
              <a:ext cx="541297" cy="297511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00" dirty="0">
                  <a:latin typeface="+mn-lt"/>
                  <a:cs typeface="+mn-cs"/>
                </a:rPr>
                <a:t>Commercial banking</a:t>
              </a:r>
            </a:p>
          </p:txBody>
        </p:sp>
        <p:sp>
          <p:nvSpPr>
            <p:cNvPr id="39" name="AutoShape 22"/>
            <p:cNvSpPr>
              <a:spLocks noChangeArrowheads="1"/>
            </p:cNvSpPr>
            <p:nvPr/>
          </p:nvSpPr>
          <p:spPr bwMode="auto">
            <a:xfrm>
              <a:off x="7551746" y="4386585"/>
              <a:ext cx="441291" cy="1428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500" dirty="0">
                <a:latin typeface="+mn-lt"/>
                <a:cs typeface="+mn-cs"/>
              </a:endParaRPr>
            </a:p>
          </p:txBody>
        </p:sp>
        <p:sp>
          <p:nvSpPr>
            <p:cNvPr id="149526" name="Rectangle 23"/>
            <p:cNvSpPr>
              <a:spLocks noChangeArrowheads="1"/>
            </p:cNvSpPr>
            <p:nvPr/>
          </p:nvSpPr>
          <p:spPr bwMode="auto">
            <a:xfrm>
              <a:off x="7517449" y="4343970"/>
              <a:ext cx="48895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Private banking</a:t>
              </a:r>
            </a:p>
          </p:txBody>
        </p:sp>
        <p:sp>
          <p:nvSpPr>
            <p:cNvPr id="149527" name="Line 25"/>
            <p:cNvSpPr>
              <a:spLocks noChangeShapeType="1"/>
            </p:cNvSpPr>
            <p:nvPr/>
          </p:nvSpPr>
          <p:spPr bwMode="auto">
            <a:xfrm flipH="1">
              <a:off x="7658658" y="4752830"/>
              <a:ext cx="377826" cy="36004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28" name="Rectangle 26"/>
            <p:cNvSpPr>
              <a:spLocks noChangeArrowheads="1"/>
            </p:cNvSpPr>
            <p:nvPr/>
          </p:nvSpPr>
          <p:spPr bwMode="auto">
            <a:xfrm>
              <a:off x="7790897" y="4614478"/>
              <a:ext cx="607299" cy="384713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General-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500"/>
                <a:t>purpose law firms</a:t>
              </a:r>
            </a:p>
          </p:txBody>
        </p:sp>
        <p:sp>
          <p:nvSpPr>
            <p:cNvPr id="149529" name="AutoShape 28"/>
            <p:cNvSpPr>
              <a:spLocks noChangeArrowheads="1"/>
            </p:cNvSpPr>
            <p:nvPr/>
          </p:nvSpPr>
          <p:spPr bwMode="auto">
            <a:xfrm>
              <a:off x="7360842" y="5118987"/>
              <a:ext cx="395605" cy="73343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0" name="Rectangle 29"/>
            <p:cNvSpPr>
              <a:spLocks noChangeArrowheads="1"/>
            </p:cNvSpPr>
            <p:nvPr/>
          </p:nvSpPr>
          <p:spPr bwMode="auto">
            <a:xfrm>
              <a:off x="7302269" y="5076124"/>
              <a:ext cx="511640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Law  clinics</a:t>
              </a:r>
            </a:p>
          </p:txBody>
        </p:sp>
        <p:sp>
          <p:nvSpPr>
            <p:cNvPr id="149531" name="Line 31"/>
            <p:cNvSpPr>
              <a:spLocks noChangeShapeType="1"/>
            </p:cNvSpPr>
            <p:nvPr/>
          </p:nvSpPr>
          <p:spPr bwMode="auto">
            <a:xfrm flipH="1" flipV="1">
              <a:off x="8058709" y="5320518"/>
              <a:ext cx="355601" cy="15557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2" name="AutoShape 33"/>
            <p:cNvSpPr>
              <a:spLocks noChangeArrowheads="1"/>
            </p:cNvSpPr>
            <p:nvPr/>
          </p:nvSpPr>
          <p:spPr bwMode="auto">
            <a:xfrm>
              <a:off x="7627543" y="5242731"/>
              <a:ext cx="422275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3" name="Rectangle 34"/>
            <p:cNvSpPr>
              <a:spLocks noChangeArrowheads="1"/>
            </p:cNvSpPr>
            <p:nvPr/>
          </p:nvSpPr>
          <p:spPr bwMode="auto">
            <a:xfrm>
              <a:off x="7577536" y="5200027"/>
              <a:ext cx="534511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Specialized hospitals</a:t>
              </a:r>
            </a:p>
          </p:txBody>
        </p:sp>
        <p:sp>
          <p:nvSpPr>
            <p:cNvPr id="149534" name="Rectangle 35"/>
            <p:cNvSpPr>
              <a:spLocks noChangeArrowheads="1"/>
            </p:cNvSpPr>
            <p:nvPr/>
          </p:nvSpPr>
          <p:spPr bwMode="auto">
            <a:xfrm>
              <a:off x="8173600" y="5457758"/>
              <a:ext cx="447524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Hospitals</a:t>
              </a:r>
            </a:p>
          </p:txBody>
        </p:sp>
        <p:sp>
          <p:nvSpPr>
            <p:cNvPr id="149535" name="Line 37"/>
            <p:cNvSpPr>
              <a:spLocks noChangeShapeType="1"/>
            </p:cNvSpPr>
            <p:nvPr/>
          </p:nvSpPr>
          <p:spPr bwMode="auto">
            <a:xfrm flipH="1">
              <a:off x="7285278" y="4823949"/>
              <a:ext cx="226695" cy="37782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36" name="Rectangle 38"/>
            <p:cNvSpPr>
              <a:spLocks noChangeArrowheads="1"/>
            </p:cNvSpPr>
            <p:nvPr/>
          </p:nvSpPr>
          <p:spPr bwMode="auto">
            <a:xfrm>
              <a:off x="7240272" y="4703378"/>
              <a:ext cx="510620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Full-service stockbroker</a:t>
              </a:r>
            </a:p>
          </p:txBody>
        </p:sp>
        <p:sp>
          <p:nvSpPr>
            <p:cNvPr id="149537" name="AutoShape 40"/>
            <p:cNvSpPr>
              <a:spLocks noChangeArrowheads="1"/>
            </p:cNvSpPr>
            <p:nvPr/>
          </p:nvSpPr>
          <p:spPr bwMode="auto">
            <a:xfrm>
              <a:off x="6880782" y="52303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38" name="Rectangle 41"/>
            <p:cNvSpPr>
              <a:spLocks noChangeArrowheads="1"/>
            </p:cNvSpPr>
            <p:nvPr/>
          </p:nvSpPr>
          <p:spPr bwMode="auto">
            <a:xfrm>
              <a:off x="6864907" y="5192883"/>
              <a:ext cx="614442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Limited-service stockbroker</a:t>
              </a:r>
            </a:p>
          </p:txBody>
        </p:sp>
        <p:sp>
          <p:nvSpPr>
            <p:cNvPr id="149539" name="Line 43"/>
            <p:cNvSpPr>
              <a:spLocks noChangeShapeType="1"/>
            </p:cNvSpPr>
            <p:nvPr/>
          </p:nvSpPr>
          <p:spPr bwMode="auto">
            <a:xfrm>
              <a:off x="6645196" y="5037309"/>
              <a:ext cx="4445" cy="3378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0" name="Line 44"/>
            <p:cNvSpPr>
              <a:spLocks noChangeShapeType="1"/>
            </p:cNvSpPr>
            <p:nvPr/>
          </p:nvSpPr>
          <p:spPr bwMode="auto">
            <a:xfrm flipV="1">
              <a:off x="6867447" y="4943964"/>
              <a:ext cx="168910" cy="7556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1" name="Rectangle 45"/>
            <p:cNvSpPr>
              <a:spLocks noChangeArrowheads="1"/>
            </p:cNvSpPr>
            <p:nvPr/>
          </p:nvSpPr>
          <p:spPr bwMode="auto">
            <a:xfrm>
              <a:off x="6519214" y="4961189"/>
              <a:ext cx="433098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Retailing</a:t>
              </a:r>
            </a:p>
          </p:txBody>
        </p:sp>
        <p:sp>
          <p:nvSpPr>
            <p:cNvPr id="149542" name="AutoShape 47"/>
            <p:cNvSpPr>
              <a:spLocks noChangeArrowheads="1"/>
            </p:cNvSpPr>
            <p:nvPr/>
          </p:nvSpPr>
          <p:spPr bwMode="auto">
            <a:xfrm>
              <a:off x="7029689" y="4880067"/>
              <a:ext cx="397828" cy="8001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3" name="Rectangle 48"/>
            <p:cNvSpPr>
              <a:spLocks noChangeArrowheads="1"/>
            </p:cNvSpPr>
            <p:nvPr/>
          </p:nvSpPr>
          <p:spPr bwMode="auto">
            <a:xfrm>
              <a:off x="6994144" y="4842285"/>
              <a:ext cx="468362" cy="210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Boutiques</a:t>
              </a:r>
            </a:p>
          </p:txBody>
        </p:sp>
        <p:sp>
          <p:nvSpPr>
            <p:cNvPr id="149544" name="AutoShape 50"/>
            <p:cNvSpPr>
              <a:spLocks noChangeArrowheads="1"/>
            </p:cNvSpPr>
            <p:nvPr/>
          </p:nvSpPr>
          <p:spPr bwMode="auto">
            <a:xfrm>
              <a:off x="6476286" y="5398148"/>
              <a:ext cx="57118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5" name="Rectangle 51"/>
            <p:cNvSpPr>
              <a:spLocks noChangeArrowheads="1"/>
            </p:cNvSpPr>
            <p:nvPr/>
          </p:nvSpPr>
          <p:spPr bwMode="auto">
            <a:xfrm>
              <a:off x="6425883" y="5352773"/>
              <a:ext cx="665043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Warehouse and catalog stores</a:t>
              </a:r>
            </a:p>
          </p:txBody>
        </p:sp>
        <p:sp>
          <p:nvSpPr>
            <p:cNvPr id="149546" name="Line 53"/>
            <p:cNvSpPr>
              <a:spLocks noChangeShapeType="1"/>
            </p:cNvSpPr>
            <p:nvPr/>
          </p:nvSpPr>
          <p:spPr bwMode="auto">
            <a:xfrm flipH="1" flipV="1">
              <a:off x="7498636" y="5476092"/>
              <a:ext cx="257809" cy="3572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47" name="AutoShape 55"/>
            <p:cNvSpPr>
              <a:spLocks noChangeArrowheads="1"/>
            </p:cNvSpPr>
            <p:nvPr/>
          </p:nvSpPr>
          <p:spPr bwMode="auto">
            <a:xfrm>
              <a:off x="7084697" y="5415929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48" name="Rectangle 56"/>
            <p:cNvSpPr>
              <a:spLocks noChangeArrowheads="1"/>
            </p:cNvSpPr>
            <p:nvPr/>
          </p:nvSpPr>
          <p:spPr bwMode="auto">
            <a:xfrm>
              <a:off x="7023578" y="5375845"/>
              <a:ext cx="537290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Fast-food restaurants</a:t>
              </a:r>
            </a:p>
          </p:txBody>
        </p:sp>
        <p:sp>
          <p:nvSpPr>
            <p:cNvPr id="149549" name="Rectangle 57"/>
            <p:cNvSpPr>
              <a:spLocks noChangeArrowheads="1"/>
            </p:cNvSpPr>
            <p:nvPr/>
          </p:nvSpPr>
          <p:spPr bwMode="auto">
            <a:xfrm>
              <a:off x="7688661" y="5404420"/>
              <a:ext cx="537763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Fine-dining restaurants</a:t>
              </a:r>
            </a:p>
          </p:txBody>
        </p:sp>
        <p:sp>
          <p:nvSpPr>
            <p:cNvPr id="149550" name="Line 59"/>
            <p:cNvSpPr>
              <a:spLocks noChangeShapeType="1"/>
            </p:cNvSpPr>
            <p:nvPr/>
          </p:nvSpPr>
          <p:spPr bwMode="auto">
            <a:xfrm flipH="1">
              <a:off x="6863002" y="5670406"/>
              <a:ext cx="151130" cy="128905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551" name="Rectangle 60"/>
            <p:cNvSpPr>
              <a:spLocks noChangeArrowheads="1"/>
            </p:cNvSpPr>
            <p:nvPr/>
          </p:nvSpPr>
          <p:spPr bwMode="auto">
            <a:xfrm>
              <a:off x="6823763" y="5589839"/>
              <a:ext cx="394629" cy="210309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Airlines</a:t>
              </a:r>
            </a:p>
          </p:txBody>
        </p:sp>
        <p:sp>
          <p:nvSpPr>
            <p:cNvPr id="149552" name="AutoShape 62"/>
            <p:cNvSpPr>
              <a:spLocks noChangeArrowheads="1"/>
            </p:cNvSpPr>
            <p:nvPr/>
          </p:nvSpPr>
          <p:spPr bwMode="auto">
            <a:xfrm>
              <a:off x="6471841" y="5783754"/>
              <a:ext cx="420053" cy="14224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3" name="Rectangle 63"/>
            <p:cNvSpPr>
              <a:spLocks noChangeArrowheads="1"/>
            </p:cNvSpPr>
            <p:nvPr/>
          </p:nvSpPr>
          <p:spPr bwMode="auto">
            <a:xfrm>
              <a:off x="6455966" y="5744225"/>
              <a:ext cx="44005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No-frills airlines</a:t>
              </a:r>
            </a:p>
          </p:txBody>
        </p:sp>
        <p:sp>
          <p:nvSpPr>
            <p:cNvPr id="149554" name="AutoShape 68"/>
            <p:cNvSpPr>
              <a:spLocks noChangeArrowheads="1"/>
            </p:cNvSpPr>
            <p:nvPr/>
          </p:nvSpPr>
          <p:spPr bwMode="auto">
            <a:xfrm>
              <a:off x="8156498" y="4815059"/>
              <a:ext cx="471170" cy="204470"/>
            </a:xfrm>
            <a:prstGeom prst="roundRect">
              <a:avLst>
                <a:gd name="adj" fmla="val 50000"/>
              </a:avLst>
            </a:prstGeom>
            <a:solidFill>
              <a:srgbClr val="F7D7A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endParaRPr lang="en-US" altLang="en-US" sz="500"/>
            </a:p>
          </p:txBody>
        </p:sp>
        <p:sp>
          <p:nvSpPr>
            <p:cNvPr id="149555" name="Text Box 66"/>
            <p:cNvSpPr txBox="1">
              <a:spLocks noChangeArrowheads="1"/>
            </p:cNvSpPr>
            <p:nvPr/>
          </p:nvSpPr>
          <p:spPr bwMode="auto">
            <a:xfrm>
              <a:off x="8103793" y="4799740"/>
              <a:ext cx="573405" cy="297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Digital orthodontics</a:t>
              </a:r>
            </a:p>
          </p:txBody>
        </p:sp>
        <p:sp>
          <p:nvSpPr>
            <p:cNvPr id="149556" name="Line 70"/>
            <p:cNvSpPr>
              <a:spLocks noChangeShapeType="1"/>
            </p:cNvSpPr>
            <p:nvPr/>
          </p:nvSpPr>
          <p:spPr bwMode="auto">
            <a:xfrm flipH="1">
              <a:off x="8436533" y="4521689"/>
              <a:ext cx="22225" cy="284480"/>
            </a:xfrm>
            <a:prstGeom prst="line">
              <a:avLst/>
            </a:prstGeom>
            <a:noFill/>
            <a:ln w="19050">
              <a:solidFill>
                <a:srgbClr val="BF0922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57" name="Text Box 65"/>
            <p:cNvSpPr txBox="1">
              <a:spLocks noChangeArrowheads="1"/>
            </p:cNvSpPr>
            <p:nvPr/>
          </p:nvSpPr>
          <p:spPr bwMode="auto">
            <a:xfrm>
              <a:off x="8049818" y="4373893"/>
              <a:ext cx="584518" cy="297511"/>
            </a:xfrm>
            <a:prstGeom prst="rect">
              <a:avLst/>
            </a:prstGeom>
            <a:solidFill>
              <a:srgbClr val="F7D7A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500"/>
                <a:t>Traditional orthodontics</a:t>
              </a:r>
            </a:p>
          </p:txBody>
        </p:sp>
      </p:grpSp>
      <p:sp>
        <p:nvSpPr>
          <p:cNvPr id="4" name="Rounded Rectangle 3"/>
          <p:cNvSpPr/>
          <p:nvPr/>
        </p:nvSpPr>
        <p:spPr>
          <a:xfrm>
            <a:off x="5420545" y="3556479"/>
            <a:ext cx="3354967" cy="1220765"/>
          </a:xfrm>
          <a:prstGeom prst="roundRect">
            <a:avLst/>
          </a:prstGeom>
          <a:noFill/>
          <a:ln w="57150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3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/>
      <p:bldP spid="88069" grpId="0"/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7410"/>
            <a:ext cx="7924800" cy="99179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Service Productivity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844740"/>
              </p:ext>
            </p:extLst>
          </p:nvPr>
        </p:nvGraphicFramePr>
        <p:xfrm>
          <a:off x="259307" y="1195447"/>
          <a:ext cx="8598089" cy="3403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5492"/>
                <a:gridCol w="330961"/>
                <a:gridCol w="3199288"/>
                <a:gridCol w="3392348"/>
              </a:tblGrid>
              <a:tr h="34111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ＭＳ Ｐゴシック" charset="0"/>
                          <a:cs typeface="ＭＳ Ｐゴシック" charset="0"/>
                        </a:rPr>
                        <a:t>TABLE 7.3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Techniques for Improving Service Productivity </a:t>
                      </a:r>
                      <a:endParaRPr lang="en-US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 gridSpan="2"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STRATEGY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TECHNIQUE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EXAMPLE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85798">
                <a:tc gridSpan="2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Separation</a:t>
                      </a:r>
                      <a:endParaRPr lang="en-US" sz="160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Structuring service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so customers must go where the service is offered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Bank customers go to a manager to open a new account, to loan officers for loans, and to tellers for deposits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93697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Self-service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Self-service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so customers examine, compare, and evaluate at their own pace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Supermarkets and department stores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4092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Postponement</a:t>
                      </a:r>
                      <a:endParaRPr lang="en-US" sz="1600" i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Customizing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 at delivery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Customizing vans at delivery rather than at production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166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Focus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ill Sans MT" panose="020B0502020104020203" pitchFamily="34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i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Restricting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 the offerings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Limited-menu restaurant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7410"/>
            <a:ext cx="7924800" cy="99179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Improving Service Productivity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41590"/>
              </p:ext>
            </p:extLst>
          </p:nvPr>
        </p:nvGraphicFramePr>
        <p:xfrm>
          <a:off x="259307" y="1195447"/>
          <a:ext cx="8598089" cy="36249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5492"/>
                <a:gridCol w="330961"/>
                <a:gridCol w="3199288"/>
                <a:gridCol w="3392348"/>
              </a:tblGrid>
              <a:tr h="34111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ＭＳ Ｐゴシック" charset="0"/>
                          <a:cs typeface="ＭＳ Ｐゴシック" charset="0"/>
                        </a:rPr>
                        <a:t>TABLE 7.3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Techniques for Improving Service Productivity </a:t>
                      </a:r>
                      <a:endParaRPr lang="en-US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 gridSpan="2"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STRATEGY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TECHNIQUE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EXAMPLE</a:t>
                      </a:r>
                      <a:endParaRPr lang="en-US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85798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Modules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Modular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selection of service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Modular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production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Investment and insurance selection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</a:rPr>
                        <a:t>Prepackaged food modules in restaurants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93697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Automation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Separating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services that may lend themselves to some type of automation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Automatic teller machines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4092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Scheduling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Precise personnel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scheduling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Scheduling ticket counter personnel at 15-minute intervals at airlines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9166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Training</a:t>
                      </a:r>
                    </a:p>
                  </a:txBody>
                  <a:tcPr marT="35096" marB="350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Clarifying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 the service options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Explaining how to avoid problems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Investment counselor, funeral directors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ill Sans MT" panose="020B0502020104020203" pitchFamily="34" charset="0"/>
                          <a:ea typeface="ＭＳ Ｐゴシック" charset="0"/>
                          <a:cs typeface="ＭＳ Ｐゴシック" charset="0"/>
                        </a:rPr>
                        <a:t>After-sale maintenance personnel</a:t>
                      </a:r>
                    </a:p>
                  </a:txBody>
                  <a:tcPr marT="35096" marB="35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65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Production Technology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647700" y="1219201"/>
            <a:ext cx="7848600" cy="322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Machine Technology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Automatic Identification Systems (</a:t>
            </a:r>
            <a:r>
              <a:rPr lang="en-US" altLang="en-US">
                <a:latin typeface="Gill Sans MT" panose="020B0502020104020203" pitchFamily="34" charset="0"/>
              </a:rPr>
              <a:t>AISs) and RFID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>
                <a:latin typeface="Gill Sans MT" panose="020B0502020104020203" pitchFamily="34" charset="0"/>
              </a:rPr>
              <a:t>Process control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Vision Systems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Robots</a:t>
            </a:r>
            <a:endParaRPr lang="en-US" altLang="en-US">
              <a:latin typeface="Gill Sans MT" panose="020B0502020104020203" pitchFamily="34" charset="0"/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Automated Storage and Retrieval Systems (</a:t>
            </a:r>
            <a:r>
              <a:rPr lang="en-US" altLang="en-US">
                <a:latin typeface="Gill Sans MT" panose="020B0502020104020203" pitchFamily="34" charset="0"/>
              </a:rPr>
              <a:t>ASRSs)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Automated Guided Vehicles (</a:t>
            </a:r>
            <a:r>
              <a:rPr lang="en-US" altLang="en-US">
                <a:latin typeface="Gill Sans MT" panose="020B0502020104020203" pitchFamily="34" charset="0"/>
              </a:rPr>
              <a:t>AGVs)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Flexible Manufacturing Systems (</a:t>
            </a:r>
            <a:r>
              <a:rPr lang="en-US" altLang="en-US">
                <a:latin typeface="Gill Sans MT" panose="020B0502020104020203" pitchFamily="34" charset="0"/>
              </a:rPr>
              <a:t>FMSs)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Arial" pitchFamily="34" charset="0"/>
              <a:buAutoNum type="arabicPeriod"/>
            </a:pPr>
            <a:r>
              <a:rPr lang="en-US" altLang="en-US" smtClean="0">
                <a:latin typeface="Gill Sans MT" panose="020B0502020104020203" pitchFamily="34" charset="0"/>
              </a:rPr>
              <a:t>Computer-Integrated Manufacturing (</a:t>
            </a:r>
            <a:r>
              <a:rPr lang="en-US" altLang="en-US">
                <a:latin typeface="Gill Sans MT" panose="020B0502020104020203" pitchFamily="34" charset="0"/>
              </a:rPr>
              <a:t>CIM)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Machine Technology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677690" y="1222773"/>
            <a:ext cx="3996287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Increased precision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Increased productivity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Increased flexibility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Improved environmental impact 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Reduced changeover time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Decreased size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Reduced power requirements</a:t>
            </a:r>
          </a:p>
        </p:txBody>
      </p:sp>
      <p:sp>
        <p:nvSpPr>
          <p:cNvPr id="2" name="TextBox 1"/>
          <p:cNvSpPr txBox="1"/>
          <p:nvPr/>
        </p:nvSpPr>
        <p:spPr>
          <a:xfrm rot="723247">
            <a:off x="5265588" y="1051539"/>
            <a:ext cx="2306749" cy="932054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txBody>
          <a:bodyPr wrap="none" lIns="144000" tIns="187200" rIns="144000" bIns="1872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  <a:cs typeface="+mn-cs"/>
              </a:rPr>
              <a:t>Computer numerical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  <a:cs typeface="+mn-cs"/>
              </a:rPr>
              <a:t>control (CNC)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autoUpdateAnimBg="0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13194" y="1241946"/>
            <a:ext cx="3875964" cy="3289111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812800" y="321469"/>
            <a:ext cx="7518400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Automatic Identification Systems (AISs)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885322" y="1565672"/>
            <a:ext cx="6402387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Improved data acquisition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Reduced data entry errors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Increased speed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Increased scope </a:t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of process </a:t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automation</a:t>
            </a:r>
          </a:p>
        </p:txBody>
      </p:sp>
      <p:pic>
        <p:nvPicPr>
          <p:cNvPr id="102404" name="Picture 4" descr="Shopping cart RF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84" y="1692321"/>
            <a:ext cx="3170167" cy="2694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5420508" y="4573641"/>
            <a:ext cx="3039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Bar codes and RFID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autoUpdateAnimBg="0"/>
      <p:bldP spid="10240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2865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Control</a:t>
            </a: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167086" y="959467"/>
            <a:ext cx="5524030" cy="361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0795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Real-time monitoring and control of processes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Sensors collect data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Devices read data </a:t>
            </a:r>
            <a:b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on periodic basis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Measurements translated into digital signals then sent to a computer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Computer programs analyze the data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Resulting output may take numerous forms</a:t>
            </a:r>
          </a:p>
        </p:txBody>
      </p:sp>
      <p:pic>
        <p:nvPicPr>
          <p:cNvPr id="2" name="Picture 1" descr="07-04 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16" y="1343024"/>
            <a:ext cx="3388767" cy="209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239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Vision Systems</a:t>
            </a: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846140" y="1091776"/>
            <a:ext cx="4062413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Particular aid to inspection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Consistently </a:t>
            </a:r>
            <a:b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accurate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Never bored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Modest cost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Superior to </a:t>
            </a:r>
            <a:b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individuals performing the same tasks</a:t>
            </a:r>
          </a:p>
        </p:txBody>
      </p:sp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3" y="1239287"/>
            <a:ext cx="4095150" cy="248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0007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Robots</a:t>
            </a: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644525" y="1194197"/>
            <a:ext cx="5019296" cy="33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Perform monotonous or dangerous tasks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Perform tasks </a:t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requiring significant </a:t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strength or </a:t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endurance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Generally enhanced </a:t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consistency and </a:t>
            </a:r>
            <a:b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</a:b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accuracy</a:t>
            </a:r>
          </a:p>
        </p:txBody>
      </p:sp>
      <p:pic>
        <p:nvPicPr>
          <p:cNvPr id="2" name="Picture 1" descr="robo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604" y="1189147"/>
            <a:ext cx="3965119" cy="33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305991"/>
            <a:ext cx="7770812" cy="1152525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Automated Storage and Retrieval Systems (ASRSs)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677864" y="1806178"/>
            <a:ext cx="7786687" cy="204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Automated placement and withdrawal of parts and products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Reduced errors and labor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Particularly useful in inventory and test areas of manufacturing firms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477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Automated Guided Vehicle (AGVs)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758825" y="1859757"/>
            <a:ext cx="3813175" cy="190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Electronically guided and controlled carts</a:t>
            </a:r>
          </a:p>
          <a:p>
            <a:pPr marL="457200" indent="-457200"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Used for movement of products and/or individuals</a:t>
            </a:r>
          </a:p>
        </p:txBody>
      </p:sp>
      <p:pic>
        <p:nvPicPr>
          <p:cNvPr id="2" name="Picture 1" descr="ag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4" y="1771650"/>
            <a:ext cx="3407840" cy="286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305991"/>
            <a:ext cx="7770812" cy="10191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Flexible Manufacturing Systems (FMSs)</a:t>
            </a: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608014" y="1501379"/>
            <a:ext cx="79279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Computer controls both the workstation and the material handling equipment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Enhance flexibility and reduced waste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Can economically produce low volume at high quality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Reduced changeover time and increased utilization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1000"/>
              <a:buFont typeface="Cardo" panose="02020600000000000000" pitchFamily="18" charset="-79"/>
              <a:buChar char="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Stringent communication requirement between components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6589" y="273844"/>
            <a:ext cx="7870825" cy="103822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0"/>
              </a:rPr>
              <a:t>Computer-Integrated Manufacturing (CIM)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636589" y="1441848"/>
            <a:ext cx="7870825" cy="275767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marL="457200" indent="-4572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Extend flexible manufacturing</a:t>
            </a:r>
          </a:p>
          <a:p>
            <a:pPr marL="1079500" lvl="1" indent="-3683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Backwards to engineering and inventory control</a:t>
            </a:r>
          </a:p>
          <a:p>
            <a:pPr marL="1079500" lvl="1" indent="-3683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Forward into warehousing and shipping</a:t>
            </a:r>
          </a:p>
          <a:p>
            <a:pPr marL="1079500" lvl="1" indent="-3556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Can also include financial and customer service areas</a:t>
            </a:r>
          </a:p>
          <a:p>
            <a:pPr marL="1079500" lvl="1" indent="-355600" fontAlgn="auto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0000"/>
              <a:buFont typeface="Cardo" panose="02020600000000000000" pitchFamily="18" charset="-79"/>
              <a:buChar char="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cs typeface="+mn-cs"/>
              </a:rPr>
              <a:t>Reducing the distinction between low-volume/high-variety, and high-volume/low-variety production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937" name="Rectangle 3"/>
          <p:cNvSpPr>
            <a:spLocks noGrp="1" noChangeArrowheads="1"/>
          </p:cNvSpPr>
          <p:nvPr>
            <p:ph type="title"/>
          </p:nvPr>
        </p:nvSpPr>
        <p:spPr>
          <a:xfrm>
            <a:off x="6155139" y="321469"/>
            <a:ext cx="2769785" cy="1582341"/>
          </a:xfrm>
        </p:spPr>
        <p:txBody>
          <a:bodyPr>
            <a:noAutofit/>
          </a:bodyPr>
          <a:lstStyle/>
          <a:p>
            <a:r>
              <a:rPr lang="en-US" altLang="en-US" sz="280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ill Sans MT" panose="020B0502020104020203" pitchFamily="34" charset="0"/>
                <a:cs typeface="Arial" pitchFamily="34" charset="0"/>
              </a:rPr>
              <a:t>Computer-Integrated Manufacturing (CIM)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7132639" y="4452937"/>
            <a:ext cx="11544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</a:t>
            </a:r>
            <a:r>
              <a:rPr lang="en-US" altLang="en-US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7.9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6567" y="4329352"/>
            <a:ext cx="1257498" cy="86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17501" y="180975"/>
            <a:ext cx="6551613" cy="4643438"/>
            <a:chOff x="317499" y="241300"/>
            <a:chExt cx="6552295" cy="6191250"/>
          </a:xfrm>
        </p:grpSpPr>
        <p:pic>
          <p:nvPicPr>
            <p:cNvPr id="167940" name="Picture 1" descr="f 7-9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499" y="241300"/>
              <a:ext cx="6552295" cy="619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43" name="Picture 6" descr="cnc f 7-9 smal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5"/>
            <a:stretch>
              <a:fillRect/>
            </a:stretch>
          </p:blipFill>
          <p:spPr bwMode="auto">
            <a:xfrm>
              <a:off x="1136650" y="2421397"/>
              <a:ext cx="1475314" cy="1277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7941" name="TextBox 4"/>
            <p:cNvSpPr txBox="1">
              <a:spLocks noChangeArrowheads="1"/>
            </p:cNvSpPr>
            <p:nvPr/>
          </p:nvSpPr>
          <p:spPr bwMode="auto">
            <a:xfrm>
              <a:off x="1047969" y="5743470"/>
              <a:ext cx="1377950" cy="172711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tIns="10800" bIns="1080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700" b="1">
                  <a:solidFill>
                    <a:schemeClr val="accent1">
                      <a:lumMod val="50000"/>
                    </a:schemeClr>
                  </a:solidFill>
                </a:rPr>
                <a:t>ASRS and AGVs</a:t>
              </a:r>
            </a:p>
          </p:txBody>
        </p:sp>
        <p:pic>
          <p:nvPicPr>
            <p:cNvPr id="167942" name="Picture 3" descr="agv 7-6- small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97"/>
            <a:stretch>
              <a:fillRect/>
            </a:stretch>
          </p:blipFill>
          <p:spPr bwMode="auto">
            <a:xfrm>
              <a:off x="1136650" y="4483100"/>
              <a:ext cx="1479550" cy="1276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0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5715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Technology in Services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743370"/>
              </p:ext>
            </p:extLst>
          </p:nvPr>
        </p:nvGraphicFramePr>
        <p:xfrm>
          <a:off x="211015" y="1017421"/>
          <a:ext cx="8686800" cy="362785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575547"/>
                <a:gridCol w="1100615"/>
                <a:gridCol w="6010638"/>
              </a:tblGrid>
              <a:tr h="3080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TABLE 7.4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Examples of Technology’s Impact on Services 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8007">
                <a:tc gridSpan="2"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SERVICE INDUSTRY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678900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Financial Services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Debit cards, electronic funds transfer, ATMs, Internet stock trading, on-line banking via cell phone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90">
                <a:tc gridSpan="2"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Education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Electronic bulletin boards, on-line journals, WebCT, Blackboard, and smart phones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370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Utilities and government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Automated one-man garbage trucks, optical mail and bomb scanners, flood warning systems, meters allowing homeowners to control energy usage and costs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046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Restaurants and foods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Wireless orders from waiters to kitchen, robot butchering, transponders on cars that track sales at drive-throughs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07">
                <a:tc gridSpan="2"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Communications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Interactive TV</a:t>
                      </a: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e-books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via Kindle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5715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Technology in Services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864493"/>
              </p:ext>
            </p:extLst>
          </p:nvPr>
        </p:nvGraphicFramePr>
        <p:xfrm>
          <a:off x="211015" y="1009990"/>
          <a:ext cx="8686800" cy="3907257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575547"/>
                <a:gridCol w="1100615"/>
                <a:gridCol w="6010638"/>
              </a:tblGrid>
              <a:tr h="3080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TABLE 7.4 </a:t>
                      </a:r>
                      <a:endParaRPr lang="en-US" sz="16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Examples of Technology’s Impact on Services 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8007">
                <a:tc gridSpan="2"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SERVICE INDUSTRY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489377">
                <a:tc gridSpan="2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Hotels </a:t>
                      </a:r>
                      <a:endParaRPr lang="en-US" sz="16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Electronic check-in/check-out, electronic key/lock systems, mobile Web </a:t>
                      </a: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bookings 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9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Wholesale/retail trade 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Point-of-sale (POS) terminals, e-commerce, electronic communication between store and supplier, bar-coded data, </a:t>
                      </a:r>
                      <a:r>
                        <a:rPr lang="en-US" sz="16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RFID 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231">
                <a:tc gridSpan="2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Transportation </a:t>
                      </a:r>
                      <a:endParaRPr lang="en-US" sz="16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Automatic toll booths, satellite-directed navigation systems, Wi-Fi in automobiles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673">
                <a:tc gridSpan="2">
                  <a:txBody>
                    <a:bodyPr/>
                    <a:lstStyle/>
                    <a:p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Health care </a:t>
                      </a:r>
                      <a:endParaRPr lang="en-US" sz="16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Online patient-monitoring systems, online medical information systems, robotic surgery 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Airlines </a:t>
                      </a:r>
                      <a:endParaRPr lang="en-US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Ticketless travel, scheduling, Internet purchases, boarding passes downloaded as two-dimensional bar codes on smart phones</a:t>
                      </a:r>
                    </a:p>
                  </a:txBody>
                  <a:tcPr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53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/>
          <a:lstStyle/>
          <a:p>
            <a:r>
              <a:rPr lang="en-US" altLang="en-US" smtClean="0">
                <a:latin typeface="Gill Sans MT" panose="020B0502020104020203" pitchFamily="34" charset="0"/>
                <a:cs typeface="Arial" pitchFamily="34" charset="0"/>
              </a:rPr>
              <a:t>Process Redesign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711201" y="1197736"/>
            <a:ext cx="7720013" cy="276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The fundamental rethinking of business processes to bring about dramatic improvements in performance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Relies on reevaluating the purpose of the process and questioning both the purpose and the underlying assumptions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Requires reexamination of the basic process and its objectives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Focuses on activities that cross functional lines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accent1">
                  <a:lumMod val="40000"/>
                  <a:lumOff val="60000"/>
                </a:schemeClr>
              </a:buClr>
              <a:buSzPct val="99000"/>
              <a:buFont typeface="Cardo" panose="02020600000000000000" pitchFamily="18" charset="-79"/>
              <a:buChar char=""/>
            </a:pPr>
            <a:r>
              <a:rPr lang="en-US" altLang="en-US" sz="2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Any process is a candidate for redesign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/>
    </p:bldLst>
  </p:timing>
</p:sld>
</file>

<file path=ppt/theme/theme1.xml><?xml version="1.0" encoding="utf-8"?>
<a:theme xmlns:a="http://schemas.openxmlformats.org/drawingml/2006/main" name="Theme1">
  <a:themeElements>
    <a:clrScheme name="Custom 2">
      <a:dk1>
        <a:srgbClr val="00B05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0070C0"/>
      </a:accent5>
      <a:accent6>
        <a:srgbClr val="426480"/>
      </a:accent6>
      <a:hlink>
        <a:srgbClr val="F9211B"/>
      </a:hlink>
      <a:folHlink>
        <a:srgbClr val="991111"/>
      </a:folHlink>
    </a:clrScheme>
    <a:fontScheme name="Slice HD-RC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5" id="{49DA9CE1-BA6E-4E87-8DCD-C03725F9A8D8}" vid="{28F87709-7C07-42A4-9369-0920C1515D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6964</TotalTime>
  <Words>2627</Words>
  <Application>Microsoft Office PowerPoint</Application>
  <PresentationFormat>On-screen Show (16:9)</PresentationFormat>
  <Paragraphs>767</Paragraphs>
  <Slides>69</Slides>
  <Notes>33</Notes>
  <HiddenSlides>3</HiddenSlides>
  <MMClips>1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83" baseType="lpstr">
      <vt:lpstr>ＭＳ Ｐゴシック</vt:lpstr>
      <vt:lpstr>Alpaca Scarlett Demo</vt:lpstr>
      <vt:lpstr>Arial</vt:lpstr>
      <vt:lpstr>Bell MT</vt:lpstr>
      <vt:lpstr>Calibri</vt:lpstr>
      <vt:lpstr>Cardo</vt:lpstr>
      <vt:lpstr>Century Gothic</vt:lpstr>
      <vt:lpstr>Gill Sans MT</vt:lpstr>
      <vt:lpstr>Lucida Grande</vt:lpstr>
      <vt:lpstr>Times New Roman</vt:lpstr>
      <vt:lpstr>Trebuchet MS</vt:lpstr>
      <vt:lpstr>Wingdings</vt:lpstr>
      <vt:lpstr>Theme1</vt:lpstr>
      <vt:lpstr>Equation</vt:lpstr>
      <vt:lpstr>PowerPoint Presentation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Objectives</vt:lpstr>
      <vt:lpstr>Harley-Davidson</vt:lpstr>
      <vt:lpstr>Process Flow Diagram</vt:lpstr>
      <vt:lpstr>Process Strategy</vt:lpstr>
      <vt:lpstr>Process Strategies</vt:lpstr>
      <vt:lpstr>Process, Volume, and Variety</vt:lpstr>
      <vt:lpstr>Process Strategies</vt:lpstr>
      <vt:lpstr>Process Focus</vt:lpstr>
      <vt:lpstr>Process Focus</vt:lpstr>
      <vt:lpstr>Repetitive Focus</vt:lpstr>
      <vt:lpstr>Repetitive Focus</vt:lpstr>
      <vt:lpstr>Product Focus</vt:lpstr>
      <vt:lpstr>Product Focus</vt:lpstr>
      <vt:lpstr>Mass Customization</vt:lpstr>
      <vt:lpstr>Mass Customization</vt:lpstr>
      <vt:lpstr>Mass Customization</vt:lpstr>
      <vt:lpstr>Mass Customization</vt:lpstr>
      <vt:lpstr>Comparison of Processes</vt:lpstr>
      <vt:lpstr>Comparison of Processes</vt:lpstr>
      <vt:lpstr>Comparison of Processes</vt:lpstr>
      <vt:lpstr>Comparison of Processes</vt:lpstr>
      <vt:lpstr>Crossover Chart Example</vt:lpstr>
      <vt:lpstr>Crossover Chart Example</vt:lpstr>
      <vt:lpstr>Crossover Charts</vt:lpstr>
      <vt:lpstr>Focused Processes</vt:lpstr>
      <vt:lpstr>Selection of Equipment</vt:lpstr>
      <vt:lpstr>Equipment and Technology</vt:lpstr>
      <vt:lpstr>Process Analysis and Design</vt:lpstr>
      <vt:lpstr>Process Analysis and Design</vt:lpstr>
      <vt:lpstr>“Baseline” Time-Function Map</vt:lpstr>
      <vt:lpstr>“Target” Time-Function Map</vt:lpstr>
      <vt:lpstr>Process Analysis and Design</vt:lpstr>
      <vt:lpstr>Value-Stream Mapping</vt:lpstr>
      <vt:lpstr>Value-Stream Mapping</vt:lpstr>
      <vt:lpstr>Value-Stream Mapping</vt:lpstr>
      <vt:lpstr>Process Chart</vt:lpstr>
      <vt:lpstr>Service Blueprinting</vt:lpstr>
      <vt:lpstr>Service Blueprint</vt:lpstr>
      <vt:lpstr>Special Considerations for Service Process Design</vt:lpstr>
      <vt:lpstr>Service Process Matrix</vt:lpstr>
      <vt:lpstr>Service Process Matrix</vt:lpstr>
      <vt:lpstr>Service Process Matrix</vt:lpstr>
      <vt:lpstr>Improving Service Productivity</vt:lpstr>
      <vt:lpstr>Improving Service Productivity</vt:lpstr>
      <vt:lpstr>Production Technology</vt:lpstr>
      <vt:lpstr>Machine Technology</vt:lpstr>
      <vt:lpstr>Automatic Identification Systems (AISs)</vt:lpstr>
      <vt:lpstr>Process Control</vt:lpstr>
      <vt:lpstr>Vision Systems</vt:lpstr>
      <vt:lpstr>Robots</vt:lpstr>
      <vt:lpstr>Automated Storage and Retrieval Systems (ASRSs)</vt:lpstr>
      <vt:lpstr>Automated Guided Vehicle (AGVs)</vt:lpstr>
      <vt:lpstr>Flexible Manufacturing Systems (FMSs)</vt:lpstr>
      <vt:lpstr>Computer-Integrated Manufacturing (CIM)</vt:lpstr>
      <vt:lpstr>Computer-Integrated Manufacturing (CIM)</vt:lpstr>
      <vt:lpstr>Technology in Services</vt:lpstr>
      <vt:lpstr>Technology in Services</vt:lpstr>
      <vt:lpstr>Process Redesign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7 - Process Strategy</dc:subject>
  <dc:creator>Jeff Heyl</dc:creator>
  <cp:lastModifiedBy>PE</cp:lastModifiedBy>
  <cp:revision>631</cp:revision>
  <dcterms:created xsi:type="dcterms:W3CDTF">2012-09-28T10:33:31Z</dcterms:created>
  <dcterms:modified xsi:type="dcterms:W3CDTF">2018-08-31T17:36:57Z</dcterms:modified>
</cp:coreProperties>
</file>