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62"/>
  </p:notesMasterIdLst>
  <p:sldIdLst>
    <p:sldId id="257" r:id="rId2"/>
    <p:sldId id="280" r:id="rId3"/>
    <p:sldId id="292" r:id="rId4"/>
    <p:sldId id="414" r:id="rId5"/>
    <p:sldId id="372" r:id="rId6"/>
    <p:sldId id="373" r:id="rId7"/>
    <p:sldId id="425" r:id="rId8"/>
    <p:sldId id="415" r:id="rId9"/>
    <p:sldId id="426" r:id="rId10"/>
    <p:sldId id="424" r:id="rId11"/>
    <p:sldId id="416" r:id="rId12"/>
    <p:sldId id="375" r:id="rId13"/>
    <p:sldId id="377" r:id="rId14"/>
    <p:sldId id="427" r:id="rId15"/>
    <p:sldId id="378" r:id="rId16"/>
    <p:sldId id="459" r:id="rId17"/>
    <p:sldId id="460" r:id="rId18"/>
    <p:sldId id="379" r:id="rId19"/>
    <p:sldId id="380" r:id="rId20"/>
    <p:sldId id="381" r:id="rId21"/>
    <p:sldId id="382" r:id="rId22"/>
    <p:sldId id="461" r:id="rId23"/>
    <p:sldId id="383" r:id="rId24"/>
    <p:sldId id="463" r:id="rId25"/>
    <p:sldId id="462" r:id="rId26"/>
    <p:sldId id="385" r:id="rId27"/>
    <p:sldId id="418" r:id="rId28"/>
    <p:sldId id="387" r:id="rId29"/>
    <p:sldId id="388" r:id="rId30"/>
    <p:sldId id="428" r:id="rId31"/>
    <p:sldId id="429" r:id="rId32"/>
    <p:sldId id="430" r:id="rId33"/>
    <p:sldId id="431" r:id="rId34"/>
    <p:sldId id="432" r:id="rId35"/>
    <p:sldId id="433" r:id="rId36"/>
    <p:sldId id="434" r:id="rId37"/>
    <p:sldId id="435" r:id="rId38"/>
    <p:sldId id="436" r:id="rId39"/>
    <p:sldId id="437" r:id="rId40"/>
    <p:sldId id="438" r:id="rId41"/>
    <p:sldId id="439" r:id="rId42"/>
    <p:sldId id="440" r:id="rId43"/>
    <p:sldId id="441" r:id="rId44"/>
    <p:sldId id="442" r:id="rId45"/>
    <p:sldId id="443" r:id="rId46"/>
    <p:sldId id="444" r:id="rId47"/>
    <p:sldId id="445" r:id="rId48"/>
    <p:sldId id="446" r:id="rId49"/>
    <p:sldId id="447" r:id="rId50"/>
    <p:sldId id="448" r:id="rId51"/>
    <p:sldId id="449" r:id="rId52"/>
    <p:sldId id="450" r:id="rId53"/>
    <p:sldId id="451" r:id="rId54"/>
    <p:sldId id="452" r:id="rId55"/>
    <p:sldId id="453" r:id="rId56"/>
    <p:sldId id="454" r:id="rId57"/>
    <p:sldId id="455" r:id="rId58"/>
    <p:sldId id="456" r:id="rId59"/>
    <p:sldId id="457" r:id="rId60"/>
    <p:sldId id="458" r:id="rId61"/>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Arial"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1608" userDrawn="1">
          <p15:clr>
            <a:srgbClr val="A4A3A4"/>
          </p15:clr>
        </p15:guide>
        <p15:guide id="2" pos="2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386"/>
    <a:srgbClr val="92CDBF"/>
    <a:srgbClr val="EEA96F"/>
    <a:srgbClr val="BED6AD"/>
    <a:srgbClr val="2BA797"/>
    <a:srgbClr val="9FACC6"/>
    <a:srgbClr val="C6755F"/>
    <a:srgbClr val="FFDD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05" autoAdjust="0"/>
    <p:restoredTop sz="99443" autoAdjust="0"/>
  </p:normalViewPr>
  <p:slideViewPr>
    <p:cSldViewPr snapToGrid="0" snapToObjects="1">
      <p:cViewPr varScale="1">
        <p:scale>
          <a:sx n="93" d="100"/>
          <a:sy n="93" d="100"/>
        </p:scale>
        <p:origin x="258" y="90"/>
      </p:cViewPr>
      <p:guideLst>
        <p:guide orient="horz" pos="1608"/>
        <p:guide pos="2888"/>
      </p:guideLst>
    </p:cSldViewPr>
  </p:slideViewPr>
  <p:notesTextViewPr>
    <p:cViewPr>
      <p:scale>
        <a:sx n="100" d="100"/>
        <a:sy n="100" d="100"/>
      </p:scale>
      <p:origin x="0" y="0"/>
    </p:cViewPr>
  </p:notesTextViewPr>
  <p:sorterViewPr>
    <p:cViewPr>
      <p:scale>
        <a:sx n="150" d="100"/>
        <a:sy n="150" d="100"/>
      </p:scale>
      <p:origin x="0" y="2435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D63E907C-DA85-456C-8067-8973EB9A40AA}" type="datetimeFigureOut">
              <a:rPr lang="en-US"/>
              <a:pPr>
                <a:defRPr/>
              </a:pPr>
              <a:t>8/31/2018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24075991-E5B3-4A93-9AE7-91FBA4ABFDC9}" type="slidenum">
              <a:rPr lang="en-US"/>
              <a:pPr>
                <a:defRPr/>
              </a:pPr>
              <a:t>‹#›</a:t>
            </a:fld>
            <a:endParaRPr lang="en-US" dirty="0"/>
          </a:p>
        </p:txBody>
      </p:sp>
    </p:spTree>
    <p:extLst>
      <p:ext uri="{BB962C8B-B14F-4D97-AF65-F5344CB8AC3E}">
        <p14:creationId xmlns:p14="http://schemas.microsoft.com/office/powerpoint/2010/main" val="361037733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BFD7D391-315E-44BA-9E4E-C7B60ABE16A9}" type="slidenum">
              <a:rPr lang="en-AU" altLang="en-US">
                <a:latin typeface="Calibri" pitchFamily="34" charset="0"/>
              </a:rPr>
              <a:pPr fontAlgn="base">
                <a:spcBef>
                  <a:spcPct val="0"/>
                </a:spcBef>
                <a:spcAft>
                  <a:spcPct val="0"/>
                </a:spcAft>
              </a:pPr>
              <a:t>2</a:t>
            </a:fld>
            <a:endParaRPr lang="en-AU" altLang="en-US">
              <a:latin typeface="Calibri" pitchFamily="34" charset="0"/>
            </a:endParaRPr>
          </a:p>
        </p:txBody>
      </p:sp>
      <p:sp>
        <p:nvSpPr>
          <p:cNvPr id="163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955552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2338FD3-9309-4A1C-8DA4-547A557514B3}" type="slidenum">
              <a:rPr lang="en-AU" altLang="en-US">
                <a:latin typeface="Calibri" pitchFamily="34" charset="0"/>
              </a:rPr>
              <a:pPr fontAlgn="base">
                <a:spcBef>
                  <a:spcPct val="0"/>
                </a:spcBef>
                <a:spcAft>
                  <a:spcPct val="0"/>
                </a:spcAft>
              </a:pPr>
              <a:t>3</a:t>
            </a:fld>
            <a:endParaRPr lang="en-AU" altLang="en-US">
              <a:latin typeface="Calibri" pitchFamily="34" charset="0"/>
            </a:endParaRPr>
          </a:p>
        </p:txBody>
      </p:sp>
      <p:sp>
        <p:nvSpPr>
          <p:cNvPr id="184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76221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00B6D66-80F5-43E8-B3F1-9E5BD1488335}" type="slidenum">
              <a:rPr lang="en-AU" altLang="en-US">
                <a:latin typeface="Calibri" pitchFamily="34" charset="0"/>
              </a:rPr>
              <a:pPr fontAlgn="base">
                <a:spcBef>
                  <a:spcPct val="0"/>
                </a:spcBef>
                <a:spcAft>
                  <a:spcPct val="0"/>
                </a:spcAft>
              </a:pPr>
              <a:t>4</a:t>
            </a:fld>
            <a:endParaRPr lang="en-AU" altLang="en-US">
              <a:latin typeface="Calibri" pitchFamily="34" charset="0"/>
            </a:endParaRPr>
          </a:p>
        </p:txBody>
      </p:sp>
      <p:sp>
        <p:nvSpPr>
          <p:cNvPr id="204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64748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8287E9D8-E79C-42BD-AD83-61AF4F917061}" type="slidenum">
              <a:rPr lang="en-AU" altLang="en-US">
                <a:latin typeface="Calibri" pitchFamily="34" charset="0"/>
              </a:rPr>
              <a:pPr fontAlgn="base">
                <a:spcBef>
                  <a:spcPct val="0"/>
                </a:spcBef>
                <a:spcAft>
                  <a:spcPct val="0"/>
                </a:spcAft>
              </a:pPr>
              <a:t>5</a:t>
            </a:fld>
            <a:endParaRPr lang="en-AU" altLang="en-US">
              <a:latin typeface="Calibri" pitchFamily="34" charset="0"/>
            </a:endParaRPr>
          </a:p>
        </p:txBody>
      </p:sp>
      <p:sp>
        <p:nvSpPr>
          <p:cNvPr id="225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94537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00D5C4A-553C-4186-9CD4-3812AB9F6ADD}" type="slidenum">
              <a:rPr lang="en-AU" altLang="en-US">
                <a:latin typeface="Calibri" pitchFamily="34" charset="0"/>
              </a:rPr>
              <a:pPr fontAlgn="base">
                <a:spcBef>
                  <a:spcPct val="0"/>
                </a:spcBef>
                <a:spcAft>
                  <a:spcPct val="0"/>
                </a:spcAft>
              </a:pPr>
              <a:t>6</a:t>
            </a:fld>
            <a:endParaRPr lang="en-AU" altLang="en-US">
              <a:latin typeface="Calibri" pitchFamily="34" charset="0"/>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77549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00D5C4A-553C-4186-9CD4-3812AB9F6ADD}" type="slidenum">
              <a:rPr lang="en-AU" altLang="en-US">
                <a:latin typeface="Calibri" pitchFamily="34" charset="0"/>
              </a:rPr>
              <a:pPr fontAlgn="base">
                <a:spcBef>
                  <a:spcPct val="0"/>
                </a:spcBef>
                <a:spcAft>
                  <a:spcPct val="0"/>
                </a:spcAft>
              </a:pPr>
              <a:t>7</a:t>
            </a:fld>
            <a:endParaRPr lang="en-AU" altLang="en-US">
              <a:latin typeface="Calibri" pitchFamily="34" charset="0"/>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06862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78649EA-3ACD-4120-8A7A-7511B0859CD0}" type="slidenum">
              <a:rPr lang="en-AU" altLang="en-US">
                <a:latin typeface="Calibri" pitchFamily="34" charset="0"/>
              </a:rPr>
              <a:pPr fontAlgn="base">
                <a:spcBef>
                  <a:spcPct val="0"/>
                </a:spcBef>
                <a:spcAft>
                  <a:spcPct val="0"/>
                </a:spcAft>
              </a:pPr>
              <a:t>8</a:t>
            </a:fld>
            <a:endParaRPr lang="en-AU" altLang="en-US">
              <a:latin typeface="Calibri" pitchFamily="34" charset="0"/>
            </a:endParaRPr>
          </a:p>
        </p:txBody>
      </p:sp>
      <p:sp>
        <p:nvSpPr>
          <p:cNvPr id="286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80971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00D5C4A-553C-4186-9CD4-3812AB9F6ADD}" type="slidenum">
              <a:rPr lang="en-AU" altLang="en-US">
                <a:latin typeface="Calibri" pitchFamily="34" charset="0"/>
              </a:rPr>
              <a:pPr fontAlgn="base">
                <a:spcBef>
                  <a:spcPct val="0"/>
                </a:spcBef>
                <a:spcAft>
                  <a:spcPct val="0"/>
                </a:spcAft>
              </a:pPr>
              <a:t>9</a:t>
            </a:fld>
            <a:endParaRPr lang="en-AU" altLang="en-US">
              <a:latin typeface="Calibri" pitchFamily="34" charset="0"/>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268490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00D5C4A-553C-4186-9CD4-3812AB9F6ADD}" type="slidenum">
              <a:rPr lang="en-AU" altLang="en-US">
                <a:latin typeface="Calibri" pitchFamily="34" charset="0"/>
              </a:rPr>
              <a:pPr fontAlgn="base">
                <a:spcBef>
                  <a:spcPct val="0"/>
                </a:spcBef>
                <a:spcAft>
                  <a:spcPct val="0"/>
                </a:spcAft>
              </a:pPr>
              <a:t>10</a:t>
            </a:fld>
            <a:endParaRPr lang="en-AU" altLang="en-US">
              <a:latin typeface="Calibri" pitchFamily="34" charset="0"/>
            </a:endParaRPr>
          </a:p>
        </p:txBody>
      </p:sp>
      <p:sp>
        <p:nvSpPr>
          <p:cNvPr id="2457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84804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30D257E-4A64-4626-9431-D70C3BAD5AA5}" type="slidenum">
              <a:rPr lang="en-AU" altLang="en-US">
                <a:latin typeface="Calibri" pitchFamily="34" charset="0"/>
              </a:rPr>
              <a:pPr fontAlgn="base">
                <a:spcBef>
                  <a:spcPct val="0"/>
                </a:spcBef>
                <a:spcAft>
                  <a:spcPct val="0"/>
                </a:spcAft>
              </a:pPr>
              <a:t>11</a:t>
            </a:fld>
            <a:endParaRPr lang="en-AU" altLang="en-US">
              <a:latin typeface="Calibri" pitchFamily="34" charset="0"/>
            </a:endParaRPr>
          </a:p>
        </p:txBody>
      </p:sp>
      <p:sp>
        <p:nvSpPr>
          <p:cNvPr id="2662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70019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71CBC05-A307-4ACC-A7D8-FE55104F150F}" type="slidenum">
              <a:rPr lang="en-AU" altLang="en-US">
                <a:latin typeface="Calibri" pitchFamily="34" charset="0"/>
              </a:rPr>
              <a:pPr fontAlgn="base">
                <a:spcBef>
                  <a:spcPct val="0"/>
                </a:spcBef>
                <a:spcAft>
                  <a:spcPct val="0"/>
                </a:spcAft>
              </a:pPr>
              <a:t>12</a:t>
            </a:fld>
            <a:endParaRPr lang="en-AU" altLang="en-US">
              <a:latin typeface="Calibri" pitchFamily="34" charset="0"/>
            </a:endParaRPr>
          </a:p>
        </p:txBody>
      </p:sp>
      <p:sp>
        <p:nvSpPr>
          <p:cNvPr id="3072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867653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0E7A9A6-A4A3-4EBD-B889-2DE8B23C1BAF}" type="slidenum">
              <a:rPr lang="en-AU" altLang="en-US">
                <a:latin typeface="Calibri" pitchFamily="34" charset="0"/>
              </a:rPr>
              <a:pPr fontAlgn="base">
                <a:spcBef>
                  <a:spcPct val="0"/>
                </a:spcBef>
                <a:spcAft>
                  <a:spcPct val="0"/>
                </a:spcAft>
              </a:pPr>
              <a:t>13</a:t>
            </a:fld>
            <a:endParaRPr lang="en-AU" altLang="en-US">
              <a:latin typeface="Calibri" pitchFamily="34" charset="0"/>
            </a:endParaRPr>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06857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0E7A9A6-A4A3-4EBD-B889-2DE8B23C1BAF}" type="slidenum">
              <a:rPr lang="en-AU" altLang="en-US">
                <a:latin typeface="Calibri" pitchFamily="34" charset="0"/>
              </a:rPr>
              <a:pPr fontAlgn="base">
                <a:spcBef>
                  <a:spcPct val="0"/>
                </a:spcBef>
                <a:spcAft>
                  <a:spcPct val="0"/>
                </a:spcAft>
              </a:pPr>
              <a:t>14</a:t>
            </a:fld>
            <a:endParaRPr lang="en-AU" altLang="en-US">
              <a:latin typeface="Calibri" pitchFamily="34" charset="0"/>
            </a:endParaRPr>
          </a:p>
        </p:txBody>
      </p:sp>
      <p:sp>
        <p:nvSpPr>
          <p:cNvPr id="3277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985537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D005E74-0A73-4046-BC63-437BE894E6CC}" type="slidenum">
              <a:rPr lang="en-AU" altLang="en-US">
                <a:latin typeface="Calibri" pitchFamily="34" charset="0"/>
              </a:rPr>
              <a:pPr fontAlgn="base">
                <a:spcBef>
                  <a:spcPct val="0"/>
                </a:spcBef>
                <a:spcAft>
                  <a:spcPct val="0"/>
                </a:spcAft>
              </a:pPr>
              <a:t>15</a:t>
            </a:fld>
            <a:endParaRPr lang="en-AU" altLang="en-US">
              <a:latin typeface="Calibri" pitchFamily="34" charset="0"/>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23005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D005E74-0A73-4046-BC63-437BE894E6CC}" type="slidenum">
              <a:rPr lang="en-AU" altLang="en-US">
                <a:latin typeface="Calibri" pitchFamily="34" charset="0"/>
              </a:rPr>
              <a:pPr fontAlgn="base">
                <a:spcBef>
                  <a:spcPct val="0"/>
                </a:spcBef>
                <a:spcAft>
                  <a:spcPct val="0"/>
                </a:spcAft>
              </a:pPr>
              <a:t>16</a:t>
            </a:fld>
            <a:endParaRPr lang="en-AU" altLang="en-US">
              <a:latin typeface="Calibri" pitchFamily="34" charset="0"/>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73646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D005E74-0A73-4046-BC63-437BE894E6CC}" type="slidenum">
              <a:rPr lang="en-AU" altLang="en-US">
                <a:latin typeface="Calibri" pitchFamily="34" charset="0"/>
              </a:rPr>
              <a:pPr fontAlgn="base">
                <a:spcBef>
                  <a:spcPct val="0"/>
                </a:spcBef>
                <a:spcAft>
                  <a:spcPct val="0"/>
                </a:spcAft>
              </a:pPr>
              <a:t>17</a:t>
            </a:fld>
            <a:endParaRPr lang="en-AU" altLang="en-US">
              <a:latin typeface="Calibri" pitchFamily="34" charset="0"/>
            </a:endParaRPr>
          </a:p>
        </p:txBody>
      </p:sp>
      <p:sp>
        <p:nvSpPr>
          <p:cNvPr id="3481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883422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A1EA5EF-1B38-4A70-9A33-F46725969F65}" type="slidenum">
              <a:rPr lang="en-AU" altLang="en-US">
                <a:latin typeface="Calibri" pitchFamily="34" charset="0"/>
              </a:rPr>
              <a:pPr fontAlgn="base">
                <a:spcBef>
                  <a:spcPct val="0"/>
                </a:spcBef>
                <a:spcAft>
                  <a:spcPct val="0"/>
                </a:spcAft>
              </a:pPr>
              <a:t>18</a:t>
            </a:fld>
            <a:endParaRPr lang="en-AU" altLang="en-US">
              <a:latin typeface="Calibri" pitchFamily="34" charset="0"/>
            </a:endParaRPr>
          </a:p>
        </p:txBody>
      </p:sp>
      <p:sp>
        <p:nvSpPr>
          <p:cNvPr id="3686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5673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E013D4FE-8010-437B-BB71-B43276C3F46E}" type="slidenum">
              <a:rPr lang="en-AU" altLang="en-US">
                <a:latin typeface="Calibri" pitchFamily="34" charset="0"/>
              </a:rPr>
              <a:pPr fontAlgn="base">
                <a:spcBef>
                  <a:spcPct val="0"/>
                </a:spcBef>
                <a:spcAft>
                  <a:spcPct val="0"/>
                </a:spcAft>
              </a:pPr>
              <a:t>19</a:t>
            </a:fld>
            <a:endParaRPr lang="en-AU" altLang="en-US">
              <a:latin typeface="Calibri" pitchFamily="34" charset="0"/>
            </a:endParaRPr>
          </a:p>
        </p:txBody>
      </p:sp>
      <p:sp>
        <p:nvSpPr>
          <p:cNvPr id="3891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051996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EB4E7BF-3D89-4E75-9A83-E35E87EDF626}" type="slidenum">
              <a:rPr lang="en-AU" altLang="en-US">
                <a:latin typeface="Calibri" pitchFamily="34" charset="0"/>
              </a:rPr>
              <a:pPr fontAlgn="base">
                <a:spcBef>
                  <a:spcPct val="0"/>
                </a:spcBef>
                <a:spcAft>
                  <a:spcPct val="0"/>
                </a:spcAft>
              </a:pPr>
              <a:t>20</a:t>
            </a:fld>
            <a:endParaRPr lang="en-AU" altLang="en-US">
              <a:latin typeface="Calibri" pitchFamily="34" charset="0"/>
            </a:endParaRPr>
          </a:p>
        </p:txBody>
      </p:sp>
      <p:sp>
        <p:nvSpPr>
          <p:cNvPr id="4096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13771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87FB46C-8588-4867-A26E-C3D3B04F5DBE}" type="slidenum">
              <a:rPr lang="en-AU" altLang="en-US">
                <a:latin typeface="Calibri" pitchFamily="34" charset="0"/>
              </a:rPr>
              <a:pPr fontAlgn="base">
                <a:spcBef>
                  <a:spcPct val="0"/>
                </a:spcBef>
                <a:spcAft>
                  <a:spcPct val="0"/>
                </a:spcAft>
              </a:pPr>
              <a:t>27</a:t>
            </a:fld>
            <a:endParaRPr lang="en-AU" altLang="en-US">
              <a:latin typeface="Calibri" pitchFamily="34" charset="0"/>
            </a:endParaRPr>
          </a:p>
        </p:txBody>
      </p:sp>
      <p:sp>
        <p:nvSpPr>
          <p:cNvPr id="471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fld id="{024D3554-8EDD-439A-BA73-48434763D682}" type="slidenum">
              <a:rPr lang="en-AU" altLang="en-US" sz="1200">
                <a:solidFill>
                  <a:srgbClr val="000000"/>
                </a:solidFill>
                <a:latin typeface="Calibri" pitchFamily="34" charset="0"/>
                <a:ea typeface="MS PGothic" pitchFamily="34" charset="-128"/>
              </a:rPr>
              <a:pPr algn="r"/>
              <a:t>27</a:t>
            </a:fld>
            <a:endParaRPr lang="en-AU" altLang="en-US" sz="1200">
              <a:solidFill>
                <a:srgbClr val="000000"/>
              </a:solidFill>
              <a:latin typeface="Calibri" pitchFamily="34" charset="0"/>
              <a:ea typeface="MS PGothic" pitchFamily="34" charset="-128"/>
            </a:endParaRPr>
          </a:p>
        </p:txBody>
      </p:sp>
      <p:sp>
        <p:nvSpPr>
          <p:cNvPr id="4710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smtClean="0"/>
              <a:t>CPI is the Corrupt Perceptions Index calculated by Transparency International, an organization dedicated to fighting business corruption. The Index is calculated from up to 13 different individual scores. For details and the methodology, see www.transparency.org.</a:t>
            </a:r>
          </a:p>
          <a:p>
            <a:pPr>
              <a:spcBef>
                <a:spcPct val="0"/>
              </a:spcBef>
            </a:pPr>
            <a:endParaRPr lang="en-AU" altLang="en-US" smtClean="0"/>
          </a:p>
          <a:p>
            <a:pPr>
              <a:spcBef>
                <a:spcPct val="0"/>
              </a:spcBef>
            </a:pPr>
            <a:r>
              <a:rPr lang="en-AU" altLang="en-US" smtClean="0"/>
              <a:t>In 2012 they changed their scoring system from “out of 10” to “out of 100”.</a:t>
            </a:r>
          </a:p>
          <a:p>
            <a:pPr>
              <a:spcBef>
                <a:spcPct val="0"/>
              </a:spcBef>
            </a:pPr>
            <a:endParaRPr lang="en-AU" altLang="en-US" smtClean="0"/>
          </a:p>
          <a:p>
            <a:pPr>
              <a:spcBef>
                <a:spcPct val="0"/>
              </a:spcBef>
            </a:pPr>
            <a:r>
              <a:rPr lang="en-AU" altLang="en-US" smtClean="0"/>
              <a:t>In case students are interested, three countries tied for the lowest score in the 2012 survey with a score of 8 out of 100 – Afghanistan, North Korea, and Somalia.</a:t>
            </a:r>
          </a:p>
        </p:txBody>
      </p:sp>
    </p:spTree>
    <p:extLst>
      <p:ext uri="{BB962C8B-B14F-4D97-AF65-F5344CB8AC3E}">
        <p14:creationId xmlns:p14="http://schemas.microsoft.com/office/powerpoint/2010/main" val="2490954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125E233-E77C-41E2-B157-064882877612}" type="slidenum">
              <a:rPr lang="en-AU" altLang="en-US">
                <a:latin typeface="Calibri" pitchFamily="34" charset="0"/>
              </a:rPr>
              <a:pPr fontAlgn="base">
                <a:spcBef>
                  <a:spcPct val="0"/>
                </a:spcBef>
                <a:spcAft>
                  <a:spcPct val="0"/>
                </a:spcAft>
              </a:pPr>
              <a:t>30</a:t>
            </a:fld>
            <a:endParaRPr lang="en-AU" altLang="en-US">
              <a:latin typeface="Calibri" pitchFamily="34" charset="0"/>
            </a:endParaRPr>
          </a:p>
        </p:txBody>
      </p:sp>
      <p:sp>
        <p:nvSpPr>
          <p:cNvPr id="512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59549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488F7AB9-DE03-486E-924F-493CB7595B43}" type="slidenum">
              <a:rPr lang="en-AU" altLang="en-US">
                <a:latin typeface="Calibri" pitchFamily="34" charset="0"/>
              </a:rPr>
              <a:pPr fontAlgn="base">
                <a:spcBef>
                  <a:spcPct val="0"/>
                </a:spcBef>
                <a:spcAft>
                  <a:spcPct val="0"/>
                </a:spcAft>
              </a:pPr>
              <a:t>31</a:t>
            </a:fld>
            <a:endParaRPr lang="en-AU" altLang="en-US">
              <a:latin typeface="Calibri" pitchFamily="34" charset="0"/>
            </a:endParaRPr>
          </a:p>
        </p:txBody>
      </p:sp>
      <p:sp>
        <p:nvSpPr>
          <p:cNvPr id="532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88297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7BC9A02-9329-4034-8143-1CADCF63CE60}" type="slidenum">
              <a:rPr lang="en-AU" altLang="en-US">
                <a:latin typeface="Calibri" pitchFamily="34" charset="0"/>
              </a:rPr>
              <a:pPr fontAlgn="base">
                <a:spcBef>
                  <a:spcPct val="0"/>
                </a:spcBef>
                <a:spcAft>
                  <a:spcPct val="0"/>
                </a:spcAft>
              </a:pPr>
              <a:t>32</a:t>
            </a:fld>
            <a:endParaRPr lang="en-AU" altLang="en-US">
              <a:latin typeface="Calibri" pitchFamily="34" charset="0"/>
            </a:endParaRPr>
          </a:p>
        </p:txBody>
      </p:sp>
      <p:sp>
        <p:nvSpPr>
          <p:cNvPr id="552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59388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D534328-39B7-4D12-93BB-E7729C74391D}" type="slidenum">
              <a:rPr lang="en-AU" altLang="en-US">
                <a:latin typeface="Calibri" pitchFamily="34" charset="0"/>
              </a:rPr>
              <a:pPr fontAlgn="base">
                <a:spcBef>
                  <a:spcPct val="0"/>
                </a:spcBef>
                <a:spcAft>
                  <a:spcPct val="0"/>
                </a:spcAft>
              </a:pPr>
              <a:t>33</a:t>
            </a:fld>
            <a:endParaRPr lang="en-AU" altLang="en-US">
              <a:latin typeface="Calibri" pitchFamily="34" charset="0"/>
            </a:endParaRPr>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36087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D534328-39B7-4D12-93BB-E7729C74391D}" type="slidenum">
              <a:rPr lang="en-AU" altLang="en-US">
                <a:latin typeface="Calibri" pitchFamily="34" charset="0"/>
              </a:rPr>
              <a:pPr fontAlgn="base">
                <a:spcBef>
                  <a:spcPct val="0"/>
                </a:spcBef>
                <a:spcAft>
                  <a:spcPct val="0"/>
                </a:spcAft>
              </a:pPr>
              <a:t>34</a:t>
            </a:fld>
            <a:endParaRPr lang="en-AU" altLang="en-US">
              <a:latin typeface="Calibri" pitchFamily="34" charset="0"/>
            </a:endParaRPr>
          </a:p>
        </p:txBody>
      </p:sp>
      <p:sp>
        <p:nvSpPr>
          <p:cNvPr id="573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671352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C9536BB-AAFC-470A-BE86-DBE30D3F7A19}" type="slidenum">
              <a:rPr lang="en-AU" altLang="en-US">
                <a:latin typeface="Calibri" pitchFamily="34" charset="0"/>
              </a:rPr>
              <a:pPr fontAlgn="base">
                <a:spcBef>
                  <a:spcPct val="0"/>
                </a:spcBef>
                <a:spcAft>
                  <a:spcPct val="0"/>
                </a:spcAft>
              </a:pPr>
              <a:t>35</a:t>
            </a:fld>
            <a:endParaRPr lang="en-AU" altLang="en-US">
              <a:latin typeface="Calibri" pitchFamily="34" charset="0"/>
            </a:endParaRPr>
          </a:p>
        </p:txBody>
      </p:sp>
      <p:sp>
        <p:nvSpPr>
          <p:cNvPr id="593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97781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38F40272-9DED-4587-B2CF-0423AAD2031E}" type="slidenum">
              <a:rPr lang="en-AU" altLang="en-US">
                <a:latin typeface="Calibri" pitchFamily="34" charset="0"/>
              </a:rPr>
              <a:pPr fontAlgn="base">
                <a:spcBef>
                  <a:spcPct val="0"/>
                </a:spcBef>
                <a:spcAft>
                  <a:spcPct val="0"/>
                </a:spcAft>
              </a:pPr>
              <a:t>36</a:t>
            </a:fld>
            <a:endParaRPr lang="en-AU" altLang="en-US">
              <a:latin typeface="Calibri" pitchFamily="34" charset="0"/>
            </a:endParaRPr>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33900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38F40272-9DED-4587-B2CF-0423AAD2031E}" type="slidenum">
              <a:rPr lang="en-AU" altLang="en-US">
                <a:latin typeface="Calibri" pitchFamily="34" charset="0"/>
              </a:rPr>
              <a:pPr fontAlgn="base">
                <a:spcBef>
                  <a:spcPct val="0"/>
                </a:spcBef>
                <a:spcAft>
                  <a:spcPct val="0"/>
                </a:spcAft>
              </a:pPr>
              <a:t>37</a:t>
            </a:fld>
            <a:endParaRPr lang="en-AU" altLang="en-US">
              <a:latin typeface="Calibri" pitchFamily="34" charset="0"/>
            </a:endParaRPr>
          </a:p>
        </p:txBody>
      </p:sp>
      <p:sp>
        <p:nvSpPr>
          <p:cNvPr id="614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70556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EFBF97F-7503-4B26-8550-0A1CF8285B03}" type="slidenum">
              <a:rPr lang="en-AU" altLang="en-US">
                <a:latin typeface="Calibri" pitchFamily="34" charset="0"/>
              </a:rPr>
              <a:pPr fontAlgn="base">
                <a:spcBef>
                  <a:spcPct val="0"/>
                </a:spcBef>
                <a:spcAft>
                  <a:spcPct val="0"/>
                </a:spcAft>
              </a:pPr>
              <a:t>38</a:t>
            </a:fld>
            <a:endParaRPr lang="en-AU" altLang="en-US">
              <a:latin typeface="Calibri" pitchFamily="34" charset="0"/>
            </a:endParaRPr>
          </a:p>
        </p:txBody>
      </p:sp>
      <p:sp>
        <p:nvSpPr>
          <p:cNvPr id="634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572564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8773823-B1F5-43EA-A089-5730CDFA13F6}" type="slidenum">
              <a:rPr lang="en-AU" altLang="en-US">
                <a:latin typeface="Calibri" pitchFamily="34" charset="0"/>
              </a:rPr>
              <a:pPr fontAlgn="base">
                <a:spcBef>
                  <a:spcPct val="0"/>
                </a:spcBef>
                <a:spcAft>
                  <a:spcPct val="0"/>
                </a:spcAft>
              </a:pPr>
              <a:t>39</a:t>
            </a:fld>
            <a:endParaRPr lang="en-AU" altLang="en-US">
              <a:latin typeface="Calibri" pitchFamily="34" charset="0"/>
            </a:endParaRPr>
          </a:p>
        </p:txBody>
      </p:sp>
      <p:sp>
        <p:nvSpPr>
          <p:cNvPr id="655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5846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F3D555E2-4A86-4B4F-B4CB-9C286394FCFC}" type="slidenum">
              <a:rPr lang="en-AU" altLang="en-US">
                <a:latin typeface="Calibri" pitchFamily="34" charset="0"/>
              </a:rPr>
              <a:pPr fontAlgn="base">
                <a:spcBef>
                  <a:spcPct val="0"/>
                </a:spcBef>
                <a:spcAft>
                  <a:spcPct val="0"/>
                </a:spcAft>
              </a:pPr>
              <a:t>40</a:t>
            </a:fld>
            <a:endParaRPr lang="en-AU" altLang="en-US">
              <a:latin typeface="Calibri" pitchFamily="34" charset="0"/>
            </a:endParaRPr>
          </a:p>
        </p:txBody>
      </p:sp>
      <p:sp>
        <p:nvSpPr>
          <p:cNvPr id="675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7118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F3F903B-5334-4147-8FD8-6B895B08EDF3}" type="slidenum">
              <a:rPr lang="en-AU" altLang="en-US">
                <a:latin typeface="Calibri" pitchFamily="34" charset="0"/>
              </a:rPr>
              <a:pPr fontAlgn="base">
                <a:spcBef>
                  <a:spcPct val="0"/>
                </a:spcBef>
                <a:spcAft>
                  <a:spcPct val="0"/>
                </a:spcAft>
              </a:pPr>
              <a:t>41</a:t>
            </a:fld>
            <a:endParaRPr lang="en-AU" altLang="en-US">
              <a:latin typeface="Calibri" pitchFamily="34" charset="0"/>
            </a:endParaRPr>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391644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F3F903B-5334-4147-8FD8-6B895B08EDF3}" type="slidenum">
              <a:rPr lang="en-AU" altLang="en-US">
                <a:latin typeface="Calibri" pitchFamily="34" charset="0"/>
              </a:rPr>
              <a:pPr fontAlgn="base">
                <a:spcBef>
                  <a:spcPct val="0"/>
                </a:spcBef>
                <a:spcAft>
                  <a:spcPct val="0"/>
                </a:spcAft>
              </a:pPr>
              <a:t>42</a:t>
            </a:fld>
            <a:endParaRPr lang="en-AU" altLang="en-US">
              <a:latin typeface="Calibri" pitchFamily="34" charset="0"/>
            </a:endParaRPr>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9780452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D58FC32-6171-4913-AC75-7107A03D6DAC}" type="slidenum">
              <a:rPr lang="en-AU" altLang="en-US">
                <a:latin typeface="Calibri" pitchFamily="34" charset="0"/>
              </a:rPr>
              <a:pPr fontAlgn="base">
                <a:spcBef>
                  <a:spcPct val="0"/>
                </a:spcBef>
                <a:spcAft>
                  <a:spcPct val="0"/>
                </a:spcAft>
              </a:pPr>
              <a:t>43</a:t>
            </a:fld>
            <a:endParaRPr lang="en-AU" altLang="en-US">
              <a:latin typeface="Calibri" pitchFamily="34" charset="0"/>
            </a:endParaRPr>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355187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CD58FC32-6171-4913-AC75-7107A03D6DAC}" type="slidenum">
              <a:rPr lang="en-AU" altLang="en-US">
                <a:latin typeface="Calibri" pitchFamily="34" charset="0"/>
              </a:rPr>
              <a:pPr fontAlgn="base">
                <a:spcBef>
                  <a:spcPct val="0"/>
                </a:spcBef>
                <a:spcAft>
                  <a:spcPct val="0"/>
                </a:spcAft>
              </a:pPr>
              <a:t>44</a:t>
            </a:fld>
            <a:endParaRPr lang="en-AU" altLang="en-US">
              <a:latin typeface="Calibri" pitchFamily="34" charset="0"/>
            </a:endParaRPr>
          </a:p>
        </p:txBody>
      </p:sp>
      <p:sp>
        <p:nvSpPr>
          <p:cNvPr id="716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80133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D72F571-BFD0-4CB6-908F-559FA016E3FA}" type="slidenum">
              <a:rPr lang="en-AU" altLang="en-US">
                <a:latin typeface="Calibri" pitchFamily="34" charset="0"/>
              </a:rPr>
              <a:pPr fontAlgn="base">
                <a:spcBef>
                  <a:spcPct val="0"/>
                </a:spcBef>
                <a:spcAft>
                  <a:spcPct val="0"/>
                </a:spcAft>
              </a:pPr>
              <a:t>45</a:t>
            </a:fld>
            <a:endParaRPr lang="en-AU" altLang="en-US">
              <a:latin typeface="Calibri" pitchFamily="34" charset="0"/>
            </a:endParaRPr>
          </a:p>
        </p:txBody>
      </p:sp>
      <p:sp>
        <p:nvSpPr>
          <p:cNvPr id="7475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5388632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6100897-7DB4-49C3-B570-F26A11BBB6E6}" type="slidenum">
              <a:rPr lang="en-AU" altLang="en-US">
                <a:latin typeface="Calibri" pitchFamily="34" charset="0"/>
              </a:rPr>
              <a:pPr fontAlgn="base">
                <a:spcBef>
                  <a:spcPct val="0"/>
                </a:spcBef>
                <a:spcAft>
                  <a:spcPct val="0"/>
                </a:spcAft>
              </a:pPr>
              <a:t>46</a:t>
            </a:fld>
            <a:endParaRPr lang="en-AU" altLang="en-US">
              <a:latin typeface="Calibri" pitchFamily="34" charset="0"/>
            </a:endParaRPr>
          </a:p>
        </p:txBody>
      </p:sp>
      <p:sp>
        <p:nvSpPr>
          <p:cNvPr id="7680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52268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281772E-18C5-43AB-B515-D11FD0419B00}" type="slidenum">
              <a:rPr lang="en-AU" altLang="en-US">
                <a:latin typeface="Calibri" pitchFamily="34" charset="0"/>
              </a:rPr>
              <a:pPr fontAlgn="base">
                <a:spcBef>
                  <a:spcPct val="0"/>
                </a:spcBef>
                <a:spcAft>
                  <a:spcPct val="0"/>
                </a:spcAft>
              </a:pPr>
              <a:t>47</a:t>
            </a:fld>
            <a:endParaRPr lang="en-AU" altLang="en-US">
              <a:latin typeface="Calibri" pitchFamily="34" charset="0"/>
            </a:endParaRPr>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6753851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DE5CA895-499C-442D-BA7C-1C2853AE53A8}" type="slidenum">
              <a:rPr lang="en-AU" altLang="en-US">
                <a:latin typeface="Calibri" pitchFamily="34" charset="0"/>
              </a:rPr>
              <a:pPr fontAlgn="base">
                <a:spcBef>
                  <a:spcPct val="0"/>
                </a:spcBef>
                <a:spcAft>
                  <a:spcPct val="0"/>
                </a:spcAft>
              </a:pPr>
              <a:t>48</a:t>
            </a:fld>
            <a:endParaRPr lang="en-AU" altLang="en-US">
              <a:latin typeface="Calibri" pitchFamily="34" charset="0"/>
            </a:endParaRPr>
          </a:p>
        </p:txBody>
      </p:sp>
      <p:sp>
        <p:nvSpPr>
          <p:cNvPr id="8089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682123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281772E-18C5-43AB-B515-D11FD0419B00}" type="slidenum">
              <a:rPr lang="en-AU" altLang="en-US">
                <a:latin typeface="Calibri" pitchFamily="34" charset="0"/>
              </a:rPr>
              <a:pPr fontAlgn="base">
                <a:spcBef>
                  <a:spcPct val="0"/>
                </a:spcBef>
                <a:spcAft>
                  <a:spcPct val="0"/>
                </a:spcAft>
              </a:pPr>
              <a:t>49</a:t>
            </a:fld>
            <a:endParaRPr lang="en-AU" altLang="en-US">
              <a:latin typeface="Calibri" pitchFamily="34" charset="0"/>
            </a:endParaRPr>
          </a:p>
        </p:txBody>
      </p:sp>
      <p:sp>
        <p:nvSpPr>
          <p:cNvPr id="7885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5739796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C224131-E13D-4B6D-9F7B-41D3C16FED50}" type="slidenum">
              <a:rPr lang="en-AU" altLang="en-US">
                <a:latin typeface="Calibri" pitchFamily="34" charset="0"/>
              </a:rPr>
              <a:pPr fontAlgn="base">
                <a:spcBef>
                  <a:spcPct val="0"/>
                </a:spcBef>
                <a:spcAft>
                  <a:spcPct val="0"/>
                </a:spcAft>
              </a:pPr>
              <a:t>50</a:t>
            </a:fld>
            <a:endParaRPr lang="en-AU" altLang="en-US">
              <a:latin typeface="Calibri" pitchFamily="34" charset="0"/>
            </a:endParaRPr>
          </a:p>
        </p:txBody>
      </p:sp>
      <p:sp>
        <p:nvSpPr>
          <p:cNvPr id="8294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848346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9BC97056-D962-4E5E-8DC1-6F92C050C1F1}" type="slidenum">
              <a:rPr lang="en-AU" altLang="en-US">
                <a:latin typeface="Calibri" pitchFamily="34" charset="0"/>
              </a:rPr>
              <a:pPr fontAlgn="base">
                <a:spcBef>
                  <a:spcPct val="0"/>
                </a:spcBef>
                <a:spcAft>
                  <a:spcPct val="0"/>
                </a:spcAft>
              </a:pPr>
              <a:t>51</a:t>
            </a:fld>
            <a:endParaRPr lang="en-AU" altLang="en-US">
              <a:latin typeface="Calibri" pitchFamily="34" charset="0"/>
            </a:endParaRPr>
          </a:p>
        </p:txBody>
      </p:sp>
      <p:sp>
        <p:nvSpPr>
          <p:cNvPr id="8499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463688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5EA0913C-F643-406B-A997-C44A1B460615}" type="slidenum">
              <a:rPr lang="en-AU" altLang="en-US">
                <a:latin typeface="Calibri" pitchFamily="34" charset="0"/>
              </a:rPr>
              <a:pPr fontAlgn="base">
                <a:spcBef>
                  <a:spcPct val="0"/>
                </a:spcBef>
                <a:spcAft>
                  <a:spcPct val="0"/>
                </a:spcAft>
              </a:pPr>
              <a:t>52</a:t>
            </a:fld>
            <a:endParaRPr lang="en-AU" altLang="en-US">
              <a:latin typeface="Calibri" pitchFamily="34" charset="0"/>
            </a:endParaRPr>
          </a:p>
        </p:txBody>
      </p:sp>
      <p:sp>
        <p:nvSpPr>
          <p:cNvPr id="8704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41218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8C591B4-A8B8-498D-B212-DC5722B8407B}" type="slidenum">
              <a:rPr lang="en-AU" altLang="en-US">
                <a:latin typeface="Calibri" pitchFamily="34" charset="0"/>
              </a:rPr>
              <a:pPr fontAlgn="base">
                <a:spcBef>
                  <a:spcPct val="0"/>
                </a:spcBef>
                <a:spcAft>
                  <a:spcPct val="0"/>
                </a:spcAft>
              </a:pPr>
              <a:t>53</a:t>
            </a:fld>
            <a:endParaRPr lang="en-AU" altLang="en-US">
              <a:latin typeface="Calibri" pitchFamily="34" charset="0"/>
            </a:endParaRPr>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4139918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08C591B4-A8B8-498D-B212-DC5722B8407B}" type="slidenum">
              <a:rPr lang="en-AU" altLang="en-US">
                <a:latin typeface="Calibri" pitchFamily="34" charset="0"/>
              </a:rPr>
              <a:pPr fontAlgn="base">
                <a:spcBef>
                  <a:spcPct val="0"/>
                </a:spcBef>
                <a:spcAft>
                  <a:spcPct val="0"/>
                </a:spcAft>
              </a:pPr>
              <a:t>54</a:t>
            </a:fld>
            <a:endParaRPr lang="en-AU" altLang="en-US">
              <a:latin typeface="Calibri" pitchFamily="34" charset="0"/>
            </a:endParaRPr>
          </a:p>
        </p:txBody>
      </p:sp>
      <p:sp>
        <p:nvSpPr>
          <p:cNvPr id="8909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6479239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DE4AD68D-9C02-4CA2-8970-8315A9406AF1}" type="slidenum">
              <a:rPr lang="en-AU" altLang="en-US">
                <a:latin typeface="Calibri" pitchFamily="34" charset="0"/>
              </a:rPr>
              <a:pPr fontAlgn="base">
                <a:spcBef>
                  <a:spcPct val="0"/>
                </a:spcBef>
                <a:spcAft>
                  <a:spcPct val="0"/>
                </a:spcAft>
              </a:pPr>
              <a:t>55</a:t>
            </a:fld>
            <a:endParaRPr lang="en-AU" altLang="en-US">
              <a:latin typeface="Calibri" pitchFamily="34" charset="0"/>
            </a:endParaRPr>
          </a:p>
        </p:txBody>
      </p:sp>
      <p:sp>
        <p:nvSpPr>
          <p:cNvPr id="91138"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506738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23E39C68-6602-42EE-B6F1-1B40778261E6}" type="slidenum">
              <a:rPr lang="en-AU" altLang="en-US">
                <a:latin typeface="Calibri" pitchFamily="34" charset="0"/>
              </a:rPr>
              <a:pPr fontAlgn="base">
                <a:spcBef>
                  <a:spcPct val="0"/>
                </a:spcBef>
                <a:spcAft>
                  <a:spcPct val="0"/>
                </a:spcAft>
              </a:pPr>
              <a:t>56</a:t>
            </a:fld>
            <a:endParaRPr lang="en-AU" altLang="en-US">
              <a:latin typeface="Calibri" pitchFamily="34" charset="0"/>
            </a:endParaRPr>
          </a:p>
        </p:txBody>
      </p:sp>
      <p:sp>
        <p:nvSpPr>
          <p:cNvPr id="93186"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7504698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C1B3484-BDB8-4BDF-80C2-81BD598E54FB}" type="slidenum">
              <a:rPr lang="en-AU" altLang="en-US">
                <a:latin typeface="Calibri" pitchFamily="34" charset="0"/>
              </a:rPr>
              <a:pPr fontAlgn="base">
                <a:spcBef>
                  <a:spcPct val="0"/>
                </a:spcBef>
                <a:spcAft>
                  <a:spcPct val="0"/>
                </a:spcAft>
              </a:pPr>
              <a:t>57</a:t>
            </a:fld>
            <a:endParaRPr lang="en-AU" altLang="en-US">
              <a:latin typeface="Calibri" pitchFamily="34" charset="0"/>
            </a:endParaRPr>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356174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AC1B3484-BDB8-4BDF-80C2-81BD598E54FB}" type="slidenum">
              <a:rPr lang="en-AU" altLang="en-US">
                <a:latin typeface="Calibri" pitchFamily="34" charset="0"/>
              </a:rPr>
              <a:pPr fontAlgn="base">
                <a:spcBef>
                  <a:spcPct val="0"/>
                </a:spcBef>
                <a:spcAft>
                  <a:spcPct val="0"/>
                </a:spcAft>
              </a:pPr>
              <a:t>58</a:t>
            </a:fld>
            <a:endParaRPr lang="en-AU" altLang="en-US">
              <a:latin typeface="Calibri" pitchFamily="34" charset="0"/>
            </a:endParaRPr>
          </a:p>
        </p:txBody>
      </p:sp>
      <p:sp>
        <p:nvSpPr>
          <p:cNvPr id="952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259655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313BBA91-5E62-42D1-8629-073FC93E9B2C}" type="slidenum">
              <a:rPr lang="en-AU" altLang="en-US">
                <a:latin typeface="Calibri" pitchFamily="34" charset="0"/>
              </a:rPr>
              <a:pPr fontAlgn="base">
                <a:spcBef>
                  <a:spcPct val="0"/>
                </a:spcBef>
                <a:spcAft>
                  <a:spcPct val="0"/>
                </a:spcAft>
              </a:pPr>
              <a:t>59</a:t>
            </a:fld>
            <a:endParaRPr lang="en-AU" altLang="en-US">
              <a:latin typeface="Calibri" pitchFamily="34" charset="0"/>
            </a:endParaRPr>
          </a:p>
        </p:txBody>
      </p:sp>
      <p:sp>
        <p:nvSpPr>
          <p:cNvPr id="97282"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82361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fld id="{6A306A8A-A2CF-4E84-893B-E83D4235BAE3}" type="slidenum">
              <a:rPr lang="en-AU" altLang="en-US">
                <a:latin typeface="Calibri" pitchFamily="34" charset="0"/>
              </a:rPr>
              <a:pPr fontAlgn="base">
                <a:spcBef>
                  <a:spcPct val="0"/>
                </a:spcBef>
                <a:spcAft>
                  <a:spcPct val="0"/>
                </a:spcAft>
              </a:pPr>
              <a:t>60</a:t>
            </a:fld>
            <a:endParaRPr lang="en-AU" altLang="en-US">
              <a:latin typeface="Calibri" pitchFamily="34" charset="0"/>
            </a:endParaRPr>
          </a:p>
        </p:txBody>
      </p:sp>
      <p:sp>
        <p:nvSpPr>
          <p:cNvPr id="99330"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13535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085850"/>
            <a:ext cx="6619244" cy="2497186"/>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66216" y="3583035"/>
            <a:ext cx="6619244" cy="646065"/>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150D65-C64D-44FB-9152-4CC2DE0C9198}" type="datetime1">
              <a:rPr lang="en-US" smtClean="0"/>
              <a:pPr/>
              <a:t>8/31/2018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BFB628D-168D-44D1-92AE-A9D2B5389FBA}" type="slidenum">
              <a:rPr lang="en-US" smtClean="0"/>
              <a:pPr>
                <a:defRPr/>
              </a:pPr>
              <a:t>‹#›</a:t>
            </a:fld>
            <a:endParaRPr lang="en-US" dirty="0"/>
          </a:p>
        </p:txBody>
      </p:sp>
      <p:sp>
        <p:nvSpPr>
          <p:cNvPr id="7" name="TextBox 6"/>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99178D8D-BC84-4332-99E8-20E0F83E418F}"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8" name="TextBox 7"/>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136054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200" b="1">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57175" indent="-257175">
              <a:buSzPct val="96000"/>
              <a:buFont typeface="Courier New" panose="02070309020205020404" pitchFamily="49" charset="0"/>
              <a:buChar char="o"/>
              <a:defRPr/>
            </a:lvl1pPr>
            <a:lvl2pPr marL="557213" indent="-214313">
              <a:buSzPct val="96000"/>
              <a:buFont typeface="Courier New" panose="02070309020205020404" pitchFamily="49" charset="0"/>
              <a:buChar char="o"/>
              <a:defRPr/>
            </a:lvl2pPr>
            <a:lvl3pPr marL="857250" indent="-171450">
              <a:buSzPct val="96000"/>
              <a:buFont typeface="Courier New" panose="02070309020205020404" pitchFamily="49" charset="0"/>
              <a:buChar char="o"/>
              <a:defRPr/>
            </a:lvl3pPr>
            <a:lvl4pPr marL="1200150" indent="-171450">
              <a:buSzPct val="96000"/>
              <a:buFont typeface="Courier New" panose="02070309020205020404" pitchFamily="49" charset="0"/>
              <a:buChar char="o"/>
              <a:defRPr/>
            </a:lvl4pPr>
            <a:lvl5pPr marL="1543050" indent="-171450">
              <a:buSzPct val="96000"/>
              <a:buFont typeface="Courier New" panose="02070309020205020404" pitchFamily="49" charset="0"/>
              <a:buChar cha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0FFE64A4-35FB-42B6-9183-2C0CE0E36649}" type="datetime1">
              <a:rPr lang="en-US" smtClean="0"/>
              <a:pPr/>
              <a:t>8/31/2018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90938DA-1C66-4853-A11C-1559F27B47FD}" type="slidenum">
              <a:rPr lang="en-US" smtClean="0"/>
              <a:pPr>
                <a:defRPr/>
              </a:pPr>
              <a:t>‹#›</a:t>
            </a:fld>
            <a:endParaRPr lang="en-US" dirty="0"/>
          </a:p>
        </p:txBody>
      </p:sp>
      <p:sp>
        <p:nvSpPr>
          <p:cNvPr id="8" name="TextBox 7"/>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AE8DF047-9D89-4D20-B546-2F377ED6B307}"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9" name="TextBox 8"/>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429018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217" y="2146300"/>
            <a:ext cx="6619243" cy="143673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2683B9-6ECA-47FA-93CF-B124A0FAC208}" type="datetime1">
              <a:rPr lang="en-US" smtClean="0"/>
              <a:pPr/>
              <a:t>8/31/2018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7A74BB4-73CF-424A-A97C-7668F6EFE6AD}" type="slidenum">
              <a:rPr lang="en-US" smtClean="0"/>
              <a:pPr>
                <a:defRPr/>
              </a:pPr>
              <a:t>‹#›</a:t>
            </a:fld>
            <a:endParaRPr lang="en-US" dirty="0"/>
          </a:p>
        </p:txBody>
      </p:sp>
      <p:sp>
        <p:nvSpPr>
          <p:cNvPr id="7" name="TextBox 6"/>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1929D2D0-B71F-47C3-B3FC-C10E1132C10C}"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8" name="TextBox 7"/>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313450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485" y="1545432"/>
            <a:ext cx="3297254" cy="3146822"/>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0870" y="1542069"/>
            <a:ext cx="3297256" cy="315018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05FF66B-9476-4BB3-85E9-E01854F07F90}" type="datetime1">
              <a:rPr lang="en-US" smtClean="0"/>
              <a:pPr/>
              <a:t>8/31/2018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E3FE0D-23F1-4D18-97FC-DDBF43C92BB7}" type="slidenum">
              <a:rPr lang="en-US" smtClean="0"/>
              <a:pPr>
                <a:defRPr/>
              </a:pPr>
              <a:t>‹#›</a:t>
            </a:fld>
            <a:endParaRPr lang="en-US" dirty="0"/>
          </a:p>
        </p:txBody>
      </p:sp>
      <p:sp>
        <p:nvSpPr>
          <p:cNvPr id="8" name="TextBox 7"/>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94885A6E-014E-4C65-9BD9-427F474531CA}"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9" name="TextBox 8"/>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3516695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485"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7485"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0872"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240872"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B23FBD-8F7D-4F85-8085-67BFDB05CB71}" type="datetime1">
              <a:rPr lang="en-US" smtClean="0"/>
              <a:pPr/>
              <a:t>8/31/2018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2BB15E0-1944-40AC-BBD1-96CB7EE3DB37}" type="slidenum">
              <a:rPr lang="en-US" smtClean="0"/>
              <a:pPr>
                <a:defRPr/>
              </a:pPr>
              <a:t>‹#›</a:t>
            </a:fld>
            <a:endParaRPr lang="en-US" dirty="0"/>
          </a:p>
        </p:txBody>
      </p:sp>
      <p:sp>
        <p:nvSpPr>
          <p:cNvPr id="10" name="TextBox 9"/>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CA50F4F0-9059-4EA3-B496-35D48FE56C32}"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11" name="TextBox 10"/>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736210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65D789A-1220-4441-8676-44A034051BFD}" type="datetime1">
              <a:rPr lang="en-US" smtClean="0"/>
              <a:pPr/>
              <a:t>8/31/2018</a:t>
            </a:fld>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pPr>
              <a:defRPr/>
            </a:pPr>
            <a:fld id="{F05BB99C-36B1-4024-8F35-28B766571C5A}" type="slidenum">
              <a:rPr lang="en-US" smtClean="0"/>
              <a:pPr>
                <a:defRPr/>
              </a:pPr>
              <a:t>‹#›</a:t>
            </a:fld>
            <a:endParaRPr lang="en-US" dirty="0"/>
          </a:p>
        </p:txBody>
      </p:sp>
      <p:sp>
        <p:nvSpPr>
          <p:cNvPr id="8" name="TextBox 7"/>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B5847616-7548-47EC-86DB-6958BEF0A691}"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9" name="TextBox 8"/>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3086800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F98A266-E364-4B5E-98DD-432668182E1E}" type="datetime1">
              <a:rPr lang="en-US" smtClean="0"/>
              <a:pPr/>
              <a:t>8/31/2018</a:t>
            </a:fld>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pPr>
              <a:defRPr/>
            </a:pPr>
            <a:fld id="{CB5E939D-B0F8-431D-A0DE-11D9C88759EE}" type="slidenum">
              <a:rPr lang="en-US" smtClean="0"/>
              <a:pPr>
                <a:defRPr/>
              </a:pPr>
              <a:t>‹#›</a:t>
            </a:fld>
            <a:endParaRPr lang="en-US" dirty="0"/>
          </a:p>
        </p:txBody>
      </p:sp>
      <p:sp>
        <p:nvSpPr>
          <p:cNvPr id="8" name="TextBox 7"/>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175266BD-CFA2-49E4-BCFB-47FFF931191C}"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9" name="TextBox 8"/>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1901662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5" y="1085850"/>
            <a:ext cx="2550798" cy="1085850"/>
          </a:xfrm>
        </p:spPr>
        <p:txBody>
          <a:bodyPr anchor="b"/>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3588462" y="1085850"/>
            <a:ext cx="3896998" cy="3429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215" y="2346961"/>
            <a:ext cx="2550797" cy="217169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93F2040-9975-4642-A906-1DF87F8BE202}" type="datetime1">
              <a:rPr lang="en-US" smtClean="0"/>
              <a:pPr/>
              <a:t>8/31/2018</a:t>
            </a:fld>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pPr>
              <a:defRPr/>
            </a:pPr>
            <a:fld id="{5041CC38-FD52-4091-8238-9B5FC27CB235}" type="slidenum">
              <a:rPr lang="en-US" smtClean="0"/>
              <a:pPr>
                <a:defRPr/>
              </a:pPr>
              <a:t>‹#›</a:t>
            </a:fld>
            <a:endParaRPr lang="en-US" dirty="0"/>
          </a:p>
        </p:txBody>
      </p:sp>
      <p:sp>
        <p:nvSpPr>
          <p:cNvPr id="8" name="TextBox 7"/>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2813109E-D2A6-4C6E-B4FF-3653E3875FFE}"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9" name="TextBox 8"/>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262888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430" y="1390644"/>
            <a:ext cx="3819680" cy="1181106"/>
          </a:xfrm>
        </p:spPr>
        <p:txBody>
          <a:bodyPr anchor="b">
            <a:normAutofit/>
          </a:bodyPr>
          <a:lstStyle>
            <a:lvl1pPr algn="l">
              <a:defRPr sz="27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2160" y="857250"/>
            <a:ext cx="2400300"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66216" y="2743200"/>
            <a:ext cx="3813734" cy="10287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52B4A-BA08-4841-AB08-A0D822ABC34D}" type="datetime1">
              <a:rPr lang="en-US" smtClean="0"/>
              <a:pPr/>
              <a:t>8/31/2018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C98888-28FA-40F5-9969-648D8E5B6E49}" type="slidenum">
              <a:rPr lang="en-US" smtClean="0"/>
              <a:pPr>
                <a:defRPr/>
              </a:pPr>
              <a:t>‹#›</a:t>
            </a:fld>
            <a:endParaRPr lang="en-US" dirty="0"/>
          </a:p>
        </p:txBody>
      </p:sp>
      <p:sp>
        <p:nvSpPr>
          <p:cNvPr id="8" name="TextBox 7"/>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C03A46CC-B7EA-4906-B4FD-D115D3EC725C}"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9" name="TextBox 8"/>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57966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1500"/>
                            </p:stCondLst>
                            <p:childTnLst>
                              <p:par>
                                <p:cTn id="9" presetID="18" presetClass="entr" presetSubtype="6"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7" y="3600440"/>
            <a:ext cx="6619243" cy="42505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216" y="514350"/>
            <a:ext cx="6619244" cy="27305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66217" y="4025494"/>
            <a:ext cx="6619242"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D48070-6A81-47D0-9810-1540B9FEFF61}" type="datetime1">
              <a:rPr lang="en-US" smtClean="0"/>
              <a:pPr/>
              <a:t>8/31/2018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dirty="0"/>
          </a:p>
        </p:txBody>
      </p:sp>
    </p:spTree>
    <p:extLst>
      <p:ext uri="{BB962C8B-B14F-4D97-AF65-F5344CB8AC3E}">
        <p14:creationId xmlns:p14="http://schemas.microsoft.com/office/powerpoint/2010/main" val="14950569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6619244" cy="1485900"/>
          </a:xfrm>
        </p:spPr>
        <p:txBody>
          <a:bodyPr/>
          <a:lstStyle>
            <a:lvl1pPr>
              <a:defRPr sz="36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216" y="2743200"/>
            <a:ext cx="6619244" cy="177165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D48070-6A81-47D0-9810-1540B9FEFF61}" type="datetime1">
              <a:rPr lang="en-US" smtClean="0"/>
              <a:pPr/>
              <a:t>8/31/2018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dirty="0"/>
          </a:p>
        </p:txBody>
      </p:sp>
    </p:spTree>
    <p:extLst>
      <p:ext uri="{BB962C8B-B14F-4D97-AF65-F5344CB8AC3E}">
        <p14:creationId xmlns:p14="http://schemas.microsoft.com/office/powerpoint/2010/main" val="360576161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101" y="1085850"/>
            <a:ext cx="5999486" cy="1742531"/>
          </a:xfrm>
        </p:spPr>
        <p:txBody>
          <a:bodyPr/>
          <a:lstStyle>
            <a:lvl1pPr>
              <a:defRPr sz="36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7800" y="2828380"/>
            <a:ext cx="5459737" cy="256631"/>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216" y="3262993"/>
            <a:ext cx="6619244" cy="12573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D48070-6A81-47D0-9810-1540B9FEFF61}" type="datetime1">
              <a:rPr lang="en-US" smtClean="0"/>
              <a:pPr/>
              <a:t>8/31/2018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dirty="0"/>
          </a:p>
        </p:txBody>
      </p:sp>
      <p:sp>
        <p:nvSpPr>
          <p:cNvPr id="12" name="TextBox 11"/>
          <p:cNvSpPr txBox="1"/>
          <p:nvPr/>
        </p:nvSpPr>
        <p:spPr>
          <a:xfrm>
            <a:off x="673721" y="728440"/>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6997868" y="1960341"/>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213387341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216" y="2343151"/>
            <a:ext cx="6619245" cy="123988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D48070-6A81-47D0-9810-1540B9FEFF61}" type="datetime1">
              <a:rPr lang="en-US" smtClean="0"/>
              <a:pPr/>
              <a:t>8/31/2018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dirty="0"/>
          </a:p>
        </p:txBody>
      </p:sp>
    </p:spTree>
    <p:extLst>
      <p:ext uri="{BB962C8B-B14F-4D97-AF65-F5344CB8AC3E}">
        <p14:creationId xmlns:p14="http://schemas.microsoft.com/office/powerpoint/2010/main" val="41265908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474710" y="1485900"/>
            <a:ext cx="2210150"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6" name="Text Placeholder 3"/>
          <p:cNvSpPr>
            <a:spLocks noGrp="1"/>
          </p:cNvSpPr>
          <p:nvPr>
            <p:ph type="body" sz="half" idx="15"/>
          </p:nvPr>
        </p:nvSpPr>
        <p:spPr>
          <a:xfrm>
            <a:off x="489347" y="2000250"/>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2912745" y="1485900"/>
            <a:ext cx="2202181"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9" name="Text Placeholder 3"/>
          <p:cNvSpPr>
            <a:spLocks noGrp="1"/>
          </p:cNvSpPr>
          <p:nvPr>
            <p:ph type="body" sz="half" idx="16"/>
          </p:nvPr>
        </p:nvSpPr>
        <p:spPr>
          <a:xfrm>
            <a:off x="2904829" y="2000250"/>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5343525" y="1485900"/>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Text Placeholder 3"/>
          <p:cNvSpPr>
            <a:spLocks noGrp="1"/>
          </p:cNvSpPr>
          <p:nvPr>
            <p:ph type="body" sz="half" idx="17"/>
          </p:nvPr>
        </p:nvSpPr>
        <p:spPr>
          <a:xfrm>
            <a:off x="5343525" y="2000250"/>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7" name="Straight Connector 16"/>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D48070-6A81-47D0-9810-1540B9FEFF61}" type="datetime1">
              <a:rPr lang="en-US" smtClean="0"/>
              <a:pPr/>
              <a:t>8/31/2018</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dirty="0"/>
          </a:p>
        </p:txBody>
      </p:sp>
    </p:spTree>
    <p:extLst>
      <p:ext uri="{BB962C8B-B14F-4D97-AF65-F5344CB8AC3E}">
        <p14:creationId xmlns:p14="http://schemas.microsoft.com/office/powerpoint/2010/main" val="302225125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489347" y="3188212"/>
            <a:ext cx="2205038"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9" name="Picture Placeholder 2"/>
          <p:cNvSpPr>
            <a:spLocks noGrp="1" noChangeAspect="1"/>
          </p:cNvSpPr>
          <p:nvPr>
            <p:ph type="pic" idx="15"/>
          </p:nvPr>
        </p:nvSpPr>
        <p:spPr>
          <a:xfrm>
            <a:off x="489347" y="1657350"/>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2" name="Text Placeholder 3"/>
          <p:cNvSpPr>
            <a:spLocks noGrp="1"/>
          </p:cNvSpPr>
          <p:nvPr>
            <p:ph type="body" sz="half" idx="18"/>
          </p:nvPr>
        </p:nvSpPr>
        <p:spPr>
          <a:xfrm>
            <a:off x="489347" y="3620409"/>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2917032" y="3188212"/>
            <a:ext cx="219789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031" y="1657350"/>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3" name="Text Placeholder 3"/>
          <p:cNvSpPr>
            <a:spLocks noGrp="1"/>
          </p:cNvSpPr>
          <p:nvPr>
            <p:ph type="body" sz="half" idx="19"/>
          </p:nvPr>
        </p:nvSpPr>
        <p:spPr>
          <a:xfrm>
            <a:off x="2916016" y="3620408"/>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5343525" y="3188212"/>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31" name="Picture Placeholder 2"/>
          <p:cNvSpPr>
            <a:spLocks noGrp="1" noChangeAspect="1"/>
          </p:cNvSpPr>
          <p:nvPr>
            <p:ph type="pic" idx="22"/>
          </p:nvPr>
        </p:nvSpPr>
        <p:spPr>
          <a:xfrm>
            <a:off x="5343525" y="1657350"/>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20"/>
          </p:nvPr>
        </p:nvSpPr>
        <p:spPr>
          <a:xfrm>
            <a:off x="5343432" y="3620406"/>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9" name="Straight Connector 18"/>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5D48070-6A81-47D0-9810-1540B9FEFF61}" type="datetime1">
              <a:rPr lang="en-US" smtClean="0"/>
              <a:pPr/>
              <a:t>8/31/2018</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dirty="0"/>
          </a:p>
        </p:txBody>
      </p:sp>
    </p:spTree>
    <p:extLst>
      <p:ext uri="{BB962C8B-B14F-4D97-AF65-F5344CB8AC3E}">
        <p14:creationId xmlns:p14="http://schemas.microsoft.com/office/powerpoint/2010/main" val="170243130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635EB0-D091-417E-ACD5-D65E1C7D8524}" type="datetime1">
              <a:rPr lang="en-US" smtClean="0"/>
              <a:pPr/>
              <a:t>8/31/2018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1EA32E8-4B65-41F2-80B2-6C6ECB87D107}" type="slidenum">
              <a:rPr lang="en-US" smtClean="0"/>
              <a:pPr>
                <a:defRPr/>
              </a:pPr>
              <a:t>‹#›</a:t>
            </a:fld>
            <a:endParaRPr lang="en-US" dirty="0"/>
          </a:p>
        </p:txBody>
      </p:sp>
      <p:sp>
        <p:nvSpPr>
          <p:cNvPr id="7" name="TextBox 6"/>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B41910E6-3EA2-4A14-A331-2F99B50A4C10}"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8" name="TextBox 7"/>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84249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322660"/>
            <a:ext cx="1314451" cy="4369594"/>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348" y="665561"/>
            <a:ext cx="5567362" cy="40266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FCA09F9-C7D6-4C52-A7E8-5101239A0BA2}" type="datetime1">
              <a:rPr lang="en-US" smtClean="0"/>
              <a:pPr/>
              <a:t>8/31/2018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6EDA0B4-56F8-47B4-B475-ABE9E9C1D90A}" type="slidenum">
              <a:rPr lang="en-US" smtClean="0"/>
              <a:pPr>
                <a:defRPr/>
              </a:pPr>
              <a:t>‹#›</a:t>
            </a:fld>
            <a:endParaRPr lang="en-US" dirty="0"/>
          </a:p>
        </p:txBody>
      </p:sp>
      <p:sp>
        <p:nvSpPr>
          <p:cNvPr id="7" name="TextBox 6"/>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8997C798-CD77-4895-B472-040B65B2BE87}"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
        <p:nvSpPr>
          <p:cNvPr id="8" name="TextBox 7"/>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Tree>
    <p:extLst>
      <p:ext uri="{BB962C8B-B14F-4D97-AF65-F5344CB8AC3E}">
        <p14:creationId xmlns:p14="http://schemas.microsoft.com/office/powerpoint/2010/main" val="417656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002264"/>
            <a:ext cx="3027759" cy="3141236"/>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169261"/>
            <a:ext cx="1141809" cy="1774090"/>
          </a:xfrm>
          <a:prstGeom prst="rect">
            <a:avLst/>
          </a:prstGeom>
        </p:spPr>
      </p:pic>
      <p:sp>
        <p:nvSpPr>
          <p:cNvPr id="16" name="Oval 15"/>
          <p:cNvSpPr/>
          <p:nvPr/>
        </p:nvSpPr>
        <p:spPr>
          <a:xfrm>
            <a:off x="6456759" y="1257300"/>
            <a:ext cx="2114550" cy="211455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5999560" y="1"/>
            <a:ext cx="1202540" cy="856055"/>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6454408" y="4572000"/>
            <a:ext cx="745301" cy="571500"/>
          </a:xfrm>
          <a:prstGeom prst="rect">
            <a:avLst/>
          </a:prstGeom>
        </p:spPr>
      </p:pic>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584" y="339538"/>
            <a:ext cx="7053542" cy="1050398"/>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484" y="1539689"/>
            <a:ext cx="6709906" cy="3146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616730" y="1343026"/>
            <a:ext cx="742949" cy="228599"/>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fld id="{75D48070-6A81-47D0-9810-1540B9FEFF61}" type="datetime1">
              <a:rPr lang="en-US" smtClean="0"/>
              <a:pPr/>
              <a:t>8/31/2018</a:t>
            </a:fld>
            <a:endParaRPr lang="en-US"/>
          </a:p>
        </p:txBody>
      </p:sp>
      <p:sp>
        <p:nvSpPr>
          <p:cNvPr id="5" name="Footer Placeholder 4"/>
          <p:cNvSpPr>
            <a:spLocks noGrp="1"/>
          </p:cNvSpPr>
          <p:nvPr>
            <p:ph type="ftr" sz="quarter" idx="3"/>
          </p:nvPr>
        </p:nvSpPr>
        <p:spPr>
          <a:xfrm rot="5400000">
            <a:off x="6713680" y="2418973"/>
            <a:ext cx="2894846" cy="228601"/>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91440" tIns="45720" rIns="91440" bIns="45720" rtlCol="0" anchor="b"/>
          <a:lstStyle>
            <a:lvl1pPr algn="ctr">
              <a:defRPr sz="2100" b="0" i="0">
                <a:solidFill>
                  <a:schemeClr val="tx1">
                    <a:tint val="75000"/>
                  </a:schemeClr>
                </a:solidFill>
              </a:defRPr>
            </a:lvl1pPr>
          </a:lstStyle>
          <a:p>
            <a:fld id="{BFEBEB0A-9E3D-4B14-9782-E2AE3DA60D96}" type="slidenum">
              <a:rPr lang="en-US" smtClean="0"/>
              <a:pPr/>
              <a:t>‹#›</a:t>
            </a:fld>
            <a:endParaRPr lang="en-US" dirty="0"/>
          </a:p>
        </p:txBody>
      </p:sp>
      <p:sp>
        <p:nvSpPr>
          <p:cNvPr id="13" name="TextBox 12"/>
          <p:cNvSpPr txBox="1"/>
          <p:nvPr userDrawn="1"/>
        </p:nvSpPr>
        <p:spPr>
          <a:xfrm>
            <a:off x="457202" y="4788694"/>
            <a:ext cx="1814920" cy="230832"/>
          </a:xfrm>
          <a:prstGeom prst="rect">
            <a:avLst/>
          </a:prstGeom>
          <a:noFill/>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A6A6A6"/>
                </a:solidFill>
              </a:rPr>
              <a:t>© 2014 Pearson Education, Inc.</a:t>
            </a:r>
            <a:endParaRPr lang="en-US" altLang="en-US" sz="900">
              <a:solidFill>
                <a:srgbClr val="A6A6A6"/>
              </a:solidFill>
            </a:endParaRPr>
          </a:p>
        </p:txBody>
      </p:sp>
      <p:sp>
        <p:nvSpPr>
          <p:cNvPr id="15" name="TextBox 14"/>
          <p:cNvSpPr txBox="1"/>
          <p:nvPr userDrawn="1"/>
        </p:nvSpPr>
        <p:spPr>
          <a:xfrm>
            <a:off x="7975602" y="4788694"/>
            <a:ext cx="492443" cy="230832"/>
          </a:xfrm>
          <a:prstGeom prst="rect">
            <a:avLst/>
          </a:prstGeom>
          <a:noFill/>
        </p:spPr>
        <p:txBody>
          <a:bodyPr wrap="none">
            <a:spAutoFit/>
          </a:bodyPr>
          <a:lstStyle/>
          <a:p>
            <a:pPr fontAlgn="auto">
              <a:spcBef>
                <a:spcPts val="0"/>
              </a:spcBef>
              <a:spcAft>
                <a:spcPts val="0"/>
              </a:spcAft>
              <a:defRPr/>
            </a:pPr>
            <a:r>
              <a:rPr lang="en-US" sz="900" dirty="0">
                <a:solidFill>
                  <a:srgbClr val="A6A6A6"/>
                </a:solidFill>
                <a:latin typeface="Arial"/>
                <a:cs typeface="Arial"/>
              </a:rPr>
              <a:t>8 - </a:t>
            </a:r>
            <a:fld id="{8423FE52-8FD8-48E6-92C5-5806B0054813}" type="slidenum">
              <a:rPr lang="en-US" sz="900">
                <a:solidFill>
                  <a:srgbClr val="A6A6A6"/>
                </a:solidFill>
                <a:latin typeface="Arial"/>
                <a:cs typeface="Arial"/>
              </a:rPr>
              <a:pPr fontAlgn="auto">
                <a:spcBef>
                  <a:spcPts val="0"/>
                </a:spcBef>
                <a:spcAft>
                  <a:spcPts val="0"/>
                </a:spcAft>
                <a:defRPr/>
              </a:pPr>
              <a:t>‹#›</a:t>
            </a:fld>
            <a:endParaRPr lang="en-US" sz="900" dirty="0">
              <a:solidFill>
                <a:srgbClr val="A6A6A6"/>
              </a:solidFill>
              <a:latin typeface="Arial"/>
              <a:cs typeface="Arial"/>
            </a:endParaRPr>
          </a:p>
        </p:txBody>
      </p:sp>
    </p:spTree>
    <p:extLst>
      <p:ext uri="{BB962C8B-B14F-4D97-AF65-F5344CB8AC3E}">
        <p14:creationId xmlns:p14="http://schemas.microsoft.com/office/powerpoint/2010/main" val="2856694493"/>
      </p:ext>
    </p:extLst>
  </p:cSld>
  <p:clrMap bg1="dk1" tx1="lt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txStyles>
    <p:titleStyle>
      <a:lvl1pPr algn="l" defTabSz="342900"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7950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9.jpe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0.emf"/><Relationship Id="rId4" Type="http://schemas.openxmlformats.org/officeDocument/2006/relationships/oleObject" Target="../embeddings/oleObject1.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651285" y="276775"/>
            <a:ext cx="3020602" cy="1107996"/>
          </a:xfrm>
          <a:prstGeom prst="roundRect">
            <a:avLst>
              <a:gd name="adj" fmla="val 50000"/>
            </a:avLst>
          </a:prstGeom>
          <a:effectLst>
            <a:outerShdw blurRad="88900" dist="508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7" name="Title 2"/>
          <p:cNvSpPr>
            <a:spLocks noGrp="1"/>
          </p:cNvSpPr>
          <p:nvPr>
            <p:ph type="title"/>
          </p:nvPr>
        </p:nvSpPr>
        <p:spPr>
          <a:xfrm>
            <a:off x="1547397" y="1549901"/>
            <a:ext cx="5659893" cy="2468038"/>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altLang="en-US" sz="8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63500" dir="2700000" algn="tl">
                    <a:srgbClr val="000000">
                      <a:alpha val="77000"/>
                    </a:srgbClr>
                  </a:outerShdw>
                </a:effectLst>
              </a:rPr>
              <a:t>Strategi Lokasi</a:t>
            </a:r>
            <a:endParaRPr lang="en-US" altLang="en-US" sz="8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63500" dir="2700000" algn="tl">
                  <a:srgbClr val="000000">
                    <a:alpha val="77000"/>
                  </a:srgbClr>
                </a:outerShdw>
              </a:effectLst>
              <a:latin typeface="Arial" pitchFamily="34" charset="0"/>
              <a:cs typeface="Arial" pitchFamily="34" charset="0"/>
            </a:endParaRPr>
          </a:p>
        </p:txBody>
      </p:sp>
      <p:sp>
        <p:nvSpPr>
          <p:cNvPr id="39" name="TextBox 38"/>
          <p:cNvSpPr txBox="1"/>
          <p:nvPr/>
        </p:nvSpPr>
        <p:spPr>
          <a:xfrm>
            <a:off x="2962380" y="276775"/>
            <a:ext cx="2398413" cy="1107996"/>
          </a:xfrm>
          <a:prstGeom prst="rect">
            <a:avLst/>
          </a:prstGeom>
          <a:noFill/>
        </p:spPr>
        <p:txBody>
          <a:bodyPr wrap="none">
            <a:spAutoFit/>
          </a:bodyPr>
          <a:lstStyle/>
          <a:p>
            <a:pPr fontAlgn="auto">
              <a:spcBef>
                <a:spcPts val="0"/>
              </a:spcBef>
              <a:spcAft>
                <a:spcPts val="0"/>
              </a:spcAft>
              <a:defRPr/>
            </a:pPr>
            <a:r>
              <a:rPr lang="en-US" sz="6600">
                <a:solidFill>
                  <a:srgbClr val="FFFF00"/>
                </a:solidFill>
                <a:effectLst>
                  <a:outerShdw blurRad="38100" dist="38100" dir="2700000" algn="tl">
                    <a:srgbClr val="000000">
                      <a:alpha val="43137"/>
                    </a:srgbClr>
                  </a:outerShdw>
                </a:effectLst>
                <a:latin typeface="Arial"/>
                <a:cs typeface="Arial"/>
              </a:rPr>
              <a:t>Bab 8</a:t>
            </a:r>
            <a:endParaRPr lang="en-US" sz="6600" dirty="0">
              <a:solidFill>
                <a:srgbClr val="FFFF00"/>
              </a:solidFill>
              <a:effectLst>
                <a:outerShdw blurRad="38100" dist="38100" dir="2700000" algn="tl">
                  <a:srgbClr val="000000">
                    <a:alpha val="43137"/>
                  </a:srgbClr>
                </a:outerShdw>
              </a:effectLst>
              <a:latin typeface="Arial"/>
              <a:cs typeface="Arial"/>
            </a:endParaRPr>
          </a:p>
        </p:txBody>
      </p:sp>
      <p:sp>
        <p:nvSpPr>
          <p:cNvPr id="14345" name="TextBox 3"/>
          <p:cNvSpPr txBox="1">
            <a:spLocks noChangeArrowheads="1"/>
          </p:cNvSpPr>
          <p:nvPr/>
        </p:nvSpPr>
        <p:spPr bwMode="auto">
          <a:xfrm>
            <a:off x="-809625" y="241458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nchorCtr="1"/>
          <a:lstStyle/>
          <a:p>
            <a:r>
              <a:rPr lang="en-US" altLang="en-US" smtClean="0">
                <a:latin typeface="Arial" pitchFamily="34" charset="0"/>
                <a:cs typeface="Arial" pitchFamily="34" charset="0"/>
              </a:rPr>
              <a:t>Outline</a:t>
            </a:r>
          </a:p>
        </p:txBody>
      </p:sp>
      <p:sp>
        <p:nvSpPr>
          <p:cNvPr id="16387" name="Rectangle 3"/>
          <p:cNvSpPr>
            <a:spLocks noGrp="1" noChangeArrowheads="1"/>
          </p:cNvSpPr>
          <p:nvPr>
            <p:ph idx="1"/>
          </p:nvPr>
        </p:nvSpPr>
        <p:spPr>
          <a:xfrm>
            <a:off x="1943100" y="1414463"/>
            <a:ext cx="5772150" cy="692944"/>
          </a:xfrm>
        </p:spPr>
        <p:txBody>
          <a:bodyPr/>
          <a:lstStyle/>
          <a:p>
            <a:pPr marL="333375" indent="-333375" defTabSz="627460">
              <a:buClr>
                <a:srgbClr val="BF0922"/>
              </a:buClr>
              <a:buSzPct val="60000"/>
              <a:buFont typeface="Lucida Grande"/>
              <a:buChar char="►"/>
            </a:pPr>
            <a:r>
              <a:rPr lang="en-US" altLang="en-US" b="1" smtClean="0">
                <a:solidFill>
                  <a:schemeClr val="accent1"/>
                </a:solidFill>
                <a:latin typeface="Arial" pitchFamily="34" charset="0"/>
                <a:cs typeface="Arial" pitchFamily="34" charset="0"/>
              </a:rPr>
              <a:t>Global Company Profile: </a:t>
            </a:r>
            <a:br>
              <a:rPr lang="en-US" altLang="en-US" b="1" smtClean="0">
                <a:solidFill>
                  <a:schemeClr val="accent1"/>
                </a:solidFill>
                <a:latin typeface="Arial" pitchFamily="34" charset="0"/>
                <a:cs typeface="Arial" pitchFamily="34" charset="0"/>
              </a:rPr>
            </a:br>
            <a:r>
              <a:rPr lang="en-US" altLang="en-US" smtClean="0">
                <a:latin typeface="Arial" pitchFamily="34" charset="0"/>
                <a:cs typeface="Arial" pitchFamily="34" charset="0"/>
              </a:rPr>
              <a:t>FedEx</a:t>
            </a:r>
          </a:p>
        </p:txBody>
      </p:sp>
      <p:sp>
        <p:nvSpPr>
          <p:cNvPr id="2" name="TextBox 1"/>
          <p:cNvSpPr txBox="1">
            <a:spLocks noChangeArrowheads="1"/>
          </p:cNvSpPr>
          <p:nvPr/>
        </p:nvSpPr>
        <p:spPr bwMode="auto">
          <a:xfrm>
            <a:off x="1943100" y="2007395"/>
            <a:ext cx="5600700" cy="32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defTabSz="836613">
              <a:defRPr>
                <a:solidFill>
                  <a:schemeClr val="tx1"/>
                </a:solidFill>
                <a:latin typeface="Arial" pitchFamily="34" charset="0"/>
                <a:cs typeface="Arial" pitchFamily="34" charset="0"/>
              </a:defRPr>
            </a:lvl1pPr>
            <a:lvl2pPr marL="742950" indent="-285750" defTabSz="836613">
              <a:defRPr>
                <a:solidFill>
                  <a:schemeClr val="tx1"/>
                </a:solidFill>
                <a:latin typeface="Arial" pitchFamily="34" charset="0"/>
                <a:cs typeface="Arial" pitchFamily="34" charset="0"/>
              </a:defRPr>
            </a:lvl2pPr>
            <a:lvl3pPr marL="1143000" indent="-228600" defTabSz="836613">
              <a:defRPr>
                <a:solidFill>
                  <a:schemeClr val="tx1"/>
                </a:solidFill>
                <a:latin typeface="Arial" pitchFamily="34" charset="0"/>
                <a:cs typeface="Arial" pitchFamily="34" charset="0"/>
              </a:defRPr>
            </a:lvl3pPr>
            <a:lvl4pPr marL="1600200" indent="-228600" defTabSz="836613">
              <a:defRPr>
                <a:solidFill>
                  <a:schemeClr val="tx1"/>
                </a:solidFill>
                <a:latin typeface="Arial" pitchFamily="34" charset="0"/>
                <a:cs typeface="Arial" pitchFamily="34" charset="0"/>
              </a:defRPr>
            </a:lvl4pPr>
            <a:lvl5pPr marL="2057400" indent="-228600" defTabSz="836613">
              <a:defRPr>
                <a:solidFill>
                  <a:schemeClr val="tx1"/>
                </a:solidFill>
                <a:latin typeface="Arial" pitchFamily="34" charset="0"/>
                <a:cs typeface="Arial" pitchFamily="34" charset="0"/>
              </a:defRPr>
            </a:lvl5pPr>
            <a:lvl6pPr marL="2514600" indent="-228600" defTabSz="836613" fontAlgn="base">
              <a:spcBef>
                <a:spcPct val="0"/>
              </a:spcBef>
              <a:spcAft>
                <a:spcPct val="0"/>
              </a:spcAft>
              <a:defRPr>
                <a:solidFill>
                  <a:schemeClr val="tx1"/>
                </a:solidFill>
                <a:latin typeface="Arial" pitchFamily="34" charset="0"/>
                <a:cs typeface="Arial" pitchFamily="34" charset="0"/>
              </a:defRPr>
            </a:lvl6pPr>
            <a:lvl7pPr marL="2971800" indent="-228600" defTabSz="836613" fontAlgn="base">
              <a:spcBef>
                <a:spcPct val="0"/>
              </a:spcBef>
              <a:spcAft>
                <a:spcPct val="0"/>
              </a:spcAft>
              <a:defRPr>
                <a:solidFill>
                  <a:schemeClr val="tx1"/>
                </a:solidFill>
                <a:latin typeface="Arial" pitchFamily="34" charset="0"/>
                <a:cs typeface="Arial" pitchFamily="34" charset="0"/>
              </a:defRPr>
            </a:lvl7pPr>
            <a:lvl8pPr marL="3429000" indent="-228600" defTabSz="836613" fontAlgn="base">
              <a:spcBef>
                <a:spcPct val="0"/>
              </a:spcBef>
              <a:spcAft>
                <a:spcPct val="0"/>
              </a:spcAft>
              <a:defRPr>
                <a:solidFill>
                  <a:schemeClr val="tx1"/>
                </a:solidFill>
                <a:latin typeface="Arial" pitchFamily="34" charset="0"/>
                <a:cs typeface="Arial" pitchFamily="34" charset="0"/>
              </a:defRPr>
            </a:lvl8pPr>
            <a:lvl9pPr marL="3886200" indent="-228600" defTabSz="836613"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ts val="900"/>
              </a:spcAft>
              <a:buClr>
                <a:srgbClr val="BF0922"/>
              </a:buClr>
              <a:buSzPct val="60000"/>
              <a:buFont typeface="Lucida Grande"/>
              <a:buChar char="►"/>
            </a:pPr>
            <a:r>
              <a:rPr lang="en-US" altLang="en-US" sz="2400"/>
              <a:t>The Strategic Importance of Location</a:t>
            </a:r>
          </a:p>
          <a:p>
            <a:pPr>
              <a:lnSpc>
                <a:spcPct val="90000"/>
              </a:lnSpc>
              <a:spcAft>
                <a:spcPts val="900"/>
              </a:spcAft>
              <a:buClr>
                <a:srgbClr val="BF0922"/>
              </a:buClr>
              <a:buSzPct val="60000"/>
              <a:buFont typeface="Lucida Grande"/>
              <a:buChar char="►"/>
            </a:pPr>
            <a:r>
              <a:rPr lang="en-US" altLang="en-US" sz="2400"/>
              <a:t>Factors That Affect Location Decisions</a:t>
            </a:r>
          </a:p>
          <a:p>
            <a:pPr>
              <a:lnSpc>
                <a:spcPct val="90000"/>
              </a:lnSpc>
              <a:spcAft>
                <a:spcPts val="900"/>
              </a:spcAft>
              <a:buClr>
                <a:srgbClr val="BF0922"/>
              </a:buClr>
              <a:buSzPct val="60000"/>
              <a:buFont typeface="Lucida Grande"/>
              <a:buChar char="►"/>
            </a:pPr>
            <a:r>
              <a:rPr lang="en-US" altLang="en-US" sz="2400"/>
              <a:t>Methods of Evaluating Location Alternatives</a:t>
            </a:r>
          </a:p>
          <a:p>
            <a:pPr>
              <a:lnSpc>
                <a:spcPct val="90000"/>
              </a:lnSpc>
              <a:spcAft>
                <a:spcPts val="900"/>
              </a:spcAft>
              <a:buClr>
                <a:srgbClr val="BF0922"/>
              </a:buClr>
              <a:buSzPct val="60000"/>
              <a:buFont typeface="Lucida Grande"/>
              <a:buChar char="►"/>
            </a:pPr>
            <a:r>
              <a:rPr lang="en-US" altLang="en-US" sz="2400"/>
              <a:t>Service Location Strategy</a:t>
            </a:r>
          </a:p>
          <a:p>
            <a:pPr>
              <a:lnSpc>
                <a:spcPct val="90000"/>
              </a:lnSpc>
              <a:spcAft>
                <a:spcPts val="900"/>
              </a:spcAft>
              <a:buClr>
                <a:srgbClr val="BF0922"/>
              </a:buClr>
              <a:buSzPct val="60000"/>
              <a:buFont typeface="Lucida Grande"/>
              <a:buChar char="►"/>
            </a:pPr>
            <a:r>
              <a:rPr lang="en-US" altLang="en-US" sz="2400"/>
              <a:t>Geographic Information Systems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6387"/>
                                        </p:tgtEl>
                                        <p:attrNameLst>
                                          <p:attrName>style.visibility</p:attrName>
                                        </p:attrNameLst>
                                      </p:cBhvr>
                                      <p:to>
                                        <p:strVal val="visible"/>
                                      </p:to>
                                    </p:set>
                                    <p:animEffect transition="in" filter="strips(downRight)">
                                      <p:cBhvr>
                                        <p:cTn id="7" dur="1000"/>
                                        <p:tgtEl>
                                          <p:spTgt spid="16387"/>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1657350" y="821531"/>
            <a:ext cx="5829300" cy="471488"/>
          </a:xfrm>
        </p:spPr>
        <p:txBody>
          <a:bodyPr>
            <a:normAutofit fontScale="90000"/>
          </a:bodyPr>
          <a:lstStyle/>
          <a:p>
            <a:r>
              <a:rPr lang="en-US" altLang="en-US" smtClean="0">
                <a:latin typeface="Arial" pitchFamily="34" charset="0"/>
                <a:cs typeface="Arial" pitchFamily="34" charset="0"/>
              </a:rPr>
              <a:t>Learning Objectives</a:t>
            </a:r>
          </a:p>
        </p:txBody>
      </p:sp>
      <p:sp>
        <p:nvSpPr>
          <p:cNvPr id="17410" name="Rectangle 3"/>
          <p:cNvSpPr>
            <a:spLocks noGrp="1" noChangeArrowheads="1"/>
          </p:cNvSpPr>
          <p:nvPr>
            <p:ph idx="1"/>
          </p:nvPr>
        </p:nvSpPr>
        <p:spPr>
          <a:xfrm>
            <a:off x="1638300" y="1305521"/>
            <a:ext cx="6025754" cy="617935"/>
          </a:xfrm>
        </p:spPr>
        <p:txBody>
          <a:bodyPr/>
          <a:lstStyle/>
          <a:p>
            <a:pPr marL="0" indent="0">
              <a:buNone/>
            </a:pPr>
            <a:r>
              <a:rPr lang="en-US" altLang="en-US" b="1" smtClean="0">
                <a:solidFill>
                  <a:srgbClr val="BF0922"/>
                </a:solidFill>
                <a:latin typeface="Arial" pitchFamily="34" charset="0"/>
                <a:cs typeface="Arial" pitchFamily="34" charset="0"/>
              </a:rPr>
              <a:t>When you complete this chapter you should be able to:</a:t>
            </a:r>
          </a:p>
        </p:txBody>
      </p:sp>
      <p:sp>
        <p:nvSpPr>
          <p:cNvPr id="26628" name="Rectangle 4"/>
          <p:cNvSpPr>
            <a:spLocks noChangeArrowheads="1"/>
          </p:cNvSpPr>
          <p:nvPr/>
        </p:nvSpPr>
        <p:spPr bwMode="auto">
          <a:xfrm>
            <a:off x="1807370" y="1963640"/>
            <a:ext cx="5803106" cy="218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ts val="900"/>
              </a:spcAft>
              <a:buClr>
                <a:schemeClr val="tx2"/>
              </a:buClr>
              <a:buFont typeface="Arial" pitchFamily="34" charset="0"/>
              <a:buAutoNum type="arabicPeriod"/>
            </a:pPr>
            <a:r>
              <a:rPr lang="en-US" altLang="en-US" sz="2100" b="1"/>
              <a:t>Identify</a:t>
            </a:r>
            <a:r>
              <a:rPr lang="en-US" altLang="en-US" sz="2100"/>
              <a:t> and explain seven major factors that effect location decisions</a:t>
            </a:r>
          </a:p>
          <a:p>
            <a:pPr>
              <a:lnSpc>
                <a:spcPct val="90000"/>
              </a:lnSpc>
              <a:spcAft>
                <a:spcPts val="900"/>
              </a:spcAft>
              <a:buClr>
                <a:schemeClr val="tx2"/>
              </a:buClr>
              <a:buFont typeface="Arial" pitchFamily="34" charset="0"/>
              <a:buAutoNum type="arabicPeriod"/>
            </a:pPr>
            <a:r>
              <a:rPr lang="en-US" altLang="en-US" sz="2100" b="1"/>
              <a:t>Compute</a:t>
            </a:r>
            <a:r>
              <a:rPr lang="en-US" altLang="en-US" sz="2100"/>
              <a:t> labor productivity</a:t>
            </a:r>
          </a:p>
          <a:p>
            <a:pPr>
              <a:lnSpc>
                <a:spcPct val="90000"/>
              </a:lnSpc>
              <a:spcAft>
                <a:spcPts val="900"/>
              </a:spcAft>
              <a:buClr>
                <a:schemeClr val="tx2"/>
              </a:buClr>
              <a:buFont typeface="Arial" pitchFamily="34" charset="0"/>
              <a:buAutoNum type="arabicPeriod"/>
            </a:pPr>
            <a:r>
              <a:rPr lang="en-US" altLang="en-US" sz="2100" b="1"/>
              <a:t>Apply</a:t>
            </a:r>
            <a:r>
              <a:rPr lang="en-US" altLang="en-US" sz="2100"/>
              <a:t> the factor-rating method</a:t>
            </a:r>
          </a:p>
          <a:p>
            <a:pPr>
              <a:lnSpc>
                <a:spcPct val="90000"/>
              </a:lnSpc>
              <a:spcAft>
                <a:spcPts val="900"/>
              </a:spcAft>
              <a:buClr>
                <a:schemeClr val="tx2"/>
              </a:buClr>
              <a:buFont typeface="Arial" pitchFamily="34" charset="0"/>
              <a:buAutoNum type="arabicPeriod"/>
            </a:pPr>
            <a:r>
              <a:rPr lang="en-US" altLang="en-US" sz="2100" b="1"/>
              <a:t>Complete</a:t>
            </a:r>
            <a:r>
              <a:rPr lang="en-US" altLang="en-US" sz="2100"/>
              <a:t> a locational break-even analysis graphically and mathematically</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6628"/>
                                        </p:tgtEl>
                                        <p:attrNameLst>
                                          <p:attrName>style.visibility</p:attrName>
                                        </p:attrNameLst>
                                      </p:cBhvr>
                                      <p:to>
                                        <p:strVal val="visible"/>
                                      </p:to>
                                    </p:set>
                                    <p:animEffect transition="in" filter="strips(downRight)">
                                      <p:cBhvr>
                                        <p:cTn id="7" dur="1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7" name="TextBox 1"/>
          <p:cNvSpPr txBox="1">
            <a:spLocks noChangeArrowheads="1"/>
          </p:cNvSpPr>
          <p:nvPr/>
        </p:nvSpPr>
        <p:spPr bwMode="auto">
          <a:xfrm>
            <a:off x="1638301" y="1305520"/>
            <a:ext cx="59721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ts val="900"/>
              </a:spcAft>
              <a:buClr>
                <a:srgbClr val="D33320"/>
              </a:buClr>
            </a:pPr>
            <a:r>
              <a:rPr lang="en-US" altLang="en-US" sz="2400" b="1">
                <a:solidFill>
                  <a:srgbClr val="BF0922"/>
                </a:solidFill>
              </a:rPr>
              <a:t>When you complete this chapter you should be able to:</a:t>
            </a:r>
          </a:p>
        </p:txBody>
      </p:sp>
      <p:sp>
        <p:nvSpPr>
          <p:cNvPr id="19458" name="Rectangle 2"/>
          <p:cNvSpPr>
            <a:spLocks noGrp="1" noChangeArrowheads="1"/>
          </p:cNvSpPr>
          <p:nvPr>
            <p:ph type="title"/>
          </p:nvPr>
        </p:nvSpPr>
        <p:spPr>
          <a:xfrm>
            <a:off x="1657350" y="821531"/>
            <a:ext cx="5829300" cy="471488"/>
          </a:xfrm>
        </p:spPr>
        <p:txBody>
          <a:bodyPr>
            <a:normAutofit fontScale="90000"/>
          </a:bodyPr>
          <a:lstStyle/>
          <a:p>
            <a:r>
              <a:rPr lang="en-US" altLang="en-US" smtClean="0">
                <a:latin typeface="Arial" pitchFamily="34" charset="0"/>
                <a:cs typeface="Arial" pitchFamily="34" charset="0"/>
              </a:rPr>
              <a:t>Learning Objectives</a:t>
            </a:r>
          </a:p>
        </p:txBody>
      </p:sp>
      <p:sp>
        <p:nvSpPr>
          <p:cNvPr id="26628" name="Rectangle 4"/>
          <p:cNvSpPr>
            <a:spLocks noChangeArrowheads="1"/>
          </p:cNvSpPr>
          <p:nvPr/>
        </p:nvSpPr>
        <p:spPr bwMode="auto">
          <a:xfrm>
            <a:off x="1807370" y="1963640"/>
            <a:ext cx="5803106" cy="137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3400" indent="-5334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ts val="900"/>
              </a:spcAft>
              <a:buClr>
                <a:schemeClr val="tx2"/>
              </a:buClr>
              <a:buFont typeface="Arial" pitchFamily="34" charset="0"/>
              <a:buAutoNum type="arabicPeriod" startAt="5"/>
            </a:pPr>
            <a:r>
              <a:rPr lang="en-US" altLang="en-US" sz="2100" b="1"/>
              <a:t>Use</a:t>
            </a:r>
            <a:r>
              <a:rPr lang="en-US" altLang="en-US" sz="2100"/>
              <a:t> the center-of-gravity method</a:t>
            </a:r>
          </a:p>
          <a:p>
            <a:pPr>
              <a:lnSpc>
                <a:spcPct val="90000"/>
              </a:lnSpc>
              <a:spcAft>
                <a:spcPts val="900"/>
              </a:spcAft>
              <a:buClr>
                <a:schemeClr val="tx2"/>
              </a:buClr>
              <a:buFont typeface="Arial" pitchFamily="34" charset="0"/>
              <a:buAutoNum type="arabicPeriod" startAt="5"/>
            </a:pPr>
            <a:r>
              <a:rPr lang="en-US" altLang="en-US" sz="2100" b="1"/>
              <a:t>Understand</a:t>
            </a:r>
            <a:r>
              <a:rPr lang="en-US" altLang="en-US" sz="2100"/>
              <a:t> the differences between service- and industrial-sector location analysis</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6628"/>
                                        </p:tgtEl>
                                        <p:attrNameLst>
                                          <p:attrName>style.visibility</p:attrName>
                                        </p:attrNameLst>
                                      </p:cBhvr>
                                      <p:to>
                                        <p:strVal val="visible"/>
                                      </p:to>
                                    </p:set>
                                    <p:animEffect transition="in" filter="strips(downRight)">
                                      <p:cBhvr>
                                        <p:cTn id="7" dur="1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21505" name="Picture 2" descr="FedEx sorting f"/>
          <p:cNvPicPr>
            <a:picLocks noChangeAspect="1" noChangeArrowheads="1"/>
          </p:cNvPicPr>
          <p:nvPr/>
        </p:nvPicPr>
        <p:blipFill>
          <a:blip r:embed="rId3">
            <a:extLst>
              <a:ext uri="{28A0092B-C50C-407E-A947-70E740481C1C}">
                <a14:useLocalDpi xmlns:a14="http://schemas.microsoft.com/office/drawing/2010/main" val="0"/>
              </a:ext>
            </a:extLst>
          </a:blip>
          <a:srcRect t="4231"/>
          <a:stretch>
            <a:fillRect/>
          </a:stretch>
        </p:blipFill>
        <p:spPr bwMode="auto">
          <a:xfrm>
            <a:off x="1141809" y="642938"/>
            <a:ext cx="6874670" cy="386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6" name="Group 4"/>
          <p:cNvGrpSpPr>
            <a:grpSpLocks/>
          </p:cNvGrpSpPr>
          <p:nvPr/>
        </p:nvGrpSpPr>
        <p:grpSpPr bwMode="auto">
          <a:xfrm>
            <a:off x="1454945" y="812602"/>
            <a:ext cx="6279356" cy="1094780"/>
            <a:chOff x="657227" y="276334"/>
            <a:chExt cx="7518927" cy="1670578"/>
          </a:xfrm>
        </p:grpSpPr>
        <p:sp>
          <p:nvSpPr>
            <p:cNvPr id="6" name="Rectangle 4"/>
            <p:cNvSpPr/>
            <p:nvPr/>
          </p:nvSpPr>
          <p:spPr>
            <a:xfrm flipH="1">
              <a:off x="657227" y="461651"/>
              <a:ext cx="443380" cy="1477085"/>
            </a:xfrm>
            <a:custGeom>
              <a:avLst/>
              <a:gdLst>
                <a:gd name="connsiteX0" fmla="*/ 0 w 443441"/>
                <a:gd name="connsiteY0" fmla="*/ 0 h 1159933"/>
                <a:gd name="connsiteX1" fmla="*/ 443441 w 443441"/>
                <a:gd name="connsiteY1" fmla="*/ 0 h 1159933"/>
                <a:gd name="connsiteX2" fmla="*/ 443441 w 443441"/>
                <a:gd name="connsiteY2" fmla="*/ 1159933 h 1159933"/>
                <a:gd name="connsiteX3" fmla="*/ 0 w 443441"/>
                <a:gd name="connsiteY3" fmla="*/ 1159933 h 1159933"/>
                <a:gd name="connsiteX4" fmla="*/ 0 w 443441"/>
                <a:gd name="connsiteY4"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55095 h 1159933"/>
                <a:gd name="connsiteX3" fmla="*/ 443441 w 443441"/>
                <a:gd name="connsiteY3" fmla="*/ 1159933 h 1159933"/>
                <a:gd name="connsiteX4" fmla="*/ 0 w 443441"/>
                <a:gd name="connsiteY4" fmla="*/ 1159933 h 1159933"/>
                <a:gd name="connsiteX5" fmla="*/ 0 w 443441"/>
                <a:gd name="connsiteY5" fmla="*/ 0 h 1159933"/>
                <a:gd name="connsiteX0" fmla="*/ 0 w 443441"/>
                <a:gd name="connsiteY0" fmla="*/ 0 h 1159933"/>
                <a:gd name="connsiteX1" fmla="*/ 443441 w 443441"/>
                <a:gd name="connsiteY1" fmla="*/ 0 h 1159933"/>
                <a:gd name="connsiteX2" fmla="*/ 262467 w 443441"/>
                <a:gd name="connsiteY2" fmla="*/ 583670 h 1159933"/>
                <a:gd name="connsiteX3" fmla="*/ 443441 w 443441"/>
                <a:gd name="connsiteY3" fmla="*/ 1159933 h 1159933"/>
                <a:gd name="connsiteX4" fmla="*/ 0 w 443441"/>
                <a:gd name="connsiteY4" fmla="*/ 1159933 h 1159933"/>
                <a:gd name="connsiteX5" fmla="*/ 0 w 443441"/>
                <a:gd name="connsiteY5" fmla="*/ 0 h 115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41" h="1159933">
                  <a:moveTo>
                    <a:pt x="0" y="0"/>
                  </a:moveTo>
                  <a:lnTo>
                    <a:pt x="443441" y="0"/>
                  </a:lnTo>
                  <a:lnTo>
                    <a:pt x="262467" y="583670"/>
                  </a:lnTo>
                  <a:lnTo>
                    <a:pt x="443441" y="1159933"/>
                  </a:lnTo>
                  <a:lnTo>
                    <a:pt x="0" y="1159933"/>
                  </a:lnTo>
                  <a:lnTo>
                    <a:pt x="0" y="0"/>
                  </a:lnTo>
                  <a:close/>
                </a:path>
              </a:pathLst>
            </a:custGeom>
            <a:solidFill>
              <a:srgbClr val="D33320"/>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7" name="Rectangle 6"/>
            <p:cNvSpPr/>
            <p:nvPr/>
          </p:nvSpPr>
          <p:spPr>
            <a:xfrm>
              <a:off x="968021" y="276334"/>
              <a:ext cx="7208133" cy="1475723"/>
            </a:xfrm>
            <a:prstGeom prst="rect">
              <a:avLst/>
            </a:prstGeom>
            <a:solidFill>
              <a:schemeClr val="accent1"/>
            </a:solidFill>
            <a:ln w="254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sp>
          <p:nvSpPr>
            <p:cNvPr id="8" name="Freeform 7"/>
            <p:cNvSpPr/>
            <p:nvPr/>
          </p:nvSpPr>
          <p:spPr>
            <a:xfrm flipH="1">
              <a:off x="965169" y="1765683"/>
              <a:ext cx="149695" cy="181229"/>
            </a:xfrm>
            <a:custGeom>
              <a:avLst/>
              <a:gdLst>
                <a:gd name="connsiteX0" fmla="*/ 149225 w 149225"/>
                <a:gd name="connsiteY0" fmla="*/ 0 h 142875"/>
                <a:gd name="connsiteX1" fmla="*/ 0 w 149225"/>
                <a:gd name="connsiteY1" fmla="*/ 142875 h 142875"/>
                <a:gd name="connsiteX2" fmla="*/ 6350 w 149225"/>
                <a:gd name="connsiteY2" fmla="*/ 0 h 142875"/>
                <a:gd name="connsiteX3" fmla="*/ 149225 w 149225"/>
                <a:gd name="connsiteY3" fmla="*/ 0 h 142875"/>
              </a:gdLst>
              <a:ahLst/>
              <a:cxnLst>
                <a:cxn ang="0">
                  <a:pos x="connsiteX0" y="connsiteY0"/>
                </a:cxn>
                <a:cxn ang="0">
                  <a:pos x="connsiteX1" y="connsiteY1"/>
                </a:cxn>
                <a:cxn ang="0">
                  <a:pos x="connsiteX2" y="connsiteY2"/>
                </a:cxn>
                <a:cxn ang="0">
                  <a:pos x="connsiteX3" y="connsiteY3"/>
                </a:cxn>
              </a:cxnLst>
              <a:rect l="l" t="t" r="r" b="b"/>
              <a:pathLst>
                <a:path w="149225" h="142875">
                  <a:moveTo>
                    <a:pt x="149225" y="0"/>
                  </a:moveTo>
                  <a:lnTo>
                    <a:pt x="0" y="142875"/>
                  </a:lnTo>
                  <a:lnTo>
                    <a:pt x="6350" y="0"/>
                  </a:lnTo>
                  <a:lnTo>
                    <a:pt x="149225" y="0"/>
                  </a:lnTo>
                  <a:close/>
                </a:path>
              </a:pathLst>
            </a:cu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Helvetica Neue"/>
                <a:cs typeface="Helvetica Neue"/>
              </a:endParaRPr>
            </a:p>
          </p:txBody>
        </p:sp>
      </p:grpSp>
      <p:sp>
        <p:nvSpPr>
          <p:cNvPr id="26627" name="Rectangle 3"/>
          <p:cNvSpPr>
            <a:spLocks noGrp="1" noChangeArrowheads="1"/>
          </p:cNvSpPr>
          <p:nvPr>
            <p:ph type="title"/>
          </p:nvPr>
        </p:nvSpPr>
        <p:spPr>
          <a:xfrm>
            <a:off x="1838326" y="887612"/>
            <a:ext cx="6010275" cy="805458"/>
          </a:xfrm>
          <a:extLst/>
        </p:spPr>
        <p:txBody>
          <a:bodyPr rtlCol="0">
            <a:normAutofit fontScale="90000"/>
          </a:bodyPr>
          <a:lstStyle/>
          <a:p>
            <a:pPr>
              <a:defRPr/>
            </a:pPr>
            <a:r>
              <a:rPr lang="en-US" dirty="0" smtClean="0">
                <a:solidFill>
                  <a:schemeClr val="bg1"/>
                </a:solidFill>
              </a:rPr>
              <a:t>Location Provides Competitive Advantage for FedEx</a:t>
            </a:r>
            <a:endParaRPr lang="en-US" dirty="0">
              <a:solidFill>
                <a:schemeClr val="bg1"/>
              </a:solidFill>
            </a:endParaRPr>
          </a:p>
        </p:txBody>
      </p:sp>
      <p:sp>
        <p:nvSpPr>
          <p:cNvPr id="26628" name="Rectangle 4"/>
          <p:cNvSpPr>
            <a:spLocks noGrp="1" noChangeArrowheads="1"/>
          </p:cNvSpPr>
          <p:nvPr>
            <p:ph idx="1"/>
          </p:nvPr>
        </p:nvSpPr>
        <p:spPr>
          <a:xfrm>
            <a:off x="1657350" y="2014539"/>
            <a:ext cx="5829300" cy="2314575"/>
          </a:xfrm>
        </p:spPr>
        <p:txBody>
          <a:bodyPr>
            <a:normAutofit fontScale="92500" lnSpcReduction="20000"/>
          </a:bodyPr>
          <a:lstStyle/>
          <a:p>
            <a:pPr marL="403622" indent="-403622">
              <a:buFont typeface="Arial Unicode MS" pitchFamily="34" charset="-128"/>
              <a:buChar char="▶"/>
            </a:pPr>
            <a:r>
              <a:rPr lang="en-US" altLang="en-US" smtClean="0">
                <a:latin typeface="Arial" pitchFamily="34" charset="0"/>
                <a:cs typeface="Arial" pitchFamily="34" charset="0"/>
              </a:rPr>
              <a:t>Central hub concept</a:t>
            </a:r>
          </a:p>
          <a:p>
            <a:pPr marL="873919" lvl="1" indent="-335756">
              <a:buFont typeface="Arial Unicode MS" pitchFamily="34" charset="-128"/>
              <a:buChar char="▶"/>
            </a:pPr>
            <a:r>
              <a:rPr lang="en-US" altLang="en-US" sz="1950">
                <a:latin typeface="Arial" pitchFamily="34" charset="0"/>
                <a:cs typeface="Arial" pitchFamily="34" charset="0"/>
              </a:rPr>
              <a:t>Enables service to more locations with fewer aircraft</a:t>
            </a:r>
          </a:p>
          <a:p>
            <a:pPr marL="873919" lvl="1" indent="-335756">
              <a:buFont typeface="Arial Unicode MS" pitchFamily="34" charset="-128"/>
              <a:buChar char="▶"/>
            </a:pPr>
            <a:r>
              <a:rPr lang="en-US" altLang="en-US" sz="1950">
                <a:latin typeface="Arial" pitchFamily="34" charset="0"/>
                <a:cs typeface="Arial" pitchFamily="34" charset="0"/>
              </a:rPr>
              <a:t>Enables matching of aircraft flights with package loads</a:t>
            </a:r>
          </a:p>
          <a:p>
            <a:pPr marL="873919" lvl="1" indent="-335756">
              <a:buFont typeface="Arial Unicode MS" pitchFamily="34" charset="-128"/>
              <a:buChar char="▶"/>
            </a:pPr>
            <a:r>
              <a:rPr lang="en-US" altLang="en-US" sz="1950">
                <a:latin typeface="Arial" pitchFamily="34" charset="0"/>
                <a:cs typeface="Arial" pitchFamily="34" charset="0"/>
              </a:rPr>
              <a:t>Reduces mishandling and delay in transit because there is total control of packages from pickup to delivery</a:t>
            </a:r>
            <a:endParaRPr lang="en-US" altLang="en-US" smtClean="0">
              <a:latin typeface="Arial" pitchFamily="34" charset="0"/>
              <a:cs typeface="Arial" pitchFamily="34" charset="0"/>
            </a:endParaRPr>
          </a:p>
        </p:txBody>
      </p:sp>
      <p:sp>
        <p:nvSpPr>
          <p:cNvPr id="21514" name="TextBox 11"/>
          <p:cNvSpPr txBox="1">
            <a:spLocks noChangeArrowheads="1"/>
          </p:cNvSpPr>
          <p:nvPr/>
        </p:nvSpPr>
        <p:spPr bwMode="auto">
          <a:xfrm>
            <a:off x="1657351" y="4234458"/>
            <a:ext cx="181492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AU" altLang="en-US" sz="900">
                <a:solidFill>
                  <a:srgbClr val="6D6D6D"/>
                </a:solidFill>
              </a:rPr>
              <a:t>© 2014 Pearson Education, Inc.</a:t>
            </a:r>
            <a:endParaRPr lang="en-US" altLang="en-US" sz="900">
              <a:solidFill>
                <a:srgbClr val="6D6D6D"/>
              </a:solidFill>
            </a:endParaRP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6628"/>
                                        </p:tgtEl>
                                        <p:attrNameLst>
                                          <p:attrName>style.visibility</p:attrName>
                                        </p:attrNameLst>
                                      </p:cBhvr>
                                      <p:to>
                                        <p:strVal val="visible"/>
                                      </p:to>
                                    </p:set>
                                    <p:animEffect transition="in" filter="strips(downRight)">
                                      <p:cBhvr>
                                        <p:cTn id="7" dur="1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50483" y="774595"/>
            <a:ext cx="5829300" cy="819746"/>
          </a:xfrm>
        </p:spPr>
        <p:txBody>
          <a:bodyPr>
            <a:normAutofit fontScale="90000"/>
          </a:bodyPr>
          <a:lstStyle/>
          <a:p>
            <a:r>
              <a:rPr lang="en-US" altLang="en-US" smtClean="0">
                <a:effectLst>
                  <a:outerShdw blurRad="38100" dist="38100" dir="2700000" algn="tl">
                    <a:srgbClr val="000000">
                      <a:alpha val="43137"/>
                    </a:srgbClr>
                  </a:outerShdw>
                </a:effectLst>
                <a:latin typeface="Arial" pitchFamily="34" charset="0"/>
                <a:cs typeface="Arial" pitchFamily="34" charset="0"/>
              </a:rPr>
              <a:t>Penting Strategisnya Keputusan Lokasi</a:t>
            </a:r>
          </a:p>
        </p:txBody>
      </p:sp>
      <p:sp>
        <p:nvSpPr>
          <p:cNvPr id="28675" name="Rectangle 3"/>
          <p:cNvSpPr>
            <a:spLocks noChangeArrowheads="1"/>
          </p:cNvSpPr>
          <p:nvPr/>
        </p:nvSpPr>
        <p:spPr bwMode="auto">
          <a:xfrm>
            <a:off x="650483" y="2045894"/>
            <a:ext cx="7332537" cy="21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Salah satu keputusan terpenting yang dibuat oleh perusahaan</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Semakin bersifat global</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Dampak signifikan pada biaya tetap dan variabel</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Keputusan dibuat relatif jarang</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5"/>
                                        </p:tgtEl>
                                        <p:attrNameLst>
                                          <p:attrName>style.visibility</p:attrName>
                                        </p:attrNameLst>
                                      </p:cBhvr>
                                      <p:to>
                                        <p:strVal val="visible"/>
                                      </p:to>
                                    </p:set>
                                    <p:animEffect transition="in" filter="strips(downRight)">
                                      <p:cBhvr>
                                        <p:cTn id="7" dur="1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50483" y="774595"/>
            <a:ext cx="5829300" cy="819746"/>
          </a:xfrm>
        </p:spPr>
        <p:txBody>
          <a:bodyPr>
            <a:normAutofit fontScale="90000"/>
          </a:bodyPr>
          <a:lstStyle/>
          <a:p>
            <a:r>
              <a:rPr lang="en-US" altLang="en-US" smtClean="0">
                <a:effectLst>
                  <a:outerShdw blurRad="38100" dist="38100" dir="2700000" algn="tl">
                    <a:srgbClr val="000000">
                      <a:alpha val="43137"/>
                    </a:srgbClr>
                  </a:outerShdw>
                </a:effectLst>
                <a:latin typeface="Arial" pitchFamily="34" charset="0"/>
                <a:cs typeface="Arial" pitchFamily="34" charset="0"/>
              </a:rPr>
              <a:t>Penting Strategisnya Keputusan Lokasi</a:t>
            </a:r>
          </a:p>
        </p:txBody>
      </p:sp>
      <p:sp>
        <p:nvSpPr>
          <p:cNvPr id="28675" name="Rectangle 3"/>
          <p:cNvSpPr>
            <a:spLocks noChangeArrowheads="1"/>
          </p:cNvSpPr>
          <p:nvPr/>
        </p:nvSpPr>
        <p:spPr bwMode="auto">
          <a:xfrm>
            <a:off x="650483" y="2045894"/>
            <a:ext cx="7332537"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Keputusan jangka panjang</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Setelah berkomitmen ke suatu lokasi, banyak masalah sumber daya dan biaya sulit diubah</a:t>
            </a:r>
          </a:p>
        </p:txBody>
      </p:sp>
    </p:spTree>
    <p:extLst>
      <p:ext uri="{BB962C8B-B14F-4D97-AF65-F5344CB8AC3E}">
        <p14:creationId xmlns:p14="http://schemas.microsoft.com/office/powerpoint/2010/main" val="782444130"/>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5"/>
                                        </p:tgtEl>
                                        <p:attrNameLst>
                                          <p:attrName>style.visibility</p:attrName>
                                        </p:attrNameLst>
                                      </p:cBhvr>
                                      <p:to>
                                        <p:strVal val="visible"/>
                                      </p:to>
                                    </p:set>
                                    <p:animEffect transition="in" filter="strips(downRight)">
                                      <p:cBhvr>
                                        <p:cTn id="7" dur="1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1876425" y="1840410"/>
            <a:ext cx="5397104"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90000"/>
              </a:lnSpc>
              <a:spcAft>
                <a:spcPct val="40000"/>
              </a:spcAft>
              <a:buClr>
                <a:srgbClr val="BF0922"/>
              </a:buClr>
              <a:buFont typeface="Wingdings" pitchFamily="2" charset="2"/>
              <a:buNone/>
            </a:pPr>
            <a:r>
              <a:rPr lang="en-US" altLang="en-US" sz="2400" b="1">
                <a:solidFill>
                  <a:srgbClr val="FFFF00"/>
                </a:solidFill>
                <a:effectLst>
                  <a:outerShdw blurRad="38100" dist="38100" dir="2700000" algn="tl">
                    <a:srgbClr val="000000">
                      <a:alpha val="43137"/>
                    </a:srgbClr>
                  </a:outerShdw>
                </a:effectLst>
              </a:rPr>
              <a:t>Tujuan dari strategi lokasi adalah untuk memaksimalkan manfaat lokasi kepada perusahaan</a:t>
            </a:r>
          </a:p>
        </p:txBody>
      </p:sp>
      <p:sp>
        <p:nvSpPr>
          <p:cNvPr id="2" name="TextBox 1"/>
          <p:cNvSpPr txBox="1"/>
          <p:nvPr/>
        </p:nvSpPr>
        <p:spPr>
          <a:xfrm>
            <a:off x="2171700" y="2814640"/>
            <a:ext cx="6527749" cy="1601977"/>
          </a:xfrm>
          <a:prstGeom prst="rect">
            <a:avLst/>
          </a:prstGeom>
          <a:noFill/>
        </p:spPr>
        <p:txBody>
          <a:bodyPr wrap="none">
            <a:spAutoFit/>
          </a:bodyPr>
          <a:lstStyle/>
          <a:p>
            <a:pPr fontAlgn="auto">
              <a:lnSpc>
                <a:spcPct val="90000"/>
              </a:lnSpc>
              <a:spcBef>
                <a:spcPts val="0"/>
              </a:spcBef>
              <a:spcAft>
                <a:spcPts val="900"/>
              </a:spcAft>
              <a:defRPr/>
            </a:pPr>
            <a:r>
              <a:rPr lang="en-US" sz="2100">
                <a:latin typeface="+mn-lt"/>
                <a:cs typeface="+mn-cs"/>
              </a:rPr>
              <a:t>Pilihan termasuk</a:t>
            </a:r>
          </a:p>
          <a:p>
            <a:pPr marL="457200" indent="-457200" fontAlgn="auto">
              <a:lnSpc>
                <a:spcPct val="90000"/>
              </a:lnSpc>
              <a:spcBef>
                <a:spcPts val="0"/>
              </a:spcBef>
              <a:spcAft>
                <a:spcPts val="900"/>
              </a:spcAft>
              <a:buFont typeface="+mj-lt"/>
              <a:buAutoNum type="arabicPeriod"/>
              <a:defRPr/>
            </a:pPr>
            <a:r>
              <a:rPr lang="en-US" sz="2100">
                <a:latin typeface="+mn-lt"/>
                <a:cs typeface="+mn-cs"/>
              </a:rPr>
              <a:t>Memperluas fasilitas yang ada</a:t>
            </a:r>
          </a:p>
          <a:p>
            <a:pPr marL="457200" indent="-457200" fontAlgn="auto">
              <a:lnSpc>
                <a:spcPct val="90000"/>
              </a:lnSpc>
              <a:spcBef>
                <a:spcPts val="0"/>
              </a:spcBef>
              <a:spcAft>
                <a:spcPts val="900"/>
              </a:spcAft>
              <a:buFont typeface="+mj-lt"/>
              <a:buAutoNum type="arabicPeriod"/>
              <a:defRPr/>
            </a:pPr>
            <a:r>
              <a:rPr lang="en-US" sz="2100">
                <a:latin typeface="+mn-lt"/>
                <a:cs typeface="+mn-cs"/>
              </a:rPr>
              <a:t>Pertahankan yang ada dan tambahkan situs</a:t>
            </a:r>
          </a:p>
          <a:p>
            <a:pPr marL="457200" indent="-457200" fontAlgn="auto">
              <a:lnSpc>
                <a:spcPct val="90000"/>
              </a:lnSpc>
              <a:spcBef>
                <a:spcPts val="0"/>
              </a:spcBef>
              <a:spcAft>
                <a:spcPts val="900"/>
              </a:spcAft>
              <a:buFont typeface="+mj-lt"/>
              <a:buAutoNum type="arabicPeriod"/>
              <a:defRPr/>
            </a:pPr>
            <a:r>
              <a:rPr lang="en-US" sz="2100">
                <a:latin typeface="+mn-lt"/>
                <a:cs typeface="+mn-cs"/>
              </a:rPr>
              <a:t>Penutup sudah ada dan relokasi</a:t>
            </a:r>
            <a:endParaRPr lang="en-US" sz="2100" dirty="0">
              <a:latin typeface="+mn-lt"/>
              <a:cs typeface="+mn-cs"/>
            </a:endParaRPr>
          </a:p>
        </p:txBody>
      </p:sp>
      <p:sp>
        <p:nvSpPr>
          <p:cNvPr id="5" name="Rectangle 2"/>
          <p:cNvSpPr txBox="1">
            <a:spLocks noChangeArrowheads="1"/>
          </p:cNvSpPr>
          <p:nvPr/>
        </p:nvSpPr>
        <p:spPr>
          <a:xfrm>
            <a:off x="650483" y="774595"/>
            <a:ext cx="5829300" cy="819746"/>
          </a:xfrm>
          <a:prstGeom prst="rect">
            <a:avLst/>
          </a:prstGeom>
        </p:spPr>
        <p:txBody>
          <a:bodyPr vert="horz" lIns="91440" tIns="45720" rIns="91440" bIns="45720" rtlCol="0" anchor="ctr">
            <a:normAutofit fontScale="90000" lnSpcReduction="20000"/>
          </a:bodyPr>
          <a:lstStyle>
            <a:lvl1pPr algn="l" defTabSz="342900" rtl="0" eaLnBrk="1" latinLnBrk="0" hangingPunct="1">
              <a:spcBef>
                <a:spcPct val="0"/>
              </a:spcBef>
              <a:buNone/>
              <a:defRPr sz="3200" b="1" i="0" kern="1200">
                <a:solidFill>
                  <a:schemeClr val="tx2"/>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altLang="en-US" smtClean="0">
                <a:latin typeface="Arial" pitchFamily="34" charset="0"/>
                <a:cs typeface="Arial" pitchFamily="34" charset="0"/>
              </a:rPr>
              <a:t>Penting Strategisnya Keputusan Lokasi</a:t>
            </a:r>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5"/>
                                        </p:tgtEl>
                                        <p:attrNameLst>
                                          <p:attrName>style.visibility</p:attrName>
                                        </p:attrNameLst>
                                      </p:cBhvr>
                                      <p:to>
                                        <p:strVal val="visible"/>
                                      </p:to>
                                    </p:set>
                                    <p:animEffect transition="in" filter="strips(downRight)">
                                      <p:cBhvr>
                                        <p:cTn id="7" dur="1000"/>
                                        <p:tgtEl>
                                          <p:spTgt spid="2867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50483" y="774595"/>
            <a:ext cx="5829300" cy="819746"/>
          </a:xfrm>
        </p:spPr>
        <p:txBody>
          <a:bodyPr>
            <a:normAutofit fontScale="90000"/>
          </a:bodyPr>
          <a:lstStyle/>
          <a:p>
            <a:r>
              <a:rPr lang="en-US" altLang="en-US" smtClean="0">
                <a:effectLst>
                  <a:outerShdw blurRad="38100" dist="38100" dir="2700000" algn="tl">
                    <a:srgbClr val="000000">
                      <a:alpha val="43137"/>
                    </a:srgbClr>
                  </a:outerShdw>
                </a:effectLst>
                <a:latin typeface="Arial" pitchFamily="34" charset="0"/>
                <a:cs typeface="Arial" pitchFamily="34" charset="0"/>
              </a:rPr>
              <a:t>Penting Strategisnya Keputusan Lokasi</a:t>
            </a:r>
          </a:p>
        </p:txBody>
      </p:sp>
      <p:sp>
        <p:nvSpPr>
          <p:cNvPr id="28675" name="Rectangle 3"/>
          <p:cNvSpPr>
            <a:spLocks noChangeArrowheads="1"/>
          </p:cNvSpPr>
          <p:nvPr/>
        </p:nvSpPr>
        <p:spPr bwMode="auto">
          <a:xfrm>
            <a:off x="650483" y="2045894"/>
            <a:ext cx="7332537"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Keputusan jangka panjang</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Setelah berkomitmen ke suatu lokasi, banyak masalah sumber daya dan biaya sulit diubah</a:t>
            </a:r>
          </a:p>
        </p:txBody>
      </p:sp>
    </p:spTree>
    <p:extLst>
      <p:ext uri="{BB962C8B-B14F-4D97-AF65-F5344CB8AC3E}">
        <p14:creationId xmlns:p14="http://schemas.microsoft.com/office/powerpoint/2010/main" val="1669545971"/>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5"/>
                                        </p:tgtEl>
                                        <p:attrNameLst>
                                          <p:attrName>style.visibility</p:attrName>
                                        </p:attrNameLst>
                                      </p:cBhvr>
                                      <p:to>
                                        <p:strVal val="visible"/>
                                      </p:to>
                                    </p:set>
                                    <p:animEffect transition="in" filter="strips(downRight)">
                                      <p:cBhvr>
                                        <p:cTn id="7" dur="1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50483" y="774595"/>
            <a:ext cx="5829300" cy="819746"/>
          </a:xfrm>
        </p:spPr>
        <p:txBody>
          <a:bodyPr>
            <a:normAutofit/>
          </a:bodyPr>
          <a:lstStyle/>
          <a:p>
            <a:r>
              <a:rPr lang="en-US" altLang="en-US" smtClean="0">
                <a:effectLst>
                  <a:outerShdw blurRad="38100" dist="38100" dir="2700000" algn="tl">
                    <a:srgbClr val="000000">
                      <a:alpha val="43137"/>
                    </a:srgbClr>
                  </a:outerShdw>
                </a:effectLst>
                <a:latin typeface="Arial" pitchFamily="34" charset="0"/>
                <a:cs typeface="Arial" pitchFamily="34" charset="0"/>
              </a:rPr>
              <a:t>Pentingnya Lokasi</a:t>
            </a:r>
          </a:p>
        </p:txBody>
      </p:sp>
      <p:sp>
        <p:nvSpPr>
          <p:cNvPr id="28675" name="Rectangle 3"/>
          <p:cNvSpPr>
            <a:spLocks noChangeArrowheads="1"/>
          </p:cNvSpPr>
          <p:nvPr/>
        </p:nvSpPr>
        <p:spPr bwMode="auto">
          <a:xfrm>
            <a:off x="650483" y="2045894"/>
            <a:ext cx="7332537" cy="21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One of the most important decisions a firm makes</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Increasingly global in nature</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Significant impact on fixed and variable costs</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Decisions made relatively infrequently</a:t>
            </a:r>
          </a:p>
        </p:txBody>
      </p:sp>
    </p:spTree>
    <p:extLst>
      <p:ext uri="{BB962C8B-B14F-4D97-AF65-F5344CB8AC3E}">
        <p14:creationId xmlns:p14="http://schemas.microsoft.com/office/powerpoint/2010/main" val="747677358"/>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5"/>
                                        </p:tgtEl>
                                        <p:attrNameLst>
                                          <p:attrName>style.visibility</p:attrName>
                                        </p:attrNameLst>
                                      </p:cBhvr>
                                      <p:to>
                                        <p:strVal val="visible"/>
                                      </p:to>
                                    </p:set>
                                    <p:animEffect transition="in" filter="strips(downRight)">
                                      <p:cBhvr>
                                        <p:cTn id="7" dur="1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1657350" y="887611"/>
            <a:ext cx="5829300" cy="819746"/>
          </a:xfrm>
        </p:spPr>
        <p:txBody>
          <a:bodyPr>
            <a:normAutofit fontScale="90000"/>
          </a:bodyPr>
          <a:lstStyle/>
          <a:p>
            <a:r>
              <a:rPr lang="en-US" altLang="en-US">
                <a:latin typeface="Arial" pitchFamily="34" charset="0"/>
                <a:cs typeface="Arial" pitchFamily="34" charset="0"/>
              </a:rPr>
              <a:t>Strategisnya Keputusan Lokasi</a:t>
            </a:r>
            <a:endParaRPr lang="en-US" altLang="en-US" smtClean="0">
              <a:latin typeface="Arial" pitchFamily="34" charset="0"/>
              <a:cs typeface="Arial" pitchFamily="34" charset="0"/>
            </a:endParaRPr>
          </a:p>
        </p:txBody>
      </p:sp>
      <p:sp>
        <p:nvSpPr>
          <p:cNvPr id="28675" name="Rectangle 3"/>
          <p:cNvSpPr>
            <a:spLocks noChangeArrowheads="1"/>
          </p:cNvSpPr>
          <p:nvPr/>
        </p:nvSpPr>
        <p:spPr bwMode="auto">
          <a:xfrm>
            <a:off x="1876425" y="1840409"/>
            <a:ext cx="539710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400"/>
              <a:t>Long-term decisions </a:t>
            </a:r>
          </a:p>
          <a:p>
            <a:pPr>
              <a:lnSpc>
                <a:spcPct val="90000"/>
              </a:lnSpc>
              <a:spcAft>
                <a:spcPct val="40000"/>
              </a:spcAft>
              <a:buClr>
                <a:srgbClr val="FFFF00"/>
              </a:buClr>
              <a:buSzPct val="60000"/>
              <a:buFont typeface="Courier New" panose="02070309020205020404" pitchFamily="49" charset="0"/>
              <a:buChar char="o"/>
            </a:pPr>
            <a:r>
              <a:rPr lang="en-US" altLang="en-US" sz="2400"/>
              <a:t>Once committed to a location, many resource and cost issues are difficult to change</a:t>
            </a:r>
            <a:endParaRPr lang="en-US" altLang="en-US" sz="1950"/>
          </a:p>
        </p:txBody>
      </p:sp>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675"/>
                                        </p:tgtEl>
                                        <p:attrNameLst>
                                          <p:attrName>style.visibility</p:attrName>
                                        </p:attrNameLst>
                                      </p:cBhvr>
                                      <p:to>
                                        <p:strVal val="visible"/>
                                      </p:to>
                                    </p:set>
                                    <p:animEffect transition="in" filter="strips(downRight)">
                                      <p:cBhvr>
                                        <p:cTn id="7" dur="1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1657350" y="892969"/>
            <a:ext cx="5829300" cy="507206"/>
          </a:xfrm>
        </p:spPr>
        <p:txBody>
          <a:bodyPr>
            <a:normAutofit fontScale="90000"/>
          </a:bodyPr>
          <a:lstStyle/>
          <a:p>
            <a:r>
              <a:rPr lang="en-US" altLang="en-US" smtClean="0">
                <a:latin typeface="Arial" pitchFamily="34" charset="0"/>
                <a:cs typeface="Arial" pitchFamily="34" charset="0"/>
              </a:rPr>
              <a:t>Lokasi dan Biaya</a:t>
            </a:r>
          </a:p>
        </p:txBody>
      </p:sp>
      <p:sp>
        <p:nvSpPr>
          <p:cNvPr id="30723" name="Rectangle 3"/>
          <p:cNvSpPr>
            <a:spLocks noChangeArrowheads="1"/>
          </p:cNvSpPr>
          <p:nvPr/>
        </p:nvSpPr>
        <p:spPr bwMode="auto">
          <a:xfrm>
            <a:off x="1747840" y="1619847"/>
            <a:ext cx="5636419"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Keputusan lokasi berdasarkan biaya rendah memerlukan pertimbangan yang cermat</a:t>
            </a:r>
          </a:p>
          <a:p>
            <a:pPr>
              <a:lnSpc>
                <a:spcPct val="90000"/>
              </a:lnSpc>
              <a:spcAft>
                <a:spcPct val="40000"/>
              </a:spcAft>
              <a:buClr>
                <a:srgbClr val="FFFF00"/>
              </a:buClr>
              <a:buSzPct val="60000"/>
              <a:buFont typeface="Courier New" panose="02070309020205020404" pitchFamily="49" charset="0"/>
              <a:buChar char="o"/>
            </a:pPr>
            <a:r>
              <a:rPr lang="en-US" altLang="en-US" sz="2400" smtClean="0">
                <a:effectLst>
                  <a:outerShdw blurRad="38100" dist="38100" dir="2700000" algn="tl">
                    <a:srgbClr val="000000">
                      <a:alpha val="43137"/>
                    </a:srgbClr>
                  </a:outerShdw>
                </a:effectLst>
              </a:rPr>
              <a:t>Sekali </a:t>
            </a:r>
            <a:r>
              <a:rPr lang="en-US" altLang="en-US" sz="2400">
                <a:effectLst>
                  <a:outerShdw blurRad="38100" dist="38100" dir="2700000" algn="tl">
                    <a:srgbClr val="000000">
                      <a:alpha val="43137"/>
                    </a:srgbClr>
                  </a:outerShdw>
                </a:effectLst>
              </a:rPr>
              <a:t>di </a:t>
            </a:r>
            <a:r>
              <a:rPr lang="en-US" altLang="en-US" sz="2400" smtClean="0">
                <a:effectLst>
                  <a:outerShdw blurRad="38100" dist="38100" dir="2700000" algn="tl">
                    <a:srgbClr val="000000">
                      <a:alpha val="43137"/>
                    </a:srgbClr>
                  </a:outerShdw>
                </a:effectLst>
              </a:rPr>
              <a:t>tempatkan, maka biaya </a:t>
            </a:r>
            <a:r>
              <a:rPr lang="en-US" altLang="en-US" sz="2400">
                <a:effectLst>
                  <a:outerShdw blurRad="38100" dist="38100" dir="2700000" algn="tl">
                    <a:srgbClr val="000000">
                      <a:alpha val="43137"/>
                    </a:srgbClr>
                  </a:outerShdw>
                </a:effectLst>
              </a:rPr>
              <a:t>terkait lokasi </a:t>
            </a:r>
            <a:r>
              <a:rPr lang="en-US" altLang="en-US" sz="2400" smtClean="0">
                <a:effectLst>
                  <a:outerShdw blurRad="38100" dist="38100" dir="2700000" algn="tl">
                    <a:srgbClr val="000000">
                      <a:alpha val="43137"/>
                    </a:srgbClr>
                  </a:outerShdw>
                </a:effectLst>
              </a:rPr>
              <a:t>tersebut akan tetap </a:t>
            </a:r>
            <a:r>
              <a:rPr lang="en-US" altLang="en-US" sz="2400">
                <a:effectLst>
                  <a:outerShdw blurRad="38100" dist="38100" dir="2700000" algn="tl">
                    <a:srgbClr val="000000">
                      <a:alpha val="43137"/>
                    </a:srgbClr>
                  </a:outerShdw>
                </a:effectLst>
              </a:rPr>
              <a:t>di tempat </a:t>
            </a:r>
            <a:r>
              <a:rPr lang="en-US" altLang="en-US" sz="2400" smtClean="0">
                <a:effectLst>
                  <a:outerShdw blurRad="38100" dist="38100" dir="2700000" algn="tl">
                    <a:srgbClr val="000000">
                      <a:alpha val="43137"/>
                    </a:srgbClr>
                  </a:outerShdw>
                </a:effectLst>
              </a:rPr>
              <a:t>itu dan </a:t>
            </a:r>
            <a:r>
              <a:rPr lang="en-US" altLang="en-US" sz="2400">
                <a:effectLst>
                  <a:outerShdw blurRad="38100" dist="38100" dir="2700000" algn="tl">
                    <a:srgbClr val="000000">
                      <a:alpha val="43137"/>
                    </a:srgbClr>
                  </a:outerShdw>
                </a:effectLst>
              </a:rPr>
              <a:t>sulit untuk dikurangi</a:t>
            </a:r>
          </a:p>
          <a:p>
            <a:pPr>
              <a:lnSpc>
                <a:spcPct val="90000"/>
              </a:lnSpc>
              <a:spcAft>
                <a:spcPct val="40000"/>
              </a:spcAft>
              <a:buClr>
                <a:srgbClr val="FFFF00"/>
              </a:buClr>
              <a:buSzPct val="60000"/>
              <a:buFont typeface="Courier New" panose="02070309020205020404" pitchFamily="49" charset="0"/>
              <a:buChar char="o"/>
            </a:pPr>
            <a:r>
              <a:rPr lang="en-US" altLang="en-US" sz="2400">
                <a:effectLst>
                  <a:outerShdw blurRad="38100" dist="38100" dir="2700000" algn="tl">
                    <a:srgbClr val="000000">
                      <a:alpha val="43137"/>
                    </a:srgbClr>
                  </a:outerShdw>
                </a:effectLst>
              </a:rPr>
              <a:t>Menentukan lokasi fasilitas yang optimal adalah investasi yang </a:t>
            </a:r>
            <a:r>
              <a:rPr lang="en-US" altLang="en-US" sz="2400" smtClean="0">
                <a:effectLst>
                  <a:outerShdw blurRad="38100" dist="38100" dir="2700000" algn="tl">
                    <a:srgbClr val="000000">
                      <a:alpha val="43137"/>
                    </a:srgbClr>
                  </a:outerShdw>
                </a:effectLst>
              </a:rPr>
              <a:t>bagus</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723"/>
                                        </p:tgtEl>
                                        <p:attrNameLst>
                                          <p:attrName>style.visibility</p:attrName>
                                        </p:attrNameLst>
                                      </p:cBhvr>
                                      <p:to>
                                        <p:strVal val="visible"/>
                                      </p:to>
                                    </p:set>
                                    <p:animEffect transition="in" filter="strips(downRight)">
                                      <p:cBhvr>
                                        <p:cTn id="7" dur="10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485900" y="797422"/>
            <a:ext cx="6172200" cy="745629"/>
          </a:xfrm>
          <a:extLst/>
        </p:spPr>
        <p:txBody>
          <a:bodyPr rtlCol="0">
            <a:normAutofit fontScale="90000"/>
          </a:bodyPr>
          <a:lstStyle/>
          <a:p>
            <a:pPr>
              <a:defRPr/>
            </a:pPr>
            <a:r>
              <a:rPr lang="en-US" smtClean="0"/>
              <a:t>Faktor-faktor yang Mempengaruhi Keputusan Lokasi</a:t>
            </a:r>
            <a:br>
              <a:rPr lang="en-US" smtClean="0"/>
            </a:br>
            <a:endParaRPr lang="en-US" dirty="0"/>
          </a:p>
        </p:txBody>
      </p:sp>
      <p:sp>
        <p:nvSpPr>
          <p:cNvPr id="31746" name="Content Placeholder 1"/>
          <p:cNvSpPr>
            <a:spLocks noGrp="1"/>
          </p:cNvSpPr>
          <p:nvPr>
            <p:ph idx="1"/>
          </p:nvPr>
        </p:nvSpPr>
        <p:spPr>
          <a:xfrm>
            <a:off x="1647825" y="1657351"/>
            <a:ext cx="5829300" cy="2431554"/>
          </a:xfrm>
        </p:spPr>
        <p:txBody>
          <a:bodyPr>
            <a:normAutofit/>
          </a:bodyPr>
          <a:lstStyle/>
          <a:p>
            <a:r>
              <a:rPr lang="en-US" altLang="en-US">
                <a:latin typeface="Arial" pitchFamily="34" charset="0"/>
                <a:cs typeface="Arial" pitchFamily="34" charset="0"/>
              </a:rPr>
              <a:t>Globalisasi menambah kompleksitas</a:t>
            </a:r>
          </a:p>
          <a:p>
            <a:pPr lvl="1"/>
            <a:r>
              <a:rPr lang="en-US" altLang="en-US">
                <a:latin typeface="Arial" pitchFamily="34" charset="0"/>
                <a:cs typeface="Arial" pitchFamily="34" charset="0"/>
              </a:rPr>
              <a:t>Ekonomi pasar</a:t>
            </a:r>
          </a:p>
          <a:p>
            <a:pPr lvl="1"/>
            <a:r>
              <a:rPr lang="en-US" altLang="en-US">
                <a:latin typeface="Arial" pitchFamily="34" charset="0"/>
                <a:cs typeface="Arial" pitchFamily="34" charset="0"/>
              </a:rPr>
              <a:t>Komunikasi</a:t>
            </a:r>
          </a:p>
          <a:p>
            <a:pPr lvl="1"/>
            <a:r>
              <a:rPr lang="en-US" altLang="en-US">
                <a:latin typeface="Arial" pitchFamily="34" charset="0"/>
                <a:cs typeface="Arial" pitchFamily="34" charset="0"/>
              </a:rPr>
              <a:t>Transportasi yang cepat dan andal</a:t>
            </a:r>
          </a:p>
          <a:p>
            <a:pPr lvl="1"/>
            <a:r>
              <a:rPr lang="en-US" altLang="en-US">
                <a:latin typeface="Arial" pitchFamily="34" charset="0"/>
                <a:cs typeface="Arial" pitchFamily="34" charset="0"/>
              </a:rPr>
              <a:t>Kemudahan arus modal</a:t>
            </a:r>
          </a:p>
          <a:p>
            <a:pPr lvl="1"/>
            <a:r>
              <a:rPr lang="en-US" altLang="en-US">
                <a:latin typeface="Arial" pitchFamily="34" charset="0"/>
                <a:cs typeface="Arial" pitchFamily="34" charset="0"/>
              </a:rPr>
              <a:t>Membedakan biaya tenaga kerja</a:t>
            </a:r>
          </a:p>
          <a:p>
            <a:r>
              <a:rPr lang="en-US" altLang="en-US">
                <a:latin typeface="Arial" pitchFamily="34" charset="0"/>
                <a:cs typeface="Arial" pitchFamily="34" charset="0"/>
              </a:rPr>
              <a:t>Identifikasi faktor kunci sukses </a:t>
            </a:r>
            <a:r>
              <a:rPr lang="en-US" altLang="en-US" smtClean="0">
                <a:latin typeface="Arial" pitchFamily="34" charset="0"/>
                <a:cs typeface="Arial" pitchFamily="34" charset="0"/>
              </a:rPr>
              <a:t>(Key Success Factors = KSFs)</a:t>
            </a:r>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485900" y="797422"/>
            <a:ext cx="6172200" cy="745629"/>
          </a:xfrm>
          <a:extLst/>
        </p:spPr>
        <p:txBody>
          <a:bodyPr rtlCol="0">
            <a:normAutofit fontScale="90000"/>
          </a:bodyPr>
          <a:lstStyle/>
          <a:p>
            <a:pPr>
              <a:defRPr/>
            </a:pPr>
            <a:r>
              <a:rPr lang="en-US" smtClean="0"/>
              <a:t>Faktor-faktor yang Mempengaruhi Keputusan Lokasi</a:t>
            </a:r>
            <a:br>
              <a:rPr lang="en-US" smtClean="0"/>
            </a:br>
            <a:endParaRPr lang="en-US" dirty="0"/>
          </a:p>
        </p:txBody>
      </p:sp>
      <p:sp>
        <p:nvSpPr>
          <p:cNvPr id="31746" name="Content Placeholder 1"/>
          <p:cNvSpPr>
            <a:spLocks noGrp="1"/>
          </p:cNvSpPr>
          <p:nvPr>
            <p:ph idx="1"/>
          </p:nvPr>
        </p:nvSpPr>
        <p:spPr>
          <a:xfrm>
            <a:off x="1647825" y="1657351"/>
            <a:ext cx="5829300" cy="2431554"/>
          </a:xfrm>
        </p:spPr>
        <p:txBody>
          <a:bodyPr/>
          <a:lstStyle/>
          <a:p>
            <a:r>
              <a:rPr lang="en-US" altLang="en-US" smtClean="0">
                <a:latin typeface="Arial" pitchFamily="34" charset="0"/>
                <a:cs typeface="Arial" pitchFamily="34" charset="0"/>
              </a:rPr>
              <a:t>Globalization adds to complexity</a:t>
            </a:r>
          </a:p>
          <a:p>
            <a:pPr lvl="1"/>
            <a:r>
              <a:rPr lang="en-US" altLang="en-US" smtClean="0">
                <a:latin typeface="Arial" pitchFamily="34" charset="0"/>
                <a:cs typeface="Arial" pitchFamily="34" charset="0"/>
              </a:rPr>
              <a:t>Market economics</a:t>
            </a:r>
          </a:p>
          <a:p>
            <a:pPr lvl="1"/>
            <a:r>
              <a:rPr lang="en-US" altLang="en-US" smtClean="0">
                <a:latin typeface="Arial" pitchFamily="34" charset="0"/>
                <a:cs typeface="Arial" pitchFamily="34" charset="0"/>
              </a:rPr>
              <a:t>Communication</a:t>
            </a:r>
          </a:p>
          <a:p>
            <a:pPr lvl="1"/>
            <a:r>
              <a:rPr lang="en-US" altLang="en-US" smtClean="0">
                <a:latin typeface="Arial" pitchFamily="34" charset="0"/>
                <a:cs typeface="Arial" pitchFamily="34" charset="0"/>
              </a:rPr>
              <a:t>Rapid, reliable transportation</a:t>
            </a:r>
          </a:p>
          <a:p>
            <a:pPr lvl="1"/>
            <a:r>
              <a:rPr lang="en-US" altLang="en-US" smtClean="0">
                <a:latin typeface="Arial" pitchFamily="34" charset="0"/>
                <a:cs typeface="Arial" pitchFamily="34" charset="0"/>
              </a:rPr>
              <a:t>Ease of capital flow</a:t>
            </a:r>
          </a:p>
          <a:p>
            <a:pPr lvl="1"/>
            <a:r>
              <a:rPr lang="en-US" altLang="en-US" smtClean="0">
                <a:latin typeface="Arial" pitchFamily="34" charset="0"/>
                <a:cs typeface="Arial" pitchFamily="34" charset="0"/>
              </a:rPr>
              <a:t>Differing labor costs</a:t>
            </a:r>
          </a:p>
          <a:p>
            <a:r>
              <a:rPr lang="en-US" altLang="en-US" smtClean="0">
                <a:latin typeface="Arial" pitchFamily="34" charset="0"/>
                <a:cs typeface="Arial" pitchFamily="34" charset="0"/>
              </a:rPr>
              <a:t>Identify key success factors (KSFs)</a:t>
            </a:r>
          </a:p>
        </p:txBody>
      </p:sp>
    </p:spTree>
    <p:extLst>
      <p:ext uri="{BB962C8B-B14F-4D97-AF65-F5344CB8AC3E}">
        <p14:creationId xmlns:p14="http://schemas.microsoft.com/office/powerpoint/2010/main" val="2181634381"/>
      </p:ext>
    </p:extLst>
  </p:cSld>
  <p:clrMapOvr>
    <a:masterClrMapping/>
  </p:clrMapOvr>
  <p:transition>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657350" y="844749"/>
            <a:ext cx="5829300" cy="485775"/>
          </a:xfrm>
        </p:spPr>
        <p:txBody>
          <a:bodyPr>
            <a:normAutofit fontScale="90000"/>
          </a:bodyPr>
          <a:lstStyle/>
          <a:p>
            <a:r>
              <a:rPr lang="en-US" altLang="en-US" smtClean="0">
                <a:latin typeface="Arial" pitchFamily="34" charset="0"/>
                <a:cs typeface="Arial" pitchFamily="34" charset="0"/>
              </a:rPr>
              <a:t>Keputusan Lokasi</a:t>
            </a:r>
          </a:p>
        </p:txBody>
      </p:sp>
      <p:sp>
        <p:nvSpPr>
          <p:cNvPr id="36893" name="Rectangle 29"/>
          <p:cNvSpPr>
            <a:spLocks noChangeArrowheads="1"/>
          </p:cNvSpPr>
          <p:nvPr/>
        </p:nvSpPr>
        <p:spPr bwMode="auto">
          <a:xfrm>
            <a:off x="1674020" y="1379637"/>
            <a:ext cx="256192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smtClean="0">
                <a:solidFill>
                  <a:srgbClr val="FFFF00"/>
                </a:solidFill>
              </a:rPr>
              <a:t>Keputusan Negara</a:t>
            </a:r>
            <a:endParaRPr lang="en-US" altLang="en-US" sz="2100" b="1">
              <a:solidFill>
                <a:srgbClr val="FFFF00"/>
              </a:solidFill>
            </a:endParaRPr>
          </a:p>
        </p:txBody>
      </p:sp>
      <p:sp>
        <p:nvSpPr>
          <p:cNvPr id="36894" name="Rectangle 30"/>
          <p:cNvSpPr>
            <a:spLocks noChangeArrowheads="1"/>
          </p:cNvSpPr>
          <p:nvPr/>
        </p:nvSpPr>
        <p:spPr bwMode="auto">
          <a:xfrm>
            <a:off x="4410076" y="1379637"/>
            <a:ext cx="28472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smtClean="0">
                <a:solidFill>
                  <a:srgbClr val="FFFF00"/>
                </a:solidFill>
              </a:rPr>
              <a:t>Faktor Kunci Sukses</a:t>
            </a:r>
            <a:endParaRPr lang="en-US" altLang="en-US" sz="2100" b="1">
              <a:solidFill>
                <a:srgbClr val="FFFF00"/>
              </a:solidFill>
            </a:endParaRPr>
          </a:p>
        </p:txBody>
      </p:sp>
      <p:sp>
        <p:nvSpPr>
          <p:cNvPr id="36895" name="Rectangle 31"/>
          <p:cNvSpPr>
            <a:spLocks noChangeArrowheads="1"/>
          </p:cNvSpPr>
          <p:nvPr/>
        </p:nvSpPr>
        <p:spPr bwMode="auto">
          <a:xfrm>
            <a:off x="4373969" y="1843089"/>
            <a:ext cx="3468291" cy="257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marL="342900" indent="-342900">
              <a:lnSpc>
                <a:spcPct val="90000"/>
              </a:lnSpc>
              <a:spcAft>
                <a:spcPct val="40000"/>
              </a:spcAft>
              <a:buClr>
                <a:srgbClr val="FFFF00"/>
              </a:buClr>
              <a:buFont typeface="+mj-lt"/>
              <a:buAutoNum type="arabicPeriod"/>
            </a:pPr>
            <a:r>
              <a:rPr lang="en-US" altLang="en-US" sz="1600"/>
              <a:t>Risiko politik, peraturan pemerintah, sikap, insentif</a:t>
            </a:r>
          </a:p>
          <a:p>
            <a:pPr marL="342900" indent="-342900">
              <a:lnSpc>
                <a:spcPct val="90000"/>
              </a:lnSpc>
              <a:spcAft>
                <a:spcPct val="40000"/>
              </a:spcAft>
              <a:buClr>
                <a:srgbClr val="FFFF00"/>
              </a:buClr>
              <a:buFont typeface="+mj-lt"/>
              <a:buAutoNum type="arabicPeriod"/>
            </a:pPr>
            <a:r>
              <a:rPr lang="en-US" altLang="en-US" sz="1600"/>
              <a:t>Masalah budaya dan ekonomi</a:t>
            </a:r>
          </a:p>
          <a:p>
            <a:pPr marL="342900" indent="-342900">
              <a:lnSpc>
                <a:spcPct val="90000"/>
              </a:lnSpc>
              <a:spcAft>
                <a:spcPct val="40000"/>
              </a:spcAft>
              <a:buClr>
                <a:srgbClr val="FFFF00"/>
              </a:buClr>
              <a:buFont typeface="+mj-lt"/>
              <a:buAutoNum type="arabicPeriod"/>
            </a:pPr>
            <a:r>
              <a:rPr lang="en-US" altLang="en-US" sz="1600"/>
              <a:t>Lokasi pasar</a:t>
            </a:r>
          </a:p>
          <a:p>
            <a:pPr marL="342900" indent="-342900">
              <a:lnSpc>
                <a:spcPct val="90000"/>
              </a:lnSpc>
              <a:spcAft>
                <a:spcPct val="40000"/>
              </a:spcAft>
              <a:buClr>
                <a:srgbClr val="FFFF00"/>
              </a:buClr>
              <a:buFont typeface="+mj-lt"/>
              <a:buAutoNum type="arabicPeriod"/>
            </a:pPr>
            <a:r>
              <a:rPr lang="en-US" altLang="en-US" sz="1600"/>
              <a:t>Bakat, sikap, produktivitas, biaya tenaga kerja</a:t>
            </a:r>
          </a:p>
          <a:p>
            <a:pPr marL="342900" indent="-342900">
              <a:lnSpc>
                <a:spcPct val="90000"/>
              </a:lnSpc>
              <a:spcAft>
                <a:spcPct val="40000"/>
              </a:spcAft>
              <a:buClr>
                <a:srgbClr val="FFFF00"/>
              </a:buClr>
              <a:buFont typeface="+mj-lt"/>
              <a:buAutoNum type="arabicPeriod"/>
            </a:pPr>
            <a:r>
              <a:rPr lang="en-US" altLang="en-US" sz="1600"/>
              <a:t>Ketersediaan pasokan, komunikasi, energi</a:t>
            </a:r>
          </a:p>
          <a:p>
            <a:pPr marL="342900" indent="-342900">
              <a:lnSpc>
                <a:spcPct val="90000"/>
              </a:lnSpc>
              <a:spcAft>
                <a:spcPct val="40000"/>
              </a:spcAft>
              <a:buClr>
                <a:srgbClr val="FFFF00"/>
              </a:buClr>
              <a:buFont typeface="+mj-lt"/>
              <a:buAutoNum type="arabicPeriod"/>
            </a:pPr>
            <a:r>
              <a:rPr lang="en-US" altLang="en-US" sz="1600"/>
              <a:t>Nilai tukar dan risiko mata uang</a:t>
            </a:r>
          </a:p>
        </p:txBody>
      </p:sp>
      <p:sp>
        <p:nvSpPr>
          <p:cNvPr id="36896" name="Rectangle 32"/>
          <p:cNvSpPr>
            <a:spLocks noChangeArrowheads="1"/>
          </p:cNvSpPr>
          <p:nvPr/>
        </p:nvSpPr>
        <p:spPr bwMode="auto">
          <a:xfrm>
            <a:off x="529945" y="4155684"/>
            <a:ext cx="875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t>Figure </a:t>
            </a:r>
            <a:r>
              <a:rPr lang="en-US" altLang="en-US" sz="1200">
                <a:solidFill>
                  <a:schemeClr val="tx2"/>
                </a:solidFill>
              </a:rPr>
              <a:t>8.1</a:t>
            </a:r>
          </a:p>
        </p:txBody>
      </p:sp>
      <p:grpSp>
        <p:nvGrpSpPr>
          <p:cNvPr id="2" name="Group 1"/>
          <p:cNvGrpSpPr>
            <a:grpSpLocks/>
          </p:cNvGrpSpPr>
          <p:nvPr/>
        </p:nvGrpSpPr>
        <p:grpSpPr bwMode="auto">
          <a:xfrm>
            <a:off x="1274385" y="1795135"/>
            <a:ext cx="2763579" cy="2251110"/>
            <a:chOff x="279400" y="1981200"/>
            <a:chExt cx="3327400" cy="3416300"/>
          </a:xfrm>
        </p:grpSpPr>
        <p:sp>
          <p:nvSpPr>
            <p:cNvPr id="33799" name="Freeform 4"/>
            <p:cNvSpPr>
              <a:spLocks/>
            </p:cNvSpPr>
            <p:nvPr/>
          </p:nvSpPr>
          <p:spPr bwMode="auto">
            <a:xfrm>
              <a:off x="2006600" y="2374900"/>
              <a:ext cx="63500" cy="25400"/>
            </a:xfrm>
            <a:custGeom>
              <a:avLst/>
              <a:gdLst>
                <a:gd name="T0" fmla="*/ 25400 w 40"/>
                <a:gd name="T1" fmla="*/ 0 h 16"/>
                <a:gd name="T2" fmla="*/ 63500 w 40"/>
                <a:gd name="T3" fmla="*/ 12700 h 16"/>
                <a:gd name="T4" fmla="*/ 50800 w 40"/>
                <a:gd name="T5" fmla="*/ 25400 h 16"/>
                <a:gd name="T6" fmla="*/ 0 w 40"/>
                <a:gd name="T7" fmla="*/ 25400 h 16"/>
                <a:gd name="T8" fmla="*/ 25400 w 40"/>
                <a:gd name="T9" fmla="*/ 0 h 16"/>
                <a:gd name="T10" fmla="*/ 0 60000 65536"/>
                <a:gd name="T11" fmla="*/ 0 60000 65536"/>
                <a:gd name="T12" fmla="*/ 0 60000 65536"/>
                <a:gd name="T13" fmla="*/ 0 60000 65536"/>
                <a:gd name="T14" fmla="*/ 0 60000 65536"/>
                <a:gd name="T15" fmla="*/ 0 w 40"/>
                <a:gd name="T16" fmla="*/ 0 h 16"/>
                <a:gd name="T17" fmla="*/ 40 w 40"/>
                <a:gd name="T18" fmla="*/ 16 h 16"/>
              </a:gdLst>
              <a:ahLst/>
              <a:cxnLst>
                <a:cxn ang="T10">
                  <a:pos x="T0" y="T1"/>
                </a:cxn>
                <a:cxn ang="T11">
                  <a:pos x="T2" y="T3"/>
                </a:cxn>
                <a:cxn ang="T12">
                  <a:pos x="T4" y="T5"/>
                </a:cxn>
                <a:cxn ang="T13">
                  <a:pos x="T6" y="T7"/>
                </a:cxn>
                <a:cxn ang="T14">
                  <a:pos x="T8" y="T9"/>
                </a:cxn>
              </a:cxnLst>
              <a:rect l="T15" t="T16" r="T17" b="T18"/>
              <a:pathLst>
                <a:path w="40" h="16">
                  <a:moveTo>
                    <a:pt x="16" y="0"/>
                  </a:moveTo>
                  <a:lnTo>
                    <a:pt x="40" y="8"/>
                  </a:lnTo>
                  <a:lnTo>
                    <a:pt x="32" y="16"/>
                  </a:lnTo>
                  <a:lnTo>
                    <a:pt x="0" y="16"/>
                  </a:lnTo>
                  <a:lnTo>
                    <a:pt x="16" y="0"/>
                  </a:lnTo>
                  <a:close/>
                </a:path>
              </a:pathLst>
            </a:custGeom>
            <a:solidFill>
              <a:srgbClr val="FAD386"/>
            </a:solidFill>
            <a:ln w="12700">
              <a:solidFill>
                <a:srgbClr val="000000"/>
              </a:solidFill>
              <a:prstDash val="solid"/>
              <a:round/>
              <a:headEnd/>
              <a:tailEnd/>
            </a:ln>
          </p:spPr>
          <p:txBody>
            <a:bodyPr/>
            <a:lstStyle/>
            <a:p>
              <a:endParaRPr lang="en-US"/>
            </a:p>
          </p:txBody>
        </p:sp>
        <p:sp>
          <p:nvSpPr>
            <p:cNvPr id="33800" name="Freeform 5"/>
            <p:cNvSpPr>
              <a:spLocks/>
            </p:cNvSpPr>
            <p:nvPr/>
          </p:nvSpPr>
          <p:spPr bwMode="auto">
            <a:xfrm>
              <a:off x="2057400" y="2324100"/>
              <a:ext cx="254000" cy="101600"/>
            </a:xfrm>
            <a:custGeom>
              <a:avLst/>
              <a:gdLst>
                <a:gd name="T0" fmla="*/ 254000 w 160"/>
                <a:gd name="T1" fmla="*/ 12700 h 64"/>
                <a:gd name="T2" fmla="*/ 215900 w 160"/>
                <a:gd name="T3" fmla="*/ 0 h 64"/>
                <a:gd name="T4" fmla="*/ 152400 w 160"/>
                <a:gd name="T5" fmla="*/ 25400 h 64"/>
                <a:gd name="T6" fmla="*/ 88900 w 160"/>
                <a:gd name="T7" fmla="*/ 38100 h 64"/>
                <a:gd name="T8" fmla="*/ 50800 w 160"/>
                <a:gd name="T9" fmla="*/ 25400 h 64"/>
                <a:gd name="T10" fmla="*/ 25400 w 160"/>
                <a:gd name="T11" fmla="*/ 0 h 64"/>
                <a:gd name="T12" fmla="*/ 12700 w 160"/>
                <a:gd name="T13" fmla="*/ 0 h 64"/>
                <a:gd name="T14" fmla="*/ 0 w 160"/>
                <a:gd name="T15" fmla="*/ 12700 h 64"/>
                <a:gd name="T16" fmla="*/ 0 w 160"/>
                <a:gd name="T17" fmla="*/ 25400 h 64"/>
                <a:gd name="T18" fmla="*/ 38100 w 160"/>
                <a:gd name="T19" fmla="*/ 50800 h 64"/>
                <a:gd name="T20" fmla="*/ 76200 w 160"/>
                <a:gd name="T21" fmla="*/ 88900 h 64"/>
                <a:gd name="T22" fmla="*/ 127000 w 160"/>
                <a:gd name="T23" fmla="*/ 101600 h 64"/>
                <a:gd name="T24" fmla="*/ 177800 w 160"/>
                <a:gd name="T25" fmla="*/ 76200 h 64"/>
                <a:gd name="T26" fmla="*/ 241300 w 160"/>
                <a:gd name="T27" fmla="*/ 38100 h 64"/>
                <a:gd name="T28" fmla="*/ 254000 w 160"/>
                <a:gd name="T29" fmla="*/ 1270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0"/>
                <a:gd name="T46" fmla="*/ 0 h 64"/>
                <a:gd name="T47" fmla="*/ 160 w 160"/>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0" h="64">
                  <a:moveTo>
                    <a:pt x="160" y="8"/>
                  </a:moveTo>
                  <a:lnTo>
                    <a:pt x="136" y="0"/>
                  </a:lnTo>
                  <a:lnTo>
                    <a:pt x="96" y="16"/>
                  </a:lnTo>
                  <a:lnTo>
                    <a:pt x="56" y="24"/>
                  </a:lnTo>
                  <a:lnTo>
                    <a:pt x="32" y="16"/>
                  </a:lnTo>
                  <a:lnTo>
                    <a:pt x="16" y="0"/>
                  </a:lnTo>
                  <a:lnTo>
                    <a:pt x="8" y="0"/>
                  </a:lnTo>
                  <a:lnTo>
                    <a:pt x="0" y="8"/>
                  </a:lnTo>
                  <a:lnTo>
                    <a:pt x="0" y="16"/>
                  </a:lnTo>
                  <a:lnTo>
                    <a:pt x="24" y="32"/>
                  </a:lnTo>
                  <a:lnTo>
                    <a:pt x="48" y="56"/>
                  </a:lnTo>
                  <a:lnTo>
                    <a:pt x="80" y="64"/>
                  </a:lnTo>
                  <a:lnTo>
                    <a:pt x="112" y="48"/>
                  </a:lnTo>
                  <a:lnTo>
                    <a:pt x="152" y="24"/>
                  </a:lnTo>
                  <a:lnTo>
                    <a:pt x="160" y="8"/>
                  </a:lnTo>
                  <a:close/>
                </a:path>
              </a:pathLst>
            </a:custGeom>
            <a:solidFill>
              <a:srgbClr val="FAD386"/>
            </a:solidFill>
            <a:ln w="12700">
              <a:solidFill>
                <a:srgbClr val="000000"/>
              </a:solidFill>
              <a:prstDash val="solid"/>
              <a:round/>
              <a:headEnd/>
              <a:tailEnd/>
            </a:ln>
          </p:spPr>
          <p:txBody>
            <a:bodyPr/>
            <a:lstStyle/>
            <a:p>
              <a:endParaRPr lang="en-US"/>
            </a:p>
          </p:txBody>
        </p:sp>
        <p:sp>
          <p:nvSpPr>
            <p:cNvPr id="33801" name="Freeform 6"/>
            <p:cNvSpPr>
              <a:spLocks/>
            </p:cNvSpPr>
            <p:nvPr/>
          </p:nvSpPr>
          <p:spPr bwMode="auto">
            <a:xfrm>
              <a:off x="1016000" y="2489200"/>
              <a:ext cx="2425700" cy="1473200"/>
            </a:xfrm>
            <a:custGeom>
              <a:avLst/>
              <a:gdLst>
                <a:gd name="T0" fmla="*/ 63500 w 1528"/>
                <a:gd name="T1" fmla="*/ 381000 h 928"/>
                <a:gd name="T2" fmla="*/ 101600 w 1528"/>
                <a:gd name="T3" fmla="*/ 546100 h 928"/>
                <a:gd name="T4" fmla="*/ 127000 w 1528"/>
                <a:gd name="T5" fmla="*/ 825500 h 928"/>
                <a:gd name="T6" fmla="*/ 127000 w 1528"/>
                <a:gd name="T7" fmla="*/ 965200 h 928"/>
                <a:gd name="T8" fmla="*/ 673100 w 1528"/>
                <a:gd name="T9" fmla="*/ 1155700 h 928"/>
                <a:gd name="T10" fmla="*/ 1333500 w 1528"/>
                <a:gd name="T11" fmla="*/ 1219200 h 928"/>
                <a:gd name="T12" fmla="*/ 1485900 w 1528"/>
                <a:gd name="T13" fmla="*/ 1168400 h 928"/>
                <a:gd name="T14" fmla="*/ 1587500 w 1528"/>
                <a:gd name="T15" fmla="*/ 1206500 h 928"/>
                <a:gd name="T16" fmla="*/ 1625600 w 1528"/>
                <a:gd name="T17" fmla="*/ 1282700 h 928"/>
                <a:gd name="T18" fmla="*/ 1727200 w 1528"/>
                <a:gd name="T19" fmla="*/ 1270000 h 928"/>
                <a:gd name="T20" fmla="*/ 1790700 w 1528"/>
                <a:gd name="T21" fmla="*/ 1358900 h 928"/>
                <a:gd name="T22" fmla="*/ 1714500 w 1528"/>
                <a:gd name="T23" fmla="*/ 1346200 h 928"/>
                <a:gd name="T24" fmla="*/ 1689100 w 1528"/>
                <a:gd name="T25" fmla="*/ 1422400 h 928"/>
                <a:gd name="T26" fmla="*/ 1879600 w 1528"/>
                <a:gd name="T27" fmla="*/ 1333500 h 928"/>
                <a:gd name="T28" fmla="*/ 1968500 w 1528"/>
                <a:gd name="T29" fmla="*/ 1257300 h 928"/>
                <a:gd name="T30" fmla="*/ 2108200 w 1528"/>
                <a:gd name="T31" fmla="*/ 1168400 h 928"/>
                <a:gd name="T32" fmla="*/ 2184400 w 1528"/>
                <a:gd name="T33" fmla="*/ 1079500 h 928"/>
                <a:gd name="T34" fmla="*/ 2286000 w 1528"/>
                <a:gd name="T35" fmla="*/ 1143000 h 928"/>
                <a:gd name="T36" fmla="*/ 2362200 w 1528"/>
                <a:gd name="T37" fmla="*/ 1155700 h 928"/>
                <a:gd name="T38" fmla="*/ 2349500 w 1528"/>
                <a:gd name="T39" fmla="*/ 1066800 h 928"/>
                <a:gd name="T40" fmla="*/ 2273300 w 1528"/>
                <a:gd name="T41" fmla="*/ 1041400 h 928"/>
                <a:gd name="T42" fmla="*/ 2222500 w 1528"/>
                <a:gd name="T43" fmla="*/ 1016000 h 928"/>
                <a:gd name="T44" fmla="*/ 2286000 w 1528"/>
                <a:gd name="T45" fmla="*/ 927100 h 928"/>
                <a:gd name="T46" fmla="*/ 2146300 w 1528"/>
                <a:gd name="T47" fmla="*/ 965200 h 928"/>
                <a:gd name="T48" fmla="*/ 2222500 w 1528"/>
                <a:gd name="T49" fmla="*/ 863600 h 928"/>
                <a:gd name="T50" fmla="*/ 2336800 w 1528"/>
                <a:gd name="T51" fmla="*/ 812800 h 928"/>
                <a:gd name="T52" fmla="*/ 2387600 w 1528"/>
                <a:gd name="T53" fmla="*/ 698500 h 928"/>
                <a:gd name="T54" fmla="*/ 2324100 w 1528"/>
                <a:gd name="T55" fmla="*/ 660400 h 928"/>
                <a:gd name="T56" fmla="*/ 2184400 w 1528"/>
                <a:gd name="T57" fmla="*/ 584200 h 928"/>
                <a:gd name="T58" fmla="*/ 2108200 w 1528"/>
                <a:gd name="T59" fmla="*/ 533400 h 928"/>
                <a:gd name="T60" fmla="*/ 1968500 w 1528"/>
                <a:gd name="T61" fmla="*/ 482600 h 928"/>
                <a:gd name="T62" fmla="*/ 1930400 w 1528"/>
                <a:gd name="T63" fmla="*/ 469900 h 928"/>
                <a:gd name="T64" fmla="*/ 1866900 w 1528"/>
                <a:gd name="T65" fmla="*/ 520700 h 928"/>
                <a:gd name="T66" fmla="*/ 1803400 w 1528"/>
                <a:gd name="T67" fmla="*/ 469900 h 928"/>
                <a:gd name="T68" fmla="*/ 1727200 w 1528"/>
                <a:gd name="T69" fmla="*/ 406400 h 928"/>
                <a:gd name="T70" fmla="*/ 1574800 w 1528"/>
                <a:gd name="T71" fmla="*/ 431800 h 928"/>
                <a:gd name="T72" fmla="*/ 1638300 w 1528"/>
                <a:gd name="T73" fmla="*/ 495300 h 928"/>
                <a:gd name="T74" fmla="*/ 1638300 w 1528"/>
                <a:gd name="T75" fmla="*/ 596900 h 928"/>
                <a:gd name="T76" fmla="*/ 1727200 w 1528"/>
                <a:gd name="T77" fmla="*/ 698500 h 928"/>
                <a:gd name="T78" fmla="*/ 1689100 w 1528"/>
                <a:gd name="T79" fmla="*/ 825500 h 928"/>
                <a:gd name="T80" fmla="*/ 1739900 w 1528"/>
                <a:gd name="T81" fmla="*/ 927100 h 928"/>
                <a:gd name="T82" fmla="*/ 1663700 w 1528"/>
                <a:gd name="T83" fmla="*/ 990600 h 928"/>
                <a:gd name="T84" fmla="*/ 1562100 w 1528"/>
                <a:gd name="T85" fmla="*/ 889000 h 928"/>
                <a:gd name="T86" fmla="*/ 1435100 w 1528"/>
                <a:gd name="T87" fmla="*/ 825500 h 928"/>
                <a:gd name="T88" fmla="*/ 1244600 w 1528"/>
                <a:gd name="T89" fmla="*/ 762000 h 928"/>
                <a:gd name="T90" fmla="*/ 1181100 w 1528"/>
                <a:gd name="T91" fmla="*/ 698500 h 928"/>
                <a:gd name="T92" fmla="*/ 1155700 w 1528"/>
                <a:gd name="T93" fmla="*/ 571500 h 928"/>
                <a:gd name="T94" fmla="*/ 1282700 w 1528"/>
                <a:gd name="T95" fmla="*/ 393700 h 928"/>
                <a:gd name="T96" fmla="*/ 1282700 w 1528"/>
                <a:gd name="T97" fmla="*/ 330200 h 928"/>
                <a:gd name="T98" fmla="*/ 1371600 w 1528"/>
                <a:gd name="T99" fmla="*/ 266700 h 928"/>
                <a:gd name="T100" fmla="*/ 1358900 w 1528"/>
                <a:gd name="T101" fmla="*/ 152400 h 928"/>
                <a:gd name="T102" fmla="*/ 1295400 w 1528"/>
                <a:gd name="T103" fmla="*/ 177800 h 928"/>
                <a:gd name="T104" fmla="*/ 1257300 w 1528"/>
                <a:gd name="T105" fmla="*/ 177800 h 928"/>
                <a:gd name="T106" fmla="*/ 1206500 w 1528"/>
                <a:gd name="T107" fmla="*/ 215900 h 928"/>
                <a:gd name="T108" fmla="*/ 1143000 w 1528"/>
                <a:gd name="T109" fmla="*/ 63500 h 928"/>
                <a:gd name="T110" fmla="*/ 1117600 w 1528"/>
                <a:gd name="T111" fmla="*/ 127000 h 928"/>
                <a:gd name="T112" fmla="*/ 1130300 w 1528"/>
                <a:gd name="T113" fmla="*/ 254000 h 928"/>
                <a:gd name="T114" fmla="*/ 1016000 w 1528"/>
                <a:gd name="T115" fmla="*/ 266700 h 928"/>
                <a:gd name="T116" fmla="*/ 889000 w 1528"/>
                <a:gd name="T117" fmla="*/ 266700 h 928"/>
                <a:gd name="T118" fmla="*/ 800100 w 1528"/>
                <a:gd name="T119" fmla="*/ 254000 h 928"/>
                <a:gd name="T120" fmla="*/ 736600 w 1528"/>
                <a:gd name="T121" fmla="*/ 190500 h 928"/>
                <a:gd name="T122" fmla="*/ 596900 w 1528"/>
                <a:gd name="T123" fmla="*/ 152400 h 928"/>
                <a:gd name="T124" fmla="*/ 469900 w 1528"/>
                <a:gd name="T125" fmla="*/ 88900 h 92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28"/>
                <a:gd name="T190" fmla="*/ 0 h 928"/>
                <a:gd name="T191" fmla="*/ 1528 w 1528"/>
                <a:gd name="T192" fmla="*/ 928 h 92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28" h="928">
                  <a:moveTo>
                    <a:pt x="176" y="0"/>
                  </a:moveTo>
                  <a:lnTo>
                    <a:pt x="0" y="224"/>
                  </a:lnTo>
                  <a:lnTo>
                    <a:pt x="40" y="240"/>
                  </a:lnTo>
                  <a:lnTo>
                    <a:pt x="16" y="264"/>
                  </a:lnTo>
                  <a:lnTo>
                    <a:pt x="56" y="272"/>
                  </a:lnTo>
                  <a:lnTo>
                    <a:pt x="64" y="344"/>
                  </a:lnTo>
                  <a:lnTo>
                    <a:pt x="88" y="424"/>
                  </a:lnTo>
                  <a:lnTo>
                    <a:pt x="64" y="488"/>
                  </a:lnTo>
                  <a:lnTo>
                    <a:pt x="80" y="520"/>
                  </a:lnTo>
                  <a:lnTo>
                    <a:pt x="56" y="560"/>
                  </a:lnTo>
                  <a:lnTo>
                    <a:pt x="80" y="576"/>
                  </a:lnTo>
                  <a:lnTo>
                    <a:pt x="80" y="608"/>
                  </a:lnTo>
                  <a:lnTo>
                    <a:pt x="136" y="616"/>
                  </a:lnTo>
                  <a:lnTo>
                    <a:pt x="168" y="688"/>
                  </a:lnTo>
                  <a:lnTo>
                    <a:pt x="424" y="728"/>
                  </a:lnTo>
                  <a:lnTo>
                    <a:pt x="760" y="744"/>
                  </a:lnTo>
                  <a:lnTo>
                    <a:pt x="832" y="768"/>
                  </a:lnTo>
                  <a:lnTo>
                    <a:pt x="840" y="768"/>
                  </a:lnTo>
                  <a:lnTo>
                    <a:pt x="872" y="760"/>
                  </a:lnTo>
                  <a:lnTo>
                    <a:pt x="896" y="744"/>
                  </a:lnTo>
                  <a:lnTo>
                    <a:pt x="936" y="736"/>
                  </a:lnTo>
                  <a:lnTo>
                    <a:pt x="952" y="752"/>
                  </a:lnTo>
                  <a:lnTo>
                    <a:pt x="976" y="752"/>
                  </a:lnTo>
                  <a:lnTo>
                    <a:pt x="1000" y="760"/>
                  </a:lnTo>
                  <a:lnTo>
                    <a:pt x="1000" y="784"/>
                  </a:lnTo>
                  <a:lnTo>
                    <a:pt x="1000" y="800"/>
                  </a:lnTo>
                  <a:lnTo>
                    <a:pt x="1024" y="808"/>
                  </a:lnTo>
                  <a:lnTo>
                    <a:pt x="1040" y="808"/>
                  </a:lnTo>
                  <a:lnTo>
                    <a:pt x="1064" y="792"/>
                  </a:lnTo>
                  <a:lnTo>
                    <a:pt x="1088" y="800"/>
                  </a:lnTo>
                  <a:lnTo>
                    <a:pt x="1112" y="808"/>
                  </a:lnTo>
                  <a:lnTo>
                    <a:pt x="1128" y="824"/>
                  </a:lnTo>
                  <a:lnTo>
                    <a:pt x="1128" y="856"/>
                  </a:lnTo>
                  <a:lnTo>
                    <a:pt x="1104" y="848"/>
                  </a:lnTo>
                  <a:lnTo>
                    <a:pt x="1088" y="832"/>
                  </a:lnTo>
                  <a:lnTo>
                    <a:pt x="1080" y="848"/>
                  </a:lnTo>
                  <a:lnTo>
                    <a:pt x="1080" y="872"/>
                  </a:lnTo>
                  <a:lnTo>
                    <a:pt x="1072" y="880"/>
                  </a:lnTo>
                  <a:lnTo>
                    <a:pt x="1064" y="896"/>
                  </a:lnTo>
                  <a:lnTo>
                    <a:pt x="1064" y="928"/>
                  </a:lnTo>
                  <a:lnTo>
                    <a:pt x="1152" y="872"/>
                  </a:lnTo>
                  <a:lnTo>
                    <a:pt x="1184" y="840"/>
                  </a:lnTo>
                  <a:lnTo>
                    <a:pt x="1216" y="832"/>
                  </a:lnTo>
                  <a:lnTo>
                    <a:pt x="1216" y="800"/>
                  </a:lnTo>
                  <a:lnTo>
                    <a:pt x="1240" y="792"/>
                  </a:lnTo>
                  <a:lnTo>
                    <a:pt x="1264" y="800"/>
                  </a:lnTo>
                  <a:lnTo>
                    <a:pt x="1312" y="768"/>
                  </a:lnTo>
                  <a:lnTo>
                    <a:pt x="1328" y="736"/>
                  </a:lnTo>
                  <a:lnTo>
                    <a:pt x="1328" y="688"/>
                  </a:lnTo>
                  <a:lnTo>
                    <a:pt x="1344" y="672"/>
                  </a:lnTo>
                  <a:lnTo>
                    <a:pt x="1376" y="680"/>
                  </a:lnTo>
                  <a:lnTo>
                    <a:pt x="1384" y="704"/>
                  </a:lnTo>
                  <a:lnTo>
                    <a:pt x="1416" y="736"/>
                  </a:lnTo>
                  <a:lnTo>
                    <a:pt x="1440" y="720"/>
                  </a:lnTo>
                  <a:lnTo>
                    <a:pt x="1448" y="696"/>
                  </a:lnTo>
                  <a:lnTo>
                    <a:pt x="1448" y="784"/>
                  </a:lnTo>
                  <a:lnTo>
                    <a:pt x="1488" y="728"/>
                  </a:lnTo>
                  <a:lnTo>
                    <a:pt x="1528" y="664"/>
                  </a:lnTo>
                  <a:lnTo>
                    <a:pt x="1512" y="664"/>
                  </a:lnTo>
                  <a:lnTo>
                    <a:pt x="1480" y="672"/>
                  </a:lnTo>
                  <a:lnTo>
                    <a:pt x="1448" y="680"/>
                  </a:lnTo>
                  <a:lnTo>
                    <a:pt x="1440" y="656"/>
                  </a:lnTo>
                  <a:lnTo>
                    <a:pt x="1432" y="656"/>
                  </a:lnTo>
                  <a:lnTo>
                    <a:pt x="1432" y="632"/>
                  </a:lnTo>
                  <a:lnTo>
                    <a:pt x="1416" y="640"/>
                  </a:lnTo>
                  <a:lnTo>
                    <a:pt x="1400" y="640"/>
                  </a:lnTo>
                  <a:lnTo>
                    <a:pt x="1416" y="624"/>
                  </a:lnTo>
                  <a:lnTo>
                    <a:pt x="1424" y="608"/>
                  </a:lnTo>
                  <a:lnTo>
                    <a:pt x="1440" y="584"/>
                  </a:lnTo>
                  <a:lnTo>
                    <a:pt x="1408" y="584"/>
                  </a:lnTo>
                  <a:lnTo>
                    <a:pt x="1384" y="592"/>
                  </a:lnTo>
                  <a:lnTo>
                    <a:pt x="1352" y="608"/>
                  </a:lnTo>
                  <a:lnTo>
                    <a:pt x="1312" y="664"/>
                  </a:lnTo>
                  <a:lnTo>
                    <a:pt x="1368" y="560"/>
                  </a:lnTo>
                  <a:lnTo>
                    <a:pt x="1400" y="544"/>
                  </a:lnTo>
                  <a:lnTo>
                    <a:pt x="1432" y="536"/>
                  </a:lnTo>
                  <a:lnTo>
                    <a:pt x="1448" y="520"/>
                  </a:lnTo>
                  <a:lnTo>
                    <a:pt x="1472" y="512"/>
                  </a:lnTo>
                  <a:lnTo>
                    <a:pt x="1488" y="472"/>
                  </a:lnTo>
                  <a:lnTo>
                    <a:pt x="1504" y="448"/>
                  </a:lnTo>
                  <a:lnTo>
                    <a:pt x="1504" y="440"/>
                  </a:lnTo>
                  <a:lnTo>
                    <a:pt x="1488" y="408"/>
                  </a:lnTo>
                  <a:lnTo>
                    <a:pt x="1472" y="392"/>
                  </a:lnTo>
                  <a:lnTo>
                    <a:pt x="1464" y="416"/>
                  </a:lnTo>
                  <a:lnTo>
                    <a:pt x="1432" y="368"/>
                  </a:lnTo>
                  <a:lnTo>
                    <a:pt x="1400" y="376"/>
                  </a:lnTo>
                  <a:lnTo>
                    <a:pt x="1376" y="368"/>
                  </a:lnTo>
                  <a:lnTo>
                    <a:pt x="1352" y="376"/>
                  </a:lnTo>
                  <a:lnTo>
                    <a:pt x="1336" y="352"/>
                  </a:lnTo>
                  <a:lnTo>
                    <a:pt x="1328" y="336"/>
                  </a:lnTo>
                  <a:lnTo>
                    <a:pt x="1304" y="328"/>
                  </a:lnTo>
                  <a:lnTo>
                    <a:pt x="1272" y="320"/>
                  </a:lnTo>
                  <a:lnTo>
                    <a:pt x="1240" y="304"/>
                  </a:lnTo>
                  <a:lnTo>
                    <a:pt x="1216" y="272"/>
                  </a:lnTo>
                  <a:lnTo>
                    <a:pt x="1200" y="272"/>
                  </a:lnTo>
                  <a:lnTo>
                    <a:pt x="1216" y="296"/>
                  </a:lnTo>
                  <a:lnTo>
                    <a:pt x="1224" y="328"/>
                  </a:lnTo>
                  <a:lnTo>
                    <a:pt x="1200" y="336"/>
                  </a:lnTo>
                  <a:lnTo>
                    <a:pt x="1176" y="328"/>
                  </a:lnTo>
                  <a:lnTo>
                    <a:pt x="1160" y="328"/>
                  </a:lnTo>
                  <a:lnTo>
                    <a:pt x="1152" y="304"/>
                  </a:lnTo>
                  <a:lnTo>
                    <a:pt x="1136" y="296"/>
                  </a:lnTo>
                  <a:lnTo>
                    <a:pt x="1128" y="272"/>
                  </a:lnTo>
                  <a:lnTo>
                    <a:pt x="1112" y="256"/>
                  </a:lnTo>
                  <a:lnTo>
                    <a:pt x="1088" y="256"/>
                  </a:lnTo>
                  <a:lnTo>
                    <a:pt x="1064" y="256"/>
                  </a:lnTo>
                  <a:lnTo>
                    <a:pt x="1032" y="256"/>
                  </a:lnTo>
                  <a:lnTo>
                    <a:pt x="992" y="272"/>
                  </a:lnTo>
                  <a:lnTo>
                    <a:pt x="1000" y="288"/>
                  </a:lnTo>
                  <a:lnTo>
                    <a:pt x="1016" y="296"/>
                  </a:lnTo>
                  <a:lnTo>
                    <a:pt x="1032" y="312"/>
                  </a:lnTo>
                  <a:lnTo>
                    <a:pt x="1032" y="336"/>
                  </a:lnTo>
                  <a:lnTo>
                    <a:pt x="1040" y="360"/>
                  </a:lnTo>
                  <a:lnTo>
                    <a:pt x="1032" y="376"/>
                  </a:lnTo>
                  <a:lnTo>
                    <a:pt x="1032" y="400"/>
                  </a:lnTo>
                  <a:lnTo>
                    <a:pt x="1064" y="416"/>
                  </a:lnTo>
                  <a:lnTo>
                    <a:pt x="1088" y="440"/>
                  </a:lnTo>
                  <a:lnTo>
                    <a:pt x="1088" y="456"/>
                  </a:lnTo>
                  <a:lnTo>
                    <a:pt x="1080" y="488"/>
                  </a:lnTo>
                  <a:lnTo>
                    <a:pt x="1064" y="520"/>
                  </a:lnTo>
                  <a:lnTo>
                    <a:pt x="1064" y="536"/>
                  </a:lnTo>
                  <a:lnTo>
                    <a:pt x="1088" y="560"/>
                  </a:lnTo>
                  <a:lnTo>
                    <a:pt x="1096" y="584"/>
                  </a:lnTo>
                  <a:lnTo>
                    <a:pt x="1096" y="616"/>
                  </a:lnTo>
                  <a:lnTo>
                    <a:pt x="1072" y="616"/>
                  </a:lnTo>
                  <a:lnTo>
                    <a:pt x="1048" y="624"/>
                  </a:lnTo>
                  <a:lnTo>
                    <a:pt x="1024" y="600"/>
                  </a:lnTo>
                  <a:lnTo>
                    <a:pt x="1000" y="592"/>
                  </a:lnTo>
                  <a:lnTo>
                    <a:pt x="984" y="560"/>
                  </a:lnTo>
                  <a:lnTo>
                    <a:pt x="984" y="536"/>
                  </a:lnTo>
                  <a:lnTo>
                    <a:pt x="936" y="520"/>
                  </a:lnTo>
                  <a:lnTo>
                    <a:pt x="904" y="520"/>
                  </a:lnTo>
                  <a:lnTo>
                    <a:pt x="864" y="512"/>
                  </a:lnTo>
                  <a:lnTo>
                    <a:pt x="840" y="488"/>
                  </a:lnTo>
                  <a:lnTo>
                    <a:pt x="784" y="480"/>
                  </a:lnTo>
                  <a:lnTo>
                    <a:pt x="752" y="488"/>
                  </a:lnTo>
                  <a:lnTo>
                    <a:pt x="752" y="456"/>
                  </a:lnTo>
                  <a:lnTo>
                    <a:pt x="744" y="440"/>
                  </a:lnTo>
                  <a:lnTo>
                    <a:pt x="728" y="440"/>
                  </a:lnTo>
                  <a:lnTo>
                    <a:pt x="736" y="392"/>
                  </a:lnTo>
                  <a:lnTo>
                    <a:pt x="728" y="360"/>
                  </a:lnTo>
                  <a:lnTo>
                    <a:pt x="752" y="304"/>
                  </a:lnTo>
                  <a:lnTo>
                    <a:pt x="800" y="272"/>
                  </a:lnTo>
                  <a:lnTo>
                    <a:pt x="808" y="248"/>
                  </a:lnTo>
                  <a:lnTo>
                    <a:pt x="768" y="240"/>
                  </a:lnTo>
                  <a:lnTo>
                    <a:pt x="736" y="208"/>
                  </a:lnTo>
                  <a:lnTo>
                    <a:pt x="808" y="208"/>
                  </a:lnTo>
                  <a:lnTo>
                    <a:pt x="824" y="192"/>
                  </a:lnTo>
                  <a:lnTo>
                    <a:pt x="848" y="184"/>
                  </a:lnTo>
                  <a:lnTo>
                    <a:pt x="864" y="168"/>
                  </a:lnTo>
                  <a:lnTo>
                    <a:pt x="888" y="160"/>
                  </a:lnTo>
                  <a:lnTo>
                    <a:pt x="856" y="128"/>
                  </a:lnTo>
                  <a:lnTo>
                    <a:pt x="856" y="96"/>
                  </a:lnTo>
                  <a:lnTo>
                    <a:pt x="832" y="88"/>
                  </a:lnTo>
                  <a:lnTo>
                    <a:pt x="816" y="96"/>
                  </a:lnTo>
                  <a:lnTo>
                    <a:pt x="816" y="112"/>
                  </a:lnTo>
                  <a:lnTo>
                    <a:pt x="824" y="136"/>
                  </a:lnTo>
                  <a:lnTo>
                    <a:pt x="808" y="184"/>
                  </a:lnTo>
                  <a:lnTo>
                    <a:pt x="792" y="112"/>
                  </a:lnTo>
                  <a:lnTo>
                    <a:pt x="776" y="120"/>
                  </a:lnTo>
                  <a:lnTo>
                    <a:pt x="776" y="144"/>
                  </a:lnTo>
                  <a:lnTo>
                    <a:pt x="760" y="136"/>
                  </a:lnTo>
                  <a:lnTo>
                    <a:pt x="744" y="56"/>
                  </a:lnTo>
                  <a:lnTo>
                    <a:pt x="728" y="56"/>
                  </a:lnTo>
                  <a:lnTo>
                    <a:pt x="720" y="40"/>
                  </a:lnTo>
                  <a:lnTo>
                    <a:pt x="704" y="40"/>
                  </a:lnTo>
                  <a:lnTo>
                    <a:pt x="696" y="56"/>
                  </a:lnTo>
                  <a:lnTo>
                    <a:pt x="704" y="80"/>
                  </a:lnTo>
                  <a:lnTo>
                    <a:pt x="720" y="96"/>
                  </a:lnTo>
                  <a:lnTo>
                    <a:pt x="728" y="136"/>
                  </a:lnTo>
                  <a:lnTo>
                    <a:pt x="712" y="160"/>
                  </a:lnTo>
                  <a:lnTo>
                    <a:pt x="704" y="184"/>
                  </a:lnTo>
                  <a:lnTo>
                    <a:pt x="672" y="152"/>
                  </a:lnTo>
                  <a:lnTo>
                    <a:pt x="640" y="168"/>
                  </a:lnTo>
                  <a:lnTo>
                    <a:pt x="592" y="160"/>
                  </a:lnTo>
                  <a:lnTo>
                    <a:pt x="576" y="144"/>
                  </a:lnTo>
                  <a:lnTo>
                    <a:pt x="560" y="168"/>
                  </a:lnTo>
                  <a:lnTo>
                    <a:pt x="536" y="192"/>
                  </a:lnTo>
                  <a:lnTo>
                    <a:pt x="520" y="184"/>
                  </a:lnTo>
                  <a:lnTo>
                    <a:pt x="504" y="160"/>
                  </a:lnTo>
                  <a:lnTo>
                    <a:pt x="472" y="160"/>
                  </a:lnTo>
                  <a:lnTo>
                    <a:pt x="440" y="160"/>
                  </a:lnTo>
                  <a:lnTo>
                    <a:pt x="464" y="120"/>
                  </a:lnTo>
                  <a:lnTo>
                    <a:pt x="416" y="104"/>
                  </a:lnTo>
                  <a:lnTo>
                    <a:pt x="392" y="80"/>
                  </a:lnTo>
                  <a:lnTo>
                    <a:pt x="376" y="96"/>
                  </a:lnTo>
                  <a:lnTo>
                    <a:pt x="344" y="56"/>
                  </a:lnTo>
                  <a:lnTo>
                    <a:pt x="304" y="40"/>
                  </a:lnTo>
                  <a:lnTo>
                    <a:pt x="296" y="56"/>
                  </a:lnTo>
                  <a:lnTo>
                    <a:pt x="224" y="40"/>
                  </a:lnTo>
                  <a:lnTo>
                    <a:pt x="176" y="0"/>
                  </a:lnTo>
                  <a:close/>
                </a:path>
              </a:pathLst>
            </a:custGeom>
            <a:solidFill>
              <a:srgbClr val="FAD386"/>
            </a:solidFill>
            <a:ln w="12700">
              <a:solidFill>
                <a:srgbClr val="000000"/>
              </a:solidFill>
              <a:prstDash val="solid"/>
              <a:round/>
              <a:headEnd/>
              <a:tailEnd/>
            </a:ln>
          </p:spPr>
          <p:txBody>
            <a:bodyPr/>
            <a:lstStyle/>
            <a:p>
              <a:endParaRPr lang="en-US"/>
            </a:p>
          </p:txBody>
        </p:sp>
        <p:sp>
          <p:nvSpPr>
            <p:cNvPr id="33802" name="Freeform 7"/>
            <p:cNvSpPr>
              <a:spLocks/>
            </p:cNvSpPr>
            <p:nvPr/>
          </p:nvSpPr>
          <p:spPr bwMode="auto">
            <a:xfrm>
              <a:off x="3390900" y="3187700"/>
              <a:ext cx="215900" cy="254000"/>
            </a:xfrm>
            <a:custGeom>
              <a:avLst/>
              <a:gdLst>
                <a:gd name="T0" fmla="*/ 38100 w 136"/>
                <a:gd name="T1" fmla="*/ 0 h 160"/>
                <a:gd name="T2" fmla="*/ 25400 w 136"/>
                <a:gd name="T3" fmla="*/ 25400 h 160"/>
                <a:gd name="T4" fmla="*/ 12700 w 136"/>
                <a:gd name="T5" fmla="*/ 63500 h 160"/>
                <a:gd name="T6" fmla="*/ 0 w 136"/>
                <a:gd name="T7" fmla="*/ 114300 h 160"/>
                <a:gd name="T8" fmla="*/ 25400 w 136"/>
                <a:gd name="T9" fmla="*/ 165100 h 160"/>
                <a:gd name="T10" fmla="*/ 38100 w 136"/>
                <a:gd name="T11" fmla="*/ 203200 h 160"/>
                <a:gd name="T12" fmla="*/ 38100 w 136"/>
                <a:gd name="T13" fmla="*/ 254000 h 160"/>
                <a:gd name="T14" fmla="*/ 63500 w 136"/>
                <a:gd name="T15" fmla="*/ 254000 h 160"/>
                <a:gd name="T16" fmla="*/ 76200 w 136"/>
                <a:gd name="T17" fmla="*/ 215900 h 160"/>
                <a:gd name="T18" fmla="*/ 101600 w 136"/>
                <a:gd name="T19" fmla="*/ 228600 h 160"/>
                <a:gd name="T20" fmla="*/ 127000 w 136"/>
                <a:gd name="T21" fmla="*/ 190500 h 160"/>
                <a:gd name="T22" fmla="*/ 203200 w 136"/>
                <a:gd name="T23" fmla="*/ 177800 h 160"/>
                <a:gd name="T24" fmla="*/ 215900 w 136"/>
                <a:gd name="T25" fmla="*/ 152400 h 160"/>
                <a:gd name="T26" fmla="*/ 177800 w 136"/>
                <a:gd name="T27" fmla="*/ 127000 h 160"/>
                <a:gd name="T28" fmla="*/ 177800 w 136"/>
                <a:gd name="T29" fmla="*/ 88900 h 160"/>
                <a:gd name="T30" fmla="*/ 152400 w 136"/>
                <a:gd name="T31" fmla="*/ 88900 h 160"/>
                <a:gd name="T32" fmla="*/ 127000 w 136"/>
                <a:gd name="T33" fmla="*/ 127000 h 160"/>
                <a:gd name="T34" fmla="*/ 101600 w 136"/>
                <a:gd name="T35" fmla="*/ 127000 h 160"/>
                <a:gd name="T36" fmla="*/ 76200 w 136"/>
                <a:gd name="T37" fmla="*/ 114300 h 160"/>
                <a:gd name="T38" fmla="*/ 50800 w 136"/>
                <a:gd name="T39" fmla="*/ 114300 h 160"/>
                <a:gd name="T40" fmla="*/ 50800 w 136"/>
                <a:gd name="T41" fmla="*/ 88900 h 160"/>
                <a:gd name="T42" fmla="*/ 38100 w 136"/>
                <a:gd name="T43" fmla="*/ 50800 h 160"/>
                <a:gd name="T44" fmla="*/ 50800 w 136"/>
                <a:gd name="T45" fmla="*/ 12700 h 160"/>
                <a:gd name="T46" fmla="*/ 38100 w 136"/>
                <a:gd name="T47" fmla="*/ 0 h 1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160"/>
                <a:gd name="T74" fmla="*/ 136 w 136"/>
                <a:gd name="T75" fmla="*/ 160 h 1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160">
                  <a:moveTo>
                    <a:pt x="24" y="0"/>
                  </a:moveTo>
                  <a:lnTo>
                    <a:pt x="16" y="16"/>
                  </a:lnTo>
                  <a:lnTo>
                    <a:pt x="8" y="40"/>
                  </a:lnTo>
                  <a:lnTo>
                    <a:pt x="0" y="72"/>
                  </a:lnTo>
                  <a:lnTo>
                    <a:pt x="16" y="104"/>
                  </a:lnTo>
                  <a:lnTo>
                    <a:pt x="24" y="128"/>
                  </a:lnTo>
                  <a:lnTo>
                    <a:pt x="24" y="160"/>
                  </a:lnTo>
                  <a:lnTo>
                    <a:pt x="40" y="160"/>
                  </a:lnTo>
                  <a:lnTo>
                    <a:pt x="48" y="136"/>
                  </a:lnTo>
                  <a:lnTo>
                    <a:pt x="64" y="144"/>
                  </a:lnTo>
                  <a:lnTo>
                    <a:pt x="80" y="120"/>
                  </a:lnTo>
                  <a:lnTo>
                    <a:pt x="128" y="112"/>
                  </a:lnTo>
                  <a:lnTo>
                    <a:pt x="136" y="96"/>
                  </a:lnTo>
                  <a:lnTo>
                    <a:pt x="112" y="80"/>
                  </a:lnTo>
                  <a:lnTo>
                    <a:pt x="112" y="56"/>
                  </a:lnTo>
                  <a:lnTo>
                    <a:pt x="96" y="56"/>
                  </a:lnTo>
                  <a:lnTo>
                    <a:pt x="80" y="80"/>
                  </a:lnTo>
                  <a:lnTo>
                    <a:pt x="64" y="80"/>
                  </a:lnTo>
                  <a:lnTo>
                    <a:pt x="48" y="72"/>
                  </a:lnTo>
                  <a:lnTo>
                    <a:pt x="32" y="72"/>
                  </a:lnTo>
                  <a:lnTo>
                    <a:pt x="32" y="56"/>
                  </a:lnTo>
                  <a:lnTo>
                    <a:pt x="24" y="32"/>
                  </a:lnTo>
                  <a:lnTo>
                    <a:pt x="32" y="8"/>
                  </a:lnTo>
                  <a:lnTo>
                    <a:pt x="24" y="0"/>
                  </a:lnTo>
                  <a:close/>
                </a:path>
              </a:pathLst>
            </a:custGeom>
            <a:solidFill>
              <a:srgbClr val="FAD386"/>
            </a:solidFill>
            <a:ln w="12700">
              <a:solidFill>
                <a:srgbClr val="000000"/>
              </a:solidFill>
              <a:prstDash val="solid"/>
              <a:round/>
              <a:headEnd/>
              <a:tailEnd/>
            </a:ln>
          </p:spPr>
          <p:txBody>
            <a:bodyPr/>
            <a:lstStyle/>
            <a:p>
              <a:endParaRPr lang="en-US"/>
            </a:p>
          </p:txBody>
        </p:sp>
        <p:sp>
          <p:nvSpPr>
            <p:cNvPr id="33803" name="Freeform 8"/>
            <p:cNvSpPr>
              <a:spLocks/>
            </p:cNvSpPr>
            <p:nvPr/>
          </p:nvSpPr>
          <p:spPr bwMode="auto">
            <a:xfrm>
              <a:off x="3441700" y="3492500"/>
              <a:ext cx="50800" cy="50800"/>
            </a:xfrm>
            <a:custGeom>
              <a:avLst/>
              <a:gdLst>
                <a:gd name="T0" fmla="*/ 50800 w 32"/>
                <a:gd name="T1" fmla="*/ 12700 h 32"/>
                <a:gd name="T2" fmla="*/ 38100 w 32"/>
                <a:gd name="T3" fmla="*/ 12700 h 32"/>
                <a:gd name="T4" fmla="*/ 25400 w 32"/>
                <a:gd name="T5" fmla="*/ 0 h 32"/>
                <a:gd name="T6" fmla="*/ 12700 w 32"/>
                <a:gd name="T7" fmla="*/ 0 h 32"/>
                <a:gd name="T8" fmla="*/ 0 w 32"/>
                <a:gd name="T9" fmla="*/ 0 h 32"/>
                <a:gd name="T10" fmla="*/ 0 w 32"/>
                <a:gd name="T11" fmla="*/ 12700 h 32"/>
                <a:gd name="T12" fmla="*/ 12700 w 32"/>
                <a:gd name="T13" fmla="*/ 38100 h 32"/>
                <a:gd name="T14" fmla="*/ 25400 w 32"/>
                <a:gd name="T15" fmla="*/ 50800 h 32"/>
                <a:gd name="T16" fmla="*/ 38100 w 32"/>
                <a:gd name="T17" fmla="*/ 50800 h 32"/>
                <a:gd name="T18" fmla="*/ 50800 w 32"/>
                <a:gd name="T19" fmla="*/ 38100 h 32"/>
                <a:gd name="T20" fmla="*/ 50800 w 32"/>
                <a:gd name="T21" fmla="*/ 25400 h 32"/>
                <a:gd name="T22" fmla="*/ 50800 w 32"/>
                <a:gd name="T23" fmla="*/ 12700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32"/>
                <a:gd name="T38" fmla="*/ 32 w 32"/>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32">
                  <a:moveTo>
                    <a:pt x="32" y="8"/>
                  </a:moveTo>
                  <a:lnTo>
                    <a:pt x="24" y="8"/>
                  </a:lnTo>
                  <a:lnTo>
                    <a:pt x="16" y="0"/>
                  </a:lnTo>
                  <a:lnTo>
                    <a:pt x="8" y="0"/>
                  </a:lnTo>
                  <a:lnTo>
                    <a:pt x="0" y="0"/>
                  </a:lnTo>
                  <a:lnTo>
                    <a:pt x="0" y="8"/>
                  </a:lnTo>
                  <a:lnTo>
                    <a:pt x="8" y="24"/>
                  </a:lnTo>
                  <a:lnTo>
                    <a:pt x="16" y="32"/>
                  </a:lnTo>
                  <a:lnTo>
                    <a:pt x="24" y="32"/>
                  </a:lnTo>
                  <a:lnTo>
                    <a:pt x="32" y="24"/>
                  </a:lnTo>
                  <a:lnTo>
                    <a:pt x="32" y="16"/>
                  </a:lnTo>
                  <a:lnTo>
                    <a:pt x="32" y="8"/>
                  </a:lnTo>
                  <a:close/>
                </a:path>
              </a:pathLst>
            </a:custGeom>
            <a:solidFill>
              <a:srgbClr val="FAD386"/>
            </a:solidFill>
            <a:ln w="12700">
              <a:solidFill>
                <a:srgbClr val="000000"/>
              </a:solidFill>
              <a:prstDash val="solid"/>
              <a:round/>
              <a:headEnd/>
              <a:tailEnd/>
            </a:ln>
          </p:spPr>
          <p:txBody>
            <a:bodyPr/>
            <a:lstStyle/>
            <a:p>
              <a:endParaRPr lang="en-US"/>
            </a:p>
          </p:txBody>
        </p:sp>
        <p:sp>
          <p:nvSpPr>
            <p:cNvPr id="33804" name="Freeform 9"/>
            <p:cNvSpPr>
              <a:spLocks/>
            </p:cNvSpPr>
            <p:nvPr/>
          </p:nvSpPr>
          <p:spPr bwMode="auto">
            <a:xfrm>
              <a:off x="2374900" y="2806700"/>
              <a:ext cx="127000" cy="101600"/>
            </a:xfrm>
            <a:custGeom>
              <a:avLst/>
              <a:gdLst>
                <a:gd name="T0" fmla="*/ 0 w 80"/>
                <a:gd name="T1" fmla="*/ 25400 h 64"/>
                <a:gd name="T2" fmla="*/ 12700 w 80"/>
                <a:gd name="T3" fmla="*/ 12700 h 64"/>
                <a:gd name="T4" fmla="*/ 50800 w 80"/>
                <a:gd name="T5" fmla="*/ 12700 h 64"/>
                <a:gd name="T6" fmla="*/ 76200 w 80"/>
                <a:gd name="T7" fmla="*/ 0 h 64"/>
                <a:gd name="T8" fmla="*/ 101600 w 80"/>
                <a:gd name="T9" fmla="*/ 12700 h 64"/>
                <a:gd name="T10" fmla="*/ 127000 w 80"/>
                <a:gd name="T11" fmla="*/ 50800 h 64"/>
                <a:gd name="T12" fmla="*/ 127000 w 80"/>
                <a:gd name="T13" fmla="*/ 88900 h 64"/>
                <a:gd name="T14" fmla="*/ 88900 w 80"/>
                <a:gd name="T15" fmla="*/ 88900 h 64"/>
                <a:gd name="T16" fmla="*/ 63500 w 80"/>
                <a:gd name="T17" fmla="*/ 76200 h 64"/>
                <a:gd name="T18" fmla="*/ 50800 w 80"/>
                <a:gd name="T19" fmla="*/ 101600 h 64"/>
                <a:gd name="T20" fmla="*/ 25400 w 80"/>
                <a:gd name="T21" fmla="*/ 101600 h 64"/>
                <a:gd name="T22" fmla="*/ 25400 w 80"/>
                <a:gd name="T23" fmla="*/ 63500 h 64"/>
                <a:gd name="T24" fmla="*/ 0 w 80"/>
                <a:gd name="T25" fmla="*/ 25400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
                <a:gd name="T40" fmla="*/ 0 h 64"/>
                <a:gd name="T41" fmla="*/ 80 w 80"/>
                <a:gd name="T42" fmla="*/ 64 h 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 h="64">
                  <a:moveTo>
                    <a:pt x="0" y="16"/>
                  </a:moveTo>
                  <a:lnTo>
                    <a:pt x="8" y="8"/>
                  </a:lnTo>
                  <a:lnTo>
                    <a:pt x="32" y="8"/>
                  </a:lnTo>
                  <a:lnTo>
                    <a:pt x="48" y="0"/>
                  </a:lnTo>
                  <a:lnTo>
                    <a:pt x="64" y="8"/>
                  </a:lnTo>
                  <a:lnTo>
                    <a:pt x="80" y="32"/>
                  </a:lnTo>
                  <a:lnTo>
                    <a:pt x="80" y="56"/>
                  </a:lnTo>
                  <a:lnTo>
                    <a:pt x="56" y="56"/>
                  </a:lnTo>
                  <a:lnTo>
                    <a:pt x="40" y="48"/>
                  </a:lnTo>
                  <a:lnTo>
                    <a:pt x="32" y="64"/>
                  </a:lnTo>
                  <a:lnTo>
                    <a:pt x="16" y="64"/>
                  </a:lnTo>
                  <a:lnTo>
                    <a:pt x="16" y="40"/>
                  </a:lnTo>
                  <a:lnTo>
                    <a:pt x="0" y="16"/>
                  </a:lnTo>
                  <a:close/>
                </a:path>
              </a:pathLst>
            </a:custGeom>
            <a:solidFill>
              <a:srgbClr val="FAD386"/>
            </a:solidFill>
            <a:ln w="12700">
              <a:solidFill>
                <a:srgbClr val="000000"/>
              </a:solidFill>
              <a:prstDash val="solid"/>
              <a:round/>
              <a:headEnd/>
              <a:tailEnd/>
            </a:ln>
          </p:spPr>
          <p:txBody>
            <a:bodyPr/>
            <a:lstStyle/>
            <a:p>
              <a:endParaRPr lang="en-US"/>
            </a:p>
          </p:txBody>
        </p:sp>
        <p:sp>
          <p:nvSpPr>
            <p:cNvPr id="33805" name="Freeform 10"/>
            <p:cNvSpPr>
              <a:spLocks/>
            </p:cNvSpPr>
            <p:nvPr/>
          </p:nvSpPr>
          <p:spPr bwMode="auto">
            <a:xfrm>
              <a:off x="2235200" y="2425700"/>
              <a:ext cx="685800" cy="457200"/>
            </a:xfrm>
            <a:custGeom>
              <a:avLst/>
              <a:gdLst>
                <a:gd name="T0" fmla="*/ 533400 w 432"/>
                <a:gd name="T1" fmla="*/ 215900 h 288"/>
                <a:gd name="T2" fmla="*/ 444500 w 432"/>
                <a:gd name="T3" fmla="*/ 177800 h 288"/>
                <a:gd name="T4" fmla="*/ 355600 w 432"/>
                <a:gd name="T5" fmla="*/ 127000 h 288"/>
                <a:gd name="T6" fmla="*/ 254000 w 432"/>
                <a:gd name="T7" fmla="*/ 88900 h 288"/>
                <a:gd name="T8" fmla="*/ 203200 w 432"/>
                <a:gd name="T9" fmla="*/ 38100 h 288"/>
                <a:gd name="T10" fmla="*/ 165100 w 432"/>
                <a:gd name="T11" fmla="*/ 76200 h 288"/>
                <a:gd name="T12" fmla="*/ 127000 w 432"/>
                <a:gd name="T13" fmla="*/ 101600 h 288"/>
                <a:gd name="T14" fmla="*/ 101600 w 432"/>
                <a:gd name="T15" fmla="*/ 76200 h 288"/>
                <a:gd name="T16" fmla="*/ 101600 w 432"/>
                <a:gd name="T17" fmla="*/ 12700 h 288"/>
                <a:gd name="T18" fmla="*/ 88900 w 432"/>
                <a:gd name="T19" fmla="*/ 127000 h 288"/>
                <a:gd name="T20" fmla="*/ 50800 w 432"/>
                <a:gd name="T21" fmla="*/ 76200 h 288"/>
                <a:gd name="T22" fmla="*/ 50800 w 432"/>
                <a:gd name="T23" fmla="*/ 0 h 288"/>
                <a:gd name="T24" fmla="*/ 0 w 432"/>
                <a:gd name="T25" fmla="*/ 12700 h 288"/>
                <a:gd name="T26" fmla="*/ 0 w 432"/>
                <a:gd name="T27" fmla="*/ 63500 h 288"/>
                <a:gd name="T28" fmla="*/ 12700 w 432"/>
                <a:gd name="T29" fmla="*/ 152400 h 288"/>
                <a:gd name="T30" fmla="*/ 63500 w 432"/>
                <a:gd name="T31" fmla="*/ 190500 h 288"/>
                <a:gd name="T32" fmla="*/ 203200 w 432"/>
                <a:gd name="T33" fmla="*/ 177800 h 288"/>
                <a:gd name="T34" fmla="*/ 304800 w 432"/>
                <a:gd name="T35" fmla="*/ 165100 h 288"/>
                <a:gd name="T36" fmla="*/ 368300 w 432"/>
                <a:gd name="T37" fmla="*/ 215900 h 288"/>
                <a:gd name="T38" fmla="*/ 393700 w 432"/>
                <a:gd name="T39" fmla="*/ 342900 h 288"/>
                <a:gd name="T40" fmla="*/ 342900 w 432"/>
                <a:gd name="T41" fmla="*/ 381000 h 288"/>
                <a:gd name="T42" fmla="*/ 317500 w 432"/>
                <a:gd name="T43" fmla="*/ 431800 h 288"/>
                <a:gd name="T44" fmla="*/ 381000 w 432"/>
                <a:gd name="T45" fmla="*/ 406400 h 288"/>
                <a:gd name="T46" fmla="*/ 431800 w 432"/>
                <a:gd name="T47" fmla="*/ 393700 h 288"/>
                <a:gd name="T48" fmla="*/ 482600 w 432"/>
                <a:gd name="T49" fmla="*/ 431800 h 288"/>
                <a:gd name="T50" fmla="*/ 584200 w 432"/>
                <a:gd name="T51" fmla="*/ 457200 h 288"/>
                <a:gd name="T52" fmla="*/ 685800 w 432"/>
                <a:gd name="T53" fmla="*/ 444500 h 288"/>
                <a:gd name="T54" fmla="*/ 609600 w 432"/>
                <a:gd name="T55" fmla="*/ 406400 h 288"/>
                <a:gd name="T56" fmla="*/ 546100 w 432"/>
                <a:gd name="T57" fmla="*/ 381000 h 288"/>
                <a:gd name="T58" fmla="*/ 635000 w 432"/>
                <a:gd name="T59" fmla="*/ 393700 h 288"/>
                <a:gd name="T60" fmla="*/ 584200 w 432"/>
                <a:gd name="T61" fmla="*/ 342900 h 288"/>
                <a:gd name="T62" fmla="*/ 508000 w 432"/>
                <a:gd name="T63" fmla="*/ 317500 h 288"/>
                <a:gd name="T64" fmla="*/ 546100 w 432"/>
                <a:gd name="T65" fmla="*/ 241300 h 288"/>
                <a:gd name="T66" fmla="*/ 596900 w 432"/>
                <a:gd name="T67" fmla="*/ 215900 h 2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2"/>
                <a:gd name="T103" fmla="*/ 0 h 288"/>
                <a:gd name="T104" fmla="*/ 432 w 432"/>
                <a:gd name="T105" fmla="*/ 288 h 2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2" h="288">
                  <a:moveTo>
                    <a:pt x="376" y="136"/>
                  </a:moveTo>
                  <a:lnTo>
                    <a:pt x="336" y="136"/>
                  </a:lnTo>
                  <a:lnTo>
                    <a:pt x="320" y="120"/>
                  </a:lnTo>
                  <a:lnTo>
                    <a:pt x="280" y="112"/>
                  </a:lnTo>
                  <a:lnTo>
                    <a:pt x="256" y="88"/>
                  </a:lnTo>
                  <a:lnTo>
                    <a:pt x="224" y="80"/>
                  </a:lnTo>
                  <a:lnTo>
                    <a:pt x="200" y="56"/>
                  </a:lnTo>
                  <a:lnTo>
                    <a:pt x="160" y="56"/>
                  </a:lnTo>
                  <a:lnTo>
                    <a:pt x="160" y="32"/>
                  </a:lnTo>
                  <a:lnTo>
                    <a:pt x="128" y="24"/>
                  </a:lnTo>
                  <a:lnTo>
                    <a:pt x="112" y="24"/>
                  </a:lnTo>
                  <a:lnTo>
                    <a:pt x="104" y="48"/>
                  </a:lnTo>
                  <a:lnTo>
                    <a:pt x="96" y="56"/>
                  </a:lnTo>
                  <a:lnTo>
                    <a:pt x="80" y="64"/>
                  </a:lnTo>
                  <a:lnTo>
                    <a:pt x="80" y="72"/>
                  </a:lnTo>
                  <a:lnTo>
                    <a:pt x="64" y="48"/>
                  </a:lnTo>
                  <a:lnTo>
                    <a:pt x="72" y="16"/>
                  </a:lnTo>
                  <a:lnTo>
                    <a:pt x="64" y="8"/>
                  </a:lnTo>
                  <a:lnTo>
                    <a:pt x="48" y="48"/>
                  </a:lnTo>
                  <a:lnTo>
                    <a:pt x="56" y="80"/>
                  </a:lnTo>
                  <a:lnTo>
                    <a:pt x="48" y="96"/>
                  </a:lnTo>
                  <a:lnTo>
                    <a:pt x="32" y="48"/>
                  </a:lnTo>
                  <a:lnTo>
                    <a:pt x="32" y="24"/>
                  </a:lnTo>
                  <a:lnTo>
                    <a:pt x="32" y="0"/>
                  </a:lnTo>
                  <a:lnTo>
                    <a:pt x="8" y="0"/>
                  </a:lnTo>
                  <a:lnTo>
                    <a:pt x="0" y="8"/>
                  </a:lnTo>
                  <a:lnTo>
                    <a:pt x="0" y="40"/>
                  </a:lnTo>
                  <a:lnTo>
                    <a:pt x="0" y="64"/>
                  </a:lnTo>
                  <a:lnTo>
                    <a:pt x="8" y="96"/>
                  </a:lnTo>
                  <a:lnTo>
                    <a:pt x="24" y="112"/>
                  </a:lnTo>
                  <a:lnTo>
                    <a:pt x="40" y="120"/>
                  </a:lnTo>
                  <a:lnTo>
                    <a:pt x="88" y="104"/>
                  </a:lnTo>
                  <a:lnTo>
                    <a:pt x="128" y="112"/>
                  </a:lnTo>
                  <a:lnTo>
                    <a:pt x="152" y="104"/>
                  </a:lnTo>
                  <a:lnTo>
                    <a:pt x="192" y="104"/>
                  </a:lnTo>
                  <a:lnTo>
                    <a:pt x="224" y="120"/>
                  </a:lnTo>
                  <a:lnTo>
                    <a:pt x="232" y="136"/>
                  </a:lnTo>
                  <a:lnTo>
                    <a:pt x="232" y="176"/>
                  </a:lnTo>
                  <a:lnTo>
                    <a:pt x="248" y="216"/>
                  </a:lnTo>
                  <a:lnTo>
                    <a:pt x="240" y="232"/>
                  </a:lnTo>
                  <a:lnTo>
                    <a:pt x="216" y="240"/>
                  </a:lnTo>
                  <a:lnTo>
                    <a:pt x="200" y="256"/>
                  </a:lnTo>
                  <a:lnTo>
                    <a:pt x="200" y="272"/>
                  </a:lnTo>
                  <a:lnTo>
                    <a:pt x="208" y="280"/>
                  </a:lnTo>
                  <a:lnTo>
                    <a:pt x="240" y="256"/>
                  </a:lnTo>
                  <a:lnTo>
                    <a:pt x="256" y="240"/>
                  </a:lnTo>
                  <a:lnTo>
                    <a:pt x="272" y="248"/>
                  </a:lnTo>
                  <a:lnTo>
                    <a:pt x="288" y="264"/>
                  </a:lnTo>
                  <a:lnTo>
                    <a:pt x="304" y="272"/>
                  </a:lnTo>
                  <a:lnTo>
                    <a:pt x="336" y="280"/>
                  </a:lnTo>
                  <a:lnTo>
                    <a:pt x="368" y="288"/>
                  </a:lnTo>
                  <a:lnTo>
                    <a:pt x="400" y="272"/>
                  </a:lnTo>
                  <a:lnTo>
                    <a:pt x="432" y="280"/>
                  </a:lnTo>
                  <a:lnTo>
                    <a:pt x="424" y="264"/>
                  </a:lnTo>
                  <a:lnTo>
                    <a:pt x="384" y="256"/>
                  </a:lnTo>
                  <a:lnTo>
                    <a:pt x="344" y="248"/>
                  </a:lnTo>
                  <a:lnTo>
                    <a:pt x="344" y="240"/>
                  </a:lnTo>
                  <a:lnTo>
                    <a:pt x="368" y="240"/>
                  </a:lnTo>
                  <a:lnTo>
                    <a:pt x="400" y="248"/>
                  </a:lnTo>
                  <a:lnTo>
                    <a:pt x="384" y="216"/>
                  </a:lnTo>
                  <a:lnTo>
                    <a:pt x="368" y="216"/>
                  </a:lnTo>
                  <a:lnTo>
                    <a:pt x="344" y="200"/>
                  </a:lnTo>
                  <a:lnTo>
                    <a:pt x="320" y="200"/>
                  </a:lnTo>
                  <a:lnTo>
                    <a:pt x="336" y="160"/>
                  </a:lnTo>
                  <a:lnTo>
                    <a:pt x="344" y="152"/>
                  </a:lnTo>
                  <a:lnTo>
                    <a:pt x="368" y="144"/>
                  </a:lnTo>
                  <a:lnTo>
                    <a:pt x="376" y="136"/>
                  </a:lnTo>
                  <a:close/>
                </a:path>
              </a:pathLst>
            </a:custGeom>
            <a:solidFill>
              <a:srgbClr val="FAD386"/>
            </a:solidFill>
            <a:ln w="12700">
              <a:solidFill>
                <a:srgbClr val="000000"/>
              </a:solidFill>
              <a:prstDash val="solid"/>
              <a:round/>
              <a:headEnd/>
              <a:tailEnd/>
            </a:ln>
          </p:spPr>
          <p:txBody>
            <a:bodyPr/>
            <a:lstStyle/>
            <a:p>
              <a:endParaRPr lang="en-US"/>
            </a:p>
          </p:txBody>
        </p:sp>
        <p:sp>
          <p:nvSpPr>
            <p:cNvPr id="33806" name="Freeform 11"/>
            <p:cNvSpPr>
              <a:spLocks/>
            </p:cNvSpPr>
            <p:nvPr/>
          </p:nvSpPr>
          <p:spPr bwMode="auto">
            <a:xfrm>
              <a:off x="1689100" y="2425700"/>
              <a:ext cx="381000" cy="279400"/>
            </a:xfrm>
            <a:custGeom>
              <a:avLst/>
              <a:gdLst>
                <a:gd name="T0" fmla="*/ 279400 w 240"/>
                <a:gd name="T1" fmla="*/ 76200 h 176"/>
                <a:gd name="T2" fmla="*/ 254000 w 240"/>
                <a:gd name="T3" fmla="*/ 25400 h 176"/>
                <a:gd name="T4" fmla="*/ 215900 w 240"/>
                <a:gd name="T5" fmla="*/ 76200 h 176"/>
                <a:gd name="T6" fmla="*/ 190500 w 240"/>
                <a:gd name="T7" fmla="*/ 0 h 176"/>
                <a:gd name="T8" fmla="*/ 152400 w 240"/>
                <a:gd name="T9" fmla="*/ 50800 h 176"/>
                <a:gd name="T10" fmla="*/ 139700 w 240"/>
                <a:gd name="T11" fmla="*/ 12700 h 176"/>
                <a:gd name="T12" fmla="*/ 114300 w 240"/>
                <a:gd name="T13" fmla="*/ 50800 h 176"/>
                <a:gd name="T14" fmla="*/ 76200 w 240"/>
                <a:gd name="T15" fmla="*/ 25400 h 176"/>
                <a:gd name="T16" fmla="*/ 25400 w 240"/>
                <a:gd name="T17" fmla="*/ 38100 h 176"/>
                <a:gd name="T18" fmla="*/ 0 w 240"/>
                <a:gd name="T19" fmla="*/ 101600 h 176"/>
                <a:gd name="T20" fmla="*/ 25400 w 240"/>
                <a:gd name="T21" fmla="*/ 114300 h 176"/>
                <a:gd name="T22" fmla="*/ 114300 w 240"/>
                <a:gd name="T23" fmla="*/ 114300 h 176"/>
                <a:gd name="T24" fmla="*/ 63500 w 240"/>
                <a:gd name="T25" fmla="*/ 152400 h 176"/>
                <a:gd name="T26" fmla="*/ 165100 w 240"/>
                <a:gd name="T27" fmla="*/ 190500 h 176"/>
                <a:gd name="T28" fmla="*/ 139700 w 240"/>
                <a:gd name="T29" fmla="*/ 203200 h 176"/>
                <a:gd name="T30" fmla="*/ 25400 w 240"/>
                <a:gd name="T31" fmla="*/ 190500 h 176"/>
                <a:gd name="T32" fmla="*/ 88900 w 240"/>
                <a:gd name="T33" fmla="*/ 241300 h 176"/>
                <a:gd name="T34" fmla="*/ 152400 w 240"/>
                <a:gd name="T35" fmla="*/ 254000 h 176"/>
                <a:gd name="T36" fmla="*/ 215900 w 240"/>
                <a:gd name="T37" fmla="*/ 241300 h 176"/>
                <a:gd name="T38" fmla="*/ 266700 w 240"/>
                <a:gd name="T39" fmla="*/ 254000 h 176"/>
                <a:gd name="T40" fmla="*/ 330200 w 240"/>
                <a:gd name="T41" fmla="*/ 279400 h 176"/>
                <a:gd name="T42" fmla="*/ 317500 w 240"/>
                <a:gd name="T43" fmla="*/ 241300 h 176"/>
                <a:gd name="T44" fmla="*/ 381000 w 240"/>
                <a:gd name="T45" fmla="*/ 215900 h 176"/>
                <a:gd name="T46" fmla="*/ 317500 w 240"/>
                <a:gd name="T47" fmla="*/ 190500 h 176"/>
                <a:gd name="T48" fmla="*/ 279400 w 240"/>
                <a:gd name="T49" fmla="*/ 76200 h 1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0"/>
                <a:gd name="T76" fmla="*/ 0 h 176"/>
                <a:gd name="T77" fmla="*/ 240 w 240"/>
                <a:gd name="T78" fmla="*/ 176 h 1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0" h="176">
                  <a:moveTo>
                    <a:pt x="176" y="48"/>
                  </a:moveTo>
                  <a:lnTo>
                    <a:pt x="160" y="16"/>
                  </a:lnTo>
                  <a:lnTo>
                    <a:pt x="136" y="48"/>
                  </a:lnTo>
                  <a:lnTo>
                    <a:pt x="120" y="0"/>
                  </a:lnTo>
                  <a:lnTo>
                    <a:pt x="96" y="32"/>
                  </a:lnTo>
                  <a:lnTo>
                    <a:pt x="88" y="8"/>
                  </a:lnTo>
                  <a:lnTo>
                    <a:pt x="72" y="32"/>
                  </a:lnTo>
                  <a:lnTo>
                    <a:pt x="48" y="16"/>
                  </a:lnTo>
                  <a:lnTo>
                    <a:pt x="16" y="24"/>
                  </a:lnTo>
                  <a:lnTo>
                    <a:pt x="0" y="64"/>
                  </a:lnTo>
                  <a:lnTo>
                    <a:pt x="16" y="72"/>
                  </a:lnTo>
                  <a:lnTo>
                    <a:pt x="72" y="72"/>
                  </a:lnTo>
                  <a:lnTo>
                    <a:pt x="40" y="96"/>
                  </a:lnTo>
                  <a:lnTo>
                    <a:pt x="104" y="120"/>
                  </a:lnTo>
                  <a:lnTo>
                    <a:pt x="88" y="128"/>
                  </a:lnTo>
                  <a:lnTo>
                    <a:pt x="16" y="120"/>
                  </a:lnTo>
                  <a:lnTo>
                    <a:pt x="56" y="152"/>
                  </a:lnTo>
                  <a:lnTo>
                    <a:pt x="96" y="160"/>
                  </a:lnTo>
                  <a:lnTo>
                    <a:pt x="136" y="152"/>
                  </a:lnTo>
                  <a:lnTo>
                    <a:pt x="168" y="160"/>
                  </a:lnTo>
                  <a:lnTo>
                    <a:pt x="208" y="176"/>
                  </a:lnTo>
                  <a:lnTo>
                    <a:pt x="200" y="152"/>
                  </a:lnTo>
                  <a:lnTo>
                    <a:pt x="240" y="136"/>
                  </a:lnTo>
                  <a:lnTo>
                    <a:pt x="200" y="120"/>
                  </a:lnTo>
                  <a:lnTo>
                    <a:pt x="176" y="48"/>
                  </a:lnTo>
                  <a:close/>
                </a:path>
              </a:pathLst>
            </a:custGeom>
            <a:solidFill>
              <a:srgbClr val="FAD386"/>
            </a:solidFill>
            <a:ln w="12700">
              <a:solidFill>
                <a:srgbClr val="000000"/>
              </a:solidFill>
              <a:prstDash val="solid"/>
              <a:round/>
              <a:headEnd/>
              <a:tailEnd/>
            </a:ln>
          </p:spPr>
          <p:txBody>
            <a:bodyPr/>
            <a:lstStyle/>
            <a:p>
              <a:endParaRPr lang="en-US"/>
            </a:p>
          </p:txBody>
        </p:sp>
        <p:sp>
          <p:nvSpPr>
            <p:cNvPr id="33807" name="Freeform 12"/>
            <p:cNvSpPr>
              <a:spLocks/>
            </p:cNvSpPr>
            <p:nvPr/>
          </p:nvSpPr>
          <p:spPr bwMode="auto">
            <a:xfrm>
              <a:off x="2120900" y="1981200"/>
              <a:ext cx="215900" cy="342900"/>
            </a:xfrm>
            <a:custGeom>
              <a:avLst/>
              <a:gdLst>
                <a:gd name="T0" fmla="*/ 139700 w 136"/>
                <a:gd name="T1" fmla="*/ 0 h 216"/>
                <a:gd name="T2" fmla="*/ 101600 w 136"/>
                <a:gd name="T3" fmla="*/ 0 h 216"/>
                <a:gd name="T4" fmla="*/ 50800 w 136"/>
                <a:gd name="T5" fmla="*/ 38100 h 216"/>
                <a:gd name="T6" fmla="*/ 12700 w 136"/>
                <a:gd name="T7" fmla="*/ 63500 h 216"/>
                <a:gd name="T8" fmla="*/ 0 w 136"/>
                <a:gd name="T9" fmla="*/ 114300 h 216"/>
                <a:gd name="T10" fmla="*/ 0 w 136"/>
                <a:gd name="T11" fmla="*/ 139700 h 216"/>
                <a:gd name="T12" fmla="*/ 25400 w 136"/>
                <a:gd name="T13" fmla="*/ 152400 h 216"/>
                <a:gd name="T14" fmla="*/ 88900 w 136"/>
                <a:gd name="T15" fmla="*/ 139700 h 216"/>
                <a:gd name="T16" fmla="*/ 165100 w 136"/>
                <a:gd name="T17" fmla="*/ 114300 h 216"/>
                <a:gd name="T18" fmla="*/ 88900 w 136"/>
                <a:gd name="T19" fmla="*/ 190500 h 216"/>
                <a:gd name="T20" fmla="*/ 114300 w 136"/>
                <a:gd name="T21" fmla="*/ 190500 h 216"/>
                <a:gd name="T22" fmla="*/ 88900 w 136"/>
                <a:gd name="T23" fmla="*/ 228600 h 216"/>
                <a:gd name="T24" fmla="*/ 114300 w 136"/>
                <a:gd name="T25" fmla="*/ 254000 h 216"/>
                <a:gd name="T26" fmla="*/ 114300 w 136"/>
                <a:gd name="T27" fmla="*/ 292100 h 216"/>
                <a:gd name="T28" fmla="*/ 76200 w 136"/>
                <a:gd name="T29" fmla="*/ 304800 h 216"/>
                <a:gd name="T30" fmla="*/ 50800 w 136"/>
                <a:gd name="T31" fmla="*/ 342900 h 216"/>
                <a:gd name="T32" fmla="*/ 76200 w 136"/>
                <a:gd name="T33" fmla="*/ 342900 h 216"/>
                <a:gd name="T34" fmla="*/ 139700 w 136"/>
                <a:gd name="T35" fmla="*/ 317500 h 216"/>
                <a:gd name="T36" fmla="*/ 215900 w 136"/>
                <a:gd name="T37" fmla="*/ 330200 h 216"/>
                <a:gd name="T38" fmla="*/ 203200 w 136"/>
                <a:gd name="T39" fmla="*/ 279400 h 216"/>
                <a:gd name="T40" fmla="*/ 203200 w 136"/>
                <a:gd name="T41" fmla="*/ 228600 h 216"/>
                <a:gd name="T42" fmla="*/ 177800 w 136"/>
                <a:gd name="T43" fmla="*/ 190500 h 216"/>
                <a:gd name="T44" fmla="*/ 203200 w 136"/>
                <a:gd name="T45" fmla="*/ 127000 h 216"/>
                <a:gd name="T46" fmla="*/ 190500 w 136"/>
                <a:gd name="T47" fmla="*/ 76200 h 216"/>
                <a:gd name="T48" fmla="*/ 177800 w 136"/>
                <a:gd name="T49" fmla="*/ 12700 h 216"/>
                <a:gd name="T50" fmla="*/ 139700 w 136"/>
                <a:gd name="T51" fmla="*/ 0 h 2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6"/>
                <a:gd name="T79" fmla="*/ 0 h 216"/>
                <a:gd name="T80" fmla="*/ 136 w 136"/>
                <a:gd name="T81" fmla="*/ 216 h 21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6" h="216">
                  <a:moveTo>
                    <a:pt x="88" y="0"/>
                  </a:moveTo>
                  <a:lnTo>
                    <a:pt x="64" y="0"/>
                  </a:lnTo>
                  <a:lnTo>
                    <a:pt x="32" y="24"/>
                  </a:lnTo>
                  <a:lnTo>
                    <a:pt x="8" y="40"/>
                  </a:lnTo>
                  <a:lnTo>
                    <a:pt x="0" y="72"/>
                  </a:lnTo>
                  <a:lnTo>
                    <a:pt x="0" y="88"/>
                  </a:lnTo>
                  <a:lnTo>
                    <a:pt x="16" y="96"/>
                  </a:lnTo>
                  <a:lnTo>
                    <a:pt x="56" y="88"/>
                  </a:lnTo>
                  <a:lnTo>
                    <a:pt x="104" y="72"/>
                  </a:lnTo>
                  <a:lnTo>
                    <a:pt x="56" y="120"/>
                  </a:lnTo>
                  <a:lnTo>
                    <a:pt x="72" y="120"/>
                  </a:lnTo>
                  <a:lnTo>
                    <a:pt x="56" y="144"/>
                  </a:lnTo>
                  <a:lnTo>
                    <a:pt x="72" y="160"/>
                  </a:lnTo>
                  <a:lnTo>
                    <a:pt x="72" y="184"/>
                  </a:lnTo>
                  <a:lnTo>
                    <a:pt x="48" y="192"/>
                  </a:lnTo>
                  <a:lnTo>
                    <a:pt x="32" y="216"/>
                  </a:lnTo>
                  <a:lnTo>
                    <a:pt x="48" y="216"/>
                  </a:lnTo>
                  <a:lnTo>
                    <a:pt x="88" y="200"/>
                  </a:lnTo>
                  <a:lnTo>
                    <a:pt x="136" y="208"/>
                  </a:lnTo>
                  <a:lnTo>
                    <a:pt x="128" y="176"/>
                  </a:lnTo>
                  <a:lnTo>
                    <a:pt x="128" y="144"/>
                  </a:lnTo>
                  <a:lnTo>
                    <a:pt x="112" y="120"/>
                  </a:lnTo>
                  <a:lnTo>
                    <a:pt x="128" y="80"/>
                  </a:lnTo>
                  <a:lnTo>
                    <a:pt x="120" y="48"/>
                  </a:lnTo>
                  <a:lnTo>
                    <a:pt x="112" y="8"/>
                  </a:lnTo>
                  <a:lnTo>
                    <a:pt x="88" y="0"/>
                  </a:lnTo>
                  <a:close/>
                </a:path>
              </a:pathLst>
            </a:custGeom>
            <a:solidFill>
              <a:srgbClr val="FAD386"/>
            </a:solidFill>
            <a:ln w="12700">
              <a:solidFill>
                <a:srgbClr val="000000"/>
              </a:solidFill>
              <a:prstDash val="solid"/>
              <a:round/>
              <a:headEnd/>
              <a:tailEnd/>
            </a:ln>
          </p:spPr>
          <p:txBody>
            <a:bodyPr/>
            <a:lstStyle/>
            <a:p>
              <a:endParaRPr lang="en-US"/>
            </a:p>
          </p:txBody>
        </p:sp>
        <p:sp>
          <p:nvSpPr>
            <p:cNvPr id="33808" name="Freeform 13"/>
            <p:cNvSpPr>
              <a:spLocks/>
            </p:cNvSpPr>
            <p:nvPr/>
          </p:nvSpPr>
          <p:spPr bwMode="auto">
            <a:xfrm>
              <a:off x="2082800" y="2133600"/>
              <a:ext cx="88900" cy="152400"/>
            </a:xfrm>
            <a:custGeom>
              <a:avLst/>
              <a:gdLst>
                <a:gd name="T0" fmla="*/ 0 w 56"/>
                <a:gd name="T1" fmla="*/ 0 h 96"/>
                <a:gd name="T2" fmla="*/ 0 w 56"/>
                <a:gd name="T3" fmla="*/ 50800 h 96"/>
                <a:gd name="T4" fmla="*/ 0 w 56"/>
                <a:gd name="T5" fmla="*/ 139700 h 96"/>
                <a:gd name="T6" fmla="*/ 38100 w 56"/>
                <a:gd name="T7" fmla="*/ 152400 h 96"/>
                <a:gd name="T8" fmla="*/ 76200 w 56"/>
                <a:gd name="T9" fmla="*/ 139700 h 96"/>
                <a:gd name="T10" fmla="*/ 88900 w 56"/>
                <a:gd name="T11" fmla="*/ 76200 h 96"/>
                <a:gd name="T12" fmla="*/ 76200 w 56"/>
                <a:gd name="T13" fmla="*/ 50800 h 96"/>
                <a:gd name="T14" fmla="*/ 50800 w 56"/>
                <a:gd name="T15" fmla="*/ 25400 h 96"/>
                <a:gd name="T16" fmla="*/ 38100 w 56"/>
                <a:gd name="T17" fmla="*/ 38100 h 96"/>
                <a:gd name="T18" fmla="*/ 0 w 56"/>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96"/>
                <a:gd name="T32" fmla="*/ 56 w 56"/>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96">
                  <a:moveTo>
                    <a:pt x="0" y="0"/>
                  </a:moveTo>
                  <a:lnTo>
                    <a:pt x="0" y="32"/>
                  </a:lnTo>
                  <a:lnTo>
                    <a:pt x="0" y="88"/>
                  </a:lnTo>
                  <a:lnTo>
                    <a:pt x="24" y="96"/>
                  </a:lnTo>
                  <a:lnTo>
                    <a:pt x="48" y="88"/>
                  </a:lnTo>
                  <a:lnTo>
                    <a:pt x="56" y="48"/>
                  </a:lnTo>
                  <a:lnTo>
                    <a:pt x="48" y="32"/>
                  </a:lnTo>
                  <a:lnTo>
                    <a:pt x="32" y="16"/>
                  </a:lnTo>
                  <a:lnTo>
                    <a:pt x="24" y="24"/>
                  </a:lnTo>
                  <a:lnTo>
                    <a:pt x="0" y="0"/>
                  </a:lnTo>
                  <a:close/>
                </a:path>
              </a:pathLst>
            </a:custGeom>
            <a:solidFill>
              <a:srgbClr val="FAD386"/>
            </a:solidFill>
            <a:ln w="12700">
              <a:solidFill>
                <a:srgbClr val="000000"/>
              </a:solidFill>
              <a:prstDash val="solid"/>
              <a:round/>
              <a:headEnd/>
              <a:tailEnd/>
            </a:ln>
          </p:spPr>
          <p:txBody>
            <a:bodyPr/>
            <a:lstStyle/>
            <a:p>
              <a:endParaRPr lang="en-US"/>
            </a:p>
          </p:txBody>
        </p:sp>
        <p:sp>
          <p:nvSpPr>
            <p:cNvPr id="33809" name="Freeform 14"/>
            <p:cNvSpPr>
              <a:spLocks/>
            </p:cNvSpPr>
            <p:nvPr/>
          </p:nvSpPr>
          <p:spPr bwMode="auto">
            <a:xfrm>
              <a:off x="2120900" y="2425700"/>
              <a:ext cx="88900" cy="101600"/>
            </a:xfrm>
            <a:custGeom>
              <a:avLst/>
              <a:gdLst>
                <a:gd name="T0" fmla="*/ 12700 w 56"/>
                <a:gd name="T1" fmla="*/ 0 h 64"/>
                <a:gd name="T2" fmla="*/ 50800 w 56"/>
                <a:gd name="T3" fmla="*/ 25400 h 64"/>
                <a:gd name="T4" fmla="*/ 88900 w 56"/>
                <a:gd name="T5" fmla="*/ 12700 h 64"/>
                <a:gd name="T6" fmla="*/ 76200 w 56"/>
                <a:gd name="T7" fmla="*/ 38100 h 64"/>
                <a:gd name="T8" fmla="*/ 76200 w 56"/>
                <a:gd name="T9" fmla="*/ 63500 h 64"/>
                <a:gd name="T10" fmla="*/ 63500 w 56"/>
                <a:gd name="T11" fmla="*/ 88900 h 64"/>
                <a:gd name="T12" fmla="*/ 50800 w 56"/>
                <a:gd name="T13" fmla="*/ 101600 h 64"/>
                <a:gd name="T14" fmla="*/ 25400 w 56"/>
                <a:gd name="T15" fmla="*/ 101600 h 64"/>
                <a:gd name="T16" fmla="*/ 12700 w 56"/>
                <a:gd name="T17" fmla="*/ 101600 h 64"/>
                <a:gd name="T18" fmla="*/ 0 w 56"/>
                <a:gd name="T19" fmla="*/ 50800 h 64"/>
                <a:gd name="T20" fmla="*/ 12700 w 56"/>
                <a:gd name="T21" fmla="*/ 0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
                <a:gd name="T34" fmla="*/ 0 h 64"/>
                <a:gd name="T35" fmla="*/ 56 w 56"/>
                <a:gd name="T36" fmla="*/ 64 h 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 h="64">
                  <a:moveTo>
                    <a:pt x="8" y="0"/>
                  </a:moveTo>
                  <a:lnTo>
                    <a:pt x="32" y="16"/>
                  </a:lnTo>
                  <a:lnTo>
                    <a:pt x="56" y="8"/>
                  </a:lnTo>
                  <a:lnTo>
                    <a:pt x="48" y="24"/>
                  </a:lnTo>
                  <a:lnTo>
                    <a:pt x="48" y="40"/>
                  </a:lnTo>
                  <a:lnTo>
                    <a:pt x="40" y="56"/>
                  </a:lnTo>
                  <a:lnTo>
                    <a:pt x="32" y="64"/>
                  </a:lnTo>
                  <a:lnTo>
                    <a:pt x="16" y="64"/>
                  </a:lnTo>
                  <a:lnTo>
                    <a:pt x="8" y="64"/>
                  </a:lnTo>
                  <a:lnTo>
                    <a:pt x="0" y="32"/>
                  </a:lnTo>
                  <a:lnTo>
                    <a:pt x="8" y="0"/>
                  </a:lnTo>
                  <a:close/>
                </a:path>
              </a:pathLst>
            </a:custGeom>
            <a:solidFill>
              <a:srgbClr val="FAD386"/>
            </a:solidFill>
            <a:ln w="12700">
              <a:solidFill>
                <a:srgbClr val="000000"/>
              </a:solidFill>
              <a:prstDash val="solid"/>
              <a:round/>
              <a:headEnd/>
              <a:tailEnd/>
            </a:ln>
          </p:spPr>
          <p:txBody>
            <a:bodyPr/>
            <a:lstStyle/>
            <a:p>
              <a:endParaRPr lang="en-US"/>
            </a:p>
          </p:txBody>
        </p:sp>
        <p:sp>
          <p:nvSpPr>
            <p:cNvPr id="33810" name="Freeform 15"/>
            <p:cNvSpPr>
              <a:spLocks/>
            </p:cNvSpPr>
            <p:nvPr/>
          </p:nvSpPr>
          <p:spPr bwMode="auto">
            <a:xfrm>
              <a:off x="1993900" y="2425700"/>
              <a:ext cx="114300" cy="165100"/>
            </a:xfrm>
            <a:custGeom>
              <a:avLst/>
              <a:gdLst>
                <a:gd name="T0" fmla="*/ 114300 w 72"/>
                <a:gd name="T1" fmla="*/ 114300 h 104"/>
                <a:gd name="T2" fmla="*/ 101600 w 72"/>
                <a:gd name="T3" fmla="*/ 139700 h 104"/>
                <a:gd name="T4" fmla="*/ 76200 w 72"/>
                <a:gd name="T5" fmla="*/ 165100 h 104"/>
                <a:gd name="T6" fmla="*/ 50800 w 72"/>
                <a:gd name="T7" fmla="*/ 152400 h 104"/>
                <a:gd name="T8" fmla="*/ 50800 w 72"/>
                <a:gd name="T9" fmla="*/ 114300 h 104"/>
                <a:gd name="T10" fmla="*/ 12700 w 72"/>
                <a:gd name="T11" fmla="*/ 101600 h 104"/>
                <a:gd name="T12" fmla="*/ 0 w 72"/>
                <a:gd name="T13" fmla="*/ 76200 h 104"/>
                <a:gd name="T14" fmla="*/ 0 w 72"/>
                <a:gd name="T15" fmla="*/ 50800 h 104"/>
                <a:gd name="T16" fmla="*/ 25400 w 72"/>
                <a:gd name="T17" fmla="*/ 38100 h 104"/>
                <a:gd name="T18" fmla="*/ 25400 w 72"/>
                <a:gd name="T19" fmla="*/ 0 h 104"/>
                <a:gd name="T20" fmla="*/ 63500 w 72"/>
                <a:gd name="T21" fmla="*/ 0 h 104"/>
                <a:gd name="T22" fmla="*/ 101600 w 72"/>
                <a:gd name="T23" fmla="*/ 0 h 104"/>
                <a:gd name="T24" fmla="*/ 88900 w 72"/>
                <a:gd name="T25" fmla="*/ 63500 h 104"/>
                <a:gd name="T26" fmla="*/ 88900 w 72"/>
                <a:gd name="T27" fmla="*/ 76200 h 104"/>
                <a:gd name="T28" fmla="*/ 114300 w 72"/>
                <a:gd name="T29" fmla="*/ 114300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
                <a:gd name="T46" fmla="*/ 0 h 104"/>
                <a:gd name="T47" fmla="*/ 72 w 72"/>
                <a:gd name="T48" fmla="*/ 104 h 1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 h="104">
                  <a:moveTo>
                    <a:pt x="72" y="72"/>
                  </a:moveTo>
                  <a:lnTo>
                    <a:pt x="64" y="88"/>
                  </a:lnTo>
                  <a:lnTo>
                    <a:pt x="48" y="104"/>
                  </a:lnTo>
                  <a:lnTo>
                    <a:pt x="32" y="96"/>
                  </a:lnTo>
                  <a:lnTo>
                    <a:pt x="32" y="72"/>
                  </a:lnTo>
                  <a:lnTo>
                    <a:pt x="8" y="64"/>
                  </a:lnTo>
                  <a:lnTo>
                    <a:pt x="0" y="48"/>
                  </a:lnTo>
                  <a:lnTo>
                    <a:pt x="0" y="32"/>
                  </a:lnTo>
                  <a:lnTo>
                    <a:pt x="16" y="24"/>
                  </a:lnTo>
                  <a:lnTo>
                    <a:pt x="16" y="0"/>
                  </a:lnTo>
                  <a:lnTo>
                    <a:pt x="40" y="0"/>
                  </a:lnTo>
                  <a:lnTo>
                    <a:pt x="64" y="0"/>
                  </a:lnTo>
                  <a:lnTo>
                    <a:pt x="56" y="40"/>
                  </a:lnTo>
                  <a:lnTo>
                    <a:pt x="56" y="48"/>
                  </a:lnTo>
                  <a:lnTo>
                    <a:pt x="72" y="72"/>
                  </a:lnTo>
                  <a:close/>
                </a:path>
              </a:pathLst>
            </a:custGeom>
            <a:solidFill>
              <a:srgbClr val="FAD386"/>
            </a:solidFill>
            <a:ln w="12700">
              <a:solidFill>
                <a:srgbClr val="000000"/>
              </a:solidFill>
              <a:prstDash val="solid"/>
              <a:round/>
              <a:headEnd/>
              <a:tailEnd/>
            </a:ln>
          </p:spPr>
          <p:txBody>
            <a:bodyPr/>
            <a:lstStyle/>
            <a:p>
              <a:endParaRPr lang="en-US"/>
            </a:p>
          </p:txBody>
        </p:sp>
        <p:sp>
          <p:nvSpPr>
            <p:cNvPr id="33811" name="Freeform 16"/>
            <p:cNvSpPr>
              <a:spLocks/>
            </p:cNvSpPr>
            <p:nvPr/>
          </p:nvSpPr>
          <p:spPr bwMode="auto">
            <a:xfrm>
              <a:off x="1917700" y="2311400"/>
              <a:ext cx="76200" cy="50800"/>
            </a:xfrm>
            <a:custGeom>
              <a:avLst/>
              <a:gdLst>
                <a:gd name="T0" fmla="*/ 0 w 48"/>
                <a:gd name="T1" fmla="*/ 25400 h 32"/>
                <a:gd name="T2" fmla="*/ 25400 w 48"/>
                <a:gd name="T3" fmla="*/ 25400 h 32"/>
                <a:gd name="T4" fmla="*/ 25400 w 48"/>
                <a:gd name="T5" fmla="*/ 0 h 32"/>
                <a:gd name="T6" fmla="*/ 63500 w 48"/>
                <a:gd name="T7" fmla="*/ 12700 h 32"/>
                <a:gd name="T8" fmla="*/ 76200 w 48"/>
                <a:gd name="T9" fmla="*/ 50800 h 32"/>
                <a:gd name="T10" fmla="*/ 50800 w 48"/>
                <a:gd name="T11" fmla="*/ 50800 h 32"/>
                <a:gd name="T12" fmla="*/ 25400 w 48"/>
                <a:gd name="T13" fmla="*/ 50800 h 32"/>
                <a:gd name="T14" fmla="*/ 0 w 48"/>
                <a:gd name="T15" fmla="*/ 25400 h 32"/>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32"/>
                <a:gd name="T26" fmla="*/ 48 w 48"/>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32">
                  <a:moveTo>
                    <a:pt x="0" y="16"/>
                  </a:moveTo>
                  <a:lnTo>
                    <a:pt x="16" y="16"/>
                  </a:lnTo>
                  <a:lnTo>
                    <a:pt x="16" y="0"/>
                  </a:lnTo>
                  <a:lnTo>
                    <a:pt x="40" y="8"/>
                  </a:lnTo>
                  <a:lnTo>
                    <a:pt x="48" y="32"/>
                  </a:lnTo>
                  <a:lnTo>
                    <a:pt x="32" y="32"/>
                  </a:lnTo>
                  <a:lnTo>
                    <a:pt x="16" y="32"/>
                  </a:lnTo>
                  <a:lnTo>
                    <a:pt x="0" y="16"/>
                  </a:lnTo>
                  <a:close/>
                </a:path>
              </a:pathLst>
            </a:custGeom>
            <a:solidFill>
              <a:srgbClr val="FAD386"/>
            </a:solidFill>
            <a:ln w="12700">
              <a:solidFill>
                <a:srgbClr val="000000"/>
              </a:solidFill>
              <a:prstDash val="solid"/>
              <a:round/>
              <a:headEnd/>
              <a:tailEnd/>
            </a:ln>
          </p:spPr>
          <p:txBody>
            <a:bodyPr/>
            <a:lstStyle/>
            <a:p>
              <a:endParaRPr lang="en-US"/>
            </a:p>
          </p:txBody>
        </p:sp>
        <p:sp>
          <p:nvSpPr>
            <p:cNvPr id="33812" name="Freeform 17"/>
            <p:cNvSpPr>
              <a:spLocks/>
            </p:cNvSpPr>
            <p:nvPr/>
          </p:nvSpPr>
          <p:spPr bwMode="auto">
            <a:xfrm>
              <a:off x="1574800" y="2298700"/>
              <a:ext cx="228600" cy="215900"/>
            </a:xfrm>
            <a:custGeom>
              <a:avLst/>
              <a:gdLst>
                <a:gd name="T0" fmla="*/ 190500 w 144"/>
                <a:gd name="T1" fmla="*/ 101600 h 136"/>
                <a:gd name="T2" fmla="*/ 152400 w 144"/>
                <a:gd name="T3" fmla="*/ 101600 h 136"/>
                <a:gd name="T4" fmla="*/ 127000 w 144"/>
                <a:gd name="T5" fmla="*/ 114300 h 136"/>
                <a:gd name="T6" fmla="*/ 88900 w 144"/>
                <a:gd name="T7" fmla="*/ 152400 h 136"/>
                <a:gd name="T8" fmla="*/ 76200 w 144"/>
                <a:gd name="T9" fmla="*/ 190500 h 136"/>
                <a:gd name="T10" fmla="*/ 50800 w 144"/>
                <a:gd name="T11" fmla="*/ 215900 h 136"/>
                <a:gd name="T12" fmla="*/ 12700 w 144"/>
                <a:gd name="T13" fmla="*/ 215900 h 136"/>
                <a:gd name="T14" fmla="*/ 0 w 144"/>
                <a:gd name="T15" fmla="*/ 165100 h 136"/>
                <a:gd name="T16" fmla="*/ 12700 w 144"/>
                <a:gd name="T17" fmla="*/ 127000 h 136"/>
                <a:gd name="T18" fmla="*/ 38100 w 144"/>
                <a:gd name="T19" fmla="*/ 76200 h 136"/>
                <a:gd name="T20" fmla="*/ 63500 w 144"/>
                <a:gd name="T21" fmla="*/ 25400 h 136"/>
                <a:gd name="T22" fmla="*/ 88900 w 144"/>
                <a:gd name="T23" fmla="*/ 12700 h 136"/>
                <a:gd name="T24" fmla="*/ 127000 w 144"/>
                <a:gd name="T25" fmla="*/ 0 h 136"/>
                <a:gd name="T26" fmla="*/ 165100 w 144"/>
                <a:gd name="T27" fmla="*/ 0 h 136"/>
                <a:gd name="T28" fmla="*/ 203200 w 144"/>
                <a:gd name="T29" fmla="*/ 25400 h 136"/>
                <a:gd name="T30" fmla="*/ 228600 w 144"/>
                <a:gd name="T31" fmla="*/ 50800 h 136"/>
                <a:gd name="T32" fmla="*/ 228600 w 144"/>
                <a:gd name="T33" fmla="*/ 88900 h 136"/>
                <a:gd name="T34" fmla="*/ 190500 w 144"/>
                <a:gd name="T35" fmla="*/ 101600 h 1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4"/>
                <a:gd name="T55" fmla="*/ 0 h 136"/>
                <a:gd name="T56" fmla="*/ 144 w 144"/>
                <a:gd name="T57" fmla="*/ 136 h 1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4" h="136">
                  <a:moveTo>
                    <a:pt x="120" y="64"/>
                  </a:moveTo>
                  <a:lnTo>
                    <a:pt x="96" y="64"/>
                  </a:lnTo>
                  <a:lnTo>
                    <a:pt x="80" y="72"/>
                  </a:lnTo>
                  <a:lnTo>
                    <a:pt x="56" y="96"/>
                  </a:lnTo>
                  <a:lnTo>
                    <a:pt x="48" y="120"/>
                  </a:lnTo>
                  <a:lnTo>
                    <a:pt x="32" y="136"/>
                  </a:lnTo>
                  <a:lnTo>
                    <a:pt x="8" y="136"/>
                  </a:lnTo>
                  <a:lnTo>
                    <a:pt x="0" y="104"/>
                  </a:lnTo>
                  <a:lnTo>
                    <a:pt x="8" y="80"/>
                  </a:lnTo>
                  <a:lnTo>
                    <a:pt x="24" y="48"/>
                  </a:lnTo>
                  <a:lnTo>
                    <a:pt x="40" y="16"/>
                  </a:lnTo>
                  <a:lnTo>
                    <a:pt x="56" y="8"/>
                  </a:lnTo>
                  <a:lnTo>
                    <a:pt x="80" y="0"/>
                  </a:lnTo>
                  <a:lnTo>
                    <a:pt x="104" y="0"/>
                  </a:lnTo>
                  <a:lnTo>
                    <a:pt x="128" y="16"/>
                  </a:lnTo>
                  <a:lnTo>
                    <a:pt x="144" y="32"/>
                  </a:lnTo>
                  <a:lnTo>
                    <a:pt x="144" y="56"/>
                  </a:lnTo>
                  <a:lnTo>
                    <a:pt x="120" y="64"/>
                  </a:lnTo>
                  <a:close/>
                </a:path>
              </a:pathLst>
            </a:custGeom>
            <a:solidFill>
              <a:srgbClr val="FAD386"/>
            </a:solidFill>
            <a:ln w="12700">
              <a:solidFill>
                <a:srgbClr val="000000"/>
              </a:solidFill>
              <a:prstDash val="solid"/>
              <a:round/>
              <a:headEnd/>
              <a:tailEnd/>
            </a:ln>
          </p:spPr>
          <p:txBody>
            <a:bodyPr/>
            <a:lstStyle/>
            <a:p>
              <a:endParaRPr lang="en-US"/>
            </a:p>
          </p:txBody>
        </p:sp>
        <p:sp>
          <p:nvSpPr>
            <p:cNvPr id="33813" name="Freeform 18"/>
            <p:cNvSpPr>
              <a:spLocks/>
            </p:cNvSpPr>
            <p:nvPr/>
          </p:nvSpPr>
          <p:spPr bwMode="auto">
            <a:xfrm>
              <a:off x="1765300" y="2159000"/>
              <a:ext cx="228600" cy="152400"/>
            </a:xfrm>
            <a:custGeom>
              <a:avLst/>
              <a:gdLst>
                <a:gd name="T0" fmla="*/ 101600 w 144"/>
                <a:gd name="T1" fmla="*/ 152400 h 96"/>
                <a:gd name="T2" fmla="*/ 127000 w 144"/>
                <a:gd name="T3" fmla="*/ 127000 h 96"/>
                <a:gd name="T4" fmla="*/ 152400 w 144"/>
                <a:gd name="T5" fmla="*/ 114300 h 96"/>
                <a:gd name="T6" fmla="*/ 190500 w 144"/>
                <a:gd name="T7" fmla="*/ 114300 h 96"/>
                <a:gd name="T8" fmla="*/ 203200 w 144"/>
                <a:gd name="T9" fmla="*/ 114300 h 96"/>
                <a:gd name="T10" fmla="*/ 215900 w 144"/>
                <a:gd name="T11" fmla="*/ 114300 h 96"/>
                <a:gd name="T12" fmla="*/ 228600 w 144"/>
                <a:gd name="T13" fmla="*/ 88900 h 96"/>
                <a:gd name="T14" fmla="*/ 203200 w 144"/>
                <a:gd name="T15" fmla="*/ 76200 h 96"/>
                <a:gd name="T16" fmla="*/ 190500 w 144"/>
                <a:gd name="T17" fmla="*/ 76200 h 96"/>
                <a:gd name="T18" fmla="*/ 177800 w 144"/>
                <a:gd name="T19" fmla="*/ 50800 h 96"/>
                <a:gd name="T20" fmla="*/ 177800 w 144"/>
                <a:gd name="T21" fmla="*/ 12700 h 96"/>
                <a:gd name="T22" fmla="*/ 139700 w 144"/>
                <a:gd name="T23" fmla="*/ 0 h 96"/>
                <a:gd name="T24" fmla="*/ 101600 w 144"/>
                <a:gd name="T25" fmla="*/ 12700 h 96"/>
                <a:gd name="T26" fmla="*/ 114300 w 144"/>
                <a:gd name="T27" fmla="*/ 38100 h 96"/>
                <a:gd name="T28" fmla="*/ 139700 w 144"/>
                <a:gd name="T29" fmla="*/ 63500 h 96"/>
                <a:gd name="T30" fmla="*/ 139700 w 144"/>
                <a:gd name="T31" fmla="*/ 76200 h 96"/>
                <a:gd name="T32" fmla="*/ 101600 w 144"/>
                <a:gd name="T33" fmla="*/ 88900 h 96"/>
                <a:gd name="T34" fmla="*/ 88900 w 144"/>
                <a:gd name="T35" fmla="*/ 76200 h 96"/>
                <a:gd name="T36" fmla="*/ 76200 w 144"/>
                <a:gd name="T37" fmla="*/ 38100 h 96"/>
                <a:gd name="T38" fmla="*/ 25400 w 144"/>
                <a:gd name="T39" fmla="*/ 50800 h 96"/>
                <a:gd name="T40" fmla="*/ 12700 w 144"/>
                <a:gd name="T41" fmla="*/ 76200 h 96"/>
                <a:gd name="T42" fmla="*/ 0 w 144"/>
                <a:gd name="T43" fmla="*/ 101600 h 96"/>
                <a:gd name="T44" fmla="*/ 50800 w 144"/>
                <a:gd name="T45" fmla="*/ 101600 h 96"/>
                <a:gd name="T46" fmla="*/ 50800 w 144"/>
                <a:gd name="T47" fmla="*/ 114300 h 96"/>
                <a:gd name="T48" fmla="*/ 76200 w 144"/>
                <a:gd name="T49" fmla="*/ 114300 h 96"/>
                <a:gd name="T50" fmla="*/ 63500 w 144"/>
                <a:gd name="T51" fmla="*/ 152400 h 96"/>
                <a:gd name="T52" fmla="*/ 101600 w 144"/>
                <a:gd name="T53" fmla="*/ 152400 h 9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4"/>
                <a:gd name="T82" fmla="*/ 0 h 96"/>
                <a:gd name="T83" fmla="*/ 144 w 144"/>
                <a:gd name="T84" fmla="*/ 96 h 9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4" h="96">
                  <a:moveTo>
                    <a:pt x="64" y="96"/>
                  </a:moveTo>
                  <a:lnTo>
                    <a:pt x="80" y="80"/>
                  </a:lnTo>
                  <a:lnTo>
                    <a:pt x="96" y="72"/>
                  </a:lnTo>
                  <a:lnTo>
                    <a:pt x="120" y="72"/>
                  </a:lnTo>
                  <a:lnTo>
                    <a:pt x="128" y="72"/>
                  </a:lnTo>
                  <a:lnTo>
                    <a:pt x="136" y="72"/>
                  </a:lnTo>
                  <a:lnTo>
                    <a:pt x="144" y="56"/>
                  </a:lnTo>
                  <a:lnTo>
                    <a:pt x="128" y="48"/>
                  </a:lnTo>
                  <a:lnTo>
                    <a:pt x="120" y="48"/>
                  </a:lnTo>
                  <a:lnTo>
                    <a:pt x="112" y="32"/>
                  </a:lnTo>
                  <a:lnTo>
                    <a:pt x="112" y="8"/>
                  </a:lnTo>
                  <a:lnTo>
                    <a:pt x="88" y="0"/>
                  </a:lnTo>
                  <a:lnTo>
                    <a:pt x="64" y="8"/>
                  </a:lnTo>
                  <a:lnTo>
                    <a:pt x="72" y="24"/>
                  </a:lnTo>
                  <a:lnTo>
                    <a:pt x="88" y="40"/>
                  </a:lnTo>
                  <a:lnTo>
                    <a:pt x="88" y="48"/>
                  </a:lnTo>
                  <a:lnTo>
                    <a:pt x="64" y="56"/>
                  </a:lnTo>
                  <a:lnTo>
                    <a:pt x="56" y="48"/>
                  </a:lnTo>
                  <a:lnTo>
                    <a:pt x="48" y="24"/>
                  </a:lnTo>
                  <a:lnTo>
                    <a:pt x="16" y="32"/>
                  </a:lnTo>
                  <a:lnTo>
                    <a:pt x="8" y="48"/>
                  </a:lnTo>
                  <a:lnTo>
                    <a:pt x="0" y="64"/>
                  </a:lnTo>
                  <a:lnTo>
                    <a:pt x="32" y="64"/>
                  </a:lnTo>
                  <a:lnTo>
                    <a:pt x="32" y="72"/>
                  </a:lnTo>
                  <a:lnTo>
                    <a:pt x="48" y="72"/>
                  </a:lnTo>
                  <a:lnTo>
                    <a:pt x="40" y="96"/>
                  </a:lnTo>
                  <a:lnTo>
                    <a:pt x="64" y="96"/>
                  </a:lnTo>
                  <a:close/>
                </a:path>
              </a:pathLst>
            </a:custGeom>
            <a:solidFill>
              <a:srgbClr val="FAD386"/>
            </a:solidFill>
            <a:ln w="12700">
              <a:solidFill>
                <a:srgbClr val="000000"/>
              </a:solidFill>
              <a:prstDash val="solid"/>
              <a:round/>
              <a:headEnd/>
              <a:tailEnd/>
            </a:ln>
          </p:spPr>
          <p:txBody>
            <a:bodyPr/>
            <a:lstStyle/>
            <a:p>
              <a:endParaRPr lang="en-US"/>
            </a:p>
          </p:txBody>
        </p:sp>
        <p:sp>
          <p:nvSpPr>
            <p:cNvPr id="33814" name="Freeform 19"/>
            <p:cNvSpPr>
              <a:spLocks/>
            </p:cNvSpPr>
            <p:nvPr/>
          </p:nvSpPr>
          <p:spPr bwMode="auto">
            <a:xfrm>
              <a:off x="1701800" y="2120900"/>
              <a:ext cx="88900" cy="101600"/>
            </a:xfrm>
            <a:custGeom>
              <a:avLst/>
              <a:gdLst>
                <a:gd name="T0" fmla="*/ 76200 w 56"/>
                <a:gd name="T1" fmla="*/ 0 h 64"/>
                <a:gd name="T2" fmla="*/ 25400 w 56"/>
                <a:gd name="T3" fmla="*/ 25400 h 64"/>
                <a:gd name="T4" fmla="*/ 0 w 56"/>
                <a:gd name="T5" fmla="*/ 50800 h 64"/>
                <a:gd name="T6" fmla="*/ 0 w 56"/>
                <a:gd name="T7" fmla="*/ 88900 h 64"/>
                <a:gd name="T8" fmla="*/ 25400 w 56"/>
                <a:gd name="T9" fmla="*/ 101600 h 64"/>
                <a:gd name="T10" fmla="*/ 38100 w 56"/>
                <a:gd name="T11" fmla="*/ 88900 h 64"/>
                <a:gd name="T12" fmla="*/ 38100 w 56"/>
                <a:gd name="T13" fmla="*/ 76200 h 64"/>
                <a:gd name="T14" fmla="*/ 38100 w 56"/>
                <a:gd name="T15" fmla="*/ 50800 h 64"/>
                <a:gd name="T16" fmla="*/ 50800 w 56"/>
                <a:gd name="T17" fmla="*/ 38100 h 64"/>
                <a:gd name="T18" fmla="*/ 88900 w 56"/>
                <a:gd name="T19" fmla="*/ 25400 h 64"/>
                <a:gd name="T20" fmla="*/ 76200 w 56"/>
                <a:gd name="T21" fmla="*/ 0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
                <a:gd name="T34" fmla="*/ 0 h 64"/>
                <a:gd name="T35" fmla="*/ 56 w 56"/>
                <a:gd name="T36" fmla="*/ 64 h 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 h="64">
                  <a:moveTo>
                    <a:pt x="48" y="0"/>
                  </a:moveTo>
                  <a:lnTo>
                    <a:pt x="16" y="16"/>
                  </a:lnTo>
                  <a:lnTo>
                    <a:pt x="0" y="32"/>
                  </a:lnTo>
                  <a:lnTo>
                    <a:pt x="0" y="56"/>
                  </a:lnTo>
                  <a:lnTo>
                    <a:pt x="16" y="64"/>
                  </a:lnTo>
                  <a:lnTo>
                    <a:pt x="24" y="56"/>
                  </a:lnTo>
                  <a:lnTo>
                    <a:pt x="24" y="48"/>
                  </a:lnTo>
                  <a:lnTo>
                    <a:pt x="24" y="32"/>
                  </a:lnTo>
                  <a:lnTo>
                    <a:pt x="32" y="24"/>
                  </a:lnTo>
                  <a:lnTo>
                    <a:pt x="56" y="16"/>
                  </a:lnTo>
                  <a:lnTo>
                    <a:pt x="48" y="0"/>
                  </a:lnTo>
                  <a:close/>
                </a:path>
              </a:pathLst>
            </a:custGeom>
            <a:solidFill>
              <a:srgbClr val="FAD386"/>
            </a:solidFill>
            <a:ln w="12700">
              <a:solidFill>
                <a:srgbClr val="000000"/>
              </a:solidFill>
              <a:prstDash val="solid"/>
              <a:round/>
              <a:headEnd/>
              <a:tailEnd/>
            </a:ln>
          </p:spPr>
          <p:txBody>
            <a:bodyPr/>
            <a:lstStyle/>
            <a:p>
              <a:endParaRPr lang="en-US"/>
            </a:p>
          </p:txBody>
        </p:sp>
        <p:sp>
          <p:nvSpPr>
            <p:cNvPr id="33815" name="Freeform 20"/>
            <p:cNvSpPr>
              <a:spLocks/>
            </p:cNvSpPr>
            <p:nvPr/>
          </p:nvSpPr>
          <p:spPr bwMode="auto">
            <a:xfrm>
              <a:off x="2654300" y="3225800"/>
              <a:ext cx="38100" cy="50800"/>
            </a:xfrm>
            <a:custGeom>
              <a:avLst/>
              <a:gdLst>
                <a:gd name="T0" fmla="*/ 25400 w 24"/>
                <a:gd name="T1" fmla="*/ 25400 h 32"/>
                <a:gd name="T2" fmla="*/ 25400 w 24"/>
                <a:gd name="T3" fmla="*/ 12700 h 32"/>
                <a:gd name="T4" fmla="*/ 12700 w 24"/>
                <a:gd name="T5" fmla="*/ 12700 h 32"/>
                <a:gd name="T6" fmla="*/ 12700 w 24"/>
                <a:gd name="T7" fmla="*/ 0 h 32"/>
                <a:gd name="T8" fmla="*/ 0 w 24"/>
                <a:gd name="T9" fmla="*/ 0 h 32"/>
                <a:gd name="T10" fmla="*/ 0 w 24"/>
                <a:gd name="T11" fmla="*/ 25400 h 32"/>
                <a:gd name="T12" fmla="*/ 12700 w 24"/>
                <a:gd name="T13" fmla="*/ 38100 h 32"/>
                <a:gd name="T14" fmla="*/ 12700 w 24"/>
                <a:gd name="T15" fmla="*/ 50800 h 32"/>
                <a:gd name="T16" fmla="*/ 25400 w 24"/>
                <a:gd name="T17" fmla="*/ 50800 h 32"/>
                <a:gd name="T18" fmla="*/ 38100 w 24"/>
                <a:gd name="T19" fmla="*/ 38100 h 32"/>
                <a:gd name="T20" fmla="*/ 38100 w 24"/>
                <a:gd name="T21" fmla="*/ 25400 h 32"/>
                <a:gd name="T22" fmla="*/ 25400 w 24"/>
                <a:gd name="T23" fmla="*/ 25400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2"/>
                <a:gd name="T38" fmla="*/ 24 w 2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2">
                  <a:moveTo>
                    <a:pt x="16" y="16"/>
                  </a:moveTo>
                  <a:lnTo>
                    <a:pt x="16" y="8"/>
                  </a:lnTo>
                  <a:lnTo>
                    <a:pt x="8" y="8"/>
                  </a:lnTo>
                  <a:lnTo>
                    <a:pt x="8" y="0"/>
                  </a:lnTo>
                  <a:lnTo>
                    <a:pt x="0" y="0"/>
                  </a:lnTo>
                  <a:lnTo>
                    <a:pt x="0" y="16"/>
                  </a:lnTo>
                  <a:lnTo>
                    <a:pt x="8" y="24"/>
                  </a:lnTo>
                  <a:lnTo>
                    <a:pt x="8" y="32"/>
                  </a:lnTo>
                  <a:lnTo>
                    <a:pt x="16" y="32"/>
                  </a:lnTo>
                  <a:lnTo>
                    <a:pt x="24" y="24"/>
                  </a:lnTo>
                  <a:lnTo>
                    <a:pt x="24" y="16"/>
                  </a:lnTo>
                  <a:lnTo>
                    <a:pt x="16" y="16"/>
                  </a:lnTo>
                  <a:close/>
                </a:path>
              </a:pathLst>
            </a:custGeom>
            <a:solidFill>
              <a:srgbClr val="FAD386"/>
            </a:solidFill>
            <a:ln w="12700">
              <a:solidFill>
                <a:srgbClr val="000000"/>
              </a:solidFill>
              <a:prstDash val="solid"/>
              <a:round/>
              <a:headEnd/>
              <a:tailEnd/>
            </a:ln>
          </p:spPr>
          <p:txBody>
            <a:bodyPr/>
            <a:lstStyle/>
            <a:p>
              <a:endParaRPr lang="en-US"/>
            </a:p>
          </p:txBody>
        </p:sp>
        <p:sp>
          <p:nvSpPr>
            <p:cNvPr id="33816" name="Freeform 21"/>
            <p:cNvSpPr>
              <a:spLocks/>
            </p:cNvSpPr>
            <p:nvPr/>
          </p:nvSpPr>
          <p:spPr bwMode="auto">
            <a:xfrm>
              <a:off x="1104900" y="3454400"/>
              <a:ext cx="114300" cy="127000"/>
            </a:xfrm>
            <a:custGeom>
              <a:avLst/>
              <a:gdLst>
                <a:gd name="T0" fmla="*/ 114300 w 72"/>
                <a:gd name="T1" fmla="*/ 127000 h 80"/>
                <a:gd name="T2" fmla="*/ 63500 w 72"/>
                <a:gd name="T3" fmla="*/ 50800 h 80"/>
                <a:gd name="T4" fmla="*/ 38100 w 72"/>
                <a:gd name="T5" fmla="*/ 25400 h 80"/>
                <a:gd name="T6" fmla="*/ 0 w 72"/>
                <a:gd name="T7" fmla="*/ 0 h 80"/>
                <a:gd name="T8" fmla="*/ 12700 w 72"/>
                <a:gd name="T9" fmla="*/ 25400 h 80"/>
                <a:gd name="T10" fmla="*/ 50800 w 72"/>
                <a:gd name="T11" fmla="*/ 76200 h 80"/>
                <a:gd name="T12" fmla="*/ 76200 w 72"/>
                <a:gd name="T13" fmla="*/ 127000 h 80"/>
                <a:gd name="T14" fmla="*/ 114300 w 72"/>
                <a:gd name="T15" fmla="*/ 127000 h 80"/>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80"/>
                <a:gd name="T26" fmla="*/ 72 w 72"/>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80">
                  <a:moveTo>
                    <a:pt x="72" y="80"/>
                  </a:moveTo>
                  <a:lnTo>
                    <a:pt x="40" y="32"/>
                  </a:lnTo>
                  <a:lnTo>
                    <a:pt x="24" y="16"/>
                  </a:lnTo>
                  <a:lnTo>
                    <a:pt x="0" y="0"/>
                  </a:lnTo>
                  <a:lnTo>
                    <a:pt x="8" y="16"/>
                  </a:lnTo>
                  <a:lnTo>
                    <a:pt x="32" y="48"/>
                  </a:lnTo>
                  <a:lnTo>
                    <a:pt x="48" y="80"/>
                  </a:lnTo>
                  <a:lnTo>
                    <a:pt x="72" y="80"/>
                  </a:lnTo>
                  <a:close/>
                </a:path>
              </a:pathLst>
            </a:custGeom>
            <a:solidFill>
              <a:schemeClr val="accent2"/>
            </a:solidFill>
            <a:ln w="12700">
              <a:solidFill>
                <a:srgbClr val="000000"/>
              </a:solidFill>
              <a:prstDash val="solid"/>
              <a:round/>
              <a:headEnd/>
              <a:tailEnd/>
            </a:ln>
          </p:spPr>
          <p:txBody>
            <a:bodyPr/>
            <a:lstStyle/>
            <a:p>
              <a:endParaRPr lang="en-US"/>
            </a:p>
          </p:txBody>
        </p:sp>
        <p:sp>
          <p:nvSpPr>
            <p:cNvPr id="33817" name="Freeform 22"/>
            <p:cNvSpPr>
              <a:spLocks/>
            </p:cNvSpPr>
            <p:nvPr/>
          </p:nvSpPr>
          <p:spPr bwMode="auto">
            <a:xfrm>
              <a:off x="1282700" y="4445000"/>
              <a:ext cx="1435100" cy="952500"/>
            </a:xfrm>
            <a:custGeom>
              <a:avLst/>
              <a:gdLst>
                <a:gd name="T0" fmla="*/ 914400 w 904"/>
                <a:gd name="T1" fmla="*/ 419100 h 600"/>
                <a:gd name="T2" fmla="*/ 889000 w 904"/>
                <a:gd name="T3" fmla="*/ 482600 h 600"/>
                <a:gd name="T4" fmla="*/ 889000 w 904"/>
                <a:gd name="T5" fmla="*/ 584200 h 600"/>
                <a:gd name="T6" fmla="*/ 914400 w 904"/>
                <a:gd name="T7" fmla="*/ 673100 h 600"/>
                <a:gd name="T8" fmla="*/ 977900 w 904"/>
                <a:gd name="T9" fmla="*/ 736600 h 600"/>
                <a:gd name="T10" fmla="*/ 1066800 w 904"/>
                <a:gd name="T11" fmla="*/ 787400 h 600"/>
                <a:gd name="T12" fmla="*/ 1143000 w 904"/>
                <a:gd name="T13" fmla="*/ 749300 h 600"/>
                <a:gd name="T14" fmla="*/ 1231900 w 904"/>
                <a:gd name="T15" fmla="*/ 736600 h 600"/>
                <a:gd name="T16" fmla="*/ 1270000 w 904"/>
                <a:gd name="T17" fmla="*/ 673100 h 600"/>
                <a:gd name="T18" fmla="*/ 1346200 w 904"/>
                <a:gd name="T19" fmla="*/ 609600 h 600"/>
                <a:gd name="T20" fmla="*/ 1422400 w 904"/>
                <a:gd name="T21" fmla="*/ 584200 h 600"/>
                <a:gd name="T22" fmla="*/ 1371600 w 904"/>
                <a:gd name="T23" fmla="*/ 685800 h 600"/>
                <a:gd name="T24" fmla="*/ 1358900 w 904"/>
                <a:gd name="T25" fmla="*/ 774700 h 600"/>
                <a:gd name="T26" fmla="*/ 1231900 w 904"/>
                <a:gd name="T27" fmla="*/ 762000 h 600"/>
                <a:gd name="T28" fmla="*/ 1219200 w 904"/>
                <a:gd name="T29" fmla="*/ 838200 h 600"/>
                <a:gd name="T30" fmla="*/ 1244600 w 904"/>
                <a:gd name="T31" fmla="*/ 876300 h 600"/>
                <a:gd name="T32" fmla="*/ 1181100 w 904"/>
                <a:gd name="T33" fmla="*/ 876300 h 600"/>
                <a:gd name="T34" fmla="*/ 1168400 w 904"/>
                <a:gd name="T35" fmla="*/ 927100 h 600"/>
                <a:gd name="T36" fmla="*/ 1117600 w 904"/>
                <a:gd name="T37" fmla="*/ 939800 h 600"/>
                <a:gd name="T38" fmla="*/ 1092200 w 904"/>
                <a:gd name="T39" fmla="*/ 889000 h 600"/>
                <a:gd name="T40" fmla="*/ 1028700 w 904"/>
                <a:gd name="T41" fmla="*/ 876300 h 600"/>
                <a:gd name="T42" fmla="*/ 965200 w 904"/>
                <a:gd name="T43" fmla="*/ 914400 h 600"/>
                <a:gd name="T44" fmla="*/ 850900 w 904"/>
                <a:gd name="T45" fmla="*/ 901700 h 600"/>
                <a:gd name="T46" fmla="*/ 723900 w 904"/>
                <a:gd name="T47" fmla="*/ 812800 h 600"/>
                <a:gd name="T48" fmla="*/ 622300 w 904"/>
                <a:gd name="T49" fmla="*/ 800100 h 600"/>
                <a:gd name="T50" fmla="*/ 482600 w 904"/>
                <a:gd name="T51" fmla="*/ 698500 h 600"/>
                <a:gd name="T52" fmla="*/ 431800 w 904"/>
                <a:gd name="T53" fmla="*/ 520700 h 600"/>
                <a:gd name="T54" fmla="*/ 342900 w 904"/>
                <a:gd name="T55" fmla="*/ 444500 h 600"/>
                <a:gd name="T56" fmla="*/ 266700 w 904"/>
                <a:gd name="T57" fmla="*/ 292100 h 600"/>
                <a:gd name="T58" fmla="*/ 177800 w 904"/>
                <a:gd name="T59" fmla="*/ 139700 h 600"/>
                <a:gd name="T60" fmla="*/ 101600 w 904"/>
                <a:gd name="T61" fmla="*/ 88900 h 600"/>
                <a:gd name="T62" fmla="*/ 139700 w 904"/>
                <a:gd name="T63" fmla="*/ 266700 h 600"/>
                <a:gd name="T64" fmla="*/ 215900 w 904"/>
                <a:gd name="T65" fmla="*/ 393700 h 600"/>
                <a:gd name="T66" fmla="*/ 292100 w 904"/>
                <a:gd name="T67" fmla="*/ 558800 h 600"/>
                <a:gd name="T68" fmla="*/ 215900 w 904"/>
                <a:gd name="T69" fmla="*/ 482600 h 600"/>
                <a:gd name="T70" fmla="*/ 165100 w 904"/>
                <a:gd name="T71" fmla="*/ 393700 h 600"/>
                <a:gd name="T72" fmla="*/ 139700 w 904"/>
                <a:gd name="T73" fmla="*/ 317500 h 600"/>
                <a:gd name="T74" fmla="*/ 88900 w 904"/>
                <a:gd name="T75" fmla="*/ 279400 h 600"/>
                <a:gd name="T76" fmla="*/ 88900 w 904"/>
                <a:gd name="T77" fmla="*/ 203200 h 600"/>
                <a:gd name="T78" fmla="*/ 25400 w 904"/>
                <a:gd name="T79" fmla="*/ 114300 h 600"/>
                <a:gd name="T80" fmla="*/ 0 w 904"/>
                <a:gd name="T81" fmla="*/ 0 h 600"/>
                <a:gd name="T82" fmla="*/ 228600 w 904"/>
                <a:gd name="T83" fmla="*/ 88900 h 600"/>
                <a:gd name="T84" fmla="*/ 381000 w 904"/>
                <a:gd name="T85" fmla="*/ 114300 h 600"/>
                <a:gd name="T86" fmla="*/ 533400 w 904"/>
                <a:gd name="T87" fmla="*/ 127000 h 600"/>
                <a:gd name="T88" fmla="*/ 584200 w 904"/>
                <a:gd name="T89" fmla="*/ 241300 h 600"/>
                <a:gd name="T90" fmla="*/ 660400 w 904"/>
                <a:gd name="T91" fmla="*/ 203200 h 600"/>
                <a:gd name="T92" fmla="*/ 774700 w 904"/>
                <a:gd name="T93" fmla="*/ 279400 h 600"/>
                <a:gd name="T94" fmla="*/ 863600 w 904"/>
                <a:gd name="T95" fmla="*/ 406400 h 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04"/>
                <a:gd name="T145" fmla="*/ 0 h 600"/>
                <a:gd name="T146" fmla="*/ 904 w 904"/>
                <a:gd name="T147" fmla="*/ 600 h 6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04" h="600">
                  <a:moveTo>
                    <a:pt x="568" y="256"/>
                  </a:moveTo>
                  <a:lnTo>
                    <a:pt x="576" y="264"/>
                  </a:lnTo>
                  <a:lnTo>
                    <a:pt x="576" y="280"/>
                  </a:lnTo>
                  <a:lnTo>
                    <a:pt x="560" y="304"/>
                  </a:lnTo>
                  <a:lnTo>
                    <a:pt x="552" y="344"/>
                  </a:lnTo>
                  <a:lnTo>
                    <a:pt x="560" y="368"/>
                  </a:lnTo>
                  <a:lnTo>
                    <a:pt x="560" y="400"/>
                  </a:lnTo>
                  <a:lnTo>
                    <a:pt x="576" y="424"/>
                  </a:lnTo>
                  <a:lnTo>
                    <a:pt x="584" y="456"/>
                  </a:lnTo>
                  <a:lnTo>
                    <a:pt x="616" y="464"/>
                  </a:lnTo>
                  <a:lnTo>
                    <a:pt x="640" y="488"/>
                  </a:lnTo>
                  <a:lnTo>
                    <a:pt x="672" y="496"/>
                  </a:lnTo>
                  <a:lnTo>
                    <a:pt x="696" y="472"/>
                  </a:lnTo>
                  <a:lnTo>
                    <a:pt x="720" y="472"/>
                  </a:lnTo>
                  <a:lnTo>
                    <a:pt x="752" y="480"/>
                  </a:lnTo>
                  <a:lnTo>
                    <a:pt x="776" y="464"/>
                  </a:lnTo>
                  <a:lnTo>
                    <a:pt x="792" y="448"/>
                  </a:lnTo>
                  <a:lnTo>
                    <a:pt x="800" y="424"/>
                  </a:lnTo>
                  <a:lnTo>
                    <a:pt x="800" y="384"/>
                  </a:lnTo>
                  <a:lnTo>
                    <a:pt x="848" y="384"/>
                  </a:lnTo>
                  <a:lnTo>
                    <a:pt x="880" y="368"/>
                  </a:lnTo>
                  <a:lnTo>
                    <a:pt x="896" y="368"/>
                  </a:lnTo>
                  <a:lnTo>
                    <a:pt x="904" y="392"/>
                  </a:lnTo>
                  <a:lnTo>
                    <a:pt x="864" y="432"/>
                  </a:lnTo>
                  <a:lnTo>
                    <a:pt x="864" y="472"/>
                  </a:lnTo>
                  <a:lnTo>
                    <a:pt x="856" y="488"/>
                  </a:lnTo>
                  <a:lnTo>
                    <a:pt x="816" y="480"/>
                  </a:lnTo>
                  <a:lnTo>
                    <a:pt x="776" y="480"/>
                  </a:lnTo>
                  <a:lnTo>
                    <a:pt x="768" y="504"/>
                  </a:lnTo>
                  <a:lnTo>
                    <a:pt x="768" y="528"/>
                  </a:lnTo>
                  <a:lnTo>
                    <a:pt x="792" y="536"/>
                  </a:lnTo>
                  <a:lnTo>
                    <a:pt x="784" y="552"/>
                  </a:lnTo>
                  <a:lnTo>
                    <a:pt x="760" y="552"/>
                  </a:lnTo>
                  <a:lnTo>
                    <a:pt x="744" y="552"/>
                  </a:lnTo>
                  <a:lnTo>
                    <a:pt x="736" y="560"/>
                  </a:lnTo>
                  <a:lnTo>
                    <a:pt x="736" y="584"/>
                  </a:lnTo>
                  <a:lnTo>
                    <a:pt x="744" y="600"/>
                  </a:lnTo>
                  <a:lnTo>
                    <a:pt x="704" y="592"/>
                  </a:lnTo>
                  <a:lnTo>
                    <a:pt x="696" y="576"/>
                  </a:lnTo>
                  <a:lnTo>
                    <a:pt x="688" y="560"/>
                  </a:lnTo>
                  <a:lnTo>
                    <a:pt x="672" y="552"/>
                  </a:lnTo>
                  <a:lnTo>
                    <a:pt x="648" y="552"/>
                  </a:lnTo>
                  <a:lnTo>
                    <a:pt x="632" y="568"/>
                  </a:lnTo>
                  <a:lnTo>
                    <a:pt x="608" y="576"/>
                  </a:lnTo>
                  <a:lnTo>
                    <a:pt x="576" y="568"/>
                  </a:lnTo>
                  <a:lnTo>
                    <a:pt x="536" y="568"/>
                  </a:lnTo>
                  <a:lnTo>
                    <a:pt x="496" y="536"/>
                  </a:lnTo>
                  <a:lnTo>
                    <a:pt x="456" y="512"/>
                  </a:lnTo>
                  <a:lnTo>
                    <a:pt x="416" y="504"/>
                  </a:lnTo>
                  <a:lnTo>
                    <a:pt x="392" y="504"/>
                  </a:lnTo>
                  <a:lnTo>
                    <a:pt x="336" y="480"/>
                  </a:lnTo>
                  <a:lnTo>
                    <a:pt x="304" y="440"/>
                  </a:lnTo>
                  <a:lnTo>
                    <a:pt x="296" y="368"/>
                  </a:lnTo>
                  <a:lnTo>
                    <a:pt x="272" y="328"/>
                  </a:lnTo>
                  <a:lnTo>
                    <a:pt x="248" y="304"/>
                  </a:lnTo>
                  <a:lnTo>
                    <a:pt x="216" y="280"/>
                  </a:lnTo>
                  <a:lnTo>
                    <a:pt x="200" y="224"/>
                  </a:lnTo>
                  <a:lnTo>
                    <a:pt x="168" y="184"/>
                  </a:lnTo>
                  <a:lnTo>
                    <a:pt x="136" y="152"/>
                  </a:lnTo>
                  <a:lnTo>
                    <a:pt x="112" y="88"/>
                  </a:lnTo>
                  <a:lnTo>
                    <a:pt x="96" y="72"/>
                  </a:lnTo>
                  <a:lnTo>
                    <a:pt x="64" y="56"/>
                  </a:lnTo>
                  <a:lnTo>
                    <a:pt x="80" y="120"/>
                  </a:lnTo>
                  <a:lnTo>
                    <a:pt x="88" y="168"/>
                  </a:lnTo>
                  <a:lnTo>
                    <a:pt x="112" y="200"/>
                  </a:lnTo>
                  <a:lnTo>
                    <a:pt x="136" y="248"/>
                  </a:lnTo>
                  <a:lnTo>
                    <a:pt x="160" y="296"/>
                  </a:lnTo>
                  <a:lnTo>
                    <a:pt x="184" y="352"/>
                  </a:lnTo>
                  <a:lnTo>
                    <a:pt x="168" y="352"/>
                  </a:lnTo>
                  <a:lnTo>
                    <a:pt x="136" y="304"/>
                  </a:lnTo>
                  <a:lnTo>
                    <a:pt x="112" y="288"/>
                  </a:lnTo>
                  <a:lnTo>
                    <a:pt x="104" y="248"/>
                  </a:lnTo>
                  <a:lnTo>
                    <a:pt x="88" y="232"/>
                  </a:lnTo>
                  <a:lnTo>
                    <a:pt x="88" y="200"/>
                  </a:lnTo>
                  <a:lnTo>
                    <a:pt x="72" y="176"/>
                  </a:lnTo>
                  <a:lnTo>
                    <a:pt x="56" y="176"/>
                  </a:lnTo>
                  <a:lnTo>
                    <a:pt x="40" y="152"/>
                  </a:lnTo>
                  <a:lnTo>
                    <a:pt x="56" y="128"/>
                  </a:lnTo>
                  <a:lnTo>
                    <a:pt x="32" y="96"/>
                  </a:lnTo>
                  <a:lnTo>
                    <a:pt x="16" y="72"/>
                  </a:lnTo>
                  <a:lnTo>
                    <a:pt x="8" y="40"/>
                  </a:lnTo>
                  <a:lnTo>
                    <a:pt x="0" y="0"/>
                  </a:lnTo>
                  <a:lnTo>
                    <a:pt x="80" y="24"/>
                  </a:lnTo>
                  <a:lnTo>
                    <a:pt x="144" y="56"/>
                  </a:lnTo>
                  <a:lnTo>
                    <a:pt x="168" y="80"/>
                  </a:lnTo>
                  <a:lnTo>
                    <a:pt x="240" y="72"/>
                  </a:lnTo>
                  <a:lnTo>
                    <a:pt x="256" y="88"/>
                  </a:lnTo>
                  <a:lnTo>
                    <a:pt x="336" y="80"/>
                  </a:lnTo>
                  <a:lnTo>
                    <a:pt x="352" y="104"/>
                  </a:lnTo>
                  <a:lnTo>
                    <a:pt x="368" y="152"/>
                  </a:lnTo>
                  <a:lnTo>
                    <a:pt x="408" y="152"/>
                  </a:lnTo>
                  <a:lnTo>
                    <a:pt x="416" y="128"/>
                  </a:lnTo>
                  <a:lnTo>
                    <a:pt x="456" y="128"/>
                  </a:lnTo>
                  <a:lnTo>
                    <a:pt x="488" y="176"/>
                  </a:lnTo>
                  <a:lnTo>
                    <a:pt x="512" y="240"/>
                  </a:lnTo>
                  <a:lnTo>
                    <a:pt x="544" y="256"/>
                  </a:lnTo>
                  <a:lnTo>
                    <a:pt x="568" y="256"/>
                  </a:lnTo>
                  <a:close/>
                </a:path>
              </a:pathLst>
            </a:custGeom>
            <a:solidFill>
              <a:schemeClr val="accent2"/>
            </a:solidFill>
            <a:ln w="12700">
              <a:solidFill>
                <a:srgbClr val="000000"/>
              </a:solidFill>
              <a:prstDash val="solid"/>
              <a:round/>
              <a:headEnd/>
              <a:tailEnd/>
            </a:ln>
          </p:spPr>
          <p:txBody>
            <a:bodyPr/>
            <a:lstStyle/>
            <a:p>
              <a:endParaRPr lang="en-US"/>
            </a:p>
          </p:txBody>
        </p:sp>
        <p:sp>
          <p:nvSpPr>
            <p:cNvPr id="33818" name="Freeform 23"/>
            <p:cNvSpPr>
              <a:spLocks/>
            </p:cNvSpPr>
            <p:nvPr/>
          </p:nvSpPr>
          <p:spPr bwMode="auto">
            <a:xfrm>
              <a:off x="1066800" y="3556000"/>
              <a:ext cx="2197100" cy="1295400"/>
            </a:xfrm>
            <a:custGeom>
              <a:avLst/>
              <a:gdLst>
                <a:gd name="T0" fmla="*/ 152400 w 1384"/>
                <a:gd name="T1" fmla="*/ 101600 h 816"/>
                <a:gd name="T2" fmla="*/ 88900 w 1384"/>
                <a:gd name="T3" fmla="*/ 127000 h 816"/>
                <a:gd name="T4" fmla="*/ 38100 w 1384"/>
                <a:gd name="T5" fmla="*/ 342900 h 816"/>
                <a:gd name="T6" fmla="*/ 0 w 1384"/>
                <a:gd name="T7" fmla="*/ 558800 h 816"/>
                <a:gd name="T8" fmla="*/ 63500 w 1384"/>
                <a:gd name="T9" fmla="*/ 698500 h 816"/>
                <a:gd name="T10" fmla="*/ 228600 w 1384"/>
                <a:gd name="T11" fmla="*/ 889000 h 816"/>
                <a:gd name="T12" fmla="*/ 596900 w 1384"/>
                <a:gd name="T13" fmla="*/ 1003300 h 816"/>
                <a:gd name="T14" fmla="*/ 774700 w 1384"/>
                <a:gd name="T15" fmla="*/ 1041400 h 816"/>
                <a:gd name="T16" fmla="*/ 850900 w 1384"/>
                <a:gd name="T17" fmla="*/ 1130300 h 816"/>
                <a:gd name="T18" fmla="*/ 965200 w 1384"/>
                <a:gd name="T19" fmla="*/ 1117600 h 816"/>
                <a:gd name="T20" fmla="*/ 1028700 w 1384"/>
                <a:gd name="T21" fmla="*/ 1270000 h 816"/>
                <a:gd name="T22" fmla="*/ 1104900 w 1384"/>
                <a:gd name="T23" fmla="*/ 1231900 h 816"/>
                <a:gd name="T24" fmla="*/ 1155700 w 1384"/>
                <a:gd name="T25" fmla="*/ 1117600 h 816"/>
                <a:gd name="T26" fmla="*/ 1358900 w 1384"/>
                <a:gd name="T27" fmla="*/ 1079500 h 816"/>
                <a:gd name="T28" fmla="*/ 1485900 w 1384"/>
                <a:gd name="T29" fmla="*/ 1079500 h 816"/>
                <a:gd name="T30" fmla="*/ 1549400 w 1384"/>
                <a:gd name="T31" fmla="*/ 1028700 h 816"/>
                <a:gd name="T32" fmla="*/ 1739900 w 1384"/>
                <a:gd name="T33" fmla="*/ 1016000 h 816"/>
                <a:gd name="T34" fmla="*/ 1803400 w 1384"/>
                <a:gd name="T35" fmla="*/ 1130300 h 816"/>
                <a:gd name="T36" fmla="*/ 1866900 w 1384"/>
                <a:gd name="T37" fmla="*/ 1231900 h 816"/>
                <a:gd name="T38" fmla="*/ 1930400 w 1384"/>
                <a:gd name="T39" fmla="*/ 1181100 h 816"/>
                <a:gd name="T40" fmla="*/ 1816100 w 1384"/>
                <a:gd name="T41" fmla="*/ 977900 h 816"/>
                <a:gd name="T42" fmla="*/ 1905000 w 1384"/>
                <a:gd name="T43" fmla="*/ 825500 h 816"/>
                <a:gd name="T44" fmla="*/ 1968500 w 1384"/>
                <a:gd name="T45" fmla="*/ 736600 h 816"/>
                <a:gd name="T46" fmla="*/ 1943100 w 1384"/>
                <a:gd name="T47" fmla="*/ 635000 h 816"/>
                <a:gd name="T48" fmla="*/ 1930400 w 1384"/>
                <a:gd name="T49" fmla="*/ 571500 h 816"/>
                <a:gd name="T50" fmla="*/ 1930400 w 1384"/>
                <a:gd name="T51" fmla="*/ 546100 h 816"/>
                <a:gd name="T52" fmla="*/ 1930400 w 1384"/>
                <a:gd name="T53" fmla="*/ 482600 h 816"/>
                <a:gd name="T54" fmla="*/ 1981200 w 1384"/>
                <a:gd name="T55" fmla="*/ 533400 h 816"/>
                <a:gd name="T56" fmla="*/ 1993900 w 1384"/>
                <a:gd name="T57" fmla="*/ 469900 h 816"/>
                <a:gd name="T58" fmla="*/ 1993900 w 1384"/>
                <a:gd name="T59" fmla="*/ 368300 h 816"/>
                <a:gd name="T60" fmla="*/ 2082800 w 1384"/>
                <a:gd name="T61" fmla="*/ 317500 h 816"/>
                <a:gd name="T62" fmla="*/ 2146300 w 1384"/>
                <a:gd name="T63" fmla="*/ 304800 h 816"/>
                <a:gd name="T64" fmla="*/ 2133600 w 1384"/>
                <a:gd name="T65" fmla="*/ 292100 h 816"/>
                <a:gd name="T66" fmla="*/ 2108200 w 1384"/>
                <a:gd name="T67" fmla="*/ 228600 h 816"/>
                <a:gd name="T68" fmla="*/ 2184400 w 1384"/>
                <a:gd name="T69" fmla="*/ 139700 h 816"/>
                <a:gd name="T70" fmla="*/ 2133600 w 1384"/>
                <a:gd name="T71" fmla="*/ 12700 h 816"/>
                <a:gd name="T72" fmla="*/ 2057400 w 1384"/>
                <a:gd name="T73" fmla="*/ 101600 h 816"/>
                <a:gd name="T74" fmla="*/ 1917700 w 1384"/>
                <a:gd name="T75" fmla="*/ 190500 h 816"/>
                <a:gd name="T76" fmla="*/ 1866900 w 1384"/>
                <a:gd name="T77" fmla="*/ 292100 h 816"/>
                <a:gd name="T78" fmla="*/ 1739900 w 1384"/>
                <a:gd name="T79" fmla="*/ 368300 h 816"/>
                <a:gd name="T80" fmla="*/ 1651000 w 1384"/>
                <a:gd name="T81" fmla="*/ 457200 h 816"/>
                <a:gd name="T82" fmla="*/ 1638300 w 1384"/>
                <a:gd name="T83" fmla="*/ 355600 h 816"/>
                <a:gd name="T84" fmla="*/ 1600200 w 1384"/>
                <a:gd name="T85" fmla="*/ 330200 h 816"/>
                <a:gd name="T86" fmla="*/ 1549400 w 1384"/>
                <a:gd name="T87" fmla="*/ 266700 h 816"/>
                <a:gd name="T88" fmla="*/ 1498600 w 1384"/>
                <a:gd name="T89" fmla="*/ 317500 h 816"/>
                <a:gd name="T90" fmla="*/ 1524000 w 1384"/>
                <a:gd name="T91" fmla="*/ 419100 h 816"/>
                <a:gd name="T92" fmla="*/ 1498600 w 1384"/>
                <a:gd name="T93" fmla="*/ 469900 h 816"/>
                <a:gd name="T94" fmla="*/ 1447800 w 1384"/>
                <a:gd name="T95" fmla="*/ 406400 h 816"/>
                <a:gd name="T96" fmla="*/ 1447800 w 1384"/>
                <a:gd name="T97" fmla="*/ 292100 h 816"/>
                <a:gd name="T98" fmla="*/ 1447800 w 1384"/>
                <a:gd name="T99" fmla="*/ 241300 h 816"/>
                <a:gd name="T100" fmla="*/ 1346200 w 1384"/>
                <a:gd name="T101" fmla="*/ 241300 h 816"/>
                <a:gd name="T102" fmla="*/ 1231900 w 1384"/>
                <a:gd name="T103" fmla="*/ 215900 h 816"/>
                <a:gd name="T104" fmla="*/ 1155700 w 1384"/>
                <a:gd name="T105" fmla="*/ 114300 h 816"/>
                <a:gd name="T106" fmla="*/ 444500 w 1384"/>
                <a:gd name="T107" fmla="*/ 63500 h 8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84"/>
                <a:gd name="T163" fmla="*/ 0 h 816"/>
                <a:gd name="T164" fmla="*/ 1384 w 1384"/>
                <a:gd name="T165" fmla="*/ 816 h 81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84" h="816">
                  <a:moveTo>
                    <a:pt x="136" y="16"/>
                  </a:moveTo>
                  <a:lnTo>
                    <a:pt x="120" y="80"/>
                  </a:lnTo>
                  <a:lnTo>
                    <a:pt x="96" y="64"/>
                  </a:lnTo>
                  <a:lnTo>
                    <a:pt x="80" y="48"/>
                  </a:lnTo>
                  <a:lnTo>
                    <a:pt x="56" y="32"/>
                  </a:lnTo>
                  <a:lnTo>
                    <a:pt x="56" y="80"/>
                  </a:lnTo>
                  <a:lnTo>
                    <a:pt x="40" y="128"/>
                  </a:lnTo>
                  <a:lnTo>
                    <a:pt x="40" y="168"/>
                  </a:lnTo>
                  <a:lnTo>
                    <a:pt x="24" y="216"/>
                  </a:lnTo>
                  <a:lnTo>
                    <a:pt x="16" y="280"/>
                  </a:lnTo>
                  <a:lnTo>
                    <a:pt x="0" y="320"/>
                  </a:lnTo>
                  <a:lnTo>
                    <a:pt x="0" y="352"/>
                  </a:lnTo>
                  <a:lnTo>
                    <a:pt x="24" y="384"/>
                  </a:lnTo>
                  <a:lnTo>
                    <a:pt x="16" y="408"/>
                  </a:lnTo>
                  <a:lnTo>
                    <a:pt x="40" y="440"/>
                  </a:lnTo>
                  <a:lnTo>
                    <a:pt x="56" y="488"/>
                  </a:lnTo>
                  <a:lnTo>
                    <a:pt x="96" y="520"/>
                  </a:lnTo>
                  <a:lnTo>
                    <a:pt x="144" y="560"/>
                  </a:lnTo>
                  <a:lnTo>
                    <a:pt x="216" y="584"/>
                  </a:lnTo>
                  <a:lnTo>
                    <a:pt x="312" y="640"/>
                  </a:lnTo>
                  <a:lnTo>
                    <a:pt x="376" y="632"/>
                  </a:lnTo>
                  <a:lnTo>
                    <a:pt x="392" y="648"/>
                  </a:lnTo>
                  <a:lnTo>
                    <a:pt x="472" y="640"/>
                  </a:lnTo>
                  <a:lnTo>
                    <a:pt x="488" y="656"/>
                  </a:lnTo>
                  <a:lnTo>
                    <a:pt x="504" y="704"/>
                  </a:lnTo>
                  <a:lnTo>
                    <a:pt x="512" y="712"/>
                  </a:lnTo>
                  <a:lnTo>
                    <a:pt x="536" y="712"/>
                  </a:lnTo>
                  <a:lnTo>
                    <a:pt x="552" y="688"/>
                  </a:lnTo>
                  <a:lnTo>
                    <a:pt x="592" y="688"/>
                  </a:lnTo>
                  <a:lnTo>
                    <a:pt x="608" y="704"/>
                  </a:lnTo>
                  <a:lnTo>
                    <a:pt x="624" y="728"/>
                  </a:lnTo>
                  <a:lnTo>
                    <a:pt x="640" y="768"/>
                  </a:lnTo>
                  <a:lnTo>
                    <a:pt x="648" y="800"/>
                  </a:lnTo>
                  <a:lnTo>
                    <a:pt x="680" y="816"/>
                  </a:lnTo>
                  <a:lnTo>
                    <a:pt x="704" y="816"/>
                  </a:lnTo>
                  <a:lnTo>
                    <a:pt x="696" y="776"/>
                  </a:lnTo>
                  <a:lnTo>
                    <a:pt x="696" y="752"/>
                  </a:lnTo>
                  <a:lnTo>
                    <a:pt x="704" y="712"/>
                  </a:lnTo>
                  <a:lnTo>
                    <a:pt x="728" y="704"/>
                  </a:lnTo>
                  <a:lnTo>
                    <a:pt x="768" y="672"/>
                  </a:lnTo>
                  <a:lnTo>
                    <a:pt x="816" y="672"/>
                  </a:lnTo>
                  <a:lnTo>
                    <a:pt x="856" y="680"/>
                  </a:lnTo>
                  <a:lnTo>
                    <a:pt x="896" y="696"/>
                  </a:lnTo>
                  <a:lnTo>
                    <a:pt x="920" y="688"/>
                  </a:lnTo>
                  <a:lnTo>
                    <a:pt x="936" y="680"/>
                  </a:lnTo>
                  <a:lnTo>
                    <a:pt x="888" y="664"/>
                  </a:lnTo>
                  <a:lnTo>
                    <a:pt x="936" y="640"/>
                  </a:lnTo>
                  <a:lnTo>
                    <a:pt x="976" y="648"/>
                  </a:lnTo>
                  <a:lnTo>
                    <a:pt x="1032" y="640"/>
                  </a:lnTo>
                  <a:lnTo>
                    <a:pt x="1064" y="640"/>
                  </a:lnTo>
                  <a:lnTo>
                    <a:pt x="1096" y="640"/>
                  </a:lnTo>
                  <a:lnTo>
                    <a:pt x="1120" y="656"/>
                  </a:lnTo>
                  <a:lnTo>
                    <a:pt x="1128" y="672"/>
                  </a:lnTo>
                  <a:lnTo>
                    <a:pt x="1136" y="712"/>
                  </a:lnTo>
                  <a:lnTo>
                    <a:pt x="1152" y="736"/>
                  </a:lnTo>
                  <a:lnTo>
                    <a:pt x="1160" y="760"/>
                  </a:lnTo>
                  <a:lnTo>
                    <a:pt x="1176" y="776"/>
                  </a:lnTo>
                  <a:lnTo>
                    <a:pt x="1192" y="784"/>
                  </a:lnTo>
                  <a:lnTo>
                    <a:pt x="1216" y="768"/>
                  </a:lnTo>
                  <a:lnTo>
                    <a:pt x="1216" y="744"/>
                  </a:lnTo>
                  <a:lnTo>
                    <a:pt x="1208" y="720"/>
                  </a:lnTo>
                  <a:lnTo>
                    <a:pt x="1168" y="664"/>
                  </a:lnTo>
                  <a:lnTo>
                    <a:pt x="1144" y="616"/>
                  </a:lnTo>
                  <a:lnTo>
                    <a:pt x="1152" y="568"/>
                  </a:lnTo>
                  <a:lnTo>
                    <a:pt x="1176" y="552"/>
                  </a:lnTo>
                  <a:lnTo>
                    <a:pt x="1200" y="520"/>
                  </a:lnTo>
                  <a:lnTo>
                    <a:pt x="1200" y="496"/>
                  </a:lnTo>
                  <a:lnTo>
                    <a:pt x="1216" y="480"/>
                  </a:lnTo>
                  <a:lnTo>
                    <a:pt x="1240" y="464"/>
                  </a:lnTo>
                  <a:lnTo>
                    <a:pt x="1248" y="440"/>
                  </a:lnTo>
                  <a:lnTo>
                    <a:pt x="1240" y="408"/>
                  </a:lnTo>
                  <a:lnTo>
                    <a:pt x="1224" y="400"/>
                  </a:lnTo>
                  <a:lnTo>
                    <a:pt x="1232" y="384"/>
                  </a:lnTo>
                  <a:lnTo>
                    <a:pt x="1216" y="376"/>
                  </a:lnTo>
                  <a:lnTo>
                    <a:pt x="1216" y="360"/>
                  </a:lnTo>
                  <a:lnTo>
                    <a:pt x="1200" y="352"/>
                  </a:lnTo>
                  <a:lnTo>
                    <a:pt x="1200" y="328"/>
                  </a:lnTo>
                  <a:lnTo>
                    <a:pt x="1216" y="344"/>
                  </a:lnTo>
                  <a:lnTo>
                    <a:pt x="1224" y="336"/>
                  </a:lnTo>
                  <a:lnTo>
                    <a:pt x="1208" y="320"/>
                  </a:lnTo>
                  <a:lnTo>
                    <a:pt x="1216" y="304"/>
                  </a:lnTo>
                  <a:lnTo>
                    <a:pt x="1232" y="320"/>
                  </a:lnTo>
                  <a:lnTo>
                    <a:pt x="1240" y="344"/>
                  </a:lnTo>
                  <a:lnTo>
                    <a:pt x="1248" y="336"/>
                  </a:lnTo>
                  <a:lnTo>
                    <a:pt x="1240" y="320"/>
                  </a:lnTo>
                  <a:lnTo>
                    <a:pt x="1248" y="304"/>
                  </a:lnTo>
                  <a:lnTo>
                    <a:pt x="1256" y="296"/>
                  </a:lnTo>
                  <a:lnTo>
                    <a:pt x="1256" y="280"/>
                  </a:lnTo>
                  <a:lnTo>
                    <a:pt x="1248" y="256"/>
                  </a:lnTo>
                  <a:lnTo>
                    <a:pt x="1256" y="232"/>
                  </a:lnTo>
                  <a:lnTo>
                    <a:pt x="1264" y="224"/>
                  </a:lnTo>
                  <a:lnTo>
                    <a:pt x="1288" y="200"/>
                  </a:lnTo>
                  <a:lnTo>
                    <a:pt x="1312" y="200"/>
                  </a:lnTo>
                  <a:lnTo>
                    <a:pt x="1328" y="192"/>
                  </a:lnTo>
                  <a:lnTo>
                    <a:pt x="1344" y="192"/>
                  </a:lnTo>
                  <a:lnTo>
                    <a:pt x="1352" y="192"/>
                  </a:lnTo>
                  <a:lnTo>
                    <a:pt x="1360" y="184"/>
                  </a:lnTo>
                  <a:lnTo>
                    <a:pt x="1352" y="184"/>
                  </a:lnTo>
                  <a:lnTo>
                    <a:pt x="1344" y="184"/>
                  </a:lnTo>
                  <a:lnTo>
                    <a:pt x="1336" y="176"/>
                  </a:lnTo>
                  <a:lnTo>
                    <a:pt x="1328" y="168"/>
                  </a:lnTo>
                  <a:lnTo>
                    <a:pt x="1328" y="144"/>
                  </a:lnTo>
                  <a:lnTo>
                    <a:pt x="1344" y="112"/>
                  </a:lnTo>
                  <a:lnTo>
                    <a:pt x="1360" y="104"/>
                  </a:lnTo>
                  <a:lnTo>
                    <a:pt x="1376" y="88"/>
                  </a:lnTo>
                  <a:lnTo>
                    <a:pt x="1384" y="64"/>
                  </a:lnTo>
                  <a:lnTo>
                    <a:pt x="1352" y="40"/>
                  </a:lnTo>
                  <a:lnTo>
                    <a:pt x="1344" y="8"/>
                  </a:lnTo>
                  <a:lnTo>
                    <a:pt x="1312" y="0"/>
                  </a:lnTo>
                  <a:lnTo>
                    <a:pt x="1296" y="16"/>
                  </a:lnTo>
                  <a:lnTo>
                    <a:pt x="1296" y="64"/>
                  </a:lnTo>
                  <a:lnTo>
                    <a:pt x="1280" y="96"/>
                  </a:lnTo>
                  <a:lnTo>
                    <a:pt x="1232" y="128"/>
                  </a:lnTo>
                  <a:lnTo>
                    <a:pt x="1208" y="120"/>
                  </a:lnTo>
                  <a:lnTo>
                    <a:pt x="1184" y="136"/>
                  </a:lnTo>
                  <a:lnTo>
                    <a:pt x="1184" y="152"/>
                  </a:lnTo>
                  <a:lnTo>
                    <a:pt x="1176" y="184"/>
                  </a:lnTo>
                  <a:lnTo>
                    <a:pt x="1152" y="200"/>
                  </a:lnTo>
                  <a:lnTo>
                    <a:pt x="1112" y="224"/>
                  </a:lnTo>
                  <a:lnTo>
                    <a:pt x="1096" y="232"/>
                  </a:lnTo>
                  <a:lnTo>
                    <a:pt x="1080" y="264"/>
                  </a:lnTo>
                  <a:lnTo>
                    <a:pt x="1064" y="272"/>
                  </a:lnTo>
                  <a:lnTo>
                    <a:pt x="1040" y="288"/>
                  </a:lnTo>
                  <a:lnTo>
                    <a:pt x="1016" y="272"/>
                  </a:lnTo>
                  <a:lnTo>
                    <a:pt x="1032" y="240"/>
                  </a:lnTo>
                  <a:lnTo>
                    <a:pt x="1032" y="224"/>
                  </a:lnTo>
                  <a:lnTo>
                    <a:pt x="1016" y="232"/>
                  </a:lnTo>
                  <a:lnTo>
                    <a:pt x="1000" y="232"/>
                  </a:lnTo>
                  <a:lnTo>
                    <a:pt x="1008" y="208"/>
                  </a:lnTo>
                  <a:lnTo>
                    <a:pt x="1016" y="192"/>
                  </a:lnTo>
                  <a:lnTo>
                    <a:pt x="1000" y="168"/>
                  </a:lnTo>
                  <a:lnTo>
                    <a:pt x="976" y="168"/>
                  </a:lnTo>
                  <a:lnTo>
                    <a:pt x="968" y="184"/>
                  </a:lnTo>
                  <a:lnTo>
                    <a:pt x="952" y="184"/>
                  </a:lnTo>
                  <a:lnTo>
                    <a:pt x="944" y="200"/>
                  </a:lnTo>
                  <a:lnTo>
                    <a:pt x="944" y="232"/>
                  </a:lnTo>
                  <a:lnTo>
                    <a:pt x="952" y="240"/>
                  </a:lnTo>
                  <a:lnTo>
                    <a:pt x="960" y="264"/>
                  </a:lnTo>
                  <a:lnTo>
                    <a:pt x="960" y="272"/>
                  </a:lnTo>
                  <a:lnTo>
                    <a:pt x="952" y="288"/>
                  </a:lnTo>
                  <a:lnTo>
                    <a:pt x="944" y="296"/>
                  </a:lnTo>
                  <a:lnTo>
                    <a:pt x="936" y="304"/>
                  </a:lnTo>
                  <a:lnTo>
                    <a:pt x="920" y="272"/>
                  </a:lnTo>
                  <a:lnTo>
                    <a:pt x="912" y="256"/>
                  </a:lnTo>
                  <a:lnTo>
                    <a:pt x="904" y="232"/>
                  </a:lnTo>
                  <a:lnTo>
                    <a:pt x="912" y="208"/>
                  </a:lnTo>
                  <a:lnTo>
                    <a:pt x="912" y="184"/>
                  </a:lnTo>
                  <a:lnTo>
                    <a:pt x="952" y="160"/>
                  </a:lnTo>
                  <a:lnTo>
                    <a:pt x="968" y="144"/>
                  </a:lnTo>
                  <a:lnTo>
                    <a:pt x="912" y="152"/>
                  </a:lnTo>
                  <a:lnTo>
                    <a:pt x="880" y="152"/>
                  </a:lnTo>
                  <a:lnTo>
                    <a:pt x="872" y="128"/>
                  </a:lnTo>
                  <a:lnTo>
                    <a:pt x="848" y="152"/>
                  </a:lnTo>
                  <a:lnTo>
                    <a:pt x="856" y="128"/>
                  </a:lnTo>
                  <a:lnTo>
                    <a:pt x="808" y="144"/>
                  </a:lnTo>
                  <a:lnTo>
                    <a:pt x="776" y="136"/>
                  </a:lnTo>
                  <a:lnTo>
                    <a:pt x="784" y="112"/>
                  </a:lnTo>
                  <a:lnTo>
                    <a:pt x="792" y="96"/>
                  </a:lnTo>
                  <a:lnTo>
                    <a:pt x="728" y="72"/>
                  </a:lnTo>
                  <a:lnTo>
                    <a:pt x="504" y="64"/>
                  </a:lnTo>
                  <a:lnTo>
                    <a:pt x="392" y="56"/>
                  </a:lnTo>
                  <a:lnTo>
                    <a:pt x="280" y="40"/>
                  </a:lnTo>
                  <a:lnTo>
                    <a:pt x="136" y="16"/>
                  </a:lnTo>
                  <a:close/>
                </a:path>
              </a:pathLst>
            </a:custGeom>
            <a:solidFill>
              <a:srgbClr val="92CDBF"/>
            </a:solidFill>
            <a:ln w="12700">
              <a:solidFill>
                <a:srgbClr val="000000"/>
              </a:solidFill>
              <a:prstDash val="solid"/>
              <a:round/>
              <a:headEnd/>
              <a:tailEnd/>
            </a:ln>
          </p:spPr>
          <p:txBody>
            <a:bodyPr/>
            <a:lstStyle/>
            <a:p>
              <a:endParaRPr lang="en-US"/>
            </a:p>
          </p:txBody>
        </p:sp>
        <p:sp>
          <p:nvSpPr>
            <p:cNvPr id="33819" name="Freeform 24"/>
            <p:cNvSpPr>
              <a:spLocks/>
            </p:cNvSpPr>
            <p:nvPr/>
          </p:nvSpPr>
          <p:spPr bwMode="auto">
            <a:xfrm>
              <a:off x="381000" y="2209800"/>
              <a:ext cx="927100" cy="1041400"/>
            </a:xfrm>
            <a:custGeom>
              <a:avLst/>
              <a:gdLst>
                <a:gd name="T0" fmla="*/ 635000 w 584"/>
                <a:gd name="T1" fmla="*/ 635000 h 656"/>
                <a:gd name="T2" fmla="*/ 660400 w 584"/>
                <a:gd name="T3" fmla="*/ 698500 h 656"/>
                <a:gd name="T4" fmla="*/ 749300 w 584"/>
                <a:gd name="T5" fmla="*/ 838200 h 656"/>
                <a:gd name="T6" fmla="*/ 749300 w 584"/>
                <a:gd name="T7" fmla="*/ 1041400 h 656"/>
                <a:gd name="T8" fmla="*/ 711200 w 584"/>
                <a:gd name="T9" fmla="*/ 876300 h 656"/>
                <a:gd name="T10" fmla="*/ 660400 w 584"/>
                <a:gd name="T11" fmla="*/ 838200 h 656"/>
                <a:gd name="T12" fmla="*/ 622300 w 584"/>
                <a:gd name="T13" fmla="*/ 673100 h 656"/>
                <a:gd name="T14" fmla="*/ 584200 w 584"/>
                <a:gd name="T15" fmla="*/ 596900 h 656"/>
                <a:gd name="T16" fmla="*/ 469900 w 584"/>
                <a:gd name="T17" fmla="*/ 546100 h 656"/>
                <a:gd name="T18" fmla="*/ 431800 w 584"/>
                <a:gd name="T19" fmla="*/ 571500 h 656"/>
                <a:gd name="T20" fmla="*/ 406400 w 584"/>
                <a:gd name="T21" fmla="*/ 533400 h 656"/>
                <a:gd name="T22" fmla="*/ 482600 w 584"/>
                <a:gd name="T23" fmla="*/ 482600 h 656"/>
                <a:gd name="T24" fmla="*/ 381000 w 584"/>
                <a:gd name="T25" fmla="*/ 508000 h 656"/>
                <a:gd name="T26" fmla="*/ 317500 w 584"/>
                <a:gd name="T27" fmla="*/ 482600 h 656"/>
                <a:gd name="T28" fmla="*/ 292100 w 584"/>
                <a:gd name="T29" fmla="*/ 571500 h 656"/>
                <a:gd name="T30" fmla="*/ 152400 w 584"/>
                <a:gd name="T31" fmla="*/ 584200 h 656"/>
                <a:gd name="T32" fmla="*/ 0 w 584"/>
                <a:gd name="T33" fmla="*/ 533400 h 656"/>
                <a:gd name="T34" fmla="*/ 76200 w 584"/>
                <a:gd name="T35" fmla="*/ 533400 h 656"/>
                <a:gd name="T36" fmla="*/ 152400 w 584"/>
                <a:gd name="T37" fmla="*/ 546100 h 656"/>
                <a:gd name="T38" fmla="*/ 190500 w 584"/>
                <a:gd name="T39" fmla="*/ 495300 h 656"/>
                <a:gd name="T40" fmla="*/ 203200 w 584"/>
                <a:gd name="T41" fmla="*/ 431800 h 656"/>
                <a:gd name="T42" fmla="*/ 152400 w 584"/>
                <a:gd name="T43" fmla="*/ 393700 h 656"/>
                <a:gd name="T44" fmla="*/ 165100 w 584"/>
                <a:gd name="T45" fmla="*/ 304800 h 656"/>
                <a:gd name="T46" fmla="*/ 203200 w 584"/>
                <a:gd name="T47" fmla="*/ 292100 h 656"/>
                <a:gd name="T48" fmla="*/ 215900 w 584"/>
                <a:gd name="T49" fmla="*/ 203200 h 656"/>
                <a:gd name="T50" fmla="*/ 292100 w 584"/>
                <a:gd name="T51" fmla="*/ 203200 h 656"/>
                <a:gd name="T52" fmla="*/ 406400 w 584"/>
                <a:gd name="T53" fmla="*/ 241300 h 656"/>
                <a:gd name="T54" fmla="*/ 368300 w 584"/>
                <a:gd name="T55" fmla="*/ 114300 h 656"/>
                <a:gd name="T56" fmla="*/ 381000 w 584"/>
                <a:gd name="T57" fmla="*/ 63500 h 656"/>
                <a:gd name="T58" fmla="*/ 431800 w 584"/>
                <a:gd name="T59" fmla="*/ 76200 h 656"/>
                <a:gd name="T60" fmla="*/ 469900 w 584"/>
                <a:gd name="T61" fmla="*/ 88900 h 656"/>
                <a:gd name="T62" fmla="*/ 495300 w 584"/>
                <a:gd name="T63" fmla="*/ 165100 h 656"/>
                <a:gd name="T64" fmla="*/ 520700 w 584"/>
                <a:gd name="T65" fmla="*/ 101600 h 656"/>
                <a:gd name="T66" fmla="*/ 533400 w 584"/>
                <a:gd name="T67" fmla="*/ 12700 h 656"/>
                <a:gd name="T68" fmla="*/ 622300 w 584"/>
                <a:gd name="T69" fmla="*/ 12700 h 656"/>
                <a:gd name="T70" fmla="*/ 647700 w 584"/>
                <a:gd name="T71" fmla="*/ 50800 h 656"/>
                <a:gd name="T72" fmla="*/ 711200 w 584"/>
                <a:gd name="T73" fmla="*/ 25400 h 656"/>
                <a:gd name="T74" fmla="*/ 800100 w 584"/>
                <a:gd name="T75" fmla="*/ 50800 h 656"/>
                <a:gd name="T76" fmla="*/ 812800 w 584"/>
                <a:gd name="T77" fmla="*/ 114300 h 656"/>
                <a:gd name="T78" fmla="*/ 863600 w 584"/>
                <a:gd name="T79" fmla="*/ 152400 h 656"/>
                <a:gd name="T80" fmla="*/ 927100 w 584"/>
                <a:gd name="T81" fmla="*/ 266700 h 6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4"/>
                <a:gd name="T124" fmla="*/ 0 h 656"/>
                <a:gd name="T125" fmla="*/ 584 w 584"/>
                <a:gd name="T126" fmla="*/ 656 h 6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4" h="656">
                  <a:moveTo>
                    <a:pt x="584" y="168"/>
                  </a:moveTo>
                  <a:lnTo>
                    <a:pt x="400" y="400"/>
                  </a:lnTo>
                  <a:lnTo>
                    <a:pt x="440" y="416"/>
                  </a:lnTo>
                  <a:lnTo>
                    <a:pt x="416" y="440"/>
                  </a:lnTo>
                  <a:lnTo>
                    <a:pt x="448" y="448"/>
                  </a:lnTo>
                  <a:lnTo>
                    <a:pt x="472" y="528"/>
                  </a:lnTo>
                  <a:lnTo>
                    <a:pt x="496" y="616"/>
                  </a:lnTo>
                  <a:lnTo>
                    <a:pt x="472" y="656"/>
                  </a:lnTo>
                  <a:lnTo>
                    <a:pt x="464" y="584"/>
                  </a:lnTo>
                  <a:lnTo>
                    <a:pt x="448" y="552"/>
                  </a:lnTo>
                  <a:lnTo>
                    <a:pt x="440" y="488"/>
                  </a:lnTo>
                  <a:lnTo>
                    <a:pt x="416" y="528"/>
                  </a:lnTo>
                  <a:lnTo>
                    <a:pt x="400" y="472"/>
                  </a:lnTo>
                  <a:lnTo>
                    <a:pt x="392" y="424"/>
                  </a:lnTo>
                  <a:lnTo>
                    <a:pt x="376" y="384"/>
                  </a:lnTo>
                  <a:lnTo>
                    <a:pt x="368" y="376"/>
                  </a:lnTo>
                  <a:lnTo>
                    <a:pt x="328" y="392"/>
                  </a:lnTo>
                  <a:lnTo>
                    <a:pt x="296" y="344"/>
                  </a:lnTo>
                  <a:lnTo>
                    <a:pt x="296" y="368"/>
                  </a:lnTo>
                  <a:lnTo>
                    <a:pt x="272" y="360"/>
                  </a:lnTo>
                  <a:lnTo>
                    <a:pt x="232" y="368"/>
                  </a:lnTo>
                  <a:lnTo>
                    <a:pt x="256" y="336"/>
                  </a:lnTo>
                  <a:lnTo>
                    <a:pt x="296" y="328"/>
                  </a:lnTo>
                  <a:lnTo>
                    <a:pt x="304" y="304"/>
                  </a:lnTo>
                  <a:lnTo>
                    <a:pt x="264" y="296"/>
                  </a:lnTo>
                  <a:lnTo>
                    <a:pt x="240" y="320"/>
                  </a:lnTo>
                  <a:lnTo>
                    <a:pt x="224" y="288"/>
                  </a:lnTo>
                  <a:lnTo>
                    <a:pt x="200" y="304"/>
                  </a:lnTo>
                  <a:lnTo>
                    <a:pt x="200" y="344"/>
                  </a:lnTo>
                  <a:lnTo>
                    <a:pt x="184" y="360"/>
                  </a:lnTo>
                  <a:lnTo>
                    <a:pt x="136" y="352"/>
                  </a:lnTo>
                  <a:lnTo>
                    <a:pt x="96" y="368"/>
                  </a:lnTo>
                  <a:lnTo>
                    <a:pt x="56" y="368"/>
                  </a:lnTo>
                  <a:lnTo>
                    <a:pt x="0" y="336"/>
                  </a:lnTo>
                  <a:lnTo>
                    <a:pt x="8" y="312"/>
                  </a:lnTo>
                  <a:lnTo>
                    <a:pt x="48" y="336"/>
                  </a:lnTo>
                  <a:lnTo>
                    <a:pt x="64" y="336"/>
                  </a:lnTo>
                  <a:lnTo>
                    <a:pt x="96" y="344"/>
                  </a:lnTo>
                  <a:lnTo>
                    <a:pt x="112" y="328"/>
                  </a:lnTo>
                  <a:lnTo>
                    <a:pt x="120" y="312"/>
                  </a:lnTo>
                  <a:lnTo>
                    <a:pt x="144" y="304"/>
                  </a:lnTo>
                  <a:lnTo>
                    <a:pt x="128" y="272"/>
                  </a:lnTo>
                  <a:lnTo>
                    <a:pt x="120" y="256"/>
                  </a:lnTo>
                  <a:lnTo>
                    <a:pt x="96" y="248"/>
                  </a:lnTo>
                  <a:lnTo>
                    <a:pt x="128" y="216"/>
                  </a:lnTo>
                  <a:lnTo>
                    <a:pt x="104" y="192"/>
                  </a:lnTo>
                  <a:lnTo>
                    <a:pt x="120" y="184"/>
                  </a:lnTo>
                  <a:lnTo>
                    <a:pt x="128" y="184"/>
                  </a:lnTo>
                  <a:lnTo>
                    <a:pt x="136" y="152"/>
                  </a:lnTo>
                  <a:lnTo>
                    <a:pt x="136" y="128"/>
                  </a:lnTo>
                  <a:lnTo>
                    <a:pt x="160" y="128"/>
                  </a:lnTo>
                  <a:lnTo>
                    <a:pt x="184" y="128"/>
                  </a:lnTo>
                  <a:lnTo>
                    <a:pt x="200" y="128"/>
                  </a:lnTo>
                  <a:lnTo>
                    <a:pt x="256" y="152"/>
                  </a:lnTo>
                  <a:lnTo>
                    <a:pt x="280" y="128"/>
                  </a:lnTo>
                  <a:lnTo>
                    <a:pt x="232" y="72"/>
                  </a:lnTo>
                  <a:lnTo>
                    <a:pt x="248" y="64"/>
                  </a:lnTo>
                  <a:lnTo>
                    <a:pt x="240" y="40"/>
                  </a:lnTo>
                  <a:lnTo>
                    <a:pt x="256" y="32"/>
                  </a:lnTo>
                  <a:lnTo>
                    <a:pt x="272" y="48"/>
                  </a:lnTo>
                  <a:lnTo>
                    <a:pt x="288" y="48"/>
                  </a:lnTo>
                  <a:lnTo>
                    <a:pt x="296" y="56"/>
                  </a:lnTo>
                  <a:lnTo>
                    <a:pt x="280" y="72"/>
                  </a:lnTo>
                  <a:lnTo>
                    <a:pt x="312" y="104"/>
                  </a:lnTo>
                  <a:lnTo>
                    <a:pt x="336" y="80"/>
                  </a:lnTo>
                  <a:lnTo>
                    <a:pt x="328" y="64"/>
                  </a:lnTo>
                  <a:lnTo>
                    <a:pt x="336" y="32"/>
                  </a:lnTo>
                  <a:lnTo>
                    <a:pt x="336" y="8"/>
                  </a:lnTo>
                  <a:lnTo>
                    <a:pt x="368" y="0"/>
                  </a:lnTo>
                  <a:lnTo>
                    <a:pt x="392" y="8"/>
                  </a:lnTo>
                  <a:lnTo>
                    <a:pt x="392" y="24"/>
                  </a:lnTo>
                  <a:lnTo>
                    <a:pt x="408" y="32"/>
                  </a:lnTo>
                  <a:lnTo>
                    <a:pt x="424" y="24"/>
                  </a:lnTo>
                  <a:lnTo>
                    <a:pt x="448" y="16"/>
                  </a:lnTo>
                  <a:lnTo>
                    <a:pt x="480" y="24"/>
                  </a:lnTo>
                  <a:lnTo>
                    <a:pt x="504" y="32"/>
                  </a:lnTo>
                  <a:lnTo>
                    <a:pt x="504" y="56"/>
                  </a:lnTo>
                  <a:lnTo>
                    <a:pt x="512" y="72"/>
                  </a:lnTo>
                  <a:lnTo>
                    <a:pt x="536" y="72"/>
                  </a:lnTo>
                  <a:lnTo>
                    <a:pt x="544" y="96"/>
                  </a:lnTo>
                  <a:lnTo>
                    <a:pt x="560" y="112"/>
                  </a:lnTo>
                  <a:lnTo>
                    <a:pt x="584" y="168"/>
                  </a:lnTo>
                  <a:close/>
                </a:path>
              </a:pathLst>
            </a:custGeom>
            <a:solidFill>
              <a:srgbClr val="92CDBF"/>
            </a:solidFill>
            <a:ln w="12700">
              <a:solidFill>
                <a:srgbClr val="000000"/>
              </a:solidFill>
              <a:prstDash val="solid"/>
              <a:round/>
              <a:headEnd/>
              <a:tailEnd/>
            </a:ln>
          </p:spPr>
          <p:txBody>
            <a:bodyPr/>
            <a:lstStyle/>
            <a:p>
              <a:endParaRPr lang="en-US"/>
            </a:p>
          </p:txBody>
        </p:sp>
        <p:sp>
          <p:nvSpPr>
            <p:cNvPr id="33820" name="Freeform 25"/>
            <p:cNvSpPr>
              <a:spLocks/>
            </p:cNvSpPr>
            <p:nvPr/>
          </p:nvSpPr>
          <p:spPr bwMode="auto">
            <a:xfrm>
              <a:off x="558800" y="2832100"/>
              <a:ext cx="63500" cy="38100"/>
            </a:xfrm>
            <a:custGeom>
              <a:avLst/>
              <a:gdLst>
                <a:gd name="T0" fmla="*/ 0 w 40"/>
                <a:gd name="T1" fmla="*/ 0 h 24"/>
                <a:gd name="T2" fmla="*/ 0 w 40"/>
                <a:gd name="T3" fmla="*/ 25400 h 24"/>
                <a:gd name="T4" fmla="*/ 12700 w 40"/>
                <a:gd name="T5" fmla="*/ 38100 h 24"/>
                <a:gd name="T6" fmla="*/ 38100 w 40"/>
                <a:gd name="T7" fmla="*/ 38100 h 24"/>
                <a:gd name="T8" fmla="*/ 63500 w 40"/>
                <a:gd name="T9" fmla="*/ 12700 h 24"/>
                <a:gd name="T10" fmla="*/ 25400 w 40"/>
                <a:gd name="T11" fmla="*/ 0 h 24"/>
                <a:gd name="T12" fmla="*/ 0 w 40"/>
                <a:gd name="T13" fmla="*/ 0 h 24"/>
                <a:gd name="T14" fmla="*/ 0 60000 65536"/>
                <a:gd name="T15" fmla="*/ 0 60000 65536"/>
                <a:gd name="T16" fmla="*/ 0 60000 65536"/>
                <a:gd name="T17" fmla="*/ 0 60000 65536"/>
                <a:gd name="T18" fmla="*/ 0 60000 65536"/>
                <a:gd name="T19" fmla="*/ 0 60000 65536"/>
                <a:gd name="T20" fmla="*/ 0 60000 65536"/>
                <a:gd name="T21" fmla="*/ 0 w 40"/>
                <a:gd name="T22" fmla="*/ 0 h 24"/>
                <a:gd name="T23" fmla="*/ 40 w 40"/>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4">
                  <a:moveTo>
                    <a:pt x="0" y="0"/>
                  </a:moveTo>
                  <a:lnTo>
                    <a:pt x="0" y="16"/>
                  </a:lnTo>
                  <a:lnTo>
                    <a:pt x="8" y="24"/>
                  </a:lnTo>
                  <a:lnTo>
                    <a:pt x="24" y="24"/>
                  </a:lnTo>
                  <a:lnTo>
                    <a:pt x="40" y="8"/>
                  </a:lnTo>
                  <a:lnTo>
                    <a:pt x="16" y="0"/>
                  </a:lnTo>
                  <a:lnTo>
                    <a:pt x="0" y="0"/>
                  </a:lnTo>
                  <a:close/>
                </a:path>
              </a:pathLst>
            </a:custGeom>
            <a:solidFill>
              <a:srgbClr val="92CDBF"/>
            </a:solidFill>
            <a:ln w="12700">
              <a:solidFill>
                <a:srgbClr val="000000"/>
              </a:solidFill>
              <a:prstDash val="solid"/>
              <a:round/>
              <a:headEnd/>
              <a:tailEnd/>
            </a:ln>
          </p:spPr>
          <p:txBody>
            <a:bodyPr/>
            <a:lstStyle/>
            <a:p>
              <a:endParaRPr lang="en-US"/>
            </a:p>
          </p:txBody>
        </p:sp>
        <p:sp>
          <p:nvSpPr>
            <p:cNvPr id="33821" name="Freeform 26"/>
            <p:cNvSpPr>
              <a:spLocks/>
            </p:cNvSpPr>
            <p:nvPr/>
          </p:nvSpPr>
          <p:spPr bwMode="auto">
            <a:xfrm>
              <a:off x="279400" y="2705100"/>
              <a:ext cx="50800" cy="12700"/>
            </a:xfrm>
            <a:custGeom>
              <a:avLst/>
              <a:gdLst>
                <a:gd name="T0" fmla="*/ 0 w 32"/>
                <a:gd name="T1" fmla="*/ 0 h 8"/>
                <a:gd name="T2" fmla="*/ 12700 w 32"/>
                <a:gd name="T3" fmla="*/ 0 h 8"/>
                <a:gd name="T4" fmla="*/ 25400 w 32"/>
                <a:gd name="T5" fmla="*/ 0 h 8"/>
                <a:gd name="T6" fmla="*/ 38100 w 32"/>
                <a:gd name="T7" fmla="*/ 0 h 8"/>
                <a:gd name="T8" fmla="*/ 38100 w 32"/>
                <a:gd name="T9" fmla="*/ 0 h 8"/>
                <a:gd name="T10" fmla="*/ 50800 w 32"/>
                <a:gd name="T11" fmla="*/ 12700 h 8"/>
                <a:gd name="T12" fmla="*/ 38100 w 32"/>
                <a:gd name="T13" fmla="*/ 12700 h 8"/>
                <a:gd name="T14" fmla="*/ 25400 w 32"/>
                <a:gd name="T15" fmla="*/ 12700 h 8"/>
                <a:gd name="T16" fmla="*/ 0 w 32"/>
                <a:gd name="T17" fmla="*/ 12700 h 8"/>
                <a:gd name="T18" fmla="*/ 0 w 32"/>
                <a:gd name="T19" fmla="*/ 12700 h 8"/>
                <a:gd name="T20" fmla="*/ 0 w 32"/>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8"/>
                <a:gd name="T35" fmla="*/ 32 w 3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8">
                  <a:moveTo>
                    <a:pt x="0" y="0"/>
                  </a:moveTo>
                  <a:lnTo>
                    <a:pt x="8" y="0"/>
                  </a:lnTo>
                  <a:lnTo>
                    <a:pt x="16" y="0"/>
                  </a:lnTo>
                  <a:lnTo>
                    <a:pt x="24" y="0"/>
                  </a:lnTo>
                  <a:lnTo>
                    <a:pt x="32" y="8"/>
                  </a:lnTo>
                  <a:lnTo>
                    <a:pt x="24" y="8"/>
                  </a:lnTo>
                  <a:lnTo>
                    <a:pt x="16" y="8"/>
                  </a:lnTo>
                  <a:lnTo>
                    <a:pt x="0" y="8"/>
                  </a:lnTo>
                  <a:lnTo>
                    <a:pt x="0" y="0"/>
                  </a:lnTo>
                  <a:close/>
                </a:path>
              </a:pathLst>
            </a:custGeom>
            <a:solidFill>
              <a:srgbClr val="92CDBF"/>
            </a:solidFill>
            <a:ln w="12700">
              <a:solidFill>
                <a:srgbClr val="000000"/>
              </a:solidFill>
              <a:prstDash val="solid"/>
              <a:round/>
              <a:headEnd/>
              <a:tailEnd/>
            </a:ln>
          </p:spPr>
          <p:txBody>
            <a:bodyPr/>
            <a:lstStyle/>
            <a:p>
              <a:endParaRPr lang="en-US"/>
            </a:p>
          </p:txBody>
        </p:sp>
        <p:sp>
          <p:nvSpPr>
            <p:cNvPr id="33822" name="Freeform 27"/>
            <p:cNvSpPr>
              <a:spLocks/>
            </p:cNvSpPr>
            <p:nvPr/>
          </p:nvSpPr>
          <p:spPr bwMode="auto">
            <a:xfrm>
              <a:off x="482600" y="2476500"/>
              <a:ext cx="25400" cy="38100"/>
            </a:xfrm>
            <a:custGeom>
              <a:avLst/>
              <a:gdLst>
                <a:gd name="T0" fmla="*/ 25400 w 16"/>
                <a:gd name="T1" fmla="*/ 12700 h 24"/>
                <a:gd name="T2" fmla="*/ 12700 w 16"/>
                <a:gd name="T3" fmla="*/ 12700 h 24"/>
                <a:gd name="T4" fmla="*/ 12700 w 16"/>
                <a:gd name="T5" fmla="*/ 0 h 24"/>
                <a:gd name="T6" fmla="*/ 0 w 16"/>
                <a:gd name="T7" fmla="*/ 0 h 24"/>
                <a:gd name="T8" fmla="*/ 0 w 16"/>
                <a:gd name="T9" fmla="*/ 0 h 24"/>
                <a:gd name="T10" fmla="*/ 0 w 16"/>
                <a:gd name="T11" fmla="*/ 12700 h 24"/>
                <a:gd name="T12" fmla="*/ 0 w 16"/>
                <a:gd name="T13" fmla="*/ 25400 h 24"/>
                <a:gd name="T14" fmla="*/ 12700 w 16"/>
                <a:gd name="T15" fmla="*/ 38100 h 24"/>
                <a:gd name="T16" fmla="*/ 12700 w 16"/>
                <a:gd name="T17" fmla="*/ 38100 h 24"/>
                <a:gd name="T18" fmla="*/ 25400 w 16"/>
                <a:gd name="T19" fmla="*/ 25400 h 24"/>
                <a:gd name="T20" fmla="*/ 25400 w 16"/>
                <a:gd name="T21" fmla="*/ 1270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24"/>
                <a:gd name="T35" fmla="*/ 16 w 16"/>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24">
                  <a:moveTo>
                    <a:pt x="16" y="8"/>
                  </a:moveTo>
                  <a:lnTo>
                    <a:pt x="8" y="8"/>
                  </a:lnTo>
                  <a:lnTo>
                    <a:pt x="8" y="0"/>
                  </a:lnTo>
                  <a:lnTo>
                    <a:pt x="0" y="0"/>
                  </a:lnTo>
                  <a:lnTo>
                    <a:pt x="0" y="8"/>
                  </a:lnTo>
                  <a:lnTo>
                    <a:pt x="0" y="16"/>
                  </a:lnTo>
                  <a:lnTo>
                    <a:pt x="8" y="24"/>
                  </a:lnTo>
                  <a:lnTo>
                    <a:pt x="16" y="16"/>
                  </a:lnTo>
                  <a:lnTo>
                    <a:pt x="16" y="8"/>
                  </a:lnTo>
                  <a:close/>
                </a:path>
              </a:pathLst>
            </a:custGeom>
            <a:solidFill>
              <a:srgbClr val="92CDBF"/>
            </a:solidFill>
            <a:ln w="12700">
              <a:solidFill>
                <a:srgbClr val="000000"/>
              </a:solidFill>
              <a:prstDash val="solid"/>
              <a:round/>
              <a:headEnd/>
              <a:tailEnd/>
            </a:ln>
          </p:spPr>
          <p:txBody>
            <a:bodyPr/>
            <a:lstStyle/>
            <a:p>
              <a:endParaRPr lang="en-US"/>
            </a:p>
          </p:txBody>
        </p:sp>
        <p:sp>
          <p:nvSpPr>
            <p:cNvPr id="33823" name="Freeform 28"/>
            <p:cNvSpPr>
              <a:spLocks/>
            </p:cNvSpPr>
            <p:nvPr/>
          </p:nvSpPr>
          <p:spPr bwMode="auto">
            <a:xfrm>
              <a:off x="533400" y="2298700"/>
              <a:ext cx="63500" cy="50800"/>
            </a:xfrm>
            <a:custGeom>
              <a:avLst/>
              <a:gdLst>
                <a:gd name="T0" fmla="*/ 0 w 40"/>
                <a:gd name="T1" fmla="*/ 0 h 32"/>
                <a:gd name="T2" fmla="*/ 12700 w 40"/>
                <a:gd name="T3" fmla="*/ 25400 h 32"/>
                <a:gd name="T4" fmla="*/ 25400 w 40"/>
                <a:gd name="T5" fmla="*/ 38100 h 32"/>
                <a:gd name="T6" fmla="*/ 50800 w 40"/>
                <a:gd name="T7" fmla="*/ 50800 h 32"/>
                <a:gd name="T8" fmla="*/ 63500 w 40"/>
                <a:gd name="T9" fmla="*/ 38100 h 32"/>
                <a:gd name="T10" fmla="*/ 63500 w 40"/>
                <a:gd name="T11" fmla="*/ 25400 h 32"/>
                <a:gd name="T12" fmla="*/ 38100 w 40"/>
                <a:gd name="T13" fmla="*/ 12700 h 32"/>
                <a:gd name="T14" fmla="*/ 0 w 40"/>
                <a:gd name="T15" fmla="*/ 0 h 32"/>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32"/>
                <a:gd name="T26" fmla="*/ 40 w 40"/>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32">
                  <a:moveTo>
                    <a:pt x="0" y="0"/>
                  </a:moveTo>
                  <a:lnTo>
                    <a:pt x="8" y="16"/>
                  </a:lnTo>
                  <a:lnTo>
                    <a:pt x="16" y="24"/>
                  </a:lnTo>
                  <a:lnTo>
                    <a:pt x="32" y="32"/>
                  </a:lnTo>
                  <a:lnTo>
                    <a:pt x="40" y="24"/>
                  </a:lnTo>
                  <a:lnTo>
                    <a:pt x="40" y="16"/>
                  </a:lnTo>
                  <a:lnTo>
                    <a:pt x="24" y="8"/>
                  </a:lnTo>
                  <a:lnTo>
                    <a:pt x="0" y="0"/>
                  </a:lnTo>
                  <a:close/>
                </a:path>
              </a:pathLst>
            </a:custGeom>
            <a:solidFill>
              <a:srgbClr val="92CDBF"/>
            </a:solidFill>
            <a:ln w="12700">
              <a:solidFill>
                <a:srgbClr val="000000"/>
              </a:solidFill>
              <a:prstDash val="solid"/>
              <a:round/>
              <a:headEnd/>
              <a:tailEnd/>
            </a:ln>
          </p:spPr>
          <p:txBody>
            <a:bodyPr/>
            <a:lstStyle/>
            <a:p>
              <a:endParaRPr lang="en-US"/>
            </a:p>
          </p:txBody>
        </p:sp>
      </p:gr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6893"/>
                                        </p:tgtEl>
                                        <p:attrNameLst>
                                          <p:attrName>style.visibility</p:attrName>
                                        </p:attrNameLst>
                                      </p:cBhvr>
                                      <p:to>
                                        <p:strVal val="visible"/>
                                      </p:to>
                                    </p:set>
                                    <p:animEffect transition="in" filter="wipe(left)">
                                      <p:cBhvr>
                                        <p:cTn id="7" dur="1000"/>
                                        <p:tgtEl>
                                          <p:spTgt spid="36893"/>
                                        </p:tgtEl>
                                      </p:cBhvr>
                                    </p:animEffect>
                                  </p:childTnLst>
                                </p:cTn>
                              </p:par>
                            </p:childTnLst>
                          </p:cTn>
                        </p:par>
                        <p:par>
                          <p:cTn id="8" fill="hold" nodeType="afterGroup">
                            <p:stCondLst>
                              <p:cond delay="2000"/>
                            </p:stCondLst>
                            <p:childTnLst>
                              <p:par>
                                <p:cTn id="9" presetID="23" presetClass="entr" presetSubtype="27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2/3*#ppt_w"/>
                                          </p:val>
                                        </p:tav>
                                        <p:tav tm="100000">
                                          <p:val>
                                            <p:strVal val="#ppt_w"/>
                                          </p:val>
                                        </p:tav>
                                      </p:tavLst>
                                    </p:anim>
                                    <p:anim calcmode="lin" valueType="num">
                                      <p:cBhvr>
                                        <p:cTn id="12" dur="1000" fill="hold"/>
                                        <p:tgtEl>
                                          <p:spTgt spid="2"/>
                                        </p:tgtEl>
                                        <p:attrNameLst>
                                          <p:attrName>ppt_h</p:attrName>
                                        </p:attrNameLst>
                                      </p:cBhvr>
                                      <p:tavLst>
                                        <p:tav tm="0">
                                          <p:val>
                                            <p:strVal val="2/3*#ppt_h"/>
                                          </p:val>
                                        </p:tav>
                                        <p:tav tm="100000">
                                          <p:val>
                                            <p:strVal val="#ppt_h"/>
                                          </p:val>
                                        </p:tav>
                                      </p:tavLst>
                                    </p:anim>
                                  </p:childTnLst>
                                </p:cTn>
                              </p:par>
                            </p:childTnLst>
                          </p:cTn>
                        </p:par>
                        <p:par>
                          <p:cTn id="13" fill="hold" nodeType="afterGroup">
                            <p:stCondLst>
                              <p:cond delay="3000"/>
                            </p:stCondLst>
                            <p:childTnLst>
                              <p:par>
                                <p:cTn id="14" presetID="22" presetClass="entr" presetSubtype="8" fill="hold" grpId="0" nodeType="afterEffect">
                                  <p:stCondLst>
                                    <p:cond delay="0"/>
                                  </p:stCondLst>
                                  <p:childTnLst>
                                    <p:set>
                                      <p:cBhvr>
                                        <p:cTn id="15" dur="1" fill="hold">
                                          <p:stCondLst>
                                            <p:cond delay="0"/>
                                          </p:stCondLst>
                                        </p:cTn>
                                        <p:tgtEl>
                                          <p:spTgt spid="36896"/>
                                        </p:tgtEl>
                                        <p:attrNameLst>
                                          <p:attrName>style.visibility</p:attrName>
                                        </p:attrNameLst>
                                      </p:cBhvr>
                                      <p:to>
                                        <p:strVal val="visible"/>
                                      </p:to>
                                    </p:set>
                                    <p:animEffect transition="in" filter="wipe(left)">
                                      <p:cBhvr>
                                        <p:cTn id="16" dur="1000"/>
                                        <p:tgtEl>
                                          <p:spTgt spid="36896"/>
                                        </p:tgtEl>
                                      </p:cBhvr>
                                    </p:animEffect>
                                  </p:childTnLst>
                                </p:cTn>
                              </p:par>
                            </p:childTnLst>
                          </p:cTn>
                        </p:par>
                        <p:par>
                          <p:cTn id="17" fill="hold" nodeType="afterGroup">
                            <p:stCondLst>
                              <p:cond delay="4000"/>
                            </p:stCondLst>
                            <p:childTnLst>
                              <p:par>
                                <p:cTn id="18" presetID="22" presetClass="entr" presetSubtype="8" fill="hold" grpId="0" nodeType="afterEffect">
                                  <p:stCondLst>
                                    <p:cond delay="1000"/>
                                  </p:stCondLst>
                                  <p:childTnLst>
                                    <p:set>
                                      <p:cBhvr>
                                        <p:cTn id="19" dur="1" fill="hold">
                                          <p:stCondLst>
                                            <p:cond delay="0"/>
                                          </p:stCondLst>
                                        </p:cTn>
                                        <p:tgtEl>
                                          <p:spTgt spid="36894"/>
                                        </p:tgtEl>
                                        <p:attrNameLst>
                                          <p:attrName>style.visibility</p:attrName>
                                        </p:attrNameLst>
                                      </p:cBhvr>
                                      <p:to>
                                        <p:strVal val="visible"/>
                                      </p:to>
                                    </p:set>
                                    <p:animEffect transition="in" filter="wipe(left)">
                                      <p:cBhvr>
                                        <p:cTn id="20" dur="1000"/>
                                        <p:tgtEl>
                                          <p:spTgt spid="36894"/>
                                        </p:tgtEl>
                                      </p:cBhvr>
                                    </p:animEffect>
                                  </p:childTnLst>
                                </p:cTn>
                              </p:par>
                            </p:childTnLst>
                          </p:cTn>
                        </p:par>
                        <p:par>
                          <p:cTn id="21" fill="hold" nodeType="afterGroup">
                            <p:stCondLst>
                              <p:cond delay="6000"/>
                            </p:stCondLst>
                            <p:childTnLst>
                              <p:par>
                                <p:cTn id="22" presetID="18" presetClass="entr" presetSubtype="6" fill="hold" grpId="0" nodeType="afterEffect">
                                  <p:stCondLst>
                                    <p:cond delay="1000"/>
                                  </p:stCondLst>
                                  <p:childTnLst>
                                    <p:set>
                                      <p:cBhvr>
                                        <p:cTn id="23" dur="1" fill="hold">
                                          <p:stCondLst>
                                            <p:cond delay="0"/>
                                          </p:stCondLst>
                                        </p:cTn>
                                        <p:tgtEl>
                                          <p:spTgt spid="36895"/>
                                        </p:tgtEl>
                                        <p:attrNameLst>
                                          <p:attrName>style.visibility</p:attrName>
                                        </p:attrNameLst>
                                      </p:cBhvr>
                                      <p:to>
                                        <p:strVal val="visible"/>
                                      </p:to>
                                    </p:set>
                                    <p:animEffect transition="in" filter="strips(downRight)">
                                      <p:cBhvr>
                                        <p:cTn id="24" dur="1000"/>
                                        <p:tgtEl>
                                          <p:spTgt spid="36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3" grpId="0" autoUpdateAnimBg="0"/>
      <p:bldP spid="36894" grpId="0" autoUpdateAnimBg="0"/>
      <p:bldP spid="36895" grpId="0" autoUpdateAnimBg="0"/>
      <p:bldP spid="3689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657350" y="844749"/>
            <a:ext cx="5829300" cy="485775"/>
          </a:xfrm>
        </p:spPr>
        <p:txBody>
          <a:bodyPr>
            <a:normAutofit fontScale="90000"/>
          </a:bodyPr>
          <a:lstStyle/>
          <a:p>
            <a:r>
              <a:rPr lang="en-US" altLang="en-US" smtClean="0">
                <a:latin typeface="Arial" pitchFamily="34" charset="0"/>
                <a:cs typeface="Arial" pitchFamily="34" charset="0"/>
              </a:rPr>
              <a:t>Keputusan Lokasi</a:t>
            </a:r>
          </a:p>
        </p:txBody>
      </p:sp>
      <p:sp>
        <p:nvSpPr>
          <p:cNvPr id="36893" name="Rectangle 29"/>
          <p:cNvSpPr>
            <a:spLocks noChangeArrowheads="1"/>
          </p:cNvSpPr>
          <p:nvPr/>
        </p:nvSpPr>
        <p:spPr bwMode="auto">
          <a:xfrm>
            <a:off x="1674020" y="1379637"/>
            <a:ext cx="27422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smtClean="0">
                <a:solidFill>
                  <a:srgbClr val="FFFF00"/>
                </a:solidFill>
              </a:rPr>
              <a:t>Keputusan </a:t>
            </a:r>
            <a:r>
              <a:rPr lang="en-US" altLang="en-US" sz="2100" b="1" smtClean="0">
                <a:solidFill>
                  <a:srgbClr val="FFFF00"/>
                </a:solidFill>
              </a:rPr>
              <a:t>Wilayah/</a:t>
            </a:r>
          </a:p>
          <a:p>
            <a:r>
              <a:rPr lang="en-US" altLang="en-US" sz="2100" b="1" smtClean="0">
                <a:solidFill>
                  <a:srgbClr val="FFFF00"/>
                </a:solidFill>
              </a:rPr>
              <a:t>Komunitas</a:t>
            </a:r>
            <a:endParaRPr lang="en-US" altLang="en-US" sz="2100" b="1">
              <a:solidFill>
                <a:srgbClr val="FFFF00"/>
              </a:solidFill>
            </a:endParaRPr>
          </a:p>
        </p:txBody>
      </p:sp>
      <p:sp>
        <p:nvSpPr>
          <p:cNvPr id="36894" name="Rectangle 30"/>
          <p:cNvSpPr>
            <a:spLocks noChangeArrowheads="1"/>
          </p:cNvSpPr>
          <p:nvPr/>
        </p:nvSpPr>
        <p:spPr bwMode="auto">
          <a:xfrm>
            <a:off x="4410076" y="1379637"/>
            <a:ext cx="28472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smtClean="0">
                <a:solidFill>
                  <a:srgbClr val="FFFF00"/>
                </a:solidFill>
              </a:rPr>
              <a:t>Faktor Kunci Sukses</a:t>
            </a:r>
            <a:endParaRPr lang="en-US" altLang="en-US" sz="2100" b="1">
              <a:solidFill>
                <a:srgbClr val="FFFF00"/>
              </a:solidFill>
            </a:endParaRPr>
          </a:p>
        </p:txBody>
      </p:sp>
      <p:sp>
        <p:nvSpPr>
          <p:cNvPr id="36895" name="Rectangle 31"/>
          <p:cNvSpPr>
            <a:spLocks noChangeArrowheads="1"/>
          </p:cNvSpPr>
          <p:nvPr/>
        </p:nvSpPr>
        <p:spPr bwMode="auto">
          <a:xfrm>
            <a:off x="4373969" y="1843089"/>
            <a:ext cx="4184404" cy="277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marL="342900" indent="-342900">
              <a:lnSpc>
                <a:spcPct val="90000"/>
              </a:lnSpc>
              <a:spcAft>
                <a:spcPct val="40000"/>
              </a:spcAft>
              <a:buClr>
                <a:srgbClr val="FFFF00"/>
              </a:buClr>
              <a:buFont typeface="+mj-lt"/>
              <a:buAutoNum type="arabicPeriod"/>
            </a:pPr>
            <a:r>
              <a:rPr lang="en-US" altLang="en-US" sz="1600"/>
              <a:t>Keinginan perusahaan</a:t>
            </a:r>
          </a:p>
          <a:p>
            <a:pPr marL="342900" indent="-342900">
              <a:lnSpc>
                <a:spcPct val="90000"/>
              </a:lnSpc>
              <a:spcAft>
                <a:spcPct val="40000"/>
              </a:spcAft>
              <a:buClr>
                <a:srgbClr val="FFFF00"/>
              </a:buClr>
              <a:buFont typeface="+mj-lt"/>
              <a:buAutoNum type="arabicPeriod"/>
            </a:pPr>
            <a:r>
              <a:rPr lang="en-US" altLang="en-US" sz="1600"/>
              <a:t>Daya tarik daerah</a:t>
            </a:r>
          </a:p>
          <a:p>
            <a:pPr marL="342900" indent="-342900">
              <a:lnSpc>
                <a:spcPct val="90000"/>
              </a:lnSpc>
              <a:spcAft>
                <a:spcPct val="40000"/>
              </a:spcAft>
              <a:buClr>
                <a:srgbClr val="FFFF00"/>
              </a:buClr>
              <a:buFont typeface="+mj-lt"/>
              <a:buAutoNum type="arabicPeriod"/>
            </a:pPr>
            <a:r>
              <a:rPr lang="en-US" altLang="en-US" sz="1600"/>
              <a:t>Ketersediaan dan biaya tenaga kerja</a:t>
            </a:r>
          </a:p>
          <a:p>
            <a:pPr marL="342900" indent="-342900">
              <a:lnSpc>
                <a:spcPct val="90000"/>
              </a:lnSpc>
              <a:spcAft>
                <a:spcPct val="40000"/>
              </a:spcAft>
              <a:buClr>
                <a:srgbClr val="FFFF00"/>
              </a:buClr>
              <a:buFont typeface="+mj-lt"/>
              <a:buAutoNum type="arabicPeriod"/>
            </a:pPr>
            <a:r>
              <a:rPr lang="en-US" altLang="en-US" sz="1600"/>
              <a:t>Biaya dan ketersediaan utilitas</a:t>
            </a:r>
          </a:p>
          <a:p>
            <a:pPr marL="342900" indent="-342900">
              <a:lnSpc>
                <a:spcPct val="90000"/>
              </a:lnSpc>
              <a:spcAft>
                <a:spcPct val="40000"/>
              </a:spcAft>
              <a:buClr>
                <a:srgbClr val="FFFF00"/>
              </a:buClr>
              <a:buFont typeface="+mj-lt"/>
              <a:buAutoNum type="arabicPeriod"/>
            </a:pPr>
            <a:r>
              <a:rPr lang="en-US" altLang="en-US" sz="1600"/>
              <a:t>Peraturan lingkungan</a:t>
            </a:r>
          </a:p>
          <a:p>
            <a:pPr marL="342900" indent="-342900">
              <a:lnSpc>
                <a:spcPct val="90000"/>
              </a:lnSpc>
              <a:spcAft>
                <a:spcPct val="40000"/>
              </a:spcAft>
              <a:buClr>
                <a:srgbClr val="FFFF00"/>
              </a:buClr>
              <a:buFont typeface="+mj-lt"/>
              <a:buAutoNum type="arabicPeriod"/>
            </a:pPr>
            <a:r>
              <a:rPr lang="en-US" altLang="en-US" sz="1600"/>
              <a:t>Insentif pemerintah dan kebijakan fiskal</a:t>
            </a:r>
          </a:p>
          <a:p>
            <a:pPr marL="342900" indent="-342900">
              <a:lnSpc>
                <a:spcPct val="90000"/>
              </a:lnSpc>
              <a:spcAft>
                <a:spcPct val="40000"/>
              </a:spcAft>
              <a:buClr>
                <a:srgbClr val="FFFF00"/>
              </a:buClr>
              <a:buFont typeface="+mj-lt"/>
              <a:buAutoNum type="arabicPeriod"/>
            </a:pPr>
            <a:r>
              <a:rPr lang="en-US" altLang="en-US" sz="1600"/>
              <a:t>Dekat dengan bahan baku dan pelanggan</a:t>
            </a:r>
          </a:p>
          <a:p>
            <a:pPr marL="342900" indent="-342900">
              <a:lnSpc>
                <a:spcPct val="90000"/>
              </a:lnSpc>
              <a:spcAft>
                <a:spcPct val="40000"/>
              </a:spcAft>
              <a:buClr>
                <a:srgbClr val="FFFF00"/>
              </a:buClr>
              <a:buFont typeface="+mj-lt"/>
              <a:buAutoNum type="arabicPeriod"/>
            </a:pPr>
            <a:r>
              <a:rPr lang="en-US" altLang="en-US" sz="1600"/>
              <a:t>Biaya tanah / konstruksi</a:t>
            </a:r>
            <a:endParaRPr lang="en-US" altLang="en-US" sz="1600"/>
          </a:p>
        </p:txBody>
      </p:sp>
      <p:sp>
        <p:nvSpPr>
          <p:cNvPr id="36896" name="Rectangle 32"/>
          <p:cNvSpPr>
            <a:spLocks noChangeArrowheads="1"/>
          </p:cNvSpPr>
          <p:nvPr/>
        </p:nvSpPr>
        <p:spPr bwMode="auto">
          <a:xfrm>
            <a:off x="529945" y="4155684"/>
            <a:ext cx="875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t>Figure </a:t>
            </a:r>
            <a:r>
              <a:rPr lang="en-US" altLang="en-US" sz="1200">
                <a:solidFill>
                  <a:schemeClr val="tx2"/>
                </a:solidFill>
              </a:rPr>
              <a:t>8.1</a:t>
            </a:r>
          </a:p>
        </p:txBody>
      </p:sp>
      <p:grpSp>
        <p:nvGrpSpPr>
          <p:cNvPr id="33" name="Group 32"/>
          <p:cNvGrpSpPr>
            <a:grpSpLocks/>
          </p:cNvGrpSpPr>
          <p:nvPr/>
        </p:nvGrpSpPr>
        <p:grpSpPr bwMode="auto">
          <a:xfrm>
            <a:off x="1509715" y="2175274"/>
            <a:ext cx="2108597" cy="1449289"/>
            <a:chOff x="489385" y="2723562"/>
            <a:chExt cx="2811500" cy="2577628"/>
          </a:xfrm>
        </p:grpSpPr>
        <p:sp>
          <p:nvSpPr>
            <p:cNvPr id="34" name="Freeform 9"/>
            <p:cNvSpPr>
              <a:spLocks/>
            </p:cNvSpPr>
            <p:nvPr/>
          </p:nvSpPr>
          <p:spPr bwMode="auto">
            <a:xfrm rot="101951">
              <a:off x="489385" y="2723562"/>
              <a:ext cx="1178268" cy="1264744"/>
            </a:xfrm>
            <a:custGeom>
              <a:avLst/>
              <a:gdLst>
                <a:gd name="T0" fmla="*/ 0 w 368"/>
                <a:gd name="T1" fmla="*/ 99196 h 408"/>
                <a:gd name="T2" fmla="*/ 307374 w 368"/>
                <a:gd name="T3" fmla="*/ 99196 h 408"/>
                <a:gd name="T4" fmla="*/ 307374 w 368"/>
                <a:gd name="T5" fmla="*/ 0 h 408"/>
                <a:gd name="T6" fmla="*/ 384218 w 368"/>
                <a:gd name="T7" fmla="*/ 24799 h 408"/>
                <a:gd name="T8" fmla="*/ 384218 w 368"/>
                <a:gd name="T9" fmla="*/ 99196 h 408"/>
                <a:gd name="T10" fmla="*/ 537905 w 368"/>
                <a:gd name="T11" fmla="*/ 173592 h 408"/>
                <a:gd name="T12" fmla="*/ 589134 w 368"/>
                <a:gd name="T13" fmla="*/ 148793 h 408"/>
                <a:gd name="T14" fmla="*/ 665978 w 368"/>
                <a:gd name="T15" fmla="*/ 148793 h 408"/>
                <a:gd name="T16" fmla="*/ 742821 w 368"/>
                <a:gd name="T17" fmla="*/ 223190 h 408"/>
                <a:gd name="T18" fmla="*/ 768436 w 368"/>
                <a:gd name="T19" fmla="*/ 198391 h 408"/>
                <a:gd name="T20" fmla="*/ 896508 w 368"/>
                <a:gd name="T21" fmla="*/ 223190 h 408"/>
                <a:gd name="T22" fmla="*/ 947737 w 368"/>
                <a:gd name="T23" fmla="*/ 173592 h 408"/>
                <a:gd name="T24" fmla="*/ 1024581 w 368"/>
                <a:gd name="T25" fmla="*/ 198391 h 408"/>
                <a:gd name="T26" fmla="*/ 1178268 w 368"/>
                <a:gd name="T27" fmla="*/ 198391 h 408"/>
                <a:gd name="T28" fmla="*/ 947737 w 368"/>
                <a:gd name="T29" fmla="*/ 371984 h 408"/>
                <a:gd name="T30" fmla="*/ 819665 w 368"/>
                <a:gd name="T31" fmla="*/ 495978 h 408"/>
                <a:gd name="T32" fmla="*/ 845279 w 368"/>
                <a:gd name="T33" fmla="*/ 694369 h 408"/>
                <a:gd name="T34" fmla="*/ 768436 w 368"/>
                <a:gd name="T35" fmla="*/ 793565 h 408"/>
                <a:gd name="T36" fmla="*/ 794050 w 368"/>
                <a:gd name="T37" fmla="*/ 843163 h 408"/>
                <a:gd name="T38" fmla="*/ 794050 w 368"/>
                <a:gd name="T39" fmla="*/ 991956 h 408"/>
                <a:gd name="T40" fmla="*/ 870894 w 368"/>
                <a:gd name="T41" fmla="*/ 991956 h 408"/>
                <a:gd name="T42" fmla="*/ 998966 w 368"/>
                <a:gd name="T43" fmla="*/ 1091152 h 408"/>
                <a:gd name="T44" fmla="*/ 1050195 w 368"/>
                <a:gd name="T45" fmla="*/ 1239945 h 408"/>
                <a:gd name="T46" fmla="*/ 204916 w 368"/>
                <a:gd name="T47" fmla="*/ 1264744 h 408"/>
                <a:gd name="T48" fmla="*/ 230531 w 368"/>
                <a:gd name="T49" fmla="*/ 917559 h 408"/>
                <a:gd name="T50" fmla="*/ 153687 w 368"/>
                <a:gd name="T51" fmla="*/ 843163 h 408"/>
                <a:gd name="T52" fmla="*/ 179302 w 368"/>
                <a:gd name="T53" fmla="*/ 743967 h 408"/>
                <a:gd name="T54" fmla="*/ 204916 w 368"/>
                <a:gd name="T55" fmla="*/ 694369 h 408"/>
                <a:gd name="T56" fmla="*/ 153687 w 368"/>
                <a:gd name="T57" fmla="*/ 446380 h 408"/>
                <a:gd name="T58" fmla="*/ 76844 w 368"/>
                <a:gd name="T59" fmla="*/ 297587 h 408"/>
                <a:gd name="T60" fmla="*/ 0 w 368"/>
                <a:gd name="T61" fmla="*/ 99196 h 40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68"/>
                <a:gd name="T94" fmla="*/ 0 h 408"/>
                <a:gd name="T95" fmla="*/ 368 w 368"/>
                <a:gd name="T96" fmla="*/ 408 h 40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68" h="408">
                  <a:moveTo>
                    <a:pt x="0" y="32"/>
                  </a:moveTo>
                  <a:lnTo>
                    <a:pt x="96" y="32"/>
                  </a:lnTo>
                  <a:lnTo>
                    <a:pt x="96" y="0"/>
                  </a:lnTo>
                  <a:lnTo>
                    <a:pt x="120" y="8"/>
                  </a:lnTo>
                  <a:lnTo>
                    <a:pt x="120" y="32"/>
                  </a:lnTo>
                  <a:lnTo>
                    <a:pt x="168" y="56"/>
                  </a:lnTo>
                  <a:lnTo>
                    <a:pt x="184" y="48"/>
                  </a:lnTo>
                  <a:lnTo>
                    <a:pt x="208" y="48"/>
                  </a:lnTo>
                  <a:lnTo>
                    <a:pt x="232" y="72"/>
                  </a:lnTo>
                  <a:lnTo>
                    <a:pt x="240" y="64"/>
                  </a:lnTo>
                  <a:lnTo>
                    <a:pt x="280" y="72"/>
                  </a:lnTo>
                  <a:lnTo>
                    <a:pt x="296" y="56"/>
                  </a:lnTo>
                  <a:lnTo>
                    <a:pt x="320" y="64"/>
                  </a:lnTo>
                  <a:lnTo>
                    <a:pt x="368" y="64"/>
                  </a:lnTo>
                  <a:lnTo>
                    <a:pt x="296" y="120"/>
                  </a:lnTo>
                  <a:lnTo>
                    <a:pt x="256" y="160"/>
                  </a:lnTo>
                  <a:lnTo>
                    <a:pt x="264" y="224"/>
                  </a:lnTo>
                  <a:lnTo>
                    <a:pt x="240" y="256"/>
                  </a:lnTo>
                  <a:lnTo>
                    <a:pt x="248" y="272"/>
                  </a:lnTo>
                  <a:lnTo>
                    <a:pt x="248" y="320"/>
                  </a:lnTo>
                  <a:lnTo>
                    <a:pt x="272" y="320"/>
                  </a:lnTo>
                  <a:lnTo>
                    <a:pt x="312" y="352"/>
                  </a:lnTo>
                  <a:lnTo>
                    <a:pt x="328" y="400"/>
                  </a:lnTo>
                  <a:lnTo>
                    <a:pt x="64" y="408"/>
                  </a:lnTo>
                  <a:lnTo>
                    <a:pt x="72" y="296"/>
                  </a:lnTo>
                  <a:lnTo>
                    <a:pt x="48" y="272"/>
                  </a:lnTo>
                  <a:lnTo>
                    <a:pt x="56" y="240"/>
                  </a:lnTo>
                  <a:lnTo>
                    <a:pt x="64" y="224"/>
                  </a:lnTo>
                  <a:lnTo>
                    <a:pt x="48" y="144"/>
                  </a:lnTo>
                  <a:lnTo>
                    <a:pt x="24" y="96"/>
                  </a:lnTo>
                  <a:lnTo>
                    <a:pt x="0" y="32"/>
                  </a:lnTo>
                  <a:close/>
                </a:path>
              </a:pathLst>
            </a:custGeom>
            <a:solidFill>
              <a:srgbClr val="92CDBF"/>
            </a:solidFill>
            <a:ln w="12700">
              <a:solidFill>
                <a:srgbClr val="000000"/>
              </a:solidFill>
              <a:prstDash val="solid"/>
              <a:round/>
              <a:headEnd/>
              <a:tailEnd/>
            </a:ln>
          </p:spPr>
          <p:txBody>
            <a:bodyPr/>
            <a:lstStyle/>
            <a:p>
              <a:endParaRPr lang="en-US"/>
            </a:p>
          </p:txBody>
        </p:sp>
        <p:sp>
          <p:nvSpPr>
            <p:cNvPr id="35" name="Freeform 10"/>
            <p:cNvSpPr>
              <a:spLocks/>
            </p:cNvSpPr>
            <p:nvPr/>
          </p:nvSpPr>
          <p:spPr bwMode="auto">
            <a:xfrm rot="101951">
              <a:off x="1248726" y="3163241"/>
              <a:ext cx="870894" cy="1016755"/>
            </a:xfrm>
            <a:custGeom>
              <a:avLst/>
              <a:gdLst>
                <a:gd name="T0" fmla="*/ 51229 w 272"/>
                <a:gd name="T1" fmla="*/ 74397 h 328"/>
                <a:gd name="T2" fmla="*/ 128073 w 272"/>
                <a:gd name="T3" fmla="*/ 74397 h 328"/>
                <a:gd name="T4" fmla="*/ 179302 w 272"/>
                <a:gd name="T5" fmla="*/ 74397 h 328"/>
                <a:gd name="T6" fmla="*/ 230531 w 272"/>
                <a:gd name="T7" fmla="*/ 0 h 328"/>
                <a:gd name="T8" fmla="*/ 256145 w 272"/>
                <a:gd name="T9" fmla="*/ 74397 h 328"/>
                <a:gd name="T10" fmla="*/ 358603 w 272"/>
                <a:gd name="T11" fmla="*/ 74397 h 328"/>
                <a:gd name="T12" fmla="*/ 409832 w 272"/>
                <a:gd name="T13" fmla="*/ 148793 h 328"/>
                <a:gd name="T14" fmla="*/ 486676 w 272"/>
                <a:gd name="T15" fmla="*/ 123995 h 328"/>
                <a:gd name="T16" fmla="*/ 563520 w 272"/>
                <a:gd name="T17" fmla="*/ 173592 h 328"/>
                <a:gd name="T18" fmla="*/ 691592 w 272"/>
                <a:gd name="T19" fmla="*/ 198391 h 328"/>
                <a:gd name="T20" fmla="*/ 717207 w 272"/>
                <a:gd name="T21" fmla="*/ 272788 h 328"/>
                <a:gd name="T22" fmla="*/ 768436 w 272"/>
                <a:gd name="T23" fmla="*/ 272788 h 328"/>
                <a:gd name="T24" fmla="*/ 768436 w 272"/>
                <a:gd name="T25" fmla="*/ 322386 h 328"/>
                <a:gd name="T26" fmla="*/ 768436 w 272"/>
                <a:gd name="T27" fmla="*/ 371983 h 328"/>
                <a:gd name="T28" fmla="*/ 742821 w 272"/>
                <a:gd name="T29" fmla="*/ 446380 h 328"/>
                <a:gd name="T30" fmla="*/ 768436 w 272"/>
                <a:gd name="T31" fmla="*/ 471179 h 328"/>
                <a:gd name="T32" fmla="*/ 845279 w 272"/>
                <a:gd name="T33" fmla="*/ 396782 h 328"/>
                <a:gd name="T34" fmla="*/ 845279 w 272"/>
                <a:gd name="T35" fmla="*/ 347185 h 328"/>
                <a:gd name="T36" fmla="*/ 870894 w 272"/>
                <a:gd name="T37" fmla="*/ 347185 h 328"/>
                <a:gd name="T38" fmla="*/ 870894 w 272"/>
                <a:gd name="T39" fmla="*/ 396782 h 328"/>
                <a:gd name="T40" fmla="*/ 819665 w 272"/>
                <a:gd name="T41" fmla="*/ 446380 h 328"/>
                <a:gd name="T42" fmla="*/ 794050 w 272"/>
                <a:gd name="T43" fmla="*/ 570375 h 328"/>
                <a:gd name="T44" fmla="*/ 794050 w 272"/>
                <a:gd name="T45" fmla="*/ 793565 h 328"/>
                <a:gd name="T46" fmla="*/ 845279 w 272"/>
                <a:gd name="T47" fmla="*/ 818364 h 328"/>
                <a:gd name="T48" fmla="*/ 819665 w 272"/>
                <a:gd name="T49" fmla="*/ 942358 h 328"/>
                <a:gd name="T50" fmla="*/ 409832 w 272"/>
                <a:gd name="T51" fmla="*/ 1016755 h 328"/>
                <a:gd name="T52" fmla="*/ 307374 w 272"/>
                <a:gd name="T53" fmla="*/ 967157 h 328"/>
                <a:gd name="T54" fmla="*/ 307374 w 272"/>
                <a:gd name="T55" fmla="*/ 867962 h 328"/>
                <a:gd name="T56" fmla="*/ 256145 w 272"/>
                <a:gd name="T57" fmla="*/ 793565 h 328"/>
                <a:gd name="T58" fmla="*/ 230531 w 272"/>
                <a:gd name="T59" fmla="*/ 669570 h 328"/>
                <a:gd name="T60" fmla="*/ 102458 w 272"/>
                <a:gd name="T61" fmla="*/ 570375 h 328"/>
                <a:gd name="T62" fmla="*/ 25615 w 272"/>
                <a:gd name="T63" fmla="*/ 570375 h 328"/>
                <a:gd name="T64" fmla="*/ 25615 w 272"/>
                <a:gd name="T65" fmla="*/ 421581 h 328"/>
                <a:gd name="T66" fmla="*/ 0 w 272"/>
                <a:gd name="T67" fmla="*/ 371983 h 328"/>
                <a:gd name="T68" fmla="*/ 76844 w 272"/>
                <a:gd name="T69" fmla="*/ 272788 h 328"/>
                <a:gd name="T70" fmla="*/ 51229 w 272"/>
                <a:gd name="T71" fmla="*/ 74397 h 3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2"/>
                <a:gd name="T109" fmla="*/ 0 h 328"/>
                <a:gd name="T110" fmla="*/ 272 w 272"/>
                <a:gd name="T111" fmla="*/ 328 h 32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2" h="328">
                  <a:moveTo>
                    <a:pt x="16" y="24"/>
                  </a:moveTo>
                  <a:lnTo>
                    <a:pt x="40" y="24"/>
                  </a:lnTo>
                  <a:lnTo>
                    <a:pt x="56" y="24"/>
                  </a:lnTo>
                  <a:lnTo>
                    <a:pt x="72" y="0"/>
                  </a:lnTo>
                  <a:lnTo>
                    <a:pt x="80" y="24"/>
                  </a:lnTo>
                  <a:lnTo>
                    <a:pt x="112" y="24"/>
                  </a:lnTo>
                  <a:lnTo>
                    <a:pt x="128" y="48"/>
                  </a:lnTo>
                  <a:lnTo>
                    <a:pt x="152" y="40"/>
                  </a:lnTo>
                  <a:lnTo>
                    <a:pt x="176" y="56"/>
                  </a:lnTo>
                  <a:lnTo>
                    <a:pt x="216" y="64"/>
                  </a:lnTo>
                  <a:lnTo>
                    <a:pt x="224" y="88"/>
                  </a:lnTo>
                  <a:lnTo>
                    <a:pt x="240" y="88"/>
                  </a:lnTo>
                  <a:lnTo>
                    <a:pt x="240" y="104"/>
                  </a:lnTo>
                  <a:lnTo>
                    <a:pt x="240" y="120"/>
                  </a:lnTo>
                  <a:lnTo>
                    <a:pt x="232" y="144"/>
                  </a:lnTo>
                  <a:lnTo>
                    <a:pt x="240" y="152"/>
                  </a:lnTo>
                  <a:lnTo>
                    <a:pt x="264" y="128"/>
                  </a:lnTo>
                  <a:lnTo>
                    <a:pt x="264" y="112"/>
                  </a:lnTo>
                  <a:lnTo>
                    <a:pt x="272" y="112"/>
                  </a:lnTo>
                  <a:lnTo>
                    <a:pt x="272" y="128"/>
                  </a:lnTo>
                  <a:lnTo>
                    <a:pt x="256" y="144"/>
                  </a:lnTo>
                  <a:lnTo>
                    <a:pt x="248" y="184"/>
                  </a:lnTo>
                  <a:lnTo>
                    <a:pt x="248" y="256"/>
                  </a:lnTo>
                  <a:lnTo>
                    <a:pt x="264" y="264"/>
                  </a:lnTo>
                  <a:lnTo>
                    <a:pt x="256" y="304"/>
                  </a:lnTo>
                  <a:lnTo>
                    <a:pt x="128" y="328"/>
                  </a:lnTo>
                  <a:lnTo>
                    <a:pt x="96" y="312"/>
                  </a:lnTo>
                  <a:lnTo>
                    <a:pt x="96" y="280"/>
                  </a:lnTo>
                  <a:lnTo>
                    <a:pt x="80" y="256"/>
                  </a:lnTo>
                  <a:lnTo>
                    <a:pt x="72" y="216"/>
                  </a:lnTo>
                  <a:lnTo>
                    <a:pt x="32" y="184"/>
                  </a:lnTo>
                  <a:lnTo>
                    <a:pt x="8" y="184"/>
                  </a:lnTo>
                  <a:lnTo>
                    <a:pt x="8" y="136"/>
                  </a:lnTo>
                  <a:lnTo>
                    <a:pt x="0" y="120"/>
                  </a:lnTo>
                  <a:lnTo>
                    <a:pt x="24" y="88"/>
                  </a:lnTo>
                  <a:lnTo>
                    <a:pt x="16" y="24"/>
                  </a:lnTo>
                  <a:close/>
                </a:path>
              </a:pathLst>
            </a:custGeom>
            <a:solidFill>
              <a:srgbClr val="C6755F"/>
            </a:solidFill>
            <a:ln w="12700">
              <a:solidFill>
                <a:srgbClr val="000000"/>
              </a:solidFill>
              <a:prstDash val="solid"/>
              <a:round/>
              <a:headEnd/>
              <a:tailEnd/>
            </a:ln>
          </p:spPr>
          <p:txBody>
            <a:bodyPr/>
            <a:lstStyle/>
            <a:p>
              <a:endParaRPr lang="en-US"/>
            </a:p>
          </p:txBody>
        </p:sp>
        <p:sp>
          <p:nvSpPr>
            <p:cNvPr id="36" name="Freeform 11"/>
            <p:cNvSpPr>
              <a:spLocks/>
            </p:cNvSpPr>
            <p:nvPr/>
          </p:nvSpPr>
          <p:spPr bwMode="auto">
            <a:xfrm rot="101951">
              <a:off x="1594415" y="3050830"/>
              <a:ext cx="973352" cy="396782"/>
            </a:xfrm>
            <a:custGeom>
              <a:avLst/>
              <a:gdLst>
                <a:gd name="T0" fmla="*/ 0 w 304"/>
                <a:gd name="T1" fmla="*/ 223190 h 128"/>
                <a:gd name="T2" fmla="*/ 230531 w 304"/>
                <a:gd name="T3" fmla="*/ 0 h 128"/>
                <a:gd name="T4" fmla="*/ 179302 w 304"/>
                <a:gd name="T5" fmla="*/ 74397 h 128"/>
                <a:gd name="T6" fmla="*/ 204916 w 304"/>
                <a:gd name="T7" fmla="*/ 99196 h 128"/>
                <a:gd name="T8" fmla="*/ 281760 w 304"/>
                <a:gd name="T9" fmla="*/ 74397 h 128"/>
                <a:gd name="T10" fmla="*/ 435447 w 304"/>
                <a:gd name="T11" fmla="*/ 123994 h 128"/>
                <a:gd name="T12" fmla="*/ 486676 w 304"/>
                <a:gd name="T13" fmla="*/ 74397 h 128"/>
                <a:gd name="T14" fmla="*/ 691592 w 304"/>
                <a:gd name="T15" fmla="*/ 49598 h 128"/>
                <a:gd name="T16" fmla="*/ 717207 w 304"/>
                <a:gd name="T17" fmla="*/ 123994 h 128"/>
                <a:gd name="T18" fmla="*/ 794050 w 304"/>
                <a:gd name="T19" fmla="*/ 99196 h 128"/>
                <a:gd name="T20" fmla="*/ 947737 w 304"/>
                <a:gd name="T21" fmla="*/ 148793 h 128"/>
                <a:gd name="T22" fmla="*/ 973352 w 304"/>
                <a:gd name="T23" fmla="*/ 198391 h 128"/>
                <a:gd name="T24" fmla="*/ 794050 w 304"/>
                <a:gd name="T25" fmla="*/ 247989 h 128"/>
                <a:gd name="T26" fmla="*/ 742821 w 304"/>
                <a:gd name="T27" fmla="*/ 223190 h 128"/>
                <a:gd name="T28" fmla="*/ 665978 w 304"/>
                <a:gd name="T29" fmla="*/ 223190 h 128"/>
                <a:gd name="T30" fmla="*/ 563520 w 304"/>
                <a:gd name="T31" fmla="*/ 272788 h 128"/>
                <a:gd name="T32" fmla="*/ 537905 w 304"/>
                <a:gd name="T33" fmla="*/ 272788 h 128"/>
                <a:gd name="T34" fmla="*/ 486676 w 304"/>
                <a:gd name="T35" fmla="*/ 247989 h 128"/>
                <a:gd name="T36" fmla="*/ 435447 w 304"/>
                <a:gd name="T37" fmla="*/ 396782 h 128"/>
                <a:gd name="T38" fmla="*/ 384218 w 304"/>
                <a:gd name="T39" fmla="*/ 396782 h 128"/>
                <a:gd name="T40" fmla="*/ 358603 w 304"/>
                <a:gd name="T41" fmla="*/ 322385 h 128"/>
                <a:gd name="T42" fmla="*/ 230531 w 304"/>
                <a:gd name="T43" fmla="*/ 297586 h 128"/>
                <a:gd name="T44" fmla="*/ 153687 w 304"/>
                <a:gd name="T45" fmla="*/ 272788 h 128"/>
                <a:gd name="T46" fmla="*/ 51229 w 304"/>
                <a:gd name="T47" fmla="*/ 272788 h 128"/>
                <a:gd name="T48" fmla="*/ 0 w 304"/>
                <a:gd name="T49" fmla="*/ 223190 h 1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4"/>
                <a:gd name="T76" fmla="*/ 0 h 128"/>
                <a:gd name="T77" fmla="*/ 304 w 304"/>
                <a:gd name="T78" fmla="*/ 128 h 1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4" h="128">
                  <a:moveTo>
                    <a:pt x="0" y="72"/>
                  </a:moveTo>
                  <a:lnTo>
                    <a:pt x="72" y="0"/>
                  </a:lnTo>
                  <a:lnTo>
                    <a:pt x="56" y="24"/>
                  </a:lnTo>
                  <a:lnTo>
                    <a:pt x="64" y="32"/>
                  </a:lnTo>
                  <a:lnTo>
                    <a:pt x="88" y="24"/>
                  </a:lnTo>
                  <a:lnTo>
                    <a:pt x="136" y="40"/>
                  </a:lnTo>
                  <a:lnTo>
                    <a:pt x="152" y="24"/>
                  </a:lnTo>
                  <a:lnTo>
                    <a:pt x="216" y="16"/>
                  </a:lnTo>
                  <a:lnTo>
                    <a:pt x="224" y="40"/>
                  </a:lnTo>
                  <a:lnTo>
                    <a:pt x="248" y="32"/>
                  </a:lnTo>
                  <a:lnTo>
                    <a:pt x="296" y="48"/>
                  </a:lnTo>
                  <a:lnTo>
                    <a:pt x="304" y="64"/>
                  </a:lnTo>
                  <a:lnTo>
                    <a:pt x="248" y="80"/>
                  </a:lnTo>
                  <a:lnTo>
                    <a:pt x="232" y="72"/>
                  </a:lnTo>
                  <a:lnTo>
                    <a:pt x="208" y="72"/>
                  </a:lnTo>
                  <a:lnTo>
                    <a:pt x="176" y="88"/>
                  </a:lnTo>
                  <a:lnTo>
                    <a:pt x="168" y="88"/>
                  </a:lnTo>
                  <a:lnTo>
                    <a:pt x="152" y="80"/>
                  </a:lnTo>
                  <a:lnTo>
                    <a:pt x="136" y="128"/>
                  </a:lnTo>
                  <a:lnTo>
                    <a:pt x="120" y="128"/>
                  </a:lnTo>
                  <a:lnTo>
                    <a:pt x="112" y="104"/>
                  </a:lnTo>
                  <a:lnTo>
                    <a:pt x="72" y="96"/>
                  </a:lnTo>
                  <a:lnTo>
                    <a:pt x="48" y="88"/>
                  </a:lnTo>
                  <a:lnTo>
                    <a:pt x="16" y="88"/>
                  </a:lnTo>
                  <a:lnTo>
                    <a:pt x="0" y="72"/>
                  </a:lnTo>
                  <a:close/>
                </a:path>
              </a:pathLst>
            </a:custGeom>
            <a:solidFill>
              <a:srgbClr val="FAD386"/>
            </a:solidFill>
            <a:ln w="12700">
              <a:solidFill>
                <a:srgbClr val="000000"/>
              </a:solidFill>
              <a:prstDash val="solid"/>
              <a:round/>
              <a:headEnd/>
              <a:tailEnd/>
            </a:ln>
          </p:spPr>
          <p:txBody>
            <a:bodyPr/>
            <a:lstStyle/>
            <a:p>
              <a:endParaRPr lang="en-US"/>
            </a:p>
          </p:txBody>
        </p:sp>
        <p:sp>
          <p:nvSpPr>
            <p:cNvPr id="37" name="Freeform 12"/>
            <p:cNvSpPr>
              <a:spLocks/>
            </p:cNvSpPr>
            <p:nvPr/>
          </p:nvSpPr>
          <p:spPr bwMode="auto">
            <a:xfrm rot="101951">
              <a:off x="2244720" y="3338959"/>
              <a:ext cx="691592" cy="892761"/>
            </a:xfrm>
            <a:custGeom>
              <a:avLst/>
              <a:gdLst>
                <a:gd name="T0" fmla="*/ 179302 w 216"/>
                <a:gd name="T1" fmla="*/ 49598 h 288"/>
                <a:gd name="T2" fmla="*/ 204916 w 216"/>
                <a:gd name="T3" fmla="*/ 99196 h 288"/>
                <a:gd name="T4" fmla="*/ 153687 w 216"/>
                <a:gd name="T5" fmla="*/ 123995 h 288"/>
                <a:gd name="T6" fmla="*/ 153687 w 216"/>
                <a:gd name="T7" fmla="*/ 272788 h 288"/>
                <a:gd name="T8" fmla="*/ 128073 w 216"/>
                <a:gd name="T9" fmla="*/ 173592 h 288"/>
                <a:gd name="T10" fmla="*/ 25615 w 216"/>
                <a:gd name="T11" fmla="*/ 272788 h 288"/>
                <a:gd name="T12" fmla="*/ 0 w 216"/>
                <a:gd name="T13" fmla="*/ 520777 h 288"/>
                <a:gd name="T14" fmla="*/ 76844 w 216"/>
                <a:gd name="T15" fmla="*/ 644772 h 288"/>
                <a:gd name="T16" fmla="*/ 76844 w 216"/>
                <a:gd name="T17" fmla="*/ 719168 h 288"/>
                <a:gd name="T18" fmla="*/ 76844 w 216"/>
                <a:gd name="T19" fmla="*/ 768766 h 288"/>
                <a:gd name="T20" fmla="*/ 76844 w 216"/>
                <a:gd name="T21" fmla="*/ 818364 h 288"/>
                <a:gd name="T22" fmla="*/ 51229 w 216"/>
                <a:gd name="T23" fmla="*/ 892761 h 288"/>
                <a:gd name="T24" fmla="*/ 332989 w 216"/>
                <a:gd name="T25" fmla="*/ 892761 h 288"/>
                <a:gd name="T26" fmla="*/ 691592 w 216"/>
                <a:gd name="T27" fmla="*/ 843163 h 288"/>
                <a:gd name="T28" fmla="*/ 614748 w 216"/>
                <a:gd name="T29" fmla="*/ 843163 h 288"/>
                <a:gd name="T30" fmla="*/ 589134 w 216"/>
                <a:gd name="T31" fmla="*/ 793565 h 288"/>
                <a:gd name="T32" fmla="*/ 640363 w 216"/>
                <a:gd name="T33" fmla="*/ 743967 h 288"/>
                <a:gd name="T34" fmla="*/ 640363 w 216"/>
                <a:gd name="T35" fmla="*/ 694370 h 288"/>
                <a:gd name="T36" fmla="*/ 614748 w 216"/>
                <a:gd name="T37" fmla="*/ 644772 h 288"/>
                <a:gd name="T38" fmla="*/ 640363 w 216"/>
                <a:gd name="T39" fmla="*/ 619973 h 288"/>
                <a:gd name="T40" fmla="*/ 691592 w 216"/>
                <a:gd name="T41" fmla="*/ 619973 h 288"/>
                <a:gd name="T42" fmla="*/ 691592 w 216"/>
                <a:gd name="T43" fmla="*/ 495978 h 288"/>
                <a:gd name="T44" fmla="*/ 665977 w 216"/>
                <a:gd name="T45" fmla="*/ 421582 h 288"/>
                <a:gd name="T46" fmla="*/ 640363 w 216"/>
                <a:gd name="T47" fmla="*/ 371984 h 288"/>
                <a:gd name="T48" fmla="*/ 614748 w 216"/>
                <a:gd name="T49" fmla="*/ 347185 h 288"/>
                <a:gd name="T50" fmla="*/ 563519 w 216"/>
                <a:gd name="T51" fmla="*/ 347185 h 288"/>
                <a:gd name="T52" fmla="*/ 512290 w 216"/>
                <a:gd name="T53" fmla="*/ 347185 h 288"/>
                <a:gd name="T54" fmla="*/ 486676 w 216"/>
                <a:gd name="T55" fmla="*/ 396783 h 288"/>
                <a:gd name="T56" fmla="*/ 461061 w 216"/>
                <a:gd name="T57" fmla="*/ 421582 h 288"/>
                <a:gd name="T58" fmla="*/ 435447 w 216"/>
                <a:gd name="T59" fmla="*/ 421582 h 288"/>
                <a:gd name="T60" fmla="*/ 409832 w 216"/>
                <a:gd name="T61" fmla="*/ 421582 h 288"/>
                <a:gd name="T62" fmla="*/ 409832 w 216"/>
                <a:gd name="T63" fmla="*/ 396783 h 288"/>
                <a:gd name="T64" fmla="*/ 409832 w 216"/>
                <a:gd name="T65" fmla="*/ 371984 h 288"/>
                <a:gd name="T66" fmla="*/ 435447 w 216"/>
                <a:gd name="T67" fmla="*/ 347185 h 288"/>
                <a:gd name="T68" fmla="*/ 435447 w 216"/>
                <a:gd name="T69" fmla="*/ 347185 h 288"/>
                <a:gd name="T70" fmla="*/ 461061 w 216"/>
                <a:gd name="T71" fmla="*/ 347185 h 288"/>
                <a:gd name="T72" fmla="*/ 461061 w 216"/>
                <a:gd name="T73" fmla="*/ 297587 h 288"/>
                <a:gd name="T74" fmla="*/ 512290 w 216"/>
                <a:gd name="T75" fmla="*/ 272788 h 288"/>
                <a:gd name="T76" fmla="*/ 461061 w 216"/>
                <a:gd name="T77" fmla="*/ 148793 h 288"/>
                <a:gd name="T78" fmla="*/ 461061 w 216"/>
                <a:gd name="T79" fmla="*/ 99196 h 288"/>
                <a:gd name="T80" fmla="*/ 384218 w 216"/>
                <a:gd name="T81" fmla="*/ 74397 h 288"/>
                <a:gd name="T82" fmla="*/ 256145 w 216"/>
                <a:gd name="T83" fmla="*/ 0 h 288"/>
                <a:gd name="T84" fmla="*/ 179302 w 216"/>
                <a:gd name="T85" fmla="*/ 49598 h 2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6"/>
                <a:gd name="T130" fmla="*/ 0 h 288"/>
                <a:gd name="T131" fmla="*/ 216 w 216"/>
                <a:gd name="T132" fmla="*/ 288 h 2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6" h="288">
                  <a:moveTo>
                    <a:pt x="56" y="16"/>
                  </a:moveTo>
                  <a:lnTo>
                    <a:pt x="64" y="32"/>
                  </a:lnTo>
                  <a:lnTo>
                    <a:pt x="48" y="40"/>
                  </a:lnTo>
                  <a:lnTo>
                    <a:pt x="48" y="88"/>
                  </a:lnTo>
                  <a:lnTo>
                    <a:pt x="40" y="56"/>
                  </a:lnTo>
                  <a:lnTo>
                    <a:pt x="8" y="88"/>
                  </a:lnTo>
                  <a:lnTo>
                    <a:pt x="0" y="168"/>
                  </a:lnTo>
                  <a:lnTo>
                    <a:pt x="24" y="208"/>
                  </a:lnTo>
                  <a:lnTo>
                    <a:pt x="24" y="232"/>
                  </a:lnTo>
                  <a:lnTo>
                    <a:pt x="24" y="248"/>
                  </a:lnTo>
                  <a:lnTo>
                    <a:pt x="24" y="264"/>
                  </a:lnTo>
                  <a:lnTo>
                    <a:pt x="16" y="288"/>
                  </a:lnTo>
                  <a:lnTo>
                    <a:pt x="104" y="288"/>
                  </a:lnTo>
                  <a:lnTo>
                    <a:pt x="216" y="272"/>
                  </a:lnTo>
                  <a:lnTo>
                    <a:pt x="192" y="272"/>
                  </a:lnTo>
                  <a:lnTo>
                    <a:pt x="184" y="256"/>
                  </a:lnTo>
                  <a:lnTo>
                    <a:pt x="200" y="240"/>
                  </a:lnTo>
                  <a:lnTo>
                    <a:pt x="200" y="224"/>
                  </a:lnTo>
                  <a:lnTo>
                    <a:pt x="192" y="208"/>
                  </a:lnTo>
                  <a:lnTo>
                    <a:pt x="200" y="200"/>
                  </a:lnTo>
                  <a:lnTo>
                    <a:pt x="216" y="200"/>
                  </a:lnTo>
                  <a:lnTo>
                    <a:pt x="216" y="160"/>
                  </a:lnTo>
                  <a:lnTo>
                    <a:pt x="208" y="136"/>
                  </a:lnTo>
                  <a:lnTo>
                    <a:pt x="200" y="120"/>
                  </a:lnTo>
                  <a:lnTo>
                    <a:pt x="192" y="112"/>
                  </a:lnTo>
                  <a:lnTo>
                    <a:pt x="176" y="112"/>
                  </a:lnTo>
                  <a:lnTo>
                    <a:pt x="160" y="112"/>
                  </a:lnTo>
                  <a:lnTo>
                    <a:pt x="152" y="128"/>
                  </a:lnTo>
                  <a:lnTo>
                    <a:pt x="144" y="136"/>
                  </a:lnTo>
                  <a:lnTo>
                    <a:pt x="136" y="136"/>
                  </a:lnTo>
                  <a:lnTo>
                    <a:pt x="128" y="136"/>
                  </a:lnTo>
                  <a:lnTo>
                    <a:pt x="128" y="128"/>
                  </a:lnTo>
                  <a:lnTo>
                    <a:pt x="128" y="120"/>
                  </a:lnTo>
                  <a:lnTo>
                    <a:pt x="136" y="112"/>
                  </a:lnTo>
                  <a:lnTo>
                    <a:pt x="144" y="112"/>
                  </a:lnTo>
                  <a:lnTo>
                    <a:pt x="144" y="96"/>
                  </a:lnTo>
                  <a:lnTo>
                    <a:pt x="160" y="88"/>
                  </a:lnTo>
                  <a:lnTo>
                    <a:pt x="144" y="48"/>
                  </a:lnTo>
                  <a:lnTo>
                    <a:pt x="144" y="32"/>
                  </a:lnTo>
                  <a:lnTo>
                    <a:pt x="120" y="24"/>
                  </a:lnTo>
                  <a:lnTo>
                    <a:pt x="80" y="0"/>
                  </a:lnTo>
                  <a:lnTo>
                    <a:pt x="56" y="16"/>
                  </a:lnTo>
                  <a:close/>
                </a:path>
              </a:pathLst>
            </a:custGeom>
            <a:solidFill>
              <a:srgbClr val="2BA797"/>
            </a:solidFill>
            <a:ln w="12700">
              <a:solidFill>
                <a:srgbClr val="000000"/>
              </a:solidFill>
              <a:prstDash val="solid"/>
              <a:round/>
              <a:headEnd/>
              <a:tailEnd/>
            </a:ln>
          </p:spPr>
          <p:txBody>
            <a:bodyPr/>
            <a:lstStyle/>
            <a:p>
              <a:endParaRPr lang="en-US"/>
            </a:p>
          </p:txBody>
        </p:sp>
        <p:sp>
          <p:nvSpPr>
            <p:cNvPr id="38" name="Freeform 13"/>
            <p:cNvSpPr>
              <a:spLocks/>
            </p:cNvSpPr>
            <p:nvPr/>
          </p:nvSpPr>
          <p:spPr bwMode="auto">
            <a:xfrm rot="101951">
              <a:off x="1474271" y="4110843"/>
              <a:ext cx="742821" cy="1190347"/>
            </a:xfrm>
            <a:custGeom>
              <a:avLst/>
              <a:gdLst>
                <a:gd name="T0" fmla="*/ 128073 w 232"/>
                <a:gd name="T1" fmla="*/ 74397 h 384"/>
                <a:gd name="T2" fmla="*/ 563519 w 232"/>
                <a:gd name="T3" fmla="*/ 0 h 384"/>
                <a:gd name="T4" fmla="*/ 640363 w 232"/>
                <a:gd name="T5" fmla="*/ 148793 h 384"/>
                <a:gd name="T6" fmla="*/ 717206 w 232"/>
                <a:gd name="T7" fmla="*/ 768766 h 384"/>
                <a:gd name="T8" fmla="*/ 742821 w 232"/>
                <a:gd name="T9" fmla="*/ 843163 h 384"/>
                <a:gd name="T10" fmla="*/ 665977 w 232"/>
                <a:gd name="T11" fmla="*/ 991956 h 384"/>
                <a:gd name="T12" fmla="*/ 665977 w 232"/>
                <a:gd name="T13" fmla="*/ 1115950 h 384"/>
                <a:gd name="T14" fmla="*/ 589134 w 232"/>
                <a:gd name="T15" fmla="*/ 1091151 h 384"/>
                <a:gd name="T16" fmla="*/ 614748 w 232"/>
                <a:gd name="T17" fmla="*/ 1190347 h 384"/>
                <a:gd name="T18" fmla="*/ 512290 w 232"/>
                <a:gd name="T19" fmla="*/ 1165548 h 384"/>
                <a:gd name="T20" fmla="*/ 486676 w 232"/>
                <a:gd name="T21" fmla="*/ 1165548 h 384"/>
                <a:gd name="T22" fmla="*/ 409832 w 232"/>
                <a:gd name="T23" fmla="*/ 1165548 h 384"/>
                <a:gd name="T24" fmla="*/ 384218 w 232"/>
                <a:gd name="T25" fmla="*/ 1016755 h 384"/>
                <a:gd name="T26" fmla="*/ 281760 w 232"/>
                <a:gd name="T27" fmla="*/ 967157 h 384"/>
                <a:gd name="T28" fmla="*/ 281760 w 232"/>
                <a:gd name="T29" fmla="*/ 818364 h 384"/>
                <a:gd name="T30" fmla="*/ 204916 w 232"/>
                <a:gd name="T31" fmla="*/ 843163 h 384"/>
                <a:gd name="T32" fmla="*/ 153687 w 232"/>
                <a:gd name="T33" fmla="*/ 719168 h 384"/>
                <a:gd name="T34" fmla="*/ 0 w 232"/>
                <a:gd name="T35" fmla="*/ 595174 h 384"/>
                <a:gd name="T36" fmla="*/ 102458 w 232"/>
                <a:gd name="T37" fmla="*/ 396782 h 384"/>
                <a:gd name="T38" fmla="*/ 76844 w 232"/>
                <a:gd name="T39" fmla="*/ 297587 h 384"/>
                <a:gd name="T40" fmla="*/ 204916 w 232"/>
                <a:gd name="T41" fmla="*/ 272788 h 384"/>
                <a:gd name="T42" fmla="*/ 204916 w 232"/>
                <a:gd name="T43" fmla="*/ 148793 h 384"/>
                <a:gd name="T44" fmla="*/ 128073 w 232"/>
                <a:gd name="T45" fmla="*/ 74397 h 38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2"/>
                <a:gd name="T70" fmla="*/ 0 h 384"/>
                <a:gd name="T71" fmla="*/ 232 w 232"/>
                <a:gd name="T72" fmla="*/ 384 h 38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2" h="384">
                  <a:moveTo>
                    <a:pt x="40" y="24"/>
                  </a:moveTo>
                  <a:lnTo>
                    <a:pt x="176" y="0"/>
                  </a:lnTo>
                  <a:lnTo>
                    <a:pt x="200" y="48"/>
                  </a:lnTo>
                  <a:lnTo>
                    <a:pt x="224" y="248"/>
                  </a:lnTo>
                  <a:lnTo>
                    <a:pt x="232" y="272"/>
                  </a:lnTo>
                  <a:lnTo>
                    <a:pt x="208" y="320"/>
                  </a:lnTo>
                  <a:lnTo>
                    <a:pt x="208" y="360"/>
                  </a:lnTo>
                  <a:lnTo>
                    <a:pt x="184" y="352"/>
                  </a:lnTo>
                  <a:lnTo>
                    <a:pt x="192" y="384"/>
                  </a:lnTo>
                  <a:lnTo>
                    <a:pt x="160" y="376"/>
                  </a:lnTo>
                  <a:lnTo>
                    <a:pt x="152" y="376"/>
                  </a:lnTo>
                  <a:lnTo>
                    <a:pt x="128" y="376"/>
                  </a:lnTo>
                  <a:lnTo>
                    <a:pt x="120" y="328"/>
                  </a:lnTo>
                  <a:lnTo>
                    <a:pt x="88" y="312"/>
                  </a:lnTo>
                  <a:lnTo>
                    <a:pt x="88" y="264"/>
                  </a:lnTo>
                  <a:lnTo>
                    <a:pt x="64" y="272"/>
                  </a:lnTo>
                  <a:lnTo>
                    <a:pt x="48" y="232"/>
                  </a:lnTo>
                  <a:lnTo>
                    <a:pt x="0" y="192"/>
                  </a:lnTo>
                  <a:lnTo>
                    <a:pt x="32" y="128"/>
                  </a:lnTo>
                  <a:lnTo>
                    <a:pt x="24" y="96"/>
                  </a:lnTo>
                  <a:lnTo>
                    <a:pt x="64" y="88"/>
                  </a:lnTo>
                  <a:lnTo>
                    <a:pt x="64" y="48"/>
                  </a:lnTo>
                  <a:lnTo>
                    <a:pt x="40" y="24"/>
                  </a:lnTo>
                  <a:close/>
                </a:path>
              </a:pathLst>
            </a:custGeom>
            <a:solidFill>
              <a:srgbClr val="9FACC6"/>
            </a:solidFill>
            <a:ln w="12700">
              <a:solidFill>
                <a:srgbClr val="000000"/>
              </a:solidFill>
              <a:prstDash val="solid"/>
              <a:round/>
              <a:headEnd/>
              <a:tailEnd/>
            </a:ln>
          </p:spPr>
          <p:txBody>
            <a:bodyPr/>
            <a:lstStyle/>
            <a:p>
              <a:endParaRPr lang="en-US"/>
            </a:p>
          </p:txBody>
        </p:sp>
        <p:sp>
          <p:nvSpPr>
            <p:cNvPr id="39" name="Freeform 14"/>
            <p:cNvSpPr>
              <a:spLocks/>
            </p:cNvSpPr>
            <p:nvPr/>
          </p:nvSpPr>
          <p:spPr bwMode="auto">
            <a:xfrm rot="101951">
              <a:off x="2115495" y="4226385"/>
              <a:ext cx="563520" cy="917559"/>
            </a:xfrm>
            <a:custGeom>
              <a:avLst/>
              <a:gdLst>
                <a:gd name="T0" fmla="*/ 0 w 176"/>
                <a:gd name="T1" fmla="*/ 49598 h 296"/>
                <a:gd name="T2" fmla="*/ 51229 w 176"/>
                <a:gd name="T3" fmla="*/ 99196 h 296"/>
                <a:gd name="T4" fmla="*/ 128073 w 176"/>
                <a:gd name="T5" fmla="*/ 74397 h 296"/>
                <a:gd name="T6" fmla="*/ 153687 w 176"/>
                <a:gd name="T7" fmla="*/ 74397 h 296"/>
                <a:gd name="T8" fmla="*/ 153687 w 176"/>
                <a:gd name="T9" fmla="*/ 0 h 296"/>
                <a:gd name="T10" fmla="*/ 435447 w 176"/>
                <a:gd name="T11" fmla="*/ 0 h 296"/>
                <a:gd name="T12" fmla="*/ 563520 w 176"/>
                <a:gd name="T13" fmla="*/ 644771 h 296"/>
                <a:gd name="T14" fmla="*/ 563520 w 176"/>
                <a:gd name="T15" fmla="*/ 619972 h 296"/>
                <a:gd name="T16" fmla="*/ 461062 w 176"/>
                <a:gd name="T17" fmla="*/ 669570 h 296"/>
                <a:gd name="T18" fmla="*/ 384218 w 176"/>
                <a:gd name="T19" fmla="*/ 843162 h 296"/>
                <a:gd name="T20" fmla="*/ 307375 w 176"/>
                <a:gd name="T21" fmla="*/ 818363 h 296"/>
                <a:gd name="T22" fmla="*/ 179302 w 176"/>
                <a:gd name="T23" fmla="*/ 892760 h 296"/>
                <a:gd name="T24" fmla="*/ 25615 w 176"/>
                <a:gd name="T25" fmla="*/ 917559 h 296"/>
                <a:gd name="T26" fmla="*/ 102458 w 176"/>
                <a:gd name="T27" fmla="*/ 743967 h 296"/>
                <a:gd name="T28" fmla="*/ 76844 w 176"/>
                <a:gd name="T29" fmla="*/ 644771 h 296"/>
                <a:gd name="T30" fmla="*/ 0 w 176"/>
                <a:gd name="T31" fmla="*/ 49598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6"/>
                <a:gd name="T49" fmla="*/ 0 h 296"/>
                <a:gd name="T50" fmla="*/ 176 w 176"/>
                <a:gd name="T51" fmla="*/ 296 h 2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6" h="296">
                  <a:moveTo>
                    <a:pt x="0" y="16"/>
                  </a:moveTo>
                  <a:lnTo>
                    <a:pt x="16" y="32"/>
                  </a:lnTo>
                  <a:lnTo>
                    <a:pt x="40" y="24"/>
                  </a:lnTo>
                  <a:lnTo>
                    <a:pt x="48" y="24"/>
                  </a:lnTo>
                  <a:lnTo>
                    <a:pt x="48" y="0"/>
                  </a:lnTo>
                  <a:lnTo>
                    <a:pt x="136" y="0"/>
                  </a:lnTo>
                  <a:lnTo>
                    <a:pt x="176" y="208"/>
                  </a:lnTo>
                  <a:lnTo>
                    <a:pt x="176" y="200"/>
                  </a:lnTo>
                  <a:lnTo>
                    <a:pt x="144" y="216"/>
                  </a:lnTo>
                  <a:lnTo>
                    <a:pt x="120" y="272"/>
                  </a:lnTo>
                  <a:lnTo>
                    <a:pt x="96" y="264"/>
                  </a:lnTo>
                  <a:lnTo>
                    <a:pt x="56" y="288"/>
                  </a:lnTo>
                  <a:lnTo>
                    <a:pt x="8" y="296"/>
                  </a:lnTo>
                  <a:lnTo>
                    <a:pt x="32" y="240"/>
                  </a:lnTo>
                  <a:lnTo>
                    <a:pt x="24" y="208"/>
                  </a:lnTo>
                  <a:lnTo>
                    <a:pt x="0" y="16"/>
                  </a:lnTo>
                  <a:close/>
                </a:path>
              </a:pathLst>
            </a:custGeom>
            <a:solidFill>
              <a:srgbClr val="BED6AD"/>
            </a:solidFill>
            <a:ln w="12700">
              <a:solidFill>
                <a:srgbClr val="000000"/>
              </a:solidFill>
              <a:prstDash val="solid"/>
              <a:round/>
              <a:headEnd/>
              <a:tailEnd/>
            </a:ln>
          </p:spPr>
          <p:txBody>
            <a:bodyPr/>
            <a:lstStyle/>
            <a:p>
              <a:endParaRPr lang="en-US"/>
            </a:p>
          </p:txBody>
        </p:sp>
        <p:sp>
          <p:nvSpPr>
            <p:cNvPr id="40" name="Freeform 15"/>
            <p:cNvSpPr>
              <a:spLocks/>
            </p:cNvSpPr>
            <p:nvPr/>
          </p:nvSpPr>
          <p:spPr bwMode="auto">
            <a:xfrm rot="101951">
              <a:off x="2558064" y="4043673"/>
              <a:ext cx="742821" cy="818364"/>
            </a:xfrm>
            <a:custGeom>
              <a:avLst/>
              <a:gdLst>
                <a:gd name="T0" fmla="*/ 0 w 232"/>
                <a:gd name="T1" fmla="*/ 198391 h 264"/>
                <a:gd name="T2" fmla="*/ 332989 w 232"/>
                <a:gd name="T3" fmla="*/ 148793 h 264"/>
                <a:gd name="T4" fmla="*/ 409832 w 232"/>
                <a:gd name="T5" fmla="*/ 173592 h 264"/>
                <a:gd name="T6" fmla="*/ 563519 w 232"/>
                <a:gd name="T7" fmla="*/ 99196 h 264"/>
                <a:gd name="T8" fmla="*/ 589134 w 232"/>
                <a:gd name="T9" fmla="*/ 24799 h 264"/>
                <a:gd name="T10" fmla="*/ 691592 w 232"/>
                <a:gd name="T11" fmla="*/ 0 h 264"/>
                <a:gd name="T12" fmla="*/ 742821 w 232"/>
                <a:gd name="T13" fmla="*/ 322386 h 264"/>
                <a:gd name="T14" fmla="*/ 717206 w 232"/>
                <a:gd name="T15" fmla="*/ 347185 h 264"/>
                <a:gd name="T16" fmla="*/ 717206 w 232"/>
                <a:gd name="T17" fmla="*/ 570375 h 264"/>
                <a:gd name="T18" fmla="*/ 640363 w 232"/>
                <a:gd name="T19" fmla="*/ 595174 h 264"/>
                <a:gd name="T20" fmla="*/ 589134 w 232"/>
                <a:gd name="T21" fmla="*/ 694369 h 264"/>
                <a:gd name="T22" fmla="*/ 537905 w 232"/>
                <a:gd name="T23" fmla="*/ 694369 h 264"/>
                <a:gd name="T24" fmla="*/ 512290 w 232"/>
                <a:gd name="T25" fmla="*/ 818364 h 264"/>
                <a:gd name="T26" fmla="*/ 435447 w 232"/>
                <a:gd name="T27" fmla="*/ 768766 h 264"/>
                <a:gd name="T28" fmla="*/ 281760 w 232"/>
                <a:gd name="T29" fmla="*/ 818364 h 264"/>
                <a:gd name="T30" fmla="*/ 204916 w 232"/>
                <a:gd name="T31" fmla="*/ 743967 h 264"/>
                <a:gd name="T32" fmla="*/ 102458 w 232"/>
                <a:gd name="T33" fmla="*/ 743967 h 264"/>
                <a:gd name="T34" fmla="*/ 76844 w 232"/>
                <a:gd name="T35" fmla="*/ 520777 h 264"/>
                <a:gd name="T36" fmla="*/ 0 w 232"/>
                <a:gd name="T37" fmla="*/ 198391 h 2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2"/>
                <a:gd name="T58" fmla="*/ 0 h 264"/>
                <a:gd name="T59" fmla="*/ 232 w 232"/>
                <a:gd name="T60" fmla="*/ 264 h 2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2" h="264">
                  <a:moveTo>
                    <a:pt x="0" y="64"/>
                  </a:moveTo>
                  <a:lnTo>
                    <a:pt x="104" y="48"/>
                  </a:lnTo>
                  <a:lnTo>
                    <a:pt x="128" y="56"/>
                  </a:lnTo>
                  <a:lnTo>
                    <a:pt x="176" y="32"/>
                  </a:lnTo>
                  <a:lnTo>
                    <a:pt x="184" y="8"/>
                  </a:lnTo>
                  <a:lnTo>
                    <a:pt x="216" y="0"/>
                  </a:lnTo>
                  <a:lnTo>
                    <a:pt x="232" y="104"/>
                  </a:lnTo>
                  <a:lnTo>
                    <a:pt x="224" y="112"/>
                  </a:lnTo>
                  <a:lnTo>
                    <a:pt x="224" y="184"/>
                  </a:lnTo>
                  <a:lnTo>
                    <a:pt x="200" y="192"/>
                  </a:lnTo>
                  <a:lnTo>
                    <a:pt x="184" y="224"/>
                  </a:lnTo>
                  <a:lnTo>
                    <a:pt x="168" y="224"/>
                  </a:lnTo>
                  <a:lnTo>
                    <a:pt x="160" y="264"/>
                  </a:lnTo>
                  <a:lnTo>
                    <a:pt x="136" y="248"/>
                  </a:lnTo>
                  <a:lnTo>
                    <a:pt x="88" y="264"/>
                  </a:lnTo>
                  <a:lnTo>
                    <a:pt x="64" y="240"/>
                  </a:lnTo>
                  <a:lnTo>
                    <a:pt x="32" y="240"/>
                  </a:lnTo>
                  <a:lnTo>
                    <a:pt x="24" y="168"/>
                  </a:lnTo>
                  <a:lnTo>
                    <a:pt x="0" y="64"/>
                  </a:lnTo>
                  <a:close/>
                </a:path>
              </a:pathLst>
            </a:custGeom>
            <a:solidFill>
              <a:srgbClr val="EEA96F"/>
            </a:solidFill>
            <a:ln w="12700">
              <a:solidFill>
                <a:srgbClr val="000000"/>
              </a:solidFill>
              <a:prstDash val="solid"/>
              <a:round/>
              <a:headEnd/>
              <a:tailEnd/>
            </a:ln>
          </p:spPr>
          <p:txBody>
            <a:bodyPr/>
            <a:lstStyle/>
            <a:p>
              <a:endParaRPr lang="en-US"/>
            </a:p>
          </p:txBody>
        </p:sp>
        <p:sp>
          <p:nvSpPr>
            <p:cNvPr id="41" name="Rectangle 16"/>
            <p:cNvSpPr>
              <a:spLocks noChangeArrowheads="1"/>
            </p:cNvSpPr>
            <p:nvPr/>
          </p:nvSpPr>
          <p:spPr bwMode="auto">
            <a:xfrm>
              <a:off x="733426" y="3041650"/>
              <a:ext cx="564693"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MN</a:t>
              </a:r>
            </a:p>
          </p:txBody>
        </p:sp>
        <p:sp>
          <p:nvSpPr>
            <p:cNvPr id="42" name="Rectangle 17"/>
            <p:cNvSpPr>
              <a:spLocks noChangeArrowheads="1"/>
            </p:cNvSpPr>
            <p:nvPr/>
          </p:nvSpPr>
          <p:spPr bwMode="auto">
            <a:xfrm>
              <a:off x="1419225" y="3400425"/>
              <a:ext cx="498433"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WI</a:t>
              </a:r>
            </a:p>
          </p:txBody>
        </p:sp>
        <p:sp>
          <p:nvSpPr>
            <p:cNvPr id="43" name="Rectangle 18"/>
            <p:cNvSpPr>
              <a:spLocks noChangeArrowheads="1"/>
            </p:cNvSpPr>
            <p:nvPr/>
          </p:nvSpPr>
          <p:spPr bwMode="auto">
            <a:xfrm>
              <a:off x="2384425" y="3821114"/>
              <a:ext cx="474924"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MI</a:t>
              </a:r>
            </a:p>
          </p:txBody>
        </p:sp>
        <p:sp>
          <p:nvSpPr>
            <p:cNvPr id="44" name="Rectangle 19"/>
            <p:cNvSpPr>
              <a:spLocks noChangeArrowheads="1"/>
            </p:cNvSpPr>
            <p:nvPr/>
          </p:nvSpPr>
          <p:spPr bwMode="auto">
            <a:xfrm>
              <a:off x="1698625" y="4443411"/>
              <a:ext cx="430038"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IL</a:t>
              </a:r>
            </a:p>
          </p:txBody>
        </p:sp>
        <p:sp>
          <p:nvSpPr>
            <p:cNvPr id="45" name="Rectangle 20"/>
            <p:cNvSpPr>
              <a:spLocks noChangeArrowheads="1"/>
            </p:cNvSpPr>
            <p:nvPr/>
          </p:nvSpPr>
          <p:spPr bwMode="auto">
            <a:xfrm>
              <a:off x="2193925" y="4481513"/>
              <a:ext cx="451411"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IN</a:t>
              </a:r>
            </a:p>
          </p:txBody>
        </p:sp>
        <p:sp>
          <p:nvSpPr>
            <p:cNvPr id="46" name="Rectangle 21"/>
            <p:cNvSpPr>
              <a:spLocks noChangeArrowheads="1"/>
            </p:cNvSpPr>
            <p:nvPr/>
          </p:nvSpPr>
          <p:spPr bwMode="auto">
            <a:xfrm>
              <a:off x="2714625" y="4367213"/>
              <a:ext cx="554005"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OH</a:t>
              </a:r>
            </a:p>
          </p:txBody>
        </p:sp>
        <p:sp>
          <p:nvSpPr>
            <p:cNvPr id="47" name="Oval 22"/>
            <p:cNvSpPr>
              <a:spLocks noChangeArrowheads="1"/>
            </p:cNvSpPr>
            <p:nvPr/>
          </p:nvSpPr>
          <p:spPr bwMode="auto">
            <a:xfrm>
              <a:off x="1016000" y="37719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48" name="Oval 23"/>
            <p:cNvSpPr>
              <a:spLocks noChangeArrowheads="1"/>
            </p:cNvSpPr>
            <p:nvPr/>
          </p:nvSpPr>
          <p:spPr bwMode="auto">
            <a:xfrm>
              <a:off x="1771650" y="39116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49" name="Oval 24"/>
            <p:cNvSpPr>
              <a:spLocks noChangeArrowheads="1"/>
            </p:cNvSpPr>
            <p:nvPr/>
          </p:nvSpPr>
          <p:spPr bwMode="auto">
            <a:xfrm>
              <a:off x="2197100" y="43561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50" name="Oval 25"/>
            <p:cNvSpPr>
              <a:spLocks noChangeArrowheads="1"/>
            </p:cNvSpPr>
            <p:nvPr/>
          </p:nvSpPr>
          <p:spPr bwMode="auto">
            <a:xfrm>
              <a:off x="1898650" y="49657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51" name="Oval 26"/>
            <p:cNvSpPr>
              <a:spLocks noChangeArrowheads="1"/>
            </p:cNvSpPr>
            <p:nvPr/>
          </p:nvSpPr>
          <p:spPr bwMode="auto">
            <a:xfrm>
              <a:off x="2451100" y="363855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52" name="Oval 27"/>
            <p:cNvSpPr>
              <a:spLocks noChangeArrowheads="1"/>
            </p:cNvSpPr>
            <p:nvPr/>
          </p:nvSpPr>
          <p:spPr bwMode="auto">
            <a:xfrm>
              <a:off x="2781300" y="42164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spTree>
    <p:extLst>
      <p:ext uri="{BB962C8B-B14F-4D97-AF65-F5344CB8AC3E}">
        <p14:creationId xmlns:p14="http://schemas.microsoft.com/office/powerpoint/2010/main" val="1692104412"/>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6893"/>
                                        </p:tgtEl>
                                        <p:attrNameLst>
                                          <p:attrName>style.visibility</p:attrName>
                                        </p:attrNameLst>
                                      </p:cBhvr>
                                      <p:to>
                                        <p:strVal val="visible"/>
                                      </p:to>
                                    </p:set>
                                    <p:animEffect transition="in" filter="wipe(left)">
                                      <p:cBhvr>
                                        <p:cTn id="7" dur="1000"/>
                                        <p:tgtEl>
                                          <p:spTgt spid="36893"/>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6896"/>
                                        </p:tgtEl>
                                        <p:attrNameLst>
                                          <p:attrName>style.visibility</p:attrName>
                                        </p:attrNameLst>
                                      </p:cBhvr>
                                      <p:to>
                                        <p:strVal val="visible"/>
                                      </p:to>
                                    </p:set>
                                    <p:animEffect transition="in" filter="wipe(left)">
                                      <p:cBhvr>
                                        <p:cTn id="11" dur="1000"/>
                                        <p:tgtEl>
                                          <p:spTgt spid="36896"/>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36894"/>
                                        </p:tgtEl>
                                        <p:attrNameLst>
                                          <p:attrName>style.visibility</p:attrName>
                                        </p:attrNameLst>
                                      </p:cBhvr>
                                      <p:to>
                                        <p:strVal val="visible"/>
                                      </p:to>
                                    </p:set>
                                    <p:animEffect transition="in" filter="wipe(left)">
                                      <p:cBhvr>
                                        <p:cTn id="15" dur="1000"/>
                                        <p:tgtEl>
                                          <p:spTgt spid="36894"/>
                                        </p:tgtEl>
                                      </p:cBhvr>
                                    </p:animEffect>
                                  </p:childTnLst>
                                </p:cTn>
                              </p:par>
                            </p:childTnLst>
                          </p:cTn>
                        </p:par>
                        <p:par>
                          <p:cTn id="16" fill="hold" nodeType="afterGroup">
                            <p:stCondLst>
                              <p:cond delay="5000"/>
                            </p:stCondLst>
                            <p:childTnLst>
                              <p:par>
                                <p:cTn id="17" presetID="18" presetClass="entr" presetSubtype="6" fill="hold" grpId="0" nodeType="afterEffect">
                                  <p:stCondLst>
                                    <p:cond delay="1000"/>
                                  </p:stCondLst>
                                  <p:childTnLst>
                                    <p:set>
                                      <p:cBhvr>
                                        <p:cTn id="18" dur="1" fill="hold">
                                          <p:stCondLst>
                                            <p:cond delay="0"/>
                                          </p:stCondLst>
                                        </p:cTn>
                                        <p:tgtEl>
                                          <p:spTgt spid="36895"/>
                                        </p:tgtEl>
                                        <p:attrNameLst>
                                          <p:attrName>style.visibility</p:attrName>
                                        </p:attrNameLst>
                                      </p:cBhvr>
                                      <p:to>
                                        <p:strVal val="visible"/>
                                      </p:to>
                                    </p:set>
                                    <p:animEffect transition="in" filter="strips(downRight)">
                                      <p:cBhvr>
                                        <p:cTn id="19" dur="1000"/>
                                        <p:tgtEl>
                                          <p:spTgt spid="36895"/>
                                        </p:tgtEl>
                                      </p:cBhvr>
                                    </p:animEffect>
                                  </p:childTnLst>
                                </p:cTn>
                              </p:par>
                            </p:childTnLst>
                          </p:cTn>
                        </p:par>
                        <p:par>
                          <p:cTn id="20" fill="hold">
                            <p:stCondLst>
                              <p:cond delay="7000"/>
                            </p:stCondLst>
                            <p:childTnLst>
                              <p:par>
                                <p:cTn id="21" presetID="23" presetClass="entr" presetSubtype="27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1000" fill="hold"/>
                                        <p:tgtEl>
                                          <p:spTgt spid="33"/>
                                        </p:tgtEl>
                                        <p:attrNameLst>
                                          <p:attrName>ppt_w</p:attrName>
                                        </p:attrNameLst>
                                      </p:cBhvr>
                                      <p:tavLst>
                                        <p:tav tm="0">
                                          <p:val>
                                            <p:strVal val="2/3*#ppt_w"/>
                                          </p:val>
                                        </p:tav>
                                        <p:tav tm="100000">
                                          <p:val>
                                            <p:strVal val="#ppt_w"/>
                                          </p:val>
                                        </p:tav>
                                      </p:tavLst>
                                    </p:anim>
                                    <p:anim calcmode="lin" valueType="num">
                                      <p:cBhvr>
                                        <p:cTn id="24" dur="1000" fill="hold"/>
                                        <p:tgtEl>
                                          <p:spTgt spid="3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3" grpId="0" autoUpdateAnimBg="0"/>
      <p:bldP spid="36894" grpId="0" autoUpdateAnimBg="0"/>
      <p:bldP spid="36895" grpId="0" autoUpdateAnimBg="0"/>
      <p:bldP spid="3689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1657350" y="844749"/>
            <a:ext cx="5829300" cy="485775"/>
          </a:xfrm>
        </p:spPr>
        <p:txBody>
          <a:bodyPr>
            <a:normAutofit fontScale="90000"/>
          </a:bodyPr>
          <a:lstStyle/>
          <a:p>
            <a:r>
              <a:rPr lang="en-US" altLang="en-US" smtClean="0">
                <a:latin typeface="Arial" pitchFamily="34" charset="0"/>
                <a:cs typeface="Arial" pitchFamily="34" charset="0"/>
              </a:rPr>
              <a:t>Keputusan Lokasi</a:t>
            </a:r>
          </a:p>
        </p:txBody>
      </p:sp>
      <p:sp>
        <p:nvSpPr>
          <p:cNvPr id="36893" name="Rectangle 29"/>
          <p:cNvSpPr>
            <a:spLocks noChangeArrowheads="1"/>
          </p:cNvSpPr>
          <p:nvPr/>
        </p:nvSpPr>
        <p:spPr bwMode="auto">
          <a:xfrm>
            <a:off x="1674020" y="1379637"/>
            <a:ext cx="23102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smtClean="0">
                <a:solidFill>
                  <a:srgbClr val="FFFF00"/>
                </a:solidFill>
              </a:rPr>
              <a:t>Keputusan </a:t>
            </a:r>
            <a:r>
              <a:rPr lang="en-US" altLang="en-US" sz="2100" b="1" smtClean="0">
                <a:solidFill>
                  <a:srgbClr val="FFFF00"/>
                </a:solidFill>
              </a:rPr>
              <a:t>Situs</a:t>
            </a:r>
            <a:endParaRPr lang="en-US" altLang="en-US" sz="2100" b="1">
              <a:solidFill>
                <a:srgbClr val="FFFF00"/>
              </a:solidFill>
            </a:endParaRPr>
          </a:p>
        </p:txBody>
      </p:sp>
      <p:sp>
        <p:nvSpPr>
          <p:cNvPr id="36894" name="Rectangle 30"/>
          <p:cNvSpPr>
            <a:spLocks noChangeArrowheads="1"/>
          </p:cNvSpPr>
          <p:nvPr/>
        </p:nvSpPr>
        <p:spPr bwMode="auto">
          <a:xfrm>
            <a:off x="4410076" y="1379637"/>
            <a:ext cx="28472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smtClean="0">
                <a:solidFill>
                  <a:srgbClr val="FFFF00"/>
                </a:solidFill>
              </a:rPr>
              <a:t>Faktor Kunci Sukses</a:t>
            </a:r>
            <a:endParaRPr lang="en-US" altLang="en-US" sz="2100" b="1">
              <a:solidFill>
                <a:srgbClr val="FFFF00"/>
              </a:solidFill>
            </a:endParaRPr>
          </a:p>
        </p:txBody>
      </p:sp>
      <p:sp>
        <p:nvSpPr>
          <p:cNvPr id="36895" name="Rectangle 31"/>
          <p:cNvSpPr>
            <a:spLocks noChangeArrowheads="1"/>
          </p:cNvSpPr>
          <p:nvPr/>
        </p:nvSpPr>
        <p:spPr bwMode="auto">
          <a:xfrm>
            <a:off x="4373969" y="1843089"/>
            <a:ext cx="4184404" cy="203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marL="342900" indent="-342900">
              <a:lnSpc>
                <a:spcPct val="90000"/>
              </a:lnSpc>
              <a:spcAft>
                <a:spcPct val="40000"/>
              </a:spcAft>
              <a:buClr>
                <a:srgbClr val="FFFF00"/>
              </a:buClr>
              <a:buFont typeface="+mj-lt"/>
              <a:buAutoNum type="arabicPeriod"/>
            </a:pPr>
            <a:r>
              <a:rPr lang="en-US" altLang="en-US" sz="1600"/>
              <a:t>Ukuran dan biaya situs</a:t>
            </a:r>
          </a:p>
          <a:p>
            <a:pPr marL="342900" indent="-342900">
              <a:lnSpc>
                <a:spcPct val="90000"/>
              </a:lnSpc>
              <a:spcAft>
                <a:spcPct val="40000"/>
              </a:spcAft>
              <a:buClr>
                <a:srgbClr val="FFFF00"/>
              </a:buClr>
              <a:buFont typeface="+mj-lt"/>
              <a:buAutoNum type="arabicPeriod"/>
            </a:pPr>
            <a:r>
              <a:rPr lang="en-US" altLang="en-US" sz="1600"/>
              <a:t>Sistem udara, kereta api, jalan raya, dan saluran air</a:t>
            </a:r>
          </a:p>
          <a:p>
            <a:pPr marL="342900" indent="-342900">
              <a:lnSpc>
                <a:spcPct val="90000"/>
              </a:lnSpc>
              <a:spcAft>
                <a:spcPct val="40000"/>
              </a:spcAft>
              <a:buClr>
                <a:srgbClr val="FFFF00"/>
              </a:buClr>
              <a:buFont typeface="+mj-lt"/>
              <a:buAutoNum type="arabicPeriod"/>
            </a:pPr>
            <a:r>
              <a:rPr lang="en-US" altLang="en-US" sz="1600"/>
              <a:t>Pembatasan zonasi</a:t>
            </a:r>
          </a:p>
          <a:p>
            <a:pPr marL="342900" indent="-342900">
              <a:lnSpc>
                <a:spcPct val="90000"/>
              </a:lnSpc>
              <a:spcAft>
                <a:spcPct val="40000"/>
              </a:spcAft>
              <a:buClr>
                <a:srgbClr val="FFFF00"/>
              </a:buClr>
              <a:buFont typeface="+mj-lt"/>
              <a:buAutoNum type="arabicPeriod"/>
            </a:pPr>
            <a:r>
              <a:rPr lang="en-US" altLang="en-US" sz="1600"/>
              <a:t>Jarak layanan / persediaan yang dibutuhkan</a:t>
            </a:r>
          </a:p>
          <a:p>
            <a:pPr marL="342900" indent="-342900">
              <a:lnSpc>
                <a:spcPct val="90000"/>
              </a:lnSpc>
              <a:spcAft>
                <a:spcPct val="40000"/>
              </a:spcAft>
              <a:buClr>
                <a:srgbClr val="FFFF00"/>
              </a:buClr>
              <a:buFont typeface="+mj-lt"/>
              <a:buAutoNum type="arabicPeriod"/>
            </a:pPr>
            <a:r>
              <a:rPr lang="en-US" altLang="en-US" sz="1600"/>
              <a:t>Masalah dampak lingkungan</a:t>
            </a:r>
            <a:endParaRPr lang="en-US" altLang="en-US" sz="1600"/>
          </a:p>
        </p:txBody>
      </p:sp>
      <p:sp>
        <p:nvSpPr>
          <p:cNvPr id="36896" name="Rectangle 32"/>
          <p:cNvSpPr>
            <a:spLocks noChangeArrowheads="1"/>
          </p:cNvSpPr>
          <p:nvPr/>
        </p:nvSpPr>
        <p:spPr bwMode="auto">
          <a:xfrm>
            <a:off x="529945" y="4155684"/>
            <a:ext cx="875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t>Figure </a:t>
            </a:r>
            <a:r>
              <a:rPr lang="en-US" altLang="en-US" sz="1200">
                <a:solidFill>
                  <a:schemeClr val="tx2"/>
                </a:solidFill>
              </a:rPr>
              <a:t>8.1</a:t>
            </a:r>
          </a:p>
        </p:txBody>
      </p:sp>
      <p:pic>
        <p:nvPicPr>
          <p:cNvPr id="2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1" y="1878808"/>
            <a:ext cx="2380060" cy="1674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652240"/>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6893"/>
                                        </p:tgtEl>
                                        <p:attrNameLst>
                                          <p:attrName>style.visibility</p:attrName>
                                        </p:attrNameLst>
                                      </p:cBhvr>
                                      <p:to>
                                        <p:strVal val="visible"/>
                                      </p:to>
                                    </p:set>
                                    <p:animEffect transition="in" filter="wipe(left)">
                                      <p:cBhvr>
                                        <p:cTn id="7" dur="1000"/>
                                        <p:tgtEl>
                                          <p:spTgt spid="36893"/>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6896"/>
                                        </p:tgtEl>
                                        <p:attrNameLst>
                                          <p:attrName>style.visibility</p:attrName>
                                        </p:attrNameLst>
                                      </p:cBhvr>
                                      <p:to>
                                        <p:strVal val="visible"/>
                                      </p:to>
                                    </p:set>
                                    <p:animEffect transition="in" filter="wipe(left)">
                                      <p:cBhvr>
                                        <p:cTn id="11" dur="1000"/>
                                        <p:tgtEl>
                                          <p:spTgt spid="36896"/>
                                        </p:tgtEl>
                                      </p:cBhvr>
                                    </p:animEffect>
                                  </p:childTnLst>
                                </p:cTn>
                              </p:par>
                            </p:childTnLst>
                          </p:cTn>
                        </p:par>
                        <p:par>
                          <p:cTn id="12" fill="hold" nodeType="afterGroup">
                            <p:stCondLst>
                              <p:cond delay="3000"/>
                            </p:stCondLst>
                            <p:childTnLst>
                              <p:par>
                                <p:cTn id="13" presetID="22" presetClass="entr" presetSubtype="8" fill="hold" grpId="0" nodeType="afterEffect">
                                  <p:stCondLst>
                                    <p:cond delay="1000"/>
                                  </p:stCondLst>
                                  <p:childTnLst>
                                    <p:set>
                                      <p:cBhvr>
                                        <p:cTn id="14" dur="1" fill="hold">
                                          <p:stCondLst>
                                            <p:cond delay="0"/>
                                          </p:stCondLst>
                                        </p:cTn>
                                        <p:tgtEl>
                                          <p:spTgt spid="36894"/>
                                        </p:tgtEl>
                                        <p:attrNameLst>
                                          <p:attrName>style.visibility</p:attrName>
                                        </p:attrNameLst>
                                      </p:cBhvr>
                                      <p:to>
                                        <p:strVal val="visible"/>
                                      </p:to>
                                    </p:set>
                                    <p:animEffect transition="in" filter="wipe(left)">
                                      <p:cBhvr>
                                        <p:cTn id="15" dur="1000"/>
                                        <p:tgtEl>
                                          <p:spTgt spid="36894"/>
                                        </p:tgtEl>
                                      </p:cBhvr>
                                    </p:animEffect>
                                  </p:childTnLst>
                                </p:cTn>
                              </p:par>
                            </p:childTnLst>
                          </p:cTn>
                        </p:par>
                        <p:par>
                          <p:cTn id="16" fill="hold" nodeType="afterGroup">
                            <p:stCondLst>
                              <p:cond delay="5000"/>
                            </p:stCondLst>
                            <p:childTnLst>
                              <p:par>
                                <p:cTn id="17" presetID="18" presetClass="entr" presetSubtype="6" fill="hold" grpId="0" nodeType="afterEffect">
                                  <p:stCondLst>
                                    <p:cond delay="1000"/>
                                  </p:stCondLst>
                                  <p:childTnLst>
                                    <p:set>
                                      <p:cBhvr>
                                        <p:cTn id="18" dur="1" fill="hold">
                                          <p:stCondLst>
                                            <p:cond delay="0"/>
                                          </p:stCondLst>
                                        </p:cTn>
                                        <p:tgtEl>
                                          <p:spTgt spid="36895"/>
                                        </p:tgtEl>
                                        <p:attrNameLst>
                                          <p:attrName>style.visibility</p:attrName>
                                        </p:attrNameLst>
                                      </p:cBhvr>
                                      <p:to>
                                        <p:strVal val="visible"/>
                                      </p:to>
                                    </p:set>
                                    <p:animEffect transition="in" filter="strips(downRight)">
                                      <p:cBhvr>
                                        <p:cTn id="19" dur="1000"/>
                                        <p:tgtEl>
                                          <p:spTgt spid="36895"/>
                                        </p:tgtEl>
                                      </p:cBhvr>
                                    </p:animEffect>
                                  </p:childTnLst>
                                </p:cTn>
                              </p:par>
                            </p:childTnLst>
                          </p:cTn>
                        </p:par>
                        <p:par>
                          <p:cTn id="20" fill="hold">
                            <p:stCondLst>
                              <p:cond delay="7000"/>
                            </p:stCondLst>
                            <p:childTnLst>
                              <p:par>
                                <p:cTn id="21" presetID="9" presetClass="entr" presetSubtype="0" fill="hold" nodeType="afterEffect">
                                  <p:stCondLst>
                                    <p:cond delay="1000"/>
                                  </p:stCondLst>
                                  <p:childTnLst>
                                    <p:set>
                                      <p:cBhvr>
                                        <p:cTn id="22" dur="1" fill="hold">
                                          <p:stCondLst>
                                            <p:cond delay="0"/>
                                          </p:stCondLst>
                                        </p:cTn>
                                        <p:tgtEl>
                                          <p:spTgt spid="27"/>
                                        </p:tgtEl>
                                        <p:attrNameLst>
                                          <p:attrName>style.visibility</p:attrName>
                                        </p:attrNameLst>
                                      </p:cBhvr>
                                      <p:to>
                                        <p:strVal val="visible"/>
                                      </p:to>
                                    </p:set>
                                    <p:animEffect transition="in" filter="dissolve">
                                      <p:cBhvr>
                                        <p:cTn id="2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3" grpId="0" autoUpdateAnimBg="0"/>
      <p:bldP spid="36894" grpId="0" autoUpdateAnimBg="0"/>
      <p:bldP spid="36895" grpId="0" autoUpdateAnimBg="0"/>
      <p:bldP spid="3689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1657350" y="844749"/>
            <a:ext cx="5829300" cy="485775"/>
          </a:xfrm>
        </p:spPr>
        <p:txBody>
          <a:bodyPr>
            <a:normAutofit fontScale="90000"/>
          </a:bodyPr>
          <a:lstStyle/>
          <a:p>
            <a:r>
              <a:rPr lang="en-US" altLang="en-US" smtClean="0">
                <a:latin typeface="Arial" pitchFamily="34" charset="0"/>
                <a:cs typeface="Arial" pitchFamily="34" charset="0"/>
              </a:rPr>
              <a:t>Location Decisions</a:t>
            </a:r>
          </a:p>
        </p:txBody>
      </p:sp>
      <p:sp>
        <p:nvSpPr>
          <p:cNvPr id="38915" name="Rectangle 3"/>
          <p:cNvSpPr>
            <a:spLocks noChangeArrowheads="1"/>
          </p:cNvSpPr>
          <p:nvPr/>
        </p:nvSpPr>
        <p:spPr bwMode="auto">
          <a:xfrm>
            <a:off x="1674021" y="1379638"/>
            <a:ext cx="1788319" cy="91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2100" b="1">
                <a:solidFill>
                  <a:srgbClr val="BF0922"/>
                </a:solidFill>
              </a:rPr>
              <a:t>Region/ Community Decision</a:t>
            </a:r>
          </a:p>
        </p:txBody>
      </p:sp>
      <p:sp>
        <p:nvSpPr>
          <p:cNvPr id="38916" name="Rectangle 4"/>
          <p:cNvSpPr>
            <a:spLocks noChangeArrowheads="1"/>
          </p:cNvSpPr>
          <p:nvPr/>
        </p:nvSpPr>
        <p:spPr bwMode="auto">
          <a:xfrm>
            <a:off x="4210051" y="1379637"/>
            <a:ext cx="288893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a:solidFill>
                  <a:srgbClr val="BF0922"/>
                </a:solidFill>
              </a:rPr>
              <a:t>Key Success Factors</a:t>
            </a:r>
          </a:p>
        </p:txBody>
      </p:sp>
      <p:sp>
        <p:nvSpPr>
          <p:cNvPr id="38917" name="Rectangle 5"/>
          <p:cNvSpPr>
            <a:spLocks noChangeArrowheads="1"/>
          </p:cNvSpPr>
          <p:nvPr/>
        </p:nvSpPr>
        <p:spPr bwMode="auto">
          <a:xfrm>
            <a:off x="3838576" y="1727002"/>
            <a:ext cx="4020741" cy="336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BF0922"/>
              </a:buClr>
              <a:buFont typeface="Arial" pitchFamily="34" charset="0"/>
              <a:buAutoNum type="arabicPeriod"/>
            </a:pPr>
            <a:r>
              <a:rPr lang="en-US" altLang="en-US"/>
              <a:t>Corporate desires</a:t>
            </a:r>
          </a:p>
          <a:p>
            <a:pPr>
              <a:lnSpc>
                <a:spcPct val="90000"/>
              </a:lnSpc>
              <a:spcAft>
                <a:spcPct val="40000"/>
              </a:spcAft>
              <a:buClr>
                <a:srgbClr val="BF0922"/>
              </a:buClr>
              <a:buFont typeface="Arial" pitchFamily="34" charset="0"/>
              <a:buAutoNum type="arabicPeriod"/>
            </a:pPr>
            <a:r>
              <a:rPr lang="en-US" altLang="en-US"/>
              <a:t>Attractiveness of region </a:t>
            </a:r>
          </a:p>
          <a:p>
            <a:pPr>
              <a:lnSpc>
                <a:spcPct val="90000"/>
              </a:lnSpc>
              <a:spcAft>
                <a:spcPct val="40000"/>
              </a:spcAft>
              <a:buClr>
                <a:srgbClr val="BF0922"/>
              </a:buClr>
              <a:buFont typeface="Arial" pitchFamily="34" charset="0"/>
              <a:buAutoNum type="arabicPeriod"/>
            </a:pPr>
            <a:r>
              <a:rPr lang="en-US" altLang="en-US"/>
              <a:t>Labor availability and costs</a:t>
            </a:r>
          </a:p>
          <a:p>
            <a:pPr>
              <a:lnSpc>
                <a:spcPct val="90000"/>
              </a:lnSpc>
              <a:spcAft>
                <a:spcPct val="40000"/>
              </a:spcAft>
              <a:buClr>
                <a:srgbClr val="BF0922"/>
              </a:buClr>
              <a:buFont typeface="Arial" pitchFamily="34" charset="0"/>
              <a:buAutoNum type="arabicPeriod"/>
            </a:pPr>
            <a:r>
              <a:rPr lang="en-US" altLang="en-US"/>
              <a:t>Costs and availability of utilities</a:t>
            </a:r>
          </a:p>
          <a:p>
            <a:pPr>
              <a:lnSpc>
                <a:spcPct val="90000"/>
              </a:lnSpc>
              <a:spcAft>
                <a:spcPct val="40000"/>
              </a:spcAft>
              <a:buClr>
                <a:srgbClr val="BF0922"/>
              </a:buClr>
              <a:buFont typeface="Arial" pitchFamily="34" charset="0"/>
              <a:buAutoNum type="arabicPeriod"/>
            </a:pPr>
            <a:r>
              <a:rPr lang="en-US" altLang="en-US"/>
              <a:t>Environmental regulations</a:t>
            </a:r>
          </a:p>
          <a:p>
            <a:pPr>
              <a:lnSpc>
                <a:spcPct val="90000"/>
              </a:lnSpc>
              <a:spcAft>
                <a:spcPct val="40000"/>
              </a:spcAft>
              <a:buClr>
                <a:srgbClr val="BF0922"/>
              </a:buClr>
              <a:buFont typeface="Arial" pitchFamily="34" charset="0"/>
              <a:buAutoNum type="arabicPeriod"/>
            </a:pPr>
            <a:r>
              <a:rPr lang="en-US" altLang="en-US"/>
              <a:t>Government incentives and fiscal policies</a:t>
            </a:r>
          </a:p>
          <a:p>
            <a:pPr>
              <a:lnSpc>
                <a:spcPct val="90000"/>
              </a:lnSpc>
              <a:spcAft>
                <a:spcPct val="40000"/>
              </a:spcAft>
              <a:buClr>
                <a:srgbClr val="BF0922"/>
              </a:buClr>
              <a:buFont typeface="Arial" pitchFamily="34" charset="0"/>
              <a:buAutoNum type="arabicPeriod"/>
            </a:pPr>
            <a:r>
              <a:rPr lang="en-US" altLang="en-US"/>
              <a:t>Proximity to raw materials and customers</a:t>
            </a:r>
          </a:p>
          <a:p>
            <a:pPr>
              <a:lnSpc>
                <a:spcPct val="90000"/>
              </a:lnSpc>
              <a:spcAft>
                <a:spcPct val="40000"/>
              </a:spcAft>
              <a:buClr>
                <a:srgbClr val="BF0922"/>
              </a:buClr>
              <a:buFont typeface="Arial" pitchFamily="34" charset="0"/>
              <a:buAutoNum type="arabicPeriod"/>
            </a:pPr>
            <a:r>
              <a:rPr lang="en-US" altLang="en-US"/>
              <a:t>Land/construction costs</a:t>
            </a:r>
          </a:p>
        </p:txBody>
      </p:sp>
      <p:sp>
        <p:nvSpPr>
          <p:cNvPr id="38940" name="Rectangle 28"/>
          <p:cNvSpPr>
            <a:spLocks noChangeArrowheads="1"/>
          </p:cNvSpPr>
          <p:nvPr/>
        </p:nvSpPr>
        <p:spPr bwMode="auto">
          <a:xfrm>
            <a:off x="1521620" y="3855841"/>
            <a:ext cx="875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t>Figure </a:t>
            </a:r>
            <a:r>
              <a:rPr lang="en-US" altLang="en-US" sz="1200">
                <a:solidFill>
                  <a:srgbClr val="255898"/>
                </a:solidFill>
              </a:rPr>
              <a:t>8.1</a:t>
            </a:r>
          </a:p>
        </p:txBody>
      </p:sp>
      <p:grpSp>
        <p:nvGrpSpPr>
          <p:cNvPr id="3" name="Group 2"/>
          <p:cNvGrpSpPr>
            <a:grpSpLocks/>
          </p:cNvGrpSpPr>
          <p:nvPr/>
        </p:nvGrpSpPr>
        <p:grpSpPr bwMode="auto">
          <a:xfrm>
            <a:off x="1509715" y="2175274"/>
            <a:ext cx="2108597" cy="1449289"/>
            <a:chOff x="489385" y="2723562"/>
            <a:chExt cx="2811500" cy="2577628"/>
          </a:xfrm>
        </p:grpSpPr>
        <p:sp>
          <p:nvSpPr>
            <p:cNvPr id="35847" name="Freeform 9"/>
            <p:cNvSpPr>
              <a:spLocks/>
            </p:cNvSpPr>
            <p:nvPr/>
          </p:nvSpPr>
          <p:spPr bwMode="auto">
            <a:xfrm rot="101951">
              <a:off x="489385" y="2723562"/>
              <a:ext cx="1178268" cy="1264744"/>
            </a:xfrm>
            <a:custGeom>
              <a:avLst/>
              <a:gdLst>
                <a:gd name="T0" fmla="*/ 0 w 368"/>
                <a:gd name="T1" fmla="*/ 99196 h 408"/>
                <a:gd name="T2" fmla="*/ 307374 w 368"/>
                <a:gd name="T3" fmla="*/ 99196 h 408"/>
                <a:gd name="T4" fmla="*/ 307374 w 368"/>
                <a:gd name="T5" fmla="*/ 0 h 408"/>
                <a:gd name="T6" fmla="*/ 384218 w 368"/>
                <a:gd name="T7" fmla="*/ 24799 h 408"/>
                <a:gd name="T8" fmla="*/ 384218 w 368"/>
                <a:gd name="T9" fmla="*/ 99196 h 408"/>
                <a:gd name="T10" fmla="*/ 537905 w 368"/>
                <a:gd name="T11" fmla="*/ 173592 h 408"/>
                <a:gd name="T12" fmla="*/ 589134 w 368"/>
                <a:gd name="T13" fmla="*/ 148793 h 408"/>
                <a:gd name="T14" fmla="*/ 665978 w 368"/>
                <a:gd name="T15" fmla="*/ 148793 h 408"/>
                <a:gd name="T16" fmla="*/ 742821 w 368"/>
                <a:gd name="T17" fmla="*/ 223190 h 408"/>
                <a:gd name="T18" fmla="*/ 768436 w 368"/>
                <a:gd name="T19" fmla="*/ 198391 h 408"/>
                <a:gd name="T20" fmla="*/ 896508 w 368"/>
                <a:gd name="T21" fmla="*/ 223190 h 408"/>
                <a:gd name="T22" fmla="*/ 947737 w 368"/>
                <a:gd name="T23" fmla="*/ 173592 h 408"/>
                <a:gd name="T24" fmla="*/ 1024581 w 368"/>
                <a:gd name="T25" fmla="*/ 198391 h 408"/>
                <a:gd name="T26" fmla="*/ 1178268 w 368"/>
                <a:gd name="T27" fmla="*/ 198391 h 408"/>
                <a:gd name="T28" fmla="*/ 947737 w 368"/>
                <a:gd name="T29" fmla="*/ 371984 h 408"/>
                <a:gd name="T30" fmla="*/ 819665 w 368"/>
                <a:gd name="T31" fmla="*/ 495978 h 408"/>
                <a:gd name="T32" fmla="*/ 845279 w 368"/>
                <a:gd name="T33" fmla="*/ 694369 h 408"/>
                <a:gd name="T34" fmla="*/ 768436 w 368"/>
                <a:gd name="T35" fmla="*/ 793565 h 408"/>
                <a:gd name="T36" fmla="*/ 794050 w 368"/>
                <a:gd name="T37" fmla="*/ 843163 h 408"/>
                <a:gd name="T38" fmla="*/ 794050 w 368"/>
                <a:gd name="T39" fmla="*/ 991956 h 408"/>
                <a:gd name="T40" fmla="*/ 870894 w 368"/>
                <a:gd name="T41" fmla="*/ 991956 h 408"/>
                <a:gd name="T42" fmla="*/ 998966 w 368"/>
                <a:gd name="T43" fmla="*/ 1091152 h 408"/>
                <a:gd name="T44" fmla="*/ 1050195 w 368"/>
                <a:gd name="T45" fmla="*/ 1239945 h 408"/>
                <a:gd name="T46" fmla="*/ 204916 w 368"/>
                <a:gd name="T47" fmla="*/ 1264744 h 408"/>
                <a:gd name="T48" fmla="*/ 230531 w 368"/>
                <a:gd name="T49" fmla="*/ 917559 h 408"/>
                <a:gd name="T50" fmla="*/ 153687 w 368"/>
                <a:gd name="T51" fmla="*/ 843163 h 408"/>
                <a:gd name="T52" fmla="*/ 179302 w 368"/>
                <a:gd name="T53" fmla="*/ 743967 h 408"/>
                <a:gd name="T54" fmla="*/ 204916 w 368"/>
                <a:gd name="T55" fmla="*/ 694369 h 408"/>
                <a:gd name="T56" fmla="*/ 153687 w 368"/>
                <a:gd name="T57" fmla="*/ 446380 h 408"/>
                <a:gd name="T58" fmla="*/ 76844 w 368"/>
                <a:gd name="T59" fmla="*/ 297587 h 408"/>
                <a:gd name="T60" fmla="*/ 0 w 368"/>
                <a:gd name="T61" fmla="*/ 99196 h 40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68"/>
                <a:gd name="T94" fmla="*/ 0 h 408"/>
                <a:gd name="T95" fmla="*/ 368 w 368"/>
                <a:gd name="T96" fmla="*/ 408 h 40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68" h="408">
                  <a:moveTo>
                    <a:pt x="0" y="32"/>
                  </a:moveTo>
                  <a:lnTo>
                    <a:pt x="96" y="32"/>
                  </a:lnTo>
                  <a:lnTo>
                    <a:pt x="96" y="0"/>
                  </a:lnTo>
                  <a:lnTo>
                    <a:pt x="120" y="8"/>
                  </a:lnTo>
                  <a:lnTo>
                    <a:pt x="120" y="32"/>
                  </a:lnTo>
                  <a:lnTo>
                    <a:pt x="168" y="56"/>
                  </a:lnTo>
                  <a:lnTo>
                    <a:pt x="184" y="48"/>
                  </a:lnTo>
                  <a:lnTo>
                    <a:pt x="208" y="48"/>
                  </a:lnTo>
                  <a:lnTo>
                    <a:pt x="232" y="72"/>
                  </a:lnTo>
                  <a:lnTo>
                    <a:pt x="240" y="64"/>
                  </a:lnTo>
                  <a:lnTo>
                    <a:pt x="280" y="72"/>
                  </a:lnTo>
                  <a:lnTo>
                    <a:pt x="296" y="56"/>
                  </a:lnTo>
                  <a:lnTo>
                    <a:pt x="320" y="64"/>
                  </a:lnTo>
                  <a:lnTo>
                    <a:pt x="368" y="64"/>
                  </a:lnTo>
                  <a:lnTo>
                    <a:pt x="296" y="120"/>
                  </a:lnTo>
                  <a:lnTo>
                    <a:pt x="256" y="160"/>
                  </a:lnTo>
                  <a:lnTo>
                    <a:pt x="264" y="224"/>
                  </a:lnTo>
                  <a:lnTo>
                    <a:pt x="240" y="256"/>
                  </a:lnTo>
                  <a:lnTo>
                    <a:pt x="248" y="272"/>
                  </a:lnTo>
                  <a:lnTo>
                    <a:pt x="248" y="320"/>
                  </a:lnTo>
                  <a:lnTo>
                    <a:pt x="272" y="320"/>
                  </a:lnTo>
                  <a:lnTo>
                    <a:pt x="312" y="352"/>
                  </a:lnTo>
                  <a:lnTo>
                    <a:pt x="328" y="400"/>
                  </a:lnTo>
                  <a:lnTo>
                    <a:pt x="64" y="408"/>
                  </a:lnTo>
                  <a:lnTo>
                    <a:pt x="72" y="296"/>
                  </a:lnTo>
                  <a:lnTo>
                    <a:pt x="48" y="272"/>
                  </a:lnTo>
                  <a:lnTo>
                    <a:pt x="56" y="240"/>
                  </a:lnTo>
                  <a:lnTo>
                    <a:pt x="64" y="224"/>
                  </a:lnTo>
                  <a:lnTo>
                    <a:pt x="48" y="144"/>
                  </a:lnTo>
                  <a:lnTo>
                    <a:pt x="24" y="96"/>
                  </a:lnTo>
                  <a:lnTo>
                    <a:pt x="0" y="32"/>
                  </a:lnTo>
                  <a:close/>
                </a:path>
              </a:pathLst>
            </a:custGeom>
            <a:solidFill>
              <a:srgbClr val="92CDBF"/>
            </a:solidFill>
            <a:ln w="12700">
              <a:solidFill>
                <a:srgbClr val="000000"/>
              </a:solidFill>
              <a:prstDash val="solid"/>
              <a:round/>
              <a:headEnd/>
              <a:tailEnd/>
            </a:ln>
          </p:spPr>
          <p:txBody>
            <a:bodyPr/>
            <a:lstStyle/>
            <a:p>
              <a:endParaRPr lang="en-US"/>
            </a:p>
          </p:txBody>
        </p:sp>
        <p:sp>
          <p:nvSpPr>
            <p:cNvPr id="35848" name="Freeform 10"/>
            <p:cNvSpPr>
              <a:spLocks/>
            </p:cNvSpPr>
            <p:nvPr/>
          </p:nvSpPr>
          <p:spPr bwMode="auto">
            <a:xfrm rot="101951">
              <a:off x="1248726" y="3163241"/>
              <a:ext cx="870894" cy="1016755"/>
            </a:xfrm>
            <a:custGeom>
              <a:avLst/>
              <a:gdLst>
                <a:gd name="T0" fmla="*/ 51229 w 272"/>
                <a:gd name="T1" fmla="*/ 74397 h 328"/>
                <a:gd name="T2" fmla="*/ 128073 w 272"/>
                <a:gd name="T3" fmla="*/ 74397 h 328"/>
                <a:gd name="T4" fmla="*/ 179302 w 272"/>
                <a:gd name="T5" fmla="*/ 74397 h 328"/>
                <a:gd name="T6" fmla="*/ 230531 w 272"/>
                <a:gd name="T7" fmla="*/ 0 h 328"/>
                <a:gd name="T8" fmla="*/ 256145 w 272"/>
                <a:gd name="T9" fmla="*/ 74397 h 328"/>
                <a:gd name="T10" fmla="*/ 358603 w 272"/>
                <a:gd name="T11" fmla="*/ 74397 h 328"/>
                <a:gd name="T12" fmla="*/ 409832 w 272"/>
                <a:gd name="T13" fmla="*/ 148793 h 328"/>
                <a:gd name="T14" fmla="*/ 486676 w 272"/>
                <a:gd name="T15" fmla="*/ 123995 h 328"/>
                <a:gd name="T16" fmla="*/ 563520 w 272"/>
                <a:gd name="T17" fmla="*/ 173592 h 328"/>
                <a:gd name="T18" fmla="*/ 691592 w 272"/>
                <a:gd name="T19" fmla="*/ 198391 h 328"/>
                <a:gd name="T20" fmla="*/ 717207 w 272"/>
                <a:gd name="T21" fmla="*/ 272788 h 328"/>
                <a:gd name="T22" fmla="*/ 768436 w 272"/>
                <a:gd name="T23" fmla="*/ 272788 h 328"/>
                <a:gd name="T24" fmla="*/ 768436 w 272"/>
                <a:gd name="T25" fmla="*/ 322386 h 328"/>
                <a:gd name="T26" fmla="*/ 768436 w 272"/>
                <a:gd name="T27" fmla="*/ 371983 h 328"/>
                <a:gd name="T28" fmla="*/ 742821 w 272"/>
                <a:gd name="T29" fmla="*/ 446380 h 328"/>
                <a:gd name="T30" fmla="*/ 768436 w 272"/>
                <a:gd name="T31" fmla="*/ 471179 h 328"/>
                <a:gd name="T32" fmla="*/ 845279 w 272"/>
                <a:gd name="T33" fmla="*/ 396782 h 328"/>
                <a:gd name="T34" fmla="*/ 845279 w 272"/>
                <a:gd name="T35" fmla="*/ 347185 h 328"/>
                <a:gd name="T36" fmla="*/ 870894 w 272"/>
                <a:gd name="T37" fmla="*/ 347185 h 328"/>
                <a:gd name="T38" fmla="*/ 870894 w 272"/>
                <a:gd name="T39" fmla="*/ 396782 h 328"/>
                <a:gd name="T40" fmla="*/ 819665 w 272"/>
                <a:gd name="T41" fmla="*/ 446380 h 328"/>
                <a:gd name="T42" fmla="*/ 794050 w 272"/>
                <a:gd name="T43" fmla="*/ 570375 h 328"/>
                <a:gd name="T44" fmla="*/ 794050 w 272"/>
                <a:gd name="T45" fmla="*/ 793565 h 328"/>
                <a:gd name="T46" fmla="*/ 845279 w 272"/>
                <a:gd name="T47" fmla="*/ 818364 h 328"/>
                <a:gd name="T48" fmla="*/ 819665 w 272"/>
                <a:gd name="T49" fmla="*/ 942358 h 328"/>
                <a:gd name="T50" fmla="*/ 409832 w 272"/>
                <a:gd name="T51" fmla="*/ 1016755 h 328"/>
                <a:gd name="T52" fmla="*/ 307374 w 272"/>
                <a:gd name="T53" fmla="*/ 967157 h 328"/>
                <a:gd name="T54" fmla="*/ 307374 w 272"/>
                <a:gd name="T55" fmla="*/ 867962 h 328"/>
                <a:gd name="T56" fmla="*/ 256145 w 272"/>
                <a:gd name="T57" fmla="*/ 793565 h 328"/>
                <a:gd name="T58" fmla="*/ 230531 w 272"/>
                <a:gd name="T59" fmla="*/ 669570 h 328"/>
                <a:gd name="T60" fmla="*/ 102458 w 272"/>
                <a:gd name="T61" fmla="*/ 570375 h 328"/>
                <a:gd name="T62" fmla="*/ 25615 w 272"/>
                <a:gd name="T63" fmla="*/ 570375 h 328"/>
                <a:gd name="T64" fmla="*/ 25615 w 272"/>
                <a:gd name="T65" fmla="*/ 421581 h 328"/>
                <a:gd name="T66" fmla="*/ 0 w 272"/>
                <a:gd name="T67" fmla="*/ 371983 h 328"/>
                <a:gd name="T68" fmla="*/ 76844 w 272"/>
                <a:gd name="T69" fmla="*/ 272788 h 328"/>
                <a:gd name="T70" fmla="*/ 51229 w 272"/>
                <a:gd name="T71" fmla="*/ 74397 h 3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2"/>
                <a:gd name="T109" fmla="*/ 0 h 328"/>
                <a:gd name="T110" fmla="*/ 272 w 272"/>
                <a:gd name="T111" fmla="*/ 328 h 32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2" h="328">
                  <a:moveTo>
                    <a:pt x="16" y="24"/>
                  </a:moveTo>
                  <a:lnTo>
                    <a:pt x="40" y="24"/>
                  </a:lnTo>
                  <a:lnTo>
                    <a:pt x="56" y="24"/>
                  </a:lnTo>
                  <a:lnTo>
                    <a:pt x="72" y="0"/>
                  </a:lnTo>
                  <a:lnTo>
                    <a:pt x="80" y="24"/>
                  </a:lnTo>
                  <a:lnTo>
                    <a:pt x="112" y="24"/>
                  </a:lnTo>
                  <a:lnTo>
                    <a:pt x="128" y="48"/>
                  </a:lnTo>
                  <a:lnTo>
                    <a:pt x="152" y="40"/>
                  </a:lnTo>
                  <a:lnTo>
                    <a:pt x="176" y="56"/>
                  </a:lnTo>
                  <a:lnTo>
                    <a:pt x="216" y="64"/>
                  </a:lnTo>
                  <a:lnTo>
                    <a:pt x="224" y="88"/>
                  </a:lnTo>
                  <a:lnTo>
                    <a:pt x="240" y="88"/>
                  </a:lnTo>
                  <a:lnTo>
                    <a:pt x="240" y="104"/>
                  </a:lnTo>
                  <a:lnTo>
                    <a:pt x="240" y="120"/>
                  </a:lnTo>
                  <a:lnTo>
                    <a:pt x="232" y="144"/>
                  </a:lnTo>
                  <a:lnTo>
                    <a:pt x="240" y="152"/>
                  </a:lnTo>
                  <a:lnTo>
                    <a:pt x="264" y="128"/>
                  </a:lnTo>
                  <a:lnTo>
                    <a:pt x="264" y="112"/>
                  </a:lnTo>
                  <a:lnTo>
                    <a:pt x="272" y="112"/>
                  </a:lnTo>
                  <a:lnTo>
                    <a:pt x="272" y="128"/>
                  </a:lnTo>
                  <a:lnTo>
                    <a:pt x="256" y="144"/>
                  </a:lnTo>
                  <a:lnTo>
                    <a:pt x="248" y="184"/>
                  </a:lnTo>
                  <a:lnTo>
                    <a:pt x="248" y="256"/>
                  </a:lnTo>
                  <a:lnTo>
                    <a:pt x="264" y="264"/>
                  </a:lnTo>
                  <a:lnTo>
                    <a:pt x="256" y="304"/>
                  </a:lnTo>
                  <a:lnTo>
                    <a:pt x="128" y="328"/>
                  </a:lnTo>
                  <a:lnTo>
                    <a:pt x="96" y="312"/>
                  </a:lnTo>
                  <a:lnTo>
                    <a:pt x="96" y="280"/>
                  </a:lnTo>
                  <a:lnTo>
                    <a:pt x="80" y="256"/>
                  </a:lnTo>
                  <a:lnTo>
                    <a:pt x="72" y="216"/>
                  </a:lnTo>
                  <a:lnTo>
                    <a:pt x="32" y="184"/>
                  </a:lnTo>
                  <a:lnTo>
                    <a:pt x="8" y="184"/>
                  </a:lnTo>
                  <a:lnTo>
                    <a:pt x="8" y="136"/>
                  </a:lnTo>
                  <a:lnTo>
                    <a:pt x="0" y="120"/>
                  </a:lnTo>
                  <a:lnTo>
                    <a:pt x="24" y="88"/>
                  </a:lnTo>
                  <a:lnTo>
                    <a:pt x="16" y="24"/>
                  </a:lnTo>
                  <a:close/>
                </a:path>
              </a:pathLst>
            </a:custGeom>
            <a:solidFill>
              <a:srgbClr val="C6755F"/>
            </a:solidFill>
            <a:ln w="12700">
              <a:solidFill>
                <a:srgbClr val="000000"/>
              </a:solidFill>
              <a:prstDash val="solid"/>
              <a:round/>
              <a:headEnd/>
              <a:tailEnd/>
            </a:ln>
          </p:spPr>
          <p:txBody>
            <a:bodyPr/>
            <a:lstStyle/>
            <a:p>
              <a:endParaRPr lang="en-US"/>
            </a:p>
          </p:txBody>
        </p:sp>
        <p:sp>
          <p:nvSpPr>
            <p:cNvPr id="35849" name="Freeform 11"/>
            <p:cNvSpPr>
              <a:spLocks/>
            </p:cNvSpPr>
            <p:nvPr/>
          </p:nvSpPr>
          <p:spPr bwMode="auto">
            <a:xfrm rot="101951">
              <a:off x="1594415" y="3050830"/>
              <a:ext cx="973352" cy="396782"/>
            </a:xfrm>
            <a:custGeom>
              <a:avLst/>
              <a:gdLst>
                <a:gd name="T0" fmla="*/ 0 w 304"/>
                <a:gd name="T1" fmla="*/ 223190 h 128"/>
                <a:gd name="T2" fmla="*/ 230531 w 304"/>
                <a:gd name="T3" fmla="*/ 0 h 128"/>
                <a:gd name="T4" fmla="*/ 179302 w 304"/>
                <a:gd name="T5" fmla="*/ 74397 h 128"/>
                <a:gd name="T6" fmla="*/ 204916 w 304"/>
                <a:gd name="T7" fmla="*/ 99196 h 128"/>
                <a:gd name="T8" fmla="*/ 281760 w 304"/>
                <a:gd name="T9" fmla="*/ 74397 h 128"/>
                <a:gd name="T10" fmla="*/ 435447 w 304"/>
                <a:gd name="T11" fmla="*/ 123994 h 128"/>
                <a:gd name="T12" fmla="*/ 486676 w 304"/>
                <a:gd name="T13" fmla="*/ 74397 h 128"/>
                <a:gd name="T14" fmla="*/ 691592 w 304"/>
                <a:gd name="T15" fmla="*/ 49598 h 128"/>
                <a:gd name="T16" fmla="*/ 717207 w 304"/>
                <a:gd name="T17" fmla="*/ 123994 h 128"/>
                <a:gd name="T18" fmla="*/ 794050 w 304"/>
                <a:gd name="T19" fmla="*/ 99196 h 128"/>
                <a:gd name="T20" fmla="*/ 947737 w 304"/>
                <a:gd name="T21" fmla="*/ 148793 h 128"/>
                <a:gd name="T22" fmla="*/ 973352 w 304"/>
                <a:gd name="T23" fmla="*/ 198391 h 128"/>
                <a:gd name="T24" fmla="*/ 794050 w 304"/>
                <a:gd name="T25" fmla="*/ 247989 h 128"/>
                <a:gd name="T26" fmla="*/ 742821 w 304"/>
                <a:gd name="T27" fmla="*/ 223190 h 128"/>
                <a:gd name="T28" fmla="*/ 665978 w 304"/>
                <a:gd name="T29" fmla="*/ 223190 h 128"/>
                <a:gd name="T30" fmla="*/ 563520 w 304"/>
                <a:gd name="T31" fmla="*/ 272788 h 128"/>
                <a:gd name="T32" fmla="*/ 537905 w 304"/>
                <a:gd name="T33" fmla="*/ 272788 h 128"/>
                <a:gd name="T34" fmla="*/ 486676 w 304"/>
                <a:gd name="T35" fmla="*/ 247989 h 128"/>
                <a:gd name="T36" fmla="*/ 435447 w 304"/>
                <a:gd name="T37" fmla="*/ 396782 h 128"/>
                <a:gd name="T38" fmla="*/ 384218 w 304"/>
                <a:gd name="T39" fmla="*/ 396782 h 128"/>
                <a:gd name="T40" fmla="*/ 358603 w 304"/>
                <a:gd name="T41" fmla="*/ 322385 h 128"/>
                <a:gd name="T42" fmla="*/ 230531 w 304"/>
                <a:gd name="T43" fmla="*/ 297586 h 128"/>
                <a:gd name="T44" fmla="*/ 153687 w 304"/>
                <a:gd name="T45" fmla="*/ 272788 h 128"/>
                <a:gd name="T46" fmla="*/ 51229 w 304"/>
                <a:gd name="T47" fmla="*/ 272788 h 128"/>
                <a:gd name="T48" fmla="*/ 0 w 304"/>
                <a:gd name="T49" fmla="*/ 223190 h 1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4"/>
                <a:gd name="T76" fmla="*/ 0 h 128"/>
                <a:gd name="T77" fmla="*/ 304 w 304"/>
                <a:gd name="T78" fmla="*/ 128 h 1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4" h="128">
                  <a:moveTo>
                    <a:pt x="0" y="72"/>
                  </a:moveTo>
                  <a:lnTo>
                    <a:pt x="72" y="0"/>
                  </a:lnTo>
                  <a:lnTo>
                    <a:pt x="56" y="24"/>
                  </a:lnTo>
                  <a:lnTo>
                    <a:pt x="64" y="32"/>
                  </a:lnTo>
                  <a:lnTo>
                    <a:pt x="88" y="24"/>
                  </a:lnTo>
                  <a:lnTo>
                    <a:pt x="136" y="40"/>
                  </a:lnTo>
                  <a:lnTo>
                    <a:pt x="152" y="24"/>
                  </a:lnTo>
                  <a:lnTo>
                    <a:pt x="216" y="16"/>
                  </a:lnTo>
                  <a:lnTo>
                    <a:pt x="224" y="40"/>
                  </a:lnTo>
                  <a:lnTo>
                    <a:pt x="248" y="32"/>
                  </a:lnTo>
                  <a:lnTo>
                    <a:pt x="296" y="48"/>
                  </a:lnTo>
                  <a:lnTo>
                    <a:pt x="304" y="64"/>
                  </a:lnTo>
                  <a:lnTo>
                    <a:pt x="248" y="80"/>
                  </a:lnTo>
                  <a:lnTo>
                    <a:pt x="232" y="72"/>
                  </a:lnTo>
                  <a:lnTo>
                    <a:pt x="208" y="72"/>
                  </a:lnTo>
                  <a:lnTo>
                    <a:pt x="176" y="88"/>
                  </a:lnTo>
                  <a:lnTo>
                    <a:pt x="168" y="88"/>
                  </a:lnTo>
                  <a:lnTo>
                    <a:pt x="152" y="80"/>
                  </a:lnTo>
                  <a:lnTo>
                    <a:pt x="136" y="128"/>
                  </a:lnTo>
                  <a:lnTo>
                    <a:pt x="120" y="128"/>
                  </a:lnTo>
                  <a:lnTo>
                    <a:pt x="112" y="104"/>
                  </a:lnTo>
                  <a:lnTo>
                    <a:pt x="72" y="96"/>
                  </a:lnTo>
                  <a:lnTo>
                    <a:pt x="48" y="88"/>
                  </a:lnTo>
                  <a:lnTo>
                    <a:pt x="16" y="88"/>
                  </a:lnTo>
                  <a:lnTo>
                    <a:pt x="0" y="72"/>
                  </a:lnTo>
                  <a:close/>
                </a:path>
              </a:pathLst>
            </a:custGeom>
            <a:solidFill>
              <a:srgbClr val="FAD386"/>
            </a:solidFill>
            <a:ln w="12700">
              <a:solidFill>
                <a:srgbClr val="000000"/>
              </a:solidFill>
              <a:prstDash val="solid"/>
              <a:round/>
              <a:headEnd/>
              <a:tailEnd/>
            </a:ln>
          </p:spPr>
          <p:txBody>
            <a:bodyPr/>
            <a:lstStyle/>
            <a:p>
              <a:endParaRPr lang="en-US"/>
            </a:p>
          </p:txBody>
        </p:sp>
        <p:sp>
          <p:nvSpPr>
            <p:cNvPr id="35850" name="Freeform 12"/>
            <p:cNvSpPr>
              <a:spLocks/>
            </p:cNvSpPr>
            <p:nvPr/>
          </p:nvSpPr>
          <p:spPr bwMode="auto">
            <a:xfrm rot="101951">
              <a:off x="2244720" y="3338959"/>
              <a:ext cx="691592" cy="892761"/>
            </a:xfrm>
            <a:custGeom>
              <a:avLst/>
              <a:gdLst>
                <a:gd name="T0" fmla="*/ 179302 w 216"/>
                <a:gd name="T1" fmla="*/ 49598 h 288"/>
                <a:gd name="T2" fmla="*/ 204916 w 216"/>
                <a:gd name="T3" fmla="*/ 99196 h 288"/>
                <a:gd name="T4" fmla="*/ 153687 w 216"/>
                <a:gd name="T5" fmla="*/ 123995 h 288"/>
                <a:gd name="T6" fmla="*/ 153687 w 216"/>
                <a:gd name="T7" fmla="*/ 272788 h 288"/>
                <a:gd name="T8" fmla="*/ 128073 w 216"/>
                <a:gd name="T9" fmla="*/ 173592 h 288"/>
                <a:gd name="T10" fmla="*/ 25615 w 216"/>
                <a:gd name="T11" fmla="*/ 272788 h 288"/>
                <a:gd name="T12" fmla="*/ 0 w 216"/>
                <a:gd name="T13" fmla="*/ 520777 h 288"/>
                <a:gd name="T14" fmla="*/ 76844 w 216"/>
                <a:gd name="T15" fmla="*/ 644772 h 288"/>
                <a:gd name="T16" fmla="*/ 76844 w 216"/>
                <a:gd name="T17" fmla="*/ 719168 h 288"/>
                <a:gd name="T18" fmla="*/ 76844 w 216"/>
                <a:gd name="T19" fmla="*/ 768766 h 288"/>
                <a:gd name="T20" fmla="*/ 76844 w 216"/>
                <a:gd name="T21" fmla="*/ 818364 h 288"/>
                <a:gd name="T22" fmla="*/ 51229 w 216"/>
                <a:gd name="T23" fmla="*/ 892761 h 288"/>
                <a:gd name="T24" fmla="*/ 332989 w 216"/>
                <a:gd name="T25" fmla="*/ 892761 h 288"/>
                <a:gd name="T26" fmla="*/ 691592 w 216"/>
                <a:gd name="T27" fmla="*/ 843163 h 288"/>
                <a:gd name="T28" fmla="*/ 614748 w 216"/>
                <a:gd name="T29" fmla="*/ 843163 h 288"/>
                <a:gd name="T30" fmla="*/ 589134 w 216"/>
                <a:gd name="T31" fmla="*/ 793565 h 288"/>
                <a:gd name="T32" fmla="*/ 640363 w 216"/>
                <a:gd name="T33" fmla="*/ 743967 h 288"/>
                <a:gd name="T34" fmla="*/ 640363 w 216"/>
                <a:gd name="T35" fmla="*/ 694370 h 288"/>
                <a:gd name="T36" fmla="*/ 614748 w 216"/>
                <a:gd name="T37" fmla="*/ 644772 h 288"/>
                <a:gd name="T38" fmla="*/ 640363 w 216"/>
                <a:gd name="T39" fmla="*/ 619973 h 288"/>
                <a:gd name="T40" fmla="*/ 691592 w 216"/>
                <a:gd name="T41" fmla="*/ 619973 h 288"/>
                <a:gd name="T42" fmla="*/ 691592 w 216"/>
                <a:gd name="T43" fmla="*/ 495978 h 288"/>
                <a:gd name="T44" fmla="*/ 665977 w 216"/>
                <a:gd name="T45" fmla="*/ 421582 h 288"/>
                <a:gd name="T46" fmla="*/ 640363 w 216"/>
                <a:gd name="T47" fmla="*/ 371984 h 288"/>
                <a:gd name="T48" fmla="*/ 614748 w 216"/>
                <a:gd name="T49" fmla="*/ 347185 h 288"/>
                <a:gd name="T50" fmla="*/ 563519 w 216"/>
                <a:gd name="T51" fmla="*/ 347185 h 288"/>
                <a:gd name="T52" fmla="*/ 512290 w 216"/>
                <a:gd name="T53" fmla="*/ 347185 h 288"/>
                <a:gd name="T54" fmla="*/ 486676 w 216"/>
                <a:gd name="T55" fmla="*/ 396783 h 288"/>
                <a:gd name="T56" fmla="*/ 461061 w 216"/>
                <a:gd name="T57" fmla="*/ 421582 h 288"/>
                <a:gd name="T58" fmla="*/ 435447 w 216"/>
                <a:gd name="T59" fmla="*/ 421582 h 288"/>
                <a:gd name="T60" fmla="*/ 409832 w 216"/>
                <a:gd name="T61" fmla="*/ 421582 h 288"/>
                <a:gd name="T62" fmla="*/ 409832 w 216"/>
                <a:gd name="T63" fmla="*/ 396783 h 288"/>
                <a:gd name="T64" fmla="*/ 409832 w 216"/>
                <a:gd name="T65" fmla="*/ 371984 h 288"/>
                <a:gd name="T66" fmla="*/ 435447 w 216"/>
                <a:gd name="T67" fmla="*/ 347185 h 288"/>
                <a:gd name="T68" fmla="*/ 435447 w 216"/>
                <a:gd name="T69" fmla="*/ 347185 h 288"/>
                <a:gd name="T70" fmla="*/ 461061 w 216"/>
                <a:gd name="T71" fmla="*/ 347185 h 288"/>
                <a:gd name="T72" fmla="*/ 461061 w 216"/>
                <a:gd name="T73" fmla="*/ 297587 h 288"/>
                <a:gd name="T74" fmla="*/ 512290 w 216"/>
                <a:gd name="T75" fmla="*/ 272788 h 288"/>
                <a:gd name="T76" fmla="*/ 461061 w 216"/>
                <a:gd name="T77" fmla="*/ 148793 h 288"/>
                <a:gd name="T78" fmla="*/ 461061 w 216"/>
                <a:gd name="T79" fmla="*/ 99196 h 288"/>
                <a:gd name="T80" fmla="*/ 384218 w 216"/>
                <a:gd name="T81" fmla="*/ 74397 h 288"/>
                <a:gd name="T82" fmla="*/ 256145 w 216"/>
                <a:gd name="T83" fmla="*/ 0 h 288"/>
                <a:gd name="T84" fmla="*/ 179302 w 216"/>
                <a:gd name="T85" fmla="*/ 49598 h 2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6"/>
                <a:gd name="T130" fmla="*/ 0 h 288"/>
                <a:gd name="T131" fmla="*/ 216 w 216"/>
                <a:gd name="T132" fmla="*/ 288 h 2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6" h="288">
                  <a:moveTo>
                    <a:pt x="56" y="16"/>
                  </a:moveTo>
                  <a:lnTo>
                    <a:pt x="64" y="32"/>
                  </a:lnTo>
                  <a:lnTo>
                    <a:pt x="48" y="40"/>
                  </a:lnTo>
                  <a:lnTo>
                    <a:pt x="48" y="88"/>
                  </a:lnTo>
                  <a:lnTo>
                    <a:pt x="40" y="56"/>
                  </a:lnTo>
                  <a:lnTo>
                    <a:pt x="8" y="88"/>
                  </a:lnTo>
                  <a:lnTo>
                    <a:pt x="0" y="168"/>
                  </a:lnTo>
                  <a:lnTo>
                    <a:pt x="24" y="208"/>
                  </a:lnTo>
                  <a:lnTo>
                    <a:pt x="24" y="232"/>
                  </a:lnTo>
                  <a:lnTo>
                    <a:pt x="24" y="248"/>
                  </a:lnTo>
                  <a:lnTo>
                    <a:pt x="24" y="264"/>
                  </a:lnTo>
                  <a:lnTo>
                    <a:pt x="16" y="288"/>
                  </a:lnTo>
                  <a:lnTo>
                    <a:pt x="104" y="288"/>
                  </a:lnTo>
                  <a:lnTo>
                    <a:pt x="216" y="272"/>
                  </a:lnTo>
                  <a:lnTo>
                    <a:pt x="192" y="272"/>
                  </a:lnTo>
                  <a:lnTo>
                    <a:pt x="184" y="256"/>
                  </a:lnTo>
                  <a:lnTo>
                    <a:pt x="200" y="240"/>
                  </a:lnTo>
                  <a:lnTo>
                    <a:pt x="200" y="224"/>
                  </a:lnTo>
                  <a:lnTo>
                    <a:pt x="192" y="208"/>
                  </a:lnTo>
                  <a:lnTo>
                    <a:pt x="200" y="200"/>
                  </a:lnTo>
                  <a:lnTo>
                    <a:pt x="216" y="200"/>
                  </a:lnTo>
                  <a:lnTo>
                    <a:pt x="216" y="160"/>
                  </a:lnTo>
                  <a:lnTo>
                    <a:pt x="208" y="136"/>
                  </a:lnTo>
                  <a:lnTo>
                    <a:pt x="200" y="120"/>
                  </a:lnTo>
                  <a:lnTo>
                    <a:pt x="192" y="112"/>
                  </a:lnTo>
                  <a:lnTo>
                    <a:pt x="176" y="112"/>
                  </a:lnTo>
                  <a:lnTo>
                    <a:pt x="160" y="112"/>
                  </a:lnTo>
                  <a:lnTo>
                    <a:pt x="152" y="128"/>
                  </a:lnTo>
                  <a:lnTo>
                    <a:pt x="144" y="136"/>
                  </a:lnTo>
                  <a:lnTo>
                    <a:pt x="136" y="136"/>
                  </a:lnTo>
                  <a:lnTo>
                    <a:pt x="128" y="136"/>
                  </a:lnTo>
                  <a:lnTo>
                    <a:pt x="128" y="128"/>
                  </a:lnTo>
                  <a:lnTo>
                    <a:pt x="128" y="120"/>
                  </a:lnTo>
                  <a:lnTo>
                    <a:pt x="136" y="112"/>
                  </a:lnTo>
                  <a:lnTo>
                    <a:pt x="144" y="112"/>
                  </a:lnTo>
                  <a:lnTo>
                    <a:pt x="144" y="96"/>
                  </a:lnTo>
                  <a:lnTo>
                    <a:pt x="160" y="88"/>
                  </a:lnTo>
                  <a:lnTo>
                    <a:pt x="144" y="48"/>
                  </a:lnTo>
                  <a:lnTo>
                    <a:pt x="144" y="32"/>
                  </a:lnTo>
                  <a:lnTo>
                    <a:pt x="120" y="24"/>
                  </a:lnTo>
                  <a:lnTo>
                    <a:pt x="80" y="0"/>
                  </a:lnTo>
                  <a:lnTo>
                    <a:pt x="56" y="16"/>
                  </a:lnTo>
                  <a:close/>
                </a:path>
              </a:pathLst>
            </a:custGeom>
            <a:solidFill>
              <a:srgbClr val="2BA797"/>
            </a:solidFill>
            <a:ln w="12700">
              <a:solidFill>
                <a:srgbClr val="000000"/>
              </a:solidFill>
              <a:prstDash val="solid"/>
              <a:round/>
              <a:headEnd/>
              <a:tailEnd/>
            </a:ln>
          </p:spPr>
          <p:txBody>
            <a:bodyPr/>
            <a:lstStyle/>
            <a:p>
              <a:endParaRPr lang="en-US"/>
            </a:p>
          </p:txBody>
        </p:sp>
        <p:sp>
          <p:nvSpPr>
            <p:cNvPr id="35851" name="Freeform 13"/>
            <p:cNvSpPr>
              <a:spLocks/>
            </p:cNvSpPr>
            <p:nvPr/>
          </p:nvSpPr>
          <p:spPr bwMode="auto">
            <a:xfrm rot="101951">
              <a:off x="1474271" y="4110843"/>
              <a:ext cx="742821" cy="1190347"/>
            </a:xfrm>
            <a:custGeom>
              <a:avLst/>
              <a:gdLst>
                <a:gd name="T0" fmla="*/ 128073 w 232"/>
                <a:gd name="T1" fmla="*/ 74397 h 384"/>
                <a:gd name="T2" fmla="*/ 563519 w 232"/>
                <a:gd name="T3" fmla="*/ 0 h 384"/>
                <a:gd name="T4" fmla="*/ 640363 w 232"/>
                <a:gd name="T5" fmla="*/ 148793 h 384"/>
                <a:gd name="T6" fmla="*/ 717206 w 232"/>
                <a:gd name="T7" fmla="*/ 768766 h 384"/>
                <a:gd name="T8" fmla="*/ 742821 w 232"/>
                <a:gd name="T9" fmla="*/ 843163 h 384"/>
                <a:gd name="T10" fmla="*/ 665977 w 232"/>
                <a:gd name="T11" fmla="*/ 991956 h 384"/>
                <a:gd name="T12" fmla="*/ 665977 w 232"/>
                <a:gd name="T13" fmla="*/ 1115950 h 384"/>
                <a:gd name="T14" fmla="*/ 589134 w 232"/>
                <a:gd name="T15" fmla="*/ 1091151 h 384"/>
                <a:gd name="T16" fmla="*/ 614748 w 232"/>
                <a:gd name="T17" fmla="*/ 1190347 h 384"/>
                <a:gd name="T18" fmla="*/ 512290 w 232"/>
                <a:gd name="T19" fmla="*/ 1165548 h 384"/>
                <a:gd name="T20" fmla="*/ 486676 w 232"/>
                <a:gd name="T21" fmla="*/ 1165548 h 384"/>
                <a:gd name="T22" fmla="*/ 409832 w 232"/>
                <a:gd name="T23" fmla="*/ 1165548 h 384"/>
                <a:gd name="T24" fmla="*/ 384218 w 232"/>
                <a:gd name="T25" fmla="*/ 1016755 h 384"/>
                <a:gd name="T26" fmla="*/ 281760 w 232"/>
                <a:gd name="T27" fmla="*/ 967157 h 384"/>
                <a:gd name="T28" fmla="*/ 281760 w 232"/>
                <a:gd name="T29" fmla="*/ 818364 h 384"/>
                <a:gd name="T30" fmla="*/ 204916 w 232"/>
                <a:gd name="T31" fmla="*/ 843163 h 384"/>
                <a:gd name="T32" fmla="*/ 153687 w 232"/>
                <a:gd name="T33" fmla="*/ 719168 h 384"/>
                <a:gd name="T34" fmla="*/ 0 w 232"/>
                <a:gd name="T35" fmla="*/ 595174 h 384"/>
                <a:gd name="T36" fmla="*/ 102458 w 232"/>
                <a:gd name="T37" fmla="*/ 396782 h 384"/>
                <a:gd name="T38" fmla="*/ 76844 w 232"/>
                <a:gd name="T39" fmla="*/ 297587 h 384"/>
                <a:gd name="T40" fmla="*/ 204916 w 232"/>
                <a:gd name="T41" fmla="*/ 272788 h 384"/>
                <a:gd name="T42" fmla="*/ 204916 w 232"/>
                <a:gd name="T43" fmla="*/ 148793 h 384"/>
                <a:gd name="T44" fmla="*/ 128073 w 232"/>
                <a:gd name="T45" fmla="*/ 74397 h 38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2"/>
                <a:gd name="T70" fmla="*/ 0 h 384"/>
                <a:gd name="T71" fmla="*/ 232 w 232"/>
                <a:gd name="T72" fmla="*/ 384 h 38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2" h="384">
                  <a:moveTo>
                    <a:pt x="40" y="24"/>
                  </a:moveTo>
                  <a:lnTo>
                    <a:pt x="176" y="0"/>
                  </a:lnTo>
                  <a:lnTo>
                    <a:pt x="200" y="48"/>
                  </a:lnTo>
                  <a:lnTo>
                    <a:pt x="224" y="248"/>
                  </a:lnTo>
                  <a:lnTo>
                    <a:pt x="232" y="272"/>
                  </a:lnTo>
                  <a:lnTo>
                    <a:pt x="208" y="320"/>
                  </a:lnTo>
                  <a:lnTo>
                    <a:pt x="208" y="360"/>
                  </a:lnTo>
                  <a:lnTo>
                    <a:pt x="184" y="352"/>
                  </a:lnTo>
                  <a:lnTo>
                    <a:pt x="192" y="384"/>
                  </a:lnTo>
                  <a:lnTo>
                    <a:pt x="160" y="376"/>
                  </a:lnTo>
                  <a:lnTo>
                    <a:pt x="152" y="376"/>
                  </a:lnTo>
                  <a:lnTo>
                    <a:pt x="128" y="376"/>
                  </a:lnTo>
                  <a:lnTo>
                    <a:pt x="120" y="328"/>
                  </a:lnTo>
                  <a:lnTo>
                    <a:pt x="88" y="312"/>
                  </a:lnTo>
                  <a:lnTo>
                    <a:pt x="88" y="264"/>
                  </a:lnTo>
                  <a:lnTo>
                    <a:pt x="64" y="272"/>
                  </a:lnTo>
                  <a:lnTo>
                    <a:pt x="48" y="232"/>
                  </a:lnTo>
                  <a:lnTo>
                    <a:pt x="0" y="192"/>
                  </a:lnTo>
                  <a:lnTo>
                    <a:pt x="32" y="128"/>
                  </a:lnTo>
                  <a:lnTo>
                    <a:pt x="24" y="96"/>
                  </a:lnTo>
                  <a:lnTo>
                    <a:pt x="64" y="88"/>
                  </a:lnTo>
                  <a:lnTo>
                    <a:pt x="64" y="48"/>
                  </a:lnTo>
                  <a:lnTo>
                    <a:pt x="40" y="24"/>
                  </a:lnTo>
                  <a:close/>
                </a:path>
              </a:pathLst>
            </a:custGeom>
            <a:solidFill>
              <a:srgbClr val="9FACC6"/>
            </a:solidFill>
            <a:ln w="12700">
              <a:solidFill>
                <a:srgbClr val="000000"/>
              </a:solidFill>
              <a:prstDash val="solid"/>
              <a:round/>
              <a:headEnd/>
              <a:tailEnd/>
            </a:ln>
          </p:spPr>
          <p:txBody>
            <a:bodyPr/>
            <a:lstStyle/>
            <a:p>
              <a:endParaRPr lang="en-US"/>
            </a:p>
          </p:txBody>
        </p:sp>
        <p:sp>
          <p:nvSpPr>
            <p:cNvPr id="35852" name="Freeform 14"/>
            <p:cNvSpPr>
              <a:spLocks/>
            </p:cNvSpPr>
            <p:nvPr/>
          </p:nvSpPr>
          <p:spPr bwMode="auto">
            <a:xfrm rot="101951">
              <a:off x="2115495" y="4226385"/>
              <a:ext cx="563520" cy="917559"/>
            </a:xfrm>
            <a:custGeom>
              <a:avLst/>
              <a:gdLst>
                <a:gd name="T0" fmla="*/ 0 w 176"/>
                <a:gd name="T1" fmla="*/ 49598 h 296"/>
                <a:gd name="T2" fmla="*/ 51229 w 176"/>
                <a:gd name="T3" fmla="*/ 99196 h 296"/>
                <a:gd name="T4" fmla="*/ 128073 w 176"/>
                <a:gd name="T5" fmla="*/ 74397 h 296"/>
                <a:gd name="T6" fmla="*/ 153687 w 176"/>
                <a:gd name="T7" fmla="*/ 74397 h 296"/>
                <a:gd name="T8" fmla="*/ 153687 w 176"/>
                <a:gd name="T9" fmla="*/ 0 h 296"/>
                <a:gd name="T10" fmla="*/ 435447 w 176"/>
                <a:gd name="T11" fmla="*/ 0 h 296"/>
                <a:gd name="T12" fmla="*/ 563520 w 176"/>
                <a:gd name="T13" fmla="*/ 644771 h 296"/>
                <a:gd name="T14" fmla="*/ 563520 w 176"/>
                <a:gd name="T15" fmla="*/ 619972 h 296"/>
                <a:gd name="T16" fmla="*/ 461062 w 176"/>
                <a:gd name="T17" fmla="*/ 669570 h 296"/>
                <a:gd name="T18" fmla="*/ 384218 w 176"/>
                <a:gd name="T19" fmla="*/ 843162 h 296"/>
                <a:gd name="T20" fmla="*/ 307375 w 176"/>
                <a:gd name="T21" fmla="*/ 818363 h 296"/>
                <a:gd name="T22" fmla="*/ 179302 w 176"/>
                <a:gd name="T23" fmla="*/ 892760 h 296"/>
                <a:gd name="T24" fmla="*/ 25615 w 176"/>
                <a:gd name="T25" fmla="*/ 917559 h 296"/>
                <a:gd name="T26" fmla="*/ 102458 w 176"/>
                <a:gd name="T27" fmla="*/ 743967 h 296"/>
                <a:gd name="T28" fmla="*/ 76844 w 176"/>
                <a:gd name="T29" fmla="*/ 644771 h 296"/>
                <a:gd name="T30" fmla="*/ 0 w 176"/>
                <a:gd name="T31" fmla="*/ 49598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6"/>
                <a:gd name="T49" fmla="*/ 0 h 296"/>
                <a:gd name="T50" fmla="*/ 176 w 176"/>
                <a:gd name="T51" fmla="*/ 296 h 2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6" h="296">
                  <a:moveTo>
                    <a:pt x="0" y="16"/>
                  </a:moveTo>
                  <a:lnTo>
                    <a:pt x="16" y="32"/>
                  </a:lnTo>
                  <a:lnTo>
                    <a:pt x="40" y="24"/>
                  </a:lnTo>
                  <a:lnTo>
                    <a:pt x="48" y="24"/>
                  </a:lnTo>
                  <a:lnTo>
                    <a:pt x="48" y="0"/>
                  </a:lnTo>
                  <a:lnTo>
                    <a:pt x="136" y="0"/>
                  </a:lnTo>
                  <a:lnTo>
                    <a:pt x="176" y="208"/>
                  </a:lnTo>
                  <a:lnTo>
                    <a:pt x="176" y="200"/>
                  </a:lnTo>
                  <a:lnTo>
                    <a:pt x="144" y="216"/>
                  </a:lnTo>
                  <a:lnTo>
                    <a:pt x="120" y="272"/>
                  </a:lnTo>
                  <a:lnTo>
                    <a:pt x="96" y="264"/>
                  </a:lnTo>
                  <a:lnTo>
                    <a:pt x="56" y="288"/>
                  </a:lnTo>
                  <a:lnTo>
                    <a:pt x="8" y="296"/>
                  </a:lnTo>
                  <a:lnTo>
                    <a:pt x="32" y="240"/>
                  </a:lnTo>
                  <a:lnTo>
                    <a:pt x="24" y="208"/>
                  </a:lnTo>
                  <a:lnTo>
                    <a:pt x="0" y="16"/>
                  </a:lnTo>
                  <a:close/>
                </a:path>
              </a:pathLst>
            </a:custGeom>
            <a:solidFill>
              <a:srgbClr val="BED6AD"/>
            </a:solidFill>
            <a:ln w="12700">
              <a:solidFill>
                <a:srgbClr val="000000"/>
              </a:solidFill>
              <a:prstDash val="solid"/>
              <a:round/>
              <a:headEnd/>
              <a:tailEnd/>
            </a:ln>
          </p:spPr>
          <p:txBody>
            <a:bodyPr/>
            <a:lstStyle/>
            <a:p>
              <a:endParaRPr lang="en-US"/>
            </a:p>
          </p:txBody>
        </p:sp>
        <p:sp>
          <p:nvSpPr>
            <p:cNvPr id="35853" name="Freeform 15"/>
            <p:cNvSpPr>
              <a:spLocks/>
            </p:cNvSpPr>
            <p:nvPr/>
          </p:nvSpPr>
          <p:spPr bwMode="auto">
            <a:xfrm rot="101951">
              <a:off x="2558064" y="4043673"/>
              <a:ext cx="742821" cy="818364"/>
            </a:xfrm>
            <a:custGeom>
              <a:avLst/>
              <a:gdLst>
                <a:gd name="T0" fmla="*/ 0 w 232"/>
                <a:gd name="T1" fmla="*/ 198391 h 264"/>
                <a:gd name="T2" fmla="*/ 332989 w 232"/>
                <a:gd name="T3" fmla="*/ 148793 h 264"/>
                <a:gd name="T4" fmla="*/ 409832 w 232"/>
                <a:gd name="T5" fmla="*/ 173592 h 264"/>
                <a:gd name="T6" fmla="*/ 563519 w 232"/>
                <a:gd name="T7" fmla="*/ 99196 h 264"/>
                <a:gd name="T8" fmla="*/ 589134 w 232"/>
                <a:gd name="T9" fmla="*/ 24799 h 264"/>
                <a:gd name="T10" fmla="*/ 691592 w 232"/>
                <a:gd name="T11" fmla="*/ 0 h 264"/>
                <a:gd name="T12" fmla="*/ 742821 w 232"/>
                <a:gd name="T13" fmla="*/ 322386 h 264"/>
                <a:gd name="T14" fmla="*/ 717206 w 232"/>
                <a:gd name="T15" fmla="*/ 347185 h 264"/>
                <a:gd name="T16" fmla="*/ 717206 w 232"/>
                <a:gd name="T17" fmla="*/ 570375 h 264"/>
                <a:gd name="T18" fmla="*/ 640363 w 232"/>
                <a:gd name="T19" fmla="*/ 595174 h 264"/>
                <a:gd name="T20" fmla="*/ 589134 w 232"/>
                <a:gd name="T21" fmla="*/ 694369 h 264"/>
                <a:gd name="T22" fmla="*/ 537905 w 232"/>
                <a:gd name="T23" fmla="*/ 694369 h 264"/>
                <a:gd name="T24" fmla="*/ 512290 w 232"/>
                <a:gd name="T25" fmla="*/ 818364 h 264"/>
                <a:gd name="T26" fmla="*/ 435447 w 232"/>
                <a:gd name="T27" fmla="*/ 768766 h 264"/>
                <a:gd name="T28" fmla="*/ 281760 w 232"/>
                <a:gd name="T29" fmla="*/ 818364 h 264"/>
                <a:gd name="T30" fmla="*/ 204916 w 232"/>
                <a:gd name="T31" fmla="*/ 743967 h 264"/>
                <a:gd name="T32" fmla="*/ 102458 w 232"/>
                <a:gd name="T33" fmla="*/ 743967 h 264"/>
                <a:gd name="T34" fmla="*/ 76844 w 232"/>
                <a:gd name="T35" fmla="*/ 520777 h 264"/>
                <a:gd name="T36" fmla="*/ 0 w 232"/>
                <a:gd name="T37" fmla="*/ 198391 h 2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2"/>
                <a:gd name="T58" fmla="*/ 0 h 264"/>
                <a:gd name="T59" fmla="*/ 232 w 232"/>
                <a:gd name="T60" fmla="*/ 264 h 2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2" h="264">
                  <a:moveTo>
                    <a:pt x="0" y="64"/>
                  </a:moveTo>
                  <a:lnTo>
                    <a:pt x="104" y="48"/>
                  </a:lnTo>
                  <a:lnTo>
                    <a:pt x="128" y="56"/>
                  </a:lnTo>
                  <a:lnTo>
                    <a:pt x="176" y="32"/>
                  </a:lnTo>
                  <a:lnTo>
                    <a:pt x="184" y="8"/>
                  </a:lnTo>
                  <a:lnTo>
                    <a:pt x="216" y="0"/>
                  </a:lnTo>
                  <a:lnTo>
                    <a:pt x="232" y="104"/>
                  </a:lnTo>
                  <a:lnTo>
                    <a:pt x="224" y="112"/>
                  </a:lnTo>
                  <a:lnTo>
                    <a:pt x="224" y="184"/>
                  </a:lnTo>
                  <a:lnTo>
                    <a:pt x="200" y="192"/>
                  </a:lnTo>
                  <a:lnTo>
                    <a:pt x="184" y="224"/>
                  </a:lnTo>
                  <a:lnTo>
                    <a:pt x="168" y="224"/>
                  </a:lnTo>
                  <a:lnTo>
                    <a:pt x="160" y="264"/>
                  </a:lnTo>
                  <a:lnTo>
                    <a:pt x="136" y="248"/>
                  </a:lnTo>
                  <a:lnTo>
                    <a:pt x="88" y="264"/>
                  </a:lnTo>
                  <a:lnTo>
                    <a:pt x="64" y="240"/>
                  </a:lnTo>
                  <a:lnTo>
                    <a:pt x="32" y="240"/>
                  </a:lnTo>
                  <a:lnTo>
                    <a:pt x="24" y="168"/>
                  </a:lnTo>
                  <a:lnTo>
                    <a:pt x="0" y="64"/>
                  </a:lnTo>
                  <a:close/>
                </a:path>
              </a:pathLst>
            </a:custGeom>
            <a:solidFill>
              <a:srgbClr val="EEA96F"/>
            </a:solidFill>
            <a:ln w="12700">
              <a:solidFill>
                <a:srgbClr val="000000"/>
              </a:solidFill>
              <a:prstDash val="solid"/>
              <a:round/>
              <a:headEnd/>
              <a:tailEnd/>
            </a:ln>
          </p:spPr>
          <p:txBody>
            <a:bodyPr/>
            <a:lstStyle/>
            <a:p>
              <a:endParaRPr lang="en-US"/>
            </a:p>
          </p:txBody>
        </p:sp>
        <p:sp>
          <p:nvSpPr>
            <p:cNvPr id="35854" name="Rectangle 16"/>
            <p:cNvSpPr>
              <a:spLocks noChangeArrowheads="1"/>
            </p:cNvSpPr>
            <p:nvPr/>
          </p:nvSpPr>
          <p:spPr bwMode="auto">
            <a:xfrm>
              <a:off x="733426" y="3041650"/>
              <a:ext cx="564693"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MN</a:t>
              </a:r>
            </a:p>
          </p:txBody>
        </p:sp>
        <p:sp>
          <p:nvSpPr>
            <p:cNvPr id="35855" name="Rectangle 17"/>
            <p:cNvSpPr>
              <a:spLocks noChangeArrowheads="1"/>
            </p:cNvSpPr>
            <p:nvPr/>
          </p:nvSpPr>
          <p:spPr bwMode="auto">
            <a:xfrm>
              <a:off x="1419225" y="3400425"/>
              <a:ext cx="498433"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WI</a:t>
              </a:r>
            </a:p>
          </p:txBody>
        </p:sp>
        <p:sp>
          <p:nvSpPr>
            <p:cNvPr id="35856" name="Rectangle 18"/>
            <p:cNvSpPr>
              <a:spLocks noChangeArrowheads="1"/>
            </p:cNvSpPr>
            <p:nvPr/>
          </p:nvSpPr>
          <p:spPr bwMode="auto">
            <a:xfrm>
              <a:off x="2384425" y="3821114"/>
              <a:ext cx="474924"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MI</a:t>
              </a:r>
            </a:p>
          </p:txBody>
        </p:sp>
        <p:sp>
          <p:nvSpPr>
            <p:cNvPr id="35857" name="Rectangle 19"/>
            <p:cNvSpPr>
              <a:spLocks noChangeArrowheads="1"/>
            </p:cNvSpPr>
            <p:nvPr/>
          </p:nvSpPr>
          <p:spPr bwMode="auto">
            <a:xfrm>
              <a:off x="1698625" y="4443411"/>
              <a:ext cx="430038"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IL</a:t>
              </a:r>
            </a:p>
          </p:txBody>
        </p:sp>
        <p:sp>
          <p:nvSpPr>
            <p:cNvPr id="35858" name="Rectangle 20"/>
            <p:cNvSpPr>
              <a:spLocks noChangeArrowheads="1"/>
            </p:cNvSpPr>
            <p:nvPr/>
          </p:nvSpPr>
          <p:spPr bwMode="auto">
            <a:xfrm>
              <a:off x="2193925" y="4481513"/>
              <a:ext cx="451411"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IN</a:t>
              </a:r>
            </a:p>
          </p:txBody>
        </p:sp>
        <p:sp>
          <p:nvSpPr>
            <p:cNvPr id="35859" name="Rectangle 21"/>
            <p:cNvSpPr>
              <a:spLocks noChangeArrowheads="1"/>
            </p:cNvSpPr>
            <p:nvPr/>
          </p:nvSpPr>
          <p:spPr bwMode="auto">
            <a:xfrm>
              <a:off x="2714625" y="4367213"/>
              <a:ext cx="554005" cy="49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b="1"/>
                <a:t>OH</a:t>
              </a:r>
            </a:p>
          </p:txBody>
        </p:sp>
        <p:sp>
          <p:nvSpPr>
            <p:cNvPr id="35860" name="Oval 22"/>
            <p:cNvSpPr>
              <a:spLocks noChangeArrowheads="1"/>
            </p:cNvSpPr>
            <p:nvPr/>
          </p:nvSpPr>
          <p:spPr bwMode="auto">
            <a:xfrm>
              <a:off x="1016000" y="37719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35861" name="Oval 23"/>
            <p:cNvSpPr>
              <a:spLocks noChangeArrowheads="1"/>
            </p:cNvSpPr>
            <p:nvPr/>
          </p:nvSpPr>
          <p:spPr bwMode="auto">
            <a:xfrm>
              <a:off x="1771650" y="39116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35862" name="Oval 24"/>
            <p:cNvSpPr>
              <a:spLocks noChangeArrowheads="1"/>
            </p:cNvSpPr>
            <p:nvPr/>
          </p:nvSpPr>
          <p:spPr bwMode="auto">
            <a:xfrm>
              <a:off x="2197100" y="43561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35863" name="Oval 25"/>
            <p:cNvSpPr>
              <a:spLocks noChangeArrowheads="1"/>
            </p:cNvSpPr>
            <p:nvPr/>
          </p:nvSpPr>
          <p:spPr bwMode="auto">
            <a:xfrm>
              <a:off x="1898650" y="49657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35864" name="Oval 26"/>
            <p:cNvSpPr>
              <a:spLocks noChangeArrowheads="1"/>
            </p:cNvSpPr>
            <p:nvPr/>
          </p:nvSpPr>
          <p:spPr bwMode="auto">
            <a:xfrm>
              <a:off x="2451100" y="363855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35865" name="Oval 27"/>
            <p:cNvSpPr>
              <a:spLocks noChangeArrowheads="1"/>
            </p:cNvSpPr>
            <p:nvPr/>
          </p:nvSpPr>
          <p:spPr bwMode="auto">
            <a:xfrm>
              <a:off x="2781300" y="4216400"/>
              <a:ext cx="127000" cy="127000"/>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gr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8915"/>
                                        </p:tgtEl>
                                        <p:attrNameLst>
                                          <p:attrName>style.visibility</p:attrName>
                                        </p:attrNameLst>
                                      </p:cBhvr>
                                      <p:to>
                                        <p:strVal val="visible"/>
                                      </p:to>
                                    </p:set>
                                    <p:animEffect transition="in" filter="wipe(left)">
                                      <p:cBhvr>
                                        <p:cTn id="7" dur="1000"/>
                                        <p:tgtEl>
                                          <p:spTgt spid="38915"/>
                                        </p:tgtEl>
                                      </p:cBhvr>
                                    </p:animEffect>
                                  </p:childTnLst>
                                </p:cTn>
                              </p:par>
                            </p:childTnLst>
                          </p:cTn>
                        </p:par>
                        <p:par>
                          <p:cTn id="8" fill="hold" nodeType="afterGroup">
                            <p:stCondLst>
                              <p:cond delay="2000"/>
                            </p:stCondLst>
                            <p:childTnLst>
                              <p:par>
                                <p:cTn id="9" presetID="23" presetClass="entr" presetSubtype="27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2/3*#ppt_w"/>
                                          </p:val>
                                        </p:tav>
                                        <p:tav tm="100000">
                                          <p:val>
                                            <p:strVal val="#ppt_w"/>
                                          </p:val>
                                        </p:tav>
                                      </p:tavLst>
                                    </p:anim>
                                    <p:anim calcmode="lin" valueType="num">
                                      <p:cBhvr>
                                        <p:cTn id="12" dur="1000" fill="hold"/>
                                        <p:tgtEl>
                                          <p:spTgt spid="3"/>
                                        </p:tgtEl>
                                        <p:attrNameLst>
                                          <p:attrName>ppt_h</p:attrName>
                                        </p:attrNameLst>
                                      </p:cBhvr>
                                      <p:tavLst>
                                        <p:tav tm="0">
                                          <p:val>
                                            <p:strVal val="2/3*#ppt_h"/>
                                          </p:val>
                                        </p:tav>
                                        <p:tav tm="100000">
                                          <p:val>
                                            <p:strVal val="#ppt_h"/>
                                          </p:val>
                                        </p:tav>
                                      </p:tavLst>
                                    </p:anim>
                                  </p:childTnLst>
                                </p:cTn>
                              </p:par>
                            </p:childTnLst>
                          </p:cTn>
                        </p:par>
                        <p:par>
                          <p:cTn id="13" fill="hold" nodeType="afterGroup">
                            <p:stCondLst>
                              <p:cond delay="3000"/>
                            </p:stCondLst>
                            <p:childTnLst>
                              <p:par>
                                <p:cTn id="14" presetID="22" presetClass="entr" presetSubtype="8" fill="hold" grpId="0" nodeType="afterEffect">
                                  <p:stCondLst>
                                    <p:cond delay="0"/>
                                  </p:stCondLst>
                                  <p:childTnLst>
                                    <p:set>
                                      <p:cBhvr>
                                        <p:cTn id="15" dur="1" fill="hold">
                                          <p:stCondLst>
                                            <p:cond delay="0"/>
                                          </p:stCondLst>
                                        </p:cTn>
                                        <p:tgtEl>
                                          <p:spTgt spid="38940"/>
                                        </p:tgtEl>
                                        <p:attrNameLst>
                                          <p:attrName>style.visibility</p:attrName>
                                        </p:attrNameLst>
                                      </p:cBhvr>
                                      <p:to>
                                        <p:strVal val="visible"/>
                                      </p:to>
                                    </p:set>
                                    <p:animEffect transition="in" filter="wipe(left)">
                                      <p:cBhvr>
                                        <p:cTn id="16" dur="1000"/>
                                        <p:tgtEl>
                                          <p:spTgt spid="38940"/>
                                        </p:tgtEl>
                                      </p:cBhvr>
                                    </p:animEffect>
                                  </p:childTnLst>
                                </p:cTn>
                              </p:par>
                            </p:childTnLst>
                          </p:cTn>
                        </p:par>
                        <p:par>
                          <p:cTn id="17" fill="hold" nodeType="afterGroup">
                            <p:stCondLst>
                              <p:cond delay="4000"/>
                            </p:stCondLst>
                            <p:childTnLst>
                              <p:par>
                                <p:cTn id="18" presetID="22" presetClass="entr" presetSubtype="8" fill="hold" grpId="0" nodeType="afterEffect">
                                  <p:stCondLst>
                                    <p:cond delay="1000"/>
                                  </p:stCondLst>
                                  <p:childTnLst>
                                    <p:set>
                                      <p:cBhvr>
                                        <p:cTn id="19" dur="1" fill="hold">
                                          <p:stCondLst>
                                            <p:cond delay="0"/>
                                          </p:stCondLst>
                                        </p:cTn>
                                        <p:tgtEl>
                                          <p:spTgt spid="38916"/>
                                        </p:tgtEl>
                                        <p:attrNameLst>
                                          <p:attrName>style.visibility</p:attrName>
                                        </p:attrNameLst>
                                      </p:cBhvr>
                                      <p:to>
                                        <p:strVal val="visible"/>
                                      </p:to>
                                    </p:set>
                                    <p:animEffect transition="in" filter="wipe(left)">
                                      <p:cBhvr>
                                        <p:cTn id="20" dur="1000"/>
                                        <p:tgtEl>
                                          <p:spTgt spid="38916"/>
                                        </p:tgtEl>
                                      </p:cBhvr>
                                    </p:animEffect>
                                  </p:childTnLst>
                                </p:cTn>
                              </p:par>
                            </p:childTnLst>
                          </p:cTn>
                        </p:par>
                        <p:par>
                          <p:cTn id="21" fill="hold" nodeType="afterGroup">
                            <p:stCondLst>
                              <p:cond delay="6000"/>
                            </p:stCondLst>
                            <p:childTnLst>
                              <p:par>
                                <p:cTn id="22" presetID="18" presetClass="entr" presetSubtype="6" fill="hold" grpId="0" nodeType="afterEffect">
                                  <p:stCondLst>
                                    <p:cond delay="1000"/>
                                  </p:stCondLst>
                                  <p:childTnLst>
                                    <p:set>
                                      <p:cBhvr>
                                        <p:cTn id="23" dur="1" fill="hold">
                                          <p:stCondLst>
                                            <p:cond delay="0"/>
                                          </p:stCondLst>
                                        </p:cTn>
                                        <p:tgtEl>
                                          <p:spTgt spid="38917"/>
                                        </p:tgtEl>
                                        <p:attrNameLst>
                                          <p:attrName>style.visibility</p:attrName>
                                        </p:attrNameLst>
                                      </p:cBhvr>
                                      <p:to>
                                        <p:strVal val="visible"/>
                                      </p:to>
                                    </p:set>
                                    <p:animEffect transition="in" filter="strips(downRight)">
                                      <p:cBhvr>
                                        <p:cTn id="24" dur="1000"/>
                                        <p:tgtEl>
                                          <p:spTgt spid="38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utoUpdateAnimBg="0"/>
      <p:bldP spid="38916" grpId="0" autoUpdateAnimBg="0"/>
      <p:bldP spid="38917" grpId="0" autoUpdateAnimBg="0"/>
      <p:bldP spid="38940"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1657350" y="844749"/>
            <a:ext cx="5829300" cy="485775"/>
          </a:xfrm>
        </p:spPr>
        <p:txBody>
          <a:bodyPr>
            <a:normAutofit fontScale="90000"/>
          </a:bodyPr>
          <a:lstStyle/>
          <a:p>
            <a:r>
              <a:rPr lang="en-US" altLang="en-US" smtClean="0">
                <a:latin typeface="Arial" pitchFamily="34" charset="0"/>
                <a:cs typeface="Arial" pitchFamily="34" charset="0"/>
              </a:rPr>
              <a:t>Location Decisions</a:t>
            </a:r>
          </a:p>
        </p:txBody>
      </p:sp>
      <p:sp>
        <p:nvSpPr>
          <p:cNvPr id="40963" name="Rectangle 3"/>
          <p:cNvSpPr>
            <a:spLocks noChangeArrowheads="1"/>
          </p:cNvSpPr>
          <p:nvPr/>
        </p:nvSpPr>
        <p:spPr bwMode="auto">
          <a:xfrm>
            <a:off x="1674021" y="1379637"/>
            <a:ext cx="18758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a:solidFill>
                  <a:srgbClr val="BF0922"/>
                </a:solidFill>
              </a:rPr>
              <a:t>Site Decision</a:t>
            </a:r>
          </a:p>
        </p:txBody>
      </p:sp>
      <p:sp>
        <p:nvSpPr>
          <p:cNvPr id="40964" name="Rectangle 4"/>
          <p:cNvSpPr>
            <a:spLocks noChangeArrowheads="1"/>
          </p:cNvSpPr>
          <p:nvPr/>
        </p:nvSpPr>
        <p:spPr bwMode="auto">
          <a:xfrm>
            <a:off x="4410076" y="1379637"/>
            <a:ext cx="288893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100" b="1">
                <a:solidFill>
                  <a:srgbClr val="BF0922"/>
                </a:solidFill>
              </a:rPr>
              <a:t>Key Success Factors</a:t>
            </a:r>
          </a:p>
        </p:txBody>
      </p:sp>
      <p:sp>
        <p:nvSpPr>
          <p:cNvPr id="40965" name="Rectangle 5"/>
          <p:cNvSpPr>
            <a:spLocks noChangeArrowheads="1"/>
          </p:cNvSpPr>
          <p:nvPr/>
        </p:nvSpPr>
        <p:spPr bwMode="auto">
          <a:xfrm>
            <a:off x="4467225" y="1812728"/>
            <a:ext cx="3173016" cy="252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BF0922"/>
              </a:buClr>
              <a:buFont typeface="Arial" pitchFamily="34" charset="0"/>
              <a:buAutoNum type="arabicPeriod"/>
            </a:pPr>
            <a:r>
              <a:rPr lang="en-US" altLang="en-US"/>
              <a:t>Site size and cost</a:t>
            </a:r>
          </a:p>
          <a:p>
            <a:pPr>
              <a:lnSpc>
                <a:spcPct val="90000"/>
              </a:lnSpc>
              <a:spcAft>
                <a:spcPct val="40000"/>
              </a:spcAft>
              <a:buClr>
                <a:srgbClr val="BF0922"/>
              </a:buClr>
              <a:buFont typeface="Arial" pitchFamily="34" charset="0"/>
              <a:buAutoNum type="arabicPeriod"/>
            </a:pPr>
            <a:r>
              <a:rPr lang="en-US" altLang="en-US"/>
              <a:t>Air, rail, highway, and waterway systems</a:t>
            </a:r>
          </a:p>
          <a:p>
            <a:pPr>
              <a:lnSpc>
                <a:spcPct val="90000"/>
              </a:lnSpc>
              <a:spcAft>
                <a:spcPct val="40000"/>
              </a:spcAft>
              <a:buClr>
                <a:srgbClr val="BF0922"/>
              </a:buClr>
              <a:buFont typeface="Arial" pitchFamily="34" charset="0"/>
              <a:buAutoNum type="arabicPeriod"/>
            </a:pPr>
            <a:r>
              <a:rPr lang="en-US" altLang="en-US"/>
              <a:t>Zoning restrictions</a:t>
            </a:r>
          </a:p>
          <a:p>
            <a:pPr>
              <a:lnSpc>
                <a:spcPct val="90000"/>
              </a:lnSpc>
              <a:spcAft>
                <a:spcPct val="40000"/>
              </a:spcAft>
              <a:buClr>
                <a:srgbClr val="BF0922"/>
              </a:buClr>
              <a:buFont typeface="Arial" pitchFamily="34" charset="0"/>
              <a:buAutoNum type="arabicPeriod"/>
            </a:pPr>
            <a:r>
              <a:rPr lang="en-US" altLang="en-US"/>
              <a:t>Proximity of services/ supplies needed</a:t>
            </a:r>
          </a:p>
          <a:p>
            <a:pPr>
              <a:lnSpc>
                <a:spcPct val="90000"/>
              </a:lnSpc>
              <a:spcAft>
                <a:spcPct val="40000"/>
              </a:spcAft>
              <a:buClr>
                <a:srgbClr val="BF0922"/>
              </a:buClr>
              <a:buFont typeface="Arial" pitchFamily="34" charset="0"/>
              <a:buAutoNum type="arabicPeriod"/>
            </a:pPr>
            <a:r>
              <a:rPr lang="en-US" altLang="en-US"/>
              <a:t>Environmental impact issues</a:t>
            </a:r>
          </a:p>
        </p:txBody>
      </p:sp>
      <p:pic>
        <p:nvPicPr>
          <p:cNvPr id="409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1" y="1878808"/>
            <a:ext cx="2380060" cy="1674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7" name="Rectangle 7"/>
          <p:cNvSpPr>
            <a:spLocks noChangeArrowheads="1"/>
          </p:cNvSpPr>
          <p:nvPr/>
        </p:nvSpPr>
        <p:spPr bwMode="auto">
          <a:xfrm>
            <a:off x="1521620" y="3855841"/>
            <a:ext cx="875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t>Figure </a:t>
            </a:r>
            <a:r>
              <a:rPr lang="en-US" altLang="en-US" sz="1200">
                <a:solidFill>
                  <a:srgbClr val="255898"/>
                </a:solidFill>
              </a:rPr>
              <a:t>8.1</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0963"/>
                                        </p:tgtEl>
                                        <p:attrNameLst>
                                          <p:attrName>style.visibility</p:attrName>
                                        </p:attrNameLst>
                                      </p:cBhvr>
                                      <p:to>
                                        <p:strVal val="visible"/>
                                      </p:to>
                                    </p:set>
                                    <p:animEffect transition="in" filter="wipe(left)">
                                      <p:cBhvr>
                                        <p:cTn id="7" dur="1000"/>
                                        <p:tgtEl>
                                          <p:spTgt spid="40963"/>
                                        </p:tgtEl>
                                      </p:cBhvr>
                                    </p:animEffect>
                                  </p:childTnLst>
                                </p:cTn>
                              </p:par>
                            </p:childTnLst>
                          </p:cTn>
                        </p:par>
                        <p:par>
                          <p:cTn id="8" fill="hold" nodeType="afterGroup">
                            <p:stCondLst>
                              <p:cond delay="2000"/>
                            </p:stCondLst>
                            <p:childTnLst>
                              <p:par>
                                <p:cTn id="9" presetID="9" presetClass="entr" presetSubtype="0" fill="hold" nodeType="afterEffect">
                                  <p:stCondLst>
                                    <p:cond delay="1000"/>
                                  </p:stCondLst>
                                  <p:childTnLst>
                                    <p:set>
                                      <p:cBhvr>
                                        <p:cTn id="10" dur="1" fill="hold">
                                          <p:stCondLst>
                                            <p:cond delay="0"/>
                                          </p:stCondLst>
                                        </p:cTn>
                                        <p:tgtEl>
                                          <p:spTgt spid="40966"/>
                                        </p:tgtEl>
                                        <p:attrNameLst>
                                          <p:attrName>style.visibility</p:attrName>
                                        </p:attrNameLst>
                                      </p:cBhvr>
                                      <p:to>
                                        <p:strVal val="visible"/>
                                      </p:to>
                                    </p:set>
                                    <p:animEffect transition="in" filter="dissolve">
                                      <p:cBhvr>
                                        <p:cTn id="11" dur="1000"/>
                                        <p:tgtEl>
                                          <p:spTgt spid="40966"/>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40967"/>
                                        </p:tgtEl>
                                        <p:attrNameLst>
                                          <p:attrName>style.visibility</p:attrName>
                                        </p:attrNameLst>
                                      </p:cBhvr>
                                      <p:to>
                                        <p:strVal val="visible"/>
                                      </p:to>
                                    </p:set>
                                    <p:animEffect transition="in" filter="wipe(left)">
                                      <p:cBhvr>
                                        <p:cTn id="15" dur="1000"/>
                                        <p:tgtEl>
                                          <p:spTgt spid="40967"/>
                                        </p:tgtEl>
                                      </p:cBhvr>
                                    </p:animEffect>
                                  </p:childTnLst>
                                </p:cTn>
                              </p:par>
                            </p:childTnLst>
                          </p:cTn>
                        </p:par>
                        <p:par>
                          <p:cTn id="16" fill="hold" nodeType="afterGroup">
                            <p:stCondLst>
                              <p:cond delay="5000"/>
                            </p:stCondLst>
                            <p:childTnLst>
                              <p:par>
                                <p:cTn id="17" presetID="22" presetClass="entr" presetSubtype="8" fill="hold" grpId="0" nodeType="afterEffect">
                                  <p:stCondLst>
                                    <p:cond delay="1000"/>
                                  </p:stCondLst>
                                  <p:childTnLst>
                                    <p:set>
                                      <p:cBhvr>
                                        <p:cTn id="18" dur="1" fill="hold">
                                          <p:stCondLst>
                                            <p:cond delay="0"/>
                                          </p:stCondLst>
                                        </p:cTn>
                                        <p:tgtEl>
                                          <p:spTgt spid="40964"/>
                                        </p:tgtEl>
                                        <p:attrNameLst>
                                          <p:attrName>style.visibility</p:attrName>
                                        </p:attrNameLst>
                                      </p:cBhvr>
                                      <p:to>
                                        <p:strVal val="visible"/>
                                      </p:to>
                                    </p:set>
                                    <p:animEffect transition="in" filter="wipe(left)">
                                      <p:cBhvr>
                                        <p:cTn id="19" dur="1000"/>
                                        <p:tgtEl>
                                          <p:spTgt spid="40964"/>
                                        </p:tgtEl>
                                      </p:cBhvr>
                                    </p:animEffect>
                                  </p:childTnLst>
                                </p:cTn>
                              </p:par>
                            </p:childTnLst>
                          </p:cTn>
                        </p:par>
                        <p:par>
                          <p:cTn id="20" fill="hold" nodeType="afterGroup">
                            <p:stCondLst>
                              <p:cond delay="7000"/>
                            </p:stCondLst>
                            <p:childTnLst>
                              <p:par>
                                <p:cTn id="21" presetID="18" presetClass="entr" presetSubtype="6" fill="hold" grpId="0" nodeType="afterEffect">
                                  <p:stCondLst>
                                    <p:cond delay="1000"/>
                                  </p:stCondLst>
                                  <p:childTnLst>
                                    <p:set>
                                      <p:cBhvr>
                                        <p:cTn id="22" dur="1" fill="hold">
                                          <p:stCondLst>
                                            <p:cond delay="0"/>
                                          </p:stCondLst>
                                        </p:cTn>
                                        <p:tgtEl>
                                          <p:spTgt spid="40965"/>
                                        </p:tgtEl>
                                        <p:attrNameLst>
                                          <p:attrName>style.visibility</p:attrName>
                                        </p:attrNameLst>
                                      </p:cBhvr>
                                      <p:to>
                                        <p:strVal val="visible"/>
                                      </p:to>
                                    </p:set>
                                    <p:animEffect transition="in" filter="strips(downRight)">
                                      <p:cBhvr>
                                        <p:cTn id="23" dur="10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autoUpdateAnimBg="0"/>
      <p:bldP spid="40964" grpId="0" autoUpdateAnimBg="0"/>
      <p:bldP spid="40965" grpId="0" autoUpdateAnimBg="0"/>
      <p:bldP spid="409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701854" y="815282"/>
            <a:ext cx="3562350" cy="1229275"/>
          </a:xfrm>
        </p:spPr>
        <p:txBody>
          <a:bodyPr>
            <a:normAutofit/>
          </a:bodyPr>
          <a:lstStyle/>
          <a:p>
            <a:r>
              <a:rPr lang="en-US" altLang="en-US">
                <a:effectLst>
                  <a:outerShdw blurRad="38100" dist="38100" dir="2700000" algn="tl">
                    <a:srgbClr val="000000">
                      <a:alpha val="43137"/>
                    </a:srgbClr>
                  </a:outerShdw>
                </a:effectLst>
                <a:latin typeface="Arial" pitchFamily="34" charset="0"/>
                <a:cs typeface="Arial" pitchFamily="34" charset="0"/>
              </a:rPr>
              <a:t>Indeks Daya Saing Global Negara</a:t>
            </a:r>
            <a:endParaRPr lang="en-US" altLang="en-US" smtClean="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237177153"/>
              </p:ext>
            </p:extLst>
          </p:nvPr>
        </p:nvGraphicFramePr>
        <p:xfrm>
          <a:off x="4688975" y="729931"/>
          <a:ext cx="2965272" cy="4063218"/>
        </p:xfrm>
        <a:graphic>
          <a:graphicData uri="http://schemas.openxmlformats.org/drawingml/2006/table">
            <a:tbl>
              <a:tblPr firstRow="1" bandRow="1">
                <a:tableStyleId>{2D5ABB26-0587-4C30-8999-92F81FD0307C}</a:tableStyleId>
              </a:tblPr>
              <a:tblGrid>
                <a:gridCol w="1343639"/>
                <a:gridCol w="138997"/>
                <a:gridCol w="1482636"/>
              </a:tblGrid>
              <a:tr h="206626">
                <a:tc>
                  <a:txBody>
                    <a:bodyPr/>
                    <a:lstStyle/>
                    <a:p>
                      <a:pPr algn="ctr"/>
                      <a:r>
                        <a:rPr lang="en-US" sz="1050" dirty="0" smtClean="0">
                          <a:solidFill>
                            <a:srgbClr val="FF0000"/>
                          </a:solidFill>
                        </a:rPr>
                        <a:t>TABLE 8.1</a:t>
                      </a:r>
                      <a:endParaRPr lang="en-US" sz="1050" dirty="0">
                        <a:solidFill>
                          <a:srgbClr val="FF0000"/>
                        </a:solidFill>
                      </a:endParaRPr>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50" dirty="0" smtClean="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r>
              <a:tr h="339945">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b="1" dirty="0" smtClean="0"/>
                        <a:t>Competitiveness of 142 Selected Countries</a:t>
                      </a:r>
                    </a:p>
                  </a:txBody>
                  <a:tcPr marL="68580" marR="68580" marT="25719" marB="25719"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39945">
                <a:tc gridSpan="2">
                  <a:txBody>
                    <a:bodyPr/>
                    <a:lstStyle/>
                    <a:p>
                      <a:pPr algn="ctr"/>
                      <a:r>
                        <a:rPr lang="en-US" sz="1050" b="1" dirty="0" smtClean="0">
                          <a:solidFill>
                            <a:srgbClr val="FFFFFF"/>
                          </a:solidFill>
                        </a:rPr>
                        <a:t>COUNTRY</a:t>
                      </a:r>
                      <a:endParaRPr lang="en-US" sz="1050" b="1" dirty="0">
                        <a:solidFill>
                          <a:srgbClr val="FFFFFF"/>
                        </a:solidFill>
                      </a:endParaRPr>
                    </a:p>
                  </a:txBody>
                  <a:tcPr marL="68580" marR="68580" marT="25719" marB="25719"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a:p>
                  </a:txBody>
                  <a:tcPr/>
                </a:tc>
                <a:tc>
                  <a:txBody>
                    <a:bodyPr/>
                    <a:lstStyle/>
                    <a:p>
                      <a:pPr algn="ctr"/>
                      <a:r>
                        <a:rPr lang="en-US" sz="1050" b="1" dirty="0" smtClean="0">
                          <a:solidFill>
                            <a:srgbClr val="FFFFFF"/>
                          </a:solidFill>
                        </a:rPr>
                        <a:t>2011-2012 RANKING</a:t>
                      </a:r>
                      <a:endParaRPr lang="en-US" sz="1050" b="1" dirty="0">
                        <a:solidFill>
                          <a:srgbClr val="FFFFFF"/>
                        </a:solidFill>
                      </a:endParaRPr>
                    </a:p>
                  </a:txBody>
                  <a:tcPr marL="68580" marR="68580" marT="25719" marB="25719"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r>
              <a:tr h="206626">
                <a:tc gridSpan="2">
                  <a:txBody>
                    <a:bodyPr/>
                    <a:lstStyle/>
                    <a:p>
                      <a:r>
                        <a:rPr lang="en-US" sz="1050" dirty="0" smtClean="0"/>
                        <a:t>Switzerland</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1</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Singapore</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2</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Sweden</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3</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Finland</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4</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USA</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5</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Japan</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9</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UK</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10</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Canada</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12</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Israel</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22</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China</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26</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Mexico</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58</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Vietnam</a:t>
                      </a:r>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65</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Russia</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66</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Haiti</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141</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06626">
                <a:tc gridSpan="2">
                  <a:txBody>
                    <a:bodyPr/>
                    <a:lstStyle/>
                    <a:p>
                      <a:r>
                        <a:rPr lang="en-US" sz="1050" dirty="0" smtClean="0"/>
                        <a:t>Chad</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a:txBody>
                    <a:bodyPr/>
                    <a:lstStyle/>
                    <a:p>
                      <a:pPr algn="ctr"/>
                      <a:r>
                        <a:rPr lang="en-US" sz="1050" dirty="0" smtClean="0"/>
                        <a:t>142</a:t>
                      </a:r>
                      <a:endParaRPr lang="en-US" sz="1050" dirty="0"/>
                    </a:p>
                  </a:txBody>
                  <a:tcPr marL="68580" marR="68580" marT="25719" marB="25719">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2/3*#ppt_w"/>
                                          </p:val>
                                        </p:tav>
                                        <p:tav tm="100000">
                                          <p:val>
                                            <p:strVal val="#ppt_w"/>
                                          </p:val>
                                        </p:tav>
                                      </p:tavLst>
                                    </p:anim>
                                    <p:anim calcmode="lin" valueType="num">
                                      <p:cBhvr>
                                        <p:cTn id="8" dur="1000" fill="hold"/>
                                        <p:tgtEl>
                                          <p:spTgt spid="3"/>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553768" y="771527"/>
            <a:ext cx="6036469" cy="915293"/>
          </a:xfrm>
        </p:spPr>
        <p:txBody>
          <a:bodyPr>
            <a:normAutofit fontScale="90000"/>
          </a:bodyPr>
          <a:lstStyle/>
          <a:p>
            <a:r>
              <a:rPr lang="en-US" altLang="en-US" sz="3000" smtClean="0">
                <a:latin typeface="Arial" pitchFamily="34" charset="0"/>
                <a:cs typeface="Arial" pitchFamily="34" charset="0"/>
              </a:rPr>
              <a:t>Faktor yang Mempengaruhi Keputusan Lokasi</a:t>
            </a:r>
            <a:endParaRPr lang="en-US" altLang="en-US" sz="3000">
              <a:latin typeface="Arial" pitchFamily="34" charset="0"/>
              <a:cs typeface="Arial" pitchFamily="34" charset="0"/>
            </a:endParaRPr>
          </a:p>
        </p:txBody>
      </p:sp>
      <p:sp>
        <p:nvSpPr>
          <p:cNvPr id="45059" name="Rectangle 3"/>
          <p:cNvSpPr>
            <a:spLocks noChangeArrowheads="1"/>
          </p:cNvSpPr>
          <p:nvPr/>
        </p:nvSpPr>
        <p:spPr bwMode="auto">
          <a:xfrm>
            <a:off x="1765700" y="1686818"/>
            <a:ext cx="698788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Produktivitas tenaga kerja</a:t>
            </a:r>
          </a:p>
          <a:p>
            <a:pPr lvl="1">
              <a:spcAft>
                <a:spcPts val="0"/>
              </a:spcAft>
              <a:buClr>
                <a:srgbClr val="FFFF00"/>
              </a:buClr>
              <a:buSzPct val="60000"/>
              <a:buFont typeface="Courier New" panose="02070309020205020404" pitchFamily="49" charset="0"/>
              <a:buChar char="o"/>
            </a:pPr>
            <a:r>
              <a:rPr lang="en-US" altLang="en-US" sz="1600">
                <a:effectLst>
                  <a:outerShdw blurRad="38100" dist="38100" dir="2700000" algn="tl">
                    <a:srgbClr val="000000">
                      <a:alpha val="43137"/>
                    </a:srgbClr>
                  </a:outerShdw>
                </a:effectLst>
              </a:rPr>
              <a:t>Tingkat upah bukan satu-satunya biaya</a:t>
            </a:r>
          </a:p>
          <a:p>
            <a:pPr lvl="1">
              <a:spcAft>
                <a:spcPts val="0"/>
              </a:spcAft>
              <a:buClr>
                <a:srgbClr val="FFFF00"/>
              </a:buClr>
              <a:buSzPct val="60000"/>
              <a:buFont typeface="Courier New" panose="02070309020205020404" pitchFamily="49" charset="0"/>
              <a:buChar char="o"/>
            </a:pPr>
            <a:r>
              <a:rPr lang="en-US" altLang="en-US" sz="1600">
                <a:effectLst>
                  <a:outerShdw blurRad="38100" dist="38100" dir="2700000" algn="tl">
                    <a:srgbClr val="000000">
                      <a:alpha val="43137"/>
                    </a:srgbClr>
                  </a:outerShdw>
                </a:effectLst>
              </a:rPr>
              <a:t>Produktivitas yang lebih rendah dapat meningkatkan biaya total</a:t>
            </a:r>
            <a:endParaRPr lang="en-US" altLang="en-US" sz="1200">
              <a:effectLst>
                <a:outerShdw blurRad="38100" dist="38100" dir="2700000" algn="tl">
                  <a:srgbClr val="000000">
                    <a:alpha val="43137"/>
                  </a:srgbClr>
                </a:outerShdw>
              </a:effectLst>
            </a:endParaRPr>
          </a:p>
        </p:txBody>
      </p:sp>
      <p:grpSp>
        <p:nvGrpSpPr>
          <p:cNvPr id="45060" name="Group 4"/>
          <p:cNvGrpSpPr>
            <a:grpSpLocks/>
          </p:cNvGrpSpPr>
          <p:nvPr/>
        </p:nvGrpSpPr>
        <p:grpSpPr bwMode="auto">
          <a:xfrm>
            <a:off x="2639619" y="2721768"/>
            <a:ext cx="4006452" cy="617935"/>
            <a:chOff x="1836" y="2328"/>
            <a:chExt cx="3365" cy="692"/>
          </a:xfrm>
        </p:grpSpPr>
        <p:grpSp>
          <p:nvGrpSpPr>
            <p:cNvPr id="42000" name="Group 5"/>
            <p:cNvGrpSpPr>
              <a:grpSpLocks/>
            </p:cNvGrpSpPr>
            <p:nvPr/>
          </p:nvGrpSpPr>
          <p:grpSpPr bwMode="auto">
            <a:xfrm>
              <a:off x="1836" y="2328"/>
              <a:ext cx="2090" cy="692"/>
              <a:chOff x="1836" y="2328"/>
              <a:chExt cx="2090" cy="692"/>
            </a:xfrm>
          </p:grpSpPr>
          <p:sp>
            <p:nvSpPr>
              <p:cNvPr id="42002" name="Rectangle 6"/>
              <p:cNvSpPr>
                <a:spLocks noChangeArrowheads="1"/>
              </p:cNvSpPr>
              <p:nvPr/>
            </p:nvSpPr>
            <p:spPr bwMode="auto">
              <a:xfrm>
                <a:off x="1836" y="2328"/>
                <a:ext cx="2090"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450"/>
                  </a:spcAft>
                </a:pPr>
                <a:r>
                  <a:rPr lang="en-US" altLang="en-US" sz="1500" smtClean="0">
                    <a:effectLst>
                      <a:outerShdw blurRad="38100" dist="38100" dir="2700000" algn="tl">
                        <a:srgbClr val="000000">
                          <a:alpha val="43137"/>
                        </a:srgbClr>
                      </a:outerShdw>
                    </a:effectLst>
                  </a:rPr>
                  <a:t>Biaya tenaga kerja per hari</a:t>
                </a:r>
                <a:endParaRPr lang="en-US" altLang="en-US" sz="1500">
                  <a:effectLst>
                    <a:outerShdw blurRad="38100" dist="38100" dir="2700000" algn="tl">
                      <a:srgbClr val="000000">
                        <a:alpha val="43137"/>
                      </a:srgbClr>
                    </a:outerShdw>
                  </a:effectLst>
                </a:endParaRPr>
              </a:p>
              <a:p>
                <a:pPr algn="ctr">
                  <a:spcAft>
                    <a:spcPts val="450"/>
                  </a:spcAft>
                </a:pPr>
                <a:r>
                  <a:rPr lang="en-US" altLang="en-US" sz="1500" smtClean="0">
                    <a:effectLst>
                      <a:outerShdw blurRad="38100" dist="38100" dir="2700000" algn="tl">
                        <a:srgbClr val="000000">
                          <a:alpha val="43137"/>
                        </a:srgbClr>
                      </a:outerShdw>
                    </a:effectLst>
                  </a:rPr>
                  <a:t>Produktivitas </a:t>
                </a:r>
                <a:r>
                  <a:rPr lang="en-US" altLang="en-US" sz="1500">
                    <a:effectLst>
                      <a:outerShdw blurRad="38100" dist="38100" dir="2700000" algn="tl">
                        <a:srgbClr val="000000">
                          <a:alpha val="43137"/>
                        </a:srgbClr>
                      </a:outerShdw>
                    </a:effectLst>
                  </a:rPr>
                  <a:t>(</a:t>
                </a:r>
                <a:r>
                  <a:rPr lang="en-US" altLang="en-US" sz="1500" smtClean="0">
                    <a:effectLst>
                      <a:outerShdw blurRad="38100" dist="38100" dir="2700000" algn="tl">
                        <a:srgbClr val="000000">
                          <a:alpha val="43137"/>
                        </a:srgbClr>
                      </a:outerShdw>
                    </a:effectLst>
                  </a:rPr>
                  <a:t>unit per hari)</a:t>
                </a:r>
                <a:endParaRPr lang="en-US" altLang="en-US" sz="1500">
                  <a:effectLst>
                    <a:outerShdw blurRad="38100" dist="38100" dir="2700000" algn="tl">
                      <a:srgbClr val="000000">
                        <a:alpha val="43137"/>
                      </a:srgbClr>
                    </a:outerShdw>
                  </a:effectLst>
                </a:endParaRPr>
              </a:p>
            </p:txBody>
          </p:sp>
          <p:sp>
            <p:nvSpPr>
              <p:cNvPr id="42003" name="Line 7"/>
              <p:cNvSpPr>
                <a:spLocks noChangeShapeType="1"/>
              </p:cNvSpPr>
              <p:nvPr/>
            </p:nvSpPr>
            <p:spPr bwMode="auto">
              <a:xfrm>
                <a:off x="1840" y="2680"/>
                <a:ext cx="208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sp>
          <p:nvSpPr>
            <p:cNvPr id="42001" name="Rectangle 8"/>
            <p:cNvSpPr>
              <a:spLocks noChangeArrowheads="1"/>
            </p:cNvSpPr>
            <p:nvPr/>
          </p:nvSpPr>
          <p:spPr bwMode="auto">
            <a:xfrm>
              <a:off x="3918" y="2447"/>
              <a:ext cx="128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a:effectLst>
                    <a:outerShdw blurRad="38100" dist="38100" dir="2700000" algn="tl">
                      <a:srgbClr val="000000">
                        <a:alpha val="43137"/>
                      </a:srgbClr>
                    </a:outerShdw>
                  </a:effectLst>
                </a:rPr>
                <a:t>= </a:t>
              </a:r>
              <a:r>
                <a:rPr lang="en-US" altLang="en-US" sz="1500" smtClean="0">
                  <a:effectLst>
                    <a:outerShdw blurRad="38100" dist="38100" dir="2700000" algn="tl">
                      <a:srgbClr val="000000">
                        <a:alpha val="43137"/>
                      </a:srgbClr>
                    </a:outerShdw>
                  </a:effectLst>
                </a:rPr>
                <a:t>Biaya </a:t>
              </a:r>
              <a:r>
                <a:rPr lang="en-US" altLang="en-US" sz="1500">
                  <a:effectLst>
                    <a:outerShdw blurRad="38100" dist="38100" dir="2700000" algn="tl">
                      <a:srgbClr val="000000">
                        <a:alpha val="43137"/>
                      </a:srgbClr>
                    </a:outerShdw>
                  </a:effectLst>
                </a:rPr>
                <a:t>per unit</a:t>
              </a:r>
            </a:p>
          </p:txBody>
        </p:sp>
      </p:grpSp>
      <p:grpSp>
        <p:nvGrpSpPr>
          <p:cNvPr id="45065" name="Group 9"/>
          <p:cNvGrpSpPr>
            <a:grpSpLocks/>
          </p:cNvGrpSpPr>
          <p:nvPr/>
        </p:nvGrpSpPr>
        <p:grpSpPr bwMode="auto">
          <a:xfrm>
            <a:off x="1834755" y="3335242"/>
            <a:ext cx="2328863" cy="926009"/>
            <a:chOff x="525" y="3039"/>
            <a:chExt cx="1956" cy="1037"/>
          </a:xfrm>
        </p:grpSpPr>
        <p:sp>
          <p:nvSpPr>
            <p:cNvPr id="41995" name="Rectangle 10"/>
            <p:cNvSpPr>
              <a:spLocks noChangeArrowheads="1"/>
            </p:cNvSpPr>
            <p:nvPr/>
          </p:nvSpPr>
          <p:spPr bwMode="auto">
            <a:xfrm>
              <a:off x="963" y="3039"/>
              <a:ext cx="1302"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b="1">
                  <a:solidFill>
                    <a:srgbClr val="FFFF00"/>
                  </a:solidFill>
                  <a:effectLst>
                    <a:outerShdw blurRad="38100" dist="38100" dir="2700000" algn="tl">
                      <a:srgbClr val="000000">
                        <a:alpha val="43137"/>
                      </a:srgbClr>
                    </a:outerShdw>
                  </a:effectLst>
                </a:rPr>
                <a:t>South Carolina</a:t>
              </a:r>
            </a:p>
          </p:txBody>
        </p:sp>
        <p:grpSp>
          <p:nvGrpSpPr>
            <p:cNvPr id="41996" name="Group 11"/>
            <p:cNvGrpSpPr>
              <a:grpSpLocks/>
            </p:cNvGrpSpPr>
            <p:nvPr/>
          </p:nvGrpSpPr>
          <p:grpSpPr bwMode="auto">
            <a:xfrm>
              <a:off x="525" y="3384"/>
              <a:ext cx="1956" cy="692"/>
              <a:chOff x="525" y="3408"/>
              <a:chExt cx="1956" cy="692"/>
            </a:xfrm>
          </p:grpSpPr>
          <p:sp>
            <p:nvSpPr>
              <p:cNvPr id="41997" name="Rectangle 12"/>
              <p:cNvSpPr>
                <a:spLocks noChangeArrowheads="1"/>
              </p:cNvSpPr>
              <p:nvPr/>
            </p:nvSpPr>
            <p:spPr bwMode="auto">
              <a:xfrm>
                <a:off x="1198" y="3535"/>
                <a:ext cx="128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a:effectLst>
                      <a:outerShdw blurRad="38100" dist="38100" dir="2700000" algn="tl">
                        <a:srgbClr val="000000">
                          <a:alpha val="43137"/>
                        </a:srgbClr>
                      </a:outerShdw>
                    </a:effectLst>
                  </a:rPr>
                  <a:t>= $1.17 per unit</a:t>
                </a:r>
              </a:p>
            </p:txBody>
          </p:sp>
          <p:sp>
            <p:nvSpPr>
              <p:cNvPr id="41998" name="Rectangle 13"/>
              <p:cNvSpPr>
                <a:spLocks noChangeArrowheads="1"/>
              </p:cNvSpPr>
              <p:nvPr/>
            </p:nvSpPr>
            <p:spPr bwMode="auto">
              <a:xfrm>
                <a:off x="525" y="3408"/>
                <a:ext cx="641"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450"/>
                  </a:spcAft>
                </a:pPr>
                <a:r>
                  <a:rPr lang="en-US" altLang="en-US" sz="1500">
                    <a:effectLst>
                      <a:outerShdw blurRad="38100" dist="38100" dir="2700000" algn="tl">
                        <a:srgbClr val="000000">
                          <a:alpha val="43137"/>
                        </a:srgbClr>
                      </a:outerShdw>
                    </a:effectLst>
                  </a:rPr>
                  <a:t>$70</a:t>
                </a:r>
              </a:p>
              <a:p>
                <a:pPr algn="ctr">
                  <a:spcAft>
                    <a:spcPts val="450"/>
                  </a:spcAft>
                </a:pPr>
                <a:r>
                  <a:rPr lang="en-US" altLang="en-US" sz="1500">
                    <a:effectLst>
                      <a:outerShdw blurRad="38100" dist="38100" dir="2700000" algn="tl">
                        <a:srgbClr val="000000">
                          <a:alpha val="43137"/>
                        </a:srgbClr>
                      </a:outerShdw>
                    </a:effectLst>
                  </a:rPr>
                  <a:t>60 </a:t>
                </a:r>
                <a:r>
                  <a:rPr lang="en-US" altLang="en-US" sz="1500" smtClean="0">
                    <a:effectLst>
                      <a:outerShdw blurRad="38100" dist="38100" dir="2700000" algn="tl">
                        <a:srgbClr val="000000">
                          <a:alpha val="43137"/>
                        </a:srgbClr>
                      </a:outerShdw>
                    </a:effectLst>
                  </a:rPr>
                  <a:t>unit</a:t>
                </a:r>
                <a:endParaRPr lang="en-US" altLang="en-US" sz="1500">
                  <a:effectLst>
                    <a:outerShdw blurRad="38100" dist="38100" dir="2700000" algn="tl">
                      <a:srgbClr val="000000">
                        <a:alpha val="43137"/>
                      </a:srgbClr>
                    </a:outerShdw>
                  </a:effectLst>
                </a:endParaRPr>
              </a:p>
            </p:txBody>
          </p:sp>
          <p:sp>
            <p:nvSpPr>
              <p:cNvPr id="41999" name="Line 14"/>
              <p:cNvSpPr>
                <a:spLocks noChangeShapeType="1"/>
              </p:cNvSpPr>
              <p:nvPr/>
            </p:nvSpPr>
            <p:spPr bwMode="auto">
              <a:xfrm>
                <a:off x="528" y="3736"/>
                <a:ext cx="66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grpSp>
      <p:grpSp>
        <p:nvGrpSpPr>
          <p:cNvPr id="45071" name="Group 15"/>
          <p:cNvGrpSpPr>
            <a:grpSpLocks/>
          </p:cNvGrpSpPr>
          <p:nvPr/>
        </p:nvGrpSpPr>
        <p:grpSpPr bwMode="auto">
          <a:xfrm>
            <a:off x="5180412" y="3335242"/>
            <a:ext cx="2315766" cy="926009"/>
            <a:chOff x="3384" y="3039"/>
            <a:chExt cx="1945" cy="1037"/>
          </a:xfrm>
        </p:grpSpPr>
        <p:sp>
          <p:nvSpPr>
            <p:cNvPr id="41990" name="Rectangle 16"/>
            <p:cNvSpPr>
              <a:spLocks noChangeArrowheads="1"/>
            </p:cNvSpPr>
            <p:nvPr/>
          </p:nvSpPr>
          <p:spPr bwMode="auto">
            <a:xfrm>
              <a:off x="4032" y="3039"/>
              <a:ext cx="70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b="1">
                  <a:solidFill>
                    <a:srgbClr val="FFFF00"/>
                  </a:solidFill>
                  <a:effectLst>
                    <a:outerShdw blurRad="38100" dist="38100" dir="2700000" algn="tl">
                      <a:srgbClr val="000000">
                        <a:alpha val="43137"/>
                      </a:srgbClr>
                    </a:outerShdw>
                  </a:effectLst>
                </a:rPr>
                <a:t>Mexico</a:t>
              </a:r>
            </a:p>
          </p:txBody>
        </p:sp>
        <p:grpSp>
          <p:nvGrpSpPr>
            <p:cNvPr id="41991" name="Group 17"/>
            <p:cNvGrpSpPr>
              <a:grpSpLocks/>
            </p:cNvGrpSpPr>
            <p:nvPr/>
          </p:nvGrpSpPr>
          <p:grpSpPr bwMode="auto">
            <a:xfrm>
              <a:off x="3384" y="3384"/>
              <a:ext cx="1945" cy="692"/>
              <a:chOff x="3384" y="3360"/>
              <a:chExt cx="1945" cy="692"/>
            </a:xfrm>
          </p:grpSpPr>
          <p:sp>
            <p:nvSpPr>
              <p:cNvPr id="41992" name="Rectangle 18"/>
              <p:cNvSpPr>
                <a:spLocks noChangeArrowheads="1"/>
              </p:cNvSpPr>
              <p:nvPr/>
            </p:nvSpPr>
            <p:spPr bwMode="auto">
              <a:xfrm>
                <a:off x="4046" y="3495"/>
                <a:ext cx="128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a:effectLst>
                      <a:outerShdw blurRad="38100" dist="38100" dir="2700000" algn="tl">
                        <a:srgbClr val="000000">
                          <a:alpha val="43137"/>
                        </a:srgbClr>
                      </a:outerShdw>
                    </a:effectLst>
                  </a:rPr>
                  <a:t>= $1.25 per unit</a:t>
                </a:r>
              </a:p>
            </p:txBody>
          </p:sp>
          <p:sp>
            <p:nvSpPr>
              <p:cNvPr id="41993" name="Rectangle 19"/>
              <p:cNvSpPr>
                <a:spLocks noChangeArrowheads="1"/>
              </p:cNvSpPr>
              <p:nvPr/>
            </p:nvSpPr>
            <p:spPr bwMode="auto">
              <a:xfrm>
                <a:off x="3397" y="3360"/>
                <a:ext cx="641"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450"/>
                  </a:spcAft>
                </a:pPr>
                <a:r>
                  <a:rPr lang="en-US" altLang="en-US" sz="1500">
                    <a:effectLst>
                      <a:outerShdw blurRad="38100" dist="38100" dir="2700000" algn="tl">
                        <a:srgbClr val="000000">
                          <a:alpha val="43137"/>
                        </a:srgbClr>
                      </a:outerShdw>
                    </a:effectLst>
                  </a:rPr>
                  <a:t>$25</a:t>
                </a:r>
              </a:p>
              <a:p>
                <a:pPr algn="ctr">
                  <a:spcAft>
                    <a:spcPts val="450"/>
                  </a:spcAft>
                </a:pPr>
                <a:r>
                  <a:rPr lang="en-US" altLang="en-US" sz="1500">
                    <a:effectLst>
                      <a:outerShdw blurRad="38100" dist="38100" dir="2700000" algn="tl">
                        <a:srgbClr val="000000">
                          <a:alpha val="43137"/>
                        </a:srgbClr>
                      </a:outerShdw>
                    </a:effectLst>
                  </a:rPr>
                  <a:t>20 </a:t>
                </a:r>
                <a:r>
                  <a:rPr lang="en-US" altLang="en-US" sz="1500" smtClean="0">
                    <a:effectLst>
                      <a:outerShdw blurRad="38100" dist="38100" dir="2700000" algn="tl">
                        <a:srgbClr val="000000">
                          <a:alpha val="43137"/>
                        </a:srgbClr>
                      </a:outerShdw>
                    </a:effectLst>
                  </a:rPr>
                  <a:t>unit</a:t>
                </a:r>
                <a:endParaRPr lang="en-US" altLang="en-US" sz="1500">
                  <a:effectLst>
                    <a:outerShdw blurRad="38100" dist="38100" dir="2700000" algn="tl">
                      <a:srgbClr val="000000">
                        <a:alpha val="43137"/>
                      </a:srgbClr>
                    </a:outerShdw>
                  </a:effectLst>
                </a:endParaRPr>
              </a:p>
            </p:txBody>
          </p:sp>
          <p:sp>
            <p:nvSpPr>
              <p:cNvPr id="41994" name="Line 20"/>
              <p:cNvSpPr>
                <a:spLocks noChangeShapeType="1"/>
              </p:cNvSpPr>
              <p:nvPr/>
            </p:nvSpPr>
            <p:spPr bwMode="auto">
              <a:xfrm>
                <a:off x="3384" y="3696"/>
                <a:ext cx="66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5059"/>
                                        </p:tgtEl>
                                        <p:attrNameLst>
                                          <p:attrName>style.visibility</p:attrName>
                                        </p:attrNameLst>
                                      </p:cBhvr>
                                      <p:to>
                                        <p:strVal val="visible"/>
                                      </p:to>
                                    </p:set>
                                    <p:animEffect transition="in" filter="strips(downRight)">
                                      <p:cBhvr>
                                        <p:cTn id="7" dur="1000"/>
                                        <p:tgtEl>
                                          <p:spTgt spid="4505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45060"/>
                                        </p:tgtEl>
                                        <p:attrNameLst>
                                          <p:attrName>style.visibility</p:attrName>
                                        </p:attrNameLst>
                                      </p:cBhvr>
                                      <p:to>
                                        <p:strVal val="visible"/>
                                      </p:to>
                                    </p:set>
                                    <p:animEffect transition="in" filter="strips(downRight)">
                                      <p:cBhvr>
                                        <p:cTn id="11" dur="1000"/>
                                        <p:tgtEl>
                                          <p:spTgt spid="45060"/>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45065"/>
                                        </p:tgtEl>
                                        <p:attrNameLst>
                                          <p:attrName>style.visibility</p:attrName>
                                        </p:attrNameLst>
                                      </p:cBhvr>
                                      <p:to>
                                        <p:strVal val="visible"/>
                                      </p:to>
                                    </p:set>
                                    <p:animEffect transition="in" filter="strips(downRight)">
                                      <p:cBhvr>
                                        <p:cTn id="15" dur="1000"/>
                                        <p:tgtEl>
                                          <p:spTgt spid="45065"/>
                                        </p:tgtEl>
                                      </p:cBhvr>
                                    </p:animEffect>
                                  </p:childTnLst>
                                </p:cTn>
                              </p:par>
                            </p:childTnLst>
                          </p:cTn>
                        </p:par>
                        <p:par>
                          <p:cTn id="16" fill="hold" nodeType="afterGroup">
                            <p:stCondLst>
                              <p:cond delay="6000"/>
                            </p:stCondLst>
                            <p:childTnLst>
                              <p:par>
                                <p:cTn id="17" presetID="18" presetClass="entr" presetSubtype="6" fill="hold" nodeType="afterEffect">
                                  <p:stCondLst>
                                    <p:cond delay="1000"/>
                                  </p:stCondLst>
                                  <p:childTnLst>
                                    <p:set>
                                      <p:cBhvr>
                                        <p:cTn id="18" dur="1" fill="hold">
                                          <p:stCondLst>
                                            <p:cond delay="0"/>
                                          </p:stCondLst>
                                        </p:cTn>
                                        <p:tgtEl>
                                          <p:spTgt spid="45071"/>
                                        </p:tgtEl>
                                        <p:attrNameLst>
                                          <p:attrName>style.visibility</p:attrName>
                                        </p:attrNameLst>
                                      </p:cBhvr>
                                      <p:to>
                                        <p:strVal val="visible"/>
                                      </p:to>
                                    </p:set>
                                    <p:animEffect transition="in" filter="strips(downRight)">
                                      <p:cBhvr>
                                        <p:cTn id="19" dur="1000"/>
                                        <p:tgtEl>
                                          <p:spTgt spid="45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553768" y="771527"/>
            <a:ext cx="6036469" cy="915293"/>
          </a:xfrm>
        </p:spPr>
        <p:txBody>
          <a:bodyPr>
            <a:normAutofit fontScale="90000"/>
          </a:bodyPr>
          <a:lstStyle/>
          <a:p>
            <a:r>
              <a:rPr lang="en-US" altLang="en-US" sz="3000" smtClean="0">
                <a:latin typeface="Arial" pitchFamily="34" charset="0"/>
                <a:cs typeface="Arial" pitchFamily="34" charset="0"/>
              </a:rPr>
              <a:t>Faktor yang Mempengaruhi Keputusan Lokasi</a:t>
            </a:r>
            <a:endParaRPr lang="en-US" altLang="en-US" sz="3000">
              <a:latin typeface="Arial" pitchFamily="34" charset="0"/>
              <a:cs typeface="Arial" pitchFamily="34" charset="0"/>
            </a:endParaRPr>
          </a:p>
        </p:txBody>
      </p:sp>
      <p:sp>
        <p:nvSpPr>
          <p:cNvPr id="45059" name="Rectangle 3"/>
          <p:cNvSpPr>
            <a:spLocks noChangeArrowheads="1"/>
          </p:cNvSpPr>
          <p:nvPr/>
        </p:nvSpPr>
        <p:spPr bwMode="auto">
          <a:xfrm>
            <a:off x="1765700" y="1686818"/>
            <a:ext cx="5611415" cy="112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100"/>
              <a:t>Labor productivity</a:t>
            </a:r>
          </a:p>
          <a:p>
            <a:pPr lvl="1">
              <a:lnSpc>
                <a:spcPct val="90000"/>
              </a:lnSpc>
              <a:spcAft>
                <a:spcPct val="40000"/>
              </a:spcAft>
              <a:buClr>
                <a:srgbClr val="FFFF00"/>
              </a:buClr>
              <a:buSzPct val="60000"/>
              <a:buFont typeface="Courier New" panose="02070309020205020404" pitchFamily="49" charset="0"/>
              <a:buChar char="o"/>
            </a:pPr>
            <a:r>
              <a:rPr lang="en-US" altLang="en-US"/>
              <a:t>Wage rates are not the only cost</a:t>
            </a:r>
          </a:p>
          <a:p>
            <a:pPr lvl="1">
              <a:lnSpc>
                <a:spcPct val="90000"/>
              </a:lnSpc>
              <a:spcAft>
                <a:spcPct val="40000"/>
              </a:spcAft>
              <a:buClr>
                <a:srgbClr val="FFFF00"/>
              </a:buClr>
              <a:buSzPct val="60000"/>
              <a:buFont typeface="Courier New" panose="02070309020205020404" pitchFamily="49" charset="0"/>
              <a:buChar char="o"/>
            </a:pPr>
            <a:r>
              <a:rPr lang="en-US" altLang="en-US"/>
              <a:t>Lower productivity may increase total cost</a:t>
            </a:r>
          </a:p>
        </p:txBody>
      </p:sp>
      <p:grpSp>
        <p:nvGrpSpPr>
          <p:cNvPr id="45060" name="Group 4"/>
          <p:cNvGrpSpPr>
            <a:grpSpLocks/>
          </p:cNvGrpSpPr>
          <p:nvPr/>
        </p:nvGrpSpPr>
        <p:grpSpPr bwMode="auto">
          <a:xfrm>
            <a:off x="2644381" y="2721768"/>
            <a:ext cx="3915965" cy="617935"/>
            <a:chOff x="1840" y="2328"/>
            <a:chExt cx="3289" cy="692"/>
          </a:xfrm>
        </p:grpSpPr>
        <p:grpSp>
          <p:nvGrpSpPr>
            <p:cNvPr id="42000" name="Group 5"/>
            <p:cNvGrpSpPr>
              <a:grpSpLocks/>
            </p:cNvGrpSpPr>
            <p:nvPr/>
          </p:nvGrpSpPr>
          <p:grpSpPr bwMode="auto">
            <a:xfrm>
              <a:off x="1840" y="2328"/>
              <a:ext cx="2080" cy="692"/>
              <a:chOff x="1840" y="2328"/>
              <a:chExt cx="2080" cy="692"/>
            </a:xfrm>
          </p:grpSpPr>
          <p:sp>
            <p:nvSpPr>
              <p:cNvPr id="42002" name="Rectangle 6"/>
              <p:cNvSpPr>
                <a:spLocks noChangeArrowheads="1"/>
              </p:cNvSpPr>
              <p:nvPr/>
            </p:nvSpPr>
            <p:spPr bwMode="auto">
              <a:xfrm>
                <a:off x="1845" y="2328"/>
                <a:ext cx="2070"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450"/>
                  </a:spcAft>
                </a:pPr>
                <a:r>
                  <a:rPr lang="en-US" altLang="en-US" sz="1500"/>
                  <a:t>Labor cost per day</a:t>
                </a:r>
              </a:p>
              <a:p>
                <a:pPr algn="ctr">
                  <a:spcAft>
                    <a:spcPts val="450"/>
                  </a:spcAft>
                </a:pPr>
                <a:r>
                  <a:rPr lang="en-US" altLang="en-US" sz="1500"/>
                  <a:t>Productivity (units per day)</a:t>
                </a:r>
              </a:p>
            </p:txBody>
          </p:sp>
          <p:sp>
            <p:nvSpPr>
              <p:cNvPr id="42003" name="Line 7"/>
              <p:cNvSpPr>
                <a:spLocks noChangeShapeType="1"/>
              </p:cNvSpPr>
              <p:nvPr/>
            </p:nvSpPr>
            <p:spPr bwMode="auto">
              <a:xfrm>
                <a:off x="1840" y="2680"/>
                <a:ext cx="208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2001" name="Rectangle 8"/>
            <p:cNvSpPr>
              <a:spLocks noChangeArrowheads="1"/>
            </p:cNvSpPr>
            <p:nvPr/>
          </p:nvSpPr>
          <p:spPr bwMode="auto">
            <a:xfrm>
              <a:off x="3918" y="2447"/>
              <a:ext cx="1211"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a:t>= Cost per unit</a:t>
              </a:r>
            </a:p>
          </p:txBody>
        </p:sp>
      </p:grpSp>
      <p:grpSp>
        <p:nvGrpSpPr>
          <p:cNvPr id="45065" name="Group 9"/>
          <p:cNvGrpSpPr>
            <a:grpSpLocks/>
          </p:cNvGrpSpPr>
          <p:nvPr/>
        </p:nvGrpSpPr>
        <p:grpSpPr bwMode="auto">
          <a:xfrm>
            <a:off x="1787130" y="3335242"/>
            <a:ext cx="2376488" cy="926009"/>
            <a:chOff x="485" y="3039"/>
            <a:chExt cx="1996" cy="1037"/>
          </a:xfrm>
        </p:grpSpPr>
        <p:sp>
          <p:nvSpPr>
            <p:cNvPr id="41995" name="Rectangle 10"/>
            <p:cNvSpPr>
              <a:spLocks noChangeArrowheads="1"/>
            </p:cNvSpPr>
            <p:nvPr/>
          </p:nvSpPr>
          <p:spPr bwMode="auto">
            <a:xfrm>
              <a:off x="963" y="3039"/>
              <a:ext cx="1302"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b="1">
                  <a:solidFill>
                    <a:srgbClr val="BF0922"/>
                  </a:solidFill>
                </a:rPr>
                <a:t>South Carolina</a:t>
              </a:r>
            </a:p>
          </p:txBody>
        </p:sp>
        <p:grpSp>
          <p:nvGrpSpPr>
            <p:cNvPr id="41996" name="Group 11"/>
            <p:cNvGrpSpPr>
              <a:grpSpLocks/>
            </p:cNvGrpSpPr>
            <p:nvPr/>
          </p:nvGrpSpPr>
          <p:grpSpPr bwMode="auto">
            <a:xfrm>
              <a:off x="485" y="3384"/>
              <a:ext cx="1996" cy="692"/>
              <a:chOff x="485" y="3408"/>
              <a:chExt cx="1996" cy="692"/>
            </a:xfrm>
          </p:grpSpPr>
          <p:sp>
            <p:nvSpPr>
              <p:cNvPr id="41997" name="Rectangle 12"/>
              <p:cNvSpPr>
                <a:spLocks noChangeArrowheads="1"/>
              </p:cNvSpPr>
              <p:nvPr/>
            </p:nvSpPr>
            <p:spPr bwMode="auto">
              <a:xfrm>
                <a:off x="1198" y="3535"/>
                <a:ext cx="128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a:t>= $1.17 per unit</a:t>
                </a:r>
              </a:p>
            </p:txBody>
          </p:sp>
          <p:sp>
            <p:nvSpPr>
              <p:cNvPr id="41998" name="Rectangle 13"/>
              <p:cNvSpPr>
                <a:spLocks noChangeArrowheads="1"/>
              </p:cNvSpPr>
              <p:nvPr/>
            </p:nvSpPr>
            <p:spPr bwMode="auto">
              <a:xfrm>
                <a:off x="485" y="3408"/>
                <a:ext cx="722"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450"/>
                  </a:spcAft>
                </a:pPr>
                <a:r>
                  <a:rPr lang="en-US" altLang="en-US" sz="1500"/>
                  <a:t>$70</a:t>
                </a:r>
              </a:p>
              <a:p>
                <a:pPr algn="ctr">
                  <a:spcAft>
                    <a:spcPts val="450"/>
                  </a:spcAft>
                </a:pPr>
                <a:r>
                  <a:rPr lang="en-US" altLang="en-US" sz="1500"/>
                  <a:t>60 units</a:t>
                </a:r>
              </a:p>
            </p:txBody>
          </p:sp>
          <p:sp>
            <p:nvSpPr>
              <p:cNvPr id="41999" name="Line 14"/>
              <p:cNvSpPr>
                <a:spLocks noChangeShapeType="1"/>
              </p:cNvSpPr>
              <p:nvPr/>
            </p:nvSpPr>
            <p:spPr bwMode="auto">
              <a:xfrm>
                <a:off x="528" y="3664"/>
                <a:ext cx="66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45071" name="Group 15"/>
          <p:cNvGrpSpPr>
            <a:grpSpLocks/>
          </p:cNvGrpSpPr>
          <p:nvPr/>
        </p:nvGrpSpPr>
        <p:grpSpPr bwMode="auto">
          <a:xfrm>
            <a:off x="5148265" y="3335242"/>
            <a:ext cx="2347913" cy="926009"/>
            <a:chOff x="3357" y="3039"/>
            <a:chExt cx="1972" cy="1037"/>
          </a:xfrm>
        </p:grpSpPr>
        <p:sp>
          <p:nvSpPr>
            <p:cNvPr id="41990" name="Rectangle 16"/>
            <p:cNvSpPr>
              <a:spLocks noChangeArrowheads="1"/>
            </p:cNvSpPr>
            <p:nvPr/>
          </p:nvSpPr>
          <p:spPr bwMode="auto">
            <a:xfrm>
              <a:off x="4032" y="3039"/>
              <a:ext cx="70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b="1">
                  <a:solidFill>
                    <a:srgbClr val="BF0922"/>
                  </a:solidFill>
                </a:rPr>
                <a:t>Mexico</a:t>
              </a:r>
            </a:p>
          </p:txBody>
        </p:sp>
        <p:grpSp>
          <p:nvGrpSpPr>
            <p:cNvPr id="41991" name="Group 17"/>
            <p:cNvGrpSpPr>
              <a:grpSpLocks/>
            </p:cNvGrpSpPr>
            <p:nvPr/>
          </p:nvGrpSpPr>
          <p:grpSpPr bwMode="auto">
            <a:xfrm>
              <a:off x="3357" y="3384"/>
              <a:ext cx="1972" cy="692"/>
              <a:chOff x="3357" y="3360"/>
              <a:chExt cx="1972" cy="692"/>
            </a:xfrm>
          </p:grpSpPr>
          <p:sp>
            <p:nvSpPr>
              <p:cNvPr id="41992" name="Rectangle 18"/>
              <p:cNvSpPr>
                <a:spLocks noChangeArrowheads="1"/>
              </p:cNvSpPr>
              <p:nvPr/>
            </p:nvSpPr>
            <p:spPr bwMode="auto">
              <a:xfrm>
                <a:off x="4046" y="3495"/>
                <a:ext cx="1283"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500"/>
                  <a:t>= $1.25 per unit</a:t>
                </a:r>
              </a:p>
            </p:txBody>
          </p:sp>
          <p:sp>
            <p:nvSpPr>
              <p:cNvPr id="41993" name="Rectangle 19"/>
              <p:cNvSpPr>
                <a:spLocks noChangeArrowheads="1"/>
              </p:cNvSpPr>
              <p:nvPr/>
            </p:nvSpPr>
            <p:spPr bwMode="auto">
              <a:xfrm>
                <a:off x="3357" y="3360"/>
                <a:ext cx="722"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450"/>
                  </a:spcAft>
                </a:pPr>
                <a:r>
                  <a:rPr lang="en-US" altLang="en-US" sz="1500"/>
                  <a:t>$25</a:t>
                </a:r>
              </a:p>
              <a:p>
                <a:pPr algn="ctr">
                  <a:spcAft>
                    <a:spcPts val="450"/>
                  </a:spcAft>
                </a:pPr>
                <a:r>
                  <a:rPr lang="en-US" altLang="en-US" sz="1500"/>
                  <a:t>20 units</a:t>
                </a:r>
              </a:p>
            </p:txBody>
          </p:sp>
          <p:sp>
            <p:nvSpPr>
              <p:cNvPr id="41994" name="Line 20"/>
              <p:cNvSpPr>
                <a:spLocks noChangeShapeType="1"/>
              </p:cNvSpPr>
              <p:nvPr/>
            </p:nvSpPr>
            <p:spPr bwMode="auto">
              <a:xfrm>
                <a:off x="3384" y="3624"/>
                <a:ext cx="66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Tree>
    <p:extLst>
      <p:ext uri="{BB962C8B-B14F-4D97-AF65-F5344CB8AC3E}">
        <p14:creationId xmlns:p14="http://schemas.microsoft.com/office/powerpoint/2010/main" val="1517822805"/>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5059"/>
                                        </p:tgtEl>
                                        <p:attrNameLst>
                                          <p:attrName>style.visibility</p:attrName>
                                        </p:attrNameLst>
                                      </p:cBhvr>
                                      <p:to>
                                        <p:strVal val="visible"/>
                                      </p:to>
                                    </p:set>
                                    <p:animEffect transition="in" filter="strips(downRight)">
                                      <p:cBhvr>
                                        <p:cTn id="7" dur="1000"/>
                                        <p:tgtEl>
                                          <p:spTgt spid="45059"/>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45060"/>
                                        </p:tgtEl>
                                        <p:attrNameLst>
                                          <p:attrName>style.visibility</p:attrName>
                                        </p:attrNameLst>
                                      </p:cBhvr>
                                      <p:to>
                                        <p:strVal val="visible"/>
                                      </p:to>
                                    </p:set>
                                    <p:animEffect transition="in" filter="strips(downRight)">
                                      <p:cBhvr>
                                        <p:cTn id="11" dur="1000"/>
                                        <p:tgtEl>
                                          <p:spTgt spid="45060"/>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45065"/>
                                        </p:tgtEl>
                                        <p:attrNameLst>
                                          <p:attrName>style.visibility</p:attrName>
                                        </p:attrNameLst>
                                      </p:cBhvr>
                                      <p:to>
                                        <p:strVal val="visible"/>
                                      </p:to>
                                    </p:set>
                                    <p:animEffect transition="in" filter="strips(downRight)">
                                      <p:cBhvr>
                                        <p:cTn id="15" dur="1000"/>
                                        <p:tgtEl>
                                          <p:spTgt spid="45065"/>
                                        </p:tgtEl>
                                      </p:cBhvr>
                                    </p:animEffect>
                                  </p:childTnLst>
                                </p:cTn>
                              </p:par>
                            </p:childTnLst>
                          </p:cTn>
                        </p:par>
                        <p:par>
                          <p:cTn id="16" fill="hold" nodeType="afterGroup">
                            <p:stCondLst>
                              <p:cond delay="6000"/>
                            </p:stCondLst>
                            <p:childTnLst>
                              <p:par>
                                <p:cTn id="17" presetID="18" presetClass="entr" presetSubtype="6" fill="hold" nodeType="afterEffect">
                                  <p:stCondLst>
                                    <p:cond delay="1000"/>
                                  </p:stCondLst>
                                  <p:childTnLst>
                                    <p:set>
                                      <p:cBhvr>
                                        <p:cTn id="18" dur="1" fill="hold">
                                          <p:stCondLst>
                                            <p:cond delay="0"/>
                                          </p:stCondLst>
                                        </p:cTn>
                                        <p:tgtEl>
                                          <p:spTgt spid="45071"/>
                                        </p:tgtEl>
                                        <p:attrNameLst>
                                          <p:attrName>style.visibility</p:attrName>
                                        </p:attrNameLst>
                                      </p:cBhvr>
                                      <p:to>
                                        <p:strVal val="visible"/>
                                      </p:to>
                                    </p:set>
                                    <p:animEffect transition="in" filter="strips(downRight)">
                                      <p:cBhvr>
                                        <p:cTn id="19" dur="1000"/>
                                        <p:tgtEl>
                                          <p:spTgt spid="45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553768" y="820639"/>
            <a:ext cx="6036469" cy="829568"/>
          </a:xfrm>
        </p:spPr>
        <p:txBody>
          <a:bodyPr>
            <a:normAutofit fontScale="90000"/>
          </a:bodyPr>
          <a:lstStyle/>
          <a:p>
            <a:r>
              <a:rPr lang="en-US" altLang="en-US" sz="3000">
                <a:latin typeface="Arial" pitchFamily="34" charset="0"/>
                <a:cs typeface="Arial" pitchFamily="34" charset="0"/>
              </a:rPr>
              <a:t>Faktor yang Mempengaruhi Keputusan Lokasi</a:t>
            </a:r>
            <a:endParaRPr lang="en-US" altLang="en-US" sz="3000">
              <a:latin typeface="Arial" pitchFamily="34" charset="0"/>
              <a:cs typeface="Arial" pitchFamily="34" charset="0"/>
            </a:endParaRPr>
          </a:p>
        </p:txBody>
      </p:sp>
      <p:sp>
        <p:nvSpPr>
          <p:cNvPr id="46083" name="Rectangle 3"/>
          <p:cNvSpPr>
            <a:spLocks noChangeArrowheads="1"/>
          </p:cNvSpPr>
          <p:nvPr/>
        </p:nvSpPr>
        <p:spPr bwMode="auto">
          <a:xfrm>
            <a:off x="1875235" y="1715395"/>
            <a:ext cx="6436557" cy="289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Nilai tukar dan risiko mata uang</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Dapat memiliki dampak signifikan pada biaya</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Harga berubah seiring waktu</a:t>
            </a:r>
          </a:p>
          <a:p>
            <a:pPr>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Biaya</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Berwujud - biaya yang mudah diukur seperti utilitas, tenaga kerja, bahan, pajak</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Tidak berwujud - kurang mudah dihitung dan mencakup pendidikan, transportasi umum, komunitas, kualitas hidup</a:t>
            </a:r>
            <a:endParaRPr lang="en-US" altLang="en-US" sz="1400">
              <a:effectLst>
                <a:outerShdw blurRad="38100" dist="38100" dir="2700000" algn="tl">
                  <a:srgbClr val="000000">
                    <a:alpha val="43137"/>
                  </a:srgbClr>
                </a:outerShdw>
              </a:effectLst>
            </a:endParaRP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6083"/>
                                        </p:tgtEl>
                                        <p:attrNameLst>
                                          <p:attrName>style.visibility</p:attrName>
                                        </p:attrNameLst>
                                      </p:cBhvr>
                                      <p:to>
                                        <p:strVal val="visible"/>
                                      </p:to>
                                    </p:set>
                                    <p:animEffect transition="in" filter="strips(downRight)">
                                      <p:cBhvr>
                                        <p:cTn id="7" dur="10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553768" y="820639"/>
            <a:ext cx="6036469" cy="829568"/>
          </a:xfrm>
        </p:spPr>
        <p:txBody>
          <a:bodyPr>
            <a:normAutofit fontScale="90000"/>
          </a:bodyPr>
          <a:lstStyle/>
          <a:p>
            <a:r>
              <a:rPr lang="en-US" altLang="en-US" sz="3000">
                <a:latin typeface="Arial" pitchFamily="34" charset="0"/>
                <a:cs typeface="Arial" pitchFamily="34" charset="0"/>
              </a:rPr>
              <a:t>Faktor yang Mempengaruhi Keputusan Lokasi</a:t>
            </a:r>
            <a:endParaRPr lang="en-US" altLang="en-US" sz="3000">
              <a:latin typeface="Arial" pitchFamily="34" charset="0"/>
              <a:cs typeface="Arial" pitchFamily="34" charset="0"/>
            </a:endParaRPr>
          </a:p>
        </p:txBody>
      </p:sp>
      <p:sp>
        <p:nvSpPr>
          <p:cNvPr id="46083" name="Rectangle 3"/>
          <p:cNvSpPr>
            <a:spLocks noChangeArrowheads="1"/>
          </p:cNvSpPr>
          <p:nvPr/>
        </p:nvSpPr>
        <p:spPr bwMode="auto">
          <a:xfrm>
            <a:off x="1875235" y="1715395"/>
            <a:ext cx="6436557" cy="289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Nilai tukar dan risiko mata uang</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Dapat memiliki dampak signifikan pada biaya</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Harga berubah seiring waktu</a:t>
            </a:r>
          </a:p>
          <a:p>
            <a:pPr>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Biaya</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Berwujud - biaya yang mudah diukur seperti utilitas, tenaga kerja, bahan, pajak</a:t>
            </a:r>
          </a:p>
          <a:p>
            <a:pPr lvl="1">
              <a:lnSpc>
                <a:spcPct val="90000"/>
              </a:lnSpc>
              <a:spcAft>
                <a:spcPct val="40000"/>
              </a:spcAft>
              <a:buClr>
                <a:srgbClr val="FFFF00"/>
              </a:buClr>
              <a:buSzPct val="60000"/>
              <a:buFont typeface="Courier New" panose="02070309020205020404" pitchFamily="49" charset="0"/>
              <a:buChar char="o"/>
            </a:pPr>
            <a:r>
              <a:rPr lang="en-US" altLang="en-US">
                <a:effectLst>
                  <a:outerShdw blurRad="38100" dist="38100" dir="2700000" algn="tl">
                    <a:srgbClr val="000000">
                      <a:alpha val="43137"/>
                    </a:srgbClr>
                  </a:outerShdw>
                </a:effectLst>
              </a:rPr>
              <a:t>Tidak berwujud - kurang mudah dihitung dan mencakup pendidikan, transportasi umum, komunitas, kualitas hidup</a:t>
            </a:r>
            <a:endParaRPr lang="en-US" altLang="en-US" sz="1400">
              <a:effectLst>
                <a:outerShdw blurRad="38100" dist="38100" dir="2700000" algn="tl">
                  <a:srgbClr val="000000">
                    <a:alpha val="43137"/>
                  </a:srgbClr>
                </a:outerShdw>
              </a:effectLst>
            </a:endParaRPr>
          </a:p>
        </p:txBody>
      </p:sp>
      <p:sp>
        <p:nvSpPr>
          <p:cNvPr id="4" name="Text Box 4"/>
          <p:cNvSpPr txBox="1">
            <a:spLocks noChangeArrowheads="1"/>
          </p:cNvSpPr>
          <p:nvPr/>
        </p:nvSpPr>
        <p:spPr bwMode="auto">
          <a:xfrm>
            <a:off x="4532710" y="2249389"/>
            <a:ext cx="3573600" cy="2169098"/>
          </a:xfrm>
          <a:prstGeom prst="rect">
            <a:avLst/>
          </a:prstGeom>
          <a:solidFill>
            <a:schemeClr val="accent4"/>
          </a:solidFill>
          <a:ln w="9525">
            <a:solidFill>
              <a:schemeClr val="tx1"/>
            </a:solidFill>
            <a:miter lim="800000"/>
            <a:headEnd/>
            <a:tailEnd/>
          </a:ln>
          <a:effectLst/>
          <a:extLst/>
        </p:spPr>
        <p:txBody>
          <a:bodyPr wrap="square" lIns="256500" tIns="251100" rIns="256500" bIns="251100">
            <a:spAutoFit/>
          </a:bodyPr>
          <a:lstStyle/>
          <a:p>
            <a:pPr algn="ctr" fontAlgn="auto">
              <a:lnSpc>
                <a:spcPct val="90000"/>
              </a:lnSpc>
              <a:spcBef>
                <a:spcPts val="0"/>
              </a:spcBef>
              <a:spcAft>
                <a:spcPts val="0"/>
              </a:spcAft>
              <a:defRPr/>
            </a:pPr>
            <a:r>
              <a:rPr lang="en-US" sz="2400">
                <a:effectLst>
                  <a:outerShdw blurRad="38100" dist="38100" dir="2700000" algn="tl">
                    <a:srgbClr val="000000">
                      <a:alpha val="43137"/>
                    </a:srgbClr>
                  </a:outerShdw>
                </a:effectLst>
                <a:latin typeface="+mn-lt"/>
                <a:cs typeface="+mn-cs"/>
              </a:rPr>
              <a:t>Keputusan lokasi berdasarkan biaya saja dapat menciptakan situasi etika yang sulit</a:t>
            </a:r>
            <a:endParaRPr lang="en-US" sz="2400" dirty="0">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3132581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553768" y="820639"/>
            <a:ext cx="6036469" cy="829568"/>
          </a:xfrm>
        </p:spPr>
        <p:txBody>
          <a:bodyPr>
            <a:normAutofit fontScale="90000"/>
          </a:bodyPr>
          <a:lstStyle/>
          <a:p>
            <a:r>
              <a:rPr lang="en-US" altLang="en-US" sz="3000">
                <a:latin typeface="Arial" pitchFamily="34" charset="0"/>
                <a:cs typeface="Arial" pitchFamily="34" charset="0"/>
              </a:rPr>
              <a:t>Faktor yang Mempengaruhi Keputusan Lokasi</a:t>
            </a:r>
            <a:endParaRPr lang="en-US" altLang="en-US" sz="3000">
              <a:latin typeface="Arial" pitchFamily="34" charset="0"/>
              <a:cs typeface="Arial" pitchFamily="34" charset="0"/>
            </a:endParaRPr>
          </a:p>
        </p:txBody>
      </p:sp>
      <p:sp>
        <p:nvSpPr>
          <p:cNvPr id="46083" name="Rectangle 3"/>
          <p:cNvSpPr>
            <a:spLocks noChangeArrowheads="1"/>
          </p:cNvSpPr>
          <p:nvPr/>
        </p:nvSpPr>
        <p:spPr bwMode="auto">
          <a:xfrm>
            <a:off x="1875236" y="1715395"/>
            <a:ext cx="5449490" cy="301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BF0922"/>
              </a:buClr>
              <a:buSzPct val="60000"/>
              <a:buFont typeface="Lucida Grande"/>
              <a:buChar char="►"/>
            </a:pPr>
            <a:r>
              <a:rPr lang="en-US" altLang="en-US" sz="2100"/>
              <a:t>Exchange rates and currency risks</a:t>
            </a:r>
          </a:p>
          <a:p>
            <a:pPr lvl="1">
              <a:lnSpc>
                <a:spcPct val="90000"/>
              </a:lnSpc>
              <a:spcAft>
                <a:spcPct val="40000"/>
              </a:spcAft>
              <a:buClr>
                <a:srgbClr val="BF0922"/>
              </a:buClr>
              <a:buSzPct val="60000"/>
              <a:buFont typeface="Lucida Grande"/>
              <a:buChar char="►"/>
            </a:pPr>
            <a:r>
              <a:rPr lang="en-US" altLang="en-US"/>
              <a:t>Can have a significant impact on costs</a:t>
            </a:r>
          </a:p>
          <a:p>
            <a:pPr lvl="1">
              <a:lnSpc>
                <a:spcPct val="90000"/>
              </a:lnSpc>
              <a:spcAft>
                <a:spcPct val="40000"/>
              </a:spcAft>
              <a:buClr>
                <a:srgbClr val="BF0922"/>
              </a:buClr>
              <a:buSzPct val="60000"/>
              <a:buFont typeface="Lucida Grande"/>
              <a:buChar char="►"/>
            </a:pPr>
            <a:r>
              <a:rPr lang="en-US" altLang="en-US"/>
              <a:t>Rates change over time</a:t>
            </a:r>
          </a:p>
          <a:p>
            <a:pPr>
              <a:lnSpc>
                <a:spcPct val="90000"/>
              </a:lnSpc>
              <a:spcAft>
                <a:spcPct val="40000"/>
              </a:spcAft>
              <a:buClr>
                <a:srgbClr val="BF0922"/>
              </a:buClr>
              <a:buSzPct val="60000"/>
              <a:buFont typeface="Lucida Grande"/>
              <a:buChar char="►"/>
            </a:pPr>
            <a:r>
              <a:rPr lang="en-US" altLang="en-US" sz="2100"/>
              <a:t>Costs</a:t>
            </a:r>
          </a:p>
          <a:p>
            <a:pPr lvl="1">
              <a:lnSpc>
                <a:spcPct val="90000"/>
              </a:lnSpc>
              <a:spcAft>
                <a:spcPct val="40000"/>
              </a:spcAft>
              <a:buClr>
                <a:srgbClr val="BF0922"/>
              </a:buClr>
              <a:buSzPct val="60000"/>
              <a:buFont typeface="Lucida Grande"/>
              <a:buChar char="►"/>
            </a:pPr>
            <a:r>
              <a:rPr lang="en-US" altLang="en-US"/>
              <a:t>Tangible - easily measured costs such as utilities, labor, materials, taxes</a:t>
            </a:r>
          </a:p>
          <a:p>
            <a:pPr lvl="1">
              <a:lnSpc>
                <a:spcPct val="90000"/>
              </a:lnSpc>
              <a:spcAft>
                <a:spcPct val="40000"/>
              </a:spcAft>
              <a:buClr>
                <a:srgbClr val="BF0922"/>
              </a:buClr>
              <a:buSzPct val="60000"/>
              <a:buFont typeface="Lucida Grande"/>
              <a:buChar char="►"/>
            </a:pPr>
            <a:r>
              <a:rPr lang="en-US" altLang="en-US"/>
              <a:t>Intangible - less easy to quantify and include education, public transportation, community, quality-of-life</a:t>
            </a:r>
          </a:p>
        </p:txBody>
      </p:sp>
    </p:spTree>
    <p:extLst>
      <p:ext uri="{BB962C8B-B14F-4D97-AF65-F5344CB8AC3E}">
        <p14:creationId xmlns:p14="http://schemas.microsoft.com/office/powerpoint/2010/main" val="3707431076"/>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6083"/>
                                        </p:tgtEl>
                                        <p:attrNameLst>
                                          <p:attrName>style.visibility</p:attrName>
                                        </p:attrNameLst>
                                      </p:cBhvr>
                                      <p:to>
                                        <p:strVal val="visible"/>
                                      </p:to>
                                    </p:set>
                                    <p:animEffect transition="in" filter="strips(downRight)">
                                      <p:cBhvr>
                                        <p:cTn id="7" dur="10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1553768" y="820640"/>
            <a:ext cx="6036469" cy="836711"/>
          </a:xfrm>
        </p:spPr>
        <p:txBody>
          <a:bodyPr>
            <a:normAutofit fontScale="90000"/>
          </a:bodyPr>
          <a:lstStyle/>
          <a:p>
            <a:r>
              <a:rPr lang="en-US" altLang="en-US" sz="3000">
                <a:latin typeface="Arial" pitchFamily="34" charset="0"/>
                <a:cs typeface="Arial" pitchFamily="34" charset="0"/>
              </a:rPr>
              <a:t>Faktor yang </a:t>
            </a:r>
            <a:r>
              <a:rPr lang="en-US" altLang="en-US" sz="3000" smtClean="0">
                <a:latin typeface="Arial" pitchFamily="34" charset="0"/>
                <a:cs typeface="Arial" pitchFamily="34" charset="0"/>
              </a:rPr>
              <a:t>Mempengaruhi</a:t>
            </a:r>
            <a:r>
              <a:rPr lang="en-US" altLang="en-US" sz="3000">
                <a:latin typeface="Arial" pitchFamily="34" charset="0"/>
                <a:cs typeface="Arial" pitchFamily="34" charset="0"/>
              </a:rPr>
              <a:t/>
            </a:r>
            <a:br>
              <a:rPr lang="en-US" altLang="en-US" sz="3000">
                <a:latin typeface="Arial" pitchFamily="34" charset="0"/>
                <a:cs typeface="Arial" pitchFamily="34" charset="0"/>
              </a:rPr>
            </a:br>
            <a:r>
              <a:rPr lang="en-US" altLang="en-US" sz="3000">
                <a:latin typeface="Arial" pitchFamily="34" charset="0"/>
                <a:cs typeface="Arial" pitchFamily="34" charset="0"/>
              </a:rPr>
              <a:t>Keputusan Lokasi</a:t>
            </a:r>
          </a:p>
        </p:txBody>
      </p:sp>
      <p:sp>
        <p:nvSpPr>
          <p:cNvPr id="48131" name="Rectangle 3"/>
          <p:cNvSpPr>
            <a:spLocks noChangeArrowheads="1"/>
          </p:cNvSpPr>
          <p:nvPr/>
        </p:nvSpPr>
        <p:spPr bwMode="auto">
          <a:xfrm>
            <a:off x="1765700" y="1736826"/>
            <a:ext cx="5611415"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ts val="900"/>
              </a:spcAft>
              <a:buClr>
                <a:srgbClr val="FFFF00"/>
              </a:buClr>
              <a:buSzPct val="60000"/>
              <a:buFont typeface="Courier New" panose="02070309020205020404" pitchFamily="49" charset="0"/>
              <a:buChar char="o"/>
            </a:pPr>
            <a:r>
              <a:rPr lang="en-US" altLang="en-US" sz="2100">
                <a:effectLst>
                  <a:outerShdw blurRad="38100" dist="38100" dir="2700000" algn="tl">
                    <a:srgbClr val="000000">
                      <a:alpha val="43137"/>
                    </a:srgbClr>
                  </a:outerShdw>
                </a:effectLst>
              </a:rPr>
              <a:t>Risiko Politik, Nilai-nilai, dan Budaya</a:t>
            </a:r>
          </a:p>
          <a:p>
            <a:pPr lvl="1">
              <a:lnSpc>
                <a:spcPct val="90000"/>
              </a:lnSpc>
              <a:spcAft>
                <a:spcPts val="900"/>
              </a:spcAft>
              <a:buClr>
                <a:srgbClr val="FFFF00"/>
              </a:buClr>
              <a:buSzPct val="60000"/>
              <a:buFont typeface="Courier New" panose="02070309020205020404" pitchFamily="49" charset="0"/>
              <a:buChar char="o"/>
            </a:pPr>
            <a:r>
              <a:rPr lang="en-US" altLang="en-US" smtClean="0">
                <a:effectLst>
                  <a:outerShdw blurRad="38100" dist="38100" dir="2700000" algn="tl">
                    <a:srgbClr val="000000">
                      <a:alpha val="43137"/>
                    </a:srgbClr>
                  </a:outerShdw>
                </a:effectLst>
              </a:rPr>
              <a:t>Sikap Negara, Daerah, dan Wilayah terhadap swasta, kekayaan intelektual, tata ruang, polusi, stabilitas tenaga kerja mungkin berubah-ubah.</a:t>
            </a:r>
            <a:endParaRPr lang="en-US" altLang="en-US">
              <a:effectLst>
                <a:outerShdw blurRad="38100" dist="38100" dir="2700000" algn="tl">
                  <a:srgbClr val="000000">
                    <a:alpha val="43137"/>
                  </a:srgbClr>
                </a:outerShdw>
              </a:effectLst>
            </a:endParaRPr>
          </a:p>
          <a:p>
            <a:pPr lvl="1">
              <a:lnSpc>
                <a:spcPct val="90000"/>
              </a:lnSpc>
              <a:spcAft>
                <a:spcPts val="900"/>
              </a:spcAft>
              <a:buClr>
                <a:srgbClr val="FFFF00"/>
              </a:buClr>
              <a:buSzPct val="60000"/>
              <a:buFont typeface="Courier New" panose="02070309020205020404" pitchFamily="49" charset="0"/>
              <a:buChar char="o"/>
            </a:pPr>
            <a:r>
              <a:rPr lang="en-US" altLang="en-US" smtClean="0">
                <a:effectLst>
                  <a:outerShdw blurRad="38100" dist="38100" dir="2700000" algn="tl">
                    <a:srgbClr val="000000">
                      <a:alpha val="43137"/>
                    </a:srgbClr>
                  </a:outerShdw>
                </a:effectLst>
              </a:rPr>
              <a:t>Sikap tenaga kerja terhadap keluar-masuk, serikat tenaga kerja, dan absensi</a:t>
            </a:r>
          </a:p>
          <a:p>
            <a:pPr lvl="1">
              <a:lnSpc>
                <a:spcPct val="90000"/>
              </a:lnSpc>
              <a:spcAft>
                <a:spcPts val="900"/>
              </a:spcAft>
              <a:buClr>
                <a:srgbClr val="FFFF00"/>
              </a:buClr>
              <a:buSzPct val="60000"/>
              <a:buFont typeface="Courier New" panose="02070309020205020404" pitchFamily="49" charset="0"/>
              <a:buChar char="o"/>
            </a:pPr>
            <a:r>
              <a:rPr lang="en-US" altLang="en-US" smtClean="0">
                <a:effectLst>
                  <a:outerShdw blurRad="38100" dist="38100" dir="2700000" algn="tl">
                    <a:srgbClr val="000000">
                      <a:alpha val="43137"/>
                    </a:srgbClr>
                  </a:outerShdw>
                </a:effectLst>
              </a:rPr>
              <a:t>Budaya global memiliki sikap yang berbeda terhadap hokum, etika dan norma</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8131"/>
                                        </p:tgtEl>
                                        <p:attrNameLst>
                                          <p:attrName>style.visibility</p:attrName>
                                        </p:attrNameLst>
                                      </p:cBhvr>
                                      <p:to>
                                        <p:strVal val="visible"/>
                                      </p:to>
                                    </p:set>
                                    <p:animEffect transition="in" filter="strips(downRight)">
                                      <p:cBhvr>
                                        <p:cTn id="7" dur="10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4" descr="corrupt map 11 fade.gif"/>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143000" y="642939"/>
            <a:ext cx="68580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Rectangle 3"/>
          <p:cNvSpPr>
            <a:spLocks noGrp="1" noChangeArrowheads="1"/>
          </p:cNvSpPr>
          <p:nvPr>
            <p:ph type="title" idx="4294967295"/>
          </p:nvPr>
        </p:nvSpPr>
        <p:spPr>
          <a:xfrm>
            <a:off x="236306" y="231150"/>
            <a:ext cx="5829300" cy="566738"/>
          </a:xfrm>
        </p:spPr>
        <p:txBody>
          <a:bodyPr>
            <a:normAutofit fontScale="90000"/>
          </a:bodyPr>
          <a:lstStyle/>
          <a:p>
            <a:r>
              <a:rPr lang="en-US" altLang="en-US" smtClean="0">
                <a:effectLst>
                  <a:outerShdw blurRad="38100" dist="38100" dir="2700000" algn="tl">
                    <a:srgbClr val="000000">
                      <a:alpha val="43137"/>
                    </a:srgbClr>
                  </a:outerShdw>
                </a:effectLst>
                <a:latin typeface="Arial" pitchFamily="34" charset="0"/>
                <a:cs typeface="Arial" pitchFamily="34" charset="0"/>
              </a:rPr>
              <a:t>Ranking Corruption</a:t>
            </a:r>
          </a:p>
        </p:txBody>
      </p:sp>
      <p:sp>
        <p:nvSpPr>
          <p:cNvPr id="382980" name="Text Box 4"/>
          <p:cNvSpPr txBox="1">
            <a:spLocks noChangeArrowheads="1"/>
          </p:cNvSpPr>
          <p:nvPr/>
        </p:nvSpPr>
        <p:spPr bwMode="auto">
          <a:xfrm>
            <a:off x="1001312" y="1264445"/>
            <a:ext cx="6744896" cy="3268587"/>
          </a:xfrm>
          <a:prstGeom prst="rect">
            <a:avLst/>
          </a:prstGeom>
          <a:noFill/>
          <a:ln>
            <a:noFill/>
          </a:ln>
          <a:effectLst/>
          <a:extLst/>
        </p:spPr>
        <p:txBody>
          <a:bodyPr wrap="square">
            <a:spAutoFit/>
          </a:bodyPr>
          <a:lstStyle>
            <a:lvl1pPr marL="660400" indent="-660400">
              <a:tabLst>
                <a:tab pos="6197600" algn="ctr"/>
              </a:tabLst>
              <a:defRPr sz="2400">
                <a:solidFill>
                  <a:schemeClr val="tx1"/>
                </a:solidFill>
                <a:latin typeface="Arial" charset="0"/>
                <a:ea typeface="ＭＳ Ｐゴシック" charset="0"/>
                <a:cs typeface="ＭＳ Ｐゴシック" charset="0"/>
              </a:defRPr>
            </a:lvl1pPr>
            <a:lvl2pPr marL="1308100" indent="-457200">
              <a:tabLst>
                <a:tab pos="6197600" algn="ctr"/>
              </a:tabLst>
              <a:defRPr sz="2400">
                <a:solidFill>
                  <a:schemeClr val="tx1"/>
                </a:solidFill>
                <a:latin typeface="Arial" charset="0"/>
                <a:ea typeface="ＭＳ Ｐゴシック" charset="0"/>
              </a:defRPr>
            </a:lvl2pPr>
            <a:lvl3pPr marL="1955800" indent="-457200">
              <a:tabLst>
                <a:tab pos="6197600" algn="ctr"/>
              </a:tabLst>
              <a:defRPr sz="2400">
                <a:solidFill>
                  <a:schemeClr val="tx1"/>
                </a:solidFill>
                <a:latin typeface="Arial" charset="0"/>
                <a:ea typeface="ＭＳ Ｐゴシック" charset="0"/>
              </a:defRPr>
            </a:lvl3pPr>
            <a:lvl4pPr marL="2603500" indent="-457200">
              <a:tabLst>
                <a:tab pos="6197600" algn="ctr"/>
              </a:tabLst>
              <a:defRPr sz="2400">
                <a:solidFill>
                  <a:schemeClr val="tx1"/>
                </a:solidFill>
                <a:latin typeface="Arial" charset="0"/>
                <a:ea typeface="ＭＳ Ｐゴシック" charset="0"/>
              </a:defRPr>
            </a:lvl4pPr>
            <a:lvl5pPr marL="3251200" indent="-457200">
              <a:tabLst>
                <a:tab pos="6197600" algn="ctr"/>
              </a:tabLst>
              <a:defRPr sz="2400">
                <a:solidFill>
                  <a:schemeClr val="tx1"/>
                </a:solidFill>
                <a:latin typeface="Arial" charset="0"/>
                <a:ea typeface="ＭＳ Ｐゴシック" charset="0"/>
              </a:defRPr>
            </a:lvl5pPr>
            <a:lvl6pPr marL="37084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6pPr>
            <a:lvl7pPr marL="41656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7pPr>
            <a:lvl8pPr marL="46228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8pPr>
            <a:lvl9pPr marL="5080000" indent="-457200" eaLnBrk="0" fontAlgn="base" hangingPunct="0">
              <a:spcBef>
                <a:spcPct val="0"/>
              </a:spcBef>
              <a:spcAft>
                <a:spcPct val="0"/>
              </a:spcAft>
              <a:tabLst>
                <a:tab pos="6197600" algn="ctr"/>
              </a:tabLst>
              <a:defRPr sz="2400">
                <a:solidFill>
                  <a:schemeClr val="tx1"/>
                </a:solidFill>
                <a:latin typeface="Arial" charset="0"/>
                <a:ea typeface="ＭＳ Ｐゴシック" charset="0"/>
              </a:defRPr>
            </a:lvl9pPr>
          </a:lstStyle>
          <a:p>
            <a:pPr marL="0" indent="0" fontAlgn="auto">
              <a:spcBef>
                <a:spcPts val="0"/>
              </a:spcBef>
              <a:spcAft>
                <a:spcPct val="20000"/>
              </a:spcAft>
              <a:tabLst>
                <a:tab pos="976313" algn="l"/>
                <a:tab pos="4797425" algn="ctr"/>
              </a:tabLst>
              <a:defRPr/>
            </a:pPr>
            <a:r>
              <a:rPr lang="en-US" sz="1200" b="1" smtClean="0">
                <a:effectLst>
                  <a:outerShdw blurRad="38100" dist="38100" dir="2700000" algn="tl">
                    <a:srgbClr val="000000">
                      <a:alpha val="43137"/>
                    </a:srgbClr>
                  </a:outerShdw>
                </a:effectLst>
                <a:latin typeface="Arial"/>
                <a:cs typeface="Arial"/>
              </a:rPr>
              <a:t>Peringkat</a:t>
            </a:r>
            <a:r>
              <a:rPr lang="en-US" sz="1200" b="1" dirty="0">
                <a:effectLst>
                  <a:outerShdw blurRad="38100" dist="38100" dir="2700000" algn="tl">
                    <a:srgbClr val="000000">
                      <a:alpha val="43137"/>
                    </a:srgbClr>
                  </a:outerShdw>
                </a:effectLst>
                <a:latin typeface="Arial"/>
                <a:cs typeface="Arial"/>
              </a:rPr>
              <a:t>	</a:t>
            </a:r>
            <a:r>
              <a:rPr lang="en-US" sz="1200" b="1">
                <a:effectLst>
                  <a:outerShdw blurRad="38100" dist="38100" dir="2700000" algn="tl">
                    <a:srgbClr val="000000">
                      <a:alpha val="43137"/>
                    </a:srgbClr>
                  </a:outerShdw>
                </a:effectLst>
                <a:latin typeface="Arial"/>
                <a:cs typeface="Arial"/>
              </a:rPr>
              <a:t>                </a:t>
            </a:r>
            <a:r>
              <a:rPr lang="en-US" sz="1200" b="1" smtClean="0">
                <a:effectLst>
                  <a:outerShdw blurRad="38100" dist="38100" dir="2700000" algn="tl">
                    <a:srgbClr val="000000">
                      <a:alpha val="43137"/>
                    </a:srgbClr>
                  </a:outerShdw>
                </a:effectLst>
                <a:latin typeface="Arial"/>
                <a:cs typeface="Arial"/>
              </a:rPr>
              <a:t>Negara</a:t>
            </a:r>
            <a:r>
              <a:rPr lang="en-US" sz="1200" b="1" dirty="0">
                <a:effectLst>
                  <a:outerShdw blurRad="38100" dist="38100" dir="2700000" algn="tl">
                    <a:srgbClr val="000000">
                      <a:alpha val="43137"/>
                    </a:srgbClr>
                  </a:outerShdw>
                </a:effectLst>
                <a:latin typeface="Arial"/>
                <a:cs typeface="Arial"/>
              </a:rPr>
              <a:t>	2012 CPI Score (out of 100)</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	Demark, Finland, New Zealand 	90</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4	Sweden	88</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5	Singapore	87</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6	Switzerland 	86</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7	Australia, Norway	85</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9	Canada, Netherlands	84</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13	Germany	79</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14	Hong Kong	77</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17	Japan, UK	74</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19	USA	73</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37	Taiwan	61</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39	Israel	60</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45	South Korea	56</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80	China	39</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123	Vietnam	31</a:t>
            </a:r>
          </a:p>
          <a:p>
            <a:pPr marL="0" indent="0" fontAlgn="auto">
              <a:spcBef>
                <a:spcPts val="0"/>
              </a:spcBef>
              <a:spcAft>
                <a:spcPts val="0"/>
              </a:spcAft>
              <a:tabLst>
                <a:tab pos="976313" algn="l"/>
                <a:tab pos="4648200" algn="ctr"/>
              </a:tabLst>
              <a:defRPr/>
            </a:pPr>
            <a:r>
              <a:rPr lang="en-US" sz="1200" b="1" dirty="0">
                <a:effectLst>
                  <a:outerShdw blurRad="38100" dist="38100" dir="2700000" algn="tl">
                    <a:srgbClr val="000000">
                      <a:alpha val="43137"/>
                    </a:srgbClr>
                  </a:outerShdw>
                </a:effectLst>
                <a:latin typeface="Arial"/>
                <a:cs typeface="Arial"/>
              </a:rPr>
              <a:t>133	Russia	28</a:t>
            </a:r>
          </a:p>
        </p:txBody>
      </p:sp>
      <p:grpSp>
        <p:nvGrpSpPr>
          <p:cNvPr id="382981" name="Group 5"/>
          <p:cNvGrpSpPr>
            <a:grpSpLocks/>
          </p:cNvGrpSpPr>
          <p:nvPr/>
        </p:nvGrpSpPr>
        <p:grpSpPr bwMode="auto">
          <a:xfrm>
            <a:off x="6565109" y="1542159"/>
            <a:ext cx="1577579" cy="3277458"/>
            <a:chOff x="4437" y="1159"/>
            <a:chExt cx="1325" cy="2677"/>
          </a:xfrm>
        </p:grpSpPr>
        <p:sp>
          <p:nvSpPr>
            <p:cNvPr id="46086" name="Text Box 6"/>
            <p:cNvSpPr txBox="1">
              <a:spLocks noChangeArrowheads="1"/>
            </p:cNvSpPr>
            <p:nvPr/>
          </p:nvSpPr>
          <p:spPr bwMode="auto">
            <a:xfrm>
              <a:off x="4437" y="1159"/>
              <a:ext cx="1325" cy="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AU" altLang="en-US" sz="1500" b="1" smtClean="0">
                  <a:solidFill>
                    <a:srgbClr val="FFFF00"/>
                  </a:solidFill>
                  <a:ea typeface="MS PGothic" pitchFamily="34" charset="-128"/>
                </a:rPr>
                <a:t>Paling</a:t>
              </a:r>
            </a:p>
            <a:p>
              <a:pPr algn="ctr">
                <a:lnSpc>
                  <a:spcPct val="85000"/>
                </a:lnSpc>
              </a:pPr>
              <a:r>
                <a:rPr lang="en-AU" altLang="en-US" sz="1500" b="1" smtClean="0">
                  <a:solidFill>
                    <a:srgbClr val="FFFF00"/>
                  </a:solidFill>
                  <a:ea typeface="MS PGothic" pitchFamily="34" charset="-128"/>
                </a:rPr>
                <a:t>Tidak Korup</a:t>
              </a:r>
              <a:endParaRPr lang="en-AU" altLang="en-US" sz="1500" b="1">
                <a:solidFill>
                  <a:srgbClr val="FFFF00"/>
                </a:solidFill>
                <a:ea typeface="MS PGothic" pitchFamily="34" charset="-128"/>
              </a:endParaRPr>
            </a:p>
          </p:txBody>
        </p:sp>
        <p:sp>
          <p:nvSpPr>
            <p:cNvPr id="46087" name="Text Box 7"/>
            <p:cNvSpPr txBox="1">
              <a:spLocks noChangeArrowheads="1"/>
            </p:cNvSpPr>
            <p:nvPr/>
          </p:nvSpPr>
          <p:spPr bwMode="auto">
            <a:xfrm>
              <a:off x="4608" y="3440"/>
              <a:ext cx="1035" cy="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AU" altLang="en-US" sz="1500" b="1" smtClean="0">
                  <a:solidFill>
                    <a:srgbClr val="FFFF00"/>
                  </a:solidFill>
                  <a:ea typeface="MS PGothic" pitchFamily="34" charset="-128"/>
                </a:rPr>
                <a:t>Paling</a:t>
              </a:r>
            </a:p>
            <a:p>
              <a:pPr algn="ctr">
                <a:lnSpc>
                  <a:spcPct val="85000"/>
                </a:lnSpc>
              </a:pPr>
              <a:r>
                <a:rPr lang="en-AU" altLang="en-US" sz="1500" b="1" smtClean="0">
                  <a:solidFill>
                    <a:srgbClr val="FFFF00"/>
                  </a:solidFill>
                  <a:ea typeface="MS PGothic" pitchFamily="34" charset="-128"/>
                </a:rPr>
                <a:t>Korup</a:t>
              </a:r>
              <a:endParaRPr lang="en-AU" altLang="en-US" sz="1500" b="1">
                <a:solidFill>
                  <a:srgbClr val="FFFF00"/>
                </a:solidFill>
                <a:ea typeface="MS PGothic" pitchFamily="34" charset="-128"/>
              </a:endParaRPr>
            </a:p>
          </p:txBody>
        </p:sp>
        <p:sp>
          <p:nvSpPr>
            <p:cNvPr id="46088" name="AutoShape 8"/>
            <p:cNvSpPr>
              <a:spLocks noChangeArrowheads="1"/>
            </p:cNvSpPr>
            <p:nvPr/>
          </p:nvSpPr>
          <p:spPr bwMode="auto">
            <a:xfrm>
              <a:off x="4925" y="1590"/>
              <a:ext cx="348" cy="1799"/>
            </a:xfrm>
            <a:prstGeom prst="upDownArrow">
              <a:avLst>
                <a:gd name="adj1" fmla="val 45333"/>
                <a:gd name="adj2" fmla="val 72039"/>
              </a:avLst>
            </a:prstGeom>
            <a:gradFill rotWithShape="1">
              <a:gsLst>
                <a:gs pos="0">
                  <a:srgbClr val="C24A61"/>
                </a:gs>
                <a:gs pos="35001">
                  <a:srgbClr val="C24A61"/>
                </a:gs>
                <a:gs pos="91000">
                  <a:srgbClr val="FFFF00"/>
                </a:gs>
                <a:gs pos="100000">
                  <a:srgbClr val="FFF24B"/>
                </a:gs>
              </a:gsLst>
              <a:lin ang="16200000"/>
            </a:gradFill>
            <a:ln w="9525">
              <a:solidFill>
                <a:schemeClr val="tx1"/>
              </a:solidFill>
              <a:miter lim="800000"/>
              <a:headEnd/>
              <a:tailEnd/>
            </a:ln>
          </p:spPr>
          <p:txBody>
            <a:bodyPr vert="eaVert"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solidFill>
                  <a:srgbClr val="000000"/>
                </a:solidFill>
              </a:endParaRPr>
            </a:p>
          </p:txBody>
        </p:sp>
      </p:grpSp>
      <p:pic>
        <p:nvPicPr>
          <p:cNvPr id="46085" name="Picture 3" descr="transparency_international_73169.jpg"/>
          <p:cNvPicPr>
            <a:picLocks noChangeAspect="1"/>
          </p:cNvPicPr>
          <p:nvPr/>
        </p:nvPicPr>
        <p:blipFill>
          <a:blip r:embed="rId5">
            <a:extLst>
              <a:ext uri="{28A0092B-C50C-407E-A947-70E740481C1C}">
                <a14:useLocalDpi xmlns:a14="http://schemas.microsoft.com/office/drawing/2010/main" val="0"/>
              </a:ext>
            </a:extLst>
          </a:blip>
          <a:srcRect t="32706" b="33647"/>
          <a:stretch>
            <a:fillRect/>
          </a:stretch>
        </p:blipFill>
        <p:spPr bwMode="auto">
          <a:xfrm>
            <a:off x="4039831" y="4577205"/>
            <a:ext cx="1423988" cy="358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141982" y="964090"/>
            <a:ext cx="2475358" cy="276999"/>
          </a:xfrm>
          <a:prstGeom prst="rect">
            <a:avLst/>
          </a:prstGeom>
          <a:noFill/>
        </p:spPr>
        <p:txBody>
          <a:bodyPr wrap="none" rtlCol="0">
            <a:spAutoFit/>
          </a:bodyPr>
          <a:lstStyle/>
          <a:p>
            <a:r>
              <a:rPr lang="en-US" sz="1200" smtClean="0"/>
              <a:t>CPI = Coruption Perception Index</a:t>
            </a:r>
            <a:endParaRPr lang="en-US" sz="1200"/>
          </a:p>
        </p:txBody>
      </p:sp>
      <p:cxnSp>
        <p:nvCxnSpPr>
          <p:cNvPr id="4" name="Straight Arrow Connector 3"/>
          <p:cNvCxnSpPr/>
          <p:nvPr/>
        </p:nvCxnSpPr>
        <p:spPr>
          <a:xfrm flipH="1">
            <a:off x="5463819" y="1104521"/>
            <a:ext cx="678163" cy="159924"/>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82980"/>
                                        </p:tgtEl>
                                        <p:attrNameLst>
                                          <p:attrName>style.visibility</p:attrName>
                                        </p:attrNameLst>
                                      </p:cBhvr>
                                      <p:to>
                                        <p:strVal val="visible"/>
                                      </p:to>
                                    </p:set>
                                    <p:animEffect transition="in" filter="strips(downRight)">
                                      <p:cBhvr>
                                        <p:cTn id="7" dur="1000"/>
                                        <p:tgtEl>
                                          <p:spTgt spid="382980"/>
                                        </p:tgtEl>
                                      </p:cBhvr>
                                    </p:animEffect>
                                  </p:childTnLst>
                                </p:cTn>
                              </p:par>
                            </p:childTnLst>
                          </p:cTn>
                        </p:par>
                        <p:par>
                          <p:cTn id="8" fill="hold" nodeType="afterGroup">
                            <p:stCondLst>
                              <p:cond delay="2000"/>
                            </p:stCondLst>
                            <p:childTnLst>
                              <p:par>
                                <p:cTn id="9" presetID="16" presetClass="entr" presetSubtype="42" fill="hold" nodeType="afterEffect">
                                  <p:stCondLst>
                                    <p:cond delay="0"/>
                                  </p:stCondLst>
                                  <p:childTnLst>
                                    <p:set>
                                      <p:cBhvr>
                                        <p:cTn id="10" dur="1" fill="hold">
                                          <p:stCondLst>
                                            <p:cond delay="0"/>
                                          </p:stCondLst>
                                        </p:cTn>
                                        <p:tgtEl>
                                          <p:spTgt spid="382981"/>
                                        </p:tgtEl>
                                        <p:attrNameLst>
                                          <p:attrName>style.visibility</p:attrName>
                                        </p:attrNameLst>
                                      </p:cBhvr>
                                      <p:to>
                                        <p:strVal val="visible"/>
                                      </p:to>
                                    </p:set>
                                    <p:animEffect transition="in" filter="barn(outHorizontal)">
                                      <p:cBhvr>
                                        <p:cTn id="11" dur="1000"/>
                                        <p:tgtEl>
                                          <p:spTgt spid="382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553768" y="827783"/>
            <a:ext cx="6036469" cy="865286"/>
          </a:xfrm>
        </p:spPr>
        <p:txBody>
          <a:bodyPr>
            <a:normAutofit fontScale="90000"/>
          </a:bodyPr>
          <a:lstStyle/>
          <a:p>
            <a:r>
              <a:rPr lang="en-US" altLang="en-US" sz="3000">
                <a:latin typeface="Arial" pitchFamily="34" charset="0"/>
                <a:cs typeface="Arial" pitchFamily="34" charset="0"/>
              </a:rPr>
              <a:t>Faktor yang Mempengaruhi</a:t>
            </a:r>
            <a:br>
              <a:rPr lang="en-US" altLang="en-US" sz="3000">
                <a:latin typeface="Arial" pitchFamily="34" charset="0"/>
                <a:cs typeface="Arial" pitchFamily="34" charset="0"/>
              </a:rPr>
            </a:br>
            <a:r>
              <a:rPr lang="en-US" altLang="en-US" sz="3000">
                <a:latin typeface="Arial" pitchFamily="34" charset="0"/>
                <a:cs typeface="Arial" pitchFamily="34" charset="0"/>
              </a:rPr>
              <a:t>Keputusan Lokasi</a:t>
            </a:r>
            <a:endParaRPr lang="en-US" altLang="en-US" sz="3000">
              <a:latin typeface="Arial" pitchFamily="34" charset="0"/>
              <a:cs typeface="Arial" pitchFamily="34" charset="0"/>
            </a:endParaRPr>
          </a:p>
        </p:txBody>
      </p:sp>
      <p:sp>
        <p:nvSpPr>
          <p:cNvPr id="51203" name="Rectangle 3"/>
          <p:cNvSpPr>
            <a:spLocks noChangeArrowheads="1"/>
          </p:cNvSpPr>
          <p:nvPr/>
        </p:nvSpPr>
        <p:spPr bwMode="auto">
          <a:xfrm>
            <a:off x="1765700" y="1758257"/>
            <a:ext cx="5611415" cy="29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100">
                <a:effectLst>
                  <a:outerShdw blurRad="38100" dist="38100" dir="2700000" algn="tl">
                    <a:srgbClr val="000000">
                      <a:alpha val="43137"/>
                    </a:srgbClr>
                  </a:outerShdw>
                </a:effectLst>
              </a:rPr>
              <a:t>Dekat dengan pasar</a:t>
            </a:r>
          </a:p>
          <a:p>
            <a:pPr lvl="1">
              <a:lnSpc>
                <a:spcPct val="90000"/>
              </a:lnSpc>
              <a:spcAft>
                <a:spcPct val="40000"/>
              </a:spcAft>
              <a:buClr>
                <a:srgbClr val="FFFF00"/>
              </a:buClr>
              <a:buSzPct val="60000"/>
              <a:buFont typeface="Courier New" panose="02070309020205020404" pitchFamily="49" charset="0"/>
              <a:buChar char="o"/>
            </a:pPr>
            <a:r>
              <a:rPr lang="en-US" altLang="en-US" sz="2000">
                <a:effectLst>
                  <a:outerShdw blurRad="38100" dist="38100" dir="2700000" algn="tl">
                    <a:srgbClr val="000000">
                      <a:alpha val="43137"/>
                    </a:srgbClr>
                  </a:outerShdw>
                </a:effectLst>
              </a:rPr>
              <a:t>Sangat penting untuk layanan</a:t>
            </a:r>
          </a:p>
          <a:p>
            <a:pPr lvl="1">
              <a:lnSpc>
                <a:spcPct val="90000"/>
              </a:lnSpc>
              <a:spcAft>
                <a:spcPct val="40000"/>
              </a:spcAft>
              <a:buClr>
                <a:srgbClr val="FFFF00"/>
              </a:buClr>
              <a:buSzPct val="60000"/>
              <a:buFont typeface="Courier New" panose="02070309020205020404" pitchFamily="49" charset="0"/>
              <a:buChar char="o"/>
            </a:pPr>
            <a:r>
              <a:rPr lang="en-US" altLang="en-US" sz="2000">
                <a:effectLst>
                  <a:outerShdw blurRad="38100" dist="38100" dir="2700000" algn="tl">
                    <a:srgbClr val="000000">
                      <a:alpha val="43137"/>
                    </a:srgbClr>
                  </a:outerShdw>
                </a:effectLst>
              </a:rPr>
              <a:t>Sistem JIT atau biaya transportasi tinggi dapat membuatnya penting bagi produsen</a:t>
            </a:r>
          </a:p>
          <a:p>
            <a:pPr>
              <a:lnSpc>
                <a:spcPct val="90000"/>
              </a:lnSpc>
              <a:spcAft>
                <a:spcPct val="40000"/>
              </a:spcAft>
              <a:buClr>
                <a:srgbClr val="FFFF00"/>
              </a:buClr>
              <a:buSzPct val="60000"/>
              <a:buFont typeface="Courier New" panose="02070309020205020404" pitchFamily="49" charset="0"/>
              <a:buChar char="o"/>
            </a:pPr>
            <a:r>
              <a:rPr lang="en-US" altLang="en-US" sz="2100">
                <a:effectLst>
                  <a:outerShdw blurRad="38100" dist="38100" dir="2700000" algn="tl">
                    <a:srgbClr val="000000">
                      <a:alpha val="43137"/>
                    </a:srgbClr>
                  </a:outerShdw>
                </a:effectLst>
              </a:rPr>
              <a:t>Dekat dengan pemasok</a:t>
            </a:r>
          </a:p>
          <a:p>
            <a:pPr lvl="1">
              <a:lnSpc>
                <a:spcPct val="90000"/>
              </a:lnSpc>
              <a:spcAft>
                <a:spcPct val="40000"/>
              </a:spcAft>
              <a:buClr>
                <a:srgbClr val="FFFF00"/>
              </a:buClr>
              <a:buSzPct val="60000"/>
              <a:buFont typeface="Courier New" panose="02070309020205020404" pitchFamily="49" charset="0"/>
              <a:buChar char="o"/>
            </a:pPr>
            <a:r>
              <a:rPr lang="en-US" altLang="en-US" sz="2000">
                <a:effectLst>
                  <a:outerShdw blurRad="38100" dist="38100" dir="2700000" algn="tl">
                    <a:srgbClr val="000000">
                      <a:alpha val="43137"/>
                    </a:srgbClr>
                  </a:outerShdw>
                </a:effectLst>
              </a:rPr>
              <a:t>Barang tahan lama, biaya transportasi tinggi, produk besar</a:t>
            </a:r>
            <a:endParaRPr lang="en-US" altLang="en-US" sz="1600">
              <a:effectLst>
                <a:outerShdw blurRad="38100" dist="38100" dir="2700000" algn="tl">
                  <a:srgbClr val="000000">
                    <a:alpha val="43137"/>
                  </a:srgbClr>
                </a:outerShdw>
              </a:effectLst>
            </a:endParaRP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1203"/>
                                        </p:tgtEl>
                                        <p:attrNameLst>
                                          <p:attrName>style.visibility</p:attrName>
                                        </p:attrNameLst>
                                      </p:cBhvr>
                                      <p:to>
                                        <p:strVal val="visible"/>
                                      </p:to>
                                    </p:set>
                                    <p:animEffect transition="in" filter="strips(downRight)">
                                      <p:cBhvr>
                                        <p:cTn id="7" dur="1000"/>
                                        <p:tgtEl>
                                          <p:spTgt spid="51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1553768" y="820639"/>
            <a:ext cx="6036469" cy="879574"/>
          </a:xfrm>
        </p:spPr>
        <p:txBody>
          <a:bodyPr>
            <a:normAutofit fontScale="90000"/>
          </a:bodyPr>
          <a:lstStyle/>
          <a:p>
            <a:r>
              <a:rPr lang="en-US" altLang="en-US" sz="3000">
                <a:latin typeface="Arial" pitchFamily="34" charset="0"/>
                <a:cs typeface="Arial" pitchFamily="34" charset="0"/>
              </a:rPr>
              <a:t>Faktor yang Mempengaruhi</a:t>
            </a:r>
            <a:br>
              <a:rPr lang="en-US" altLang="en-US" sz="3000">
                <a:latin typeface="Arial" pitchFamily="34" charset="0"/>
                <a:cs typeface="Arial" pitchFamily="34" charset="0"/>
              </a:rPr>
            </a:br>
            <a:r>
              <a:rPr lang="en-US" altLang="en-US" sz="3000">
                <a:latin typeface="Arial" pitchFamily="34" charset="0"/>
                <a:cs typeface="Arial" pitchFamily="34" charset="0"/>
              </a:rPr>
              <a:t>Keputusan Lokasi</a:t>
            </a:r>
            <a:endParaRPr lang="en-US" altLang="en-US" sz="3000">
              <a:latin typeface="Arial" pitchFamily="34" charset="0"/>
              <a:cs typeface="Arial" pitchFamily="34" charset="0"/>
            </a:endParaRPr>
          </a:p>
        </p:txBody>
      </p:sp>
      <p:sp>
        <p:nvSpPr>
          <p:cNvPr id="52227" name="Rectangle 3"/>
          <p:cNvSpPr>
            <a:spLocks noChangeArrowheads="1"/>
          </p:cNvSpPr>
          <p:nvPr/>
        </p:nvSpPr>
        <p:spPr bwMode="auto">
          <a:xfrm>
            <a:off x="1765700" y="1808263"/>
            <a:ext cx="5611415" cy="1743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7913" indent="-404813">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Courier New" panose="02070309020205020404" pitchFamily="49" charset="0"/>
              <a:buChar char="o"/>
            </a:pPr>
            <a:r>
              <a:rPr lang="en-US" altLang="en-US" sz="2100">
                <a:effectLst>
                  <a:outerShdw blurRad="38100" dist="38100" dir="2700000" algn="tl">
                    <a:srgbClr val="000000">
                      <a:alpha val="43137"/>
                    </a:srgbClr>
                  </a:outerShdw>
                </a:effectLst>
              </a:rPr>
              <a:t>Jarak ke pesaing (pengelompokan)</a:t>
            </a:r>
          </a:p>
          <a:p>
            <a:pPr lvl="1">
              <a:lnSpc>
                <a:spcPct val="90000"/>
              </a:lnSpc>
              <a:spcAft>
                <a:spcPct val="40000"/>
              </a:spcAft>
              <a:buClr>
                <a:srgbClr val="FFFF00"/>
              </a:buClr>
              <a:buSzPct val="60000"/>
              <a:buFont typeface="Courier New" panose="02070309020205020404" pitchFamily="49" charset="0"/>
              <a:buChar char="o"/>
            </a:pPr>
            <a:r>
              <a:rPr lang="en-US" altLang="en-US" sz="2000">
                <a:effectLst>
                  <a:outerShdw blurRad="38100" dist="38100" dir="2700000" algn="tl">
                    <a:srgbClr val="000000">
                      <a:alpha val="43137"/>
                    </a:srgbClr>
                  </a:outerShdw>
                </a:effectLst>
              </a:rPr>
              <a:t>Sering didorong oleh sumber daya seperti alam, informasi, modal, bakat</a:t>
            </a:r>
          </a:p>
          <a:p>
            <a:pPr lvl="1">
              <a:lnSpc>
                <a:spcPct val="90000"/>
              </a:lnSpc>
              <a:spcAft>
                <a:spcPct val="40000"/>
              </a:spcAft>
              <a:buClr>
                <a:srgbClr val="FFFF00"/>
              </a:buClr>
              <a:buSzPct val="60000"/>
              <a:buFont typeface="Courier New" panose="02070309020205020404" pitchFamily="49" charset="0"/>
              <a:buChar char="o"/>
            </a:pPr>
            <a:r>
              <a:rPr lang="en-US" altLang="en-US" sz="2000">
                <a:effectLst>
                  <a:outerShdw blurRad="38100" dist="38100" dir="2700000" algn="tl">
                    <a:srgbClr val="000000">
                      <a:alpha val="43137"/>
                    </a:srgbClr>
                  </a:outerShdw>
                </a:effectLst>
              </a:rPr>
              <a:t>Ditemukan di industri manufaktur dan jasa</a:t>
            </a:r>
            <a:endParaRPr lang="en-US" altLang="en-US" sz="1600">
              <a:effectLst>
                <a:outerShdw blurRad="38100" dist="38100" dir="2700000" algn="tl">
                  <a:srgbClr val="000000">
                    <a:alpha val="43137"/>
                  </a:srgbClr>
                </a:outerShdw>
              </a:effectLst>
            </a:endParaRP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2227"/>
                                        </p:tgtEl>
                                        <p:attrNameLst>
                                          <p:attrName>style.visibility</p:attrName>
                                        </p:attrNameLst>
                                      </p:cBhvr>
                                      <p:to>
                                        <p:strVal val="visible"/>
                                      </p:to>
                                    </p:set>
                                    <p:animEffect transition="in" filter="strips(downRight)">
                                      <p:cBhvr>
                                        <p:cTn id="7" dur="1000"/>
                                        <p:tgtEl>
                                          <p:spTgt spid="5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85800" y="326231"/>
            <a:ext cx="7772400" cy="619125"/>
          </a:xfrm>
        </p:spPr>
        <p:txBody>
          <a:bodyPr lIns="91427" tIns="45713" rIns="91427" bIns="45713">
            <a:normAutofit/>
          </a:bodyPr>
          <a:lstStyle/>
          <a:p>
            <a:pPr marL="342900" indent="-342900"/>
            <a:r>
              <a:rPr lang="en-US" altLang="en-US" smtClean="0">
                <a:latin typeface="Arial" pitchFamily="34" charset="0"/>
                <a:cs typeface="Arial" pitchFamily="34" charset="0"/>
              </a:rPr>
              <a:t>Clustering Perusahaan</a:t>
            </a:r>
            <a:endParaRPr lang="en-US" altLang="en-US" smtClean="0">
              <a:latin typeface="Arial" pitchFamily="34" charset="0"/>
              <a:cs typeface="Arial" pitchFamily="34" charset="0"/>
            </a:endParaRPr>
          </a:p>
        </p:txBody>
      </p:sp>
      <p:graphicFrame>
        <p:nvGraphicFramePr>
          <p:cNvPr id="2" name="Table 1"/>
          <p:cNvGraphicFramePr>
            <a:graphicFrameLocks noGrp="1"/>
          </p:cNvGraphicFramePr>
          <p:nvPr>
            <p:extLst/>
          </p:nvPr>
        </p:nvGraphicFramePr>
        <p:xfrm>
          <a:off x="889000" y="1200150"/>
          <a:ext cx="7569200" cy="3101456"/>
        </p:xfrm>
        <a:graphic>
          <a:graphicData uri="http://schemas.openxmlformats.org/drawingml/2006/table">
            <a:tbl>
              <a:tblPr firstRow="1" bandRow="1">
                <a:tableStyleId>{2D5ABB26-0587-4C30-8999-92F81FD0307C}</a:tableStyleId>
              </a:tblPr>
              <a:tblGrid>
                <a:gridCol w="1524000"/>
                <a:gridCol w="685800"/>
                <a:gridCol w="2362200"/>
                <a:gridCol w="2997200"/>
              </a:tblGrid>
              <a:tr h="278174">
                <a:tc>
                  <a:txBody>
                    <a:bodyPr/>
                    <a:lstStyle/>
                    <a:p>
                      <a:pPr algn="ctr"/>
                      <a:r>
                        <a:rPr lang="en-US" sz="1400" dirty="0" smtClean="0">
                          <a:solidFill>
                            <a:schemeClr val="bg1"/>
                          </a:solidFill>
                          <a:effectLst>
                            <a:outerShdw blurRad="38100" dist="38100" dir="2700000" algn="tl">
                              <a:srgbClr val="000000">
                                <a:alpha val="43137"/>
                              </a:srgbClr>
                            </a:outerShdw>
                          </a:effectLst>
                        </a:rPr>
                        <a:t>TABLE 8.3</a:t>
                      </a:r>
                      <a:endParaRPr lang="en-US" sz="1400" dirty="0">
                        <a:solidFill>
                          <a:schemeClr val="bg1"/>
                        </a:solidFill>
                        <a:effectLst>
                          <a:outerShdw blurRad="38100" dist="38100" dir="2700000" algn="tl">
                            <a:srgbClr val="000000">
                              <a:alpha val="43137"/>
                            </a:srgbClr>
                          </a:outerShdw>
                        </a:effectLst>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r>
                        <a:rPr lang="en-US" sz="1400" smtClean="0">
                          <a:effectLst>
                            <a:outerShdw blurRad="38100" dist="38100" dir="2700000" algn="tl">
                              <a:srgbClr val="000000">
                                <a:alpha val="43137"/>
                              </a:srgbClr>
                            </a:outerShdw>
                          </a:effectLst>
                        </a:rPr>
                        <a:t>Pengklasteran (Pengelompokan) Perusahaan</a:t>
                      </a:r>
                      <a:endParaRPr lang="en-US" sz="1400" dirty="0">
                        <a:effectLst>
                          <a:outerShdw blurRad="38100" dist="38100" dir="2700000" algn="tl">
                            <a:srgbClr val="000000">
                              <a:alpha val="43137"/>
                            </a:srgbClr>
                          </a:outerShdw>
                        </a:effectLst>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480136">
                <a:tc gridSpan="2">
                  <a:txBody>
                    <a:bodyPr/>
                    <a:lstStyle/>
                    <a:p>
                      <a:r>
                        <a:rPr lang="en-US" sz="1400" b="1" smtClean="0">
                          <a:solidFill>
                            <a:schemeClr val="tx1"/>
                          </a:solidFill>
                          <a:effectLst>
                            <a:outerShdw blurRad="38100" dist="38100" dir="2700000" algn="tl">
                              <a:srgbClr val="000000">
                                <a:alpha val="43137"/>
                              </a:srgbClr>
                            </a:outerShdw>
                          </a:effectLst>
                        </a:rPr>
                        <a:t>INDUSTRI</a:t>
                      </a:r>
                      <a:endParaRPr lang="en-US" sz="1400" b="1" dirty="0">
                        <a:solidFill>
                          <a:schemeClr val="tx1"/>
                        </a:solidFill>
                        <a:effectLst>
                          <a:outerShdw blurRad="38100" dist="38100" dir="2700000" algn="tl">
                            <a:srgbClr val="000000">
                              <a:alpha val="43137"/>
                            </a:srgbClr>
                          </a:outerShdw>
                        </a:effectLs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400" b="1" smtClean="0">
                          <a:solidFill>
                            <a:schemeClr val="tx1"/>
                          </a:solidFill>
                          <a:effectLst>
                            <a:outerShdw blurRad="38100" dist="38100" dir="2700000" algn="tl">
                              <a:srgbClr val="000000">
                                <a:alpha val="43137"/>
                              </a:srgbClr>
                            </a:outerShdw>
                          </a:effectLst>
                        </a:rPr>
                        <a:t>LOKASI</a:t>
                      </a:r>
                      <a:endParaRPr lang="en-US" sz="1400" b="1" dirty="0">
                        <a:solidFill>
                          <a:schemeClr val="tx1"/>
                        </a:solidFill>
                        <a:effectLst>
                          <a:outerShdw blurRad="38100" dist="38100" dir="2700000" algn="tl">
                            <a:srgbClr val="000000">
                              <a:alpha val="43137"/>
                            </a:srgbClr>
                          </a:outerShdw>
                        </a:effectLs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smtClean="0">
                          <a:solidFill>
                            <a:schemeClr val="tx1"/>
                          </a:solidFill>
                          <a:effectLst>
                            <a:outerShdw blurRad="38100" dist="38100" dir="2700000" algn="tl">
                              <a:srgbClr val="000000">
                                <a:alpha val="43137"/>
                              </a:srgbClr>
                            </a:outerShdw>
                          </a:effectLst>
                        </a:rPr>
                        <a:t>ALASAN PENGKLASTERAN</a:t>
                      </a:r>
                      <a:endParaRPr lang="en-US" sz="1400" b="1" dirty="0" smtClean="0">
                        <a:solidFill>
                          <a:schemeClr val="tx1"/>
                        </a:solidFill>
                        <a:effectLst>
                          <a:outerShdw blurRad="38100" dist="38100" dir="2700000" algn="tl">
                            <a:srgbClr val="000000">
                              <a:alpha val="43137"/>
                            </a:srgbClr>
                          </a:outerShdw>
                        </a:effectLs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685908">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mn-lt"/>
                          <a:ea typeface="+mn-ea"/>
                          <a:cs typeface="+mn-cs"/>
                        </a:rPr>
                        <a:t>Pembuatan Anggur (Wine)</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u="none" strike="noStrike" cap="none" normalizeH="0" baseline="0" dirty="0" smtClean="0">
                          <a:ln>
                            <a:noFill/>
                          </a:ln>
                          <a:effectLst>
                            <a:outerShdw blurRad="38100" dist="38100" dir="2700000" algn="tl">
                              <a:srgbClr val="000000">
                                <a:alpha val="43137"/>
                              </a:srgbClr>
                            </a:outerShdw>
                          </a:effectLst>
                        </a:rPr>
                        <a:t>Napa Valley (US) Bordeaux region (France)</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u="none" strike="noStrike" cap="none" normalizeH="0" baseline="0" smtClean="0">
                          <a:ln>
                            <a:noFill/>
                          </a:ln>
                          <a:effectLst>
                            <a:outerShdw blurRad="38100" dist="38100" dir="2700000" algn="tl">
                              <a:srgbClr val="000000">
                                <a:alpha val="43137"/>
                              </a:srgbClr>
                            </a:outerShdw>
                          </a:effectLst>
                        </a:rPr>
                        <a:t>Sumberdaya lahan dan Iklim</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891680">
                <a:tc gridSpan="2">
                  <a:txBody>
                    <a:bodyPr/>
                    <a:lstStyle/>
                    <a:p>
                      <a:r>
                        <a:rPr kumimoji="0" lang="en-US" sz="1400" u="none" strike="noStrike" cap="none" normalizeH="0" baseline="0" smtClean="0">
                          <a:ln>
                            <a:noFill/>
                          </a:ln>
                          <a:effectLst>
                            <a:outerShdw blurRad="38100" dist="38100" dir="2700000" algn="tl">
                              <a:srgbClr val="000000">
                                <a:alpha val="43137"/>
                              </a:srgbClr>
                            </a:outerShdw>
                          </a:effectLst>
                        </a:rPr>
                        <a:t>Perusahaan Software</a:t>
                      </a:r>
                      <a:endParaRPr lang="en-US" sz="1400" dirty="0">
                        <a:effectLst>
                          <a:outerShdw blurRad="38100" dist="38100" dir="2700000" algn="tl">
                            <a:srgbClr val="000000">
                              <a:alpha val="43137"/>
                            </a:srgbClr>
                          </a:outerShdw>
                        </a:effectLst>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u="none" strike="noStrike" cap="none" normalizeH="0" baseline="0" dirty="0" smtClean="0">
                          <a:ln>
                            <a:noFill/>
                          </a:ln>
                          <a:effectLst>
                            <a:outerShdw blurRad="38100" dist="38100" dir="2700000" algn="tl">
                              <a:srgbClr val="000000">
                                <a:alpha val="43137"/>
                              </a:srgbClr>
                            </a:outerShdw>
                          </a:effectLst>
                        </a:rPr>
                        <a:t>Silicon Valley, Boston, Bangalore (India)</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u="none" strike="noStrike" cap="none" normalizeH="0" baseline="0" smtClean="0">
                          <a:ln>
                            <a:noFill/>
                          </a:ln>
                          <a:effectLst>
                            <a:outerShdw blurRad="38100" dist="38100" dir="2700000" algn="tl">
                              <a:srgbClr val="000000">
                                <a:alpha val="43137"/>
                              </a:srgbClr>
                            </a:outerShdw>
                          </a:effectLst>
                        </a:rPr>
                        <a:t>Sumberdaya bakat tenaga kerja lulusan universitas dalam bidang iptek, dekat dengan modal ventura</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685908">
                <a:tc gridSpan="2">
                  <a:txBody>
                    <a:bodyPr/>
                    <a:lstStyle/>
                    <a:p>
                      <a:r>
                        <a:rPr lang="en-US" sz="1400" smtClean="0">
                          <a:effectLst>
                            <a:outerShdw blurRad="38100" dist="38100" dir="2700000" algn="tl">
                              <a:srgbClr val="000000">
                                <a:alpha val="43137"/>
                              </a:srgbClr>
                            </a:outerShdw>
                          </a:effectLst>
                        </a:rPr>
                        <a:t>Energi Bersih (Hijau)</a:t>
                      </a:r>
                      <a:endParaRPr lang="en-US" sz="1400" dirty="0">
                        <a:effectLst>
                          <a:outerShdw blurRad="38100" dist="38100" dir="2700000" algn="tl">
                            <a:srgbClr val="000000">
                              <a:alpha val="43137"/>
                            </a:srgbClr>
                          </a:outerShdw>
                        </a:effectLst>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dirty="0" smtClean="0">
                          <a:effectLst>
                            <a:outerShdw blurRad="38100" dist="38100" dir="2700000" algn="tl">
                              <a:srgbClr val="000000">
                                <a:alpha val="43137"/>
                              </a:srgbClr>
                            </a:outerShdw>
                          </a:effectLst>
                        </a:rPr>
                        <a:t>Colorado</a:t>
                      </a:r>
                      <a:endParaRPr lang="en-US" sz="1400" dirty="0">
                        <a:effectLst>
                          <a:outerShdw blurRad="38100" dist="38100" dir="2700000" algn="tl">
                            <a:srgbClr val="000000">
                              <a:alpha val="43137"/>
                            </a:srgbClr>
                          </a:outerShdw>
                        </a:effectLst>
                      </a:endParaRP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u="none" strike="noStrike" cap="none" normalizeH="0" baseline="0" smtClean="0">
                          <a:ln>
                            <a:noFill/>
                          </a:ln>
                          <a:effectLst>
                            <a:outerShdw blurRad="38100" dist="38100" dir="2700000" algn="tl">
                              <a:srgbClr val="000000">
                                <a:alpha val="43137"/>
                              </a:srgbClr>
                            </a:outerShdw>
                          </a:effectLst>
                        </a:rPr>
                        <a:t>Masa kritis bakat tenagakerja dan informasi, dengan 1000 perusahaan</a:t>
                      </a:r>
                    </a:p>
                  </a:txBody>
                  <a:tcPr marT="34295" marB="3429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94535435"/>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685800" y="326231"/>
            <a:ext cx="7772400" cy="619125"/>
          </a:xfrm>
        </p:spPr>
        <p:txBody>
          <a:bodyPr lIns="91427" tIns="45713" rIns="91427" bIns="45713">
            <a:normAutofit/>
          </a:bodyPr>
          <a:lstStyle/>
          <a:p>
            <a:pPr marL="342900" indent="-342900"/>
            <a:r>
              <a:rPr lang="en-US" altLang="en-US">
                <a:latin typeface="Arial" pitchFamily="34" charset="0"/>
                <a:cs typeface="Arial" pitchFamily="34" charset="0"/>
              </a:rPr>
              <a:t>Clustering Perusahaan</a:t>
            </a:r>
            <a:endParaRPr lang="en-US" altLang="en-US" smtClean="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180110639"/>
              </p:ext>
            </p:extLst>
          </p:nvPr>
        </p:nvGraphicFramePr>
        <p:xfrm>
          <a:off x="889000" y="1200150"/>
          <a:ext cx="7569200" cy="3246070"/>
        </p:xfrm>
        <a:graphic>
          <a:graphicData uri="http://schemas.openxmlformats.org/drawingml/2006/table">
            <a:tbl>
              <a:tblPr firstRow="1" bandRow="1">
                <a:tableStyleId>{2D5ABB26-0587-4C30-8999-92F81FD0307C}</a:tableStyleId>
              </a:tblPr>
              <a:tblGrid>
                <a:gridCol w="1524000"/>
                <a:gridCol w="685800"/>
                <a:gridCol w="2362200"/>
                <a:gridCol w="2997200"/>
              </a:tblGrid>
              <a:tr h="278089">
                <a:tc>
                  <a:txBody>
                    <a:bodyPr/>
                    <a:lstStyle/>
                    <a:p>
                      <a:pPr algn="ctr"/>
                      <a:r>
                        <a:rPr lang="en-US" sz="1400" dirty="0" smtClean="0">
                          <a:solidFill>
                            <a:schemeClr val="bg1"/>
                          </a:solidFill>
                          <a:effectLst>
                            <a:outerShdw blurRad="38100" dist="38100" dir="2700000" algn="tl">
                              <a:srgbClr val="000000">
                                <a:alpha val="43137"/>
                              </a:srgbClr>
                            </a:outerShdw>
                          </a:effectLst>
                        </a:rPr>
                        <a:t>TABLE 8.3</a:t>
                      </a:r>
                      <a:endParaRPr lang="en-US" sz="1400" dirty="0">
                        <a:solidFill>
                          <a:schemeClr val="bg1"/>
                        </a:solidFill>
                        <a:effectLst>
                          <a:outerShdw blurRad="38100" dist="38100" dir="2700000" algn="tl">
                            <a:srgbClr val="000000">
                              <a:alpha val="43137"/>
                            </a:srgbClr>
                          </a:outerShdw>
                        </a:effectLst>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r>
                        <a:rPr lang="en-US" sz="1400" smtClean="0">
                          <a:effectLst>
                            <a:outerShdw blurRad="38100" dist="38100" dir="2700000" algn="tl">
                              <a:srgbClr val="000000">
                                <a:alpha val="43137"/>
                              </a:srgbClr>
                            </a:outerShdw>
                          </a:effectLst>
                        </a:rPr>
                        <a:t>Pengklasteran (Pengelompokan) Perusahaan</a:t>
                      </a:r>
                      <a:endParaRPr lang="en-US" sz="1400" dirty="0">
                        <a:effectLst>
                          <a:outerShdw blurRad="38100" dist="38100" dir="2700000" algn="tl">
                            <a:srgbClr val="000000">
                              <a:alpha val="43137"/>
                            </a:srgbClr>
                          </a:outerShdw>
                        </a:effectLst>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480050">
                <a:tc gridSpan="2">
                  <a:txBody>
                    <a:bodyPr/>
                    <a:lstStyle/>
                    <a:p>
                      <a:r>
                        <a:rPr lang="en-US" sz="1400" b="1" smtClean="0">
                          <a:solidFill>
                            <a:schemeClr val="tx1"/>
                          </a:solidFill>
                          <a:effectLst>
                            <a:outerShdw blurRad="38100" dist="38100" dir="2700000" algn="tl">
                              <a:srgbClr val="000000">
                                <a:alpha val="43137"/>
                              </a:srgbClr>
                            </a:outerShdw>
                          </a:effectLst>
                        </a:rPr>
                        <a:t>INDUSTRI</a:t>
                      </a:r>
                      <a:endParaRPr lang="en-US" sz="1400" b="1" dirty="0">
                        <a:solidFill>
                          <a:schemeClr val="tx1"/>
                        </a:solidFill>
                        <a:effectLst>
                          <a:outerShdw blurRad="38100" dist="38100" dir="2700000" algn="tl">
                            <a:srgbClr val="000000">
                              <a:alpha val="43137"/>
                            </a:srgbClr>
                          </a:outerShdw>
                        </a:effectLs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400" b="1" smtClean="0">
                          <a:solidFill>
                            <a:schemeClr val="tx1"/>
                          </a:solidFill>
                          <a:effectLst>
                            <a:outerShdw blurRad="38100" dist="38100" dir="2700000" algn="tl">
                              <a:srgbClr val="000000">
                                <a:alpha val="43137"/>
                              </a:srgbClr>
                            </a:outerShdw>
                          </a:effectLst>
                        </a:rPr>
                        <a:t>LOKASI</a:t>
                      </a:r>
                      <a:endParaRPr lang="en-US" sz="1400" b="1" dirty="0">
                        <a:solidFill>
                          <a:schemeClr val="tx1"/>
                        </a:solidFill>
                        <a:effectLst>
                          <a:outerShdw blurRad="38100" dist="38100" dir="2700000" algn="tl">
                            <a:srgbClr val="000000">
                              <a:alpha val="43137"/>
                            </a:srgbClr>
                          </a:outerShdw>
                        </a:effectLs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smtClean="0">
                          <a:solidFill>
                            <a:schemeClr val="tx1"/>
                          </a:solidFill>
                          <a:effectLst>
                            <a:outerShdw blurRad="38100" dist="38100" dir="2700000" algn="tl">
                              <a:srgbClr val="000000">
                                <a:alpha val="43137"/>
                              </a:srgbClr>
                            </a:outerShdw>
                          </a:effectLst>
                        </a:rPr>
                        <a:t>ALASAN PENGKLASTERAN</a:t>
                      </a:r>
                      <a:endParaRPr lang="en-US" sz="1400" b="1" dirty="0" smtClean="0">
                        <a:solidFill>
                          <a:schemeClr val="tx1"/>
                        </a:solidFill>
                        <a:effectLst>
                          <a:outerShdw blurRad="38100" dist="38100" dir="2700000" algn="tl">
                            <a:srgbClr val="000000">
                              <a:alpha val="43137"/>
                            </a:srgbClr>
                          </a:outerShdw>
                        </a:effectLs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891530">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Taman (Disney </a:t>
                      </a: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World, Universal Studios, and </a:t>
                      </a: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Sea</a:t>
                      </a: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 World)</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Orlando, Florida</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Hot spot untuk entertainment, suhu hangat, turis, dan tenagakerja murah</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050">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Perusahaan-perusahaan Elektronik</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Northern Mexico</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NAFTA</a:t>
                      </a: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 ekspor bebas bea ke AS.</a:t>
                      </a:r>
                      <a:endParaRPr lang="en-US" sz="1400" b="0" dirty="0">
                        <a:effectLst>
                          <a:outerShdw blurRad="38100" dist="38100" dir="2700000" algn="tl">
                            <a:srgbClr val="000000">
                              <a:alpha val="43137"/>
                            </a:srgbClr>
                          </a:outerShdw>
                        </a:effectLst>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1097270">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Manufaktur Hardware Komputer</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dirty="0" smtClean="0">
                          <a:effectLst>
                            <a:outerShdw blurRad="38100" dist="38100" dir="2700000" algn="tl">
                              <a:srgbClr val="000000">
                                <a:alpha val="43137"/>
                              </a:srgbClr>
                            </a:outerShdw>
                          </a:effectLst>
                        </a:rPr>
                        <a:t>Singapore, Taiwan</a:t>
                      </a:r>
                      <a:endParaRPr lang="en-US" sz="1400" b="0" dirty="0">
                        <a:effectLst>
                          <a:outerShdw blurRad="38100" dist="38100" dir="2700000" algn="tl">
                            <a:srgbClr val="000000">
                              <a:alpha val="43137"/>
                            </a:srgbClr>
                          </a:outerShdw>
                        </a:effectLst>
                      </a:endParaRP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charset="0"/>
                          <a:cs typeface="ＭＳ Ｐゴシック" charset="0"/>
                        </a:rPr>
                        <a:t>Tingkat penetrasi teknologi tinggi dan PDB per kapita, tenaga kerja terdidik/trampil dengan pusat insinyur</a:t>
                      </a:r>
                    </a:p>
                  </a:txBody>
                  <a:tcPr marT="34285" marB="34285">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66857788"/>
      </p:ext>
    </p:extLst>
  </p:cSld>
  <p:clrMapOvr>
    <a:masterClrMapping/>
  </p:clrMapOvr>
  <mc:AlternateContent xmlns:mc="http://schemas.openxmlformats.org/markup-compatibility/2006">
    <mc:Choice xmlns:p14="http://schemas.microsoft.com/office/powerpoint/2010/main" Requires="p14">
      <p:transition spd="slow" p14:dur="2250">
        <p:dissolve/>
      </p:transition>
    </mc:Choice>
    <mc:Fallback>
      <p:transition spd="slow">
        <p:dissolv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685800" y="326231"/>
            <a:ext cx="7772400" cy="619125"/>
          </a:xfrm>
        </p:spPr>
        <p:txBody>
          <a:bodyPr lIns="91427" tIns="45713" rIns="91427" bIns="45713">
            <a:normAutofit/>
          </a:bodyPr>
          <a:lstStyle/>
          <a:p>
            <a:pPr marL="342900" indent="-342900"/>
            <a:r>
              <a:rPr lang="en-US" altLang="en-US">
                <a:latin typeface="Arial" pitchFamily="34" charset="0"/>
                <a:cs typeface="Arial" pitchFamily="34" charset="0"/>
              </a:rPr>
              <a:t>Clustering Perusahaan</a:t>
            </a:r>
            <a:endParaRPr lang="en-US" altLang="en-US" smtClean="0">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676002609"/>
              </p:ext>
            </p:extLst>
          </p:nvPr>
        </p:nvGraphicFramePr>
        <p:xfrm>
          <a:off x="889000" y="1200151"/>
          <a:ext cx="7569200" cy="3710920"/>
        </p:xfrm>
        <a:graphic>
          <a:graphicData uri="http://schemas.openxmlformats.org/drawingml/2006/table">
            <a:tbl>
              <a:tblPr firstRow="1" bandRow="1">
                <a:tableStyleId>{2D5ABB26-0587-4C30-8999-92F81FD0307C}</a:tableStyleId>
              </a:tblPr>
              <a:tblGrid>
                <a:gridCol w="1524000"/>
                <a:gridCol w="685800"/>
                <a:gridCol w="2362200"/>
                <a:gridCol w="2997200"/>
              </a:tblGrid>
              <a:tr h="278111">
                <a:tc>
                  <a:txBody>
                    <a:bodyPr/>
                    <a:lstStyle/>
                    <a:p>
                      <a:pPr algn="ctr"/>
                      <a:r>
                        <a:rPr lang="en-US" sz="1400" dirty="0" smtClean="0">
                          <a:solidFill>
                            <a:schemeClr val="bg1"/>
                          </a:solidFill>
                          <a:effectLst>
                            <a:outerShdw blurRad="38100" dist="38100" dir="2700000" algn="tl">
                              <a:srgbClr val="000000">
                                <a:alpha val="43137"/>
                              </a:srgbClr>
                            </a:outerShdw>
                          </a:effectLst>
                          <a:latin typeface="+mn-lt"/>
                        </a:rPr>
                        <a:t>TABLE 8.3</a:t>
                      </a:r>
                      <a:endParaRPr lang="en-US" sz="1400" dirty="0">
                        <a:solidFill>
                          <a:schemeClr val="bg1"/>
                        </a:solidFill>
                        <a:effectLst>
                          <a:outerShdw blurRad="38100" dist="38100" dir="2700000" algn="tl">
                            <a:srgbClr val="000000">
                              <a:alpha val="43137"/>
                            </a:srgbClr>
                          </a:outerShdw>
                        </a:effectLst>
                        <a:latin typeface="+mn-lt"/>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3">
                  <a:txBody>
                    <a:bodyPr/>
                    <a:lstStyle/>
                    <a:p>
                      <a:r>
                        <a:rPr lang="en-US" sz="1400" smtClean="0">
                          <a:effectLst>
                            <a:outerShdw blurRad="38100" dist="38100" dir="2700000" algn="tl">
                              <a:srgbClr val="000000">
                                <a:alpha val="43137"/>
                              </a:srgbClr>
                            </a:outerShdw>
                          </a:effectLst>
                          <a:latin typeface="+mn-lt"/>
                        </a:rPr>
                        <a:t>Pengklasteran (Pengelompokan) Perusahaan</a:t>
                      </a:r>
                      <a:endParaRPr lang="en-US" sz="1400" dirty="0">
                        <a:effectLst>
                          <a:outerShdw blurRad="38100" dist="38100" dir="2700000" algn="tl">
                            <a:srgbClr val="000000">
                              <a:alpha val="43137"/>
                            </a:srgbClr>
                          </a:outerShdw>
                        </a:effectLst>
                        <a:latin typeface="+mn-lt"/>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480056">
                <a:tc gridSpan="2">
                  <a:txBody>
                    <a:bodyPr/>
                    <a:lstStyle/>
                    <a:p>
                      <a:r>
                        <a:rPr lang="en-US" sz="1400" b="1" smtClean="0">
                          <a:solidFill>
                            <a:schemeClr val="tx1"/>
                          </a:solidFill>
                          <a:effectLst>
                            <a:outerShdw blurRad="38100" dist="38100" dir="2700000" algn="tl">
                              <a:srgbClr val="000000">
                                <a:alpha val="43137"/>
                              </a:srgbClr>
                            </a:outerShdw>
                          </a:effectLst>
                          <a:latin typeface="+mn-lt"/>
                        </a:rPr>
                        <a:t>INDUSTRI</a:t>
                      </a:r>
                      <a:endParaRPr lang="en-US" sz="1400" b="1" dirty="0">
                        <a:solidFill>
                          <a:schemeClr val="tx1"/>
                        </a:solidFill>
                        <a:effectLst>
                          <a:outerShdw blurRad="38100" dist="38100" dir="2700000" algn="tl">
                            <a:srgbClr val="000000">
                              <a:alpha val="43137"/>
                            </a:srgbClr>
                          </a:outerShdw>
                        </a:effectLst>
                        <a:latin typeface="+mn-l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tc>
                <a:tc>
                  <a:txBody>
                    <a:bodyPr/>
                    <a:lstStyle/>
                    <a:p>
                      <a:r>
                        <a:rPr lang="en-US" sz="1400" b="1" smtClean="0">
                          <a:solidFill>
                            <a:schemeClr val="tx1"/>
                          </a:solidFill>
                          <a:effectLst>
                            <a:outerShdw blurRad="38100" dist="38100" dir="2700000" algn="tl">
                              <a:srgbClr val="000000">
                                <a:alpha val="43137"/>
                              </a:srgbClr>
                            </a:outerShdw>
                          </a:effectLst>
                          <a:latin typeface="+mn-lt"/>
                        </a:rPr>
                        <a:t>LOKASI</a:t>
                      </a:r>
                      <a:endParaRPr lang="en-US" sz="1400" b="1" dirty="0">
                        <a:solidFill>
                          <a:schemeClr val="tx1"/>
                        </a:solidFill>
                        <a:effectLst>
                          <a:outerShdw blurRad="38100" dist="38100" dir="2700000" algn="tl">
                            <a:srgbClr val="000000">
                              <a:alpha val="43137"/>
                            </a:srgbClr>
                          </a:outerShdw>
                        </a:effectLst>
                        <a:latin typeface="+mn-l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smtClean="0">
                          <a:solidFill>
                            <a:schemeClr val="tx1"/>
                          </a:solidFill>
                          <a:effectLst>
                            <a:outerShdw blurRad="38100" dist="38100" dir="2700000" algn="tl">
                              <a:srgbClr val="000000">
                                <a:alpha val="43137"/>
                              </a:srgbClr>
                            </a:outerShdw>
                          </a:effectLst>
                          <a:latin typeface="+mn-lt"/>
                        </a:rPr>
                        <a:t>ALASAN PENGKLASTERAN</a:t>
                      </a:r>
                      <a:endParaRPr lang="en-US" sz="1400" b="1" dirty="0" smtClean="0">
                        <a:solidFill>
                          <a:schemeClr val="tx1"/>
                        </a:solidFill>
                        <a:effectLst>
                          <a:outerShdw blurRad="38100" dist="38100" dir="2700000" algn="tl">
                            <a:srgbClr val="000000">
                              <a:alpha val="43137"/>
                            </a:srgbClr>
                          </a:outerShdw>
                        </a:effectLst>
                        <a:latin typeface="+mn-lt"/>
                      </a:endParaRPr>
                    </a:p>
                  </a:txBody>
                  <a:tcPr marT="34295" marB="34295"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097276">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Rantai Makanan Cepat Saji (</a:t>
                      </a:r>
                      <a:r>
                        <a:rPr kumimoji="0" lang="en-US" sz="1400" b="0" i="1" u="none" strike="noStrike" cap="none" normalizeH="0" baseline="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Fast Food</a:t>
                      </a: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 (Wendy’s</a:t>
                      </a: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 McDonald’s, Burger King, and Pizza Hut)</a:t>
                      </a: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Sites within 1 mile of each other</a:t>
                      </a: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400" b="0" i="0" u="none" strike="noStrike" cap="none" normalizeH="0" baseline="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Mendorong penjualan makanan, arus lalu lintas yang tinggi</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891536">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Pesawat penerbangan umum (Cessna</a:t>
                      </a: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 Learjet, Boeing, Raytheon)</a:t>
                      </a: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Wichita, Kansas</a:t>
                      </a: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rPr>
                        <a:t>Massa keterampilan penerbangan</a:t>
                      </a:r>
                      <a:endParaRPr kumimoji="0" lang="en-US" sz="1400" b="0" i="0" u="none" strike="noStrike" cap="none" normalizeH="0" baseline="0" dirty="0" smtClean="0">
                        <a:ln>
                          <a:noFill/>
                        </a:ln>
                        <a:solidFill>
                          <a:schemeClr val="tx1"/>
                        </a:solidFill>
                        <a:effectLst>
                          <a:outerShdw blurRad="38100" dist="38100" dir="2700000" algn="tl">
                            <a:srgbClr val="000000">
                              <a:alpha val="43137"/>
                            </a:srgbClr>
                          </a:outerShdw>
                        </a:effectLst>
                        <a:latin typeface="+mn-lt"/>
                        <a:ea typeface="ＭＳ Ｐゴシック" charset="0"/>
                        <a:cs typeface="ＭＳ Ｐゴシック" charset="0"/>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685796">
                <a:tc gridSpan="2">
                  <a:txBody>
                    <a:bodyPr/>
                    <a:lstStyle/>
                    <a:p>
                      <a:r>
                        <a:rPr lang="fi-FI" sz="1400" b="0" smtClean="0">
                          <a:effectLst>
                            <a:outerShdw blurRad="38100" dist="38100" dir="2700000" algn="tl">
                              <a:srgbClr val="000000">
                                <a:alpha val="43137"/>
                              </a:srgbClr>
                            </a:outerShdw>
                          </a:effectLst>
                          <a:latin typeface="+mn-lt"/>
                        </a:rPr>
                        <a:t>Alas kaki</a:t>
                      </a:r>
                      <a:r>
                        <a:rPr lang="fi-FI" sz="1400" b="0" baseline="0" smtClean="0">
                          <a:effectLst>
                            <a:outerShdw blurRad="38100" dist="38100" dir="2700000" algn="tl">
                              <a:srgbClr val="000000">
                                <a:alpha val="43137"/>
                              </a:srgbClr>
                            </a:outerShdw>
                          </a:effectLst>
                          <a:latin typeface="+mn-lt"/>
                        </a:rPr>
                        <a:t> dan </a:t>
                      </a:r>
                      <a:r>
                        <a:rPr lang="fi-FI" sz="1400" b="0" smtClean="0">
                          <a:effectLst>
                            <a:outerShdw blurRad="38100" dist="38100" dir="2700000" algn="tl">
                              <a:srgbClr val="000000">
                                <a:alpha val="43137"/>
                              </a:srgbClr>
                            </a:outerShdw>
                          </a:effectLst>
                          <a:latin typeface="+mn-lt"/>
                        </a:rPr>
                        <a:t>pakaian atletik/olahraga</a:t>
                      </a:r>
                      <a:endParaRPr lang="en-US" sz="1400" b="0" dirty="0">
                        <a:effectLst>
                          <a:outerShdw blurRad="38100" dist="38100" dir="2700000" algn="tl">
                            <a:srgbClr val="000000">
                              <a:alpha val="43137"/>
                            </a:srgbClr>
                          </a:outerShdw>
                        </a:effectLst>
                        <a:latin typeface="+mn-lt"/>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tc>
                <a:tc>
                  <a:txBody>
                    <a:bodyPr/>
                    <a:lstStyle/>
                    <a:p>
                      <a:r>
                        <a:rPr lang="en-US" sz="1400" b="0" dirty="0" smtClean="0">
                          <a:effectLst>
                            <a:outerShdw blurRad="38100" dist="38100" dir="2700000" algn="tl">
                              <a:srgbClr val="000000">
                                <a:alpha val="43137"/>
                              </a:srgbClr>
                            </a:outerShdw>
                          </a:effectLst>
                          <a:latin typeface="+mn-lt"/>
                        </a:rPr>
                        <a:t>Portland, Oregon</a:t>
                      </a:r>
                      <a:endParaRPr lang="en-US" sz="1400" b="0" dirty="0">
                        <a:effectLst>
                          <a:outerShdw blurRad="38100" dist="38100" dir="2700000" algn="tl">
                            <a:srgbClr val="000000">
                              <a:alpha val="43137"/>
                            </a:srgbClr>
                          </a:outerShdw>
                        </a:effectLst>
                        <a:latin typeface="+mn-lt"/>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400" b="0" smtClean="0">
                          <a:effectLst>
                            <a:outerShdw blurRad="38100" dist="38100" dir="2700000" algn="tl">
                              <a:srgbClr val="000000">
                                <a:alpha val="43137"/>
                              </a:srgbClr>
                            </a:outerShdw>
                          </a:effectLst>
                          <a:latin typeface="+mn-lt"/>
                        </a:rPr>
                        <a:t>300 perusahaan, banyak dimiliki oleh Nike, gudangnya orang berbakat,</a:t>
                      </a:r>
                      <a:r>
                        <a:rPr lang="en-US" sz="1400" b="0" baseline="0" smtClean="0">
                          <a:effectLst>
                            <a:outerShdw blurRad="38100" dist="38100" dir="2700000" algn="tl">
                              <a:srgbClr val="000000">
                                <a:alpha val="43137"/>
                              </a:srgbClr>
                            </a:outerShdw>
                          </a:effectLst>
                          <a:latin typeface="+mn-lt"/>
                        </a:rPr>
                        <a:t> dan budaya olahraga</a:t>
                      </a:r>
                      <a:endParaRPr lang="en-US" sz="1400" b="0" smtClean="0">
                        <a:effectLst>
                          <a:outerShdw blurRad="38100" dist="38100" dir="2700000" algn="tl">
                            <a:srgbClr val="000000">
                              <a:alpha val="43137"/>
                            </a:srgbClr>
                          </a:outerShdw>
                        </a:effectLst>
                        <a:latin typeface="+mn-lt"/>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51214639"/>
      </p:ext>
    </p:extLst>
  </p:cSld>
  <p:clrMapOvr>
    <a:masterClrMapping/>
  </p:clrMapOvr>
  <mc:AlternateContent xmlns:mc="http://schemas.openxmlformats.org/markup-compatibility/2006">
    <mc:Choice xmlns:p14="http://schemas.microsoft.com/office/powerpoint/2010/main" Requires="p14">
      <p:transition spd="slow" p14:dur="2250">
        <p:dissolve/>
      </p:transition>
    </mc:Choice>
    <mc:Fallback>
      <p:transition spd="slow">
        <p:dissolv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85800" y="190500"/>
            <a:ext cx="7772400" cy="714375"/>
          </a:xfrm>
        </p:spPr>
        <p:txBody>
          <a:bodyPr>
            <a:normAutofit/>
          </a:bodyPr>
          <a:lstStyle/>
          <a:p>
            <a:r>
              <a:rPr lang="en-US" altLang="en-US" smtClean="0">
                <a:latin typeface="Arial" pitchFamily="34" charset="0"/>
                <a:cs typeface="Arial" pitchFamily="34" charset="0"/>
              </a:rPr>
              <a:t>Metode </a:t>
            </a:r>
            <a:r>
              <a:rPr lang="en-US" altLang="en-US" smtClean="0">
                <a:solidFill>
                  <a:srgbClr val="FFFF00"/>
                </a:solidFill>
                <a:latin typeface="Arial" pitchFamily="34" charset="0"/>
                <a:cs typeface="Arial" pitchFamily="34" charset="0"/>
              </a:rPr>
              <a:t>Factor-Rating</a:t>
            </a:r>
          </a:p>
        </p:txBody>
      </p:sp>
      <p:sp>
        <p:nvSpPr>
          <p:cNvPr id="59395" name="Rectangle 3"/>
          <p:cNvSpPr>
            <a:spLocks noChangeArrowheads="1"/>
          </p:cNvSpPr>
          <p:nvPr/>
        </p:nvSpPr>
        <p:spPr bwMode="auto">
          <a:xfrm>
            <a:off x="549990" y="1168606"/>
            <a:ext cx="7781925" cy="343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92200" indent="-4572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chemeClr val="accent1"/>
              </a:buClr>
              <a:buSzPct val="60000"/>
              <a:buFont typeface="Wingdings" pitchFamily="2" charset="2"/>
              <a:buChar char="v"/>
            </a:pPr>
            <a:r>
              <a:rPr lang="sv-SE" altLang="en-US" sz="2000">
                <a:effectLst>
                  <a:outerShdw blurRad="38100" dist="38100" dir="2700000" algn="tl">
                    <a:srgbClr val="000000">
                      <a:alpha val="43137"/>
                    </a:srgbClr>
                  </a:outerShdw>
                </a:effectLst>
                <a:latin typeface="+mn-lt"/>
              </a:rPr>
              <a:t>Populer karena berbagai faktor dapat dimasukkan dalam </a:t>
            </a:r>
            <a:r>
              <a:rPr lang="sv-SE" altLang="en-US" sz="2000" smtClean="0">
                <a:effectLst>
                  <a:outerShdw blurRad="38100" dist="38100" dir="2700000" algn="tl">
                    <a:srgbClr val="000000">
                      <a:alpha val="43137"/>
                    </a:srgbClr>
                  </a:outerShdw>
                </a:effectLst>
                <a:latin typeface="+mn-lt"/>
              </a:rPr>
              <a:t>analisis</a:t>
            </a:r>
          </a:p>
          <a:p>
            <a:pPr>
              <a:lnSpc>
                <a:spcPct val="90000"/>
              </a:lnSpc>
              <a:spcAft>
                <a:spcPct val="40000"/>
              </a:spcAft>
              <a:buClr>
                <a:schemeClr val="accent1"/>
              </a:buClr>
              <a:buSzPct val="60000"/>
              <a:buFont typeface="Wingdings" pitchFamily="2" charset="2"/>
              <a:buChar char="v"/>
            </a:pPr>
            <a:r>
              <a:rPr lang="sv-SE" altLang="en-US" sz="2000">
                <a:effectLst>
                  <a:outerShdw blurRad="38100" dist="38100" dir="2700000" algn="tl">
                    <a:srgbClr val="000000">
                      <a:alpha val="43137"/>
                    </a:srgbClr>
                  </a:outerShdw>
                </a:effectLst>
                <a:latin typeface="+mn-lt"/>
              </a:rPr>
              <a:t>Enam langkah dalam metode </a:t>
            </a:r>
            <a:r>
              <a:rPr lang="sv-SE" altLang="en-US" sz="2000" smtClean="0">
                <a:effectLst>
                  <a:outerShdw blurRad="38100" dist="38100" dir="2700000" algn="tl">
                    <a:srgbClr val="000000">
                      <a:alpha val="43137"/>
                    </a:srgbClr>
                  </a:outerShdw>
                </a:effectLst>
                <a:latin typeface="+mn-lt"/>
              </a:rPr>
              <a:t>ini</a:t>
            </a:r>
          </a:p>
          <a:p>
            <a:pPr lvl="1">
              <a:lnSpc>
                <a:spcPct val="90000"/>
              </a:lnSpc>
              <a:spcAft>
                <a:spcPct val="40000"/>
              </a:spcAft>
              <a:buClr>
                <a:srgbClr val="00B0F0"/>
              </a:buClr>
              <a:buSzPct val="100000"/>
              <a:buFont typeface="Arial" pitchFamily="34" charset="0"/>
              <a:buAutoNum type="arabicPeriod"/>
            </a:pPr>
            <a:r>
              <a:rPr lang="en-US" altLang="en-US" sz="1600" smtClean="0">
                <a:effectLst>
                  <a:outerShdw blurRad="38100" dist="38100" dir="2700000" algn="tl">
                    <a:srgbClr val="000000">
                      <a:alpha val="43137"/>
                    </a:srgbClr>
                  </a:outerShdw>
                </a:effectLst>
                <a:latin typeface="+mn-lt"/>
              </a:rPr>
              <a:t>Buatlah </a:t>
            </a:r>
            <a:r>
              <a:rPr lang="en-US" altLang="en-US" sz="1600">
                <a:effectLst>
                  <a:outerShdw blurRad="38100" dist="38100" dir="2700000" algn="tl">
                    <a:srgbClr val="000000">
                      <a:alpha val="43137"/>
                    </a:srgbClr>
                  </a:outerShdw>
                </a:effectLst>
                <a:latin typeface="+mn-lt"/>
              </a:rPr>
              <a:t>daftar faktor yang relevan yang disebut faktor kunci keberhasilan</a:t>
            </a:r>
          </a:p>
          <a:p>
            <a:pPr lvl="1">
              <a:lnSpc>
                <a:spcPct val="90000"/>
              </a:lnSpc>
              <a:spcAft>
                <a:spcPct val="40000"/>
              </a:spcAft>
              <a:buClr>
                <a:srgbClr val="00B0F0"/>
              </a:buClr>
              <a:buSzPct val="100000"/>
              <a:buFont typeface="Arial" pitchFamily="34" charset="0"/>
              <a:buAutoNum type="arabicPeriod"/>
            </a:pPr>
            <a:r>
              <a:rPr lang="en-US" altLang="en-US" sz="1600">
                <a:effectLst>
                  <a:outerShdw blurRad="38100" dist="38100" dir="2700000" algn="tl">
                    <a:srgbClr val="000000">
                      <a:alpha val="43137"/>
                    </a:srgbClr>
                  </a:outerShdw>
                </a:effectLst>
                <a:latin typeface="+mn-lt"/>
              </a:rPr>
              <a:t>Tetapkan bobot untuk masing-masing faktor</a:t>
            </a:r>
          </a:p>
          <a:p>
            <a:pPr lvl="1">
              <a:lnSpc>
                <a:spcPct val="90000"/>
              </a:lnSpc>
              <a:spcAft>
                <a:spcPct val="40000"/>
              </a:spcAft>
              <a:buClr>
                <a:srgbClr val="00B0F0"/>
              </a:buClr>
              <a:buSzPct val="100000"/>
              <a:buFont typeface="Arial" pitchFamily="34" charset="0"/>
              <a:buAutoNum type="arabicPeriod"/>
            </a:pPr>
            <a:r>
              <a:rPr lang="en-US" altLang="en-US" sz="1600" smtClean="0">
                <a:effectLst>
                  <a:outerShdw blurRad="38100" dist="38100" dir="2700000" algn="tl">
                    <a:srgbClr val="000000">
                      <a:alpha val="43137"/>
                    </a:srgbClr>
                  </a:outerShdw>
                </a:effectLst>
                <a:latin typeface="+mn-lt"/>
              </a:rPr>
              <a:t>Buatlah </a:t>
            </a:r>
            <a:r>
              <a:rPr lang="en-US" altLang="en-US" sz="1600">
                <a:effectLst>
                  <a:outerShdw blurRad="38100" dist="38100" dir="2700000" algn="tl">
                    <a:srgbClr val="000000">
                      <a:alpha val="43137"/>
                    </a:srgbClr>
                  </a:outerShdw>
                </a:effectLst>
                <a:latin typeface="+mn-lt"/>
              </a:rPr>
              <a:t>skala untuk setiap faktor</a:t>
            </a:r>
          </a:p>
          <a:p>
            <a:pPr lvl="1">
              <a:lnSpc>
                <a:spcPct val="90000"/>
              </a:lnSpc>
              <a:spcAft>
                <a:spcPct val="40000"/>
              </a:spcAft>
              <a:buClr>
                <a:srgbClr val="00B0F0"/>
              </a:buClr>
              <a:buSzPct val="100000"/>
              <a:buFont typeface="Arial" pitchFamily="34" charset="0"/>
              <a:buAutoNum type="arabicPeriod"/>
            </a:pPr>
            <a:r>
              <a:rPr lang="en-US" altLang="en-US" sz="1600" smtClean="0">
                <a:effectLst>
                  <a:outerShdw blurRad="38100" dist="38100" dir="2700000" algn="tl">
                    <a:srgbClr val="000000">
                      <a:alpha val="43137"/>
                    </a:srgbClr>
                  </a:outerShdw>
                </a:effectLst>
                <a:latin typeface="+mn-lt"/>
              </a:rPr>
              <a:t>Beri skor </a:t>
            </a:r>
            <a:r>
              <a:rPr lang="en-US" altLang="en-US" sz="1600">
                <a:effectLst>
                  <a:outerShdw blurRad="38100" dist="38100" dir="2700000" algn="tl">
                    <a:srgbClr val="000000">
                      <a:alpha val="43137"/>
                    </a:srgbClr>
                  </a:outerShdw>
                </a:effectLst>
                <a:latin typeface="+mn-lt"/>
              </a:rPr>
              <a:t>setiap lokasi untuk setiap faktor</a:t>
            </a:r>
          </a:p>
          <a:p>
            <a:pPr lvl="1">
              <a:lnSpc>
                <a:spcPct val="90000"/>
              </a:lnSpc>
              <a:spcAft>
                <a:spcPct val="40000"/>
              </a:spcAft>
              <a:buClr>
                <a:srgbClr val="00B0F0"/>
              </a:buClr>
              <a:buSzPct val="100000"/>
              <a:buFont typeface="Arial" pitchFamily="34" charset="0"/>
              <a:buAutoNum type="arabicPeriod"/>
            </a:pPr>
            <a:r>
              <a:rPr lang="en-US" altLang="en-US" sz="1600" smtClean="0">
                <a:effectLst>
                  <a:outerShdw blurRad="38100" dist="38100" dir="2700000" algn="tl">
                    <a:srgbClr val="000000">
                      <a:alpha val="43137"/>
                    </a:srgbClr>
                  </a:outerShdw>
                </a:effectLst>
                <a:latin typeface="+mn-lt"/>
              </a:rPr>
              <a:t>Kalikan </a:t>
            </a:r>
            <a:r>
              <a:rPr lang="en-US" altLang="en-US" sz="1600">
                <a:effectLst>
                  <a:outerShdw blurRad="38100" dist="38100" dir="2700000" algn="tl">
                    <a:srgbClr val="000000">
                      <a:alpha val="43137"/>
                    </a:srgbClr>
                  </a:outerShdw>
                </a:effectLst>
                <a:latin typeface="+mn-lt"/>
              </a:rPr>
              <a:t>skor berdasarkan bobot untuk masing-masing faktor untuk setiap lokasi</a:t>
            </a:r>
          </a:p>
          <a:p>
            <a:pPr lvl="1">
              <a:lnSpc>
                <a:spcPct val="90000"/>
              </a:lnSpc>
              <a:spcAft>
                <a:spcPct val="40000"/>
              </a:spcAft>
              <a:buClr>
                <a:srgbClr val="00B0F0"/>
              </a:buClr>
              <a:buSzPct val="100000"/>
              <a:buFont typeface="Arial" pitchFamily="34" charset="0"/>
              <a:buAutoNum type="arabicPeriod"/>
            </a:pPr>
            <a:r>
              <a:rPr lang="en-US" altLang="en-US" sz="1600">
                <a:effectLst>
                  <a:outerShdw blurRad="38100" dist="38100" dir="2700000" algn="tl">
                    <a:srgbClr val="000000">
                      <a:alpha val="43137"/>
                    </a:srgbClr>
                  </a:outerShdw>
                </a:effectLst>
                <a:latin typeface="+mn-lt"/>
              </a:rPr>
              <a:t>Buat rekomendasi berdasarkan skor poin tertinggi</a:t>
            </a:r>
          </a:p>
        </p:txBody>
      </p:sp>
    </p:spTree>
    <p:extLst>
      <p:ext uri="{BB962C8B-B14F-4D97-AF65-F5344CB8AC3E}">
        <p14:creationId xmlns:p14="http://schemas.microsoft.com/office/powerpoint/2010/main" val="2906708597"/>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9395"/>
                                        </p:tgtEl>
                                        <p:attrNameLst>
                                          <p:attrName>style.visibility</p:attrName>
                                        </p:attrNameLst>
                                      </p:cBhvr>
                                      <p:to>
                                        <p:strVal val="visible"/>
                                      </p:to>
                                    </p:set>
                                    <p:animEffect transition="in" filter="strips(downRight)">
                                      <p:cBhvr>
                                        <p:cTn id="7" dur="10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85800" y="190500"/>
            <a:ext cx="7772400" cy="714375"/>
          </a:xfrm>
        </p:spPr>
        <p:txBody>
          <a:bodyPr>
            <a:normAutofit/>
          </a:bodyPr>
          <a:lstStyle/>
          <a:p>
            <a:r>
              <a:rPr lang="en-US" altLang="en-US" smtClean="0">
                <a:latin typeface="Arial" pitchFamily="34" charset="0"/>
                <a:cs typeface="Arial" pitchFamily="34" charset="0"/>
              </a:rPr>
              <a:t>Metode Factor-Rating</a:t>
            </a:r>
          </a:p>
        </p:txBody>
      </p:sp>
      <p:sp>
        <p:nvSpPr>
          <p:cNvPr id="59395" name="Rectangle 3"/>
          <p:cNvSpPr>
            <a:spLocks noChangeArrowheads="1"/>
          </p:cNvSpPr>
          <p:nvPr/>
        </p:nvSpPr>
        <p:spPr bwMode="auto">
          <a:xfrm>
            <a:off x="714376" y="850107"/>
            <a:ext cx="7781925" cy="263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92200" indent="-4572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chemeClr val="accent1"/>
              </a:buClr>
              <a:buSzPct val="60000"/>
              <a:buFont typeface="Wingdings" pitchFamily="2" charset="2"/>
              <a:buChar char="v"/>
            </a:pPr>
            <a:r>
              <a:rPr lang="sv-SE" altLang="en-US">
                <a:effectLst>
                  <a:outerShdw blurRad="38100" dist="38100" dir="2700000" algn="tl">
                    <a:srgbClr val="000000">
                      <a:alpha val="43137"/>
                    </a:srgbClr>
                  </a:outerShdw>
                </a:effectLst>
              </a:rPr>
              <a:t>Populer karena berbagai faktor dapat dimasukkan dalam </a:t>
            </a:r>
            <a:r>
              <a:rPr lang="sv-SE" altLang="en-US" smtClean="0">
                <a:effectLst>
                  <a:outerShdw blurRad="38100" dist="38100" dir="2700000" algn="tl">
                    <a:srgbClr val="000000">
                      <a:alpha val="43137"/>
                    </a:srgbClr>
                  </a:outerShdw>
                </a:effectLst>
              </a:rPr>
              <a:t>analisis</a:t>
            </a:r>
          </a:p>
          <a:p>
            <a:pPr>
              <a:lnSpc>
                <a:spcPct val="90000"/>
              </a:lnSpc>
              <a:spcAft>
                <a:spcPct val="40000"/>
              </a:spcAft>
              <a:buClr>
                <a:schemeClr val="accent1"/>
              </a:buClr>
              <a:buSzPct val="60000"/>
              <a:buFont typeface="Wingdings" pitchFamily="2" charset="2"/>
              <a:buChar char="v"/>
            </a:pPr>
            <a:r>
              <a:rPr lang="sv-SE" altLang="en-US">
                <a:effectLst>
                  <a:outerShdw blurRad="38100" dist="38100" dir="2700000" algn="tl">
                    <a:srgbClr val="000000">
                      <a:alpha val="43137"/>
                    </a:srgbClr>
                  </a:outerShdw>
                </a:effectLst>
              </a:rPr>
              <a:t>Enam langkah dalam metode </a:t>
            </a:r>
            <a:r>
              <a:rPr lang="sv-SE" altLang="en-US" smtClean="0">
                <a:effectLst>
                  <a:outerShdw blurRad="38100" dist="38100" dir="2700000" algn="tl">
                    <a:srgbClr val="000000">
                      <a:alpha val="43137"/>
                    </a:srgbClr>
                  </a:outerShdw>
                </a:effectLst>
              </a:rPr>
              <a:t>ini</a:t>
            </a:r>
          </a:p>
          <a:p>
            <a:pPr lvl="1">
              <a:lnSpc>
                <a:spcPct val="90000"/>
              </a:lnSpc>
              <a:spcAft>
                <a:spcPct val="40000"/>
              </a:spcAft>
              <a:buClr>
                <a:schemeClr val="accent1"/>
              </a:buClr>
              <a:buSzPct val="100000"/>
              <a:buFont typeface="Arial" pitchFamily="34" charset="0"/>
              <a:buAutoNum type="arabicPeriod"/>
            </a:pPr>
            <a:r>
              <a:rPr lang="en-US" altLang="en-US" sz="1600" smtClean="0">
                <a:effectLst>
                  <a:outerShdw blurRad="38100" dist="38100" dir="2700000" algn="tl">
                    <a:srgbClr val="000000">
                      <a:alpha val="43137"/>
                    </a:srgbClr>
                  </a:outerShdw>
                </a:effectLst>
              </a:rPr>
              <a:t>Develop </a:t>
            </a:r>
            <a:r>
              <a:rPr lang="en-US" altLang="en-US" sz="1600">
                <a:effectLst>
                  <a:outerShdw blurRad="38100" dist="38100" dir="2700000" algn="tl">
                    <a:srgbClr val="000000">
                      <a:alpha val="43137"/>
                    </a:srgbClr>
                  </a:outerShdw>
                </a:effectLst>
              </a:rPr>
              <a:t>a list of relevant factors called key success factors</a:t>
            </a:r>
          </a:p>
          <a:p>
            <a:pPr lvl="1">
              <a:lnSpc>
                <a:spcPct val="90000"/>
              </a:lnSpc>
              <a:spcAft>
                <a:spcPct val="40000"/>
              </a:spcAft>
              <a:buSzPct val="100000"/>
              <a:buFont typeface="Arial" pitchFamily="34" charset="0"/>
              <a:buAutoNum type="arabicPeriod"/>
            </a:pPr>
            <a:r>
              <a:rPr lang="en-US" altLang="en-US" sz="1600">
                <a:effectLst>
                  <a:outerShdw blurRad="38100" dist="38100" dir="2700000" algn="tl">
                    <a:srgbClr val="000000">
                      <a:alpha val="43137"/>
                    </a:srgbClr>
                  </a:outerShdw>
                </a:effectLst>
              </a:rPr>
              <a:t>Assign a weight to each factor</a:t>
            </a:r>
          </a:p>
          <a:p>
            <a:pPr lvl="1">
              <a:lnSpc>
                <a:spcPct val="90000"/>
              </a:lnSpc>
              <a:spcAft>
                <a:spcPct val="40000"/>
              </a:spcAft>
              <a:buSzPct val="100000"/>
              <a:buFont typeface="Arial" pitchFamily="34" charset="0"/>
              <a:buAutoNum type="arabicPeriod"/>
            </a:pPr>
            <a:r>
              <a:rPr lang="en-US" altLang="en-US" sz="1600">
                <a:effectLst>
                  <a:outerShdw blurRad="38100" dist="38100" dir="2700000" algn="tl">
                    <a:srgbClr val="000000">
                      <a:alpha val="43137"/>
                    </a:srgbClr>
                  </a:outerShdw>
                </a:effectLst>
              </a:rPr>
              <a:t>Develop a scale for each factor</a:t>
            </a:r>
          </a:p>
          <a:p>
            <a:pPr lvl="1">
              <a:lnSpc>
                <a:spcPct val="90000"/>
              </a:lnSpc>
              <a:spcAft>
                <a:spcPct val="40000"/>
              </a:spcAft>
              <a:buSzPct val="100000"/>
              <a:buFont typeface="Arial" pitchFamily="34" charset="0"/>
              <a:buAutoNum type="arabicPeriod"/>
            </a:pPr>
            <a:r>
              <a:rPr lang="en-US" altLang="en-US" sz="1600">
                <a:effectLst>
                  <a:outerShdw blurRad="38100" dist="38100" dir="2700000" algn="tl">
                    <a:srgbClr val="000000">
                      <a:alpha val="43137"/>
                    </a:srgbClr>
                  </a:outerShdw>
                </a:effectLst>
              </a:rPr>
              <a:t>Score each location for each factor</a:t>
            </a:r>
          </a:p>
          <a:p>
            <a:pPr lvl="1">
              <a:lnSpc>
                <a:spcPct val="90000"/>
              </a:lnSpc>
              <a:spcAft>
                <a:spcPct val="40000"/>
              </a:spcAft>
              <a:buSzPct val="100000"/>
              <a:buFont typeface="Arial" pitchFamily="34" charset="0"/>
              <a:buAutoNum type="arabicPeriod"/>
            </a:pPr>
            <a:r>
              <a:rPr lang="en-US" altLang="en-US" sz="1600">
                <a:effectLst>
                  <a:outerShdw blurRad="38100" dist="38100" dir="2700000" algn="tl">
                    <a:srgbClr val="000000">
                      <a:alpha val="43137"/>
                    </a:srgbClr>
                  </a:outerShdw>
                </a:effectLst>
              </a:rPr>
              <a:t>Multiply score by weights for each factor for each location</a:t>
            </a:r>
          </a:p>
          <a:p>
            <a:pPr lvl="1">
              <a:lnSpc>
                <a:spcPct val="90000"/>
              </a:lnSpc>
              <a:spcAft>
                <a:spcPct val="40000"/>
              </a:spcAft>
              <a:buSzPct val="100000"/>
              <a:buFont typeface="Arial" pitchFamily="34" charset="0"/>
              <a:buAutoNum type="arabicPeriod"/>
            </a:pPr>
            <a:r>
              <a:rPr lang="en-US" altLang="en-US" sz="1600">
                <a:effectLst>
                  <a:outerShdw blurRad="38100" dist="38100" dir="2700000" algn="tl">
                    <a:srgbClr val="000000">
                      <a:alpha val="43137"/>
                    </a:srgbClr>
                  </a:outerShdw>
                </a:effectLst>
              </a:rPr>
              <a:t>Make a recommendation based on the highest point score</a:t>
            </a:r>
          </a:p>
        </p:txBody>
      </p:sp>
    </p:spTree>
    <p:extLst>
      <p:ext uri="{BB962C8B-B14F-4D97-AF65-F5344CB8AC3E}">
        <p14:creationId xmlns:p14="http://schemas.microsoft.com/office/powerpoint/2010/main" val="1779747293"/>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59395"/>
                                        </p:tgtEl>
                                        <p:attrNameLst>
                                          <p:attrName>style.visibility</p:attrName>
                                        </p:attrNameLst>
                                      </p:cBhvr>
                                      <p:to>
                                        <p:strVal val="visible"/>
                                      </p:to>
                                    </p:set>
                                    <p:animEffect transition="in" filter="strips(downRight)">
                                      <p:cBhvr>
                                        <p:cTn id="7" dur="10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161925"/>
            <a:ext cx="7772400" cy="685800"/>
          </a:xfrm>
        </p:spPr>
        <p:txBody>
          <a:bodyPr>
            <a:normAutofit/>
          </a:bodyPr>
          <a:lstStyle/>
          <a:p>
            <a:r>
              <a:rPr lang="en-US" altLang="en-US" smtClean="0">
                <a:latin typeface="Arial" pitchFamily="34" charset="0"/>
                <a:cs typeface="Arial" pitchFamily="34" charset="0"/>
              </a:rPr>
              <a:t>CONTOH Factor-Rating</a:t>
            </a:r>
          </a:p>
        </p:txBody>
      </p:sp>
      <p:graphicFrame>
        <p:nvGraphicFramePr>
          <p:cNvPr id="58521" name="Group 153"/>
          <p:cNvGraphicFramePr>
            <a:graphicFrameLocks noGrp="1"/>
          </p:cNvGraphicFramePr>
          <p:nvPr>
            <p:extLst>
              <p:ext uri="{D42A27DB-BD31-4B8C-83A1-F6EECF244321}">
                <p14:modId xmlns:p14="http://schemas.microsoft.com/office/powerpoint/2010/main" val="4035031967"/>
              </p:ext>
            </p:extLst>
          </p:nvPr>
        </p:nvGraphicFramePr>
        <p:xfrm>
          <a:off x="297950" y="962026"/>
          <a:ext cx="8566160" cy="2840504"/>
        </p:xfrm>
        <a:graphic>
          <a:graphicData uri="http://schemas.openxmlformats.org/drawingml/2006/table">
            <a:tbl>
              <a:tblPr/>
              <a:tblGrid>
                <a:gridCol w="1356551"/>
                <a:gridCol w="237579"/>
                <a:gridCol w="208280"/>
                <a:gridCol w="560218"/>
                <a:gridCol w="208280"/>
                <a:gridCol w="857927"/>
                <a:gridCol w="1051511"/>
                <a:gridCol w="771401"/>
                <a:gridCol w="1359484"/>
                <a:gridCol w="208280"/>
                <a:gridCol w="293308"/>
                <a:gridCol w="1221628"/>
                <a:gridCol w="231713"/>
              </a:tblGrid>
              <a:tr h="210617">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TABLE 8.4</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tx1"/>
                    </a:solidFill>
                  </a:tcPr>
                </a:tc>
                <a:tc gridSpan="1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Bobot, Skor, dan Solusi</a:t>
                      </a:r>
                    </a:p>
                  </a:txBody>
                  <a:tcPr marT="34290" marB="34290"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8050">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lnTlToBr>
                      <a:noFill/>
                    </a:lnTlToBr>
                    <a:lnBlToTr>
                      <a:noFill/>
                    </a:lnBlToTr>
                    <a:solidFill>
                      <a:schemeClr val="accent1"/>
                    </a:solidFill>
                  </a:tcPr>
                </a:tc>
                <a:tc hMerge="1">
                  <a:txBody>
                    <a:bodyPr/>
                    <a:lstStyle/>
                    <a:p>
                      <a:endParaRPr lang="en-US"/>
                    </a:p>
                  </a:txBody>
                  <a:tcPr/>
                </a:tc>
                <a:tc gridSpan="3">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a:noFill/>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SKOR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(SKALA 100)</a:t>
                      </a:r>
                    </a:p>
                  </a:txBody>
                  <a:tcPr marT="34290" marB="3429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5">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SKOR TERTIMBANG</a:t>
                      </a:r>
                    </a:p>
                  </a:txBody>
                  <a:tcPr marT="34290" marB="34290" anchor="b"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b"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r>
              <a:tr h="358050">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FAKTOR KUNCI KEBERHASILAN</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3">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BOBOT</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a:noFill/>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PERANCIS</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DENMARK</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gridSpan="3">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FRANCE</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DENMARK</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r>
              <a:tr h="388905">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Ketersediaan dan Perilaku Tenagakerja</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.25</a:t>
                      </a:r>
                    </a:p>
                  </a:txBody>
                  <a:tcPr marT="34290" marB="34290" anchor="ctr" horzOverflow="overflow">
                    <a:lnL>
                      <a:noFill/>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70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60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(.25)(70) = 17.5</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(.25)(60) = 15.0</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276462">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Rasio Orang-Mobil</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.05</a:t>
                      </a:r>
                    </a:p>
                  </a:txBody>
                  <a:tcPr marT="34290" marB="34290" anchor="ctr" horzOverflow="overflow">
                    <a:lnL>
                      <a:noFill/>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50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60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tabLst>
                          <a:tab pos="1041400" algn="r"/>
                        </a:tabLst>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tabLst>
                          <a:tab pos="1041400" algn="r"/>
                        </a:tabLst>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tabLst>
                          <a:tab pos="1041400" algn="r"/>
                        </a:tabLst>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tab pos="1041400" algn="r"/>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(.05)(50) =  	 2.5</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(.05)(60) = 	 3.0 </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275615">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Pendapatan Perkapita</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.10</a:t>
                      </a:r>
                    </a:p>
                  </a:txBody>
                  <a:tcPr marT="34290" marB="34290" anchor="ctr" horzOverflow="overflow">
                    <a:lnL>
                      <a:noFill/>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85</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80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(.10)(85) = 	 8.5</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(.10)(80) =   8.0</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276462">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Struktur Pajak</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.39</a:t>
                      </a:r>
                    </a:p>
                  </a:txBody>
                  <a:tcPr marT="34290" marB="34290" anchor="ctr" horzOverflow="overflow">
                    <a:lnL>
                      <a:noFill/>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75</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70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(.39)(75) = 	29.3</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tabLst>
                          <a:tab pos="901700" algn="r"/>
                        </a:tabLst>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tabLst>
                          <a:tab pos="901700" algn="r"/>
                        </a:tabLst>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tabLst>
                          <a:tab pos="901700" algn="r"/>
                        </a:tabLst>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tab pos="901700" algn="r"/>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(.39)(70) = 	27.3</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358050">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Pendidikan dan Kesehatan</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.21</a:t>
                      </a:r>
                    </a:p>
                  </a:txBody>
                  <a:tcPr marT="34290" marB="34290" anchor="ctr" horzOverflow="overflow">
                    <a:lnL>
                      <a:noFill/>
                    </a:lnL>
                    <a:lnR>
                      <a:noFill/>
                    </a:lnR>
                    <a:lnT w="1270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60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70</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(.21)(60) = 	12.6</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gridSpan="2">
                  <a:txBody>
                    <a:bodyPr/>
                    <a:lstStyle>
                      <a:lvl1pPr>
                        <a:lnSpc>
                          <a:spcPct val="90000"/>
                        </a:lnSpc>
                        <a:spcAft>
                          <a:spcPts val="1200"/>
                        </a:spcAft>
                        <a:buClr>
                          <a:schemeClr val="accent1"/>
                        </a:buClr>
                        <a:buFont typeface="Arial Unicode MS" pitchFamily="34" charset="-128"/>
                        <a:tabLst>
                          <a:tab pos="901700" algn="r"/>
                        </a:tabLst>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tabLst>
                          <a:tab pos="901700" algn="r"/>
                        </a:tabLst>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tabLst>
                          <a:tab pos="901700" algn="r"/>
                        </a:tabLst>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5pPr>
                      <a:lvl6pPr marL="25146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6pPr>
                      <a:lvl7pPr marL="29718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7pPr>
                      <a:lvl8pPr marL="34290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8pPr>
                      <a:lvl9pPr marL="3886200" indent="-228600" defTabSz="457200" fontAlgn="base">
                        <a:lnSpc>
                          <a:spcPct val="90000"/>
                        </a:lnSpc>
                        <a:spcBef>
                          <a:spcPct val="0"/>
                        </a:spcBef>
                        <a:spcAft>
                          <a:spcPts val="1200"/>
                        </a:spcAft>
                        <a:buClr>
                          <a:schemeClr val="accent1"/>
                        </a:buClr>
                        <a:buFont typeface="Arial Unicode MS" pitchFamily="34" charset="-128"/>
                        <a:tabLst>
                          <a:tab pos="901700" algn="r"/>
                        </a:tabLst>
                        <a:defRPr>
                          <a:solidFill>
                            <a:schemeClr val="tx1"/>
                          </a:solidFill>
                          <a:latin typeface="Arial" pitchFamily="34" charset="0"/>
                          <a:cs typeface="Arial"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tab pos="901700" algn="r"/>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(.21)(70) = 	14.7</a:t>
                      </a: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r h="210617">
                <a:tc gridSpan="2">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Total</a:t>
                      </a: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1.00</a:t>
                      </a:r>
                    </a:p>
                  </a:txBody>
                  <a:tcPr marT="34290" marB="3429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tabLst>
                          <a:tab pos="1041400" algn="r"/>
                        </a:tabLst>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tabLst>
                          <a:tab pos="1041400" algn="r"/>
                        </a:tabLst>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tabLst>
                          <a:tab pos="1041400" algn="r"/>
                        </a:tabLst>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tabLst>
                          <a:tab pos="1041400" algn="r"/>
                        </a:tabLs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041400" algn="r"/>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70.4</a:t>
                      </a:r>
                    </a:p>
                  </a:txBody>
                  <a:tcPr marT="34290" marB="3429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68.0</a:t>
                      </a:r>
                    </a:p>
                  </a:txBody>
                  <a:tcPr marT="34290" marB="3429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c>
                  <a:txBody>
                    <a:bodyPr/>
                    <a:lstStyle>
                      <a:lvl1pPr>
                        <a:lnSpc>
                          <a:spcPct val="90000"/>
                        </a:lnSpc>
                        <a:spcAft>
                          <a:spcPts val="1200"/>
                        </a:spcAft>
                        <a:buClr>
                          <a:schemeClr val="accent1"/>
                        </a:buClr>
                        <a:buFont typeface="Arial Unicode MS" pitchFamily="34" charset="-128"/>
                        <a:defRPr sz="2800">
                          <a:solidFill>
                            <a:schemeClr val="tx1"/>
                          </a:solidFill>
                          <a:latin typeface="Arial" pitchFamily="34" charset="0"/>
                          <a:cs typeface="Arial" pitchFamily="34" charset="0"/>
                        </a:defRPr>
                      </a:lvl1pPr>
                      <a:lvl2pPr marL="742950" indent="-285750">
                        <a:lnSpc>
                          <a:spcPct val="90000"/>
                        </a:lnSpc>
                        <a:spcAft>
                          <a:spcPts val="1200"/>
                        </a:spcAft>
                        <a:buClr>
                          <a:schemeClr val="accent1"/>
                        </a:buClr>
                        <a:buFont typeface="Arial Unicode MS" pitchFamily="34" charset="-128"/>
                        <a:defRPr sz="2400">
                          <a:solidFill>
                            <a:schemeClr val="tx1"/>
                          </a:solidFill>
                          <a:latin typeface="Arial" pitchFamily="34" charset="0"/>
                          <a:cs typeface="Arial" pitchFamily="34" charset="0"/>
                        </a:defRPr>
                      </a:lvl2pPr>
                      <a:lvl3pPr marL="1143000" indent="-228600">
                        <a:lnSpc>
                          <a:spcPct val="90000"/>
                        </a:lnSpc>
                        <a:spcAft>
                          <a:spcPts val="1200"/>
                        </a:spcAft>
                        <a:buClr>
                          <a:schemeClr val="accent1"/>
                        </a:buClr>
                        <a:buFont typeface="Arial Unicode MS" pitchFamily="34" charset="-128"/>
                        <a:defRPr sz="2000">
                          <a:solidFill>
                            <a:schemeClr val="tx1"/>
                          </a:solidFill>
                          <a:latin typeface="Arial" pitchFamily="34" charset="0"/>
                          <a:cs typeface="Arial" pitchFamily="34" charset="0"/>
                        </a:defRPr>
                      </a:lvl3pPr>
                      <a:lvl4pPr marL="16002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4pPr>
                      <a:lvl5pPr marL="2057400" indent="-228600">
                        <a:lnSpc>
                          <a:spcPct val="90000"/>
                        </a:lnSpc>
                        <a:spcAft>
                          <a:spcPts val="1200"/>
                        </a:spcAft>
                        <a:buClr>
                          <a:schemeClr val="accent1"/>
                        </a:buClr>
                        <a:buFont typeface="Arial Unicode MS" pitchFamily="34" charset="-128"/>
                        <a:defRPr>
                          <a:solidFill>
                            <a:schemeClr val="tx1"/>
                          </a:solidFill>
                          <a:latin typeface="Arial" pitchFamily="34" charset="0"/>
                          <a:cs typeface="Arial" pitchFamily="34" charset="0"/>
                        </a:defRPr>
                      </a:lvl5pPr>
                      <a:lvl6pPr marL="25146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6pPr>
                      <a:lvl7pPr marL="29718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7pPr>
                      <a:lvl8pPr marL="34290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8pPr>
                      <a:lvl9pPr marL="3886200" indent="-228600" fontAlgn="base">
                        <a:lnSpc>
                          <a:spcPct val="90000"/>
                        </a:lnSpc>
                        <a:spcBef>
                          <a:spcPct val="0"/>
                        </a:spcBef>
                        <a:spcAft>
                          <a:spcPts val="1200"/>
                        </a:spcAft>
                        <a:buClr>
                          <a:schemeClr val="accent1"/>
                        </a:buClr>
                        <a:buFont typeface="Arial Unicode MS" pitchFamily="34" charset="-128"/>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marT="34290" marB="3429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noFill/>
                  </a:tcPr>
                </a:tc>
              </a:tr>
            </a:tbl>
          </a:graphicData>
        </a:graphic>
      </p:graphicFrame>
      <p:sp>
        <p:nvSpPr>
          <p:cNvPr id="61451" name="Oval 11"/>
          <p:cNvSpPr>
            <a:spLocks noChangeArrowheads="1"/>
          </p:cNvSpPr>
          <p:nvPr/>
        </p:nvSpPr>
        <p:spPr bwMode="auto">
          <a:xfrm>
            <a:off x="6216671" y="3526946"/>
            <a:ext cx="927100" cy="371475"/>
          </a:xfrm>
          <a:prstGeom prst="ellipse">
            <a:avLst/>
          </a:prstGeom>
          <a:noFill/>
          <a:ln w="1016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Tree>
    <p:extLst>
      <p:ext uri="{BB962C8B-B14F-4D97-AF65-F5344CB8AC3E}">
        <p14:creationId xmlns:p14="http://schemas.microsoft.com/office/powerpoint/2010/main" val="3076132395"/>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0"/>
                                  </p:stCondLst>
                                  <p:childTnLst>
                                    <p:set>
                                      <p:cBhvr>
                                        <p:cTn id="6" dur="1" fill="hold">
                                          <p:stCondLst>
                                            <p:cond delay="0"/>
                                          </p:stCondLst>
                                        </p:cTn>
                                        <p:tgtEl>
                                          <p:spTgt spid="58521"/>
                                        </p:tgtEl>
                                        <p:attrNameLst>
                                          <p:attrName>style.visibility</p:attrName>
                                        </p:attrNameLst>
                                      </p:cBhvr>
                                      <p:to>
                                        <p:strVal val="visible"/>
                                      </p:to>
                                    </p:set>
                                    <p:anim calcmode="lin" valueType="num">
                                      <p:cBhvr>
                                        <p:cTn id="7" dur="1750" fill="hold"/>
                                        <p:tgtEl>
                                          <p:spTgt spid="58521"/>
                                        </p:tgtEl>
                                        <p:attrNameLst>
                                          <p:attrName>ppt_w</p:attrName>
                                        </p:attrNameLst>
                                      </p:cBhvr>
                                      <p:tavLst>
                                        <p:tav tm="0">
                                          <p:val>
                                            <p:strVal val="2/3*#ppt_w"/>
                                          </p:val>
                                        </p:tav>
                                        <p:tav tm="100000">
                                          <p:val>
                                            <p:strVal val="#ppt_w"/>
                                          </p:val>
                                        </p:tav>
                                      </p:tavLst>
                                    </p:anim>
                                    <p:anim calcmode="lin" valueType="num">
                                      <p:cBhvr>
                                        <p:cTn id="8" dur="1750" fill="hold"/>
                                        <p:tgtEl>
                                          <p:spTgt spid="58521"/>
                                        </p:tgtEl>
                                        <p:attrNameLst>
                                          <p:attrName>ppt_h</p:attrName>
                                        </p:attrNameLst>
                                      </p:cBhvr>
                                      <p:tavLst>
                                        <p:tav tm="0">
                                          <p:val>
                                            <p:strVal val="2/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61451"/>
                                        </p:tgtEl>
                                        <p:attrNameLst>
                                          <p:attrName>style.visibility</p:attrName>
                                        </p:attrNameLst>
                                      </p:cBhvr>
                                      <p:to>
                                        <p:strVal val="visible"/>
                                      </p:to>
                                    </p:set>
                                    <p:animEffect transition="in" filter="dissolve">
                                      <p:cBhvr>
                                        <p:cTn id="13" dur="1000"/>
                                        <p:tgtEl>
                                          <p:spTgt spid="61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711200" y="335756"/>
            <a:ext cx="7721600" cy="981075"/>
          </a:xfrm>
          <a:extLst/>
        </p:spPr>
        <p:txBody>
          <a:bodyPr rtlCol="0">
            <a:normAutofit/>
          </a:bodyPr>
          <a:lstStyle/>
          <a:p>
            <a:pPr fontAlgn="auto">
              <a:spcAft>
                <a:spcPts val="0"/>
              </a:spcAft>
              <a:defRPr/>
            </a:pPr>
            <a:r>
              <a:rPr lang="en-US" smtClean="0"/>
              <a:t>Analisis biaya-volume lokasi</a:t>
            </a:r>
            <a:endParaRPr lang="en-US" dirty="0"/>
          </a:p>
        </p:txBody>
      </p:sp>
      <p:sp>
        <p:nvSpPr>
          <p:cNvPr id="63491" name="Rectangle 3"/>
          <p:cNvSpPr>
            <a:spLocks noChangeArrowheads="1"/>
          </p:cNvSpPr>
          <p:nvPr/>
        </p:nvSpPr>
        <p:spPr bwMode="auto">
          <a:xfrm>
            <a:off x="827089" y="1597819"/>
            <a:ext cx="7489825" cy="211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130300" indent="-4572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latin typeface="+mn-lt"/>
              </a:rPr>
              <a:t>Perbandingan ekonomis alternatif-alternatif lokasi</a:t>
            </a:r>
          </a:p>
          <a:p>
            <a:pPr>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latin typeface="+mn-lt"/>
              </a:rPr>
              <a:t>Tiga langkah dalam metode ini</a:t>
            </a:r>
            <a:endParaRPr lang="en-US" altLang="en-US" sz="2000">
              <a:effectLst>
                <a:outerShdw blurRad="38100" dist="38100" dir="2700000" algn="tl">
                  <a:srgbClr val="000000">
                    <a:alpha val="43137"/>
                  </a:srgbClr>
                </a:outerShdw>
              </a:effectLst>
              <a:latin typeface="+mn-lt"/>
            </a:endParaRPr>
          </a:p>
          <a:p>
            <a:pPr lvl="1">
              <a:lnSpc>
                <a:spcPct val="90000"/>
              </a:lnSpc>
              <a:spcAft>
                <a:spcPct val="40000"/>
              </a:spcAft>
              <a:buClr>
                <a:srgbClr val="FFFF00"/>
              </a:buClr>
              <a:buSzPct val="100000"/>
              <a:buFont typeface="Arial" pitchFamily="34" charset="0"/>
              <a:buAutoNum type="arabicPeriod"/>
            </a:pPr>
            <a:r>
              <a:rPr lang="en-US" altLang="en-US">
                <a:effectLst>
                  <a:outerShdw blurRad="38100" dist="38100" dir="2700000" algn="tl">
                    <a:srgbClr val="000000">
                      <a:alpha val="43137"/>
                    </a:srgbClr>
                  </a:outerShdw>
                </a:effectLst>
                <a:latin typeface="+mn-lt"/>
              </a:rPr>
              <a:t>Tentukan biaya tetap dan variabel untuk setiap lokasi</a:t>
            </a:r>
          </a:p>
          <a:p>
            <a:pPr lvl="1">
              <a:lnSpc>
                <a:spcPct val="90000"/>
              </a:lnSpc>
              <a:spcAft>
                <a:spcPct val="40000"/>
              </a:spcAft>
              <a:buClr>
                <a:srgbClr val="FFFF00"/>
              </a:buClr>
              <a:buSzPct val="100000"/>
              <a:buFont typeface="Arial" pitchFamily="34" charset="0"/>
              <a:buAutoNum type="arabicPeriod"/>
            </a:pPr>
            <a:r>
              <a:rPr lang="en-US" altLang="en-US">
                <a:effectLst>
                  <a:outerShdw blurRad="38100" dist="38100" dir="2700000" algn="tl">
                    <a:srgbClr val="000000">
                      <a:alpha val="43137"/>
                    </a:srgbClr>
                  </a:outerShdw>
                </a:effectLst>
                <a:latin typeface="+mn-lt"/>
              </a:rPr>
              <a:t>Plot biaya untuk setiap lokasi</a:t>
            </a:r>
          </a:p>
          <a:p>
            <a:pPr lvl="1">
              <a:lnSpc>
                <a:spcPct val="90000"/>
              </a:lnSpc>
              <a:spcAft>
                <a:spcPct val="40000"/>
              </a:spcAft>
              <a:buClr>
                <a:srgbClr val="FFFF00"/>
              </a:buClr>
              <a:buSzPct val="100000"/>
              <a:buFont typeface="Arial" pitchFamily="34" charset="0"/>
              <a:buAutoNum type="arabicPeriod"/>
            </a:pPr>
            <a:r>
              <a:rPr lang="en-US" altLang="en-US">
                <a:effectLst>
                  <a:outerShdw blurRad="38100" dist="38100" dir="2700000" algn="tl">
                    <a:srgbClr val="000000">
                      <a:alpha val="43137"/>
                    </a:srgbClr>
                  </a:outerShdw>
                </a:effectLst>
                <a:latin typeface="+mn-lt"/>
              </a:rPr>
              <a:t>Pilih lokasi dengan total biaya terendah untuk volume produksi yang diharapkan</a:t>
            </a:r>
          </a:p>
        </p:txBody>
      </p:sp>
    </p:spTree>
    <p:extLst>
      <p:ext uri="{BB962C8B-B14F-4D97-AF65-F5344CB8AC3E}">
        <p14:creationId xmlns:p14="http://schemas.microsoft.com/office/powerpoint/2010/main" val="2241772098"/>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3491"/>
                                        </p:tgtEl>
                                        <p:attrNameLst>
                                          <p:attrName>style.visibility</p:attrName>
                                        </p:attrNameLst>
                                      </p:cBhvr>
                                      <p:to>
                                        <p:strVal val="visible"/>
                                      </p:to>
                                    </p:set>
                                    <p:animEffect transition="in" filter="strips(downRight)">
                                      <p:cBhvr>
                                        <p:cTn id="7" dur="10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711200" y="335756"/>
            <a:ext cx="7721600" cy="981075"/>
          </a:xfrm>
          <a:extLst/>
        </p:spPr>
        <p:txBody>
          <a:bodyPr rtlCol="0">
            <a:normAutofit/>
          </a:bodyPr>
          <a:lstStyle/>
          <a:p>
            <a:pPr fontAlgn="auto">
              <a:spcAft>
                <a:spcPts val="0"/>
              </a:spcAft>
              <a:defRPr/>
            </a:pPr>
            <a:r>
              <a:rPr lang="en-US" smtClean="0"/>
              <a:t>Analisis biaya-volume lokasi</a:t>
            </a:r>
            <a:endParaRPr lang="en-US" dirty="0"/>
          </a:p>
        </p:txBody>
      </p:sp>
      <p:sp>
        <p:nvSpPr>
          <p:cNvPr id="63491" name="Rectangle 3"/>
          <p:cNvSpPr>
            <a:spLocks noChangeArrowheads="1"/>
          </p:cNvSpPr>
          <p:nvPr/>
        </p:nvSpPr>
        <p:spPr bwMode="auto">
          <a:xfrm>
            <a:off x="827089" y="1597819"/>
            <a:ext cx="7489825" cy="240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130300" indent="-4572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chemeClr val="accent1"/>
              </a:buClr>
              <a:buSzPct val="60000"/>
              <a:buFont typeface="Wingdings" pitchFamily="2" charset="2"/>
              <a:buChar char="v"/>
            </a:pPr>
            <a:r>
              <a:rPr lang="en-US" altLang="en-US" sz="2400" smtClean="0">
                <a:effectLst>
                  <a:outerShdw blurRad="38100" dist="38100" dir="2700000" algn="tl">
                    <a:srgbClr val="000000">
                      <a:alpha val="43137"/>
                    </a:srgbClr>
                  </a:outerShdw>
                </a:effectLst>
              </a:rPr>
              <a:t>Perbandingan ekonomis alternatif-alternatif lokasi</a:t>
            </a:r>
          </a:p>
          <a:p>
            <a:pPr>
              <a:lnSpc>
                <a:spcPct val="90000"/>
              </a:lnSpc>
              <a:spcAft>
                <a:spcPct val="40000"/>
              </a:spcAft>
              <a:buClr>
                <a:schemeClr val="accent1"/>
              </a:buClr>
              <a:buSzPct val="60000"/>
              <a:buFont typeface="Wingdings" pitchFamily="2" charset="2"/>
              <a:buChar char="v"/>
            </a:pPr>
            <a:r>
              <a:rPr lang="en-US" altLang="en-US" sz="2400" smtClean="0">
                <a:effectLst>
                  <a:outerShdw blurRad="38100" dist="38100" dir="2700000" algn="tl">
                    <a:srgbClr val="000000">
                      <a:alpha val="43137"/>
                    </a:srgbClr>
                  </a:outerShdw>
                </a:effectLst>
              </a:rPr>
              <a:t>Tiga langkah dalam metode ini</a:t>
            </a:r>
            <a:endParaRPr lang="en-US" altLang="en-US" sz="2400">
              <a:effectLst>
                <a:outerShdw blurRad="38100" dist="38100" dir="2700000" algn="tl">
                  <a:srgbClr val="000000">
                    <a:alpha val="43137"/>
                  </a:srgbClr>
                </a:outerShdw>
              </a:effectLst>
            </a:endParaRPr>
          </a:p>
          <a:p>
            <a:pPr lvl="1">
              <a:lnSpc>
                <a:spcPct val="90000"/>
              </a:lnSpc>
              <a:spcAft>
                <a:spcPct val="40000"/>
              </a:spcAft>
              <a:buClr>
                <a:schemeClr val="accent1"/>
              </a:buClr>
              <a:buSzPct val="100000"/>
              <a:buFont typeface="Arial" pitchFamily="34" charset="0"/>
              <a:buAutoNum type="arabicPeriod"/>
            </a:pPr>
            <a:r>
              <a:rPr lang="en-US" altLang="en-US" sz="2000">
                <a:effectLst>
                  <a:outerShdw blurRad="38100" dist="38100" dir="2700000" algn="tl">
                    <a:srgbClr val="000000">
                      <a:alpha val="43137"/>
                    </a:srgbClr>
                  </a:outerShdw>
                </a:effectLst>
              </a:rPr>
              <a:t>Determine fixed and variable costs for each location</a:t>
            </a:r>
          </a:p>
          <a:p>
            <a:pPr lvl="1">
              <a:lnSpc>
                <a:spcPct val="90000"/>
              </a:lnSpc>
              <a:spcAft>
                <a:spcPct val="40000"/>
              </a:spcAft>
              <a:buClr>
                <a:schemeClr val="accent1"/>
              </a:buClr>
              <a:buSzPct val="100000"/>
              <a:buFont typeface="Arial" pitchFamily="34" charset="0"/>
              <a:buAutoNum type="arabicPeriod"/>
            </a:pPr>
            <a:r>
              <a:rPr lang="en-US" altLang="en-US" sz="2000">
                <a:effectLst>
                  <a:outerShdw blurRad="38100" dist="38100" dir="2700000" algn="tl">
                    <a:srgbClr val="000000">
                      <a:alpha val="43137"/>
                    </a:srgbClr>
                  </a:outerShdw>
                </a:effectLst>
              </a:rPr>
              <a:t>Plot the cost for each location </a:t>
            </a:r>
          </a:p>
          <a:p>
            <a:pPr lvl="1">
              <a:lnSpc>
                <a:spcPct val="90000"/>
              </a:lnSpc>
              <a:spcAft>
                <a:spcPct val="40000"/>
              </a:spcAft>
              <a:buClr>
                <a:schemeClr val="accent1"/>
              </a:buClr>
              <a:buSzPct val="100000"/>
              <a:buFont typeface="Arial" pitchFamily="34" charset="0"/>
              <a:buAutoNum type="arabicPeriod"/>
            </a:pPr>
            <a:r>
              <a:rPr lang="en-US" altLang="en-US" sz="2000">
                <a:effectLst>
                  <a:outerShdw blurRad="38100" dist="38100" dir="2700000" algn="tl">
                    <a:srgbClr val="000000">
                      <a:alpha val="43137"/>
                    </a:srgbClr>
                  </a:outerShdw>
                </a:effectLst>
              </a:rPr>
              <a:t>Select location with lowest total cost for expected production volume</a:t>
            </a:r>
          </a:p>
        </p:txBody>
      </p:sp>
    </p:spTree>
    <p:extLst>
      <p:ext uri="{BB962C8B-B14F-4D97-AF65-F5344CB8AC3E}">
        <p14:creationId xmlns:p14="http://schemas.microsoft.com/office/powerpoint/2010/main" val="530707169"/>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3491"/>
                                        </p:tgtEl>
                                        <p:attrNameLst>
                                          <p:attrName>style.visibility</p:attrName>
                                        </p:attrNameLst>
                                      </p:cBhvr>
                                      <p:to>
                                        <p:strVal val="visible"/>
                                      </p:to>
                                    </p:set>
                                    <p:animEffect transition="in" filter="strips(downRight)">
                                      <p:cBhvr>
                                        <p:cTn id="7" dur="10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77863" y="311944"/>
            <a:ext cx="7770812" cy="952500"/>
          </a:xfrm>
        </p:spPr>
        <p:txBody>
          <a:bodyPr>
            <a:normAutofit/>
          </a:bodyPr>
          <a:lstStyle/>
          <a:p>
            <a:pPr>
              <a:lnSpc>
                <a:spcPct val="80000"/>
              </a:lnSpc>
            </a:pPr>
            <a:r>
              <a:rPr lang="en-US" altLang="en-US" smtClean="0">
                <a:latin typeface="Arial" pitchFamily="34" charset="0"/>
                <a:cs typeface="Arial" pitchFamily="34" charset="0"/>
              </a:rPr>
              <a:t>Contoh analisis biaya-volume lokasi</a:t>
            </a:r>
          </a:p>
        </p:txBody>
      </p:sp>
      <p:sp>
        <p:nvSpPr>
          <p:cNvPr id="65539" name="Rectangle 3"/>
          <p:cNvSpPr>
            <a:spLocks noChangeArrowheads="1"/>
          </p:cNvSpPr>
          <p:nvPr/>
        </p:nvSpPr>
        <p:spPr bwMode="auto">
          <a:xfrm>
            <a:off x="1006475" y="1264444"/>
            <a:ext cx="17313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400" smtClean="0">
                <a:effectLst>
                  <a:outerShdw blurRad="38100" dist="38100" dir="2700000" algn="tl">
                    <a:srgbClr val="000000">
                      <a:alpha val="43137"/>
                    </a:srgbClr>
                  </a:outerShdw>
                </a:effectLst>
              </a:rPr>
              <a:t>Tiga lokasi:</a:t>
            </a:r>
            <a:endParaRPr lang="en-US" altLang="en-US" sz="2400">
              <a:effectLst>
                <a:outerShdw blurRad="38100" dist="38100" dir="2700000" algn="tl">
                  <a:srgbClr val="000000">
                    <a:alpha val="43137"/>
                  </a:srgbClr>
                </a:outerShdw>
              </a:effectLst>
            </a:endParaRPr>
          </a:p>
        </p:txBody>
      </p:sp>
      <p:grpSp>
        <p:nvGrpSpPr>
          <p:cNvPr id="65540" name="Group 4"/>
          <p:cNvGrpSpPr>
            <a:grpSpLocks/>
          </p:cNvGrpSpPr>
          <p:nvPr/>
        </p:nvGrpSpPr>
        <p:grpSpPr bwMode="auto">
          <a:xfrm>
            <a:off x="996950" y="2413398"/>
            <a:ext cx="7131050" cy="1585911"/>
            <a:chOff x="634" y="1743"/>
            <a:chExt cx="4492" cy="1332"/>
          </a:xfrm>
        </p:grpSpPr>
        <p:sp>
          <p:nvSpPr>
            <p:cNvPr id="62470" name="Rectangle 5"/>
            <p:cNvSpPr>
              <a:spLocks noChangeArrowheads="1"/>
            </p:cNvSpPr>
            <p:nvPr/>
          </p:nvSpPr>
          <p:spPr bwMode="auto">
            <a:xfrm>
              <a:off x="634" y="2160"/>
              <a:ext cx="4492" cy="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721100" algn="r"/>
                  <a:tab pos="4864100" algn="r"/>
                  <a:tab pos="6642100" algn="r"/>
                </a:tabLst>
                <a:defRPr>
                  <a:solidFill>
                    <a:schemeClr val="tx1"/>
                  </a:solidFill>
                  <a:latin typeface="Arial" pitchFamily="34" charset="0"/>
                  <a:cs typeface="Arial" pitchFamily="34" charset="0"/>
                </a:defRPr>
              </a:lvl1pPr>
              <a:lvl2pPr marL="742950" indent="-285750">
                <a:tabLst>
                  <a:tab pos="3721100" algn="r"/>
                  <a:tab pos="4864100" algn="r"/>
                  <a:tab pos="6642100" algn="r"/>
                </a:tabLst>
                <a:defRPr>
                  <a:solidFill>
                    <a:schemeClr val="tx1"/>
                  </a:solidFill>
                  <a:latin typeface="Arial" pitchFamily="34" charset="0"/>
                  <a:cs typeface="Arial" pitchFamily="34" charset="0"/>
                </a:defRPr>
              </a:lvl2pPr>
              <a:lvl3pPr marL="1143000" indent="-228600">
                <a:tabLst>
                  <a:tab pos="3721100" algn="r"/>
                  <a:tab pos="4864100" algn="r"/>
                  <a:tab pos="6642100" algn="r"/>
                </a:tabLst>
                <a:defRPr>
                  <a:solidFill>
                    <a:schemeClr val="tx1"/>
                  </a:solidFill>
                  <a:latin typeface="Arial" pitchFamily="34" charset="0"/>
                  <a:cs typeface="Arial" pitchFamily="34" charset="0"/>
                </a:defRPr>
              </a:lvl3pPr>
              <a:lvl4pPr marL="1600200" indent="-228600">
                <a:tabLst>
                  <a:tab pos="3721100" algn="r"/>
                  <a:tab pos="4864100" algn="r"/>
                  <a:tab pos="6642100" algn="r"/>
                </a:tabLst>
                <a:defRPr>
                  <a:solidFill>
                    <a:schemeClr val="tx1"/>
                  </a:solidFill>
                  <a:latin typeface="Arial" pitchFamily="34" charset="0"/>
                  <a:cs typeface="Arial" pitchFamily="34" charset="0"/>
                </a:defRPr>
              </a:lvl4pPr>
              <a:lvl5pPr marL="2057400" indent="-228600">
                <a:tabLst>
                  <a:tab pos="3721100" algn="r"/>
                  <a:tab pos="4864100" algn="r"/>
                  <a:tab pos="6642100" algn="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3721100" algn="r"/>
                  <a:tab pos="4864100" algn="r"/>
                  <a:tab pos="6642100" algn="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3721100" algn="r"/>
                  <a:tab pos="4864100" algn="r"/>
                  <a:tab pos="6642100" algn="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3721100" algn="r"/>
                  <a:tab pos="4864100" algn="r"/>
                  <a:tab pos="6642100" algn="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3721100" algn="r"/>
                  <a:tab pos="4864100" algn="r"/>
                  <a:tab pos="6642100" algn="r"/>
                </a:tabLst>
                <a:defRPr>
                  <a:solidFill>
                    <a:schemeClr val="tx1"/>
                  </a:solidFill>
                  <a:latin typeface="Arial" pitchFamily="34" charset="0"/>
                  <a:cs typeface="Arial" pitchFamily="34" charset="0"/>
                </a:defRPr>
              </a:lvl9pPr>
            </a:lstStyle>
            <a:p>
              <a:pPr>
                <a:lnSpc>
                  <a:spcPct val="120000"/>
                </a:lnSpc>
              </a:pPr>
              <a:r>
                <a:rPr lang="en-US" altLang="en-US" smtClean="0">
                  <a:effectLst>
                    <a:outerShdw blurRad="38100" dist="38100" dir="2700000" algn="tl">
                      <a:srgbClr val="000000">
                        <a:alpha val="43137"/>
                      </a:srgbClr>
                    </a:outerShdw>
                  </a:effectLst>
                </a:rPr>
                <a:t>Athena</a:t>
              </a:r>
              <a:r>
                <a:rPr lang="en-US" altLang="en-US">
                  <a:effectLst>
                    <a:outerShdw blurRad="38100" dist="38100" dir="2700000" algn="tl">
                      <a:srgbClr val="000000">
                        <a:alpha val="43137"/>
                      </a:srgbClr>
                    </a:outerShdw>
                  </a:effectLst>
                </a:rPr>
                <a:t>	$30,000	$75	$180,000</a:t>
              </a:r>
            </a:p>
            <a:p>
              <a:pPr>
                <a:lnSpc>
                  <a:spcPct val="120000"/>
                </a:lnSpc>
              </a:pPr>
              <a:r>
                <a:rPr lang="en-US" altLang="en-US">
                  <a:effectLst>
                    <a:outerShdw blurRad="38100" dist="38100" dir="2700000" algn="tl">
                      <a:srgbClr val="000000">
                        <a:alpha val="43137"/>
                      </a:srgbClr>
                    </a:outerShdw>
                  </a:effectLst>
                </a:rPr>
                <a:t>Brussels	$60,000	$45	$150,000</a:t>
              </a:r>
            </a:p>
            <a:p>
              <a:pPr>
                <a:lnSpc>
                  <a:spcPct val="120000"/>
                </a:lnSpc>
              </a:pPr>
              <a:r>
                <a:rPr lang="en-US" altLang="en-US">
                  <a:effectLst>
                    <a:outerShdw blurRad="38100" dist="38100" dir="2700000" algn="tl">
                      <a:srgbClr val="000000">
                        <a:alpha val="43137"/>
                      </a:srgbClr>
                    </a:outerShdw>
                  </a:effectLst>
                </a:rPr>
                <a:t>Lisbon	$110,000	$25	$160,000</a:t>
              </a:r>
            </a:p>
          </p:txBody>
        </p:sp>
        <p:sp>
          <p:nvSpPr>
            <p:cNvPr id="62471" name="Rectangle 6"/>
            <p:cNvSpPr>
              <a:spLocks noChangeArrowheads="1"/>
            </p:cNvSpPr>
            <p:nvPr/>
          </p:nvSpPr>
          <p:spPr bwMode="auto">
            <a:xfrm>
              <a:off x="634" y="1743"/>
              <a:ext cx="4303"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149600" algn="ctr"/>
                  <a:tab pos="4572000" algn="ctr"/>
                  <a:tab pos="6096000" algn="ctr"/>
                </a:tabLst>
                <a:defRPr>
                  <a:solidFill>
                    <a:schemeClr val="tx1"/>
                  </a:solidFill>
                  <a:latin typeface="Arial" pitchFamily="34" charset="0"/>
                  <a:cs typeface="Arial" pitchFamily="34" charset="0"/>
                </a:defRPr>
              </a:lvl1pPr>
              <a:lvl2pPr marL="742950" indent="-285750">
                <a:tabLst>
                  <a:tab pos="3149600" algn="ctr"/>
                  <a:tab pos="4572000" algn="ctr"/>
                  <a:tab pos="6096000" algn="ctr"/>
                </a:tabLst>
                <a:defRPr>
                  <a:solidFill>
                    <a:schemeClr val="tx1"/>
                  </a:solidFill>
                  <a:latin typeface="Arial" pitchFamily="34" charset="0"/>
                  <a:cs typeface="Arial" pitchFamily="34" charset="0"/>
                </a:defRPr>
              </a:lvl2pPr>
              <a:lvl3pPr marL="1143000" indent="-228600">
                <a:tabLst>
                  <a:tab pos="3149600" algn="ctr"/>
                  <a:tab pos="4572000" algn="ctr"/>
                  <a:tab pos="6096000" algn="ctr"/>
                </a:tabLst>
                <a:defRPr>
                  <a:solidFill>
                    <a:schemeClr val="tx1"/>
                  </a:solidFill>
                  <a:latin typeface="Arial" pitchFamily="34" charset="0"/>
                  <a:cs typeface="Arial" pitchFamily="34" charset="0"/>
                </a:defRPr>
              </a:lvl3pPr>
              <a:lvl4pPr marL="1600200" indent="-228600">
                <a:tabLst>
                  <a:tab pos="3149600" algn="ctr"/>
                  <a:tab pos="4572000" algn="ctr"/>
                  <a:tab pos="6096000" algn="ctr"/>
                </a:tabLst>
                <a:defRPr>
                  <a:solidFill>
                    <a:schemeClr val="tx1"/>
                  </a:solidFill>
                  <a:latin typeface="Arial" pitchFamily="34" charset="0"/>
                  <a:cs typeface="Arial" pitchFamily="34" charset="0"/>
                </a:defRPr>
              </a:lvl4pPr>
              <a:lvl5pPr marL="2057400" indent="-228600">
                <a:tabLst>
                  <a:tab pos="3149600" algn="ctr"/>
                  <a:tab pos="4572000" algn="ctr"/>
                  <a:tab pos="60960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3149600" algn="ctr"/>
                  <a:tab pos="4572000" algn="ctr"/>
                  <a:tab pos="60960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3149600" algn="ctr"/>
                  <a:tab pos="4572000" algn="ctr"/>
                  <a:tab pos="60960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3149600" algn="ctr"/>
                  <a:tab pos="4572000" algn="ctr"/>
                  <a:tab pos="60960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3149600" algn="ctr"/>
                  <a:tab pos="4572000" algn="ctr"/>
                  <a:tab pos="6096000" algn="ctr"/>
                </a:tabLst>
                <a:defRPr>
                  <a:solidFill>
                    <a:schemeClr val="tx1"/>
                  </a:solidFill>
                  <a:latin typeface="Arial" pitchFamily="34" charset="0"/>
                  <a:cs typeface="Arial" pitchFamily="34" charset="0"/>
                </a:defRPr>
              </a:lvl9pPr>
            </a:lstStyle>
            <a:p>
              <a:pPr>
                <a:lnSpc>
                  <a:spcPct val="85000"/>
                </a:lnSpc>
              </a:pPr>
              <a:r>
                <a:rPr lang="en-US" altLang="en-US">
                  <a:effectLst>
                    <a:outerShdw blurRad="38100" dist="38100" dir="2700000" algn="tl">
                      <a:srgbClr val="000000">
                        <a:alpha val="43137"/>
                      </a:srgbClr>
                    </a:outerShdw>
                  </a:effectLst>
                </a:rPr>
                <a:t>	</a:t>
              </a:r>
              <a:r>
                <a:rPr lang="en-US" altLang="en-US" smtClean="0">
                  <a:effectLst>
                    <a:outerShdw blurRad="38100" dist="38100" dir="2700000" algn="tl">
                      <a:srgbClr val="000000">
                        <a:alpha val="43137"/>
                      </a:srgbClr>
                    </a:outerShdw>
                  </a:effectLst>
                </a:rPr>
                <a:t>Biaya</a:t>
              </a:r>
              <a:r>
                <a:rPr lang="en-US" altLang="en-US">
                  <a:effectLst>
                    <a:outerShdw blurRad="38100" dist="38100" dir="2700000" algn="tl">
                      <a:srgbClr val="000000">
                        <a:alpha val="43137"/>
                      </a:srgbClr>
                    </a:outerShdw>
                  </a:effectLst>
                </a:rPr>
                <a:t>	</a:t>
              </a:r>
              <a:r>
                <a:rPr lang="en-US" altLang="en-US" smtClean="0">
                  <a:effectLst>
                    <a:outerShdw blurRad="38100" dist="38100" dir="2700000" algn="tl">
                      <a:srgbClr val="000000">
                        <a:alpha val="43137"/>
                      </a:srgbClr>
                    </a:outerShdw>
                  </a:effectLst>
                </a:rPr>
                <a:t>Biaya</a:t>
              </a:r>
              <a:r>
                <a:rPr lang="en-US" altLang="en-US">
                  <a:effectLst>
                    <a:outerShdw blurRad="38100" dist="38100" dir="2700000" algn="tl">
                      <a:srgbClr val="000000">
                        <a:alpha val="43137"/>
                      </a:srgbClr>
                    </a:outerShdw>
                  </a:effectLst>
                </a:rPr>
                <a:t>	Total</a:t>
              </a:r>
            </a:p>
            <a:p>
              <a:pPr>
                <a:lnSpc>
                  <a:spcPct val="85000"/>
                </a:lnSpc>
              </a:pPr>
              <a:r>
                <a:rPr lang="en-US" altLang="en-US" smtClean="0">
                  <a:effectLst>
                    <a:outerShdw blurRad="38100" dist="38100" dir="2700000" algn="tl">
                      <a:srgbClr val="000000">
                        <a:alpha val="43137"/>
                      </a:srgbClr>
                    </a:outerShdw>
                  </a:effectLst>
                </a:rPr>
                <a:t>Kota</a:t>
              </a:r>
              <a:r>
                <a:rPr lang="en-US" altLang="en-US">
                  <a:effectLst>
                    <a:outerShdw blurRad="38100" dist="38100" dir="2700000" algn="tl">
                      <a:srgbClr val="000000">
                        <a:alpha val="43137"/>
                      </a:srgbClr>
                    </a:outerShdw>
                  </a:effectLst>
                </a:rPr>
                <a:t>	</a:t>
              </a:r>
              <a:r>
                <a:rPr lang="en-US" altLang="en-US" smtClean="0">
                  <a:effectLst>
                    <a:outerShdw blurRad="38100" dist="38100" dir="2700000" algn="tl">
                      <a:srgbClr val="000000">
                        <a:alpha val="43137"/>
                      </a:srgbClr>
                    </a:outerShdw>
                  </a:effectLst>
                </a:rPr>
                <a:t>Tetap</a:t>
              </a:r>
              <a:r>
                <a:rPr lang="en-US" altLang="en-US">
                  <a:effectLst>
                    <a:outerShdw blurRad="38100" dist="38100" dir="2700000" algn="tl">
                      <a:srgbClr val="000000">
                        <a:alpha val="43137"/>
                      </a:srgbClr>
                    </a:outerShdw>
                  </a:effectLst>
                </a:rPr>
                <a:t>	</a:t>
              </a:r>
              <a:r>
                <a:rPr lang="en-US" altLang="en-US" smtClean="0">
                  <a:effectLst>
                    <a:outerShdw blurRad="38100" dist="38100" dir="2700000" algn="tl">
                      <a:srgbClr val="000000">
                        <a:alpha val="43137"/>
                      </a:srgbClr>
                    </a:outerShdw>
                  </a:effectLst>
                </a:rPr>
                <a:t>Variabel</a:t>
              </a:r>
              <a:r>
                <a:rPr lang="en-US" altLang="en-US">
                  <a:effectLst>
                    <a:outerShdw blurRad="38100" dist="38100" dir="2700000" algn="tl">
                      <a:srgbClr val="000000">
                        <a:alpha val="43137"/>
                      </a:srgbClr>
                    </a:outerShdw>
                  </a:effectLst>
                </a:rPr>
                <a:t>	</a:t>
              </a:r>
              <a:r>
                <a:rPr lang="en-US" altLang="en-US" smtClean="0">
                  <a:effectLst>
                    <a:outerShdw blurRad="38100" dist="38100" dir="2700000" algn="tl">
                      <a:srgbClr val="000000">
                        <a:alpha val="43137"/>
                      </a:srgbClr>
                    </a:outerShdw>
                  </a:effectLst>
                </a:rPr>
                <a:t>Biaya</a:t>
              </a:r>
              <a:endParaRPr lang="en-US" altLang="en-US">
                <a:effectLst>
                  <a:outerShdw blurRad="38100" dist="38100" dir="2700000" algn="tl">
                    <a:srgbClr val="000000">
                      <a:alpha val="43137"/>
                    </a:srgbClr>
                  </a:outerShdw>
                </a:effectLst>
              </a:endParaRPr>
            </a:p>
          </p:txBody>
        </p:sp>
        <p:sp>
          <p:nvSpPr>
            <p:cNvPr id="62472" name="Line 7"/>
            <p:cNvSpPr>
              <a:spLocks noChangeShapeType="1"/>
            </p:cNvSpPr>
            <p:nvPr/>
          </p:nvSpPr>
          <p:spPr bwMode="auto">
            <a:xfrm>
              <a:off x="688" y="2216"/>
              <a:ext cx="42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00">
                <a:effectLst>
                  <a:outerShdw blurRad="38100" dist="38100" dir="2700000" algn="tl">
                    <a:srgbClr val="000000">
                      <a:alpha val="43137"/>
                    </a:srgbClr>
                  </a:outerShdw>
                </a:effectLst>
              </a:endParaRPr>
            </a:p>
          </p:txBody>
        </p:sp>
      </p:grpSp>
      <p:sp>
        <p:nvSpPr>
          <p:cNvPr id="65544" name="Rectangle 8"/>
          <p:cNvSpPr>
            <a:spLocks noChangeArrowheads="1"/>
          </p:cNvSpPr>
          <p:nvPr/>
        </p:nvSpPr>
        <p:spPr bwMode="auto">
          <a:xfrm>
            <a:off x="917575" y="4096941"/>
            <a:ext cx="7446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400" smtClean="0">
                <a:effectLst>
                  <a:outerShdw blurRad="38100" dist="38100" dir="2700000" algn="tl">
                    <a:srgbClr val="000000">
                      <a:alpha val="43137"/>
                    </a:srgbClr>
                  </a:outerShdw>
                </a:effectLst>
              </a:rPr>
              <a:t>Total Biaya </a:t>
            </a:r>
            <a:r>
              <a:rPr lang="en-US" altLang="en-US" sz="2400">
                <a:effectLst>
                  <a:outerShdw blurRad="38100" dist="38100" dir="2700000" algn="tl">
                    <a:srgbClr val="000000">
                      <a:alpha val="43137"/>
                    </a:srgbClr>
                  </a:outerShdw>
                </a:effectLst>
              </a:rPr>
              <a:t>= </a:t>
            </a:r>
            <a:r>
              <a:rPr lang="en-US" altLang="en-US" sz="2400" smtClean="0">
                <a:effectLst>
                  <a:outerShdw blurRad="38100" dist="38100" dir="2700000" algn="tl">
                    <a:srgbClr val="000000">
                      <a:alpha val="43137"/>
                    </a:srgbClr>
                  </a:outerShdw>
                </a:effectLst>
              </a:rPr>
              <a:t>Biaya Tetap </a:t>
            </a:r>
            <a:r>
              <a:rPr lang="en-US" altLang="en-US" sz="2400">
                <a:effectLst>
                  <a:outerShdw blurRad="38100" dist="38100" dir="2700000" algn="tl">
                    <a:srgbClr val="000000">
                      <a:alpha val="43137"/>
                    </a:srgbClr>
                  </a:outerShdw>
                </a:effectLst>
              </a:rPr>
              <a:t>+ </a:t>
            </a:r>
            <a:r>
              <a:rPr lang="en-US" altLang="en-US" sz="2400" smtClean="0">
                <a:effectLst>
                  <a:outerShdw blurRad="38100" dist="38100" dir="2700000" algn="tl">
                    <a:srgbClr val="000000">
                      <a:alpha val="43137"/>
                    </a:srgbClr>
                  </a:outerShdw>
                </a:effectLst>
              </a:rPr>
              <a:t>(Biaya Variabel </a:t>
            </a:r>
            <a:r>
              <a:rPr lang="en-US" altLang="en-US" sz="2400">
                <a:effectLst>
                  <a:outerShdw blurRad="38100" dist="38100" dir="2700000" algn="tl">
                    <a:srgbClr val="000000">
                      <a:alpha val="43137"/>
                    </a:srgbClr>
                  </a:outerShdw>
                </a:effectLst>
              </a:rPr>
              <a:t>x Volume)</a:t>
            </a:r>
          </a:p>
        </p:txBody>
      </p:sp>
      <p:sp>
        <p:nvSpPr>
          <p:cNvPr id="65545" name="Text Box 9"/>
          <p:cNvSpPr txBox="1">
            <a:spLocks noChangeArrowheads="1"/>
          </p:cNvSpPr>
          <p:nvPr/>
        </p:nvSpPr>
        <p:spPr bwMode="auto">
          <a:xfrm>
            <a:off x="996950" y="1666875"/>
            <a:ext cx="44232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000" smtClean="0">
                <a:effectLst>
                  <a:outerShdw blurRad="38100" dist="38100" dir="2700000" algn="tl">
                    <a:srgbClr val="000000">
                      <a:alpha val="43137"/>
                    </a:srgbClr>
                  </a:outerShdw>
                </a:effectLst>
              </a:rPr>
              <a:t>Harga jual </a:t>
            </a:r>
            <a:r>
              <a:rPr lang="en-US" altLang="en-US" sz="2000">
                <a:effectLst>
                  <a:outerShdw blurRad="38100" dist="38100" dir="2700000" algn="tl">
                    <a:srgbClr val="000000">
                      <a:alpha val="43137"/>
                    </a:srgbClr>
                  </a:outerShdw>
                </a:effectLst>
              </a:rPr>
              <a:t>= $120</a:t>
            </a:r>
          </a:p>
          <a:p>
            <a:r>
              <a:rPr lang="en-US" altLang="en-US" sz="2000" smtClean="0">
                <a:effectLst>
                  <a:outerShdw blurRad="38100" dist="38100" dir="2700000" algn="tl">
                    <a:srgbClr val="000000">
                      <a:alpha val="43137"/>
                    </a:srgbClr>
                  </a:outerShdw>
                </a:effectLst>
              </a:rPr>
              <a:t>Volume yang diharapkan </a:t>
            </a:r>
            <a:r>
              <a:rPr lang="en-US" altLang="en-US" sz="2000">
                <a:effectLst>
                  <a:outerShdw blurRad="38100" dist="38100" dir="2700000" algn="tl">
                    <a:srgbClr val="000000">
                      <a:alpha val="43137"/>
                    </a:srgbClr>
                  </a:outerShdw>
                </a:effectLst>
              </a:rPr>
              <a:t>= 2,000 </a:t>
            </a:r>
            <a:r>
              <a:rPr lang="en-US" altLang="en-US" sz="2000" smtClean="0">
                <a:effectLst>
                  <a:outerShdw blurRad="38100" dist="38100" dir="2700000" algn="tl">
                    <a:srgbClr val="000000">
                      <a:alpha val="43137"/>
                    </a:srgbClr>
                  </a:outerShdw>
                </a:effectLst>
              </a:rPr>
              <a:t>unit</a:t>
            </a:r>
            <a:endParaRPr lang="en-US" altLang="en-US" sz="20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15355851"/>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65539"/>
                                        </p:tgtEl>
                                        <p:attrNameLst>
                                          <p:attrName>style.visibility</p:attrName>
                                        </p:attrNameLst>
                                      </p:cBhvr>
                                      <p:to>
                                        <p:strVal val="visible"/>
                                      </p:to>
                                    </p:set>
                                    <p:animEffect transition="in" filter="wipe(left)">
                                      <p:cBhvr>
                                        <p:cTn id="7" dur="1000"/>
                                        <p:tgtEl>
                                          <p:spTgt spid="65539"/>
                                        </p:tgtEl>
                                      </p:cBhvr>
                                    </p:animEffect>
                                  </p:childTnLst>
                                </p:cTn>
                              </p:par>
                            </p:childTnLst>
                          </p:cTn>
                        </p:par>
                        <p:par>
                          <p:cTn id="8" fill="hold" nodeType="afterGroup">
                            <p:stCondLst>
                              <p:cond delay="2000"/>
                            </p:stCondLst>
                            <p:childTnLst>
                              <p:par>
                                <p:cTn id="9" presetID="22" presetClass="entr" presetSubtype="8" fill="hold" grpId="0" nodeType="afterEffect">
                                  <p:stCondLst>
                                    <p:cond delay="1000"/>
                                  </p:stCondLst>
                                  <p:childTnLst>
                                    <p:set>
                                      <p:cBhvr>
                                        <p:cTn id="10" dur="1" fill="hold">
                                          <p:stCondLst>
                                            <p:cond delay="0"/>
                                          </p:stCondLst>
                                        </p:cTn>
                                        <p:tgtEl>
                                          <p:spTgt spid="65545"/>
                                        </p:tgtEl>
                                        <p:attrNameLst>
                                          <p:attrName>style.visibility</p:attrName>
                                        </p:attrNameLst>
                                      </p:cBhvr>
                                      <p:to>
                                        <p:strVal val="visible"/>
                                      </p:to>
                                    </p:set>
                                    <p:animEffect transition="in" filter="wipe(left)">
                                      <p:cBhvr>
                                        <p:cTn id="11" dur="1000"/>
                                        <p:tgtEl>
                                          <p:spTgt spid="65545"/>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65540"/>
                                        </p:tgtEl>
                                        <p:attrNameLst>
                                          <p:attrName>style.visibility</p:attrName>
                                        </p:attrNameLst>
                                      </p:cBhvr>
                                      <p:to>
                                        <p:strVal val="visible"/>
                                      </p:to>
                                    </p:set>
                                    <p:animEffect transition="in" filter="strips(downRight)">
                                      <p:cBhvr>
                                        <p:cTn id="15" dur="1000"/>
                                        <p:tgtEl>
                                          <p:spTgt spid="65540"/>
                                        </p:tgtEl>
                                      </p:cBhvr>
                                    </p:animEffect>
                                  </p:childTnLst>
                                </p:cTn>
                              </p:par>
                            </p:childTnLst>
                          </p:cTn>
                        </p:par>
                        <p:par>
                          <p:cTn id="16" fill="hold" nodeType="afterGroup">
                            <p:stCondLst>
                              <p:cond delay="6000"/>
                            </p:stCondLst>
                            <p:childTnLst>
                              <p:par>
                                <p:cTn id="17" presetID="22" presetClass="entr" presetSubtype="8" fill="hold" grpId="0" nodeType="afterEffect">
                                  <p:stCondLst>
                                    <p:cond delay="1000"/>
                                  </p:stCondLst>
                                  <p:childTnLst>
                                    <p:set>
                                      <p:cBhvr>
                                        <p:cTn id="18" dur="1" fill="hold">
                                          <p:stCondLst>
                                            <p:cond delay="0"/>
                                          </p:stCondLst>
                                        </p:cTn>
                                        <p:tgtEl>
                                          <p:spTgt spid="65544"/>
                                        </p:tgtEl>
                                        <p:attrNameLst>
                                          <p:attrName>style.visibility</p:attrName>
                                        </p:attrNameLst>
                                      </p:cBhvr>
                                      <p:to>
                                        <p:strVal val="visible"/>
                                      </p:to>
                                    </p:set>
                                    <p:animEffect transition="in" filter="wipe(left)">
                                      <p:cBhvr>
                                        <p:cTn id="19" dur="1000"/>
                                        <p:tgtEl>
                                          <p:spTgt spid="65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utoUpdateAnimBg="0"/>
      <p:bldP spid="65544" grpId="0" autoUpdateAnimBg="0"/>
      <p:bldP spid="6554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77863" y="311944"/>
            <a:ext cx="7770812" cy="952500"/>
          </a:xfrm>
        </p:spPr>
        <p:txBody>
          <a:bodyPr>
            <a:normAutofit/>
          </a:bodyPr>
          <a:lstStyle/>
          <a:p>
            <a:pPr>
              <a:lnSpc>
                <a:spcPct val="80000"/>
              </a:lnSpc>
            </a:pPr>
            <a:r>
              <a:rPr lang="en-US" smtClean="0"/>
              <a:t>Contoh Analisis </a:t>
            </a:r>
            <a:r>
              <a:rPr lang="en-US"/>
              <a:t>biaya-volume lokasi</a:t>
            </a:r>
            <a:endParaRPr lang="en-US" altLang="en-US" smtClean="0">
              <a:latin typeface="Arial" pitchFamily="34" charset="0"/>
              <a:cs typeface="Arial" pitchFamily="34" charset="0"/>
            </a:endParaRPr>
          </a:p>
        </p:txBody>
      </p:sp>
      <p:grpSp>
        <p:nvGrpSpPr>
          <p:cNvPr id="2" name="Group 1"/>
          <p:cNvGrpSpPr>
            <a:grpSpLocks/>
          </p:cNvGrpSpPr>
          <p:nvPr/>
        </p:nvGrpSpPr>
        <p:grpSpPr bwMode="auto">
          <a:xfrm>
            <a:off x="1006476" y="1531144"/>
            <a:ext cx="6169025" cy="1602719"/>
            <a:chOff x="1006475" y="2041525"/>
            <a:chExt cx="6169025" cy="2137177"/>
          </a:xfrm>
        </p:grpSpPr>
        <p:sp>
          <p:nvSpPr>
            <p:cNvPr id="64518" name="Rectangle 3"/>
            <p:cNvSpPr>
              <a:spLocks noChangeArrowheads="1"/>
            </p:cNvSpPr>
            <p:nvPr/>
          </p:nvSpPr>
          <p:spPr bwMode="auto">
            <a:xfrm>
              <a:off x="1006475" y="2041525"/>
              <a:ext cx="4229491" cy="6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400" smtClean="0">
                  <a:effectLst>
                    <a:outerShdw blurRad="38100" dist="38100" dir="2700000" algn="tl">
                      <a:srgbClr val="000000">
                        <a:alpha val="43137"/>
                      </a:srgbClr>
                    </a:outerShdw>
                  </a:effectLst>
                </a:rPr>
                <a:t>Titik Silang </a:t>
              </a:r>
              <a:r>
                <a:rPr lang="en-US" altLang="en-US" sz="2400">
                  <a:effectLst>
                    <a:outerShdw blurRad="38100" dist="38100" dir="2700000" algn="tl">
                      <a:srgbClr val="000000">
                        <a:alpha val="43137"/>
                      </a:srgbClr>
                    </a:outerShdw>
                  </a:effectLst>
                </a:rPr>
                <a:t>– </a:t>
              </a:r>
              <a:r>
                <a:rPr lang="en-US" altLang="en-US" sz="2400" smtClean="0">
                  <a:effectLst>
                    <a:outerShdw blurRad="38100" dist="38100" dir="2700000" algn="tl">
                      <a:srgbClr val="000000">
                        <a:alpha val="43137"/>
                      </a:srgbClr>
                    </a:outerShdw>
                  </a:effectLst>
                </a:rPr>
                <a:t>Athena/Brussels</a:t>
              </a:r>
              <a:endParaRPr lang="en-US" altLang="en-US" sz="2400">
                <a:effectLst>
                  <a:outerShdw blurRad="38100" dist="38100" dir="2700000" algn="tl">
                    <a:srgbClr val="000000">
                      <a:alpha val="43137"/>
                    </a:srgbClr>
                  </a:outerShdw>
                </a:effectLst>
              </a:endParaRPr>
            </a:p>
          </p:txBody>
        </p:sp>
        <p:sp>
          <p:nvSpPr>
            <p:cNvPr id="64519" name="Text Box 9"/>
            <p:cNvSpPr txBox="1">
              <a:spLocks noChangeArrowheads="1"/>
            </p:cNvSpPr>
            <p:nvPr/>
          </p:nvSpPr>
          <p:spPr bwMode="auto">
            <a:xfrm>
              <a:off x="1936750" y="2578100"/>
              <a:ext cx="5238750" cy="16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159000" algn="r"/>
                  <a:tab pos="2336800" algn="l"/>
                </a:tabLst>
                <a:defRPr>
                  <a:solidFill>
                    <a:schemeClr val="tx1"/>
                  </a:solidFill>
                  <a:latin typeface="Arial" pitchFamily="34" charset="0"/>
                  <a:cs typeface="Arial" pitchFamily="34" charset="0"/>
                </a:defRPr>
              </a:lvl1pPr>
              <a:lvl2pPr marL="742950" indent="-285750">
                <a:tabLst>
                  <a:tab pos="2159000" algn="r"/>
                  <a:tab pos="2336800" algn="l"/>
                </a:tabLst>
                <a:defRPr>
                  <a:solidFill>
                    <a:schemeClr val="tx1"/>
                  </a:solidFill>
                  <a:latin typeface="Arial" pitchFamily="34" charset="0"/>
                  <a:cs typeface="Arial" pitchFamily="34" charset="0"/>
                </a:defRPr>
              </a:lvl2pPr>
              <a:lvl3pPr marL="1143000" indent="-228600">
                <a:tabLst>
                  <a:tab pos="2159000" algn="r"/>
                  <a:tab pos="2336800" algn="l"/>
                </a:tabLst>
                <a:defRPr>
                  <a:solidFill>
                    <a:schemeClr val="tx1"/>
                  </a:solidFill>
                  <a:latin typeface="Arial" pitchFamily="34" charset="0"/>
                  <a:cs typeface="Arial" pitchFamily="34" charset="0"/>
                </a:defRPr>
              </a:lvl3pPr>
              <a:lvl4pPr marL="1600200" indent="-228600">
                <a:tabLst>
                  <a:tab pos="2159000" algn="r"/>
                  <a:tab pos="2336800" algn="l"/>
                </a:tabLst>
                <a:defRPr>
                  <a:solidFill>
                    <a:schemeClr val="tx1"/>
                  </a:solidFill>
                  <a:latin typeface="Arial" pitchFamily="34" charset="0"/>
                  <a:cs typeface="Arial" pitchFamily="34" charset="0"/>
                </a:defRPr>
              </a:lvl4pPr>
              <a:lvl5pPr marL="2057400" indent="-228600">
                <a:tabLst>
                  <a:tab pos="2159000" algn="r"/>
                  <a:tab pos="2336800" algn="l"/>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9pPr>
            </a:lstStyle>
            <a:p>
              <a:r>
                <a:rPr lang="en-US" altLang="en-US" sz="2400">
                  <a:effectLst>
                    <a:outerShdw blurRad="38100" dist="38100" dir="2700000" algn="tl">
                      <a:srgbClr val="000000">
                        <a:alpha val="43137"/>
                      </a:srgbClr>
                    </a:outerShdw>
                  </a:effectLst>
                </a:rPr>
                <a:t>	30,000 + 75(</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	=  60,000 + 45(</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a:t>
              </a:r>
            </a:p>
            <a:p>
              <a:r>
                <a:rPr lang="en-US" altLang="en-US" sz="2400">
                  <a:effectLst>
                    <a:outerShdw blurRad="38100" dist="38100" dir="2700000" algn="tl">
                      <a:srgbClr val="000000">
                        <a:alpha val="43137"/>
                      </a:srgbClr>
                    </a:outerShdw>
                  </a:effectLst>
                </a:rPr>
                <a:t>	30(</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	=  30,000</a:t>
              </a:r>
            </a:p>
            <a:p>
              <a:r>
                <a:rPr lang="en-US" altLang="en-US" sz="2400">
                  <a:effectLst>
                    <a:outerShdw blurRad="38100" dist="38100" dir="2700000" algn="tl">
                      <a:srgbClr val="000000">
                        <a:alpha val="43137"/>
                      </a:srgbClr>
                    </a:outerShdw>
                  </a:effectLst>
                </a:rPr>
                <a:t>	(</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	= 1,000</a:t>
              </a:r>
            </a:p>
          </p:txBody>
        </p:sp>
      </p:grpSp>
      <p:grpSp>
        <p:nvGrpSpPr>
          <p:cNvPr id="3" name="Group 2"/>
          <p:cNvGrpSpPr>
            <a:grpSpLocks/>
          </p:cNvGrpSpPr>
          <p:nvPr/>
        </p:nvGrpSpPr>
        <p:grpSpPr bwMode="auto">
          <a:xfrm>
            <a:off x="1006476" y="3007520"/>
            <a:ext cx="6169025" cy="1659866"/>
            <a:chOff x="1006475" y="4010025"/>
            <a:chExt cx="6169025" cy="2213371"/>
          </a:xfrm>
        </p:grpSpPr>
        <p:sp>
          <p:nvSpPr>
            <p:cNvPr id="64516" name="Text Box 9"/>
            <p:cNvSpPr txBox="1">
              <a:spLocks noChangeArrowheads="1"/>
            </p:cNvSpPr>
            <p:nvPr/>
          </p:nvSpPr>
          <p:spPr bwMode="auto">
            <a:xfrm>
              <a:off x="1936750" y="4622800"/>
              <a:ext cx="5238750" cy="160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159000" algn="r"/>
                  <a:tab pos="2336800" algn="l"/>
                </a:tabLst>
                <a:defRPr>
                  <a:solidFill>
                    <a:schemeClr val="tx1"/>
                  </a:solidFill>
                  <a:latin typeface="Arial" pitchFamily="34" charset="0"/>
                  <a:cs typeface="Arial" pitchFamily="34" charset="0"/>
                </a:defRPr>
              </a:lvl1pPr>
              <a:lvl2pPr marL="742950" indent="-285750">
                <a:tabLst>
                  <a:tab pos="2159000" algn="r"/>
                  <a:tab pos="2336800" algn="l"/>
                </a:tabLst>
                <a:defRPr>
                  <a:solidFill>
                    <a:schemeClr val="tx1"/>
                  </a:solidFill>
                  <a:latin typeface="Arial" pitchFamily="34" charset="0"/>
                  <a:cs typeface="Arial" pitchFamily="34" charset="0"/>
                </a:defRPr>
              </a:lvl2pPr>
              <a:lvl3pPr marL="1143000" indent="-228600">
                <a:tabLst>
                  <a:tab pos="2159000" algn="r"/>
                  <a:tab pos="2336800" algn="l"/>
                </a:tabLst>
                <a:defRPr>
                  <a:solidFill>
                    <a:schemeClr val="tx1"/>
                  </a:solidFill>
                  <a:latin typeface="Arial" pitchFamily="34" charset="0"/>
                  <a:cs typeface="Arial" pitchFamily="34" charset="0"/>
                </a:defRPr>
              </a:lvl3pPr>
              <a:lvl4pPr marL="1600200" indent="-228600">
                <a:tabLst>
                  <a:tab pos="2159000" algn="r"/>
                  <a:tab pos="2336800" algn="l"/>
                </a:tabLst>
                <a:defRPr>
                  <a:solidFill>
                    <a:schemeClr val="tx1"/>
                  </a:solidFill>
                  <a:latin typeface="Arial" pitchFamily="34" charset="0"/>
                  <a:cs typeface="Arial" pitchFamily="34" charset="0"/>
                </a:defRPr>
              </a:lvl4pPr>
              <a:lvl5pPr marL="2057400" indent="-228600">
                <a:tabLst>
                  <a:tab pos="2159000" algn="r"/>
                  <a:tab pos="2336800" algn="l"/>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2159000" algn="r"/>
                  <a:tab pos="2336800" algn="l"/>
                </a:tabLst>
                <a:defRPr>
                  <a:solidFill>
                    <a:schemeClr val="tx1"/>
                  </a:solidFill>
                  <a:latin typeface="Arial" pitchFamily="34" charset="0"/>
                  <a:cs typeface="Arial" pitchFamily="34" charset="0"/>
                </a:defRPr>
              </a:lvl9pPr>
            </a:lstStyle>
            <a:p>
              <a:r>
                <a:rPr lang="en-US" altLang="en-US" sz="2400">
                  <a:effectLst>
                    <a:outerShdw blurRad="38100" dist="38100" dir="2700000" algn="tl">
                      <a:srgbClr val="000000">
                        <a:alpha val="43137"/>
                      </a:srgbClr>
                    </a:outerShdw>
                  </a:effectLst>
                </a:rPr>
                <a:t>	60,000 + 45(</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	=  110,000 + 25(</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a:t>
              </a:r>
            </a:p>
            <a:p>
              <a:r>
                <a:rPr lang="en-US" altLang="en-US" sz="2400">
                  <a:effectLst>
                    <a:outerShdw blurRad="38100" dist="38100" dir="2700000" algn="tl">
                      <a:srgbClr val="000000">
                        <a:alpha val="43137"/>
                      </a:srgbClr>
                    </a:outerShdw>
                  </a:effectLst>
                </a:rPr>
                <a:t>	20(</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	=  50,000</a:t>
              </a:r>
            </a:p>
            <a:p>
              <a:r>
                <a:rPr lang="en-US" altLang="en-US" sz="2400">
                  <a:effectLst>
                    <a:outerShdw blurRad="38100" dist="38100" dir="2700000" algn="tl">
                      <a:srgbClr val="000000">
                        <a:alpha val="43137"/>
                      </a:srgbClr>
                    </a:outerShdw>
                  </a:effectLst>
                </a:rPr>
                <a:t>	(</a:t>
              </a:r>
              <a:r>
                <a:rPr lang="en-US" altLang="en-US" sz="2400" i="1">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a:effectLst>
                    <a:outerShdw blurRad="38100" dist="38100" dir="2700000" algn="tl">
                      <a:srgbClr val="000000">
                        <a:alpha val="43137"/>
                      </a:srgbClr>
                    </a:outerShdw>
                  </a:effectLst>
                </a:rPr>
                <a:t>)	= 2,500</a:t>
              </a:r>
            </a:p>
          </p:txBody>
        </p:sp>
        <p:sp>
          <p:nvSpPr>
            <p:cNvPr id="64517" name="Rectangle 3"/>
            <p:cNvSpPr>
              <a:spLocks noChangeArrowheads="1"/>
            </p:cNvSpPr>
            <p:nvPr/>
          </p:nvSpPr>
          <p:spPr bwMode="auto">
            <a:xfrm>
              <a:off x="1006475" y="4010025"/>
              <a:ext cx="4196790" cy="61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400" smtClean="0">
                  <a:effectLst>
                    <a:outerShdw blurRad="38100" dist="38100" dir="2700000" algn="tl">
                      <a:srgbClr val="000000">
                        <a:alpha val="43137"/>
                      </a:srgbClr>
                    </a:outerShdw>
                  </a:effectLst>
                </a:rPr>
                <a:t>Titik Silang </a:t>
              </a:r>
              <a:r>
                <a:rPr lang="en-US" altLang="en-US" sz="2400">
                  <a:effectLst>
                    <a:outerShdw blurRad="38100" dist="38100" dir="2700000" algn="tl">
                      <a:srgbClr val="000000">
                        <a:alpha val="43137"/>
                      </a:srgbClr>
                    </a:outerShdw>
                  </a:effectLst>
                </a:rPr>
                <a:t>– Brussels/Lisbon</a:t>
              </a:r>
            </a:p>
          </p:txBody>
        </p:sp>
      </p:grpSp>
    </p:spTree>
    <p:extLst>
      <p:ext uri="{BB962C8B-B14F-4D97-AF65-F5344CB8AC3E}">
        <p14:creationId xmlns:p14="http://schemas.microsoft.com/office/powerpoint/2010/main" val="2642817213"/>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1000"/>
                                        <p:tgtEl>
                                          <p:spTgt spid="2"/>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77863" y="311944"/>
            <a:ext cx="7770812" cy="952500"/>
          </a:xfrm>
        </p:spPr>
        <p:txBody>
          <a:bodyPr>
            <a:normAutofit/>
          </a:bodyPr>
          <a:lstStyle/>
          <a:p>
            <a:pPr>
              <a:lnSpc>
                <a:spcPct val="80000"/>
              </a:lnSpc>
            </a:pPr>
            <a:r>
              <a:rPr lang="en-US"/>
              <a:t>Contoh Analisis biaya-volume lokasi</a:t>
            </a:r>
            <a:endParaRPr lang="en-US" altLang="en-US" smtClean="0">
              <a:latin typeface="Arial" pitchFamily="34" charset="0"/>
              <a:cs typeface="Arial" pitchFamily="34" charset="0"/>
            </a:endParaRPr>
          </a:p>
        </p:txBody>
      </p:sp>
      <p:grpSp>
        <p:nvGrpSpPr>
          <p:cNvPr id="67587" name="Group 3"/>
          <p:cNvGrpSpPr>
            <a:grpSpLocks/>
          </p:cNvGrpSpPr>
          <p:nvPr/>
        </p:nvGrpSpPr>
        <p:grpSpPr bwMode="auto">
          <a:xfrm>
            <a:off x="1403351" y="1447801"/>
            <a:ext cx="6115051" cy="3494485"/>
            <a:chOff x="884" y="1296"/>
            <a:chExt cx="3852" cy="2935"/>
          </a:xfrm>
        </p:grpSpPr>
        <p:sp>
          <p:nvSpPr>
            <p:cNvPr id="66591" name="Freeform 4"/>
            <p:cNvSpPr>
              <a:spLocks/>
            </p:cNvSpPr>
            <p:nvPr/>
          </p:nvSpPr>
          <p:spPr bwMode="auto">
            <a:xfrm>
              <a:off x="1616" y="1296"/>
              <a:ext cx="3120" cy="2552"/>
            </a:xfrm>
            <a:custGeom>
              <a:avLst/>
              <a:gdLst>
                <a:gd name="T0" fmla="*/ 16 w 3120"/>
                <a:gd name="T1" fmla="*/ 0 h 2552"/>
                <a:gd name="T2" fmla="*/ 0 w 3120"/>
                <a:gd name="T3" fmla="*/ 2552 h 2552"/>
                <a:gd name="T4" fmla="*/ 3120 w 3120"/>
                <a:gd name="T5" fmla="*/ 2552 h 2552"/>
                <a:gd name="T6" fmla="*/ 0 60000 65536"/>
                <a:gd name="T7" fmla="*/ 0 60000 65536"/>
                <a:gd name="T8" fmla="*/ 0 60000 65536"/>
                <a:gd name="T9" fmla="*/ 0 w 3120"/>
                <a:gd name="T10" fmla="*/ 0 h 2552"/>
                <a:gd name="T11" fmla="*/ 3120 w 3120"/>
                <a:gd name="T12" fmla="*/ 2552 h 2552"/>
              </a:gdLst>
              <a:ahLst/>
              <a:cxnLst>
                <a:cxn ang="T6">
                  <a:pos x="T0" y="T1"/>
                </a:cxn>
                <a:cxn ang="T7">
                  <a:pos x="T2" y="T3"/>
                </a:cxn>
                <a:cxn ang="T8">
                  <a:pos x="T4" y="T5"/>
                </a:cxn>
              </a:cxnLst>
              <a:rect l="T9" t="T10" r="T11" b="T12"/>
              <a:pathLst>
                <a:path w="3120" h="2552">
                  <a:moveTo>
                    <a:pt x="16" y="0"/>
                  </a:moveTo>
                  <a:cubicBezTo>
                    <a:pt x="10" y="850"/>
                    <a:pt x="5" y="1701"/>
                    <a:pt x="0" y="2552"/>
                  </a:cubicBezTo>
                  <a:lnTo>
                    <a:pt x="3120" y="2552"/>
                  </a:lnTo>
                </a:path>
              </a:pathLst>
            </a:custGeom>
            <a:noFill/>
            <a:ln w="38100">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92" name="Rectangle 5"/>
            <p:cNvSpPr>
              <a:spLocks noChangeArrowheads="1"/>
            </p:cNvSpPr>
            <p:nvPr/>
          </p:nvSpPr>
          <p:spPr bwMode="auto">
            <a:xfrm>
              <a:off x="1177" y="1316"/>
              <a:ext cx="566" cy="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$180,000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$160,000  –</a:t>
              </a:r>
            </a:p>
            <a:p>
              <a:pPr algn="r">
                <a:lnSpc>
                  <a:spcPct val="95000"/>
                </a:lnSpc>
              </a:pPr>
              <a:r>
                <a:rPr lang="en-US" altLang="en-US" sz="1050">
                  <a:effectLst>
                    <a:outerShdw blurRad="38100" dist="38100" dir="2700000" algn="tl">
                      <a:srgbClr val="000000">
                        <a:alpha val="43137"/>
                      </a:srgbClr>
                    </a:outerShdw>
                  </a:effectLst>
                </a:rPr>
                <a:t>$150,000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$130,000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$110,000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$80,000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$60,000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$30,000  –</a:t>
              </a:r>
            </a:p>
            <a:p>
              <a:pPr algn="r">
                <a:lnSpc>
                  <a:spcPct val="95000"/>
                </a:lnSpc>
              </a:pPr>
              <a:r>
                <a:rPr lang="en-US" altLang="en-US" sz="1050">
                  <a:effectLst>
                    <a:outerShdw blurRad="38100" dist="38100" dir="2700000" algn="tl">
                      <a:srgbClr val="000000">
                        <a:alpha val="43137"/>
                      </a:srgbClr>
                    </a:outerShdw>
                  </a:effectLst>
                </a:rPr>
                <a:t>–</a:t>
              </a:r>
            </a:p>
            <a:p>
              <a:pPr algn="r">
                <a:lnSpc>
                  <a:spcPct val="95000"/>
                </a:lnSpc>
              </a:pPr>
              <a:r>
                <a:rPr lang="en-US" altLang="en-US" sz="1050">
                  <a:effectLst>
                    <a:outerShdw blurRad="38100" dist="38100" dir="2700000" algn="tl">
                      <a:srgbClr val="000000">
                        <a:alpha val="43137"/>
                      </a:srgbClr>
                    </a:outerShdw>
                  </a:effectLst>
                </a:rPr>
                <a:t>$10,000  –</a:t>
              </a:r>
            </a:p>
            <a:p>
              <a:pPr algn="r">
                <a:lnSpc>
                  <a:spcPct val="95000"/>
                </a:lnSpc>
              </a:pPr>
              <a:r>
                <a:rPr lang="en-US" altLang="en-US" sz="1050">
                  <a:effectLst>
                    <a:outerShdw blurRad="38100" dist="38100" dir="2700000" algn="tl">
                      <a:srgbClr val="000000">
                        <a:alpha val="43137"/>
                      </a:srgbClr>
                    </a:outerShdw>
                  </a:effectLst>
                </a:rPr>
                <a:t>–</a:t>
              </a:r>
            </a:p>
          </p:txBody>
        </p:sp>
        <p:sp>
          <p:nvSpPr>
            <p:cNvPr id="66593" name="Rectangle 6"/>
            <p:cNvSpPr>
              <a:spLocks noChangeArrowheads="1"/>
            </p:cNvSpPr>
            <p:nvPr/>
          </p:nvSpPr>
          <p:spPr bwMode="auto">
            <a:xfrm rot="16200000">
              <a:off x="482" y="2478"/>
              <a:ext cx="97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smtClean="0">
                  <a:effectLst>
                    <a:outerShdw blurRad="38100" dist="38100" dir="2700000" algn="tl">
                      <a:srgbClr val="000000">
                        <a:alpha val="43137"/>
                      </a:srgbClr>
                    </a:outerShdw>
                  </a:effectLst>
                </a:rPr>
                <a:t>Biaya tahunan</a:t>
              </a:r>
              <a:endParaRPr lang="en-US" altLang="en-US" sz="1200">
                <a:effectLst>
                  <a:outerShdw blurRad="38100" dist="38100" dir="2700000" algn="tl">
                    <a:srgbClr val="000000">
                      <a:alpha val="43137"/>
                    </a:srgbClr>
                  </a:outerShdw>
                </a:effectLst>
              </a:endParaRPr>
            </a:p>
          </p:txBody>
        </p:sp>
        <p:sp>
          <p:nvSpPr>
            <p:cNvPr id="66594" name="Rectangle 7"/>
            <p:cNvSpPr>
              <a:spLocks noChangeArrowheads="1"/>
            </p:cNvSpPr>
            <p:nvPr/>
          </p:nvSpPr>
          <p:spPr bwMode="auto">
            <a:xfrm>
              <a:off x="1442" y="3731"/>
              <a:ext cx="3257"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1pPr>
              <a:lvl2pPr marL="742950" indent="-285750">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2pPr>
              <a:lvl3pPr marL="1143000" indent="-228600">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3pPr>
              <a:lvl4pPr marL="1600200" indent="-228600">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4pPr>
              <a:lvl5pPr marL="2057400" indent="-228600">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90500" algn="ctr"/>
                  <a:tab pos="952500" algn="ctr"/>
                  <a:tab pos="1714500" algn="ctr"/>
                  <a:tab pos="2476500" algn="ctr"/>
                  <a:tab pos="3238500" algn="ctr"/>
                  <a:tab pos="4000500" algn="ctr"/>
                  <a:tab pos="4762500" algn="ctr"/>
                </a:tabLst>
                <a:defRPr>
                  <a:solidFill>
                    <a:schemeClr val="tx1"/>
                  </a:solidFill>
                  <a:latin typeface="Arial" pitchFamily="34" charset="0"/>
                  <a:cs typeface="Arial" pitchFamily="34" charset="0"/>
                </a:defRPr>
              </a:lvl9pPr>
            </a:lstStyle>
            <a:p>
              <a:pPr>
                <a:lnSpc>
                  <a:spcPct val="115000"/>
                </a:lnSpc>
              </a:pPr>
              <a:r>
                <a:rPr lang="en-US" altLang="en-US" sz="700">
                  <a:effectLst>
                    <a:outerShdw blurRad="38100" dist="38100" dir="2700000" algn="tl">
                      <a:srgbClr val="000000">
                        <a:alpha val="43137"/>
                      </a:srgbClr>
                    </a:outerShdw>
                  </a:effectLst>
                </a:rPr>
                <a:t>	|	|	|	|	|	|	|</a:t>
              </a:r>
              <a:endParaRPr lang="en-US" altLang="en-US" sz="1100">
                <a:effectLst>
                  <a:outerShdw blurRad="38100" dist="38100" dir="2700000" algn="tl">
                    <a:srgbClr val="000000">
                      <a:alpha val="43137"/>
                    </a:srgbClr>
                  </a:outerShdw>
                </a:effectLst>
              </a:endParaRPr>
            </a:p>
            <a:p>
              <a:pPr>
                <a:lnSpc>
                  <a:spcPct val="115000"/>
                </a:lnSpc>
              </a:pPr>
              <a:r>
                <a:rPr lang="en-US" altLang="en-US" sz="1100">
                  <a:effectLst>
                    <a:outerShdw blurRad="38100" dist="38100" dir="2700000" algn="tl">
                      <a:srgbClr val="000000">
                        <a:alpha val="43137"/>
                      </a:srgbClr>
                    </a:outerShdw>
                  </a:effectLst>
                </a:rPr>
                <a:t>	0	500	1,000	1,500	2,000	2,500	3,000</a:t>
              </a:r>
            </a:p>
          </p:txBody>
        </p:sp>
        <p:sp>
          <p:nvSpPr>
            <p:cNvPr id="66595" name="Rectangle 8"/>
            <p:cNvSpPr>
              <a:spLocks noChangeArrowheads="1"/>
            </p:cNvSpPr>
            <p:nvPr/>
          </p:nvSpPr>
          <p:spPr bwMode="auto">
            <a:xfrm>
              <a:off x="3038" y="3998"/>
              <a:ext cx="43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200">
                  <a:effectLst>
                    <a:outerShdw blurRad="38100" dist="38100" dir="2700000" algn="tl">
                      <a:srgbClr val="000000">
                        <a:alpha val="43137"/>
                      </a:srgbClr>
                    </a:outerShdw>
                  </a:effectLst>
                </a:rPr>
                <a:t>Volume</a:t>
              </a:r>
            </a:p>
          </p:txBody>
        </p:sp>
      </p:grpSp>
      <p:sp>
        <p:nvSpPr>
          <p:cNvPr id="67597" name="Line 13"/>
          <p:cNvSpPr>
            <a:spLocks noChangeShapeType="1"/>
          </p:cNvSpPr>
          <p:nvPr/>
        </p:nvSpPr>
        <p:spPr bwMode="auto">
          <a:xfrm>
            <a:off x="4102100" y="2943225"/>
            <a:ext cx="0" cy="153352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7598" name="Line 14"/>
          <p:cNvSpPr>
            <a:spLocks noChangeShapeType="1"/>
          </p:cNvSpPr>
          <p:nvPr/>
        </p:nvSpPr>
        <p:spPr bwMode="auto">
          <a:xfrm>
            <a:off x="6400800" y="1933575"/>
            <a:ext cx="0" cy="255270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nvGrpSpPr>
          <p:cNvPr id="67599" name="Group 15"/>
          <p:cNvGrpSpPr>
            <a:grpSpLocks/>
          </p:cNvGrpSpPr>
          <p:nvPr/>
        </p:nvGrpSpPr>
        <p:grpSpPr bwMode="auto">
          <a:xfrm>
            <a:off x="2571750" y="3863571"/>
            <a:ext cx="1511300" cy="523874"/>
            <a:chOff x="1620" y="3325"/>
            <a:chExt cx="952" cy="440"/>
          </a:xfrm>
        </p:grpSpPr>
        <p:sp>
          <p:nvSpPr>
            <p:cNvPr id="66585" name="Rectangle 16"/>
            <p:cNvSpPr>
              <a:spLocks noChangeArrowheads="1"/>
            </p:cNvSpPr>
            <p:nvPr/>
          </p:nvSpPr>
          <p:spPr bwMode="auto">
            <a:xfrm>
              <a:off x="1828" y="3325"/>
              <a:ext cx="539"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smtClean="0">
                  <a:effectLst>
                    <a:outerShdw blurRad="38100" dist="38100" dir="2700000" algn="tl">
                      <a:srgbClr val="000000">
                        <a:alpha val="43137"/>
                      </a:srgbClr>
                    </a:outerShdw>
                  </a:effectLst>
                </a:rPr>
                <a:t>Biaya terendah Athena</a:t>
              </a:r>
              <a:endParaRPr lang="en-US" altLang="en-US" sz="1100">
                <a:effectLst>
                  <a:outerShdw blurRad="38100" dist="38100" dir="2700000" algn="tl">
                    <a:srgbClr val="000000">
                      <a:alpha val="43137"/>
                    </a:srgbClr>
                  </a:outerShdw>
                </a:effectLst>
              </a:endParaRPr>
            </a:p>
          </p:txBody>
        </p:sp>
        <p:sp>
          <p:nvSpPr>
            <p:cNvPr id="66586" name="Line 17"/>
            <p:cNvSpPr>
              <a:spLocks noChangeShapeType="1"/>
            </p:cNvSpPr>
            <p:nvPr/>
          </p:nvSpPr>
          <p:spPr bwMode="auto">
            <a:xfrm>
              <a:off x="2352" y="3525"/>
              <a:ext cx="220"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87" name="Line 18"/>
            <p:cNvSpPr>
              <a:spLocks noChangeShapeType="1"/>
            </p:cNvSpPr>
            <p:nvPr/>
          </p:nvSpPr>
          <p:spPr bwMode="auto">
            <a:xfrm flipH="1">
              <a:off x="1620" y="3525"/>
              <a:ext cx="220"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grpSp>
        <p:nvGrpSpPr>
          <p:cNvPr id="67603" name="Group 19"/>
          <p:cNvGrpSpPr>
            <a:grpSpLocks/>
          </p:cNvGrpSpPr>
          <p:nvPr/>
        </p:nvGrpSpPr>
        <p:grpSpPr bwMode="auto">
          <a:xfrm>
            <a:off x="4133850" y="3931434"/>
            <a:ext cx="2260600" cy="379809"/>
            <a:chOff x="2604" y="3382"/>
            <a:chExt cx="1424" cy="319"/>
          </a:xfrm>
        </p:grpSpPr>
        <p:sp>
          <p:nvSpPr>
            <p:cNvPr id="66582" name="Rectangle 20"/>
            <p:cNvSpPr>
              <a:spLocks noChangeArrowheads="1"/>
            </p:cNvSpPr>
            <p:nvPr/>
          </p:nvSpPr>
          <p:spPr bwMode="auto">
            <a:xfrm>
              <a:off x="2767" y="3382"/>
              <a:ext cx="1082"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smtClean="0">
                  <a:effectLst>
                    <a:outerShdw blurRad="38100" dist="38100" dir="2700000" algn="tl">
                      <a:srgbClr val="000000">
                        <a:alpha val="43137"/>
                      </a:srgbClr>
                    </a:outerShdw>
                  </a:effectLst>
                </a:rPr>
                <a:t>Biaya terendah</a:t>
              </a:r>
            </a:p>
            <a:p>
              <a:pPr algn="ctr">
                <a:lnSpc>
                  <a:spcPct val="85000"/>
                </a:lnSpc>
              </a:pPr>
              <a:r>
                <a:rPr lang="en-US" altLang="en-US" sz="1100" smtClean="0">
                  <a:effectLst>
                    <a:outerShdw blurRad="38100" dist="38100" dir="2700000" algn="tl">
                      <a:srgbClr val="000000">
                        <a:alpha val="43137"/>
                      </a:srgbClr>
                    </a:outerShdw>
                  </a:effectLst>
                </a:rPr>
                <a:t>Brussels</a:t>
              </a:r>
              <a:endParaRPr lang="en-US" altLang="en-US" sz="1100">
                <a:effectLst>
                  <a:outerShdw blurRad="38100" dist="38100" dir="2700000" algn="tl">
                    <a:srgbClr val="000000">
                      <a:alpha val="43137"/>
                    </a:srgbClr>
                  </a:outerShdw>
                </a:effectLst>
              </a:endParaRPr>
            </a:p>
          </p:txBody>
        </p:sp>
        <p:sp>
          <p:nvSpPr>
            <p:cNvPr id="66583" name="Line 21"/>
            <p:cNvSpPr>
              <a:spLocks noChangeShapeType="1"/>
            </p:cNvSpPr>
            <p:nvPr/>
          </p:nvSpPr>
          <p:spPr bwMode="auto">
            <a:xfrm flipH="1">
              <a:off x="2604" y="3525"/>
              <a:ext cx="276"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84" name="Line 22"/>
            <p:cNvSpPr>
              <a:spLocks noChangeShapeType="1"/>
            </p:cNvSpPr>
            <p:nvPr/>
          </p:nvSpPr>
          <p:spPr bwMode="auto">
            <a:xfrm>
              <a:off x="3752" y="3525"/>
              <a:ext cx="276"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grpSp>
        <p:nvGrpSpPr>
          <p:cNvPr id="67607" name="Group 23"/>
          <p:cNvGrpSpPr>
            <a:grpSpLocks/>
          </p:cNvGrpSpPr>
          <p:nvPr/>
        </p:nvGrpSpPr>
        <p:grpSpPr bwMode="auto">
          <a:xfrm>
            <a:off x="6400800" y="3863575"/>
            <a:ext cx="1517650" cy="379809"/>
            <a:chOff x="4032" y="3325"/>
            <a:chExt cx="956" cy="319"/>
          </a:xfrm>
        </p:grpSpPr>
        <p:sp>
          <p:nvSpPr>
            <p:cNvPr id="66579" name="Rectangle 24"/>
            <p:cNvSpPr>
              <a:spLocks noChangeArrowheads="1"/>
            </p:cNvSpPr>
            <p:nvPr/>
          </p:nvSpPr>
          <p:spPr bwMode="auto">
            <a:xfrm>
              <a:off x="4160" y="3325"/>
              <a:ext cx="706"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smtClean="0">
                  <a:effectLst>
                    <a:outerShdw blurRad="38100" dist="38100" dir="2700000" algn="tl">
                      <a:srgbClr val="000000">
                        <a:alpha val="43137"/>
                      </a:srgbClr>
                    </a:outerShdw>
                  </a:effectLst>
                </a:rPr>
                <a:t>Baya terendah</a:t>
              </a:r>
            </a:p>
            <a:p>
              <a:pPr algn="ctr">
                <a:lnSpc>
                  <a:spcPct val="85000"/>
                </a:lnSpc>
              </a:pPr>
              <a:r>
                <a:rPr lang="en-US" altLang="en-US" sz="1100" smtClean="0">
                  <a:effectLst>
                    <a:outerShdw blurRad="38100" dist="38100" dir="2700000" algn="tl">
                      <a:srgbClr val="000000">
                        <a:alpha val="43137"/>
                      </a:srgbClr>
                    </a:outerShdw>
                  </a:effectLst>
                </a:rPr>
                <a:t>Lisbon</a:t>
              </a:r>
              <a:endParaRPr lang="en-US" altLang="en-US" sz="1100">
                <a:effectLst>
                  <a:outerShdw blurRad="38100" dist="38100" dir="2700000" algn="tl">
                    <a:srgbClr val="000000">
                      <a:alpha val="43137"/>
                    </a:srgbClr>
                  </a:outerShdw>
                </a:effectLst>
              </a:endParaRPr>
            </a:p>
          </p:txBody>
        </p:sp>
        <p:sp>
          <p:nvSpPr>
            <p:cNvPr id="66580" name="Line 25"/>
            <p:cNvSpPr>
              <a:spLocks noChangeShapeType="1"/>
            </p:cNvSpPr>
            <p:nvPr/>
          </p:nvSpPr>
          <p:spPr bwMode="auto">
            <a:xfrm flipH="1">
              <a:off x="4032" y="3525"/>
              <a:ext cx="220"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81" name="Line 26"/>
            <p:cNvSpPr>
              <a:spLocks noChangeShapeType="1"/>
            </p:cNvSpPr>
            <p:nvPr/>
          </p:nvSpPr>
          <p:spPr bwMode="auto">
            <a:xfrm>
              <a:off x="4768" y="3525"/>
              <a:ext cx="220" cy="0"/>
            </a:xfrm>
            <a:prstGeom prst="line">
              <a:avLst/>
            </a:prstGeom>
            <a:noFill/>
            <a:ln w="38100">
              <a:solidFill>
                <a:schemeClr val="tx1"/>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grpSp>
      <p:grpSp>
        <p:nvGrpSpPr>
          <p:cNvPr id="67611" name="Group 27"/>
          <p:cNvGrpSpPr>
            <a:grpSpLocks/>
          </p:cNvGrpSpPr>
          <p:nvPr/>
        </p:nvGrpSpPr>
        <p:grpSpPr bwMode="auto">
          <a:xfrm>
            <a:off x="2590517" y="1628080"/>
            <a:ext cx="5175250" cy="1200150"/>
            <a:chOff x="1665" y="1300"/>
            <a:chExt cx="3260" cy="1008"/>
          </a:xfrm>
          <a:effectLst>
            <a:outerShdw blurRad="50800" dist="38100" dir="2700000" algn="tl" rotWithShape="0">
              <a:prstClr val="black">
                <a:alpha val="40000"/>
              </a:prstClr>
            </a:outerShdw>
          </a:effectLst>
        </p:grpSpPr>
        <p:sp>
          <p:nvSpPr>
            <p:cNvPr id="66577" name="Line 28"/>
            <p:cNvSpPr>
              <a:spLocks noChangeShapeType="1"/>
            </p:cNvSpPr>
            <p:nvPr/>
          </p:nvSpPr>
          <p:spPr bwMode="auto">
            <a:xfrm flipV="1">
              <a:off x="1665" y="1300"/>
              <a:ext cx="3260" cy="1008"/>
            </a:xfrm>
            <a:prstGeom prst="line">
              <a:avLst/>
            </a:prstGeom>
            <a:noFill/>
            <a:ln w="762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78" name="Rectangle 29"/>
            <p:cNvSpPr>
              <a:spLocks noChangeArrowheads="1"/>
            </p:cNvSpPr>
            <p:nvPr/>
          </p:nvSpPr>
          <p:spPr bwMode="auto">
            <a:xfrm rot="20819107">
              <a:off x="1856" y="1906"/>
              <a:ext cx="967"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5000"/>
                </a:lnSpc>
              </a:pPr>
              <a:r>
                <a:rPr lang="en-US" altLang="en-US" sz="1100" smtClean="0">
                  <a:effectLst>
                    <a:outerShdw blurRad="38100" dist="38100" dir="2700000" algn="tl">
                      <a:srgbClr val="000000">
                        <a:alpha val="43137"/>
                      </a:srgbClr>
                    </a:outerShdw>
                  </a:effectLst>
                </a:rPr>
                <a:t>Kurva biaya di Lisbon</a:t>
              </a:r>
              <a:endParaRPr lang="en-US" altLang="en-US" sz="1100">
                <a:effectLst>
                  <a:outerShdw blurRad="38100" dist="38100" dir="2700000" algn="tl">
                    <a:srgbClr val="000000">
                      <a:alpha val="43137"/>
                    </a:srgbClr>
                  </a:outerShdw>
                </a:effectLst>
              </a:endParaRPr>
            </a:p>
          </p:txBody>
        </p:sp>
      </p:grpSp>
      <p:grpSp>
        <p:nvGrpSpPr>
          <p:cNvPr id="67614" name="Group 30"/>
          <p:cNvGrpSpPr>
            <a:grpSpLocks/>
          </p:cNvGrpSpPr>
          <p:nvPr/>
        </p:nvGrpSpPr>
        <p:grpSpPr bwMode="auto">
          <a:xfrm>
            <a:off x="2552701" y="1447800"/>
            <a:ext cx="3524250" cy="2576513"/>
            <a:chOff x="1608" y="1296"/>
            <a:chExt cx="2220" cy="2164"/>
          </a:xfrm>
        </p:grpSpPr>
        <p:sp>
          <p:nvSpPr>
            <p:cNvPr id="66575" name="Line 31"/>
            <p:cNvSpPr>
              <a:spLocks noChangeShapeType="1"/>
            </p:cNvSpPr>
            <p:nvPr/>
          </p:nvSpPr>
          <p:spPr bwMode="auto">
            <a:xfrm flipV="1">
              <a:off x="1608" y="1296"/>
              <a:ext cx="2220" cy="2164"/>
            </a:xfrm>
            <a:prstGeom prst="line">
              <a:avLst/>
            </a:prstGeom>
            <a:noFill/>
            <a:ln w="76200">
              <a:solidFill>
                <a:srgbClr val="24BDB2"/>
              </a:solidFill>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76" name="Rectangle 32"/>
            <p:cNvSpPr>
              <a:spLocks noChangeArrowheads="1"/>
            </p:cNvSpPr>
            <p:nvPr/>
          </p:nvSpPr>
          <p:spPr bwMode="auto">
            <a:xfrm rot="19558714">
              <a:off x="1703" y="2805"/>
              <a:ext cx="740"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115000"/>
                </a:lnSpc>
              </a:pPr>
              <a:r>
                <a:rPr lang="en-US" altLang="en-US" sz="1100" smtClean="0">
                  <a:effectLst>
                    <a:outerShdw blurRad="38100" dist="38100" dir="2700000" algn="tl">
                      <a:srgbClr val="000000">
                        <a:alpha val="43137"/>
                      </a:srgbClr>
                    </a:outerShdw>
                  </a:effectLst>
                </a:rPr>
                <a:t>Kurva biaya Athens </a:t>
              </a:r>
              <a:endParaRPr lang="en-US" altLang="en-US" sz="1100">
                <a:effectLst>
                  <a:outerShdw blurRad="38100" dist="38100" dir="2700000" algn="tl">
                    <a:srgbClr val="000000">
                      <a:alpha val="43137"/>
                    </a:srgbClr>
                  </a:outerShdw>
                </a:effectLst>
              </a:endParaRPr>
            </a:p>
          </p:txBody>
        </p:sp>
      </p:grpSp>
      <p:grpSp>
        <p:nvGrpSpPr>
          <p:cNvPr id="67617" name="Group 33"/>
          <p:cNvGrpSpPr>
            <a:grpSpLocks/>
          </p:cNvGrpSpPr>
          <p:nvPr/>
        </p:nvGrpSpPr>
        <p:grpSpPr bwMode="auto">
          <a:xfrm>
            <a:off x="2481264" y="1485900"/>
            <a:ext cx="4967287" cy="2076450"/>
            <a:chOff x="1563" y="1328"/>
            <a:chExt cx="3129" cy="1744"/>
          </a:xfrm>
        </p:grpSpPr>
        <p:sp>
          <p:nvSpPr>
            <p:cNvPr id="66573" name="Line 34"/>
            <p:cNvSpPr>
              <a:spLocks noChangeShapeType="1"/>
            </p:cNvSpPr>
            <p:nvPr/>
          </p:nvSpPr>
          <p:spPr bwMode="auto">
            <a:xfrm flipV="1">
              <a:off x="1632" y="1328"/>
              <a:ext cx="3060" cy="1744"/>
            </a:xfrm>
            <a:prstGeom prst="line">
              <a:avLst/>
            </a:prstGeom>
            <a:noFill/>
            <a:ln w="76200">
              <a:solidFill>
                <a:schemeClr val="tx2"/>
              </a:solidFill>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66574" name="Rectangle 35"/>
            <p:cNvSpPr>
              <a:spLocks noChangeArrowheads="1"/>
            </p:cNvSpPr>
            <p:nvPr/>
          </p:nvSpPr>
          <p:spPr bwMode="auto">
            <a:xfrm rot="20173640">
              <a:off x="1563" y="2568"/>
              <a:ext cx="1009"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lnSpc>
                  <a:spcPct val="80000"/>
                </a:lnSpc>
              </a:pPr>
              <a:r>
                <a:rPr lang="en-US" altLang="en-US" sz="1100" smtClean="0">
                  <a:effectLst>
                    <a:outerShdw blurRad="38100" dist="38100" dir="2700000" algn="tl">
                      <a:srgbClr val="000000">
                        <a:alpha val="43137"/>
                      </a:srgbClr>
                    </a:outerShdw>
                  </a:effectLst>
                </a:rPr>
                <a:t>Kurva biaya Brussels</a:t>
              </a:r>
              <a:endParaRPr lang="en-US" altLang="en-US" sz="1100">
                <a:effectLst>
                  <a:outerShdw blurRad="38100" dist="38100" dir="2700000" algn="tl">
                    <a:srgbClr val="000000">
                      <a:alpha val="43137"/>
                    </a:srgbClr>
                  </a:outerShdw>
                </a:effectLst>
              </a:endParaRPr>
            </a:p>
          </p:txBody>
        </p:sp>
      </p:grpSp>
      <p:sp>
        <p:nvSpPr>
          <p:cNvPr id="67620" name="Rectangle 36"/>
          <p:cNvSpPr>
            <a:spLocks noChangeArrowheads="1"/>
          </p:cNvSpPr>
          <p:nvPr/>
        </p:nvSpPr>
        <p:spPr bwMode="auto">
          <a:xfrm>
            <a:off x="201223" y="110924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effectLst>
                  <a:outerShdw blurRad="38100" dist="38100" dir="2700000" algn="tl">
                    <a:srgbClr val="000000">
                      <a:alpha val="43137"/>
                    </a:srgbClr>
                  </a:outerShdw>
                </a:effectLst>
              </a:rPr>
              <a:t>Figure </a:t>
            </a:r>
            <a:r>
              <a:rPr lang="en-US" altLang="en-US" sz="1600">
                <a:solidFill>
                  <a:schemeClr val="tx2"/>
                </a:solidFill>
                <a:effectLst>
                  <a:outerShdw blurRad="38100" dist="38100" dir="2700000" algn="tl">
                    <a:srgbClr val="000000">
                      <a:alpha val="43137"/>
                    </a:srgbClr>
                  </a:outerShdw>
                </a:effectLst>
              </a:rPr>
              <a:t>8.2</a:t>
            </a:r>
          </a:p>
        </p:txBody>
      </p:sp>
      <p:grpSp>
        <p:nvGrpSpPr>
          <p:cNvPr id="67593" name="Group 9"/>
          <p:cNvGrpSpPr>
            <a:grpSpLocks/>
          </p:cNvGrpSpPr>
          <p:nvPr/>
        </p:nvGrpSpPr>
        <p:grpSpPr bwMode="auto">
          <a:xfrm>
            <a:off x="5466396" y="1759049"/>
            <a:ext cx="149402" cy="617439"/>
            <a:chOff x="3482" y="1536"/>
            <a:chExt cx="124" cy="507"/>
          </a:xfrm>
        </p:grpSpPr>
        <p:sp>
          <p:nvSpPr>
            <p:cNvPr id="66588" name="Oval 10"/>
            <p:cNvSpPr>
              <a:spLocks noChangeArrowheads="1"/>
            </p:cNvSpPr>
            <p:nvPr/>
          </p:nvSpPr>
          <p:spPr bwMode="auto">
            <a:xfrm>
              <a:off x="3482" y="1536"/>
              <a:ext cx="124" cy="124"/>
            </a:xfrm>
            <a:prstGeom prst="ellipse">
              <a:avLst/>
            </a:prstGeom>
            <a:solidFill>
              <a:srgbClr val="24BDB2"/>
            </a:solidFill>
            <a:ln w="6350">
              <a:solidFill>
                <a:srgbClr val="24BDB2"/>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sp>
          <p:nvSpPr>
            <p:cNvPr id="66589" name="Oval 11"/>
            <p:cNvSpPr>
              <a:spLocks noChangeArrowheads="1"/>
            </p:cNvSpPr>
            <p:nvPr/>
          </p:nvSpPr>
          <p:spPr bwMode="auto">
            <a:xfrm>
              <a:off x="3482" y="1790"/>
              <a:ext cx="124" cy="124"/>
            </a:xfrm>
            <a:prstGeom prst="ellipse">
              <a:avLst/>
            </a:prstGeom>
            <a:solidFill>
              <a:schemeClr val="accent1"/>
            </a:solidFill>
            <a:ln w="6350">
              <a:solidFill>
                <a:srgbClr val="BF0922"/>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sp>
          <p:nvSpPr>
            <p:cNvPr id="66590" name="Oval 12"/>
            <p:cNvSpPr>
              <a:spLocks noChangeArrowheads="1"/>
            </p:cNvSpPr>
            <p:nvPr/>
          </p:nvSpPr>
          <p:spPr bwMode="auto">
            <a:xfrm>
              <a:off x="3482" y="1919"/>
              <a:ext cx="124" cy="124"/>
            </a:xfrm>
            <a:prstGeom prst="ellipse">
              <a:avLst/>
            </a:prstGeom>
            <a:solidFill>
              <a:schemeClr val="tx2"/>
            </a:solidFill>
            <a:ln w="6350">
              <a:solidFill>
                <a:srgbClr val="175097"/>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635153129"/>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67587"/>
                                        </p:tgtEl>
                                        <p:attrNameLst>
                                          <p:attrName>style.visibility</p:attrName>
                                        </p:attrNameLst>
                                      </p:cBhvr>
                                      <p:to>
                                        <p:strVal val="visible"/>
                                      </p:to>
                                    </p:set>
                                    <p:animEffect transition="in" filter="wipe(left)">
                                      <p:cBhvr>
                                        <p:cTn id="7" dur="1000"/>
                                        <p:tgtEl>
                                          <p:spTgt spid="67587"/>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67593"/>
                                        </p:tgtEl>
                                        <p:attrNameLst>
                                          <p:attrName>style.visibility</p:attrName>
                                        </p:attrNameLst>
                                      </p:cBhvr>
                                      <p:to>
                                        <p:strVal val="visible"/>
                                      </p:to>
                                    </p:set>
                                    <p:animEffect transition="in" filter="wipe(up)">
                                      <p:cBhvr>
                                        <p:cTn id="11" dur="1000"/>
                                        <p:tgtEl>
                                          <p:spTgt spid="67593"/>
                                        </p:tgtEl>
                                      </p:cBhvr>
                                    </p:animEffect>
                                  </p:childTnLst>
                                </p:cTn>
                              </p:par>
                            </p:childTnLst>
                          </p:cTn>
                        </p:par>
                        <p:par>
                          <p:cTn id="12" fill="hold" nodeType="afterGroup">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67614"/>
                                        </p:tgtEl>
                                        <p:attrNameLst>
                                          <p:attrName>style.visibility</p:attrName>
                                        </p:attrNameLst>
                                      </p:cBhvr>
                                      <p:to>
                                        <p:strVal val="visible"/>
                                      </p:to>
                                    </p:set>
                                    <p:animEffect transition="in" filter="wipe(left)">
                                      <p:cBhvr>
                                        <p:cTn id="15" dur="1000"/>
                                        <p:tgtEl>
                                          <p:spTgt spid="67614"/>
                                        </p:tgtEl>
                                      </p:cBhvr>
                                    </p:animEffect>
                                  </p:childTnLst>
                                </p:cTn>
                              </p:par>
                            </p:childTnLst>
                          </p:cTn>
                        </p:par>
                        <p:par>
                          <p:cTn id="16" fill="hold" nodeType="afterGroup">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67617"/>
                                        </p:tgtEl>
                                        <p:attrNameLst>
                                          <p:attrName>style.visibility</p:attrName>
                                        </p:attrNameLst>
                                      </p:cBhvr>
                                      <p:to>
                                        <p:strVal val="visible"/>
                                      </p:to>
                                    </p:set>
                                    <p:animEffect transition="in" filter="wipe(left)">
                                      <p:cBhvr>
                                        <p:cTn id="19" dur="1000"/>
                                        <p:tgtEl>
                                          <p:spTgt spid="67617"/>
                                        </p:tgtEl>
                                      </p:cBhvr>
                                    </p:animEffect>
                                  </p:childTnLst>
                                </p:cTn>
                              </p:par>
                            </p:childTnLst>
                          </p:cTn>
                        </p:par>
                        <p:par>
                          <p:cTn id="20" fill="hold" nodeType="afterGroup">
                            <p:stCondLst>
                              <p:cond delay="8000"/>
                            </p:stCondLst>
                            <p:childTnLst>
                              <p:par>
                                <p:cTn id="21" presetID="22" presetClass="entr" presetSubtype="8" fill="hold" nodeType="afterEffect">
                                  <p:stCondLst>
                                    <p:cond delay="1000"/>
                                  </p:stCondLst>
                                  <p:childTnLst>
                                    <p:set>
                                      <p:cBhvr>
                                        <p:cTn id="22" dur="1" fill="hold">
                                          <p:stCondLst>
                                            <p:cond delay="0"/>
                                          </p:stCondLst>
                                        </p:cTn>
                                        <p:tgtEl>
                                          <p:spTgt spid="67611"/>
                                        </p:tgtEl>
                                        <p:attrNameLst>
                                          <p:attrName>style.visibility</p:attrName>
                                        </p:attrNameLst>
                                      </p:cBhvr>
                                      <p:to>
                                        <p:strVal val="visible"/>
                                      </p:to>
                                    </p:set>
                                    <p:animEffect transition="in" filter="wipe(left)">
                                      <p:cBhvr>
                                        <p:cTn id="23" dur="1000"/>
                                        <p:tgtEl>
                                          <p:spTgt spid="676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67597"/>
                                        </p:tgtEl>
                                        <p:attrNameLst>
                                          <p:attrName>style.visibility</p:attrName>
                                        </p:attrNameLst>
                                      </p:cBhvr>
                                      <p:to>
                                        <p:strVal val="visible"/>
                                      </p:to>
                                    </p:set>
                                    <p:animEffect transition="in" filter="wipe(up)">
                                      <p:cBhvr>
                                        <p:cTn id="28" dur="1000"/>
                                        <p:tgtEl>
                                          <p:spTgt spid="67597"/>
                                        </p:tgtEl>
                                      </p:cBhvr>
                                    </p:animEffect>
                                  </p:childTnLst>
                                </p:cTn>
                              </p:par>
                            </p:childTnLst>
                          </p:cTn>
                        </p:par>
                        <p:par>
                          <p:cTn id="29" fill="hold" nodeType="afterGroup">
                            <p:stCondLst>
                              <p:cond delay="1000"/>
                            </p:stCondLst>
                            <p:childTnLst>
                              <p:par>
                                <p:cTn id="30" presetID="22" presetClass="entr" presetSubtype="1" fill="hold" grpId="0" nodeType="afterEffect">
                                  <p:stCondLst>
                                    <p:cond delay="1000"/>
                                  </p:stCondLst>
                                  <p:childTnLst>
                                    <p:set>
                                      <p:cBhvr>
                                        <p:cTn id="31" dur="1" fill="hold">
                                          <p:stCondLst>
                                            <p:cond delay="0"/>
                                          </p:stCondLst>
                                        </p:cTn>
                                        <p:tgtEl>
                                          <p:spTgt spid="67598"/>
                                        </p:tgtEl>
                                        <p:attrNameLst>
                                          <p:attrName>style.visibility</p:attrName>
                                        </p:attrNameLst>
                                      </p:cBhvr>
                                      <p:to>
                                        <p:strVal val="visible"/>
                                      </p:to>
                                    </p:set>
                                    <p:animEffect transition="in" filter="wipe(up)">
                                      <p:cBhvr>
                                        <p:cTn id="32" dur="1000"/>
                                        <p:tgtEl>
                                          <p:spTgt spid="67598"/>
                                        </p:tgtEl>
                                      </p:cBhvr>
                                    </p:animEffect>
                                  </p:childTnLst>
                                </p:cTn>
                              </p:par>
                            </p:childTnLst>
                          </p:cTn>
                        </p:par>
                        <p:par>
                          <p:cTn id="33" fill="hold" nodeType="afterGroup">
                            <p:stCondLst>
                              <p:cond delay="3000"/>
                            </p:stCondLst>
                            <p:childTnLst>
                              <p:par>
                                <p:cTn id="34" presetID="16" presetClass="entr" presetSubtype="37" fill="hold" nodeType="afterEffect">
                                  <p:stCondLst>
                                    <p:cond delay="1000"/>
                                  </p:stCondLst>
                                  <p:childTnLst>
                                    <p:set>
                                      <p:cBhvr>
                                        <p:cTn id="35" dur="1" fill="hold">
                                          <p:stCondLst>
                                            <p:cond delay="0"/>
                                          </p:stCondLst>
                                        </p:cTn>
                                        <p:tgtEl>
                                          <p:spTgt spid="67599"/>
                                        </p:tgtEl>
                                        <p:attrNameLst>
                                          <p:attrName>style.visibility</p:attrName>
                                        </p:attrNameLst>
                                      </p:cBhvr>
                                      <p:to>
                                        <p:strVal val="visible"/>
                                      </p:to>
                                    </p:set>
                                    <p:animEffect transition="in" filter="barn(outVertical)">
                                      <p:cBhvr>
                                        <p:cTn id="36" dur="1000"/>
                                        <p:tgtEl>
                                          <p:spTgt spid="67599"/>
                                        </p:tgtEl>
                                      </p:cBhvr>
                                    </p:animEffect>
                                  </p:childTnLst>
                                </p:cTn>
                              </p:par>
                            </p:childTnLst>
                          </p:cTn>
                        </p:par>
                        <p:par>
                          <p:cTn id="37" fill="hold" nodeType="afterGroup">
                            <p:stCondLst>
                              <p:cond delay="5000"/>
                            </p:stCondLst>
                            <p:childTnLst>
                              <p:par>
                                <p:cTn id="38" presetID="16" presetClass="entr" presetSubtype="37" fill="hold" nodeType="afterEffect">
                                  <p:stCondLst>
                                    <p:cond delay="1000"/>
                                  </p:stCondLst>
                                  <p:childTnLst>
                                    <p:set>
                                      <p:cBhvr>
                                        <p:cTn id="39" dur="1" fill="hold">
                                          <p:stCondLst>
                                            <p:cond delay="0"/>
                                          </p:stCondLst>
                                        </p:cTn>
                                        <p:tgtEl>
                                          <p:spTgt spid="67603"/>
                                        </p:tgtEl>
                                        <p:attrNameLst>
                                          <p:attrName>style.visibility</p:attrName>
                                        </p:attrNameLst>
                                      </p:cBhvr>
                                      <p:to>
                                        <p:strVal val="visible"/>
                                      </p:to>
                                    </p:set>
                                    <p:animEffect transition="in" filter="barn(outVertical)">
                                      <p:cBhvr>
                                        <p:cTn id="40" dur="1000"/>
                                        <p:tgtEl>
                                          <p:spTgt spid="67603"/>
                                        </p:tgtEl>
                                      </p:cBhvr>
                                    </p:animEffect>
                                  </p:childTnLst>
                                </p:cTn>
                              </p:par>
                            </p:childTnLst>
                          </p:cTn>
                        </p:par>
                        <p:par>
                          <p:cTn id="41" fill="hold" nodeType="afterGroup">
                            <p:stCondLst>
                              <p:cond delay="7000"/>
                            </p:stCondLst>
                            <p:childTnLst>
                              <p:par>
                                <p:cTn id="42" presetID="16" presetClass="entr" presetSubtype="37" fill="hold" nodeType="afterEffect">
                                  <p:stCondLst>
                                    <p:cond delay="1000"/>
                                  </p:stCondLst>
                                  <p:childTnLst>
                                    <p:set>
                                      <p:cBhvr>
                                        <p:cTn id="43" dur="1" fill="hold">
                                          <p:stCondLst>
                                            <p:cond delay="0"/>
                                          </p:stCondLst>
                                        </p:cTn>
                                        <p:tgtEl>
                                          <p:spTgt spid="67607"/>
                                        </p:tgtEl>
                                        <p:attrNameLst>
                                          <p:attrName>style.visibility</p:attrName>
                                        </p:attrNameLst>
                                      </p:cBhvr>
                                      <p:to>
                                        <p:strVal val="visible"/>
                                      </p:to>
                                    </p:set>
                                    <p:animEffect transition="in" filter="barn(outVertical)">
                                      <p:cBhvr>
                                        <p:cTn id="44" dur="1000"/>
                                        <p:tgtEl>
                                          <p:spTgt spid="67607"/>
                                        </p:tgtEl>
                                      </p:cBhvr>
                                    </p:animEffect>
                                  </p:childTnLst>
                                </p:cTn>
                              </p:par>
                            </p:childTnLst>
                          </p:cTn>
                        </p:par>
                        <p:par>
                          <p:cTn id="45" fill="hold" nodeType="afterGroup">
                            <p:stCondLst>
                              <p:cond delay="9000"/>
                            </p:stCondLst>
                            <p:childTnLst>
                              <p:par>
                                <p:cTn id="46" presetID="22" presetClass="entr" presetSubtype="8" fill="hold" grpId="0" nodeType="afterEffect">
                                  <p:stCondLst>
                                    <p:cond delay="0"/>
                                  </p:stCondLst>
                                  <p:childTnLst>
                                    <p:set>
                                      <p:cBhvr>
                                        <p:cTn id="47" dur="1" fill="hold">
                                          <p:stCondLst>
                                            <p:cond delay="0"/>
                                          </p:stCondLst>
                                        </p:cTn>
                                        <p:tgtEl>
                                          <p:spTgt spid="67620"/>
                                        </p:tgtEl>
                                        <p:attrNameLst>
                                          <p:attrName>style.visibility</p:attrName>
                                        </p:attrNameLst>
                                      </p:cBhvr>
                                      <p:to>
                                        <p:strVal val="visible"/>
                                      </p:to>
                                    </p:set>
                                    <p:animEffect transition="in" filter="wipe(left)">
                                      <p:cBhvr>
                                        <p:cTn id="48" dur="1000"/>
                                        <p:tgtEl>
                                          <p:spTgt spid="67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7" grpId="0" animBg="1"/>
      <p:bldP spid="67598" grpId="0" animBg="1"/>
      <p:bldP spid="67620"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85800" y="419100"/>
            <a:ext cx="7772400" cy="666750"/>
          </a:xfrm>
        </p:spPr>
        <p:txBody>
          <a:bodyPr/>
          <a:lstStyle/>
          <a:p>
            <a:r>
              <a:rPr lang="en-US" altLang="en-US" smtClean="0">
                <a:latin typeface="Arial" pitchFamily="34" charset="0"/>
                <a:cs typeface="Arial" pitchFamily="34" charset="0"/>
              </a:rPr>
              <a:t>Metode pusat gravitasi</a:t>
            </a:r>
          </a:p>
        </p:txBody>
      </p:sp>
      <p:sp>
        <p:nvSpPr>
          <p:cNvPr id="69635" name="Rectangle 3"/>
          <p:cNvSpPr>
            <a:spLocks noChangeArrowheads="1"/>
          </p:cNvSpPr>
          <p:nvPr/>
        </p:nvSpPr>
        <p:spPr bwMode="auto">
          <a:xfrm>
            <a:off x="871539" y="1328738"/>
            <a:ext cx="739933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9500" indent="-3619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Wingdings" pitchFamily="2" charset="2"/>
              <a:buChar char="v"/>
            </a:pPr>
            <a:r>
              <a:rPr lang="en-US" altLang="en-US" sz="2400" smtClean="0">
                <a:effectLst>
                  <a:outerShdw blurRad="38100" dist="38100" dir="2700000" algn="tl">
                    <a:srgbClr val="000000">
                      <a:alpha val="43137"/>
                    </a:srgbClr>
                  </a:outerShdw>
                </a:effectLst>
              </a:rPr>
              <a:t>Carilah </a:t>
            </a:r>
            <a:r>
              <a:rPr lang="en-US" altLang="en-US" sz="2400">
                <a:effectLst>
                  <a:outerShdw blurRad="38100" dist="38100" dir="2700000" algn="tl">
                    <a:srgbClr val="000000">
                      <a:alpha val="43137"/>
                    </a:srgbClr>
                  </a:outerShdw>
                </a:effectLst>
              </a:rPr>
              <a:t>lokasi pusat distribusi yang meminimalkan biaya </a:t>
            </a:r>
            <a:r>
              <a:rPr lang="en-US" altLang="en-US" sz="2400" smtClean="0">
                <a:effectLst>
                  <a:outerShdw blurRad="38100" dist="38100" dir="2700000" algn="tl">
                    <a:srgbClr val="000000">
                      <a:alpha val="43137"/>
                    </a:srgbClr>
                  </a:outerShdw>
                </a:effectLst>
              </a:rPr>
              <a:t>distribusi</a:t>
            </a:r>
          </a:p>
          <a:p>
            <a:pPr>
              <a:lnSpc>
                <a:spcPct val="90000"/>
              </a:lnSpc>
              <a:spcAft>
                <a:spcPct val="40000"/>
              </a:spcAft>
              <a:buClr>
                <a:srgbClr val="FFFF00"/>
              </a:buClr>
              <a:buSzPct val="60000"/>
              <a:buFont typeface="Wingdings" pitchFamily="2" charset="2"/>
              <a:buChar char="v"/>
            </a:pPr>
            <a:r>
              <a:rPr lang="en-US" altLang="en-US" sz="2400" smtClean="0">
                <a:effectLst>
                  <a:outerShdw blurRad="38100" dist="38100" dir="2700000" algn="tl">
                    <a:srgbClr val="000000">
                      <a:alpha val="43137"/>
                    </a:srgbClr>
                  </a:outerShdw>
                </a:effectLst>
              </a:rPr>
              <a:t>Pertimbangan</a:t>
            </a:r>
            <a:endParaRPr lang="en-US" altLang="en-US" sz="2400">
              <a:effectLst>
                <a:outerShdw blurRad="38100" dist="38100" dir="2700000" algn="tl">
                  <a:srgbClr val="000000">
                    <a:alpha val="43137"/>
                  </a:srgbClr>
                </a:outerShdw>
              </a:effectLst>
            </a:endParaRPr>
          </a:p>
          <a:p>
            <a:pPr lvl="1">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rPr>
              <a:t>Lokasi pasar</a:t>
            </a:r>
            <a:endParaRPr lang="en-US" altLang="en-US" sz="2000">
              <a:effectLst>
                <a:outerShdw blurRad="38100" dist="38100" dir="2700000" algn="tl">
                  <a:srgbClr val="000000">
                    <a:alpha val="43137"/>
                  </a:srgbClr>
                </a:outerShdw>
              </a:effectLst>
            </a:endParaRPr>
          </a:p>
          <a:p>
            <a:pPr lvl="1">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rPr>
              <a:t>Volume barang yang dikirim ke pasar tersebut</a:t>
            </a:r>
          </a:p>
          <a:p>
            <a:pPr lvl="1">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rPr>
              <a:t>Biaya pengiriman (atau jarak)</a:t>
            </a:r>
            <a:endParaRPr lang="en-US" altLang="en-US" sz="24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47646218"/>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9635"/>
                                        </p:tgtEl>
                                        <p:attrNameLst>
                                          <p:attrName>style.visibility</p:attrName>
                                        </p:attrNameLst>
                                      </p:cBhvr>
                                      <p:to>
                                        <p:strVal val="visible"/>
                                      </p:to>
                                    </p:set>
                                    <p:animEffect transition="in" filter="strips(downRight)">
                                      <p:cBhvr>
                                        <p:cTn id="7" dur="1000"/>
                                        <p:tgtEl>
                                          <p:spTgt spid="69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85800" y="419100"/>
            <a:ext cx="7772400" cy="666750"/>
          </a:xfrm>
        </p:spPr>
        <p:txBody>
          <a:bodyPr/>
          <a:lstStyle/>
          <a:p>
            <a:r>
              <a:rPr lang="en-US" altLang="en-US" smtClean="0">
                <a:latin typeface="Arial" pitchFamily="34" charset="0"/>
                <a:cs typeface="Arial" pitchFamily="34" charset="0"/>
              </a:rPr>
              <a:t>Metode pusat grafitasi</a:t>
            </a:r>
          </a:p>
        </p:txBody>
      </p:sp>
      <p:sp>
        <p:nvSpPr>
          <p:cNvPr id="69635" name="Rectangle 3"/>
          <p:cNvSpPr>
            <a:spLocks noChangeArrowheads="1"/>
          </p:cNvSpPr>
          <p:nvPr/>
        </p:nvSpPr>
        <p:spPr bwMode="auto">
          <a:xfrm>
            <a:off x="871539" y="1328738"/>
            <a:ext cx="739933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9500" indent="-3619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chemeClr val="accent1"/>
              </a:buClr>
              <a:buSzPct val="60000"/>
              <a:buFont typeface="Wingdings" pitchFamily="2" charset="2"/>
              <a:buChar char="v"/>
            </a:pPr>
            <a:r>
              <a:rPr lang="en-US" altLang="en-US" sz="2400"/>
              <a:t>Finds location of distribution center that minimizes distribution costs</a:t>
            </a:r>
          </a:p>
          <a:p>
            <a:pPr>
              <a:lnSpc>
                <a:spcPct val="90000"/>
              </a:lnSpc>
              <a:spcAft>
                <a:spcPct val="40000"/>
              </a:spcAft>
              <a:buClr>
                <a:schemeClr val="accent1"/>
              </a:buClr>
              <a:buSzPct val="60000"/>
              <a:buFont typeface="Wingdings" pitchFamily="2" charset="2"/>
              <a:buChar char="v"/>
            </a:pPr>
            <a:r>
              <a:rPr lang="en-US" altLang="en-US" sz="2400"/>
              <a:t>Considers</a:t>
            </a:r>
          </a:p>
          <a:p>
            <a:pPr lvl="1">
              <a:lnSpc>
                <a:spcPct val="90000"/>
              </a:lnSpc>
              <a:spcAft>
                <a:spcPct val="40000"/>
              </a:spcAft>
              <a:buClr>
                <a:schemeClr val="accent1"/>
              </a:buClr>
              <a:buSzPct val="60000"/>
              <a:buFont typeface="Wingdings" pitchFamily="2" charset="2"/>
              <a:buChar char="v"/>
            </a:pPr>
            <a:r>
              <a:rPr lang="en-US" altLang="en-US" sz="2000"/>
              <a:t>Location of markets</a:t>
            </a:r>
          </a:p>
          <a:p>
            <a:pPr lvl="1">
              <a:lnSpc>
                <a:spcPct val="90000"/>
              </a:lnSpc>
              <a:spcAft>
                <a:spcPct val="40000"/>
              </a:spcAft>
              <a:buClr>
                <a:schemeClr val="accent1"/>
              </a:buClr>
              <a:buSzPct val="60000"/>
              <a:buFont typeface="Wingdings" pitchFamily="2" charset="2"/>
              <a:buChar char="v"/>
            </a:pPr>
            <a:r>
              <a:rPr lang="en-US" altLang="en-US" sz="2000"/>
              <a:t>Volume of goods shipped to those markets</a:t>
            </a:r>
          </a:p>
          <a:p>
            <a:pPr lvl="1">
              <a:lnSpc>
                <a:spcPct val="90000"/>
              </a:lnSpc>
              <a:spcAft>
                <a:spcPct val="40000"/>
              </a:spcAft>
              <a:buClr>
                <a:schemeClr val="accent1"/>
              </a:buClr>
              <a:buSzPct val="60000"/>
              <a:buFont typeface="Wingdings" pitchFamily="2" charset="2"/>
              <a:buChar char="v"/>
            </a:pPr>
            <a:r>
              <a:rPr lang="en-US" altLang="en-US" sz="2000"/>
              <a:t>Shipping cost (or distance)</a:t>
            </a:r>
            <a:endParaRPr lang="en-US" altLang="en-US" sz="2400"/>
          </a:p>
        </p:txBody>
      </p:sp>
    </p:spTree>
    <p:extLst>
      <p:ext uri="{BB962C8B-B14F-4D97-AF65-F5344CB8AC3E}">
        <p14:creationId xmlns:p14="http://schemas.microsoft.com/office/powerpoint/2010/main" val="1722404071"/>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69635"/>
                                        </p:tgtEl>
                                        <p:attrNameLst>
                                          <p:attrName>style.visibility</p:attrName>
                                        </p:attrNameLst>
                                      </p:cBhvr>
                                      <p:to>
                                        <p:strVal val="visible"/>
                                      </p:to>
                                    </p:set>
                                    <p:animEffect transition="in" filter="strips(downRight)">
                                      <p:cBhvr>
                                        <p:cTn id="7" dur="1000"/>
                                        <p:tgtEl>
                                          <p:spTgt spid="69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a:t>
            </a:r>
            <a:r>
              <a:rPr lang="en-US" altLang="en-US" smtClean="0">
                <a:latin typeface="Arial" pitchFamily="34" charset="0"/>
                <a:cs typeface="Arial" pitchFamily="34" charset="0"/>
              </a:rPr>
              <a:t>gravitasi</a:t>
            </a:r>
          </a:p>
        </p:txBody>
      </p:sp>
      <p:sp>
        <p:nvSpPr>
          <p:cNvPr id="71683" name="Rectangle 3"/>
          <p:cNvSpPr>
            <a:spLocks noChangeArrowheads="1"/>
          </p:cNvSpPr>
          <p:nvPr/>
        </p:nvSpPr>
        <p:spPr bwMode="auto">
          <a:xfrm>
            <a:off x="871539" y="1214438"/>
            <a:ext cx="7354887" cy="211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9500" indent="-3619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Wingdings" pitchFamily="2" charset="2"/>
              <a:buChar char="v"/>
            </a:pPr>
            <a:r>
              <a:rPr lang="en-US" altLang="en-US" sz="2000">
                <a:latin typeface="+mn-lt"/>
              </a:rPr>
              <a:t>Tempatkan lokasi yang ada di grid </a:t>
            </a:r>
            <a:r>
              <a:rPr lang="en-US" altLang="en-US" sz="2000" smtClean="0">
                <a:latin typeface="+mn-lt"/>
              </a:rPr>
              <a:t>koordinat</a:t>
            </a:r>
          </a:p>
          <a:p>
            <a:pPr lvl="1">
              <a:lnSpc>
                <a:spcPct val="90000"/>
              </a:lnSpc>
              <a:spcAft>
                <a:spcPct val="40000"/>
              </a:spcAft>
              <a:buClr>
                <a:srgbClr val="FFFF00"/>
              </a:buClr>
              <a:buSzPct val="60000"/>
              <a:buFont typeface="Wingdings" pitchFamily="2" charset="2"/>
              <a:buChar char="v"/>
            </a:pPr>
            <a:r>
              <a:rPr lang="en-US" altLang="en-US" smtClean="0">
                <a:latin typeface="+mn-lt"/>
              </a:rPr>
              <a:t>Grid asal </a:t>
            </a:r>
            <a:r>
              <a:rPr lang="en-US" altLang="en-US">
                <a:latin typeface="+mn-lt"/>
              </a:rPr>
              <a:t>dan skala </a:t>
            </a:r>
            <a:r>
              <a:rPr lang="en-US" altLang="en-US" smtClean="0">
                <a:latin typeface="+mn-lt"/>
              </a:rPr>
              <a:t>bersifat sembarang</a:t>
            </a:r>
            <a:endParaRPr lang="en-US" altLang="en-US">
              <a:latin typeface="+mn-lt"/>
            </a:endParaRPr>
          </a:p>
          <a:p>
            <a:pPr lvl="1">
              <a:lnSpc>
                <a:spcPct val="90000"/>
              </a:lnSpc>
              <a:spcAft>
                <a:spcPct val="40000"/>
              </a:spcAft>
              <a:buClr>
                <a:srgbClr val="FFFF00"/>
              </a:buClr>
              <a:buSzPct val="60000"/>
              <a:buFont typeface="Wingdings" pitchFamily="2" charset="2"/>
              <a:buChar char="v"/>
            </a:pPr>
            <a:r>
              <a:rPr lang="en-US" altLang="en-US">
                <a:latin typeface="+mn-lt"/>
              </a:rPr>
              <a:t>Pertahankan jarak </a:t>
            </a:r>
            <a:r>
              <a:rPr lang="en-US" altLang="en-US" smtClean="0">
                <a:latin typeface="+mn-lt"/>
              </a:rPr>
              <a:t>relatif</a:t>
            </a:r>
          </a:p>
          <a:p>
            <a:pPr>
              <a:lnSpc>
                <a:spcPct val="90000"/>
              </a:lnSpc>
              <a:spcAft>
                <a:spcPct val="40000"/>
              </a:spcAft>
              <a:buClr>
                <a:srgbClr val="FFFF00"/>
              </a:buClr>
              <a:buSzPct val="60000"/>
              <a:buFont typeface="Wingdings" pitchFamily="2" charset="2"/>
              <a:buChar char="v"/>
            </a:pPr>
            <a:r>
              <a:rPr lang="en-US" altLang="en-US" sz="2000" smtClean="0">
                <a:latin typeface="+mn-lt"/>
              </a:rPr>
              <a:t>Hitung koordinat </a:t>
            </a:r>
            <a:r>
              <a:rPr lang="en-US" altLang="en-US" sz="2000" i="1">
                <a:latin typeface="+mn-lt"/>
                <a:cs typeface="Times New Roman" pitchFamily="18" charset="0"/>
              </a:rPr>
              <a:t>x</a:t>
            </a:r>
            <a:r>
              <a:rPr lang="en-US" altLang="en-US" sz="2000">
                <a:latin typeface="+mn-lt"/>
              </a:rPr>
              <a:t> </a:t>
            </a:r>
            <a:r>
              <a:rPr lang="en-US" altLang="en-US" sz="2000" smtClean="0">
                <a:latin typeface="+mn-lt"/>
              </a:rPr>
              <a:t>dan </a:t>
            </a:r>
            <a:r>
              <a:rPr lang="en-US" altLang="en-US" sz="2000" i="1">
                <a:latin typeface="+mn-lt"/>
                <a:cs typeface="Times New Roman" pitchFamily="18" charset="0"/>
              </a:rPr>
              <a:t>y</a:t>
            </a:r>
            <a:r>
              <a:rPr lang="en-US" altLang="en-US" sz="2000">
                <a:latin typeface="+mn-lt"/>
              </a:rPr>
              <a:t> </a:t>
            </a:r>
            <a:r>
              <a:rPr lang="en-US" altLang="en-US" sz="2000" smtClean="0">
                <a:latin typeface="+mn-lt"/>
              </a:rPr>
              <a:t>untuk ‘pusat gravitasi’</a:t>
            </a:r>
            <a:endParaRPr lang="en-US" altLang="en-US" sz="2000">
              <a:latin typeface="+mn-lt"/>
            </a:endParaRPr>
          </a:p>
          <a:p>
            <a:pPr lvl="1">
              <a:lnSpc>
                <a:spcPct val="90000"/>
              </a:lnSpc>
              <a:spcAft>
                <a:spcPct val="40000"/>
              </a:spcAft>
              <a:buClr>
                <a:srgbClr val="FFFF00"/>
              </a:buClr>
              <a:buSzPct val="60000"/>
              <a:buFont typeface="Wingdings" pitchFamily="2" charset="2"/>
              <a:buChar char="v"/>
            </a:pPr>
            <a:r>
              <a:rPr lang="en-US" altLang="en-US" smtClean="0">
                <a:latin typeface="+mn-lt"/>
              </a:rPr>
              <a:t>Anggap biaya adalah proporsional langsung dengan biaya dan volume terkirim</a:t>
            </a:r>
          </a:p>
        </p:txBody>
      </p:sp>
    </p:spTree>
    <p:extLst>
      <p:ext uri="{BB962C8B-B14F-4D97-AF65-F5344CB8AC3E}">
        <p14:creationId xmlns:p14="http://schemas.microsoft.com/office/powerpoint/2010/main" val="1298323274"/>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1683"/>
                                        </p:tgtEl>
                                        <p:attrNameLst>
                                          <p:attrName>style.visibility</p:attrName>
                                        </p:attrNameLst>
                                      </p:cBhvr>
                                      <p:to>
                                        <p:strVal val="visible"/>
                                      </p:to>
                                    </p:set>
                                    <p:animEffect transition="in" filter="strips(downRight)">
                                      <p:cBhvr>
                                        <p:cTn id="7" dur="1000"/>
                                        <p:tgtEl>
                                          <p:spTgt spid="7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85800" y="419100"/>
            <a:ext cx="7772400" cy="666750"/>
          </a:xfrm>
        </p:spPr>
        <p:txBody>
          <a:bodyPr/>
          <a:lstStyle/>
          <a:p>
            <a:r>
              <a:rPr lang="en-US" altLang="en-US" smtClean="0">
                <a:latin typeface="Arial" pitchFamily="34" charset="0"/>
                <a:cs typeface="Arial" pitchFamily="34" charset="0"/>
              </a:rPr>
              <a:t>Center-of-Gravity Method</a:t>
            </a:r>
          </a:p>
        </p:txBody>
      </p:sp>
      <p:sp>
        <p:nvSpPr>
          <p:cNvPr id="71683" name="Rectangle 3"/>
          <p:cNvSpPr>
            <a:spLocks noChangeArrowheads="1"/>
          </p:cNvSpPr>
          <p:nvPr/>
        </p:nvSpPr>
        <p:spPr bwMode="auto">
          <a:xfrm>
            <a:off x="871539" y="1214438"/>
            <a:ext cx="7354887" cy="220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4500" indent="-444500">
              <a:defRPr>
                <a:solidFill>
                  <a:schemeClr val="tx1"/>
                </a:solidFill>
                <a:latin typeface="Arial" pitchFamily="34" charset="0"/>
                <a:cs typeface="Arial" pitchFamily="34" charset="0"/>
              </a:defRPr>
            </a:lvl1pPr>
            <a:lvl2pPr marL="1079500" indent="-3619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chemeClr val="accent1"/>
              </a:buClr>
              <a:buSzPct val="60000"/>
              <a:buFont typeface="Lucida Grande"/>
              <a:buChar char="►"/>
            </a:pPr>
            <a:r>
              <a:rPr lang="en-US" altLang="en-US" sz="2000"/>
              <a:t>Place existing locations on a coordinate grid</a:t>
            </a:r>
          </a:p>
          <a:p>
            <a:pPr lvl="1">
              <a:lnSpc>
                <a:spcPct val="90000"/>
              </a:lnSpc>
              <a:spcAft>
                <a:spcPct val="40000"/>
              </a:spcAft>
              <a:buClr>
                <a:schemeClr val="accent1"/>
              </a:buClr>
              <a:buSzPct val="60000"/>
              <a:buFont typeface="Lucida Grande"/>
              <a:buChar char="►"/>
            </a:pPr>
            <a:r>
              <a:rPr lang="en-US" altLang="en-US"/>
              <a:t>Grid origin and scale is arbitrary </a:t>
            </a:r>
          </a:p>
          <a:p>
            <a:pPr lvl="1">
              <a:lnSpc>
                <a:spcPct val="90000"/>
              </a:lnSpc>
              <a:spcAft>
                <a:spcPct val="40000"/>
              </a:spcAft>
              <a:buClr>
                <a:schemeClr val="accent1"/>
              </a:buClr>
              <a:buSzPct val="60000"/>
              <a:buFont typeface="Lucida Grande"/>
              <a:buChar char="►"/>
            </a:pPr>
            <a:r>
              <a:rPr lang="en-US" altLang="en-US"/>
              <a:t>Maintain relative distances</a:t>
            </a:r>
            <a:r>
              <a:rPr lang="en-US" altLang="en-US" sz="2000"/>
              <a:t> </a:t>
            </a:r>
          </a:p>
          <a:p>
            <a:pPr>
              <a:lnSpc>
                <a:spcPct val="90000"/>
              </a:lnSpc>
              <a:spcAft>
                <a:spcPct val="40000"/>
              </a:spcAft>
              <a:buClr>
                <a:schemeClr val="accent1"/>
              </a:buClr>
              <a:buSzPct val="60000"/>
              <a:buFont typeface="Lucida Grande"/>
              <a:buChar char="►"/>
            </a:pPr>
            <a:r>
              <a:rPr lang="en-US" altLang="en-US" sz="2000"/>
              <a:t>Calculate </a:t>
            </a:r>
            <a:r>
              <a:rPr lang="en-US" altLang="en-US" sz="2000" i="1">
                <a:latin typeface="Times New Roman" pitchFamily="18" charset="0"/>
                <a:cs typeface="Times New Roman" pitchFamily="18" charset="0"/>
              </a:rPr>
              <a:t>x</a:t>
            </a:r>
            <a:r>
              <a:rPr lang="en-US" altLang="en-US" sz="2000"/>
              <a:t> and </a:t>
            </a:r>
            <a:r>
              <a:rPr lang="en-US" altLang="en-US" sz="2000" i="1">
                <a:latin typeface="Times New Roman" pitchFamily="18" charset="0"/>
                <a:cs typeface="Times New Roman" pitchFamily="18" charset="0"/>
              </a:rPr>
              <a:t>y</a:t>
            </a:r>
            <a:r>
              <a:rPr lang="en-US" altLang="en-US" sz="2000"/>
              <a:t> coordinates for ‘center of gravity’</a:t>
            </a:r>
          </a:p>
          <a:p>
            <a:pPr lvl="1">
              <a:lnSpc>
                <a:spcPct val="90000"/>
              </a:lnSpc>
              <a:spcAft>
                <a:spcPct val="40000"/>
              </a:spcAft>
              <a:buClr>
                <a:schemeClr val="accent1"/>
              </a:buClr>
              <a:buSzPct val="60000"/>
              <a:buFont typeface="Lucida Grande"/>
              <a:buChar char="►"/>
            </a:pPr>
            <a:r>
              <a:rPr lang="en-US" altLang="en-US"/>
              <a:t>Assumes cost is directly proportional to distance and volume shipped</a:t>
            </a:r>
          </a:p>
        </p:txBody>
      </p:sp>
    </p:spTree>
    <p:extLst>
      <p:ext uri="{BB962C8B-B14F-4D97-AF65-F5344CB8AC3E}">
        <p14:creationId xmlns:p14="http://schemas.microsoft.com/office/powerpoint/2010/main" val="3344691209"/>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71683"/>
                                        </p:tgtEl>
                                        <p:attrNameLst>
                                          <p:attrName>style.visibility</p:attrName>
                                        </p:attrNameLst>
                                      </p:cBhvr>
                                      <p:to>
                                        <p:strVal val="visible"/>
                                      </p:to>
                                    </p:set>
                                    <p:animEffect transition="in" filter="strips(downRight)">
                                      <p:cBhvr>
                                        <p:cTn id="7" dur="1000"/>
                                        <p:tgtEl>
                                          <p:spTgt spid="71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a:t>
            </a:r>
            <a:r>
              <a:rPr lang="en-US" altLang="en-US" smtClean="0">
                <a:latin typeface="Arial" pitchFamily="34" charset="0"/>
                <a:cs typeface="Arial" pitchFamily="34" charset="0"/>
              </a:rPr>
              <a:t>gravitasi</a:t>
            </a:r>
          </a:p>
        </p:txBody>
      </p:sp>
      <p:sp>
        <p:nvSpPr>
          <p:cNvPr id="73745" name="Rectangle 17"/>
          <p:cNvSpPr>
            <a:spLocks noChangeArrowheads="1"/>
          </p:cNvSpPr>
          <p:nvPr/>
        </p:nvSpPr>
        <p:spPr bwMode="auto">
          <a:xfrm>
            <a:off x="1381126" y="3665935"/>
            <a:ext cx="6507163" cy="122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057400" indent="-2057400">
              <a:tabLst>
                <a:tab pos="1625600" algn="r"/>
                <a:tab pos="1790700" algn="l"/>
              </a:tabLst>
              <a:defRPr>
                <a:solidFill>
                  <a:schemeClr val="tx1"/>
                </a:solidFill>
                <a:latin typeface="Arial" pitchFamily="34" charset="0"/>
                <a:cs typeface="Arial" pitchFamily="34" charset="0"/>
              </a:defRPr>
            </a:lvl1pPr>
            <a:lvl2pPr marL="742950" indent="-285750">
              <a:tabLst>
                <a:tab pos="1625600" algn="r"/>
                <a:tab pos="1790700" algn="l"/>
              </a:tabLst>
              <a:defRPr>
                <a:solidFill>
                  <a:schemeClr val="tx1"/>
                </a:solidFill>
                <a:latin typeface="Arial" pitchFamily="34" charset="0"/>
                <a:cs typeface="Arial" pitchFamily="34" charset="0"/>
              </a:defRPr>
            </a:lvl2pPr>
            <a:lvl3pPr marL="1143000" indent="-228600">
              <a:tabLst>
                <a:tab pos="1625600" algn="r"/>
                <a:tab pos="1790700" algn="l"/>
              </a:tabLst>
              <a:defRPr>
                <a:solidFill>
                  <a:schemeClr val="tx1"/>
                </a:solidFill>
                <a:latin typeface="Arial" pitchFamily="34" charset="0"/>
                <a:cs typeface="Arial" pitchFamily="34" charset="0"/>
              </a:defRPr>
            </a:lvl3pPr>
            <a:lvl4pPr marL="1600200" indent="-228600">
              <a:tabLst>
                <a:tab pos="1625600" algn="r"/>
                <a:tab pos="1790700" algn="l"/>
              </a:tabLst>
              <a:defRPr>
                <a:solidFill>
                  <a:schemeClr val="tx1"/>
                </a:solidFill>
                <a:latin typeface="Arial" pitchFamily="34" charset="0"/>
                <a:cs typeface="Arial" pitchFamily="34" charset="0"/>
              </a:defRPr>
            </a:lvl4pPr>
            <a:lvl5pPr marL="2057400" indent="-228600">
              <a:tabLst>
                <a:tab pos="1625600" algn="r"/>
                <a:tab pos="1790700" algn="l"/>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625600" algn="r"/>
                <a:tab pos="1790700" algn="l"/>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625600" algn="r"/>
                <a:tab pos="1790700" algn="l"/>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625600" algn="r"/>
                <a:tab pos="1790700" algn="l"/>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625600" algn="r"/>
                <a:tab pos="1790700" algn="l"/>
              </a:tabLst>
              <a:defRPr>
                <a:solidFill>
                  <a:schemeClr val="tx1"/>
                </a:solidFill>
                <a:latin typeface="Arial" pitchFamily="34" charset="0"/>
                <a:cs typeface="Arial" pitchFamily="34" charset="0"/>
              </a:defRPr>
            </a:lvl9pPr>
          </a:lstStyle>
          <a:p>
            <a:pPr>
              <a:lnSpc>
                <a:spcPct val="90000"/>
              </a:lnSpc>
              <a:spcBef>
                <a:spcPct val="25000"/>
              </a:spcBef>
            </a:pPr>
            <a:r>
              <a:rPr lang="en-US" altLang="en-US" smtClean="0">
                <a:effectLst>
                  <a:outerShdw blurRad="38100" dist="38100" dir="2700000" algn="tl">
                    <a:srgbClr val="000000">
                      <a:alpha val="43137"/>
                    </a:srgbClr>
                  </a:outerShdw>
                </a:effectLst>
              </a:rPr>
              <a:t>Di mana</a:t>
            </a:r>
            <a:r>
              <a:rPr lang="en-US" altLang="en-US">
                <a:effectLst>
                  <a:outerShdw blurRad="38100" dist="38100" dir="2700000" algn="tl">
                    <a:srgbClr val="000000">
                      <a:alpha val="43137"/>
                    </a:srgbClr>
                  </a:outerShdw>
                </a:effectLst>
              </a:rPr>
              <a:t>	</a:t>
            </a:r>
            <a:r>
              <a:rPr lang="en-US" altLang="en-US" i="1">
                <a:effectLst>
                  <a:outerShdw blurRad="38100" dist="38100" dir="2700000" algn="tl">
                    <a:srgbClr val="000000">
                      <a:alpha val="43137"/>
                    </a:srgbClr>
                  </a:outerShdw>
                </a:effectLst>
                <a:latin typeface="Times New Roman" pitchFamily="18" charset="0"/>
                <a:cs typeface="Times New Roman" pitchFamily="18" charset="0"/>
              </a:rPr>
              <a:t>d</a:t>
            </a:r>
            <a:r>
              <a:rPr lang="en-US" altLang="en-US" i="1" baseline="-25000">
                <a:effectLst>
                  <a:outerShdw blurRad="38100" dist="38100" dir="2700000" algn="tl">
                    <a:srgbClr val="000000">
                      <a:alpha val="43137"/>
                    </a:srgbClr>
                  </a:outerShdw>
                </a:effectLst>
                <a:latin typeface="Times New Roman" pitchFamily="18" charset="0"/>
                <a:cs typeface="Times New Roman" pitchFamily="18" charset="0"/>
              </a:rPr>
              <a:t>ix</a:t>
            </a:r>
            <a:r>
              <a:rPr lang="en-US" altLang="en-US">
                <a:effectLst>
                  <a:outerShdw blurRad="38100" dist="38100" dir="2700000" algn="tl">
                    <a:srgbClr val="000000">
                      <a:alpha val="43137"/>
                    </a:srgbClr>
                  </a:outerShdw>
                </a:effectLst>
              </a:rPr>
              <a:t>	=	</a:t>
            </a:r>
            <a:r>
              <a:rPr lang="en-US" altLang="en-US" smtClean="0">
                <a:effectLst>
                  <a:outerShdw blurRad="38100" dist="38100" dir="2700000" algn="tl">
                    <a:srgbClr val="000000">
                      <a:alpha val="43137"/>
                    </a:srgbClr>
                  </a:outerShdw>
                </a:effectLst>
              </a:rPr>
              <a:t>koordinat-</a:t>
            </a:r>
            <a:r>
              <a:rPr lang="en-US" altLang="en-US" i="1" smtClean="0">
                <a:effectLst>
                  <a:outerShdw blurRad="38100" dist="38100" dir="2700000" algn="tl">
                    <a:srgbClr val="000000">
                      <a:alpha val="43137"/>
                    </a:srgbClr>
                  </a:outerShdw>
                </a:effectLst>
                <a:latin typeface="Times New Roman" pitchFamily="18" charset="0"/>
                <a:cs typeface="Times New Roman" pitchFamily="18" charset="0"/>
              </a:rPr>
              <a:t>x</a:t>
            </a:r>
            <a:r>
              <a:rPr lang="en-US" altLang="en-US" smtClean="0">
                <a:effectLst>
                  <a:outerShdw blurRad="38100" dist="38100" dir="2700000" algn="tl">
                    <a:srgbClr val="000000">
                      <a:alpha val="43137"/>
                    </a:srgbClr>
                  </a:outerShdw>
                </a:effectLst>
              </a:rPr>
              <a:t> lokasi </a:t>
            </a:r>
            <a:r>
              <a:rPr lang="en-US" altLang="en-US" i="1">
                <a:effectLst>
                  <a:outerShdw blurRad="38100" dist="38100" dir="2700000" algn="tl">
                    <a:srgbClr val="000000">
                      <a:alpha val="43137"/>
                    </a:srgbClr>
                  </a:outerShdw>
                </a:effectLst>
                <a:latin typeface="Times New Roman" pitchFamily="18" charset="0"/>
                <a:cs typeface="Times New Roman" pitchFamily="18" charset="0"/>
              </a:rPr>
              <a:t>i</a:t>
            </a:r>
          </a:p>
          <a:p>
            <a:pPr>
              <a:lnSpc>
                <a:spcPct val="90000"/>
              </a:lnSpc>
              <a:spcBef>
                <a:spcPct val="25000"/>
              </a:spcBef>
            </a:pPr>
            <a:r>
              <a:rPr lang="en-US" altLang="en-US">
                <a:effectLst>
                  <a:outerShdw blurRad="38100" dist="38100" dir="2700000" algn="tl">
                    <a:srgbClr val="000000">
                      <a:alpha val="43137"/>
                    </a:srgbClr>
                  </a:outerShdw>
                </a:effectLst>
              </a:rPr>
              <a:t>	</a:t>
            </a:r>
            <a:r>
              <a:rPr lang="en-US" altLang="en-US" i="1">
                <a:effectLst>
                  <a:outerShdw blurRad="38100" dist="38100" dir="2700000" algn="tl">
                    <a:srgbClr val="000000">
                      <a:alpha val="43137"/>
                    </a:srgbClr>
                  </a:outerShdw>
                </a:effectLst>
                <a:latin typeface="Times New Roman" pitchFamily="18" charset="0"/>
                <a:cs typeface="Times New Roman" pitchFamily="18" charset="0"/>
              </a:rPr>
              <a:t>d</a:t>
            </a:r>
            <a:r>
              <a:rPr lang="en-US" altLang="en-US" i="1" baseline="-25000">
                <a:effectLst>
                  <a:outerShdw blurRad="38100" dist="38100" dir="2700000" algn="tl">
                    <a:srgbClr val="000000">
                      <a:alpha val="43137"/>
                    </a:srgbClr>
                  </a:outerShdw>
                </a:effectLst>
                <a:latin typeface="Times New Roman" pitchFamily="18" charset="0"/>
                <a:cs typeface="Times New Roman" pitchFamily="18" charset="0"/>
              </a:rPr>
              <a:t>iy</a:t>
            </a:r>
            <a:r>
              <a:rPr lang="en-US" altLang="en-US">
                <a:effectLst>
                  <a:outerShdw blurRad="38100" dist="38100" dir="2700000" algn="tl">
                    <a:srgbClr val="000000">
                      <a:alpha val="43137"/>
                    </a:srgbClr>
                  </a:outerShdw>
                </a:effectLst>
              </a:rPr>
              <a:t>	=	</a:t>
            </a:r>
            <a:r>
              <a:rPr lang="en-US" altLang="en-US" smtClean="0">
                <a:effectLst>
                  <a:outerShdw blurRad="38100" dist="38100" dir="2700000" algn="tl">
                    <a:srgbClr val="000000">
                      <a:alpha val="43137"/>
                    </a:srgbClr>
                  </a:outerShdw>
                </a:effectLst>
              </a:rPr>
              <a:t>koordinat- </a:t>
            </a:r>
            <a:r>
              <a:rPr lang="en-US" altLang="en-US" i="1" smtClean="0">
                <a:effectLst>
                  <a:outerShdw blurRad="38100" dist="38100" dir="2700000" algn="tl">
                    <a:srgbClr val="000000">
                      <a:alpha val="43137"/>
                    </a:srgbClr>
                  </a:outerShdw>
                </a:effectLst>
                <a:latin typeface="Times New Roman" pitchFamily="18" charset="0"/>
                <a:cs typeface="Times New Roman" pitchFamily="18" charset="0"/>
              </a:rPr>
              <a:t>y </a:t>
            </a:r>
            <a:r>
              <a:rPr lang="en-US" altLang="en-US" smtClean="0">
                <a:effectLst>
                  <a:outerShdw blurRad="38100" dist="38100" dir="2700000" algn="tl">
                    <a:srgbClr val="000000">
                      <a:alpha val="43137"/>
                    </a:srgbClr>
                  </a:outerShdw>
                </a:effectLst>
              </a:rPr>
              <a:t>lokasi</a:t>
            </a:r>
            <a:r>
              <a:rPr lang="en-US" altLang="en-US" smtClean="0">
                <a:effectLst>
                  <a:outerShdw blurRad="38100" dist="38100" dir="2700000" algn="tl">
                    <a:srgbClr val="000000">
                      <a:alpha val="43137"/>
                    </a:srgbClr>
                  </a:outerShdw>
                </a:effectLst>
                <a:latin typeface="Times New Roman" pitchFamily="18" charset="0"/>
                <a:cs typeface="Times New Roman" pitchFamily="18" charset="0"/>
              </a:rPr>
              <a:t> </a:t>
            </a:r>
            <a:r>
              <a:rPr lang="en-US" altLang="en-US" i="1">
                <a:effectLst>
                  <a:outerShdw blurRad="38100" dist="38100" dir="2700000" algn="tl">
                    <a:srgbClr val="000000">
                      <a:alpha val="43137"/>
                    </a:srgbClr>
                  </a:outerShdw>
                </a:effectLst>
                <a:latin typeface="Times New Roman" pitchFamily="18" charset="0"/>
                <a:cs typeface="Times New Roman" pitchFamily="18" charset="0"/>
              </a:rPr>
              <a:t>i</a:t>
            </a:r>
          </a:p>
          <a:p>
            <a:pPr>
              <a:lnSpc>
                <a:spcPct val="90000"/>
              </a:lnSpc>
              <a:spcBef>
                <a:spcPct val="25000"/>
              </a:spcBef>
            </a:pPr>
            <a:r>
              <a:rPr lang="en-US" altLang="en-US">
                <a:effectLst>
                  <a:outerShdw blurRad="38100" dist="38100" dir="2700000" algn="tl">
                    <a:srgbClr val="000000">
                      <a:alpha val="43137"/>
                    </a:srgbClr>
                  </a:outerShdw>
                </a:effectLst>
              </a:rPr>
              <a:t>	</a:t>
            </a:r>
            <a:r>
              <a:rPr lang="en-US" altLang="en-US" i="1">
                <a:effectLst>
                  <a:outerShdw blurRad="38100" dist="38100" dir="2700000" algn="tl">
                    <a:srgbClr val="000000">
                      <a:alpha val="43137"/>
                    </a:srgbClr>
                  </a:outerShdw>
                </a:effectLst>
                <a:latin typeface="Times New Roman" pitchFamily="18" charset="0"/>
                <a:cs typeface="Times New Roman" pitchFamily="18" charset="0"/>
              </a:rPr>
              <a:t>Q</a:t>
            </a:r>
            <a:r>
              <a:rPr lang="en-US" altLang="en-US" i="1" baseline="-25000">
                <a:effectLst>
                  <a:outerShdw blurRad="38100" dist="38100" dir="2700000" algn="tl">
                    <a:srgbClr val="000000">
                      <a:alpha val="43137"/>
                    </a:srgbClr>
                  </a:outerShdw>
                </a:effectLst>
                <a:latin typeface="Times New Roman" pitchFamily="18" charset="0"/>
                <a:cs typeface="Times New Roman" pitchFamily="18" charset="0"/>
              </a:rPr>
              <a:t>i</a:t>
            </a:r>
            <a:r>
              <a:rPr lang="en-US" altLang="en-US">
                <a:effectLst>
                  <a:outerShdw blurRad="38100" dist="38100" dir="2700000" algn="tl">
                    <a:srgbClr val="000000">
                      <a:alpha val="43137"/>
                    </a:srgbClr>
                  </a:outerShdw>
                </a:effectLst>
              </a:rPr>
              <a:t>	=	</a:t>
            </a:r>
            <a:r>
              <a:rPr lang="en-US" altLang="en-US" smtClean="0">
                <a:effectLst>
                  <a:outerShdw blurRad="38100" dist="38100" dir="2700000" algn="tl">
                    <a:srgbClr val="000000">
                      <a:alpha val="43137"/>
                    </a:srgbClr>
                  </a:outerShdw>
                </a:effectLst>
              </a:rPr>
              <a:t>Kuantitas barang-barang diangkut dari atau ke lokasi </a:t>
            </a:r>
            <a:r>
              <a:rPr lang="en-US" altLang="en-US" i="1">
                <a:effectLst>
                  <a:outerShdw blurRad="38100" dist="38100" dir="2700000" algn="tl">
                    <a:srgbClr val="000000">
                      <a:alpha val="43137"/>
                    </a:srgbClr>
                  </a:outerShdw>
                </a:effectLst>
                <a:latin typeface="Times New Roman" pitchFamily="18" charset="0"/>
                <a:cs typeface="Times New Roman" pitchFamily="18" charset="0"/>
              </a:rPr>
              <a:t>i</a:t>
            </a:r>
          </a:p>
        </p:txBody>
      </p:sp>
      <p:grpSp>
        <p:nvGrpSpPr>
          <p:cNvPr id="4" name="Group 3"/>
          <p:cNvGrpSpPr>
            <a:grpSpLocks/>
          </p:cNvGrpSpPr>
          <p:nvPr/>
        </p:nvGrpSpPr>
        <p:grpSpPr bwMode="auto">
          <a:xfrm>
            <a:off x="1871858" y="1156588"/>
            <a:ext cx="4663293" cy="1019175"/>
            <a:chOff x="287835" y="1768218"/>
            <a:chExt cx="5014516" cy="1358900"/>
          </a:xfrm>
        </p:grpSpPr>
        <p:graphicFrame>
          <p:nvGraphicFramePr>
            <p:cNvPr id="1084" name="Object 60"/>
            <p:cNvGraphicFramePr>
              <a:graphicFrameLocks noChangeAspect="1"/>
            </p:cNvGraphicFramePr>
            <p:nvPr>
              <p:extLst>
                <p:ext uri="{D42A27DB-BD31-4B8C-83A1-F6EECF244321}">
                  <p14:modId xmlns:p14="http://schemas.microsoft.com/office/powerpoint/2010/main" val="2748180378"/>
                </p:ext>
              </p:extLst>
            </p:nvPr>
          </p:nvGraphicFramePr>
          <p:xfrm>
            <a:off x="4256789" y="1768218"/>
            <a:ext cx="1045562" cy="1358900"/>
          </p:xfrm>
          <a:graphic>
            <a:graphicData uri="http://schemas.openxmlformats.org/presentationml/2006/ole">
              <mc:AlternateContent xmlns:mc="http://schemas.openxmlformats.org/markup-compatibility/2006">
                <mc:Choice xmlns:v="urn:schemas-microsoft-com:vml" Requires="v">
                  <p:oleObj spid="_x0000_s2058" name="Equation" r:id="rId4" imgW="1215720" imgH="1343880" progId="Equation.3">
                    <p:embed/>
                  </p:oleObj>
                </mc:Choice>
                <mc:Fallback>
                  <p:oleObj name="Equation" r:id="rId4" imgW="1215720" imgH="13438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6789" y="1768218"/>
                          <a:ext cx="1045562" cy="1358900"/>
                        </a:xfrm>
                        <a:prstGeom prst="rect">
                          <a:avLst/>
                        </a:prstGeom>
                        <a:noFill/>
                        <a:ln>
                          <a:noFill/>
                        </a:ln>
                        <a:extLst/>
                      </p:spPr>
                    </p:pic>
                  </p:oleObj>
                </mc:Fallback>
              </mc:AlternateContent>
            </a:graphicData>
          </a:graphic>
        </p:graphicFrame>
        <p:sp>
          <p:nvSpPr>
            <p:cNvPr id="1091" name="TextBox 2"/>
            <p:cNvSpPr txBox="1">
              <a:spLocks noChangeArrowheads="1"/>
            </p:cNvSpPr>
            <p:nvPr/>
          </p:nvSpPr>
          <p:spPr bwMode="auto">
            <a:xfrm>
              <a:off x="287835" y="2019122"/>
              <a:ext cx="363646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r>
                <a:rPr lang="en-US" altLang="en-US" sz="2400" smtClean="0">
                  <a:effectLst>
                    <a:outerShdw blurRad="38100" dist="38100" dir="2700000" algn="tl">
                      <a:srgbClr val="000000">
                        <a:alpha val="43137"/>
                      </a:srgbClr>
                    </a:outerShdw>
                  </a:effectLst>
                  <a:ea typeface="Tahoma" pitchFamily="34" charset="0"/>
                </a:rPr>
                <a:t>Koordinat</a:t>
              </a:r>
              <a:r>
                <a:rPr lang="en-US" altLang="en-US" sz="2400" smtClean="0">
                  <a:effectLst>
                    <a:outerShdw blurRad="38100" dist="38100" dir="2700000" algn="tl">
                      <a:srgbClr val="000000">
                        <a:alpha val="43137"/>
                      </a:srgbClr>
                    </a:outerShdw>
                  </a:effectLst>
                  <a:latin typeface="Times New Roman" pitchFamily="18" charset="0"/>
                  <a:cs typeface="Times New Roman" pitchFamily="18" charset="0"/>
                </a:rPr>
                <a:t>-</a:t>
              </a:r>
              <a:r>
                <a:rPr lang="en-US" altLang="en-US" sz="2400" i="1" smtClean="0">
                  <a:effectLst>
                    <a:outerShdw blurRad="38100" dist="38100" dir="2700000" algn="tl">
                      <a:srgbClr val="000000">
                        <a:alpha val="43137"/>
                      </a:srgbClr>
                    </a:outerShdw>
                  </a:effectLst>
                  <a:latin typeface="Times New Roman" pitchFamily="18" charset="0"/>
                  <a:cs typeface="Times New Roman" pitchFamily="18" charset="0"/>
                </a:rPr>
                <a:t>x</a:t>
              </a:r>
              <a:r>
                <a:rPr lang="en-US" altLang="en-US" sz="2400" smtClean="0">
                  <a:effectLst>
                    <a:outerShdw blurRad="38100" dist="38100" dir="2700000" algn="tl">
                      <a:srgbClr val="000000">
                        <a:alpha val="43137"/>
                      </a:srgbClr>
                    </a:outerShdw>
                  </a:effectLst>
                </a:rPr>
                <a:t> pusat gravitasi</a:t>
              </a:r>
              <a:endParaRPr lang="en-US" altLang="en-US" sz="2400">
                <a:effectLst>
                  <a:outerShdw blurRad="38100" dist="38100" dir="2700000" algn="tl">
                    <a:srgbClr val="000000">
                      <a:alpha val="43137"/>
                    </a:srgbClr>
                  </a:outerShdw>
                </a:effectLst>
              </a:endParaRPr>
            </a:p>
          </p:txBody>
        </p:sp>
      </p:grpSp>
      <p:grpSp>
        <p:nvGrpSpPr>
          <p:cNvPr id="5" name="Group 4"/>
          <p:cNvGrpSpPr>
            <a:grpSpLocks/>
          </p:cNvGrpSpPr>
          <p:nvPr/>
        </p:nvGrpSpPr>
        <p:grpSpPr bwMode="auto">
          <a:xfrm>
            <a:off x="2365375" y="2393563"/>
            <a:ext cx="4230633" cy="1162346"/>
            <a:chOff x="1143000" y="3439068"/>
            <a:chExt cx="4230633" cy="1549795"/>
          </a:xfrm>
        </p:grpSpPr>
        <p:graphicFrame>
          <p:nvGraphicFramePr>
            <p:cNvPr id="1085" name="Object 61"/>
            <p:cNvGraphicFramePr>
              <a:graphicFrameLocks noChangeAspect="1"/>
            </p:cNvGraphicFramePr>
            <p:nvPr>
              <p:extLst>
                <p:ext uri="{D42A27DB-BD31-4B8C-83A1-F6EECF244321}">
                  <p14:modId xmlns:p14="http://schemas.microsoft.com/office/powerpoint/2010/main" val="1717817733"/>
                </p:ext>
              </p:extLst>
            </p:nvPr>
          </p:nvGraphicFramePr>
          <p:xfrm>
            <a:off x="4352712" y="3439068"/>
            <a:ext cx="1020921" cy="1549795"/>
          </p:xfrm>
          <a:graphic>
            <a:graphicData uri="http://schemas.openxmlformats.org/presentationml/2006/ole">
              <mc:AlternateContent xmlns:mc="http://schemas.openxmlformats.org/markup-compatibility/2006">
                <mc:Choice xmlns:v="urn:schemas-microsoft-com:vml" Requires="v">
                  <p:oleObj spid="_x0000_s2059" name="Equation" r:id="rId6" imgW="1215720" imgH="1343880" progId="Equation.3">
                    <p:embed/>
                  </p:oleObj>
                </mc:Choice>
                <mc:Fallback>
                  <p:oleObj name="Equation" r:id="rId6" imgW="1215720" imgH="13438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2712" y="3439068"/>
                          <a:ext cx="1020921" cy="1549795"/>
                        </a:xfrm>
                        <a:prstGeom prst="rect">
                          <a:avLst/>
                        </a:prstGeom>
                        <a:noFill/>
                        <a:ln>
                          <a:noFill/>
                        </a:ln>
                        <a:extLst/>
                      </p:spPr>
                    </p:pic>
                  </p:oleObj>
                </mc:Fallback>
              </mc:AlternateContent>
            </a:graphicData>
          </a:graphic>
        </p:graphicFrame>
        <p:sp>
          <p:nvSpPr>
            <p:cNvPr id="1090" name="TextBox 20"/>
            <p:cNvSpPr txBox="1">
              <a:spLocks noChangeArrowheads="1"/>
            </p:cNvSpPr>
            <p:nvPr/>
          </p:nvSpPr>
          <p:spPr bwMode="auto">
            <a:xfrm>
              <a:off x="1143000" y="3657600"/>
              <a:ext cx="29337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r>
                <a:rPr lang="en-US" altLang="en-US" sz="2400" smtClean="0">
                  <a:effectLst>
                    <a:outerShdw blurRad="38100" dist="38100" dir="2700000" algn="tl">
                      <a:srgbClr val="000000">
                        <a:alpha val="43137"/>
                      </a:srgbClr>
                    </a:outerShdw>
                  </a:effectLst>
                </a:rPr>
                <a:t>Koordinat</a:t>
              </a:r>
              <a:r>
                <a:rPr lang="en-US" altLang="en-US" sz="2400" i="1" smtClean="0">
                  <a:effectLst>
                    <a:outerShdw blurRad="38100" dist="38100" dir="2700000" algn="tl">
                      <a:srgbClr val="000000">
                        <a:alpha val="43137"/>
                      </a:srgbClr>
                    </a:outerShdw>
                  </a:effectLst>
                  <a:latin typeface="Times New Roman" pitchFamily="18" charset="0"/>
                  <a:cs typeface="Times New Roman" pitchFamily="18" charset="0"/>
                </a:rPr>
                <a:t>-y </a:t>
              </a:r>
              <a:r>
                <a:rPr lang="en-US" altLang="en-US" sz="2400" smtClean="0">
                  <a:effectLst>
                    <a:outerShdw blurRad="38100" dist="38100" dir="2700000" algn="tl">
                      <a:srgbClr val="000000">
                        <a:alpha val="43137"/>
                      </a:srgbClr>
                    </a:outerShdw>
                  </a:effectLst>
                </a:rPr>
                <a:t>pusat gravitasi</a:t>
              </a:r>
              <a:endParaRPr lang="en-US" altLang="en-US" sz="240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4284362149"/>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1000"/>
                                        <p:tgtEl>
                                          <p:spTgt spid="5"/>
                                        </p:tgtEl>
                                      </p:cBhvr>
                                    </p:animEffect>
                                  </p:childTnLst>
                                </p:cTn>
                              </p:par>
                            </p:childTnLst>
                          </p:cTn>
                        </p:par>
                        <p:par>
                          <p:cTn id="12" fill="hold" nodeType="afterGroup">
                            <p:stCondLst>
                              <p:cond delay="4000"/>
                            </p:stCondLst>
                            <p:childTnLst>
                              <p:par>
                                <p:cTn id="13" presetID="22" presetClass="entr" presetSubtype="8" fill="hold" grpId="0" nodeType="afterEffect">
                                  <p:stCondLst>
                                    <p:cond delay="1000"/>
                                  </p:stCondLst>
                                  <p:childTnLst>
                                    <p:set>
                                      <p:cBhvr>
                                        <p:cTn id="14" dur="1" fill="hold">
                                          <p:stCondLst>
                                            <p:cond delay="0"/>
                                          </p:stCondLst>
                                        </p:cTn>
                                        <p:tgtEl>
                                          <p:spTgt spid="73745"/>
                                        </p:tgtEl>
                                        <p:attrNameLst>
                                          <p:attrName>style.visibility</p:attrName>
                                        </p:attrNameLst>
                                      </p:cBhvr>
                                      <p:to>
                                        <p:strVal val="visible"/>
                                      </p:to>
                                    </p:set>
                                    <p:animEffect transition="in" filter="wipe(left)">
                                      <p:cBhvr>
                                        <p:cTn id="15" dur="1000"/>
                                        <p:tgtEl>
                                          <p:spTgt spid="73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45"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gravitasi</a:t>
            </a:r>
            <a:endParaRPr lang="en-US" altLang="en-US" smtClean="0">
              <a:latin typeface="Arial" pitchFamily="34" charset="0"/>
              <a:cs typeface="Arial" pitchFamily="34" charset="0"/>
            </a:endParaRPr>
          </a:p>
        </p:txBody>
      </p:sp>
      <p:graphicFrame>
        <p:nvGraphicFramePr>
          <p:cNvPr id="2" name="Table 1"/>
          <p:cNvGraphicFramePr>
            <a:graphicFrameLocks noGrp="1"/>
          </p:cNvGraphicFramePr>
          <p:nvPr>
            <p:extLst/>
          </p:nvPr>
        </p:nvGraphicFramePr>
        <p:xfrm>
          <a:off x="990600" y="1618869"/>
          <a:ext cx="7175499" cy="1904952"/>
        </p:xfrm>
        <a:graphic>
          <a:graphicData uri="http://schemas.openxmlformats.org/drawingml/2006/table">
            <a:tbl>
              <a:tblPr firstRow="1" bandRow="1">
                <a:tableStyleId>{2D5ABB26-0587-4C30-8999-92F81FD0307C}</a:tableStyleId>
              </a:tblPr>
              <a:tblGrid>
                <a:gridCol w="1638300"/>
                <a:gridCol w="1955800"/>
                <a:gridCol w="3581399"/>
              </a:tblGrid>
              <a:tr h="274311">
                <a:tc>
                  <a:txBody>
                    <a:bodyPr/>
                    <a:lstStyle/>
                    <a:p>
                      <a:pPr algn="ctr"/>
                      <a:r>
                        <a:rPr lang="en-US" sz="1400" dirty="0" smtClean="0">
                          <a:solidFill>
                            <a:schemeClr val="bg1"/>
                          </a:solidFill>
                        </a:rPr>
                        <a:t>TABLE 8.5</a:t>
                      </a:r>
                      <a:endParaRPr lang="en-US" sz="1400" dirty="0">
                        <a:solidFill>
                          <a:schemeClr val="bg1"/>
                        </a:solidFill>
                      </a:endParaRPr>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r>
                        <a:rPr lang="en-US" sz="1400" smtClean="0"/>
                        <a:t>Permintaan untuk</a:t>
                      </a:r>
                      <a:r>
                        <a:rPr lang="en-US" sz="1400" baseline="0" smtClean="0"/>
                        <a:t> </a:t>
                      </a:r>
                      <a:r>
                        <a:rPr lang="en-US" sz="1400" baseline="0" dirty="0" smtClean="0"/>
                        <a:t>Quain’s Discount Department Stores</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sz="1800"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480051">
                <a:tc gridSpan="2">
                  <a:txBody>
                    <a:bodyPr/>
                    <a:lstStyle/>
                    <a:p>
                      <a:r>
                        <a:rPr lang="en-US" sz="1400" b="1" smtClean="0">
                          <a:solidFill>
                            <a:srgbClr val="FFFFFF"/>
                          </a:solidFill>
                        </a:rPr>
                        <a:t>LOKASI</a:t>
                      </a:r>
                      <a:r>
                        <a:rPr lang="en-US" sz="1400" b="1" baseline="0" smtClean="0">
                          <a:solidFill>
                            <a:srgbClr val="FFFFFF"/>
                          </a:solidFill>
                        </a:rPr>
                        <a:t> TOKO</a:t>
                      </a:r>
                      <a:endParaRPr lang="en-US" sz="1400" b="1" dirty="0">
                        <a:solidFill>
                          <a:srgbClr val="FFFFFF"/>
                        </a:solidFill>
                      </a:endParaRPr>
                    </a:p>
                  </a:txBody>
                  <a:tcPr marT="34286" marB="3428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b="1" smtClean="0">
                          <a:solidFill>
                            <a:srgbClr val="FFFFFF"/>
                          </a:solidFill>
                        </a:rPr>
                        <a:t>BANYAKNYA</a:t>
                      </a:r>
                      <a:r>
                        <a:rPr lang="en-US" sz="1400" b="1" baseline="0" smtClean="0">
                          <a:solidFill>
                            <a:srgbClr val="FFFFFF"/>
                          </a:solidFill>
                        </a:rPr>
                        <a:t> KONTAINER TERKIRIM PER BULAN</a:t>
                      </a:r>
                    </a:p>
                  </a:txBody>
                  <a:tcPr marT="34286" marB="34286" anchor="b">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4311">
                <a:tc gridSpan="2">
                  <a:txBody>
                    <a:bodyPr/>
                    <a:lstStyle/>
                    <a:p>
                      <a:r>
                        <a:rPr lang="en-US" sz="1400" dirty="0" smtClean="0"/>
                        <a:t>Chicago </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smtClean="0"/>
                        <a:t>2,000</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11">
                <a:tc gridSpan="2">
                  <a:txBody>
                    <a:bodyPr/>
                    <a:lstStyle/>
                    <a:p>
                      <a:r>
                        <a:rPr lang="en-US" sz="1400" dirty="0" smtClean="0"/>
                        <a:t>Pittsburgh </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smtClean="0"/>
                        <a:t>1,000</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11">
                <a:tc gridSpan="2">
                  <a:txBody>
                    <a:bodyPr/>
                    <a:lstStyle/>
                    <a:p>
                      <a:r>
                        <a:rPr lang="en-US" sz="1400" dirty="0" smtClean="0"/>
                        <a:t>New York</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smtClean="0"/>
                        <a:t>1,000</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4311">
                <a:tc gridSpan="2">
                  <a:txBody>
                    <a:bodyPr/>
                    <a:lstStyle/>
                    <a:p>
                      <a:r>
                        <a:rPr lang="en-US" sz="1400" dirty="0" smtClean="0"/>
                        <a:t>Atlanta</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400" dirty="0" smtClean="0"/>
                        <a:t>2,000</a:t>
                      </a:r>
                      <a:endParaRPr lang="en-US" sz="1400" dirty="0"/>
                    </a:p>
                  </a:txBody>
                  <a:tcPr marT="34286" marB="34286">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80440032"/>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gravitasi</a:t>
            </a:r>
            <a:endParaRPr lang="en-US" altLang="en-US" smtClean="0">
              <a:latin typeface="Arial" pitchFamily="34" charset="0"/>
              <a:cs typeface="Arial" pitchFamily="34" charset="0"/>
            </a:endParaRPr>
          </a:p>
        </p:txBody>
      </p:sp>
      <p:grpSp>
        <p:nvGrpSpPr>
          <p:cNvPr id="75779" name="Group 3"/>
          <p:cNvGrpSpPr>
            <a:grpSpLocks/>
          </p:cNvGrpSpPr>
          <p:nvPr/>
        </p:nvGrpSpPr>
        <p:grpSpPr bwMode="auto">
          <a:xfrm>
            <a:off x="1139826" y="1273969"/>
            <a:ext cx="6988177" cy="3571875"/>
            <a:chOff x="718" y="1070"/>
            <a:chExt cx="4402" cy="3000"/>
          </a:xfrm>
        </p:grpSpPr>
        <p:sp>
          <p:nvSpPr>
            <p:cNvPr id="77839" name="Freeform 4"/>
            <p:cNvSpPr>
              <a:spLocks/>
            </p:cNvSpPr>
            <p:nvPr/>
          </p:nvSpPr>
          <p:spPr bwMode="auto">
            <a:xfrm>
              <a:off x="1144" y="1304"/>
              <a:ext cx="3208" cy="2288"/>
            </a:xfrm>
            <a:custGeom>
              <a:avLst/>
              <a:gdLst>
                <a:gd name="T0" fmla="*/ 0 w 3208"/>
                <a:gd name="T1" fmla="*/ 0 h 2288"/>
                <a:gd name="T2" fmla="*/ 0 w 3208"/>
                <a:gd name="T3" fmla="*/ 2288 h 2288"/>
                <a:gd name="T4" fmla="*/ 3208 w 3208"/>
                <a:gd name="T5" fmla="*/ 2288 h 2288"/>
                <a:gd name="T6" fmla="*/ 0 60000 65536"/>
                <a:gd name="T7" fmla="*/ 0 60000 65536"/>
                <a:gd name="T8" fmla="*/ 0 60000 65536"/>
                <a:gd name="T9" fmla="*/ 0 w 3208"/>
                <a:gd name="T10" fmla="*/ 0 h 2288"/>
                <a:gd name="T11" fmla="*/ 3208 w 3208"/>
                <a:gd name="T12" fmla="*/ 2288 h 2288"/>
              </a:gdLst>
              <a:ahLst/>
              <a:cxnLst>
                <a:cxn ang="T6">
                  <a:pos x="T0" y="T1"/>
                </a:cxn>
                <a:cxn ang="T7">
                  <a:pos x="T2" y="T3"/>
                </a:cxn>
                <a:cxn ang="T8">
                  <a:pos x="T4" y="T5"/>
                </a:cxn>
              </a:cxnLst>
              <a:rect l="T9" t="T10" r="T11" b="T12"/>
              <a:pathLst>
                <a:path w="3208" h="2288">
                  <a:moveTo>
                    <a:pt x="0" y="0"/>
                  </a:moveTo>
                  <a:lnTo>
                    <a:pt x="0" y="2288"/>
                  </a:lnTo>
                  <a:lnTo>
                    <a:pt x="3208" y="2288"/>
                  </a:lnTo>
                </a:path>
              </a:pathLst>
            </a:custGeom>
            <a:noFill/>
            <a:ln w="38100" cmpd="sng">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77840" name="Rectangle 5"/>
            <p:cNvSpPr>
              <a:spLocks noChangeArrowheads="1"/>
            </p:cNvSpPr>
            <p:nvPr/>
          </p:nvSpPr>
          <p:spPr bwMode="auto">
            <a:xfrm>
              <a:off x="718" y="1070"/>
              <a:ext cx="9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effectLst>
                    <a:outerShdw blurRad="38100" dist="38100" dir="2700000" algn="tl">
                      <a:srgbClr val="000000">
                        <a:alpha val="43137"/>
                      </a:srgbClr>
                    </a:outerShdw>
                  </a:effectLst>
                </a:rPr>
                <a:t>Utara-Selatan</a:t>
              </a:r>
              <a:endParaRPr lang="en-US" altLang="en-US" sz="1600">
                <a:effectLst>
                  <a:outerShdw blurRad="38100" dist="38100" dir="2700000" algn="tl">
                    <a:srgbClr val="000000">
                      <a:alpha val="43137"/>
                    </a:srgbClr>
                  </a:outerShdw>
                </a:effectLst>
              </a:endParaRPr>
            </a:p>
          </p:txBody>
        </p:sp>
        <p:sp>
          <p:nvSpPr>
            <p:cNvPr id="77841" name="Rectangle 6"/>
            <p:cNvSpPr>
              <a:spLocks noChangeArrowheads="1"/>
            </p:cNvSpPr>
            <p:nvPr/>
          </p:nvSpPr>
          <p:spPr bwMode="auto">
            <a:xfrm>
              <a:off x="4326" y="3494"/>
              <a:ext cx="79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effectLst>
                    <a:outerShdw blurRad="38100" dist="38100" dir="2700000" algn="tl">
                      <a:srgbClr val="000000">
                        <a:alpha val="43137"/>
                      </a:srgbClr>
                    </a:outerShdw>
                  </a:effectLst>
                </a:rPr>
                <a:t>Timur-Barat</a:t>
              </a:r>
              <a:endParaRPr lang="en-US" altLang="en-US" sz="1600">
                <a:effectLst>
                  <a:outerShdw blurRad="38100" dist="38100" dir="2700000" algn="tl">
                    <a:srgbClr val="000000">
                      <a:alpha val="43137"/>
                    </a:srgbClr>
                  </a:outerShdw>
                </a:effectLst>
              </a:endParaRPr>
            </a:p>
          </p:txBody>
        </p:sp>
        <p:sp>
          <p:nvSpPr>
            <p:cNvPr id="77842" name="Rectangle 7"/>
            <p:cNvSpPr>
              <a:spLocks noChangeArrowheads="1"/>
            </p:cNvSpPr>
            <p:nvPr/>
          </p:nvSpPr>
          <p:spPr bwMode="auto">
            <a:xfrm>
              <a:off x="822" y="1386"/>
              <a:ext cx="385"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lnSpc>
                  <a:spcPct val="300000"/>
                </a:lnSpc>
              </a:pPr>
              <a:r>
                <a:rPr lang="en-US" altLang="en-US" sz="1200">
                  <a:effectLst>
                    <a:outerShdw blurRad="38100" dist="38100" dir="2700000" algn="tl">
                      <a:srgbClr val="000000">
                        <a:alpha val="43137"/>
                      </a:srgbClr>
                    </a:outerShdw>
                  </a:effectLst>
                </a:rPr>
                <a:t>120  –</a:t>
              </a:r>
            </a:p>
            <a:p>
              <a:pPr algn="r">
                <a:lnSpc>
                  <a:spcPct val="300000"/>
                </a:lnSpc>
              </a:pPr>
              <a:r>
                <a:rPr lang="en-US" altLang="en-US" sz="1200">
                  <a:effectLst>
                    <a:outerShdw blurRad="38100" dist="38100" dir="2700000" algn="tl">
                      <a:srgbClr val="000000">
                        <a:alpha val="43137"/>
                      </a:srgbClr>
                    </a:outerShdw>
                  </a:effectLst>
                </a:rPr>
                <a:t>90  –</a:t>
              </a:r>
            </a:p>
            <a:p>
              <a:pPr algn="r">
                <a:lnSpc>
                  <a:spcPct val="300000"/>
                </a:lnSpc>
              </a:pPr>
              <a:r>
                <a:rPr lang="en-US" altLang="en-US" sz="1200">
                  <a:effectLst>
                    <a:outerShdw blurRad="38100" dist="38100" dir="2700000" algn="tl">
                      <a:srgbClr val="000000">
                        <a:alpha val="43137"/>
                      </a:srgbClr>
                    </a:outerShdw>
                  </a:effectLst>
                </a:rPr>
                <a:t>60  –</a:t>
              </a:r>
            </a:p>
            <a:p>
              <a:pPr algn="r">
                <a:lnSpc>
                  <a:spcPct val="300000"/>
                </a:lnSpc>
              </a:pPr>
              <a:r>
                <a:rPr lang="en-US" altLang="en-US" sz="1200">
                  <a:effectLst>
                    <a:outerShdw blurRad="38100" dist="38100" dir="2700000" algn="tl">
                      <a:srgbClr val="000000">
                        <a:alpha val="43137"/>
                      </a:srgbClr>
                    </a:outerShdw>
                  </a:effectLst>
                </a:rPr>
                <a:t>30  –</a:t>
              </a:r>
            </a:p>
            <a:p>
              <a:pPr algn="r">
                <a:lnSpc>
                  <a:spcPct val="300000"/>
                </a:lnSpc>
              </a:pPr>
              <a:r>
                <a:rPr lang="en-US" altLang="en-US" sz="1200">
                  <a:effectLst>
                    <a:outerShdw blurRad="38100" dist="38100" dir="2700000" algn="tl">
                      <a:srgbClr val="000000">
                        <a:alpha val="43137"/>
                      </a:srgbClr>
                    </a:outerShdw>
                  </a:effectLst>
                </a:rPr>
                <a:t>–</a:t>
              </a:r>
            </a:p>
          </p:txBody>
        </p:sp>
        <p:sp>
          <p:nvSpPr>
            <p:cNvPr id="77843" name="Rectangle 8"/>
            <p:cNvSpPr>
              <a:spLocks noChangeArrowheads="1"/>
            </p:cNvSpPr>
            <p:nvPr/>
          </p:nvSpPr>
          <p:spPr bwMode="auto">
            <a:xfrm>
              <a:off x="974" y="3462"/>
              <a:ext cx="3391"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1pPr>
              <a:lvl2pPr marL="742950" indent="-28575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2pPr>
              <a:lvl3pPr marL="11430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3pPr>
              <a:lvl4pPr marL="16002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4pPr>
              <a:lvl5pPr marL="20574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9pPr>
            </a:lstStyle>
            <a:p>
              <a:pPr>
                <a:lnSpc>
                  <a:spcPct val="115000"/>
                </a:lnSpc>
              </a:pPr>
              <a:r>
                <a:rPr lang="en-US" altLang="en-US" sz="800">
                  <a:effectLst>
                    <a:outerShdw blurRad="38100" dist="38100" dir="2700000" algn="tl">
                      <a:srgbClr val="000000">
                        <a:alpha val="43137"/>
                      </a:srgbClr>
                    </a:outerShdw>
                  </a:effectLst>
                </a:rPr>
                <a:t>	|	|	|	|	|	|</a:t>
              </a:r>
              <a:endParaRPr lang="en-US" altLang="en-US" sz="1200">
                <a:effectLst>
                  <a:outerShdw blurRad="38100" dist="38100" dir="2700000" algn="tl">
                    <a:srgbClr val="000000">
                      <a:alpha val="43137"/>
                    </a:srgbClr>
                  </a:outerShdw>
                </a:effectLst>
              </a:endParaRPr>
            </a:p>
            <a:p>
              <a:pPr>
                <a:lnSpc>
                  <a:spcPct val="115000"/>
                </a:lnSpc>
              </a:pPr>
              <a:r>
                <a:rPr lang="en-US" altLang="en-US" sz="1200">
                  <a:effectLst>
                    <a:outerShdw blurRad="38100" dist="38100" dir="2700000" algn="tl">
                      <a:srgbClr val="000000">
                        <a:alpha val="43137"/>
                      </a:srgbClr>
                    </a:outerShdw>
                  </a:effectLst>
                </a:rPr>
                <a:t>		30	60	90	120	150</a:t>
              </a:r>
            </a:p>
          </p:txBody>
        </p:sp>
        <p:sp>
          <p:nvSpPr>
            <p:cNvPr id="77844" name="Rectangle 9"/>
            <p:cNvSpPr>
              <a:spLocks noChangeArrowheads="1"/>
            </p:cNvSpPr>
            <p:nvPr/>
          </p:nvSpPr>
          <p:spPr bwMode="auto">
            <a:xfrm>
              <a:off x="1110" y="3729"/>
              <a:ext cx="737"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200">
                  <a:effectLst>
                    <a:outerShdw blurRad="38100" dist="38100" dir="2700000" algn="tl">
                      <a:srgbClr val="000000">
                        <a:alpha val="43137"/>
                      </a:srgbClr>
                    </a:outerShdw>
                  </a:effectLst>
                </a:rPr>
                <a:t>Arbitrary origin</a:t>
              </a:r>
            </a:p>
          </p:txBody>
        </p:sp>
        <p:sp>
          <p:nvSpPr>
            <p:cNvPr id="77845" name="Freeform 10"/>
            <p:cNvSpPr>
              <a:spLocks/>
            </p:cNvSpPr>
            <p:nvPr/>
          </p:nvSpPr>
          <p:spPr bwMode="auto">
            <a:xfrm>
              <a:off x="1077" y="3600"/>
              <a:ext cx="70" cy="221"/>
            </a:xfrm>
            <a:custGeom>
              <a:avLst/>
              <a:gdLst>
                <a:gd name="T0" fmla="*/ 70 w 70"/>
                <a:gd name="T1" fmla="*/ 221 h 221"/>
                <a:gd name="T2" fmla="*/ 3 w 70"/>
                <a:gd name="T3" fmla="*/ 123 h 221"/>
                <a:gd name="T4" fmla="*/ 51 w 70"/>
                <a:gd name="T5" fmla="*/ 0 h 221"/>
                <a:gd name="T6" fmla="*/ 0 60000 65536"/>
                <a:gd name="T7" fmla="*/ 0 60000 65536"/>
                <a:gd name="T8" fmla="*/ 0 60000 65536"/>
                <a:gd name="T9" fmla="*/ 0 w 70"/>
                <a:gd name="T10" fmla="*/ 0 h 221"/>
                <a:gd name="T11" fmla="*/ 70 w 70"/>
                <a:gd name="T12" fmla="*/ 221 h 221"/>
              </a:gdLst>
              <a:ahLst/>
              <a:cxnLst>
                <a:cxn ang="T6">
                  <a:pos x="T0" y="T1"/>
                </a:cxn>
                <a:cxn ang="T7">
                  <a:pos x="T2" y="T3"/>
                </a:cxn>
                <a:cxn ang="T8">
                  <a:pos x="T4" y="T5"/>
                </a:cxn>
              </a:cxnLst>
              <a:rect l="T9" t="T10" r="T11" b="T12"/>
              <a:pathLst>
                <a:path w="70" h="221">
                  <a:moveTo>
                    <a:pt x="70" y="221"/>
                  </a:moveTo>
                  <a:cubicBezTo>
                    <a:pt x="59" y="205"/>
                    <a:pt x="6" y="160"/>
                    <a:pt x="3" y="123"/>
                  </a:cubicBezTo>
                  <a:cubicBezTo>
                    <a:pt x="0" y="86"/>
                    <a:pt x="41" y="26"/>
                    <a:pt x="51" y="0"/>
                  </a:cubicBezTo>
                </a:path>
              </a:pathLst>
            </a:custGeom>
            <a:noFill/>
            <a:ln w="5715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effectLst>
                  <a:outerShdw blurRad="38100" dist="38100" dir="2700000" algn="tl">
                    <a:srgbClr val="000000">
                      <a:alpha val="43137"/>
                    </a:srgbClr>
                  </a:outerShdw>
                </a:effectLst>
              </a:endParaRPr>
            </a:p>
          </p:txBody>
        </p:sp>
      </p:grpSp>
      <p:grpSp>
        <p:nvGrpSpPr>
          <p:cNvPr id="75787" name="Group 11"/>
          <p:cNvGrpSpPr>
            <a:grpSpLocks/>
          </p:cNvGrpSpPr>
          <p:nvPr/>
        </p:nvGrpSpPr>
        <p:grpSpPr bwMode="auto">
          <a:xfrm>
            <a:off x="2019301" y="1522810"/>
            <a:ext cx="4718050" cy="2403871"/>
            <a:chOff x="1272" y="1279"/>
            <a:chExt cx="2972" cy="2019"/>
          </a:xfrm>
        </p:grpSpPr>
        <p:sp>
          <p:nvSpPr>
            <p:cNvPr id="77830" name="Oval 12"/>
            <p:cNvSpPr>
              <a:spLocks noChangeArrowheads="1"/>
            </p:cNvSpPr>
            <p:nvPr/>
          </p:nvSpPr>
          <p:spPr bwMode="auto">
            <a:xfrm>
              <a:off x="1672" y="1650"/>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sp>
          <p:nvSpPr>
            <p:cNvPr id="77831" name="Oval 13"/>
            <p:cNvSpPr>
              <a:spLocks noChangeArrowheads="1"/>
            </p:cNvSpPr>
            <p:nvPr/>
          </p:nvSpPr>
          <p:spPr bwMode="auto">
            <a:xfrm>
              <a:off x="2280" y="2874"/>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sp>
          <p:nvSpPr>
            <p:cNvPr id="77832" name="Rectangle 14"/>
            <p:cNvSpPr>
              <a:spLocks noChangeArrowheads="1"/>
            </p:cNvSpPr>
            <p:nvPr/>
          </p:nvSpPr>
          <p:spPr bwMode="auto">
            <a:xfrm>
              <a:off x="1272" y="1439"/>
              <a:ext cx="101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400">
                  <a:effectLst>
                    <a:outerShdw blurRad="38100" dist="38100" dir="2700000" algn="tl">
                      <a:srgbClr val="000000">
                        <a:alpha val="43137"/>
                      </a:srgbClr>
                    </a:outerShdw>
                  </a:effectLst>
                </a:rPr>
                <a:t>Chicago (30, 120)</a:t>
              </a:r>
            </a:p>
          </p:txBody>
        </p:sp>
        <p:grpSp>
          <p:nvGrpSpPr>
            <p:cNvPr id="77833" name="Group 15"/>
            <p:cNvGrpSpPr>
              <a:grpSpLocks/>
            </p:cNvGrpSpPr>
            <p:nvPr/>
          </p:nvGrpSpPr>
          <p:grpSpPr bwMode="auto">
            <a:xfrm>
              <a:off x="2888" y="1279"/>
              <a:ext cx="1356" cy="771"/>
              <a:chOff x="2888" y="1279"/>
              <a:chExt cx="1356" cy="771"/>
            </a:xfrm>
          </p:grpSpPr>
          <p:sp>
            <p:nvSpPr>
              <p:cNvPr id="77835" name="Oval 16"/>
              <p:cNvSpPr>
                <a:spLocks noChangeArrowheads="1"/>
              </p:cNvSpPr>
              <p:nvPr/>
            </p:nvSpPr>
            <p:spPr bwMode="auto">
              <a:xfrm>
                <a:off x="2888" y="1810"/>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sp>
            <p:nvSpPr>
              <p:cNvPr id="77836" name="Oval 17"/>
              <p:cNvSpPr>
                <a:spLocks noChangeArrowheads="1"/>
              </p:cNvSpPr>
              <p:nvPr/>
            </p:nvSpPr>
            <p:spPr bwMode="auto">
              <a:xfrm>
                <a:off x="3616" y="1490"/>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effectLst>
                    <a:outerShdw blurRad="38100" dist="38100" dir="2700000" algn="tl">
                      <a:srgbClr val="000000">
                        <a:alpha val="43137"/>
                      </a:srgbClr>
                    </a:outerShdw>
                  </a:effectLst>
                </a:endParaRPr>
              </a:p>
            </p:txBody>
          </p:sp>
          <p:sp>
            <p:nvSpPr>
              <p:cNvPr id="77837" name="Rectangle 18"/>
              <p:cNvSpPr>
                <a:spLocks noChangeArrowheads="1"/>
              </p:cNvSpPr>
              <p:nvPr/>
            </p:nvSpPr>
            <p:spPr bwMode="auto">
              <a:xfrm>
                <a:off x="3106" y="1279"/>
                <a:ext cx="113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400">
                    <a:effectLst>
                      <a:outerShdw blurRad="38100" dist="38100" dir="2700000" algn="tl">
                        <a:srgbClr val="000000">
                          <a:alpha val="43137"/>
                        </a:srgbClr>
                      </a:outerShdw>
                    </a:effectLst>
                  </a:rPr>
                  <a:t>New York (130, 130)</a:t>
                </a:r>
              </a:p>
            </p:txBody>
          </p:sp>
          <p:sp>
            <p:nvSpPr>
              <p:cNvPr id="77838" name="Rectangle 19"/>
              <p:cNvSpPr>
                <a:spLocks noChangeArrowheads="1"/>
              </p:cNvSpPr>
              <p:nvPr/>
            </p:nvSpPr>
            <p:spPr bwMode="auto">
              <a:xfrm>
                <a:off x="3054" y="1791"/>
                <a:ext cx="109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400">
                    <a:effectLst>
                      <a:outerShdw blurRad="38100" dist="38100" dir="2700000" algn="tl">
                        <a:srgbClr val="000000">
                          <a:alpha val="43137"/>
                        </a:srgbClr>
                      </a:outerShdw>
                    </a:effectLst>
                  </a:rPr>
                  <a:t>Pittsburgh (90, 110)</a:t>
                </a:r>
              </a:p>
            </p:txBody>
          </p:sp>
        </p:grpSp>
        <p:sp>
          <p:nvSpPr>
            <p:cNvPr id="77834" name="Rectangle 20"/>
            <p:cNvSpPr>
              <a:spLocks noChangeArrowheads="1"/>
            </p:cNvSpPr>
            <p:nvPr/>
          </p:nvSpPr>
          <p:spPr bwMode="auto">
            <a:xfrm>
              <a:off x="1900" y="3039"/>
              <a:ext cx="88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400">
                  <a:effectLst>
                    <a:outerShdw blurRad="38100" dist="38100" dir="2700000" algn="tl">
                      <a:srgbClr val="000000">
                        <a:alpha val="43137"/>
                      </a:srgbClr>
                    </a:outerShdw>
                  </a:effectLst>
                </a:rPr>
                <a:t>Atlanta (60, 40)</a:t>
              </a:r>
            </a:p>
          </p:txBody>
        </p:sp>
      </p:grpSp>
      <p:sp>
        <p:nvSpPr>
          <p:cNvPr id="75797" name="Rectangle 21"/>
          <p:cNvSpPr>
            <a:spLocks noChangeArrowheads="1"/>
          </p:cNvSpPr>
          <p:nvPr/>
        </p:nvSpPr>
        <p:spPr bwMode="auto">
          <a:xfrm>
            <a:off x="7652620" y="747296"/>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Figure </a:t>
            </a:r>
            <a:r>
              <a:rPr lang="en-US" altLang="en-US" sz="1600">
                <a:solidFill>
                  <a:srgbClr val="255898"/>
                </a:solidFill>
              </a:rPr>
              <a:t>8.3</a:t>
            </a:r>
          </a:p>
        </p:txBody>
      </p:sp>
      <p:sp>
        <p:nvSpPr>
          <p:cNvPr id="2" name="TextBox 1"/>
          <p:cNvSpPr txBox="1"/>
          <p:nvPr/>
        </p:nvSpPr>
        <p:spPr>
          <a:xfrm>
            <a:off x="6369050" y="2707481"/>
            <a:ext cx="1793546" cy="1303567"/>
          </a:xfrm>
          <a:prstGeom prst="rect">
            <a:avLst/>
          </a:prstGeom>
          <a:solidFill>
            <a:schemeClr val="accent4"/>
          </a:solidFill>
          <a:ln>
            <a:solidFill>
              <a:schemeClr val="tx1"/>
            </a:solidFill>
          </a:ln>
        </p:spPr>
        <p:txBody>
          <a:bodyPr wrap="none" lIns="396000" tIns="234000" rIns="288000" bIns="234000">
            <a:spAutoFit/>
          </a:bodyPr>
          <a:lstStyle/>
          <a:p>
            <a:pPr fontAlgn="auto">
              <a:spcBef>
                <a:spcPts val="0"/>
              </a:spcBef>
              <a:spcAft>
                <a:spcPts val="0"/>
              </a:spcAft>
              <a:defRPr/>
            </a:pPr>
            <a:r>
              <a:rPr lang="en-US" i="1" dirty="0">
                <a:effectLst>
                  <a:outerShdw blurRad="38100" dist="38100" dir="2700000" algn="tl">
                    <a:srgbClr val="000000">
                      <a:alpha val="43137"/>
                    </a:srgbClr>
                  </a:outerShdw>
                </a:effectLst>
                <a:latin typeface="Times New Roman"/>
                <a:cs typeface="Times New Roman"/>
              </a:rPr>
              <a:t>d</a:t>
            </a:r>
            <a:r>
              <a:rPr lang="en-US" baseline="-25000" dirty="0">
                <a:effectLst>
                  <a:outerShdw blurRad="38100" dist="38100" dir="2700000" algn="tl">
                    <a:srgbClr val="000000">
                      <a:alpha val="43137"/>
                    </a:srgbClr>
                  </a:outerShdw>
                </a:effectLst>
                <a:latin typeface="+mn-lt"/>
                <a:cs typeface="+mn-cs"/>
              </a:rPr>
              <a:t>1</a:t>
            </a:r>
            <a:r>
              <a:rPr lang="en-US" i="1" baseline="-25000" dirty="0">
                <a:effectLst>
                  <a:outerShdw blurRad="38100" dist="38100" dir="2700000" algn="tl">
                    <a:srgbClr val="000000">
                      <a:alpha val="43137"/>
                    </a:srgbClr>
                  </a:outerShdw>
                </a:effectLst>
                <a:latin typeface="Times New Roman"/>
                <a:cs typeface="Times New Roman"/>
              </a:rPr>
              <a:t>x</a:t>
            </a:r>
            <a:r>
              <a:rPr lang="en-US" dirty="0">
                <a:effectLst>
                  <a:outerShdw blurRad="38100" dist="38100" dir="2700000" algn="tl">
                    <a:srgbClr val="000000">
                      <a:alpha val="43137"/>
                    </a:srgbClr>
                  </a:outerShdw>
                </a:effectLst>
                <a:latin typeface="+mn-lt"/>
                <a:cs typeface="+mn-cs"/>
              </a:rPr>
              <a:t> = 30</a:t>
            </a:r>
          </a:p>
          <a:p>
            <a:pPr fontAlgn="auto">
              <a:spcBef>
                <a:spcPts val="0"/>
              </a:spcBef>
              <a:spcAft>
                <a:spcPts val="0"/>
              </a:spcAft>
              <a:defRPr/>
            </a:pPr>
            <a:r>
              <a:rPr lang="en-US" i="1" dirty="0">
                <a:effectLst>
                  <a:outerShdw blurRad="38100" dist="38100" dir="2700000" algn="tl">
                    <a:srgbClr val="000000">
                      <a:alpha val="43137"/>
                    </a:srgbClr>
                  </a:outerShdw>
                </a:effectLst>
                <a:latin typeface="Times New Roman"/>
                <a:cs typeface="Times New Roman"/>
              </a:rPr>
              <a:t>d</a:t>
            </a:r>
            <a:r>
              <a:rPr lang="en-US" baseline="-25000" dirty="0">
                <a:effectLst>
                  <a:outerShdw blurRad="38100" dist="38100" dir="2700000" algn="tl">
                    <a:srgbClr val="000000">
                      <a:alpha val="43137"/>
                    </a:srgbClr>
                  </a:outerShdw>
                </a:effectLst>
                <a:latin typeface="+mn-lt"/>
                <a:cs typeface="Times New Roman"/>
              </a:rPr>
              <a:t>1</a:t>
            </a:r>
            <a:r>
              <a:rPr lang="en-US" i="1" baseline="-25000" dirty="0">
                <a:effectLst>
                  <a:outerShdw blurRad="38100" dist="38100" dir="2700000" algn="tl">
                    <a:srgbClr val="000000">
                      <a:alpha val="43137"/>
                    </a:srgbClr>
                  </a:outerShdw>
                </a:effectLst>
                <a:latin typeface="Times New Roman"/>
                <a:cs typeface="Times New Roman"/>
              </a:rPr>
              <a:t>y</a:t>
            </a:r>
            <a:r>
              <a:rPr lang="en-US" dirty="0">
                <a:effectLst>
                  <a:outerShdw blurRad="38100" dist="38100" dir="2700000" algn="tl">
                    <a:srgbClr val="000000">
                      <a:alpha val="43137"/>
                    </a:srgbClr>
                  </a:outerShdw>
                </a:effectLst>
                <a:latin typeface="+mn-lt"/>
                <a:cs typeface="+mn-cs"/>
              </a:rPr>
              <a:t> = 120</a:t>
            </a:r>
          </a:p>
          <a:p>
            <a:pPr fontAlgn="auto">
              <a:spcBef>
                <a:spcPts val="0"/>
              </a:spcBef>
              <a:spcAft>
                <a:spcPts val="0"/>
              </a:spcAft>
              <a:defRPr/>
            </a:pPr>
            <a:r>
              <a:rPr lang="en-US" i="1" dirty="0">
                <a:effectLst>
                  <a:outerShdw blurRad="38100" dist="38100" dir="2700000" algn="tl">
                    <a:srgbClr val="000000">
                      <a:alpha val="43137"/>
                    </a:srgbClr>
                  </a:outerShdw>
                </a:effectLst>
                <a:latin typeface="Times New Roman"/>
                <a:cs typeface="Times New Roman"/>
              </a:rPr>
              <a:t>Q</a:t>
            </a:r>
            <a:r>
              <a:rPr lang="en-US" baseline="-25000" dirty="0">
                <a:effectLst>
                  <a:outerShdw blurRad="38100" dist="38100" dir="2700000" algn="tl">
                    <a:srgbClr val="000000">
                      <a:alpha val="43137"/>
                    </a:srgbClr>
                  </a:outerShdw>
                </a:effectLst>
                <a:latin typeface="+mn-lt"/>
                <a:cs typeface="+mn-cs"/>
              </a:rPr>
              <a:t>1</a:t>
            </a:r>
            <a:r>
              <a:rPr lang="en-US" dirty="0">
                <a:effectLst>
                  <a:outerShdw blurRad="38100" dist="38100" dir="2700000" algn="tl">
                    <a:srgbClr val="000000">
                      <a:alpha val="43137"/>
                    </a:srgbClr>
                  </a:outerShdw>
                </a:effectLst>
                <a:latin typeface="+mn-lt"/>
                <a:cs typeface="+mn-cs"/>
              </a:rPr>
              <a:t> = 2,000</a:t>
            </a:r>
          </a:p>
        </p:txBody>
      </p:sp>
    </p:spTree>
    <p:extLst>
      <p:ext uri="{BB962C8B-B14F-4D97-AF65-F5344CB8AC3E}">
        <p14:creationId xmlns:p14="http://schemas.microsoft.com/office/powerpoint/2010/main" val="490955654"/>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75779"/>
                                        </p:tgtEl>
                                        <p:attrNameLst>
                                          <p:attrName>style.visibility</p:attrName>
                                        </p:attrNameLst>
                                      </p:cBhvr>
                                      <p:to>
                                        <p:strVal val="visible"/>
                                      </p:to>
                                    </p:set>
                                    <p:animEffect transition="in" filter="wipe(left)">
                                      <p:cBhvr>
                                        <p:cTn id="7" dur="1000"/>
                                        <p:tgtEl>
                                          <p:spTgt spid="7577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75787"/>
                                        </p:tgtEl>
                                        <p:attrNameLst>
                                          <p:attrName>style.visibility</p:attrName>
                                        </p:attrNameLst>
                                      </p:cBhvr>
                                      <p:to>
                                        <p:strVal val="visible"/>
                                      </p:to>
                                    </p:set>
                                    <p:animEffect transition="in" filter="wipe(left)">
                                      <p:cBhvr>
                                        <p:cTn id="11" dur="1000"/>
                                        <p:tgtEl>
                                          <p:spTgt spid="75787"/>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75797"/>
                                        </p:tgtEl>
                                        <p:attrNameLst>
                                          <p:attrName>style.visibility</p:attrName>
                                        </p:attrNameLst>
                                      </p:cBhvr>
                                      <p:to>
                                        <p:strVal val="visible"/>
                                      </p:to>
                                    </p:set>
                                    <p:animEffect transition="in" filter="wipe(left)">
                                      <p:cBhvr>
                                        <p:cTn id="15" dur="1000"/>
                                        <p:tgtEl>
                                          <p:spTgt spid="75797"/>
                                        </p:tgtEl>
                                      </p:cBhvr>
                                    </p:animEffect>
                                  </p:childTnLst>
                                </p:cTn>
                              </p:par>
                            </p:childTnLst>
                          </p:cTn>
                        </p:par>
                        <p:par>
                          <p:cTn id="16" fill="hold" nodeType="afterGroup">
                            <p:stCondLst>
                              <p:cond delay="5000"/>
                            </p:stCondLst>
                            <p:childTnLst>
                              <p:par>
                                <p:cTn id="17" presetID="18" presetClass="entr" presetSubtype="6" fill="hold" grpId="0" nodeType="afterEffect">
                                  <p:stCondLst>
                                    <p:cond delay="2000"/>
                                  </p:stCondLst>
                                  <p:childTnLst>
                                    <p:set>
                                      <p:cBhvr>
                                        <p:cTn id="18" dur="1" fill="hold">
                                          <p:stCondLst>
                                            <p:cond delay="0"/>
                                          </p:stCondLst>
                                        </p:cTn>
                                        <p:tgtEl>
                                          <p:spTgt spid="2"/>
                                        </p:tgtEl>
                                        <p:attrNameLst>
                                          <p:attrName>style.visibility</p:attrName>
                                        </p:attrNameLst>
                                      </p:cBhvr>
                                      <p:to>
                                        <p:strVal val="visible"/>
                                      </p:to>
                                    </p:set>
                                    <p:animEffect transition="in" filter="strips(downRight)">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7" grpId="0" autoUpdateAnimBg="0"/>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gravitasi</a:t>
            </a:r>
            <a:endParaRPr lang="en-US" altLang="en-US" smtClean="0">
              <a:latin typeface="Arial" pitchFamily="34" charset="0"/>
              <a:cs typeface="Arial" pitchFamily="34" charset="0"/>
            </a:endParaRPr>
          </a:p>
        </p:txBody>
      </p:sp>
      <p:grpSp>
        <p:nvGrpSpPr>
          <p:cNvPr id="77831" name="Group 7"/>
          <p:cNvGrpSpPr>
            <a:grpSpLocks/>
          </p:cNvGrpSpPr>
          <p:nvPr/>
        </p:nvGrpSpPr>
        <p:grpSpPr bwMode="auto">
          <a:xfrm>
            <a:off x="982664" y="1900234"/>
            <a:ext cx="7297738" cy="965596"/>
            <a:chOff x="739" y="2596"/>
            <a:chExt cx="4597" cy="811"/>
          </a:xfrm>
        </p:grpSpPr>
        <p:sp>
          <p:nvSpPr>
            <p:cNvPr id="79880" name="Rectangle 8"/>
            <p:cNvSpPr>
              <a:spLocks noChangeArrowheads="1"/>
            </p:cNvSpPr>
            <p:nvPr/>
          </p:nvSpPr>
          <p:spPr bwMode="auto">
            <a:xfrm>
              <a:off x="739" y="2725"/>
              <a:ext cx="90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400" smtClean="0">
                  <a:effectLst>
                    <a:outerShdw blurRad="38100" dist="38100" dir="2700000" algn="tl">
                      <a:srgbClr val="000000">
                        <a:alpha val="43137"/>
                      </a:srgbClr>
                    </a:outerShdw>
                  </a:effectLst>
                </a:rPr>
                <a:t>Koordinat</a:t>
              </a:r>
              <a:r>
                <a:rPr lang="en-US" altLang="en-US" smtClean="0">
                  <a:effectLst>
                    <a:outerShdw blurRad="38100" dist="38100" dir="2700000" algn="tl">
                      <a:srgbClr val="000000">
                        <a:alpha val="43137"/>
                      </a:srgbClr>
                    </a:outerShdw>
                  </a:effectLst>
                </a:rPr>
                <a:t>-</a:t>
              </a:r>
              <a:r>
                <a:rPr lang="en-US" altLang="en-US" i="1" smtClean="0">
                  <a:effectLst>
                    <a:outerShdw blurRad="38100" dist="38100" dir="2700000" algn="tl">
                      <a:srgbClr val="000000">
                        <a:alpha val="43137"/>
                      </a:srgbClr>
                    </a:outerShdw>
                  </a:effectLst>
                  <a:latin typeface="Times New Roman" pitchFamily="18" charset="0"/>
                  <a:cs typeface="Times New Roman" pitchFamily="18" charset="0"/>
                </a:rPr>
                <a:t>x   </a:t>
              </a:r>
              <a:r>
                <a:rPr lang="en-US" altLang="en-US" smtClean="0">
                  <a:effectLst>
                    <a:outerShdw blurRad="38100" dist="38100" dir="2700000" algn="tl">
                      <a:srgbClr val="000000">
                        <a:alpha val="43137"/>
                      </a:srgbClr>
                    </a:outerShdw>
                  </a:effectLst>
                </a:rPr>
                <a:t>=</a:t>
              </a:r>
              <a:endParaRPr lang="en-US" altLang="en-US">
                <a:effectLst>
                  <a:outerShdw blurRad="38100" dist="38100" dir="2700000" algn="tl">
                    <a:srgbClr val="000000">
                      <a:alpha val="43137"/>
                    </a:srgbClr>
                  </a:outerShdw>
                </a:effectLst>
              </a:endParaRPr>
            </a:p>
          </p:txBody>
        </p:sp>
        <p:grpSp>
          <p:nvGrpSpPr>
            <p:cNvPr id="79881" name="Group 9"/>
            <p:cNvGrpSpPr>
              <a:grpSpLocks/>
            </p:cNvGrpSpPr>
            <p:nvPr/>
          </p:nvGrpSpPr>
          <p:grpSpPr bwMode="auto">
            <a:xfrm>
              <a:off x="1688" y="2596"/>
              <a:ext cx="3648" cy="556"/>
              <a:chOff x="1704" y="2572"/>
              <a:chExt cx="3648" cy="556"/>
            </a:xfrm>
          </p:grpSpPr>
          <p:sp>
            <p:nvSpPr>
              <p:cNvPr id="79883" name="Rectangle 10"/>
              <p:cNvSpPr>
                <a:spLocks noChangeArrowheads="1"/>
              </p:cNvSpPr>
              <p:nvPr/>
            </p:nvSpPr>
            <p:spPr bwMode="auto">
              <a:xfrm>
                <a:off x="2013" y="2572"/>
                <a:ext cx="3049" cy="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600"/>
                  </a:spcAft>
                </a:pPr>
                <a:r>
                  <a:rPr lang="en-US" altLang="en-US" sz="1600">
                    <a:effectLst>
                      <a:outerShdw blurRad="38100" dist="38100" dir="2700000" algn="tl">
                        <a:srgbClr val="000000">
                          <a:alpha val="43137"/>
                        </a:srgbClr>
                      </a:outerShdw>
                    </a:effectLst>
                  </a:rPr>
                  <a:t>(30)(2000) + (90)(1000) + (130)(1000) + (60)(2000)</a:t>
                </a:r>
              </a:p>
              <a:p>
                <a:pPr algn="ctr">
                  <a:spcAft>
                    <a:spcPts val="600"/>
                  </a:spcAft>
                </a:pPr>
                <a:r>
                  <a:rPr lang="en-US" altLang="en-US" sz="1600">
                    <a:effectLst>
                      <a:outerShdw blurRad="38100" dist="38100" dir="2700000" algn="tl">
                        <a:srgbClr val="000000">
                          <a:alpha val="43137"/>
                        </a:srgbClr>
                      </a:outerShdw>
                    </a:effectLst>
                  </a:rPr>
                  <a:t>2000 + 1000 + 1000 + 2000</a:t>
                </a:r>
              </a:p>
            </p:txBody>
          </p:sp>
          <p:sp>
            <p:nvSpPr>
              <p:cNvPr id="79884" name="Line 11"/>
              <p:cNvSpPr>
                <a:spLocks noChangeShapeType="1"/>
              </p:cNvSpPr>
              <p:nvPr/>
            </p:nvSpPr>
            <p:spPr bwMode="auto">
              <a:xfrm>
                <a:off x="1704" y="2872"/>
                <a:ext cx="36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79882" name="Rectangle 12"/>
            <p:cNvSpPr>
              <a:spLocks noChangeArrowheads="1"/>
            </p:cNvSpPr>
            <p:nvPr/>
          </p:nvSpPr>
          <p:spPr bwMode="auto">
            <a:xfrm>
              <a:off x="1444" y="3071"/>
              <a:ext cx="658"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effectLst>
                    <a:outerShdw blurRad="38100" dist="38100" dir="2700000" algn="tl">
                      <a:srgbClr val="000000">
                        <a:alpha val="43137"/>
                      </a:srgbClr>
                    </a:outerShdw>
                  </a:effectLst>
                </a:rPr>
                <a:t>=</a:t>
              </a:r>
              <a:r>
                <a:rPr lang="en-US" altLang="en-US" sz="2000">
                  <a:effectLst>
                    <a:outerShdw blurRad="38100" dist="38100" dir="2700000" algn="tl">
                      <a:srgbClr val="000000">
                        <a:alpha val="43137"/>
                      </a:srgbClr>
                    </a:outerShdw>
                  </a:effectLst>
                </a:rPr>
                <a:t> </a:t>
              </a:r>
              <a:r>
                <a:rPr lang="en-US" altLang="en-US" sz="2000" smtClean="0">
                  <a:effectLst>
                    <a:outerShdw blurRad="38100" dist="38100" dir="2700000" algn="tl">
                      <a:srgbClr val="000000">
                        <a:alpha val="43137"/>
                      </a:srgbClr>
                    </a:outerShdw>
                  </a:effectLst>
                </a:rPr>
                <a:t>  </a:t>
              </a:r>
              <a:r>
                <a:rPr lang="en-US" altLang="en-US" sz="1600" smtClean="0">
                  <a:effectLst>
                    <a:outerShdw blurRad="38100" dist="38100" dir="2700000" algn="tl">
                      <a:srgbClr val="000000">
                        <a:alpha val="43137"/>
                      </a:srgbClr>
                    </a:outerShdw>
                  </a:effectLst>
                </a:rPr>
                <a:t>66.67</a:t>
              </a:r>
              <a:endParaRPr lang="en-US" altLang="en-US" sz="1600">
                <a:effectLst>
                  <a:outerShdw blurRad="38100" dist="38100" dir="2700000" algn="tl">
                    <a:srgbClr val="000000">
                      <a:alpha val="43137"/>
                    </a:srgbClr>
                  </a:outerShdw>
                </a:effectLst>
              </a:endParaRPr>
            </a:p>
          </p:txBody>
        </p:sp>
      </p:grpSp>
      <p:grpSp>
        <p:nvGrpSpPr>
          <p:cNvPr id="77837" name="Group 13"/>
          <p:cNvGrpSpPr>
            <a:grpSpLocks/>
          </p:cNvGrpSpPr>
          <p:nvPr/>
        </p:nvGrpSpPr>
        <p:grpSpPr bwMode="auto">
          <a:xfrm>
            <a:off x="1022351" y="3307556"/>
            <a:ext cx="7550150" cy="948928"/>
            <a:chOff x="764" y="3330"/>
            <a:chExt cx="4756" cy="797"/>
          </a:xfrm>
        </p:grpSpPr>
        <p:sp>
          <p:nvSpPr>
            <p:cNvPr id="79876" name="Rectangle 14"/>
            <p:cNvSpPr>
              <a:spLocks noChangeArrowheads="1"/>
            </p:cNvSpPr>
            <p:nvPr/>
          </p:nvSpPr>
          <p:spPr bwMode="auto">
            <a:xfrm>
              <a:off x="764" y="3487"/>
              <a:ext cx="878"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t>Koordinat-</a:t>
              </a:r>
              <a:r>
                <a:rPr lang="en-US" altLang="en-US" sz="1600" i="1" smtClean="0">
                  <a:latin typeface="Times New Roman" pitchFamily="18" charset="0"/>
                  <a:cs typeface="Times New Roman" pitchFamily="18" charset="0"/>
                </a:rPr>
                <a:t>y </a:t>
              </a:r>
              <a:r>
                <a:rPr lang="en-US" altLang="en-US" sz="1600" smtClean="0"/>
                <a:t>=</a:t>
              </a:r>
              <a:endParaRPr lang="en-US" altLang="en-US" sz="1600"/>
            </a:p>
          </p:txBody>
        </p:sp>
        <p:sp>
          <p:nvSpPr>
            <p:cNvPr id="79877" name="Rectangle 15"/>
            <p:cNvSpPr>
              <a:spLocks noChangeArrowheads="1"/>
            </p:cNvSpPr>
            <p:nvPr/>
          </p:nvSpPr>
          <p:spPr bwMode="auto">
            <a:xfrm>
              <a:off x="2025" y="3330"/>
              <a:ext cx="3182" cy="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spcAft>
                  <a:spcPts val="600"/>
                </a:spcAft>
              </a:pPr>
              <a:r>
                <a:rPr lang="en-US" altLang="en-US" sz="1600">
                  <a:effectLst>
                    <a:outerShdw blurRad="38100" dist="38100" dir="2700000" algn="tl">
                      <a:srgbClr val="000000">
                        <a:alpha val="43137"/>
                      </a:srgbClr>
                    </a:outerShdw>
                  </a:effectLst>
                </a:rPr>
                <a:t>(120)(2000) + (110)(1000) + (130)(1000) + (40)(2000)</a:t>
              </a:r>
            </a:p>
            <a:p>
              <a:pPr algn="ctr">
                <a:spcAft>
                  <a:spcPts val="600"/>
                </a:spcAft>
              </a:pPr>
              <a:r>
                <a:rPr lang="en-US" altLang="en-US" sz="1600">
                  <a:effectLst>
                    <a:outerShdw blurRad="38100" dist="38100" dir="2700000" algn="tl">
                      <a:srgbClr val="000000">
                        <a:alpha val="43137"/>
                      </a:srgbClr>
                    </a:outerShdw>
                  </a:effectLst>
                </a:rPr>
                <a:t>2000 + 1000 + 1000 + 2000</a:t>
              </a:r>
            </a:p>
          </p:txBody>
        </p:sp>
        <p:sp>
          <p:nvSpPr>
            <p:cNvPr id="79878" name="Line 16"/>
            <p:cNvSpPr>
              <a:spLocks noChangeShapeType="1"/>
            </p:cNvSpPr>
            <p:nvPr/>
          </p:nvSpPr>
          <p:spPr bwMode="auto">
            <a:xfrm>
              <a:off x="1688" y="3616"/>
              <a:ext cx="383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879" name="Rectangle 17"/>
            <p:cNvSpPr>
              <a:spLocks noChangeArrowheads="1"/>
            </p:cNvSpPr>
            <p:nvPr/>
          </p:nvSpPr>
          <p:spPr bwMode="auto">
            <a:xfrm>
              <a:off x="1449" y="3791"/>
              <a:ext cx="648"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effectLst>
                    <a:outerShdw blurRad="38100" dist="38100" dir="2700000" algn="tl">
                      <a:srgbClr val="000000">
                        <a:alpha val="43137"/>
                      </a:srgbClr>
                    </a:outerShdw>
                  </a:effectLst>
                </a:rPr>
                <a:t>=</a:t>
              </a:r>
              <a:r>
                <a:rPr lang="en-US" altLang="en-US" sz="2000">
                  <a:effectLst>
                    <a:outerShdw blurRad="38100" dist="38100" dir="2700000" algn="tl">
                      <a:srgbClr val="000000">
                        <a:alpha val="43137"/>
                      </a:srgbClr>
                    </a:outerShdw>
                  </a:effectLst>
                </a:rPr>
                <a:t> </a:t>
              </a:r>
              <a:r>
                <a:rPr lang="en-US" altLang="en-US" sz="2000" smtClean="0">
                  <a:effectLst>
                    <a:outerShdw blurRad="38100" dist="38100" dir="2700000" algn="tl">
                      <a:srgbClr val="000000">
                        <a:alpha val="43137"/>
                      </a:srgbClr>
                    </a:outerShdw>
                  </a:effectLst>
                </a:rPr>
                <a:t>  </a:t>
              </a:r>
              <a:r>
                <a:rPr lang="en-US" altLang="en-US" sz="1600" smtClean="0">
                  <a:effectLst>
                    <a:outerShdw blurRad="38100" dist="38100" dir="2700000" algn="tl">
                      <a:srgbClr val="000000">
                        <a:alpha val="43137"/>
                      </a:srgbClr>
                    </a:outerShdw>
                  </a:effectLst>
                </a:rPr>
                <a:t>93.33</a:t>
              </a:r>
              <a:endParaRPr lang="en-US" altLang="en-US" sz="160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90663078"/>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77831"/>
                                        </p:tgtEl>
                                        <p:attrNameLst>
                                          <p:attrName>style.visibility</p:attrName>
                                        </p:attrNameLst>
                                      </p:cBhvr>
                                      <p:to>
                                        <p:strVal val="visible"/>
                                      </p:to>
                                    </p:set>
                                    <p:animEffect transition="in" filter="wipe(left)">
                                      <p:cBhvr>
                                        <p:cTn id="7" dur="1000"/>
                                        <p:tgtEl>
                                          <p:spTgt spid="7783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77837"/>
                                        </p:tgtEl>
                                        <p:attrNameLst>
                                          <p:attrName>style.visibility</p:attrName>
                                        </p:attrNameLst>
                                      </p:cBhvr>
                                      <p:to>
                                        <p:strVal val="visible"/>
                                      </p:to>
                                    </p:set>
                                    <p:animEffect transition="in" filter="wipe(left)">
                                      <p:cBhvr>
                                        <p:cTn id="11" dur="1000"/>
                                        <p:tgtEl>
                                          <p:spTgt spid="77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gravitasi</a:t>
            </a:r>
            <a:endParaRPr lang="en-US" altLang="en-US" smtClean="0">
              <a:latin typeface="Arial" pitchFamily="34" charset="0"/>
              <a:cs typeface="Arial" pitchFamily="34" charset="0"/>
            </a:endParaRPr>
          </a:p>
        </p:txBody>
      </p:sp>
      <p:grpSp>
        <p:nvGrpSpPr>
          <p:cNvPr id="75779" name="Group 3"/>
          <p:cNvGrpSpPr>
            <a:grpSpLocks/>
          </p:cNvGrpSpPr>
          <p:nvPr/>
        </p:nvGrpSpPr>
        <p:grpSpPr bwMode="auto">
          <a:xfrm>
            <a:off x="1139826" y="1273969"/>
            <a:ext cx="6988177" cy="3571875"/>
            <a:chOff x="718" y="1070"/>
            <a:chExt cx="4402" cy="3000"/>
          </a:xfrm>
        </p:grpSpPr>
        <p:sp>
          <p:nvSpPr>
            <p:cNvPr id="77839" name="Freeform 4"/>
            <p:cNvSpPr>
              <a:spLocks/>
            </p:cNvSpPr>
            <p:nvPr/>
          </p:nvSpPr>
          <p:spPr bwMode="auto">
            <a:xfrm>
              <a:off x="1144" y="1304"/>
              <a:ext cx="3208" cy="2288"/>
            </a:xfrm>
            <a:custGeom>
              <a:avLst/>
              <a:gdLst>
                <a:gd name="T0" fmla="*/ 0 w 3208"/>
                <a:gd name="T1" fmla="*/ 0 h 2288"/>
                <a:gd name="T2" fmla="*/ 0 w 3208"/>
                <a:gd name="T3" fmla="*/ 2288 h 2288"/>
                <a:gd name="T4" fmla="*/ 3208 w 3208"/>
                <a:gd name="T5" fmla="*/ 2288 h 2288"/>
                <a:gd name="T6" fmla="*/ 0 60000 65536"/>
                <a:gd name="T7" fmla="*/ 0 60000 65536"/>
                <a:gd name="T8" fmla="*/ 0 60000 65536"/>
                <a:gd name="T9" fmla="*/ 0 w 3208"/>
                <a:gd name="T10" fmla="*/ 0 h 2288"/>
                <a:gd name="T11" fmla="*/ 3208 w 3208"/>
                <a:gd name="T12" fmla="*/ 2288 h 2288"/>
              </a:gdLst>
              <a:ahLst/>
              <a:cxnLst>
                <a:cxn ang="T6">
                  <a:pos x="T0" y="T1"/>
                </a:cxn>
                <a:cxn ang="T7">
                  <a:pos x="T2" y="T3"/>
                </a:cxn>
                <a:cxn ang="T8">
                  <a:pos x="T4" y="T5"/>
                </a:cxn>
              </a:cxnLst>
              <a:rect l="T9" t="T10" r="T11" b="T12"/>
              <a:pathLst>
                <a:path w="3208" h="2288">
                  <a:moveTo>
                    <a:pt x="0" y="0"/>
                  </a:moveTo>
                  <a:lnTo>
                    <a:pt x="0" y="2288"/>
                  </a:lnTo>
                  <a:lnTo>
                    <a:pt x="3208" y="2288"/>
                  </a:lnTo>
                </a:path>
              </a:pathLst>
            </a:custGeom>
            <a:noFill/>
            <a:ln w="38100" cmpd="sng">
              <a:solidFill>
                <a:schemeClr val="tx1"/>
              </a:solidFill>
              <a:round/>
              <a:headEnd type="triangle" w="sm" len="sm"/>
              <a:tailEnd type="triangle" w="sm" len="sm"/>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7840" name="Rectangle 5"/>
            <p:cNvSpPr>
              <a:spLocks noChangeArrowheads="1"/>
            </p:cNvSpPr>
            <p:nvPr/>
          </p:nvSpPr>
          <p:spPr bwMode="auto">
            <a:xfrm>
              <a:off x="718" y="1070"/>
              <a:ext cx="9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effectLst>
                    <a:outerShdw blurRad="38100" dist="38100" dir="2700000" algn="tl">
                      <a:srgbClr val="000000">
                        <a:alpha val="43137"/>
                      </a:srgbClr>
                    </a:outerShdw>
                  </a:effectLst>
                </a:rPr>
                <a:t>Utara-Selatan</a:t>
              </a:r>
              <a:endParaRPr lang="en-US" altLang="en-US" sz="1600">
                <a:effectLst>
                  <a:outerShdw blurRad="38100" dist="38100" dir="2700000" algn="tl">
                    <a:srgbClr val="000000">
                      <a:alpha val="43137"/>
                    </a:srgbClr>
                  </a:outerShdw>
                </a:effectLst>
              </a:endParaRPr>
            </a:p>
          </p:txBody>
        </p:sp>
        <p:sp>
          <p:nvSpPr>
            <p:cNvPr id="77841" name="Rectangle 6"/>
            <p:cNvSpPr>
              <a:spLocks noChangeArrowheads="1"/>
            </p:cNvSpPr>
            <p:nvPr/>
          </p:nvSpPr>
          <p:spPr bwMode="auto">
            <a:xfrm>
              <a:off x="4326" y="3494"/>
              <a:ext cx="794"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smtClean="0">
                  <a:effectLst>
                    <a:outerShdw blurRad="38100" dist="38100" dir="2700000" algn="tl">
                      <a:srgbClr val="000000">
                        <a:alpha val="43137"/>
                      </a:srgbClr>
                    </a:outerShdw>
                  </a:effectLst>
                </a:rPr>
                <a:t>Timur-Barat</a:t>
              </a:r>
              <a:endParaRPr lang="en-US" altLang="en-US" sz="1600">
                <a:effectLst>
                  <a:outerShdw blurRad="38100" dist="38100" dir="2700000" algn="tl">
                    <a:srgbClr val="000000">
                      <a:alpha val="43137"/>
                    </a:srgbClr>
                  </a:outerShdw>
                </a:effectLst>
              </a:endParaRPr>
            </a:p>
          </p:txBody>
        </p:sp>
        <p:sp>
          <p:nvSpPr>
            <p:cNvPr id="77842" name="Rectangle 7"/>
            <p:cNvSpPr>
              <a:spLocks noChangeArrowheads="1"/>
            </p:cNvSpPr>
            <p:nvPr/>
          </p:nvSpPr>
          <p:spPr bwMode="auto">
            <a:xfrm>
              <a:off x="822" y="1386"/>
              <a:ext cx="385"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lnSpc>
                  <a:spcPct val="300000"/>
                </a:lnSpc>
              </a:pPr>
              <a:r>
                <a:rPr lang="en-US" altLang="en-US" sz="1200">
                  <a:effectLst>
                    <a:outerShdw blurRad="38100" dist="38100" dir="2700000" algn="tl">
                      <a:srgbClr val="000000">
                        <a:alpha val="43137"/>
                      </a:srgbClr>
                    </a:outerShdw>
                  </a:effectLst>
                </a:rPr>
                <a:t>120  –</a:t>
              </a:r>
            </a:p>
            <a:p>
              <a:pPr algn="r">
                <a:lnSpc>
                  <a:spcPct val="300000"/>
                </a:lnSpc>
              </a:pPr>
              <a:r>
                <a:rPr lang="en-US" altLang="en-US" sz="1200">
                  <a:effectLst>
                    <a:outerShdw blurRad="38100" dist="38100" dir="2700000" algn="tl">
                      <a:srgbClr val="000000">
                        <a:alpha val="43137"/>
                      </a:srgbClr>
                    </a:outerShdw>
                  </a:effectLst>
                </a:rPr>
                <a:t>90  –</a:t>
              </a:r>
            </a:p>
            <a:p>
              <a:pPr algn="r">
                <a:lnSpc>
                  <a:spcPct val="300000"/>
                </a:lnSpc>
              </a:pPr>
              <a:r>
                <a:rPr lang="en-US" altLang="en-US" sz="1200">
                  <a:effectLst>
                    <a:outerShdw blurRad="38100" dist="38100" dir="2700000" algn="tl">
                      <a:srgbClr val="000000">
                        <a:alpha val="43137"/>
                      </a:srgbClr>
                    </a:outerShdw>
                  </a:effectLst>
                </a:rPr>
                <a:t>60  –</a:t>
              </a:r>
            </a:p>
            <a:p>
              <a:pPr algn="r">
                <a:lnSpc>
                  <a:spcPct val="300000"/>
                </a:lnSpc>
              </a:pPr>
              <a:r>
                <a:rPr lang="en-US" altLang="en-US" sz="1200">
                  <a:effectLst>
                    <a:outerShdw blurRad="38100" dist="38100" dir="2700000" algn="tl">
                      <a:srgbClr val="000000">
                        <a:alpha val="43137"/>
                      </a:srgbClr>
                    </a:outerShdw>
                  </a:effectLst>
                </a:rPr>
                <a:t>30  –</a:t>
              </a:r>
            </a:p>
            <a:p>
              <a:pPr algn="r">
                <a:lnSpc>
                  <a:spcPct val="300000"/>
                </a:lnSpc>
              </a:pPr>
              <a:r>
                <a:rPr lang="en-US" altLang="en-US" sz="1200">
                  <a:effectLst>
                    <a:outerShdw blurRad="38100" dist="38100" dir="2700000" algn="tl">
                      <a:srgbClr val="000000">
                        <a:alpha val="43137"/>
                      </a:srgbClr>
                    </a:outerShdw>
                  </a:effectLst>
                </a:rPr>
                <a:t>–</a:t>
              </a:r>
            </a:p>
          </p:txBody>
        </p:sp>
        <p:sp>
          <p:nvSpPr>
            <p:cNvPr id="77843" name="Rectangle 8"/>
            <p:cNvSpPr>
              <a:spLocks noChangeArrowheads="1"/>
            </p:cNvSpPr>
            <p:nvPr/>
          </p:nvSpPr>
          <p:spPr bwMode="auto">
            <a:xfrm>
              <a:off x="974" y="3462"/>
              <a:ext cx="3391"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1pPr>
              <a:lvl2pPr marL="742950" indent="-28575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2pPr>
              <a:lvl3pPr marL="11430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3pPr>
              <a:lvl4pPr marL="16002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4pPr>
              <a:lvl5pPr marL="20574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9pPr>
            </a:lstStyle>
            <a:p>
              <a:pPr>
                <a:lnSpc>
                  <a:spcPct val="115000"/>
                </a:lnSpc>
              </a:pPr>
              <a:r>
                <a:rPr lang="en-US" altLang="en-US" sz="800">
                  <a:effectLst>
                    <a:outerShdw blurRad="38100" dist="38100" dir="2700000" algn="tl">
                      <a:srgbClr val="000000">
                        <a:alpha val="43137"/>
                      </a:srgbClr>
                    </a:outerShdw>
                  </a:effectLst>
                </a:rPr>
                <a:t>	|	|	|	|	|	|</a:t>
              </a:r>
              <a:endParaRPr lang="en-US" altLang="en-US" sz="1200">
                <a:effectLst>
                  <a:outerShdw blurRad="38100" dist="38100" dir="2700000" algn="tl">
                    <a:srgbClr val="000000">
                      <a:alpha val="43137"/>
                    </a:srgbClr>
                  </a:outerShdw>
                </a:effectLst>
              </a:endParaRPr>
            </a:p>
            <a:p>
              <a:pPr>
                <a:lnSpc>
                  <a:spcPct val="115000"/>
                </a:lnSpc>
              </a:pPr>
              <a:r>
                <a:rPr lang="en-US" altLang="en-US" sz="1200">
                  <a:effectLst>
                    <a:outerShdw blurRad="38100" dist="38100" dir="2700000" algn="tl">
                      <a:srgbClr val="000000">
                        <a:alpha val="43137"/>
                      </a:srgbClr>
                    </a:outerShdw>
                  </a:effectLst>
                </a:rPr>
                <a:t>		30	60	90	120	150</a:t>
              </a:r>
            </a:p>
          </p:txBody>
        </p:sp>
        <p:sp>
          <p:nvSpPr>
            <p:cNvPr id="77844" name="Rectangle 9"/>
            <p:cNvSpPr>
              <a:spLocks noChangeArrowheads="1"/>
            </p:cNvSpPr>
            <p:nvPr/>
          </p:nvSpPr>
          <p:spPr bwMode="auto">
            <a:xfrm>
              <a:off x="1110" y="3729"/>
              <a:ext cx="737"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200"/>
                <a:t>Arbitrary origin</a:t>
              </a:r>
            </a:p>
          </p:txBody>
        </p:sp>
        <p:sp>
          <p:nvSpPr>
            <p:cNvPr id="77845" name="Freeform 10"/>
            <p:cNvSpPr>
              <a:spLocks/>
            </p:cNvSpPr>
            <p:nvPr/>
          </p:nvSpPr>
          <p:spPr bwMode="auto">
            <a:xfrm>
              <a:off x="1077" y="3600"/>
              <a:ext cx="70" cy="221"/>
            </a:xfrm>
            <a:custGeom>
              <a:avLst/>
              <a:gdLst>
                <a:gd name="T0" fmla="*/ 70 w 70"/>
                <a:gd name="T1" fmla="*/ 221 h 221"/>
                <a:gd name="T2" fmla="*/ 3 w 70"/>
                <a:gd name="T3" fmla="*/ 123 h 221"/>
                <a:gd name="T4" fmla="*/ 51 w 70"/>
                <a:gd name="T5" fmla="*/ 0 h 221"/>
                <a:gd name="T6" fmla="*/ 0 60000 65536"/>
                <a:gd name="T7" fmla="*/ 0 60000 65536"/>
                <a:gd name="T8" fmla="*/ 0 60000 65536"/>
                <a:gd name="T9" fmla="*/ 0 w 70"/>
                <a:gd name="T10" fmla="*/ 0 h 221"/>
                <a:gd name="T11" fmla="*/ 70 w 70"/>
                <a:gd name="T12" fmla="*/ 221 h 221"/>
              </a:gdLst>
              <a:ahLst/>
              <a:cxnLst>
                <a:cxn ang="T6">
                  <a:pos x="T0" y="T1"/>
                </a:cxn>
                <a:cxn ang="T7">
                  <a:pos x="T2" y="T3"/>
                </a:cxn>
                <a:cxn ang="T8">
                  <a:pos x="T4" y="T5"/>
                </a:cxn>
              </a:cxnLst>
              <a:rect l="T9" t="T10" r="T11" b="T12"/>
              <a:pathLst>
                <a:path w="70" h="221">
                  <a:moveTo>
                    <a:pt x="70" y="221"/>
                  </a:moveTo>
                  <a:cubicBezTo>
                    <a:pt x="59" y="205"/>
                    <a:pt x="6" y="160"/>
                    <a:pt x="3" y="123"/>
                  </a:cubicBezTo>
                  <a:cubicBezTo>
                    <a:pt x="0" y="86"/>
                    <a:pt x="41" y="26"/>
                    <a:pt x="51" y="0"/>
                  </a:cubicBezTo>
                </a:path>
              </a:pathLst>
            </a:custGeom>
            <a:noFill/>
            <a:ln w="5715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75787" name="Group 11"/>
          <p:cNvGrpSpPr>
            <a:grpSpLocks/>
          </p:cNvGrpSpPr>
          <p:nvPr/>
        </p:nvGrpSpPr>
        <p:grpSpPr bwMode="auto">
          <a:xfrm>
            <a:off x="2019301" y="1522810"/>
            <a:ext cx="4718050" cy="2403871"/>
            <a:chOff x="1272" y="1279"/>
            <a:chExt cx="2972" cy="2019"/>
          </a:xfrm>
        </p:grpSpPr>
        <p:sp>
          <p:nvSpPr>
            <p:cNvPr id="77830" name="Oval 12"/>
            <p:cNvSpPr>
              <a:spLocks noChangeArrowheads="1"/>
            </p:cNvSpPr>
            <p:nvPr/>
          </p:nvSpPr>
          <p:spPr bwMode="auto">
            <a:xfrm>
              <a:off x="1672" y="1650"/>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77831" name="Oval 13"/>
            <p:cNvSpPr>
              <a:spLocks noChangeArrowheads="1"/>
            </p:cNvSpPr>
            <p:nvPr/>
          </p:nvSpPr>
          <p:spPr bwMode="auto">
            <a:xfrm>
              <a:off x="2280" y="2874"/>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77832" name="Rectangle 14"/>
            <p:cNvSpPr>
              <a:spLocks noChangeArrowheads="1"/>
            </p:cNvSpPr>
            <p:nvPr/>
          </p:nvSpPr>
          <p:spPr bwMode="auto">
            <a:xfrm>
              <a:off x="1272" y="1439"/>
              <a:ext cx="101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400">
                  <a:effectLst>
                    <a:outerShdw blurRad="38100" dist="38100" dir="2700000" algn="tl">
                      <a:srgbClr val="000000">
                        <a:alpha val="43137"/>
                      </a:srgbClr>
                    </a:outerShdw>
                  </a:effectLst>
                </a:rPr>
                <a:t>Chicago (30, 120)</a:t>
              </a:r>
            </a:p>
          </p:txBody>
        </p:sp>
        <p:grpSp>
          <p:nvGrpSpPr>
            <p:cNvPr id="77833" name="Group 15"/>
            <p:cNvGrpSpPr>
              <a:grpSpLocks/>
            </p:cNvGrpSpPr>
            <p:nvPr/>
          </p:nvGrpSpPr>
          <p:grpSpPr bwMode="auto">
            <a:xfrm>
              <a:off x="2888" y="1279"/>
              <a:ext cx="1356" cy="771"/>
              <a:chOff x="2888" y="1279"/>
              <a:chExt cx="1356" cy="771"/>
            </a:xfrm>
          </p:grpSpPr>
          <p:sp>
            <p:nvSpPr>
              <p:cNvPr id="77835" name="Oval 16"/>
              <p:cNvSpPr>
                <a:spLocks noChangeArrowheads="1"/>
              </p:cNvSpPr>
              <p:nvPr/>
            </p:nvSpPr>
            <p:spPr bwMode="auto">
              <a:xfrm>
                <a:off x="2888" y="1810"/>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77836" name="Oval 17"/>
              <p:cNvSpPr>
                <a:spLocks noChangeArrowheads="1"/>
              </p:cNvSpPr>
              <p:nvPr/>
            </p:nvSpPr>
            <p:spPr bwMode="auto">
              <a:xfrm>
                <a:off x="3616" y="1490"/>
                <a:ext cx="115" cy="154"/>
              </a:xfrm>
              <a:prstGeom prst="ellipse">
                <a:avLst/>
              </a:prstGeom>
              <a:solidFill>
                <a:srgbClr val="002060"/>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77837" name="Rectangle 18"/>
              <p:cNvSpPr>
                <a:spLocks noChangeArrowheads="1"/>
              </p:cNvSpPr>
              <p:nvPr/>
            </p:nvSpPr>
            <p:spPr bwMode="auto">
              <a:xfrm>
                <a:off x="3106" y="1279"/>
                <a:ext cx="113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400">
                    <a:effectLst>
                      <a:outerShdw blurRad="38100" dist="38100" dir="2700000" algn="tl">
                        <a:srgbClr val="000000">
                          <a:alpha val="43137"/>
                        </a:srgbClr>
                      </a:outerShdw>
                    </a:effectLst>
                  </a:rPr>
                  <a:t>New York (130, 130)</a:t>
                </a:r>
              </a:p>
            </p:txBody>
          </p:sp>
          <p:sp>
            <p:nvSpPr>
              <p:cNvPr id="77838" name="Rectangle 19"/>
              <p:cNvSpPr>
                <a:spLocks noChangeArrowheads="1"/>
              </p:cNvSpPr>
              <p:nvPr/>
            </p:nvSpPr>
            <p:spPr bwMode="auto">
              <a:xfrm>
                <a:off x="3054" y="1791"/>
                <a:ext cx="109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400">
                    <a:effectLst>
                      <a:outerShdw blurRad="38100" dist="38100" dir="2700000" algn="tl">
                        <a:srgbClr val="000000">
                          <a:alpha val="43137"/>
                        </a:srgbClr>
                      </a:outerShdw>
                    </a:effectLst>
                  </a:rPr>
                  <a:t>Pittsburgh (90, 110)</a:t>
                </a:r>
              </a:p>
            </p:txBody>
          </p:sp>
        </p:grpSp>
        <p:sp>
          <p:nvSpPr>
            <p:cNvPr id="77834" name="Rectangle 20"/>
            <p:cNvSpPr>
              <a:spLocks noChangeArrowheads="1"/>
            </p:cNvSpPr>
            <p:nvPr/>
          </p:nvSpPr>
          <p:spPr bwMode="auto">
            <a:xfrm>
              <a:off x="1900" y="3039"/>
              <a:ext cx="887"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ctr"/>
              <a:r>
                <a:rPr lang="en-US" altLang="en-US" sz="1400"/>
                <a:t>Atlanta (60, 40)</a:t>
              </a:r>
            </a:p>
          </p:txBody>
        </p:sp>
      </p:grpSp>
      <p:sp>
        <p:nvSpPr>
          <p:cNvPr id="75797" name="Rectangle 21"/>
          <p:cNvSpPr>
            <a:spLocks noChangeArrowheads="1"/>
          </p:cNvSpPr>
          <p:nvPr/>
        </p:nvSpPr>
        <p:spPr bwMode="auto">
          <a:xfrm>
            <a:off x="7652620" y="747296"/>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Figure </a:t>
            </a:r>
            <a:r>
              <a:rPr lang="en-US" altLang="en-US" sz="1600">
                <a:solidFill>
                  <a:srgbClr val="255898"/>
                </a:solidFill>
              </a:rPr>
              <a:t>8.3</a:t>
            </a:r>
          </a:p>
        </p:txBody>
      </p:sp>
      <p:grpSp>
        <p:nvGrpSpPr>
          <p:cNvPr id="23" name="Group 22"/>
          <p:cNvGrpSpPr>
            <a:grpSpLocks/>
          </p:cNvGrpSpPr>
          <p:nvPr/>
        </p:nvGrpSpPr>
        <p:grpSpPr bwMode="auto">
          <a:xfrm>
            <a:off x="3683009" y="2260991"/>
            <a:ext cx="3411544" cy="590549"/>
            <a:chOff x="2320" y="1939"/>
            <a:chExt cx="2149" cy="496"/>
          </a:xfrm>
        </p:grpSpPr>
        <p:sp>
          <p:nvSpPr>
            <p:cNvPr id="24" name="Oval 23"/>
            <p:cNvSpPr>
              <a:spLocks noChangeArrowheads="1"/>
            </p:cNvSpPr>
            <p:nvPr/>
          </p:nvSpPr>
          <p:spPr bwMode="auto">
            <a:xfrm>
              <a:off x="2320" y="1957"/>
              <a:ext cx="288" cy="384"/>
            </a:xfrm>
            <a:prstGeom prst="ellipse">
              <a:avLst/>
            </a:prstGeom>
            <a:solidFill>
              <a:srgbClr val="24BDB2"/>
            </a:solidFill>
            <a:ln w="9525">
              <a:solidFill>
                <a:schemeClr val="tx1"/>
              </a:solidFill>
              <a:round/>
              <a:headEnd/>
              <a:tailEnd/>
            </a:ln>
            <a:effectLst>
              <a:outerShdw blurRad="50800" dist="38100" dir="2700000" algn="tl" rotWithShape="0">
                <a:prstClr val="black">
                  <a:alpha val="40000"/>
                </a:prstClr>
              </a:outerShdw>
            </a:effec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25" name="Rectangle 24"/>
            <p:cNvSpPr>
              <a:spLocks noChangeArrowheads="1"/>
            </p:cNvSpPr>
            <p:nvPr/>
          </p:nvSpPr>
          <p:spPr bwMode="auto">
            <a:xfrm>
              <a:off x="2880" y="2176"/>
              <a:ext cx="158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400" smtClean="0">
                  <a:effectLst>
                    <a:outerShdw blurRad="38100" dist="38100" dir="2700000" algn="tl">
                      <a:srgbClr val="000000">
                        <a:alpha val="43137"/>
                      </a:srgbClr>
                    </a:outerShdw>
                  </a:effectLst>
                </a:rPr>
                <a:t>Pusat gravitasi (66.67</a:t>
              </a:r>
              <a:r>
                <a:rPr lang="en-US" altLang="en-US" sz="1400">
                  <a:effectLst>
                    <a:outerShdw blurRad="38100" dist="38100" dir="2700000" algn="tl">
                      <a:srgbClr val="000000">
                        <a:alpha val="43137"/>
                      </a:srgbClr>
                    </a:outerShdw>
                  </a:effectLst>
                </a:rPr>
                <a:t>, </a:t>
              </a:r>
              <a:r>
                <a:rPr lang="en-US" altLang="en-US" sz="1400" smtClean="0">
                  <a:effectLst>
                    <a:outerShdw blurRad="38100" dist="38100" dir="2700000" algn="tl">
                      <a:srgbClr val="000000">
                        <a:alpha val="43137"/>
                      </a:srgbClr>
                    </a:outerShdw>
                  </a:effectLst>
                </a:rPr>
                <a:t>93.33)</a:t>
              </a:r>
              <a:endParaRPr lang="en-US" altLang="en-US" sz="1400">
                <a:effectLst>
                  <a:outerShdw blurRad="38100" dist="38100" dir="2700000" algn="tl">
                    <a:srgbClr val="000000">
                      <a:alpha val="43137"/>
                    </a:srgbClr>
                  </a:outerShdw>
                </a:effectLst>
              </a:endParaRPr>
            </a:p>
          </p:txBody>
        </p:sp>
        <p:sp>
          <p:nvSpPr>
            <p:cNvPr id="26" name="Rectangle 25"/>
            <p:cNvSpPr>
              <a:spLocks noChangeArrowheads="1"/>
            </p:cNvSpPr>
            <p:nvPr/>
          </p:nvSpPr>
          <p:spPr bwMode="auto">
            <a:xfrm>
              <a:off x="2350" y="1939"/>
              <a:ext cx="249"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2800"/>
                <a:t>+</a:t>
              </a:r>
            </a:p>
          </p:txBody>
        </p:sp>
        <p:sp>
          <p:nvSpPr>
            <p:cNvPr id="27" name="Freeform 26"/>
            <p:cNvSpPr>
              <a:spLocks/>
            </p:cNvSpPr>
            <p:nvPr/>
          </p:nvSpPr>
          <p:spPr bwMode="auto">
            <a:xfrm>
              <a:off x="2531" y="2184"/>
              <a:ext cx="344" cy="139"/>
            </a:xfrm>
            <a:custGeom>
              <a:avLst/>
              <a:gdLst>
                <a:gd name="T0" fmla="*/ 0 w 344"/>
                <a:gd name="T1" fmla="*/ 0 h 139"/>
                <a:gd name="T2" fmla="*/ 154 w 344"/>
                <a:gd name="T3" fmla="*/ 104 h 139"/>
                <a:gd name="T4" fmla="*/ 344 w 344"/>
                <a:gd name="T5" fmla="*/ 117 h 139"/>
                <a:gd name="T6" fmla="*/ 0 60000 65536"/>
                <a:gd name="T7" fmla="*/ 0 60000 65536"/>
                <a:gd name="T8" fmla="*/ 0 60000 65536"/>
                <a:gd name="T9" fmla="*/ 0 w 344"/>
                <a:gd name="T10" fmla="*/ 0 h 139"/>
                <a:gd name="T11" fmla="*/ 344 w 344"/>
                <a:gd name="T12" fmla="*/ 139 h 139"/>
              </a:gdLst>
              <a:ahLst/>
              <a:cxnLst>
                <a:cxn ang="T6">
                  <a:pos x="T0" y="T1"/>
                </a:cxn>
                <a:cxn ang="T7">
                  <a:pos x="T2" y="T3"/>
                </a:cxn>
                <a:cxn ang="T8">
                  <a:pos x="T4" y="T5"/>
                </a:cxn>
              </a:cxnLst>
              <a:rect l="T9" t="T10" r="T11" b="T12"/>
              <a:pathLst>
                <a:path w="344" h="139">
                  <a:moveTo>
                    <a:pt x="0" y="0"/>
                  </a:moveTo>
                  <a:cubicBezTo>
                    <a:pt x="25" y="17"/>
                    <a:pt x="37" y="69"/>
                    <a:pt x="154" y="104"/>
                  </a:cubicBezTo>
                  <a:cubicBezTo>
                    <a:pt x="271" y="139"/>
                    <a:pt x="305" y="114"/>
                    <a:pt x="344" y="117"/>
                  </a:cubicBezTo>
                </a:path>
              </a:pathLst>
            </a:custGeom>
            <a:noFill/>
            <a:ln w="28575" cmpd="sng">
              <a:solidFill>
                <a:schemeClr val="tx1"/>
              </a:solidFill>
              <a:round/>
              <a:headEnd type="triangle" w="sm" len="sm"/>
              <a:tailEnd type="none" w="sm" len="sm"/>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extLst>
      <p:ext uri="{BB962C8B-B14F-4D97-AF65-F5344CB8AC3E}">
        <p14:creationId xmlns:p14="http://schemas.microsoft.com/office/powerpoint/2010/main" val="1592251286"/>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75779"/>
                                        </p:tgtEl>
                                        <p:attrNameLst>
                                          <p:attrName>style.visibility</p:attrName>
                                        </p:attrNameLst>
                                      </p:cBhvr>
                                      <p:to>
                                        <p:strVal val="visible"/>
                                      </p:to>
                                    </p:set>
                                    <p:animEffect transition="in" filter="wipe(left)">
                                      <p:cBhvr>
                                        <p:cTn id="7" dur="1000"/>
                                        <p:tgtEl>
                                          <p:spTgt spid="7577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75787"/>
                                        </p:tgtEl>
                                        <p:attrNameLst>
                                          <p:attrName>style.visibility</p:attrName>
                                        </p:attrNameLst>
                                      </p:cBhvr>
                                      <p:to>
                                        <p:strVal val="visible"/>
                                      </p:to>
                                    </p:set>
                                    <p:animEffect transition="in" filter="wipe(left)">
                                      <p:cBhvr>
                                        <p:cTn id="11" dur="1000"/>
                                        <p:tgtEl>
                                          <p:spTgt spid="75787"/>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75797"/>
                                        </p:tgtEl>
                                        <p:attrNameLst>
                                          <p:attrName>style.visibility</p:attrName>
                                        </p:attrNameLst>
                                      </p:cBhvr>
                                      <p:to>
                                        <p:strVal val="visible"/>
                                      </p:to>
                                    </p:set>
                                    <p:animEffect transition="in" filter="wipe(left)">
                                      <p:cBhvr>
                                        <p:cTn id="15" dur="1000"/>
                                        <p:tgtEl>
                                          <p:spTgt spid="75797"/>
                                        </p:tgtEl>
                                      </p:cBhvr>
                                    </p:animEffect>
                                  </p:childTnLst>
                                </p:cTn>
                              </p:par>
                            </p:childTnLst>
                          </p:cTn>
                        </p:par>
                        <p:par>
                          <p:cTn id="16" fill="hold">
                            <p:stCondLst>
                              <p:cond delay="5000"/>
                            </p:stCondLst>
                            <p:childTnLst>
                              <p:par>
                                <p:cTn id="17" presetID="22" presetClass="entr" presetSubtype="2" fill="hold" nodeType="after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7"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a:xfrm>
            <a:off x="685800" y="419100"/>
            <a:ext cx="7772400" cy="666750"/>
          </a:xfrm>
        </p:spPr>
        <p:txBody>
          <a:bodyPr/>
          <a:lstStyle/>
          <a:p>
            <a:r>
              <a:rPr lang="en-US" altLang="en-US">
                <a:latin typeface="Arial" pitchFamily="34" charset="0"/>
                <a:cs typeface="Arial" pitchFamily="34" charset="0"/>
              </a:rPr>
              <a:t>Metode pusat gravitasi</a:t>
            </a:r>
            <a:endParaRPr lang="en-US" altLang="en-US" smtClean="0">
              <a:latin typeface="Arial" pitchFamily="34" charset="0"/>
              <a:cs typeface="Arial" pitchFamily="34" charset="0"/>
            </a:endParaRPr>
          </a:p>
        </p:txBody>
      </p:sp>
      <p:grpSp>
        <p:nvGrpSpPr>
          <p:cNvPr id="79875" name="Group 3"/>
          <p:cNvGrpSpPr>
            <a:grpSpLocks/>
          </p:cNvGrpSpPr>
          <p:nvPr/>
        </p:nvGrpSpPr>
        <p:grpSpPr bwMode="auto">
          <a:xfrm>
            <a:off x="1139826" y="1226344"/>
            <a:ext cx="6856413" cy="4145757"/>
            <a:chOff x="718" y="1070"/>
            <a:chExt cx="4319" cy="3482"/>
          </a:xfrm>
        </p:grpSpPr>
        <p:grpSp>
          <p:nvGrpSpPr>
            <p:cNvPr id="81929" name="Group 4"/>
            <p:cNvGrpSpPr>
              <a:grpSpLocks/>
            </p:cNvGrpSpPr>
            <p:nvPr/>
          </p:nvGrpSpPr>
          <p:grpSpPr bwMode="auto">
            <a:xfrm>
              <a:off x="718" y="1070"/>
              <a:ext cx="4319" cy="3482"/>
              <a:chOff x="718" y="1070"/>
              <a:chExt cx="4319" cy="3482"/>
            </a:xfrm>
          </p:grpSpPr>
          <p:sp>
            <p:nvSpPr>
              <p:cNvPr id="81940" name="Freeform 5"/>
              <p:cNvSpPr>
                <a:spLocks/>
              </p:cNvSpPr>
              <p:nvPr/>
            </p:nvSpPr>
            <p:spPr bwMode="auto">
              <a:xfrm>
                <a:off x="1144" y="1304"/>
                <a:ext cx="3208" cy="2288"/>
              </a:xfrm>
              <a:custGeom>
                <a:avLst/>
                <a:gdLst>
                  <a:gd name="T0" fmla="*/ 0 w 3208"/>
                  <a:gd name="T1" fmla="*/ 0 h 2288"/>
                  <a:gd name="T2" fmla="*/ 0 w 3208"/>
                  <a:gd name="T3" fmla="*/ 2288 h 2288"/>
                  <a:gd name="T4" fmla="*/ 3208 w 3208"/>
                  <a:gd name="T5" fmla="*/ 2288 h 2288"/>
                  <a:gd name="T6" fmla="*/ 0 60000 65536"/>
                  <a:gd name="T7" fmla="*/ 0 60000 65536"/>
                  <a:gd name="T8" fmla="*/ 0 60000 65536"/>
                  <a:gd name="T9" fmla="*/ 0 w 3208"/>
                  <a:gd name="T10" fmla="*/ 0 h 2288"/>
                  <a:gd name="T11" fmla="*/ 3208 w 3208"/>
                  <a:gd name="T12" fmla="*/ 2288 h 2288"/>
                </a:gdLst>
                <a:ahLst/>
                <a:cxnLst>
                  <a:cxn ang="T6">
                    <a:pos x="T0" y="T1"/>
                  </a:cxn>
                  <a:cxn ang="T7">
                    <a:pos x="T2" y="T3"/>
                  </a:cxn>
                  <a:cxn ang="T8">
                    <a:pos x="T4" y="T5"/>
                  </a:cxn>
                </a:cxnLst>
                <a:rect l="T9" t="T10" r="T11" b="T12"/>
                <a:pathLst>
                  <a:path w="3208" h="2288">
                    <a:moveTo>
                      <a:pt x="0" y="0"/>
                    </a:moveTo>
                    <a:lnTo>
                      <a:pt x="0" y="2288"/>
                    </a:lnTo>
                    <a:lnTo>
                      <a:pt x="3208" y="2288"/>
                    </a:lnTo>
                  </a:path>
                </a:pathLst>
              </a:custGeom>
              <a:noFill/>
              <a:ln w="38100" cmpd="sng">
                <a:solidFill>
                  <a:schemeClr val="tx1"/>
                </a:solidFill>
                <a:round/>
                <a:headEnd type="triangle" w="sm" len="sm"/>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1941" name="Rectangle 6"/>
              <p:cNvSpPr>
                <a:spLocks noChangeArrowheads="1"/>
              </p:cNvSpPr>
              <p:nvPr/>
            </p:nvSpPr>
            <p:spPr bwMode="auto">
              <a:xfrm>
                <a:off x="718" y="1070"/>
                <a:ext cx="81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North-South</a:t>
                </a:r>
              </a:p>
            </p:txBody>
          </p:sp>
          <p:sp>
            <p:nvSpPr>
              <p:cNvPr id="81942" name="Rectangle 7"/>
              <p:cNvSpPr>
                <a:spLocks noChangeArrowheads="1"/>
              </p:cNvSpPr>
              <p:nvPr/>
            </p:nvSpPr>
            <p:spPr bwMode="auto">
              <a:xfrm>
                <a:off x="4326" y="3494"/>
                <a:ext cx="71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East-West</a:t>
                </a:r>
              </a:p>
            </p:txBody>
          </p:sp>
          <p:sp>
            <p:nvSpPr>
              <p:cNvPr id="81943" name="Rectangle 8"/>
              <p:cNvSpPr>
                <a:spLocks noChangeArrowheads="1"/>
              </p:cNvSpPr>
              <p:nvPr/>
            </p:nvSpPr>
            <p:spPr bwMode="auto">
              <a:xfrm>
                <a:off x="788" y="1372"/>
                <a:ext cx="476" cy="3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gn="r">
                  <a:lnSpc>
                    <a:spcPct val="300000"/>
                  </a:lnSpc>
                </a:pPr>
                <a:r>
                  <a:rPr lang="en-US" altLang="en-US" sz="1600"/>
                  <a:t>120  –</a:t>
                </a:r>
              </a:p>
              <a:p>
                <a:pPr algn="r">
                  <a:lnSpc>
                    <a:spcPct val="300000"/>
                  </a:lnSpc>
                </a:pPr>
                <a:r>
                  <a:rPr lang="en-US" altLang="en-US" sz="1600"/>
                  <a:t>90  –</a:t>
                </a:r>
              </a:p>
              <a:p>
                <a:pPr algn="r">
                  <a:lnSpc>
                    <a:spcPct val="300000"/>
                  </a:lnSpc>
                </a:pPr>
                <a:r>
                  <a:rPr lang="en-US" altLang="en-US" sz="1600"/>
                  <a:t>60  –</a:t>
                </a:r>
              </a:p>
              <a:p>
                <a:pPr algn="r">
                  <a:lnSpc>
                    <a:spcPct val="300000"/>
                  </a:lnSpc>
                </a:pPr>
                <a:r>
                  <a:rPr lang="en-US" altLang="en-US" sz="1600"/>
                  <a:t>30  –</a:t>
                </a:r>
              </a:p>
              <a:p>
                <a:pPr algn="r">
                  <a:lnSpc>
                    <a:spcPct val="300000"/>
                  </a:lnSpc>
                </a:pPr>
                <a:r>
                  <a:rPr lang="en-US" altLang="en-US" sz="1600"/>
                  <a:t>–</a:t>
                </a:r>
              </a:p>
            </p:txBody>
          </p:sp>
          <p:sp>
            <p:nvSpPr>
              <p:cNvPr id="81944" name="Rectangle 9"/>
              <p:cNvSpPr>
                <a:spLocks noChangeArrowheads="1"/>
              </p:cNvSpPr>
              <p:nvPr/>
            </p:nvSpPr>
            <p:spPr bwMode="auto">
              <a:xfrm>
                <a:off x="974" y="3462"/>
                <a:ext cx="3391"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1pPr>
                <a:lvl2pPr marL="742950" indent="-28575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2pPr>
                <a:lvl3pPr marL="11430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3pPr>
                <a:lvl4pPr marL="16002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4pPr>
                <a:lvl5pPr marL="2057400" indent="-228600">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5pPr>
                <a:lvl6pPr marL="25146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6pPr>
                <a:lvl7pPr marL="29718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7pPr>
                <a:lvl8pPr marL="34290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8pPr>
                <a:lvl9pPr marL="3886200" indent="-228600" defTabSz="457200" fontAlgn="base">
                  <a:spcBef>
                    <a:spcPct val="0"/>
                  </a:spcBef>
                  <a:spcAft>
                    <a:spcPct val="0"/>
                  </a:spcAft>
                  <a:tabLst>
                    <a:tab pos="190500" algn="ctr"/>
                    <a:tab pos="1143000" algn="ctr"/>
                    <a:tab pos="2095500" algn="ctr"/>
                    <a:tab pos="3048000" algn="ctr"/>
                    <a:tab pos="4000500" algn="ctr"/>
                    <a:tab pos="4953000" algn="ctr"/>
                  </a:tabLst>
                  <a:defRPr>
                    <a:solidFill>
                      <a:schemeClr val="tx1"/>
                    </a:solidFill>
                    <a:latin typeface="Arial" pitchFamily="34" charset="0"/>
                    <a:cs typeface="Arial" pitchFamily="34" charset="0"/>
                  </a:defRPr>
                </a:lvl9pPr>
              </a:lstStyle>
              <a:p>
                <a:pPr>
                  <a:lnSpc>
                    <a:spcPct val="115000"/>
                  </a:lnSpc>
                </a:pPr>
                <a:r>
                  <a:rPr lang="en-US" altLang="en-US" sz="1000"/>
                  <a:t>	|	|	|	|	|	|</a:t>
                </a:r>
                <a:endParaRPr lang="en-US" altLang="en-US" sz="1600"/>
              </a:p>
              <a:p>
                <a:pPr>
                  <a:lnSpc>
                    <a:spcPct val="115000"/>
                  </a:lnSpc>
                </a:pPr>
                <a:r>
                  <a:rPr lang="en-US" altLang="en-US" sz="1600"/>
                  <a:t>		30	60	90	120	150</a:t>
                </a:r>
              </a:p>
            </p:txBody>
          </p:sp>
          <p:sp>
            <p:nvSpPr>
              <p:cNvPr id="81945" name="Rectangle 10"/>
              <p:cNvSpPr>
                <a:spLocks noChangeArrowheads="1"/>
              </p:cNvSpPr>
              <p:nvPr/>
            </p:nvSpPr>
            <p:spPr bwMode="auto">
              <a:xfrm>
                <a:off x="1110" y="3729"/>
                <a:ext cx="737"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85000"/>
                  </a:lnSpc>
                </a:pPr>
                <a:r>
                  <a:rPr lang="en-US" altLang="en-US" sz="1600"/>
                  <a:t>Arbitrary origin</a:t>
                </a:r>
              </a:p>
            </p:txBody>
          </p:sp>
          <p:sp>
            <p:nvSpPr>
              <p:cNvPr id="81946" name="Freeform 11"/>
              <p:cNvSpPr>
                <a:spLocks/>
              </p:cNvSpPr>
              <p:nvPr/>
            </p:nvSpPr>
            <p:spPr bwMode="auto">
              <a:xfrm>
                <a:off x="1077" y="3600"/>
                <a:ext cx="70" cy="221"/>
              </a:xfrm>
              <a:custGeom>
                <a:avLst/>
                <a:gdLst>
                  <a:gd name="T0" fmla="*/ 70 w 70"/>
                  <a:gd name="T1" fmla="*/ 221 h 221"/>
                  <a:gd name="T2" fmla="*/ 3 w 70"/>
                  <a:gd name="T3" fmla="*/ 123 h 221"/>
                  <a:gd name="T4" fmla="*/ 51 w 70"/>
                  <a:gd name="T5" fmla="*/ 0 h 221"/>
                  <a:gd name="T6" fmla="*/ 0 60000 65536"/>
                  <a:gd name="T7" fmla="*/ 0 60000 65536"/>
                  <a:gd name="T8" fmla="*/ 0 60000 65536"/>
                  <a:gd name="T9" fmla="*/ 0 w 70"/>
                  <a:gd name="T10" fmla="*/ 0 h 221"/>
                  <a:gd name="T11" fmla="*/ 70 w 70"/>
                  <a:gd name="T12" fmla="*/ 221 h 221"/>
                </a:gdLst>
                <a:ahLst/>
                <a:cxnLst>
                  <a:cxn ang="T6">
                    <a:pos x="T0" y="T1"/>
                  </a:cxn>
                  <a:cxn ang="T7">
                    <a:pos x="T2" y="T3"/>
                  </a:cxn>
                  <a:cxn ang="T8">
                    <a:pos x="T4" y="T5"/>
                  </a:cxn>
                </a:cxnLst>
                <a:rect l="T9" t="T10" r="T11" b="T12"/>
                <a:pathLst>
                  <a:path w="70" h="221">
                    <a:moveTo>
                      <a:pt x="70" y="221"/>
                    </a:moveTo>
                    <a:cubicBezTo>
                      <a:pt x="59" y="205"/>
                      <a:pt x="6" y="160"/>
                      <a:pt x="3" y="123"/>
                    </a:cubicBezTo>
                    <a:cubicBezTo>
                      <a:pt x="0" y="86"/>
                      <a:pt x="41" y="26"/>
                      <a:pt x="51" y="0"/>
                    </a:cubicBezTo>
                  </a:path>
                </a:pathLst>
              </a:custGeom>
              <a:noFill/>
              <a:ln w="57150" cmpd="sng">
                <a:solidFill>
                  <a:schemeClr val="tx1"/>
                </a:solidFill>
                <a:round/>
                <a:headEnd/>
                <a:tailEnd type="triangl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81930" name="Group 12"/>
            <p:cNvGrpSpPr>
              <a:grpSpLocks/>
            </p:cNvGrpSpPr>
            <p:nvPr/>
          </p:nvGrpSpPr>
          <p:grpSpPr bwMode="auto">
            <a:xfrm>
              <a:off x="1142" y="1279"/>
              <a:ext cx="3294" cy="2070"/>
              <a:chOff x="1142" y="1279"/>
              <a:chExt cx="3294" cy="2070"/>
            </a:xfrm>
          </p:grpSpPr>
          <p:sp>
            <p:nvSpPr>
              <p:cNvPr id="81931" name="Oval 13"/>
              <p:cNvSpPr>
                <a:spLocks noChangeArrowheads="1"/>
              </p:cNvSpPr>
              <p:nvPr/>
            </p:nvSpPr>
            <p:spPr bwMode="auto">
              <a:xfrm>
                <a:off x="1672" y="1664"/>
                <a:ext cx="168" cy="168"/>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81932" name="Oval 14"/>
              <p:cNvSpPr>
                <a:spLocks noChangeArrowheads="1"/>
              </p:cNvSpPr>
              <p:nvPr/>
            </p:nvSpPr>
            <p:spPr bwMode="auto">
              <a:xfrm>
                <a:off x="2280" y="2888"/>
                <a:ext cx="168" cy="168"/>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81933" name="Rectangle 15"/>
              <p:cNvSpPr>
                <a:spLocks noChangeArrowheads="1"/>
              </p:cNvSpPr>
              <p:nvPr/>
            </p:nvSpPr>
            <p:spPr bwMode="auto">
              <a:xfrm>
                <a:off x="1142" y="1439"/>
                <a:ext cx="127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t>Chicago (30, 120)</a:t>
                </a:r>
              </a:p>
            </p:txBody>
          </p:sp>
          <p:grpSp>
            <p:nvGrpSpPr>
              <p:cNvPr id="81934" name="Group 16"/>
              <p:cNvGrpSpPr>
                <a:grpSpLocks/>
              </p:cNvGrpSpPr>
              <p:nvPr/>
            </p:nvGrpSpPr>
            <p:grpSpPr bwMode="auto">
              <a:xfrm>
                <a:off x="2888" y="1279"/>
                <a:ext cx="1548" cy="822"/>
                <a:chOff x="2888" y="1279"/>
                <a:chExt cx="1548" cy="822"/>
              </a:xfrm>
            </p:grpSpPr>
            <p:sp>
              <p:nvSpPr>
                <p:cNvPr id="81936" name="Oval 17"/>
                <p:cNvSpPr>
                  <a:spLocks noChangeArrowheads="1"/>
                </p:cNvSpPr>
                <p:nvPr/>
              </p:nvSpPr>
              <p:spPr bwMode="auto">
                <a:xfrm>
                  <a:off x="2888" y="1824"/>
                  <a:ext cx="168" cy="168"/>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81937" name="Oval 18"/>
                <p:cNvSpPr>
                  <a:spLocks noChangeArrowheads="1"/>
                </p:cNvSpPr>
                <p:nvPr/>
              </p:nvSpPr>
              <p:spPr bwMode="auto">
                <a:xfrm>
                  <a:off x="3616" y="1504"/>
                  <a:ext cx="168" cy="168"/>
                </a:xfrm>
                <a:prstGeom prst="ellipse">
                  <a:avLst/>
                </a:prstGeom>
                <a:solidFill>
                  <a:schemeClr val="accent2"/>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81938" name="Rectangle 19"/>
                <p:cNvSpPr>
                  <a:spLocks noChangeArrowheads="1"/>
                </p:cNvSpPr>
                <p:nvPr/>
              </p:nvSpPr>
              <p:spPr bwMode="auto">
                <a:xfrm>
                  <a:off x="2958" y="1279"/>
                  <a:ext cx="1433"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t>New York (130, 130)</a:t>
                  </a:r>
                </a:p>
              </p:txBody>
            </p:sp>
            <p:sp>
              <p:nvSpPr>
                <p:cNvPr id="81939" name="Rectangle 20"/>
                <p:cNvSpPr>
                  <a:spLocks noChangeArrowheads="1"/>
                </p:cNvSpPr>
                <p:nvPr/>
              </p:nvSpPr>
              <p:spPr bwMode="auto">
                <a:xfrm>
                  <a:off x="3054" y="1791"/>
                  <a:ext cx="13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t>Pittsburgh (90, 110)</a:t>
                  </a:r>
                </a:p>
              </p:txBody>
            </p:sp>
          </p:grpSp>
          <p:sp>
            <p:nvSpPr>
              <p:cNvPr id="81935" name="Rectangle 21"/>
              <p:cNvSpPr>
                <a:spLocks noChangeArrowheads="1"/>
              </p:cNvSpPr>
              <p:nvPr/>
            </p:nvSpPr>
            <p:spPr bwMode="auto">
              <a:xfrm>
                <a:off x="1788" y="3039"/>
                <a:ext cx="1110"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t>Atlanta (60, 40)</a:t>
                </a:r>
              </a:p>
            </p:txBody>
          </p:sp>
        </p:grpSp>
      </p:grpSp>
      <p:grpSp>
        <p:nvGrpSpPr>
          <p:cNvPr id="79894" name="Group 22"/>
          <p:cNvGrpSpPr>
            <a:grpSpLocks/>
          </p:cNvGrpSpPr>
          <p:nvPr/>
        </p:nvGrpSpPr>
        <p:grpSpPr bwMode="auto">
          <a:xfrm>
            <a:off x="3683000" y="2277664"/>
            <a:ext cx="4010025" cy="634603"/>
            <a:chOff x="2320" y="1953"/>
            <a:chExt cx="2526" cy="533"/>
          </a:xfrm>
        </p:grpSpPr>
        <p:sp>
          <p:nvSpPr>
            <p:cNvPr id="81925" name="Oval 23"/>
            <p:cNvSpPr>
              <a:spLocks noChangeArrowheads="1"/>
            </p:cNvSpPr>
            <p:nvPr/>
          </p:nvSpPr>
          <p:spPr bwMode="auto">
            <a:xfrm>
              <a:off x="2320" y="1964"/>
              <a:ext cx="344" cy="344"/>
            </a:xfrm>
            <a:prstGeom prst="ellipse">
              <a:avLst/>
            </a:prstGeom>
            <a:solidFill>
              <a:srgbClr val="24BDB2"/>
            </a:solidFill>
            <a:ln w="9525">
              <a:solidFill>
                <a:schemeClr val="tx1"/>
              </a:solidFill>
              <a:round/>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81926" name="Rectangle 24"/>
            <p:cNvSpPr>
              <a:spLocks noChangeArrowheads="1"/>
            </p:cNvSpPr>
            <p:nvPr/>
          </p:nvSpPr>
          <p:spPr bwMode="auto">
            <a:xfrm>
              <a:off x="2880" y="2176"/>
              <a:ext cx="196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a:t>Center of gravity (66.7, 93.3)</a:t>
              </a:r>
            </a:p>
          </p:txBody>
        </p:sp>
        <p:sp>
          <p:nvSpPr>
            <p:cNvPr id="81927" name="Rectangle 25"/>
            <p:cNvSpPr>
              <a:spLocks noChangeArrowheads="1"/>
            </p:cNvSpPr>
            <p:nvPr/>
          </p:nvSpPr>
          <p:spPr bwMode="auto">
            <a:xfrm>
              <a:off x="2350" y="1953"/>
              <a:ext cx="268"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3200"/>
                <a:t>+</a:t>
              </a:r>
            </a:p>
          </p:txBody>
        </p:sp>
        <p:sp>
          <p:nvSpPr>
            <p:cNvPr id="81928" name="Freeform 26"/>
            <p:cNvSpPr>
              <a:spLocks/>
            </p:cNvSpPr>
            <p:nvPr/>
          </p:nvSpPr>
          <p:spPr bwMode="auto">
            <a:xfrm>
              <a:off x="2531" y="2184"/>
              <a:ext cx="344" cy="139"/>
            </a:xfrm>
            <a:custGeom>
              <a:avLst/>
              <a:gdLst>
                <a:gd name="T0" fmla="*/ 0 w 344"/>
                <a:gd name="T1" fmla="*/ 0 h 139"/>
                <a:gd name="T2" fmla="*/ 154 w 344"/>
                <a:gd name="T3" fmla="*/ 104 h 139"/>
                <a:gd name="T4" fmla="*/ 344 w 344"/>
                <a:gd name="T5" fmla="*/ 117 h 139"/>
                <a:gd name="T6" fmla="*/ 0 60000 65536"/>
                <a:gd name="T7" fmla="*/ 0 60000 65536"/>
                <a:gd name="T8" fmla="*/ 0 60000 65536"/>
                <a:gd name="T9" fmla="*/ 0 w 344"/>
                <a:gd name="T10" fmla="*/ 0 h 139"/>
                <a:gd name="T11" fmla="*/ 344 w 344"/>
                <a:gd name="T12" fmla="*/ 139 h 139"/>
              </a:gdLst>
              <a:ahLst/>
              <a:cxnLst>
                <a:cxn ang="T6">
                  <a:pos x="T0" y="T1"/>
                </a:cxn>
                <a:cxn ang="T7">
                  <a:pos x="T2" y="T3"/>
                </a:cxn>
                <a:cxn ang="T8">
                  <a:pos x="T4" y="T5"/>
                </a:cxn>
              </a:cxnLst>
              <a:rect l="T9" t="T10" r="T11" b="T12"/>
              <a:pathLst>
                <a:path w="344" h="139">
                  <a:moveTo>
                    <a:pt x="0" y="0"/>
                  </a:moveTo>
                  <a:cubicBezTo>
                    <a:pt x="25" y="17"/>
                    <a:pt x="37" y="69"/>
                    <a:pt x="154" y="104"/>
                  </a:cubicBezTo>
                  <a:cubicBezTo>
                    <a:pt x="271" y="139"/>
                    <a:pt x="305" y="114"/>
                    <a:pt x="344" y="117"/>
                  </a:cubicBezTo>
                </a:path>
              </a:pathLst>
            </a:custGeom>
            <a:noFill/>
            <a:ln w="57150" cmpd="sng">
              <a:solidFill>
                <a:schemeClr val="tx1"/>
              </a:solidFill>
              <a:round/>
              <a:headEnd type="triangl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79899" name="Rectangle 27"/>
          <p:cNvSpPr>
            <a:spLocks noChangeArrowheads="1"/>
          </p:cNvSpPr>
          <p:nvPr/>
        </p:nvSpPr>
        <p:spPr bwMode="auto">
          <a:xfrm>
            <a:off x="7550150" y="1175147"/>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Figure </a:t>
            </a:r>
            <a:r>
              <a:rPr lang="en-US" altLang="en-US" sz="1600">
                <a:solidFill>
                  <a:srgbClr val="255898"/>
                </a:solidFill>
              </a:rPr>
              <a:t>8.3</a:t>
            </a:r>
          </a:p>
        </p:txBody>
      </p:sp>
    </p:spTree>
    <p:extLst>
      <p:ext uri="{BB962C8B-B14F-4D97-AF65-F5344CB8AC3E}">
        <p14:creationId xmlns:p14="http://schemas.microsoft.com/office/powerpoint/2010/main" val="3850498962"/>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79875"/>
                                        </p:tgtEl>
                                        <p:attrNameLst>
                                          <p:attrName>style.visibility</p:attrName>
                                        </p:attrNameLst>
                                      </p:cBhvr>
                                      <p:to>
                                        <p:strVal val="visible"/>
                                      </p:to>
                                    </p:set>
                                    <p:anim calcmode="lin" valueType="num">
                                      <p:cBhvr>
                                        <p:cTn id="7" dur="1000" fill="hold"/>
                                        <p:tgtEl>
                                          <p:spTgt spid="79875"/>
                                        </p:tgtEl>
                                        <p:attrNameLst>
                                          <p:attrName>ppt_w</p:attrName>
                                        </p:attrNameLst>
                                      </p:cBhvr>
                                      <p:tavLst>
                                        <p:tav tm="0">
                                          <p:val>
                                            <p:strVal val="2/3*#ppt_w"/>
                                          </p:val>
                                        </p:tav>
                                        <p:tav tm="100000">
                                          <p:val>
                                            <p:strVal val="#ppt_w"/>
                                          </p:val>
                                        </p:tav>
                                      </p:tavLst>
                                    </p:anim>
                                    <p:anim calcmode="lin" valueType="num">
                                      <p:cBhvr>
                                        <p:cTn id="8" dur="1000" fill="hold"/>
                                        <p:tgtEl>
                                          <p:spTgt spid="79875"/>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22" presetClass="entr" presetSubtype="2" fill="hold" nodeType="afterEffect">
                                  <p:stCondLst>
                                    <p:cond delay="1000"/>
                                  </p:stCondLst>
                                  <p:childTnLst>
                                    <p:set>
                                      <p:cBhvr>
                                        <p:cTn id="11" dur="1" fill="hold">
                                          <p:stCondLst>
                                            <p:cond delay="0"/>
                                          </p:stCondLst>
                                        </p:cTn>
                                        <p:tgtEl>
                                          <p:spTgt spid="79894"/>
                                        </p:tgtEl>
                                        <p:attrNameLst>
                                          <p:attrName>style.visibility</p:attrName>
                                        </p:attrNameLst>
                                      </p:cBhvr>
                                      <p:to>
                                        <p:strVal val="visible"/>
                                      </p:to>
                                    </p:set>
                                    <p:animEffect transition="in" filter="wipe(right)">
                                      <p:cBhvr>
                                        <p:cTn id="12" dur="1000"/>
                                        <p:tgtEl>
                                          <p:spTgt spid="79894"/>
                                        </p:tgtEl>
                                      </p:cBhvr>
                                    </p:animEffect>
                                  </p:childTnLst>
                                </p:cTn>
                              </p:par>
                            </p:childTnLst>
                          </p:cTn>
                        </p:par>
                        <p:par>
                          <p:cTn id="13" fill="hold" nodeType="afterGroup">
                            <p:stCondLst>
                              <p:cond delay="4000"/>
                            </p:stCondLst>
                            <p:childTnLst>
                              <p:par>
                                <p:cTn id="14" presetID="22" presetClass="entr" presetSubtype="8" fill="hold" grpId="0" nodeType="afterEffect">
                                  <p:stCondLst>
                                    <p:cond delay="0"/>
                                  </p:stCondLst>
                                  <p:childTnLst>
                                    <p:set>
                                      <p:cBhvr>
                                        <p:cTn id="15" dur="1" fill="hold">
                                          <p:stCondLst>
                                            <p:cond delay="0"/>
                                          </p:stCondLst>
                                        </p:cTn>
                                        <p:tgtEl>
                                          <p:spTgt spid="79899"/>
                                        </p:tgtEl>
                                        <p:attrNameLst>
                                          <p:attrName>style.visibility</p:attrName>
                                        </p:attrNameLst>
                                      </p:cBhvr>
                                      <p:to>
                                        <p:strVal val="visible"/>
                                      </p:to>
                                    </p:set>
                                    <p:animEffect transition="in" filter="wipe(left)">
                                      <p:cBhvr>
                                        <p:cTn id="16" dur="1000"/>
                                        <p:tgtEl>
                                          <p:spTgt spid="79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9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685800" y="326231"/>
            <a:ext cx="7772400" cy="628650"/>
          </a:xfrm>
        </p:spPr>
        <p:txBody>
          <a:bodyPr/>
          <a:lstStyle/>
          <a:p>
            <a:r>
              <a:rPr lang="en-US" altLang="en-US" smtClean="0">
                <a:latin typeface="Arial" pitchFamily="34" charset="0"/>
                <a:cs typeface="Arial" pitchFamily="34" charset="0"/>
              </a:rPr>
              <a:t>MODEL TRANSPORTASI</a:t>
            </a:r>
          </a:p>
        </p:txBody>
      </p:sp>
      <p:sp>
        <p:nvSpPr>
          <p:cNvPr id="81923" name="Rectangle 3"/>
          <p:cNvSpPr>
            <a:spLocks noChangeArrowheads="1"/>
          </p:cNvSpPr>
          <p:nvPr/>
        </p:nvSpPr>
        <p:spPr bwMode="auto">
          <a:xfrm>
            <a:off x="866895" y="1432661"/>
            <a:ext cx="6940011"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44500" indent="-4445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rPr>
              <a:t>Carilah jumlah dikirim dari beberapa titik suplai ke beberapa titik permintaan</a:t>
            </a:r>
          </a:p>
          <a:p>
            <a:pPr>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rPr>
              <a:t>Solusinya meminimumkan total biaya produksi dan biaya pengiriman</a:t>
            </a:r>
          </a:p>
          <a:p>
            <a:pPr>
              <a:lnSpc>
                <a:spcPct val="90000"/>
              </a:lnSpc>
              <a:spcAft>
                <a:spcPct val="40000"/>
              </a:spcAft>
              <a:buClr>
                <a:srgbClr val="FFFF00"/>
              </a:buClr>
              <a:buSzPct val="60000"/>
              <a:buFont typeface="Wingdings" pitchFamily="2" charset="2"/>
              <a:buChar char="v"/>
            </a:pPr>
            <a:r>
              <a:rPr lang="en-US" altLang="en-US" sz="2000" smtClean="0">
                <a:effectLst>
                  <a:outerShdw blurRad="38100" dist="38100" dir="2700000" algn="tl">
                    <a:srgbClr val="000000">
                      <a:alpha val="43137"/>
                    </a:srgbClr>
                  </a:outerShdw>
                </a:effectLst>
              </a:rPr>
              <a:t>Merupakan model linear programming khusus, yaitu model transportasi</a:t>
            </a:r>
            <a:endParaRPr lang="en-US" altLang="en-US" sz="200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2837778"/>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81923"/>
                                        </p:tgtEl>
                                        <p:attrNameLst>
                                          <p:attrName>style.visibility</p:attrName>
                                        </p:attrNameLst>
                                      </p:cBhvr>
                                      <p:to>
                                        <p:strVal val="visible"/>
                                      </p:to>
                                    </p:set>
                                    <p:animEffect transition="in" filter="strips(downRight)">
                                      <p:cBhvr>
                                        <p:cTn id="7" dur="1000"/>
                                        <p:tgtEl>
                                          <p:spTgt spid="81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685800" y="390525"/>
            <a:ext cx="7772400" cy="1028700"/>
          </a:xfrm>
          <a:extLst/>
        </p:spPr>
        <p:txBody>
          <a:bodyPr rtlCol="0">
            <a:normAutofit fontScale="90000"/>
          </a:bodyPr>
          <a:lstStyle/>
          <a:p>
            <a:pPr fontAlgn="auto">
              <a:spcAft>
                <a:spcPts val="0"/>
              </a:spcAft>
              <a:defRPr/>
            </a:pPr>
            <a:r>
              <a:rPr lang="en-US" smtClean="0"/>
              <a:t>DISTRIBUSI Worldwide </a:t>
            </a:r>
            <a:br>
              <a:rPr lang="en-US" smtClean="0"/>
            </a:br>
            <a:r>
              <a:rPr lang="en-US" smtClean="0"/>
              <a:t>Volkswagens DAN SUKU CADANG</a:t>
            </a:r>
            <a:endParaRPr lang="en-US" dirty="0"/>
          </a:p>
        </p:txBody>
      </p:sp>
      <p:pic>
        <p:nvPicPr>
          <p:cNvPr id="839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4" y="1744266"/>
            <a:ext cx="7293423"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Rectangle 4"/>
          <p:cNvSpPr>
            <a:spLocks noChangeArrowheads="1"/>
          </p:cNvSpPr>
          <p:nvPr/>
        </p:nvSpPr>
        <p:spPr bwMode="auto">
          <a:xfrm>
            <a:off x="454025" y="1419225"/>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r>
              <a:rPr lang="en-US" altLang="en-US" sz="1600"/>
              <a:t>Figure </a:t>
            </a:r>
            <a:r>
              <a:rPr lang="en-US" altLang="en-US" sz="1600">
                <a:solidFill>
                  <a:schemeClr val="tx2"/>
                </a:solidFill>
              </a:rPr>
              <a:t>8.4</a:t>
            </a:r>
          </a:p>
        </p:txBody>
      </p:sp>
    </p:spTree>
    <p:extLst>
      <p:ext uri="{BB962C8B-B14F-4D97-AF65-F5344CB8AC3E}">
        <p14:creationId xmlns:p14="http://schemas.microsoft.com/office/powerpoint/2010/main" val="792718966"/>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83971"/>
                                        </p:tgtEl>
                                        <p:attrNameLst>
                                          <p:attrName>style.visibility</p:attrName>
                                        </p:attrNameLst>
                                      </p:cBhvr>
                                      <p:to>
                                        <p:strVal val="visible"/>
                                      </p:to>
                                    </p:set>
                                    <p:animEffect transition="in" filter="dissolve">
                                      <p:cBhvr>
                                        <p:cTn id="7" dur="1000"/>
                                        <p:tgtEl>
                                          <p:spTgt spid="83971"/>
                                        </p:tgtEl>
                                      </p:cBhvr>
                                    </p:animEffect>
                                  </p:childTnLst>
                                </p:cTn>
                              </p:par>
                            </p:childTnLst>
                          </p:cTn>
                        </p:par>
                        <p:par>
                          <p:cTn id="8" fill="hold" nodeType="afterGroup">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3972"/>
                                        </p:tgtEl>
                                        <p:attrNameLst>
                                          <p:attrName>style.visibility</p:attrName>
                                        </p:attrNameLst>
                                      </p:cBhvr>
                                      <p:to>
                                        <p:strVal val="visible"/>
                                      </p:to>
                                    </p:set>
                                    <p:animEffect transition="in" filter="wipe(left)">
                                      <p:cBhvr>
                                        <p:cTn id="11" dur="1000"/>
                                        <p:tgtEl>
                                          <p:spTgt spid="83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2"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711200" y="342900"/>
            <a:ext cx="7772400" cy="695325"/>
          </a:xfrm>
        </p:spPr>
        <p:txBody>
          <a:bodyPr/>
          <a:lstStyle/>
          <a:p>
            <a:pPr>
              <a:lnSpc>
                <a:spcPct val="80000"/>
              </a:lnSpc>
            </a:pPr>
            <a:r>
              <a:rPr lang="en-US" altLang="en-US" smtClean="0">
                <a:latin typeface="Arial" pitchFamily="34" charset="0"/>
                <a:cs typeface="Arial" pitchFamily="34" charset="0"/>
              </a:rPr>
              <a:t>Strategi lokasi </a:t>
            </a:r>
            <a:r>
              <a:rPr lang="en-US" altLang="en-US" smtClean="0">
                <a:latin typeface="Arial" pitchFamily="34" charset="0"/>
                <a:cs typeface="Arial" pitchFamily="34" charset="0"/>
              </a:rPr>
              <a:t>Jasa</a:t>
            </a:r>
            <a:endParaRPr lang="en-US" altLang="en-US" smtClean="0">
              <a:latin typeface="Arial" pitchFamily="34" charset="0"/>
              <a:cs typeface="Arial" pitchFamily="34" charset="0"/>
            </a:endParaRPr>
          </a:p>
        </p:txBody>
      </p:sp>
      <p:sp>
        <p:nvSpPr>
          <p:cNvPr id="88066" name="Rectangle 3"/>
          <p:cNvSpPr>
            <a:spLocks noGrp="1" noChangeArrowheads="1"/>
          </p:cNvSpPr>
          <p:nvPr>
            <p:ph idx="1"/>
          </p:nvPr>
        </p:nvSpPr>
        <p:spPr>
          <a:xfrm>
            <a:off x="928689" y="1115616"/>
            <a:ext cx="7488237" cy="3851672"/>
          </a:xfrm>
        </p:spPr>
        <p:txBody>
          <a:bodyPr>
            <a:normAutofit/>
          </a:bodyPr>
          <a:lstStyle/>
          <a:p>
            <a:pPr marL="444500" indent="-444500" defTabSz="836613">
              <a:spcBef>
                <a:spcPts val="0"/>
              </a:spcBef>
              <a:buFont typeface="Arial" pitchFamily="34" charset="0"/>
              <a:buAutoNum type="arabicPeriod"/>
            </a:pPr>
            <a:r>
              <a:rPr lang="en-US" altLang="en-US" sz="1800">
                <a:latin typeface="+mn-lt"/>
                <a:cs typeface="Arial" pitchFamily="34" charset="0"/>
              </a:rPr>
              <a:t>Daya beli area </a:t>
            </a:r>
            <a:r>
              <a:rPr lang="en-US" altLang="en-US" sz="1800" smtClean="0">
                <a:latin typeface="+mn-lt"/>
                <a:cs typeface="Arial" pitchFamily="34" charset="0"/>
              </a:rPr>
              <a:t>customer-drawing</a:t>
            </a:r>
            <a:endParaRPr lang="en-US" altLang="en-US" sz="1800">
              <a:latin typeface="+mn-lt"/>
              <a:cs typeface="Arial" pitchFamily="34" charset="0"/>
            </a:endParaRPr>
          </a:p>
          <a:p>
            <a:pPr marL="444500" indent="-444500" defTabSz="836613">
              <a:spcBef>
                <a:spcPts val="0"/>
              </a:spcBef>
              <a:buFont typeface="Arial" pitchFamily="34" charset="0"/>
              <a:buAutoNum type="arabicPeriod"/>
            </a:pPr>
            <a:r>
              <a:rPr lang="en-US" altLang="en-US" sz="1800">
                <a:latin typeface="+mn-lt"/>
                <a:cs typeface="Arial" pitchFamily="34" charset="0"/>
              </a:rPr>
              <a:t>Layanan dan kompatibilitas gambar dengan demografi area </a:t>
            </a:r>
            <a:r>
              <a:rPr lang="en-US" altLang="en-US" sz="1800" smtClean="0">
                <a:latin typeface="+mn-lt"/>
                <a:cs typeface="Arial" pitchFamily="34" charset="0"/>
              </a:rPr>
              <a:t>customer-drawing</a:t>
            </a:r>
            <a:endParaRPr lang="en-US" altLang="en-US" sz="1800">
              <a:latin typeface="+mn-lt"/>
              <a:cs typeface="Arial" pitchFamily="34" charset="0"/>
            </a:endParaRPr>
          </a:p>
          <a:p>
            <a:pPr marL="444500" indent="-444500" defTabSz="836613">
              <a:spcBef>
                <a:spcPts val="0"/>
              </a:spcBef>
              <a:buFont typeface="Arial" pitchFamily="34" charset="0"/>
              <a:buAutoNum type="arabicPeriod"/>
            </a:pPr>
            <a:r>
              <a:rPr lang="en-US" altLang="en-US" sz="1800">
                <a:latin typeface="+mn-lt"/>
                <a:cs typeface="Arial" pitchFamily="34" charset="0"/>
              </a:rPr>
              <a:t>Persaingan di daerah tersebut</a:t>
            </a:r>
          </a:p>
          <a:p>
            <a:pPr marL="444500" indent="-444500" defTabSz="836613">
              <a:spcBef>
                <a:spcPts val="0"/>
              </a:spcBef>
              <a:buFont typeface="Arial" pitchFamily="34" charset="0"/>
              <a:buAutoNum type="arabicPeriod"/>
            </a:pPr>
            <a:r>
              <a:rPr lang="en-US" altLang="en-US" sz="1800">
                <a:latin typeface="+mn-lt"/>
                <a:cs typeface="Arial" pitchFamily="34" charset="0"/>
              </a:rPr>
              <a:t>Kualitas kompetisi</a:t>
            </a:r>
          </a:p>
          <a:p>
            <a:pPr marL="444500" indent="-444500" defTabSz="836613">
              <a:spcBef>
                <a:spcPts val="0"/>
              </a:spcBef>
              <a:buFont typeface="Arial" pitchFamily="34" charset="0"/>
              <a:buAutoNum type="arabicPeriod"/>
            </a:pPr>
            <a:r>
              <a:rPr lang="en-US" altLang="en-US" sz="1800">
                <a:latin typeface="+mn-lt"/>
                <a:cs typeface="Arial" pitchFamily="34" charset="0"/>
              </a:rPr>
              <a:t>Keunikan lokasi perusahaan dan pesaing</a:t>
            </a:r>
          </a:p>
          <a:p>
            <a:pPr marL="444500" indent="-444500" defTabSz="836613">
              <a:spcBef>
                <a:spcPts val="0"/>
              </a:spcBef>
              <a:buFont typeface="Arial" pitchFamily="34" charset="0"/>
              <a:buAutoNum type="arabicPeriod"/>
            </a:pPr>
            <a:r>
              <a:rPr lang="en-US" altLang="en-US" sz="1800">
                <a:latin typeface="+mn-lt"/>
                <a:cs typeface="Arial" pitchFamily="34" charset="0"/>
              </a:rPr>
              <a:t>Kualitas fisik fasilitas dan bisnis tetangga</a:t>
            </a:r>
          </a:p>
          <a:p>
            <a:pPr marL="444500" indent="-444500" defTabSz="836613">
              <a:spcBef>
                <a:spcPts val="0"/>
              </a:spcBef>
              <a:buFont typeface="Arial" pitchFamily="34" charset="0"/>
              <a:buAutoNum type="arabicPeriod"/>
            </a:pPr>
            <a:r>
              <a:rPr lang="en-US" altLang="en-US" sz="1800">
                <a:latin typeface="+mn-lt"/>
                <a:cs typeface="Arial" pitchFamily="34" charset="0"/>
              </a:rPr>
              <a:t>Kebijakan operasi perusahaan</a:t>
            </a:r>
          </a:p>
          <a:p>
            <a:pPr marL="444500" indent="-444500" defTabSz="836613">
              <a:spcBef>
                <a:spcPts val="0"/>
              </a:spcBef>
              <a:buFont typeface="Arial" pitchFamily="34" charset="0"/>
              <a:buAutoNum type="arabicPeriod"/>
            </a:pPr>
            <a:r>
              <a:rPr lang="en-US" altLang="en-US" sz="1800">
                <a:latin typeface="+mn-lt"/>
                <a:cs typeface="Arial" pitchFamily="34" charset="0"/>
              </a:rPr>
              <a:t>Kualitas </a:t>
            </a:r>
            <a:r>
              <a:rPr lang="en-US" altLang="en-US" sz="1800" smtClean="0">
                <a:latin typeface="+mn-lt"/>
                <a:cs typeface="Arial" pitchFamily="34" charset="0"/>
              </a:rPr>
              <a:t>manajemen</a:t>
            </a:r>
            <a:endParaRPr lang="en-US" altLang="en-US" sz="1800">
              <a:latin typeface="+mn-lt"/>
              <a:cs typeface="Arial" pitchFamily="34" charset="0"/>
            </a:endParaRPr>
          </a:p>
        </p:txBody>
      </p:sp>
    </p:spTree>
    <p:extLst>
      <p:ext uri="{BB962C8B-B14F-4D97-AF65-F5344CB8AC3E}">
        <p14:creationId xmlns:p14="http://schemas.microsoft.com/office/powerpoint/2010/main" val="3109056986"/>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711200" y="342900"/>
            <a:ext cx="7772400" cy="695325"/>
          </a:xfrm>
        </p:spPr>
        <p:txBody>
          <a:bodyPr/>
          <a:lstStyle/>
          <a:p>
            <a:pPr>
              <a:lnSpc>
                <a:spcPct val="80000"/>
              </a:lnSpc>
            </a:pPr>
            <a:r>
              <a:rPr lang="en-US" altLang="en-US" smtClean="0">
                <a:latin typeface="Arial" pitchFamily="34" charset="0"/>
                <a:cs typeface="Arial" pitchFamily="34" charset="0"/>
              </a:rPr>
              <a:t>Service Location Strategy</a:t>
            </a:r>
          </a:p>
        </p:txBody>
      </p:sp>
      <p:sp>
        <p:nvSpPr>
          <p:cNvPr id="88066" name="Rectangle 3"/>
          <p:cNvSpPr>
            <a:spLocks noGrp="1" noChangeArrowheads="1"/>
          </p:cNvSpPr>
          <p:nvPr>
            <p:ph idx="1"/>
          </p:nvPr>
        </p:nvSpPr>
        <p:spPr>
          <a:xfrm>
            <a:off x="928689" y="1115616"/>
            <a:ext cx="7488237" cy="3851672"/>
          </a:xfrm>
        </p:spPr>
        <p:txBody>
          <a:bodyPr>
            <a:normAutofit/>
          </a:bodyPr>
          <a:lstStyle/>
          <a:p>
            <a:pPr marL="444500" indent="-444500" defTabSz="836613">
              <a:buFont typeface="Arial" pitchFamily="34" charset="0"/>
              <a:buAutoNum type="arabicPeriod"/>
            </a:pPr>
            <a:r>
              <a:rPr lang="en-US" altLang="en-US" sz="1400" smtClean="0">
                <a:latin typeface="Arial" pitchFamily="34" charset="0"/>
                <a:cs typeface="Arial" pitchFamily="34" charset="0"/>
              </a:rPr>
              <a:t>Purchasing power of customer-drawing area</a:t>
            </a:r>
          </a:p>
          <a:p>
            <a:pPr marL="444500" indent="-444500" defTabSz="836613">
              <a:buFont typeface="Arial" pitchFamily="34" charset="0"/>
              <a:buAutoNum type="arabicPeriod"/>
            </a:pPr>
            <a:r>
              <a:rPr lang="en-US" altLang="en-US" sz="1400" smtClean="0">
                <a:latin typeface="Arial" pitchFamily="34" charset="0"/>
                <a:cs typeface="Arial" pitchFamily="34" charset="0"/>
              </a:rPr>
              <a:t>Service and image compatibility with demographics of the customer-drawing area</a:t>
            </a:r>
          </a:p>
          <a:p>
            <a:pPr marL="444500" indent="-444500" defTabSz="836613">
              <a:buFont typeface="Arial" pitchFamily="34" charset="0"/>
              <a:buAutoNum type="arabicPeriod"/>
            </a:pPr>
            <a:r>
              <a:rPr lang="en-US" altLang="en-US" sz="1400" smtClean="0">
                <a:latin typeface="Arial" pitchFamily="34" charset="0"/>
                <a:cs typeface="Arial" pitchFamily="34" charset="0"/>
              </a:rPr>
              <a:t>Competition in the area</a:t>
            </a:r>
          </a:p>
          <a:p>
            <a:pPr marL="444500" indent="-444500" defTabSz="836613">
              <a:buFont typeface="Arial" pitchFamily="34" charset="0"/>
              <a:buAutoNum type="arabicPeriod"/>
            </a:pPr>
            <a:r>
              <a:rPr lang="en-US" altLang="en-US" sz="1400" smtClean="0">
                <a:latin typeface="Arial" pitchFamily="34" charset="0"/>
                <a:cs typeface="Arial" pitchFamily="34" charset="0"/>
              </a:rPr>
              <a:t>Quality of the competition</a:t>
            </a:r>
          </a:p>
          <a:p>
            <a:pPr marL="444500" indent="-444500" defTabSz="836613">
              <a:buFont typeface="Arial" pitchFamily="34" charset="0"/>
              <a:buAutoNum type="arabicPeriod"/>
            </a:pPr>
            <a:r>
              <a:rPr lang="en-US" altLang="en-US" sz="1400" smtClean="0">
                <a:latin typeface="Arial" pitchFamily="34" charset="0"/>
                <a:cs typeface="Arial" pitchFamily="34" charset="0"/>
              </a:rPr>
              <a:t>Uniqueness of the firm’s and competitors’ locations</a:t>
            </a:r>
          </a:p>
          <a:p>
            <a:pPr marL="444500" indent="-444500" defTabSz="836613">
              <a:buFont typeface="Arial" pitchFamily="34" charset="0"/>
              <a:buAutoNum type="arabicPeriod"/>
            </a:pPr>
            <a:r>
              <a:rPr lang="en-US" altLang="en-US" sz="1400" smtClean="0">
                <a:latin typeface="Arial" pitchFamily="34" charset="0"/>
                <a:cs typeface="Arial" pitchFamily="34" charset="0"/>
              </a:rPr>
              <a:t>Physical qualities of facilities and neighboring businesses</a:t>
            </a:r>
          </a:p>
          <a:p>
            <a:pPr marL="444500" indent="-444500" defTabSz="836613">
              <a:buFont typeface="Arial" pitchFamily="34" charset="0"/>
              <a:buAutoNum type="arabicPeriod"/>
            </a:pPr>
            <a:r>
              <a:rPr lang="en-US" altLang="en-US" sz="1400" smtClean="0">
                <a:latin typeface="Arial" pitchFamily="34" charset="0"/>
                <a:cs typeface="Arial" pitchFamily="34" charset="0"/>
              </a:rPr>
              <a:t>Operating policies of the firm</a:t>
            </a:r>
          </a:p>
          <a:p>
            <a:pPr marL="444500" indent="-444500" defTabSz="836613">
              <a:buFont typeface="Arial" pitchFamily="34" charset="0"/>
              <a:buAutoNum type="arabicPeriod"/>
            </a:pPr>
            <a:r>
              <a:rPr lang="en-US" altLang="en-US" sz="1400" smtClean="0">
                <a:latin typeface="Arial" pitchFamily="34" charset="0"/>
                <a:cs typeface="Arial" pitchFamily="34" charset="0"/>
              </a:rPr>
              <a:t>Quality of management</a:t>
            </a:r>
          </a:p>
        </p:txBody>
      </p:sp>
    </p:spTree>
    <p:extLst>
      <p:ext uri="{BB962C8B-B14F-4D97-AF65-F5344CB8AC3E}">
        <p14:creationId xmlns:p14="http://schemas.microsoft.com/office/powerpoint/2010/main" val="297891272"/>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98500" y="228600"/>
            <a:ext cx="7772400" cy="571500"/>
          </a:xfrm>
        </p:spPr>
        <p:txBody>
          <a:bodyPr/>
          <a:lstStyle/>
          <a:p>
            <a:pPr>
              <a:lnSpc>
                <a:spcPct val="80000"/>
              </a:lnSpc>
            </a:pPr>
            <a:r>
              <a:rPr lang="en-US" altLang="en-US" smtClean="0">
                <a:latin typeface="Arial" pitchFamily="34" charset="0"/>
                <a:cs typeface="Arial" pitchFamily="34" charset="0"/>
              </a:rPr>
              <a:t>Strategi lokasi</a:t>
            </a:r>
            <a:endParaRPr lang="en-US" altLang="en-US" sz="3200" smtClean="0">
              <a:latin typeface="Arial" pitchFamily="34" charset="0"/>
              <a:cs typeface="Arial" pitchFamily="34" charset="0"/>
            </a:endParaRPr>
          </a:p>
        </p:txBody>
      </p:sp>
      <p:graphicFrame>
        <p:nvGraphicFramePr>
          <p:cNvPr id="2" name="Table 1"/>
          <p:cNvGraphicFramePr>
            <a:graphicFrameLocks noGrp="1"/>
          </p:cNvGraphicFramePr>
          <p:nvPr>
            <p:extLst/>
          </p:nvPr>
        </p:nvGraphicFramePr>
        <p:xfrm>
          <a:off x="698500" y="857251"/>
          <a:ext cx="7772400" cy="3280346"/>
        </p:xfrm>
        <a:graphic>
          <a:graphicData uri="http://schemas.openxmlformats.org/drawingml/2006/table">
            <a:tbl>
              <a:tblPr firstRow="1" bandRow="1">
                <a:tableStyleId>{2D5ABB26-0587-4C30-8999-92F81FD0307C}</a:tableStyleId>
              </a:tblPr>
              <a:tblGrid>
                <a:gridCol w="1562101"/>
                <a:gridCol w="2324100"/>
                <a:gridCol w="3886199"/>
              </a:tblGrid>
              <a:tr h="278110">
                <a:tc>
                  <a:txBody>
                    <a:bodyPr/>
                    <a:lstStyle/>
                    <a:p>
                      <a:pPr algn="ctr"/>
                      <a:r>
                        <a:rPr lang="en-US" sz="1200" dirty="0" smtClean="0">
                          <a:solidFill>
                            <a:schemeClr val="bg1"/>
                          </a:solidFill>
                        </a:rPr>
                        <a:t>TABLE 8.6</a:t>
                      </a:r>
                      <a:endParaRPr lang="en-US" sz="1200" dirty="0">
                        <a:solidFill>
                          <a:schemeClr val="bg1"/>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r>
                        <a:rPr lang="en-US" sz="1200" smtClean="0"/>
                        <a:t>Strategi Lokasi – Orgranisasi Jasa versus Produksi</a:t>
                      </a:r>
                      <a:r>
                        <a:rPr lang="en-US" sz="1200" baseline="0" smtClean="0"/>
                        <a:t> </a:t>
                      </a:r>
                      <a:r>
                        <a:rPr lang="en-US" sz="1200" smtClean="0"/>
                        <a:t>Barang</a:t>
                      </a:r>
                      <a:endParaRPr lang="en-US" sz="1200" dirty="0"/>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10">
                <a:tc gridSpan="2">
                  <a:txBody>
                    <a:bodyPr/>
                    <a:lstStyle/>
                    <a:p>
                      <a:pPr algn="ctr"/>
                      <a:r>
                        <a:rPr lang="en-US" sz="1200" b="1" smtClean="0">
                          <a:solidFill>
                            <a:srgbClr val="FFFFFF"/>
                          </a:solidFill>
                        </a:rPr>
                        <a:t>JASA/RETAIL/PROFESI</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200" b="1" smtClean="0">
                          <a:solidFill>
                            <a:srgbClr val="FFFFFF"/>
                          </a:solidFill>
                        </a:rPr>
                        <a:t>PRODUKSI BARANG</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10">
                <a:tc gridSpan="2">
                  <a:txBody>
                    <a:bodyPr/>
                    <a:lstStyle/>
                    <a:p>
                      <a:pPr algn="ctr"/>
                      <a:r>
                        <a:rPr lang="en-US" sz="1200" b="1" smtClean="0">
                          <a:solidFill>
                            <a:srgbClr val="FFFFFF"/>
                          </a:solidFill>
                        </a:rPr>
                        <a:t>FOKUS REVENU</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200" b="1" smtClean="0">
                          <a:solidFill>
                            <a:srgbClr val="FFFFFF"/>
                          </a:solidFill>
                        </a:rPr>
                        <a:t>FOKUS</a:t>
                      </a:r>
                      <a:r>
                        <a:rPr lang="en-US" sz="1200" b="1" baseline="0" smtClean="0">
                          <a:solidFill>
                            <a:srgbClr val="FFFFFF"/>
                          </a:solidFill>
                        </a:rPr>
                        <a:t> BIAYA</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446016">
                <a:tc gridSpan="2">
                  <a:txBody>
                    <a:bodyPr/>
                    <a:lstStyle/>
                    <a:p>
                      <a:pPr marL="444500" indent="-444500">
                        <a:tabLst/>
                      </a:pPr>
                      <a:r>
                        <a:rPr lang="en-US" sz="1200" b="1" dirty="0" smtClean="0"/>
                        <a:t>Volume/revenue</a:t>
                      </a:r>
                      <a:br>
                        <a:rPr lang="en-US" sz="1200" b="1" dirty="0" smtClean="0"/>
                      </a:br>
                      <a:r>
                        <a:rPr lang="en-US" sz="1200" dirty="0" smtClean="0"/>
                        <a:t>Drawing area; purchasing power Competition; advertising/pricing </a:t>
                      </a:r>
                    </a:p>
                    <a:p>
                      <a:pPr marL="444500" indent="-444500">
                        <a:tabLst/>
                      </a:pPr>
                      <a:endParaRPr lang="en-US" sz="1200" dirty="0" smtClean="0"/>
                    </a:p>
                    <a:p>
                      <a:pPr marL="444500" indent="-444500">
                        <a:tabLst/>
                      </a:pPr>
                      <a:r>
                        <a:rPr lang="en-US" sz="1200" b="1" dirty="0" smtClean="0"/>
                        <a:t>Physical quality</a:t>
                      </a:r>
                      <a:br>
                        <a:rPr lang="en-US" sz="1200" b="1" dirty="0" smtClean="0"/>
                      </a:br>
                      <a:r>
                        <a:rPr lang="en-US" sz="1200" dirty="0" smtClean="0"/>
                        <a:t>Parking/access; security/lighting; appearance/ image </a:t>
                      </a:r>
                    </a:p>
                    <a:p>
                      <a:pPr marL="444500" indent="-444500">
                        <a:tabLst/>
                      </a:pPr>
                      <a:endParaRPr lang="en-US" sz="1200" dirty="0" smtClean="0"/>
                    </a:p>
                    <a:p>
                      <a:pPr marL="444500" indent="-444500">
                        <a:tabLst/>
                      </a:pPr>
                      <a:r>
                        <a:rPr lang="en-US" sz="1200" b="1" dirty="0" smtClean="0"/>
                        <a:t>Cost determinants</a:t>
                      </a:r>
                      <a:br>
                        <a:rPr lang="en-US" sz="1200" b="1" dirty="0" smtClean="0"/>
                      </a:br>
                      <a:r>
                        <a:rPr lang="en-US" sz="1200" dirty="0" smtClean="0"/>
                        <a:t>Rent</a:t>
                      </a:r>
                      <a:br>
                        <a:rPr lang="en-US" sz="1200" dirty="0" smtClean="0"/>
                      </a:br>
                      <a:r>
                        <a:rPr lang="en-US" sz="1200" dirty="0" smtClean="0"/>
                        <a:t>Management caliber</a:t>
                      </a:r>
                      <a:br>
                        <a:rPr lang="en-US" sz="1200" dirty="0" smtClean="0"/>
                      </a:br>
                      <a:r>
                        <a:rPr lang="en-US" sz="1200" dirty="0" smtClean="0"/>
                        <a:t>Operation policies (hours, wage rates) </a:t>
                      </a: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marL="444500" indent="-444500"/>
                      <a:r>
                        <a:rPr lang="en-US" sz="1200" b="1" dirty="0" smtClean="0"/>
                        <a:t>Tangible costs</a:t>
                      </a:r>
                      <a:br>
                        <a:rPr lang="en-US" sz="1200" b="1" dirty="0" smtClean="0"/>
                      </a:br>
                      <a:r>
                        <a:rPr lang="en-US" sz="1200" dirty="0" smtClean="0"/>
                        <a:t>Transportation cost of raw material Shipment cost of finished goods</a:t>
                      </a:r>
                      <a:br>
                        <a:rPr lang="en-US" sz="1200" dirty="0" smtClean="0"/>
                      </a:br>
                      <a:r>
                        <a:rPr lang="en-US" sz="1200" dirty="0" smtClean="0"/>
                        <a:t>Energy and utility cost; labor; raw material; taxes, and so on </a:t>
                      </a:r>
                    </a:p>
                    <a:p>
                      <a:pPr marL="444500" indent="-444500"/>
                      <a:endParaRPr lang="en-US" sz="1200" dirty="0" smtClean="0"/>
                    </a:p>
                    <a:p>
                      <a:pPr marL="444500" indent="-444500"/>
                      <a:r>
                        <a:rPr lang="en-US" sz="1200" b="1" dirty="0" smtClean="0"/>
                        <a:t>Intangible and future costs</a:t>
                      </a:r>
                      <a:br>
                        <a:rPr lang="en-US" sz="1200" b="1" dirty="0" smtClean="0"/>
                      </a:br>
                      <a:r>
                        <a:rPr lang="en-US" sz="1200" dirty="0" smtClean="0"/>
                        <a:t>Attitude toward union</a:t>
                      </a:r>
                      <a:br>
                        <a:rPr lang="en-US" sz="1200" dirty="0" smtClean="0"/>
                      </a:br>
                      <a:r>
                        <a:rPr lang="en-US" sz="1200" dirty="0" smtClean="0"/>
                        <a:t>Quality of life</a:t>
                      </a:r>
                      <a:br>
                        <a:rPr lang="en-US" sz="1200" dirty="0" smtClean="0"/>
                      </a:br>
                      <a:r>
                        <a:rPr lang="en-US" sz="1200" dirty="0" smtClean="0"/>
                        <a:t>Education expenditures by state Quality of state and local government </a:t>
                      </a:r>
                    </a:p>
                    <a:p>
                      <a:endParaRPr lang="en-US" sz="1200" dirty="0"/>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002977155"/>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98500" y="228600"/>
            <a:ext cx="7772400" cy="571500"/>
          </a:xfrm>
        </p:spPr>
        <p:txBody>
          <a:bodyPr/>
          <a:lstStyle/>
          <a:p>
            <a:pPr>
              <a:lnSpc>
                <a:spcPct val="80000"/>
              </a:lnSpc>
            </a:pPr>
            <a:r>
              <a:rPr lang="en-US" altLang="en-US" smtClean="0">
                <a:latin typeface="Arial" pitchFamily="34" charset="0"/>
                <a:cs typeface="Arial" pitchFamily="34" charset="0"/>
              </a:rPr>
              <a:t>Location Strategies</a:t>
            </a:r>
            <a:endParaRPr lang="en-US" altLang="en-US" sz="3200" smtClean="0">
              <a:latin typeface="Arial" pitchFamily="34" charset="0"/>
              <a:cs typeface="Arial" pitchFamily="34" charset="0"/>
            </a:endParaRPr>
          </a:p>
        </p:txBody>
      </p:sp>
      <p:graphicFrame>
        <p:nvGraphicFramePr>
          <p:cNvPr id="2" name="Table 1"/>
          <p:cNvGraphicFramePr>
            <a:graphicFrameLocks noGrp="1"/>
          </p:cNvGraphicFramePr>
          <p:nvPr>
            <p:extLst/>
          </p:nvPr>
        </p:nvGraphicFramePr>
        <p:xfrm>
          <a:off x="698500" y="857250"/>
          <a:ext cx="7772400" cy="3810000"/>
        </p:xfrm>
        <a:graphic>
          <a:graphicData uri="http://schemas.openxmlformats.org/drawingml/2006/table">
            <a:tbl>
              <a:tblPr firstRow="1" bandRow="1">
                <a:tableStyleId>{2D5ABB26-0587-4C30-8999-92F81FD0307C}</a:tableStyleId>
              </a:tblPr>
              <a:tblGrid>
                <a:gridCol w="1562101"/>
                <a:gridCol w="2324100"/>
                <a:gridCol w="3886199"/>
              </a:tblGrid>
              <a:tr h="278130">
                <a:tc>
                  <a:txBody>
                    <a:bodyPr/>
                    <a:lstStyle/>
                    <a:p>
                      <a:pPr algn="ctr"/>
                      <a:r>
                        <a:rPr lang="en-US" sz="1200" dirty="0" smtClean="0">
                          <a:solidFill>
                            <a:schemeClr val="bg1"/>
                          </a:solidFill>
                        </a:rPr>
                        <a:t>TABLE 8.6</a:t>
                      </a:r>
                      <a:endParaRPr lang="en-US" sz="1200" dirty="0">
                        <a:solidFill>
                          <a:schemeClr val="bg1"/>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tx1"/>
                    </a:solidFill>
                  </a:tcPr>
                </a:tc>
                <a:tc gridSpan="2">
                  <a:txBody>
                    <a:bodyPr/>
                    <a:lstStyle/>
                    <a:p>
                      <a:r>
                        <a:rPr lang="en-US" sz="1200" smtClean="0"/>
                        <a:t>Strategi Lokasi – Orgranisasi Jasa versus Produksi</a:t>
                      </a:r>
                      <a:r>
                        <a:rPr lang="en-US" sz="1200" baseline="0" smtClean="0"/>
                        <a:t> </a:t>
                      </a:r>
                      <a:r>
                        <a:rPr lang="en-US" sz="1200" smtClean="0"/>
                        <a:t>Barang</a:t>
                      </a:r>
                      <a:endParaRPr lang="en-US" sz="1200" dirty="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30">
                <a:tc gridSpan="2">
                  <a:txBody>
                    <a:bodyPr/>
                    <a:lstStyle/>
                    <a:p>
                      <a:pPr algn="ctr"/>
                      <a:r>
                        <a:rPr lang="en-US" sz="1200" b="1" smtClean="0">
                          <a:solidFill>
                            <a:srgbClr val="FFFFFF"/>
                          </a:solidFill>
                        </a:rPr>
                        <a:t>JASA/RETAIL/PROFESI</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200" b="1" smtClean="0">
                          <a:solidFill>
                            <a:srgbClr val="FFFFFF"/>
                          </a:solidFill>
                        </a:rPr>
                        <a:t>PRODUKSI BARANG</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278130">
                <a:tc gridSpan="2">
                  <a:txBody>
                    <a:bodyPr/>
                    <a:lstStyle/>
                    <a:p>
                      <a:pPr algn="ctr"/>
                      <a:r>
                        <a:rPr lang="en-US" sz="1200" b="1" smtClean="0">
                          <a:solidFill>
                            <a:srgbClr val="FFFFFF"/>
                          </a:solidFill>
                        </a:rPr>
                        <a:t>FOKUS REVENU</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pPr algn="ctr"/>
                      <a:r>
                        <a:rPr lang="en-US" sz="1200" b="1" smtClean="0">
                          <a:solidFill>
                            <a:srgbClr val="FFFFFF"/>
                          </a:solidFill>
                        </a:rPr>
                        <a:t>FOKUS</a:t>
                      </a:r>
                      <a:r>
                        <a:rPr lang="en-US" sz="1200" b="1" baseline="0" smtClean="0">
                          <a:solidFill>
                            <a:srgbClr val="FFFFFF"/>
                          </a:solidFill>
                        </a:rPr>
                        <a:t> BIAYA</a:t>
                      </a:r>
                      <a:endParaRPr lang="en-US" sz="1200" b="1" dirty="0">
                        <a:solidFill>
                          <a:srgbClr val="FFFFFF"/>
                        </a:solidFill>
                      </a:endParaRPr>
                    </a:p>
                  </a:txBody>
                  <a:tcPr marT="34288" marB="34288">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accent1"/>
                    </a:solidFill>
                  </a:tcPr>
                </a:tc>
              </a:tr>
              <a:tr h="1531620">
                <a:tc gridSpan="2">
                  <a:txBody>
                    <a:bodyPr/>
                    <a:lstStyle/>
                    <a:p>
                      <a:pPr marL="444500" indent="-444500">
                        <a:tabLst/>
                      </a:pPr>
                      <a:r>
                        <a:rPr lang="en-US" sz="1200" dirty="0" smtClean="0"/>
                        <a:t>Regression models to determine importance of various factors </a:t>
                      </a:r>
                    </a:p>
                    <a:p>
                      <a:pPr marL="444500" indent="-444500">
                        <a:tabLst/>
                      </a:pPr>
                      <a:r>
                        <a:rPr lang="en-US" sz="1200" dirty="0" smtClean="0"/>
                        <a:t>Factor-rating method</a:t>
                      </a:r>
                    </a:p>
                    <a:p>
                      <a:pPr marL="444500" indent="-444500">
                        <a:tabLst/>
                      </a:pPr>
                      <a:r>
                        <a:rPr lang="en-US" sz="1200" dirty="0" smtClean="0"/>
                        <a:t>Traffic counts</a:t>
                      </a:r>
                    </a:p>
                    <a:p>
                      <a:pPr marL="444500" indent="-444500">
                        <a:tabLst/>
                      </a:pPr>
                      <a:r>
                        <a:rPr lang="en-US" sz="1200" dirty="0" smtClean="0"/>
                        <a:t>Demographic analysis of drawing area</a:t>
                      </a:r>
                    </a:p>
                    <a:p>
                      <a:pPr marL="444500" indent="-444500">
                        <a:tabLst/>
                      </a:pPr>
                      <a:r>
                        <a:rPr lang="en-US" sz="1200" dirty="0" smtClean="0"/>
                        <a:t>Purchasing power analysis of area</a:t>
                      </a:r>
                    </a:p>
                    <a:p>
                      <a:pPr marL="444500" indent="-444500">
                        <a:tabLst/>
                      </a:pPr>
                      <a:r>
                        <a:rPr lang="en-US" sz="1200" dirty="0" smtClean="0"/>
                        <a:t>Center-of-gravity method</a:t>
                      </a:r>
                    </a:p>
                    <a:p>
                      <a:pPr marL="444500" indent="-444500">
                        <a:tabLst/>
                      </a:pPr>
                      <a:r>
                        <a:rPr lang="en-US" sz="1200" dirty="0" smtClean="0"/>
                        <a:t>Geographic information systems </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hMerge="1">
                  <a:txBody>
                    <a:bodyPr/>
                    <a:lstStyle/>
                    <a:p>
                      <a:endParaRPr lang="en-US" dirty="0"/>
                    </a:p>
                  </a:txBody>
                  <a:tcP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c>
                  <a:txBody>
                    <a:bodyPr/>
                    <a:lstStyle/>
                    <a:p>
                      <a:r>
                        <a:rPr lang="en-US" sz="1200" dirty="0" smtClean="0"/>
                        <a:t>Transportation method </a:t>
                      </a:r>
                    </a:p>
                    <a:p>
                      <a:r>
                        <a:rPr lang="en-US" sz="1200" dirty="0" smtClean="0"/>
                        <a:t>Factor-rating method </a:t>
                      </a:r>
                    </a:p>
                    <a:p>
                      <a:r>
                        <a:rPr lang="en-US" sz="1200" dirty="0" smtClean="0"/>
                        <a:t>Locational cost–volume analysis</a:t>
                      </a:r>
                    </a:p>
                    <a:p>
                      <a:r>
                        <a:rPr lang="en-US" sz="1200" dirty="0" smtClean="0"/>
                        <a:t>Crossover charts </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tcPr>
                </a:tc>
              </a:tr>
              <a:tr h="278130">
                <a:tc gridSpan="2">
                  <a:txBody>
                    <a:bodyPr/>
                    <a:lstStyle/>
                    <a:p>
                      <a:pPr marL="444500" indent="-444500" algn="ctr">
                        <a:tabLst/>
                      </a:pPr>
                      <a:r>
                        <a:rPr lang="en-US" sz="1200" b="1" smtClean="0">
                          <a:solidFill>
                            <a:srgbClr val="FFFFFF"/>
                          </a:solidFill>
                        </a:rPr>
                        <a:t>ASUMSI</a:t>
                      </a:r>
                      <a:endParaRPr lang="en-US" sz="1200" b="1" dirty="0" smtClean="0">
                        <a:solidFill>
                          <a:srgbClr val="FFFFFF"/>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c hMerge="1">
                  <a:txBody>
                    <a:bodyPr/>
                    <a:lstStyle/>
                    <a:p>
                      <a:endParaRPr lang="en-US"/>
                    </a:p>
                  </a:txBody>
                  <a:tcPr/>
                </a:tc>
                <a:tc>
                  <a:txBody>
                    <a:bodyPr/>
                    <a:lstStyle/>
                    <a:p>
                      <a:pPr algn="ctr"/>
                      <a:r>
                        <a:rPr lang="en-US" sz="1200" b="1" smtClean="0">
                          <a:solidFill>
                            <a:srgbClr val="FFFFFF"/>
                          </a:solidFill>
                        </a:rPr>
                        <a:t>ASUMSI</a:t>
                      </a:r>
                      <a:endParaRPr lang="en-US" sz="1200" b="1" dirty="0" smtClean="0">
                        <a:solidFill>
                          <a:srgbClr val="FFFFFF"/>
                        </a:solidFill>
                      </a:endParaRP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rgbClr val="D33320"/>
                    </a:solidFill>
                  </a:tcPr>
                </a:tc>
              </a:tr>
              <a:tr h="1165860">
                <a:tc gridSpan="2">
                  <a:txBody>
                    <a:bodyPr/>
                    <a:lstStyle/>
                    <a:p>
                      <a:pPr marL="444500" indent="-444500">
                        <a:tabLst/>
                      </a:pPr>
                      <a:r>
                        <a:rPr lang="en-US" sz="1200" dirty="0" smtClean="0"/>
                        <a:t>Location is a major determinant of</a:t>
                      </a:r>
                      <a:r>
                        <a:rPr lang="en-US" sz="1200" baseline="0" dirty="0" smtClean="0"/>
                        <a:t> </a:t>
                      </a:r>
                      <a:r>
                        <a:rPr lang="en-US" sz="1200" dirty="0" smtClean="0"/>
                        <a:t>revenue </a:t>
                      </a:r>
                    </a:p>
                    <a:p>
                      <a:pPr marL="444500" indent="-444500">
                        <a:tabLst/>
                      </a:pPr>
                      <a:r>
                        <a:rPr lang="en-US" sz="1200" dirty="0" smtClean="0"/>
                        <a:t>High customer-contact issues are critical</a:t>
                      </a:r>
                    </a:p>
                    <a:p>
                      <a:pPr marL="444500" indent="-444500">
                        <a:tabLst/>
                      </a:pPr>
                      <a:r>
                        <a:rPr lang="en-US" sz="1200" dirty="0" smtClean="0"/>
                        <a:t>Costs are relatively constant for a given area; therefore, the revenue function is critical </a:t>
                      </a:r>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444500" indent="-444500"/>
                      <a:r>
                        <a:rPr lang="en-US" sz="1200" b="0" kern="1200" dirty="0" smtClean="0">
                          <a:solidFill>
                            <a:schemeClr val="tx1"/>
                          </a:solidFill>
                          <a:effectLst/>
                          <a:latin typeface="+mn-lt"/>
                          <a:ea typeface="+mn-ea"/>
                          <a:cs typeface="+mn-cs"/>
                        </a:rPr>
                        <a:t>Location is a major determinant of cost</a:t>
                      </a:r>
                    </a:p>
                    <a:p>
                      <a:pPr marL="444500" indent="-444500"/>
                      <a:r>
                        <a:rPr lang="en-US" sz="1200" b="0" kern="1200" dirty="0" smtClean="0">
                          <a:solidFill>
                            <a:schemeClr val="tx1"/>
                          </a:solidFill>
                          <a:effectLst/>
                          <a:latin typeface="+mn-lt"/>
                          <a:ea typeface="+mn-ea"/>
                          <a:cs typeface="+mn-cs"/>
                        </a:rPr>
                        <a:t>Most major costs can be identified explicitly for each site</a:t>
                      </a:r>
                    </a:p>
                    <a:p>
                      <a:pPr marL="444500" indent="-444500"/>
                      <a:r>
                        <a:rPr lang="en-US" sz="1200" b="0" kern="1200" dirty="0" smtClean="0">
                          <a:solidFill>
                            <a:schemeClr val="tx1"/>
                          </a:solidFill>
                          <a:effectLst/>
                          <a:latin typeface="+mn-lt"/>
                          <a:ea typeface="+mn-ea"/>
                          <a:cs typeface="+mn-cs"/>
                        </a:rPr>
                        <a:t>Low customer contact allows focus on the identifiable costs</a:t>
                      </a:r>
                    </a:p>
                    <a:p>
                      <a:pPr marL="444500" indent="-444500"/>
                      <a:r>
                        <a:rPr lang="en-US" sz="1200" b="0" kern="1200" dirty="0" smtClean="0">
                          <a:solidFill>
                            <a:schemeClr val="tx1"/>
                          </a:solidFill>
                          <a:effectLst/>
                          <a:latin typeface="+mn-lt"/>
                          <a:ea typeface="+mn-ea"/>
                          <a:cs typeface="+mn-cs"/>
                        </a:rPr>
                        <a:t>Intangible costs can be evaluated </a:t>
                      </a:r>
                      <a:endParaRPr lang="en-US" sz="1200" dirty="0" smtClean="0"/>
                    </a:p>
                  </a:txBody>
                  <a:tcPr marT="34290" marB="34290">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657833662"/>
      </p:ext>
    </p:extLst>
  </p:cSld>
  <p:clrMapOvr>
    <a:masterClrMapping/>
  </p:clrMapOvr>
  <mc:AlternateContent xmlns:mc="http://schemas.openxmlformats.org/markup-compatibility/2006">
    <mc:Choice xmlns:p14="http://schemas.microsoft.com/office/powerpoint/2010/main" Requires="p14">
      <p:transition spd="slow" p14:dur="2250">
        <p:dissolve/>
      </p:transition>
    </mc:Choice>
    <mc:Fallback>
      <p:transition spd="slow">
        <p:dissolv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85800" y="381000"/>
            <a:ext cx="7772400" cy="638175"/>
          </a:xfrm>
        </p:spPr>
        <p:txBody>
          <a:bodyPr/>
          <a:lstStyle/>
          <a:p>
            <a:pPr>
              <a:lnSpc>
                <a:spcPct val="80000"/>
              </a:lnSpc>
            </a:pPr>
            <a:r>
              <a:rPr lang="en-US" altLang="en-US" sz="3200" smtClean="0">
                <a:latin typeface="Arial" pitchFamily="34" charset="0"/>
                <a:cs typeface="Arial" pitchFamily="34" charset="0"/>
              </a:rPr>
              <a:t>Bagaimana rantai Hotel memilih situs</a:t>
            </a:r>
          </a:p>
        </p:txBody>
      </p:sp>
      <p:sp>
        <p:nvSpPr>
          <p:cNvPr id="94211" name="Rectangle 3"/>
          <p:cNvSpPr>
            <a:spLocks noChangeArrowheads="1"/>
          </p:cNvSpPr>
          <p:nvPr/>
        </p:nvSpPr>
        <p:spPr bwMode="auto">
          <a:xfrm>
            <a:off x="788989" y="1173306"/>
            <a:ext cx="7551737"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Arial" pitchFamily="34" charset="0"/>
                <a:cs typeface="Arial" pitchFamily="34" charset="0"/>
              </a:defRPr>
            </a:lvl1pPr>
            <a:lvl2pPr marL="990600" indent="-3175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0"/>
              </a:spcAft>
              <a:buClr>
                <a:srgbClr val="FFFF00"/>
              </a:buClr>
              <a:buSzPct val="60000"/>
              <a:buFont typeface="Wingdings" pitchFamily="2" charset="2"/>
              <a:buChar char="v"/>
            </a:pPr>
            <a:r>
              <a:rPr lang="en-US" altLang="en-US">
                <a:effectLst>
                  <a:outerShdw blurRad="38100" dist="38100" dir="2700000" algn="tl">
                    <a:srgbClr val="000000">
                      <a:alpha val="43137"/>
                    </a:srgbClr>
                  </a:outerShdw>
                </a:effectLst>
                <a:latin typeface="+mn-lt"/>
              </a:rPr>
              <a:t>Lokasi adalah keputusan strategis yang penting dalam industri </a:t>
            </a:r>
            <a:r>
              <a:rPr lang="en-US" altLang="en-US" smtClean="0">
                <a:effectLst>
                  <a:outerShdw blurRad="38100" dist="38100" dir="2700000" algn="tl">
                    <a:srgbClr val="000000">
                      <a:alpha val="43137"/>
                    </a:srgbClr>
                  </a:outerShdw>
                </a:effectLst>
                <a:latin typeface="+mn-lt"/>
              </a:rPr>
              <a:t>perhotelan</a:t>
            </a:r>
          </a:p>
          <a:p>
            <a:pPr>
              <a:spcAft>
                <a:spcPts val="0"/>
              </a:spcAft>
              <a:buClr>
                <a:srgbClr val="FFFF00"/>
              </a:buClr>
              <a:buSzPct val="60000"/>
              <a:buFont typeface="Wingdings" pitchFamily="2" charset="2"/>
              <a:buChar char="v"/>
            </a:pPr>
            <a:r>
              <a:rPr lang="en-US" altLang="en-US" smtClean="0">
                <a:effectLst>
                  <a:outerShdw blurRad="38100" dist="38100" dir="2700000" algn="tl">
                    <a:srgbClr val="000000">
                      <a:alpha val="43137"/>
                    </a:srgbClr>
                  </a:outerShdw>
                </a:effectLst>
                <a:latin typeface="+mn-lt"/>
              </a:rPr>
              <a:t>La </a:t>
            </a:r>
            <a:r>
              <a:rPr lang="en-US" altLang="en-US">
                <a:effectLst>
                  <a:outerShdw blurRad="38100" dist="38100" dir="2700000" algn="tl">
                    <a:srgbClr val="000000">
                      <a:alpha val="43137"/>
                    </a:srgbClr>
                  </a:outerShdw>
                </a:effectLst>
                <a:latin typeface="+mn-lt"/>
              </a:rPr>
              <a:t>Quinta dimulai dengan 35 variabel independen dan bekerja untuk memperbaiki model regresi untuk memprediksi profitabilitas</a:t>
            </a:r>
          </a:p>
          <a:p>
            <a:pPr>
              <a:spcAft>
                <a:spcPts val="0"/>
              </a:spcAft>
              <a:buClr>
                <a:srgbClr val="FFFF00"/>
              </a:buClr>
              <a:buSzPct val="60000"/>
              <a:buFont typeface="Wingdings" pitchFamily="2" charset="2"/>
              <a:buChar char="v"/>
            </a:pPr>
            <a:r>
              <a:rPr lang="sv-SE" altLang="en-US">
                <a:effectLst>
                  <a:outerShdw blurRad="38100" dist="38100" dir="2700000" algn="tl">
                    <a:srgbClr val="000000">
                      <a:alpha val="43137"/>
                    </a:srgbClr>
                  </a:outerShdw>
                </a:effectLst>
                <a:latin typeface="+mn-lt"/>
              </a:rPr>
              <a:t>Model terakhir hanya memiliki empat </a:t>
            </a:r>
            <a:r>
              <a:rPr lang="sv-SE" altLang="en-US" smtClean="0">
                <a:effectLst>
                  <a:outerShdw blurRad="38100" dist="38100" dir="2700000" algn="tl">
                    <a:srgbClr val="000000">
                      <a:alpha val="43137"/>
                    </a:srgbClr>
                  </a:outerShdw>
                </a:effectLst>
                <a:latin typeface="+mn-lt"/>
              </a:rPr>
              <a:t>variabel</a:t>
            </a:r>
          </a:p>
          <a:p>
            <a:pPr lvl="1">
              <a:spcAft>
                <a:spcPts val="0"/>
              </a:spcAft>
              <a:buClr>
                <a:srgbClr val="FFFF00"/>
              </a:buClr>
              <a:buSzPct val="60000"/>
              <a:buFont typeface="Wingdings" pitchFamily="2" charset="2"/>
              <a:buChar char="v"/>
            </a:pPr>
            <a:r>
              <a:rPr lang="en-US" altLang="en-US" sz="1600">
                <a:effectLst>
                  <a:outerShdw blurRad="38100" dist="38100" dir="2700000" algn="tl">
                    <a:srgbClr val="000000">
                      <a:alpha val="43137"/>
                    </a:srgbClr>
                  </a:outerShdw>
                </a:effectLst>
                <a:latin typeface="+mn-lt"/>
              </a:rPr>
              <a:t>Harga penginapan</a:t>
            </a:r>
          </a:p>
          <a:p>
            <a:pPr lvl="1">
              <a:spcAft>
                <a:spcPts val="0"/>
              </a:spcAft>
              <a:buClr>
                <a:srgbClr val="FFFF00"/>
              </a:buClr>
              <a:buSzPct val="60000"/>
              <a:buFont typeface="Wingdings" pitchFamily="2" charset="2"/>
              <a:buChar char="v"/>
            </a:pPr>
            <a:r>
              <a:rPr lang="en-US" altLang="en-US" sz="1600">
                <a:effectLst>
                  <a:outerShdw blurRad="38100" dist="38100" dir="2700000" algn="tl">
                    <a:srgbClr val="000000">
                      <a:alpha val="43137"/>
                    </a:srgbClr>
                  </a:outerShdw>
                </a:effectLst>
                <a:latin typeface="+mn-lt"/>
              </a:rPr>
              <a:t>Tingkat pendapatan rata-rata</a:t>
            </a:r>
          </a:p>
          <a:p>
            <a:pPr lvl="1">
              <a:spcAft>
                <a:spcPts val="0"/>
              </a:spcAft>
              <a:buClr>
                <a:srgbClr val="FFFF00"/>
              </a:buClr>
              <a:buSzPct val="60000"/>
              <a:buFont typeface="Wingdings" pitchFamily="2" charset="2"/>
              <a:buChar char="v"/>
            </a:pPr>
            <a:r>
              <a:rPr lang="en-US" altLang="en-US" sz="1600">
                <a:effectLst>
                  <a:outerShdw blurRad="38100" dist="38100" dir="2700000" algn="tl">
                    <a:srgbClr val="000000">
                      <a:alpha val="43137"/>
                    </a:srgbClr>
                  </a:outerShdw>
                </a:effectLst>
                <a:latin typeface="+mn-lt"/>
              </a:rPr>
              <a:t>Populasi negara per penginapan</a:t>
            </a:r>
          </a:p>
          <a:p>
            <a:pPr lvl="1">
              <a:spcAft>
                <a:spcPts val="0"/>
              </a:spcAft>
              <a:buClr>
                <a:srgbClr val="FFFF00"/>
              </a:buClr>
              <a:buSzPct val="60000"/>
              <a:buFont typeface="Wingdings" pitchFamily="2" charset="2"/>
              <a:buChar char="v"/>
            </a:pPr>
            <a:r>
              <a:rPr lang="en-US" altLang="en-US" sz="1600">
                <a:effectLst>
                  <a:outerShdw blurRad="38100" dist="38100" dir="2700000" algn="tl">
                    <a:srgbClr val="000000">
                      <a:alpha val="43137"/>
                    </a:srgbClr>
                  </a:outerShdw>
                </a:effectLst>
                <a:latin typeface="+mn-lt"/>
              </a:rPr>
              <a:t>Lokasi perguruan tinggi terdekat</a:t>
            </a:r>
          </a:p>
        </p:txBody>
      </p:sp>
      <p:sp>
        <p:nvSpPr>
          <p:cNvPr id="2" name="TextBox 1"/>
          <p:cNvSpPr txBox="1"/>
          <p:nvPr/>
        </p:nvSpPr>
        <p:spPr>
          <a:xfrm>
            <a:off x="5237895" y="2428875"/>
            <a:ext cx="3626813" cy="2061982"/>
          </a:xfrm>
          <a:prstGeom prst="rect">
            <a:avLst/>
          </a:prstGeom>
          <a:solidFill>
            <a:schemeClr val="accent4"/>
          </a:solidFill>
          <a:ln>
            <a:solidFill>
              <a:srgbClr val="000000"/>
            </a:solidFill>
          </a:ln>
        </p:spPr>
        <p:txBody>
          <a:bodyPr wrap="none" lIns="324000" tIns="327600" rIns="288000" bIns="327600">
            <a:spAutoFit/>
          </a:bodyPr>
          <a:lstStyle/>
          <a:p>
            <a:pPr algn="ctr" fontAlgn="auto">
              <a:lnSpc>
                <a:spcPct val="90000"/>
              </a:lnSpc>
              <a:spcBef>
                <a:spcPts val="0"/>
              </a:spcBef>
              <a:spcAft>
                <a:spcPts val="1200"/>
              </a:spcAft>
              <a:defRPr/>
            </a:pPr>
            <a:r>
              <a:rPr lang="en-US" i="1" dirty="0">
                <a:solidFill>
                  <a:srgbClr val="000000"/>
                </a:solidFill>
                <a:effectLst>
                  <a:outerShdw blurRad="38100" dist="38100" dir="2700000" algn="tl">
                    <a:srgbClr val="000000">
                      <a:alpha val="43137"/>
                    </a:srgbClr>
                  </a:outerShdw>
                </a:effectLst>
                <a:latin typeface="Times New Roman"/>
                <a:cs typeface="Times New Roman"/>
              </a:rPr>
              <a:t>r</a:t>
            </a:r>
            <a:r>
              <a:rPr lang="en-US" baseline="30000" dirty="0">
                <a:solidFill>
                  <a:srgbClr val="000000"/>
                </a:solidFill>
                <a:effectLst>
                  <a:outerShdw blurRad="38100" dist="38100" dir="2700000" algn="tl">
                    <a:srgbClr val="000000">
                      <a:alpha val="43137"/>
                    </a:srgbClr>
                  </a:outerShdw>
                </a:effectLst>
                <a:latin typeface="+mn-lt"/>
                <a:cs typeface="+mn-cs"/>
              </a:rPr>
              <a:t>2</a:t>
            </a:r>
            <a:r>
              <a:rPr lang="en-US" dirty="0">
                <a:solidFill>
                  <a:srgbClr val="000000"/>
                </a:solidFill>
                <a:effectLst>
                  <a:outerShdw blurRad="38100" dist="38100" dir="2700000" algn="tl">
                    <a:srgbClr val="000000">
                      <a:alpha val="43137"/>
                    </a:srgbClr>
                  </a:outerShdw>
                </a:effectLst>
                <a:latin typeface="+mn-lt"/>
                <a:cs typeface="+mn-cs"/>
              </a:rPr>
              <a:t> = .51</a:t>
            </a:r>
          </a:p>
          <a:p>
            <a:pPr algn="ctr" fontAlgn="auto">
              <a:lnSpc>
                <a:spcPct val="90000"/>
              </a:lnSpc>
              <a:spcBef>
                <a:spcPts val="0"/>
              </a:spcBef>
              <a:spcAft>
                <a:spcPts val="0"/>
              </a:spcAft>
              <a:defRPr/>
            </a:pPr>
            <a:r>
              <a:rPr lang="en-US" dirty="0">
                <a:solidFill>
                  <a:srgbClr val="000000"/>
                </a:solidFill>
                <a:effectLst>
                  <a:outerShdw blurRad="38100" dist="38100" dir="2700000" algn="tl">
                    <a:srgbClr val="000000">
                      <a:alpha val="43137"/>
                    </a:srgbClr>
                  </a:outerShdw>
                </a:effectLst>
                <a:latin typeface="+mn-lt"/>
                <a:cs typeface="+mn-cs"/>
              </a:rPr>
              <a:t>51</a:t>
            </a:r>
            <a:r>
              <a:rPr lang="en-US">
                <a:solidFill>
                  <a:srgbClr val="000000"/>
                </a:solidFill>
                <a:effectLst>
                  <a:outerShdw blurRad="38100" dist="38100" dir="2700000" algn="tl">
                    <a:srgbClr val="000000">
                      <a:alpha val="43137"/>
                    </a:srgbClr>
                  </a:outerShdw>
                </a:effectLst>
                <a:latin typeface="+mn-lt"/>
                <a:cs typeface="+mn-cs"/>
              </a:rPr>
              <a:t>% </a:t>
            </a:r>
            <a:r>
              <a:rPr lang="en-US">
                <a:solidFill>
                  <a:srgbClr val="000000"/>
                </a:solidFill>
                <a:effectLst>
                  <a:outerShdw blurRad="38100" dist="38100" dir="2700000" algn="tl">
                    <a:srgbClr val="000000">
                      <a:alpha val="43137"/>
                    </a:srgbClr>
                  </a:outerShdw>
                </a:effectLst>
                <a:latin typeface="+mn-lt"/>
                <a:cs typeface="+mn-cs"/>
              </a:rPr>
              <a:t>dari</a:t>
            </a:r>
          </a:p>
          <a:p>
            <a:pPr algn="ctr" fontAlgn="auto">
              <a:lnSpc>
                <a:spcPct val="90000"/>
              </a:lnSpc>
              <a:spcBef>
                <a:spcPts val="0"/>
              </a:spcBef>
              <a:spcAft>
                <a:spcPts val="0"/>
              </a:spcAft>
              <a:defRPr/>
            </a:pPr>
            <a:r>
              <a:rPr lang="en-US">
                <a:solidFill>
                  <a:srgbClr val="000000"/>
                </a:solidFill>
                <a:effectLst>
                  <a:outerShdw blurRad="38100" dist="38100" dir="2700000" algn="tl">
                    <a:srgbClr val="000000">
                      <a:alpha val="43137"/>
                    </a:srgbClr>
                  </a:outerShdw>
                </a:effectLst>
                <a:latin typeface="+mn-lt"/>
                <a:cs typeface="+mn-cs"/>
              </a:rPr>
              <a:t>profitabilitas </a:t>
            </a:r>
            <a:r>
              <a:rPr lang="en-US" smtClean="0">
                <a:solidFill>
                  <a:srgbClr val="000000"/>
                </a:solidFill>
                <a:effectLst>
                  <a:outerShdw blurRad="38100" dist="38100" dir="2700000" algn="tl">
                    <a:srgbClr val="000000">
                      <a:alpha val="43137"/>
                    </a:srgbClr>
                  </a:outerShdw>
                </a:effectLst>
                <a:latin typeface="+mn-lt"/>
                <a:cs typeface="+mn-cs"/>
              </a:rPr>
              <a:t>diprediksi </a:t>
            </a:r>
            <a:r>
              <a:rPr lang="en-US">
                <a:solidFill>
                  <a:srgbClr val="000000"/>
                </a:solidFill>
                <a:effectLst>
                  <a:outerShdw blurRad="38100" dist="38100" dir="2700000" algn="tl">
                    <a:srgbClr val="000000">
                      <a:alpha val="43137"/>
                    </a:srgbClr>
                  </a:outerShdw>
                </a:effectLst>
                <a:latin typeface="+mn-lt"/>
                <a:cs typeface="+mn-cs"/>
              </a:rPr>
              <a:t>oleh</a:t>
            </a:r>
          </a:p>
          <a:p>
            <a:pPr algn="ctr" fontAlgn="auto">
              <a:lnSpc>
                <a:spcPct val="90000"/>
              </a:lnSpc>
              <a:spcBef>
                <a:spcPts val="0"/>
              </a:spcBef>
              <a:spcAft>
                <a:spcPts val="0"/>
              </a:spcAft>
              <a:defRPr/>
            </a:pPr>
            <a:r>
              <a:rPr lang="en-US">
                <a:solidFill>
                  <a:srgbClr val="000000"/>
                </a:solidFill>
                <a:effectLst>
                  <a:outerShdw blurRad="38100" dist="38100" dir="2700000" algn="tl">
                    <a:srgbClr val="000000">
                      <a:alpha val="43137"/>
                    </a:srgbClr>
                  </a:outerShdw>
                </a:effectLst>
                <a:latin typeface="+mn-lt"/>
                <a:cs typeface="+mn-cs"/>
              </a:rPr>
              <a:t>hanya </a:t>
            </a:r>
            <a:r>
              <a:rPr lang="en-US" smtClean="0">
                <a:solidFill>
                  <a:srgbClr val="000000"/>
                </a:solidFill>
                <a:effectLst>
                  <a:outerShdw blurRad="38100" dist="38100" dir="2700000" algn="tl">
                    <a:srgbClr val="000000">
                      <a:alpha val="43137"/>
                    </a:srgbClr>
                  </a:outerShdw>
                </a:effectLst>
                <a:latin typeface="+mn-lt"/>
                <a:cs typeface="+mn-cs"/>
              </a:rPr>
              <a:t>empat variabel ini</a:t>
            </a:r>
            <a:endParaRPr lang="en-US">
              <a:solidFill>
                <a:srgbClr val="000000"/>
              </a:solidFill>
              <a:effectLst>
                <a:outerShdw blurRad="38100" dist="38100" dir="2700000" algn="tl">
                  <a:srgbClr val="000000">
                    <a:alpha val="43137"/>
                  </a:srgbClr>
                </a:outerShdw>
              </a:effectLst>
              <a:latin typeface="+mn-lt"/>
              <a:cs typeface="+mn-cs"/>
            </a:endParaRPr>
          </a:p>
          <a:p>
            <a:pPr algn="ctr" fontAlgn="auto">
              <a:lnSpc>
                <a:spcPct val="90000"/>
              </a:lnSpc>
              <a:spcBef>
                <a:spcPts val="0"/>
              </a:spcBef>
              <a:spcAft>
                <a:spcPts val="0"/>
              </a:spcAft>
              <a:defRPr/>
            </a:pPr>
            <a:endParaRPr lang="en-US" dirty="0">
              <a:solidFill>
                <a:srgbClr val="000000"/>
              </a:solidFill>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3352272917"/>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strips(downRight)">
                                      <p:cBhvr>
                                        <p:cTn id="7" dur="1000"/>
                                        <p:tgtEl>
                                          <p:spTgt spid="942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85800" y="381000"/>
            <a:ext cx="7772400" cy="638175"/>
          </a:xfrm>
        </p:spPr>
        <p:txBody>
          <a:bodyPr/>
          <a:lstStyle/>
          <a:p>
            <a:pPr>
              <a:lnSpc>
                <a:spcPct val="80000"/>
              </a:lnSpc>
            </a:pPr>
            <a:r>
              <a:rPr lang="en-US" altLang="en-US" sz="3200" smtClean="0">
                <a:latin typeface="Arial" pitchFamily="34" charset="0"/>
                <a:cs typeface="Arial" pitchFamily="34" charset="0"/>
              </a:rPr>
              <a:t>Bagaimana rantai Hotel memilih situs</a:t>
            </a:r>
          </a:p>
        </p:txBody>
      </p:sp>
      <p:sp>
        <p:nvSpPr>
          <p:cNvPr id="94211" name="Rectangle 3"/>
          <p:cNvSpPr>
            <a:spLocks noChangeArrowheads="1"/>
          </p:cNvSpPr>
          <p:nvPr/>
        </p:nvSpPr>
        <p:spPr bwMode="auto">
          <a:xfrm>
            <a:off x="788989" y="1173306"/>
            <a:ext cx="755173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Arial" pitchFamily="34" charset="0"/>
                <a:cs typeface="Arial" pitchFamily="34" charset="0"/>
              </a:defRPr>
            </a:lvl1pPr>
            <a:lvl2pPr marL="990600" indent="-3175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0"/>
              </a:spcAft>
              <a:buClr>
                <a:schemeClr val="accent1"/>
              </a:buClr>
              <a:buSzPct val="60000"/>
              <a:buFont typeface="Lucida Grande"/>
              <a:buChar char="►"/>
            </a:pPr>
            <a:r>
              <a:rPr lang="en-US" altLang="en-US"/>
              <a:t>Location is a strategically important decision in the hospitality industry</a:t>
            </a:r>
          </a:p>
          <a:p>
            <a:pPr>
              <a:spcAft>
                <a:spcPts val="0"/>
              </a:spcAft>
              <a:buClr>
                <a:schemeClr val="accent1"/>
              </a:buClr>
              <a:buSzPct val="60000"/>
              <a:buFont typeface="Lucida Grande"/>
              <a:buChar char="►"/>
            </a:pPr>
            <a:r>
              <a:rPr lang="en-US" altLang="en-US"/>
              <a:t>La Quinta started with 35 independent variables and worked to refine a regression model to predict profitability</a:t>
            </a:r>
          </a:p>
          <a:p>
            <a:pPr>
              <a:spcAft>
                <a:spcPts val="0"/>
              </a:spcAft>
              <a:buClr>
                <a:schemeClr val="accent1"/>
              </a:buClr>
              <a:buSzPct val="60000"/>
              <a:buFont typeface="Lucida Grande"/>
              <a:buChar char="►"/>
            </a:pPr>
            <a:r>
              <a:rPr lang="en-US" altLang="en-US"/>
              <a:t>The final model had only four variables</a:t>
            </a:r>
          </a:p>
          <a:p>
            <a:pPr lvl="1">
              <a:spcAft>
                <a:spcPts val="0"/>
              </a:spcAft>
              <a:buClr>
                <a:schemeClr val="accent1"/>
              </a:buClr>
              <a:buSzPct val="60000"/>
              <a:buFont typeface="Lucida Grande"/>
              <a:buChar char="►"/>
            </a:pPr>
            <a:r>
              <a:rPr lang="en-US" altLang="en-US" sz="1600"/>
              <a:t>Price of the inn</a:t>
            </a:r>
          </a:p>
          <a:p>
            <a:pPr lvl="1">
              <a:spcAft>
                <a:spcPts val="0"/>
              </a:spcAft>
              <a:buClr>
                <a:schemeClr val="accent1"/>
              </a:buClr>
              <a:buSzPct val="60000"/>
              <a:buFont typeface="Lucida Grande"/>
              <a:buChar char="►"/>
            </a:pPr>
            <a:r>
              <a:rPr lang="en-US" altLang="en-US" sz="1600"/>
              <a:t>Median income levels</a:t>
            </a:r>
          </a:p>
          <a:p>
            <a:pPr lvl="1">
              <a:spcAft>
                <a:spcPts val="0"/>
              </a:spcAft>
              <a:buClr>
                <a:schemeClr val="accent1"/>
              </a:buClr>
              <a:buSzPct val="60000"/>
              <a:buFont typeface="Lucida Grande"/>
              <a:buChar char="►"/>
            </a:pPr>
            <a:r>
              <a:rPr lang="en-US" altLang="en-US" sz="1600"/>
              <a:t>State population per inn</a:t>
            </a:r>
          </a:p>
          <a:p>
            <a:pPr lvl="1">
              <a:spcAft>
                <a:spcPts val="0"/>
              </a:spcAft>
              <a:buClr>
                <a:schemeClr val="accent1"/>
              </a:buClr>
              <a:buSzPct val="60000"/>
              <a:buFont typeface="Lucida Grande"/>
              <a:buChar char="►"/>
            </a:pPr>
            <a:r>
              <a:rPr lang="en-US" altLang="en-US" sz="1600"/>
              <a:t>Location of nearby colleges</a:t>
            </a:r>
          </a:p>
        </p:txBody>
      </p:sp>
      <p:sp>
        <p:nvSpPr>
          <p:cNvPr id="2" name="TextBox 1"/>
          <p:cNvSpPr txBox="1"/>
          <p:nvPr/>
        </p:nvSpPr>
        <p:spPr>
          <a:xfrm>
            <a:off x="6184125" y="2428875"/>
            <a:ext cx="2000214" cy="2311281"/>
          </a:xfrm>
          <a:prstGeom prst="rect">
            <a:avLst/>
          </a:prstGeom>
          <a:solidFill>
            <a:schemeClr val="accent4"/>
          </a:solidFill>
          <a:ln>
            <a:solidFill>
              <a:srgbClr val="000000"/>
            </a:solidFill>
          </a:ln>
        </p:spPr>
        <p:txBody>
          <a:bodyPr wrap="none" lIns="324000" tIns="327600" rIns="288000" bIns="327600">
            <a:spAutoFit/>
          </a:bodyPr>
          <a:lstStyle/>
          <a:p>
            <a:pPr algn="ctr" fontAlgn="auto">
              <a:lnSpc>
                <a:spcPct val="90000"/>
              </a:lnSpc>
              <a:spcBef>
                <a:spcPts val="0"/>
              </a:spcBef>
              <a:spcAft>
                <a:spcPts val="1200"/>
              </a:spcAft>
              <a:defRPr/>
            </a:pPr>
            <a:r>
              <a:rPr lang="en-US" i="1" dirty="0">
                <a:solidFill>
                  <a:srgbClr val="000000"/>
                </a:solidFill>
                <a:latin typeface="Times New Roman"/>
                <a:cs typeface="Times New Roman"/>
              </a:rPr>
              <a:t>r</a:t>
            </a:r>
            <a:r>
              <a:rPr lang="en-US" baseline="30000" dirty="0">
                <a:solidFill>
                  <a:srgbClr val="000000"/>
                </a:solidFill>
                <a:latin typeface="+mn-lt"/>
                <a:cs typeface="+mn-cs"/>
              </a:rPr>
              <a:t>2</a:t>
            </a:r>
            <a:r>
              <a:rPr lang="en-US" dirty="0">
                <a:solidFill>
                  <a:srgbClr val="000000"/>
                </a:solidFill>
                <a:latin typeface="+mn-lt"/>
                <a:cs typeface="+mn-cs"/>
              </a:rPr>
              <a:t> = .51</a:t>
            </a:r>
          </a:p>
          <a:p>
            <a:pPr algn="ctr" fontAlgn="auto">
              <a:lnSpc>
                <a:spcPct val="90000"/>
              </a:lnSpc>
              <a:spcBef>
                <a:spcPts val="0"/>
              </a:spcBef>
              <a:spcAft>
                <a:spcPts val="0"/>
              </a:spcAft>
              <a:defRPr/>
            </a:pPr>
            <a:r>
              <a:rPr lang="en-US" dirty="0">
                <a:solidFill>
                  <a:srgbClr val="000000"/>
                </a:solidFill>
                <a:latin typeface="+mn-lt"/>
                <a:cs typeface="+mn-cs"/>
              </a:rPr>
              <a:t>51% of the </a:t>
            </a:r>
          </a:p>
          <a:p>
            <a:pPr algn="ctr" fontAlgn="auto">
              <a:lnSpc>
                <a:spcPct val="90000"/>
              </a:lnSpc>
              <a:spcBef>
                <a:spcPts val="0"/>
              </a:spcBef>
              <a:spcAft>
                <a:spcPts val="0"/>
              </a:spcAft>
              <a:defRPr/>
            </a:pPr>
            <a:r>
              <a:rPr lang="en-US" dirty="0">
                <a:solidFill>
                  <a:srgbClr val="000000"/>
                </a:solidFill>
                <a:latin typeface="+mn-lt"/>
                <a:cs typeface="+mn-cs"/>
              </a:rPr>
              <a:t>profitability is </a:t>
            </a:r>
          </a:p>
          <a:p>
            <a:pPr algn="ctr" fontAlgn="auto">
              <a:lnSpc>
                <a:spcPct val="90000"/>
              </a:lnSpc>
              <a:spcBef>
                <a:spcPts val="0"/>
              </a:spcBef>
              <a:spcAft>
                <a:spcPts val="0"/>
              </a:spcAft>
              <a:defRPr/>
            </a:pPr>
            <a:r>
              <a:rPr lang="en-US" dirty="0">
                <a:solidFill>
                  <a:srgbClr val="000000"/>
                </a:solidFill>
                <a:latin typeface="+mn-lt"/>
                <a:cs typeface="+mn-cs"/>
              </a:rPr>
              <a:t>predicted by </a:t>
            </a:r>
          </a:p>
          <a:p>
            <a:pPr algn="ctr" fontAlgn="auto">
              <a:lnSpc>
                <a:spcPct val="90000"/>
              </a:lnSpc>
              <a:spcBef>
                <a:spcPts val="0"/>
              </a:spcBef>
              <a:spcAft>
                <a:spcPts val="0"/>
              </a:spcAft>
              <a:defRPr/>
            </a:pPr>
            <a:r>
              <a:rPr lang="en-US" dirty="0">
                <a:solidFill>
                  <a:srgbClr val="000000"/>
                </a:solidFill>
                <a:latin typeface="+mn-lt"/>
                <a:cs typeface="+mn-cs"/>
              </a:rPr>
              <a:t>just these</a:t>
            </a:r>
          </a:p>
          <a:p>
            <a:pPr algn="ctr" fontAlgn="auto">
              <a:lnSpc>
                <a:spcPct val="90000"/>
              </a:lnSpc>
              <a:spcBef>
                <a:spcPts val="0"/>
              </a:spcBef>
              <a:spcAft>
                <a:spcPts val="0"/>
              </a:spcAft>
              <a:defRPr/>
            </a:pPr>
            <a:r>
              <a:rPr lang="en-US" dirty="0">
                <a:solidFill>
                  <a:srgbClr val="000000"/>
                </a:solidFill>
                <a:latin typeface="+mn-lt"/>
                <a:cs typeface="+mn-cs"/>
              </a:rPr>
              <a:t>four variables!</a:t>
            </a:r>
          </a:p>
        </p:txBody>
      </p:sp>
    </p:spTree>
    <p:extLst>
      <p:ext uri="{BB962C8B-B14F-4D97-AF65-F5344CB8AC3E}">
        <p14:creationId xmlns:p14="http://schemas.microsoft.com/office/powerpoint/2010/main" val="3795551391"/>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4211"/>
                                        </p:tgtEl>
                                        <p:attrNameLst>
                                          <p:attrName>style.visibility</p:attrName>
                                        </p:attrNameLst>
                                      </p:cBhvr>
                                      <p:to>
                                        <p:strVal val="visible"/>
                                      </p:to>
                                    </p:set>
                                    <p:animEffect transition="in" filter="strips(downRight)">
                                      <p:cBhvr>
                                        <p:cTn id="7" dur="1000"/>
                                        <p:tgtEl>
                                          <p:spTgt spid="942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autoUpdateAnimBg="0"/>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295275"/>
            <a:ext cx="7772400" cy="1009650"/>
          </a:xfrm>
          <a:extLst/>
        </p:spPr>
        <p:txBody>
          <a:bodyPr rtlCol="0">
            <a:normAutofit/>
          </a:bodyPr>
          <a:lstStyle/>
          <a:p>
            <a:pPr fontAlgn="auto">
              <a:spcAft>
                <a:spcPts val="0"/>
              </a:spcAft>
              <a:defRPr/>
            </a:pPr>
            <a:r>
              <a:rPr lang="en-US" dirty="0"/>
              <a:t>Geographic Information Systems (GIS)</a:t>
            </a:r>
          </a:p>
        </p:txBody>
      </p:sp>
      <p:sp>
        <p:nvSpPr>
          <p:cNvPr id="98307" name="Rectangle 3"/>
          <p:cNvSpPr>
            <a:spLocks noChangeArrowheads="1"/>
          </p:cNvSpPr>
          <p:nvPr/>
        </p:nvSpPr>
        <p:spPr bwMode="auto">
          <a:xfrm>
            <a:off x="661989" y="1413272"/>
            <a:ext cx="7864475"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a:solidFill>
                  <a:schemeClr val="tx1"/>
                </a:solidFill>
                <a:latin typeface="Arial" pitchFamily="34" charset="0"/>
                <a:cs typeface="Arial" pitchFamily="34" charset="0"/>
              </a:defRPr>
            </a:lvl1pPr>
            <a:lvl2pPr marL="990600" indent="-31750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fontAlgn="base">
              <a:spcBef>
                <a:spcPct val="0"/>
              </a:spcBef>
              <a:spcAft>
                <a:spcPct val="0"/>
              </a:spcAft>
              <a:defRPr>
                <a:solidFill>
                  <a:schemeClr val="tx1"/>
                </a:solidFill>
                <a:latin typeface="Arial" pitchFamily="34" charset="0"/>
                <a:cs typeface="Arial" pitchFamily="34" charset="0"/>
              </a:defRPr>
            </a:lvl6pPr>
            <a:lvl7pPr marL="2971800" indent="-228600" defTabSz="457200" fontAlgn="base">
              <a:spcBef>
                <a:spcPct val="0"/>
              </a:spcBef>
              <a:spcAft>
                <a:spcPct val="0"/>
              </a:spcAft>
              <a:defRPr>
                <a:solidFill>
                  <a:schemeClr val="tx1"/>
                </a:solidFill>
                <a:latin typeface="Arial" pitchFamily="34" charset="0"/>
                <a:cs typeface="Arial" pitchFamily="34" charset="0"/>
              </a:defRPr>
            </a:lvl7pPr>
            <a:lvl8pPr marL="3429000" indent="-228600" defTabSz="457200" fontAlgn="base">
              <a:spcBef>
                <a:spcPct val="0"/>
              </a:spcBef>
              <a:spcAft>
                <a:spcPct val="0"/>
              </a:spcAft>
              <a:defRPr>
                <a:solidFill>
                  <a:schemeClr val="tx1"/>
                </a:solidFill>
                <a:latin typeface="Arial" pitchFamily="34" charset="0"/>
                <a:cs typeface="Arial" pitchFamily="34" charset="0"/>
              </a:defRPr>
            </a:lvl8pPr>
            <a:lvl9pPr marL="3886200" indent="-228600" defTabSz="457200" fontAlgn="base">
              <a:spcBef>
                <a:spcPct val="0"/>
              </a:spcBef>
              <a:spcAft>
                <a:spcPct val="0"/>
              </a:spcAft>
              <a:defRPr>
                <a:solidFill>
                  <a:schemeClr val="tx1"/>
                </a:solidFill>
                <a:latin typeface="Arial" pitchFamily="34" charset="0"/>
                <a:cs typeface="Arial" pitchFamily="34" charset="0"/>
              </a:defRPr>
            </a:lvl9pPr>
          </a:lstStyle>
          <a:p>
            <a:pPr>
              <a:spcAft>
                <a:spcPts val="0"/>
              </a:spcAft>
              <a:buClr>
                <a:srgbClr val="FFFF00"/>
              </a:buClr>
              <a:buSzPct val="60000"/>
              <a:buFont typeface="Wingdings" pitchFamily="2" charset="2"/>
              <a:buChar char="v"/>
            </a:pPr>
            <a:r>
              <a:rPr lang="en-US" altLang="en-US" sz="2000" kern="0">
                <a:effectLst>
                  <a:outerShdw blurRad="38100" dist="38100" dir="2700000" algn="tl">
                    <a:srgbClr val="000000">
                      <a:alpha val="43137"/>
                    </a:srgbClr>
                  </a:outerShdw>
                </a:effectLst>
                <a:latin typeface="+mn-lt"/>
              </a:rPr>
              <a:t>Alat penting untuk membantu dalam analisis lokasi</a:t>
            </a:r>
          </a:p>
          <a:p>
            <a:pPr>
              <a:spcAft>
                <a:spcPts val="0"/>
              </a:spcAft>
              <a:buClr>
                <a:srgbClr val="FFFF00"/>
              </a:buClr>
              <a:buSzPct val="60000"/>
              <a:buFont typeface="Wingdings" pitchFamily="2" charset="2"/>
              <a:buChar char="v"/>
            </a:pPr>
            <a:r>
              <a:rPr lang="en-US" altLang="en-US" sz="2000" kern="0">
                <a:effectLst>
                  <a:outerShdw blurRad="38100" dist="38100" dir="2700000" algn="tl">
                    <a:srgbClr val="000000">
                      <a:alpha val="43137"/>
                    </a:srgbClr>
                  </a:outerShdw>
                </a:effectLst>
                <a:latin typeface="+mn-lt"/>
              </a:rPr>
              <a:t>Memungkinkan analisis demografis yang lebih kompleks</a:t>
            </a:r>
          </a:p>
          <a:p>
            <a:pPr>
              <a:spcAft>
                <a:spcPts val="0"/>
              </a:spcAft>
              <a:buClr>
                <a:srgbClr val="FFFF00"/>
              </a:buClr>
              <a:buSzPct val="60000"/>
              <a:buFont typeface="Wingdings" pitchFamily="2" charset="2"/>
              <a:buChar char="v"/>
            </a:pPr>
            <a:r>
              <a:rPr lang="en-US" altLang="en-US" sz="2000" kern="0">
                <a:effectLst>
                  <a:outerShdw blurRad="38100" dist="38100" dir="2700000" algn="tl">
                    <a:srgbClr val="000000">
                      <a:alpha val="43137"/>
                    </a:srgbClr>
                  </a:outerShdw>
                </a:effectLst>
                <a:latin typeface="+mn-lt"/>
              </a:rPr>
              <a:t>Basis data yang tersedia </a:t>
            </a:r>
            <a:r>
              <a:rPr lang="en-US" altLang="en-US" sz="2000" kern="0" smtClean="0">
                <a:effectLst>
                  <a:outerShdw blurRad="38100" dist="38100" dir="2700000" algn="tl">
                    <a:srgbClr val="000000">
                      <a:alpha val="43137"/>
                    </a:srgbClr>
                  </a:outerShdw>
                </a:effectLst>
                <a:latin typeface="+mn-lt"/>
              </a:rPr>
              <a:t>meliputi</a:t>
            </a:r>
            <a:endParaRPr lang="en-US" altLang="en-US" sz="2000" kern="0">
              <a:effectLst>
                <a:outerShdw blurRad="38100" dist="38100" dir="2700000" algn="tl">
                  <a:srgbClr val="000000">
                    <a:alpha val="43137"/>
                  </a:srgbClr>
                </a:outerShdw>
              </a:effectLst>
              <a:latin typeface="+mn-lt"/>
            </a:endParaRPr>
          </a:p>
          <a:p>
            <a:pPr lvl="1">
              <a:spcAft>
                <a:spcPts val="0"/>
              </a:spcAft>
              <a:buClr>
                <a:srgbClr val="FFFF00"/>
              </a:buClr>
              <a:buSzPct val="60000"/>
              <a:buFont typeface="Wingdings" pitchFamily="2" charset="2"/>
              <a:buChar char="v"/>
            </a:pPr>
            <a:r>
              <a:rPr lang="en-US" altLang="en-US" kern="0">
                <a:effectLst>
                  <a:outerShdw blurRad="38100" dist="38100" dir="2700000" algn="tl">
                    <a:srgbClr val="000000">
                      <a:alpha val="43137"/>
                    </a:srgbClr>
                  </a:outerShdw>
                </a:effectLst>
                <a:latin typeface="+mn-lt"/>
              </a:rPr>
              <a:t>Data sensus terperinci</a:t>
            </a:r>
          </a:p>
          <a:p>
            <a:pPr lvl="1">
              <a:spcAft>
                <a:spcPts val="0"/>
              </a:spcAft>
              <a:buClr>
                <a:srgbClr val="FFFF00"/>
              </a:buClr>
              <a:buSzPct val="60000"/>
              <a:buFont typeface="Wingdings" pitchFamily="2" charset="2"/>
              <a:buChar char="v"/>
            </a:pPr>
            <a:r>
              <a:rPr lang="en-US" altLang="en-US" kern="0">
                <a:effectLst>
                  <a:outerShdw blurRad="38100" dist="38100" dir="2700000" algn="tl">
                    <a:srgbClr val="000000">
                      <a:alpha val="43137"/>
                    </a:srgbClr>
                  </a:outerShdw>
                </a:effectLst>
                <a:latin typeface="+mn-lt"/>
              </a:rPr>
              <a:t>Peta terperinci</a:t>
            </a:r>
          </a:p>
          <a:p>
            <a:pPr lvl="1">
              <a:spcAft>
                <a:spcPts val="0"/>
              </a:spcAft>
              <a:buClr>
                <a:srgbClr val="FFFF00"/>
              </a:buClr>
              <a:buSzPct val="60000"/>
              <a:buFont typeface="Wingdings" pitchFamily="2" charset="2"/>
              <a:buChar char="v"/>
            </a:pPr>
            <a:r>
              <a:rPr lang="en-US" altLang="en-US" kern="0">
                <a:effectLst>
                  <a:outerShdw blurRad="38100" dist="38100" dir="2700000" algn="tl">
                    <a:srgbClr val="000000">
                      <a:alpha val="43137"/>
                    </a:srgbClr>
                  </a:outerShdw>
                </a:effectLst>
                <a:latin typeface="+mn-lt"/>
              </a:rPr>
              <a:t>Utilitas</a:t>
            </a:r>
          </a:p>
          <a:p>
            <a:pPr lvl="1">
              <a:spcAft>
                <a:spcPts val="0"/>
              </a:spcAft>
              <a:buClr>
                <a:srgbClr val="FFFF00"/>
              </a:buClr>
              <a:buSzPct val="60000"/>
              <a:buFont typeface="Wingdings" pitchFamily="2" charset="2"/>
              <a:buChar char="v"/>
            </a:pPr>
            <a:r>
              <a:rPr lang="en-US" altLang="en-US" kern="0">
                <a:effectLst>
                  <a:outerShdw blurRad="38100" dist="38100" dir="2700000" algn="tl">
                    <a:srgbClr val="000000">
                      <a:alpha val="43137"/>
                    </a:srgbClr>
                  </a:outerShdw>
                </a:effectLst>
                <a:latin typeface="+mn-lt"/>
              </a:rPr>
              <a:t>Fitur geografis</a:t>
            </a:r>
          </a:p>
          <a:p>
            <a:pPr lvl="1">
              <a:spcAft>
                <a:spcPts val="0"/>
              </a:spcAft>
              <a:buClr>
                <a:srgbClr val="FFFF00"/>
              </a:buClr>
              <a:buSzPct val="60000"/>
              <a:buFont typeface="Wingdings" pitchFamily="2" charset="2"/>
              <a:buChar char="v"/>
            </a:pPr>
            <a:r>
              <a:rPr lang="en-US" altLang="en-US" kern="0">
                <a:effectLst>
                  <a:outerShdw blurRad="38100" dist="38100" dir="2700000" algn="tl">
                    <a:srgbClr val="000000">
                      <a:alpha val="43137"/>
                    </a:srgbClr>
                  </a:outerShdw>
                </a:effectLst>
                <a:latin typeface="+mn-lt"/>
              </a:rPr>
              <a:t>Lokasi layanan utama</a:t>
            </a:r>
          </a:p>
        </p:txBody>
      </p:sp>
    </p:spTree>
    <p:extLst>
      <p:ext uri="{BB962C8B-B14F-4D97-AF65-F5344CB8AC3E}">
        <p14:creationId xmlns:p14="http://schemas.microsoft.com/office/powerpoint/2010/main" val="1865501820"/>
      </p:ext>
    </p:extLst>
  </p:cSld>
  <p:clrMapOvr>
    <a:masterClrMapping/>
  </p:clrMapOvr>
  <mc:AlternateContent xmlns:mc="http://schemas.openxmlformats.org/markup-compatibility/2006">
    <mc:Choice xmlns:p14="http://schemas.microsoft.com/office/powerpoint/2010/main" Requires="p14">
      <p:transition spd="slow" p14:dur="2250">
        <p:pull dir="lu"/>
      </p:transition>
    </mc:Choice>
    <mc:Fallback>
      <p:transition spd="slow">
        <p:pull dir="lu"/>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98307"/>
                                        </p:tgtEl>
                                        <p:attrNameLst>
                                          <p:attrName>style.visibility</p:attrName>
                                        </p:attrNameLst>
                                      </p:cBhvr>
                                      <p:to>
                                        <p:strVal val="visible"/>
                                      </p:to>
                                    </p:set>
                                    <p:animEffect transition="in" filter="strips(downRight)">
                                      <p:cBhvr>
                                        <p:cTn id="7" dur="1000"/>
                                        <p:tgtEl>
                                          <p:spTgt spid="98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295275"/>
            <a:ext cx="7772400" cy="1009650"/>
          </a:xfrm>
          <a:extLst/>
        </p:spPr>
        <p:txBody>
          <a:bodyPr rtlCol="0">
            <a:normAutofit/>
          </a:bodyPr>
          <a:lstStyle/>
          <a:p>
            <a:pPr fontAlgn="auto">
              <a:spcAft>
                <a:spcPts val="0"/>
              </a:spcAft>
              <a:defRPr/>
            </a:pPr>
            <a:r>
              <a:rPr lang="en-US" dirty="0"/>
              <a:t>Geographic Information Systems (GIS)</a:t>
            </a:r>
          </a:p>
        </p:txBody>
      </p:sp>
      <p:pic>
        <p:nvPicPr>
          <p:cNvPr id="100356" name="Picture 4" descr="G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1497" y="1191910"/>
            <a:ext cx="4881005" cy="3756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230816"/>
      </p:ext>
    </p:extLst>
  </p:cSld>
  <p:clrMapOvr>
    <a:masterClrMapping/>
  </p:clrMapOvr>
  <mc:AlternateContent xmlns:mc="http://schemas.openxmlformats.org/markup-compatibility/2006">
    <mc:Choice xmlns:p14="http://schemas.microsoft.com/office/powerpoint/2010/main" Requires="p14">
      <p:transition spd="slow" p14:dur="2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100356"/>
                                        </p:tgtEl>
                                        <p:attrNameLst>
                                          <p:attrName>style.visibility</p:attrName>
                                        </p:attrNameLst>
                                      </p:cBhvr>
                                      <p:to>
                                        <p:strVal val="visible"/>
                                      </p:to>
                                    </p:set>
                                    <p:anim calcmode="lin" valueType="num">
                                      <p:cBhvr>
                                        <p:cTn id="7" dur="1000" fill="hold"/>
                                        <p:tgtEl>
                                          <p:spTgt spid="100356"/>
                                        </p:tgtEl>
                                        <p:attrNameLst>
                                          <p:attrName>ppt_w</p:attrName>
                                        </p:attrNameLst>
                                      </p:cBhvr>
                                      <p:tavLst>
                                        <p:tav tm="0">
                                          <p:val>
                                            <p:strVal val="2/3*#ppt_w"/>
                                          </p:val>
                                        </p:tav>
                                        <p:tav tm="100000">
                                          <p:val>
                                            <p:strVal val="#ppt_w"/>
                                          </p:val>
                                        </p:tav>
                                      </p:tavLst>
                                    </p:anim>
                                    <p:anim calcmode="lin" valueType="num">
                                      <p:cBhvr>
                                        <p:cTn id="8" dur="1000" fill="hold"/>
                                        <p:tgtEl>
                                          <p:spTgt spid="10035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Template>
  <TotalTime>7456</TotalTime>
  <Words>2700</Words>
  <Application>Microsoft Office PowerPoint</Application>
  <PresentationFormat>On-screen Show (16:9)</PresentationFormat>
  <Paragraphs>700</Paragraphs>
  <Slides>60</Slides>
  <Notes>51</Notes>
  <HiddenSlides>19</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5" baseType="lpstr">
      <vt:lpstr>Arial Unicode MS</vt:lpstr>
      <vt:lpstr>ＭＳ Ｐゴシック</vt:lpstr>
      <vt:lpstr>ＭＳ Ｐゴシック</vt:lpstr>
      <vt:lpstr>Arial</vt:lpstr>
      <vt:lpstr>Calibri</vt:lpstr>
      <vt:lpstr>Century Gothic</vt:lpstr>
      <vt:lpstr>Courier New</vt:lpstr>
      <vt:lpstr>Helvetica Neue</vt:lpstr>
      <vt:lpstr>Lucida Grande</vt:lpstr>
      <vt:lpstr>Tahoma</vt:lpstr>
      <vt:lpstr>Times New Roman</vt:lpstr>
      <vt:lpstr>Wingdings</vt:lpstr>
      <vt:lpstr>Wingdings 3</vt:lpstr>
      <vt:lpstr>Ion</vt:lpstr>
      <vt:lpstr>Equation</vt:lpstr>
      <vt:lpstr>Strategi Lokasi</vt:lpstr>
      <vt:lpstr>Outline</vt:lpstr>
      <vt:lpstr>Learning Objectives</vt:lpstr>
      <vt:lpstr>Learning Objectives</vt:lpstr>
      <vt:lpstr>Location Provides Competitive Advantage for FedEx</vt:lpstr>
      <vt:lpstr>Penting Strategisnya Keputusan Lokasi</vt:lpstr>
      <vt:lpstr>Penting Strategisnya Keputusan Lokasi</vt:lpstr>
      <vt:lpstr>PowerPoint Presentation</vt:lpstr>
      <vt:lpstr>Penting Strategisnya Keputusan Lokasi</vt:lpstr>
      <vt:lpstr>Pentingnya Lokasi</vt:lpstr>
      <vt:lpstr>Strategisnya Keputusan Lokasi</vt:lpstr>
      <vt:lpstr>Lokasi dan Biaya</vt:lpstr>
      <vt:lpstr>Faktor-faktor yang Mempengaruhi Keputusan Lokasi </vt:lpstr>
      <vt:lpstr>Faktor-faktor yang Mempengaruhi Keputusan Lokasi </vt:lpstr>
      <vt:lpstr>Keputusan Lokasi</vt:lpstr>
      <vt:lpstr>Keputusan Lokasi</vt:lpstr>
      <vt:lpstr>Keputusan Lokasi</vt:lpstr>
      <vt:lpstr>Location Decisions</vt:lpstr>
      <vt:lpstr>Location Decisions</vt:lpstr>
      <vt:lpstr>Indeks Daya Saing Global Negara</vt:lpstr>
      <vt:lpstr>Faktor yang Mempengaruhi Keputusan Lokasi</vt:lpstr>
      <vt:lpstr>Faktor yang Mempengaruhi Keputusan Lokasi</vt:lpstr>
      <vt:lpstr>Faktor yang Mempengaruhi Keputusan Lokasi</vt:lpstr>
      <vt:lpstr>Faktor yang Mempengaruhi Keputusan Lokasi</vt:lpstr>
      <vt:lpstr>Faktor yang Mempengaruhi Keputusan Lokasi</vt:lpstr>
      <vt:lpstr>Faktor yang Mempengaruhi Keputusan Lokasi</vt:lpstr>
      <vt:lpstr>Ranking Corruption</vt:lpstr>
      <vt:lpstr>Faktor yang Mempengaruhi Keputusan Lokasi</vt:lpstr>
      <vt:lpstr>Faktor yang Mempengaruhi Keputusan Lokasi</vt:lpstr>
      <vt:lpstr>Clustering Perusahaan</vt:lpstr>
      <vt:lpstr>Clustering Perusahaan</vt:lpstr>
      <vt:lpstr>Clustering Perusahaan</vt:lpstr>
      <vt:lpstr>Metode Factor-Rating</vt:lpstr>
      <vt:lpstr>Metode Factor-Rating</vt:lpstr>
      <vt:lpstr>CONTOH Factor-Rating</vt:lpstr>
      <vt:lpstr>Analisis biaya-volume lokasi</vt:lpstr>
      <vt:lpstr>Analisis biaya-volume lokasi</vt:lpstr>
      <vt:lpstr>Contoh analisis biaya-volume lokasi</vt:lpstr>
      <vt:lpstr>Contoh Analisis biaya-volume lokasi</vt:lpstr>
      <vt:lpstr>Contoh Analisis biaya-volume lokasi</vt:lpstr>
      <vt:lpstr>Metode pusat gravitasi</vt:lpstr>
      <vt:lpstr>Metode pusat grafitasi</vt:lpstr>
      <vt:lpstr>Metode pusat gravitasi</vt:lpstr>
      <vt:lpstr>Center-of-Gravity Method</vt:lpstr>
      <vt:lpstr>Metode pusat gravitasi</vt:lpstr>
      <vt:lpstr>Metode pusat gravitasi</vt:lpstr>
      <vt:lpstr>Metode pusat gravitasi</vt:lpstr>
      <vt:lpstr>Metode pusat gravitasi</vt:lpstr>
      <vt:lpstr>Metode pusat gravitasi</vt:lpstr>
      <vt:lpstr>Metode pusat gravitasi</vt:lpstr>
      <vt:lpstr>MODEL TRANSPORTASI</vt:lpstr>
      <vt:lpstr>DISTRIBUSI Worldwide  Volkswagens DAN SUKU CADANG</vt:lpstr>
      <vt:lpstr>Strategi lokasi Jasa</vt:lpstr>
      <vt:lpstr>Service Location Strategy</vt:lpstr>
      <vt:lpstr>Strategi lokasi</vt:lpstr>
      <vt:lpstr>Location Strategies</vt:lpstr>
      <vt:lpstr>Bagaimana rantai Hotel memilih situs</vt:lpstr>
      <vt:lpstr>Bagaimana rantai Hotel memilih situs</vt:lpstr>
      <vt:lpstr>Geographic Information Systems (GIS)</vt:lpstr>
      <vt:lpstr>Geographic Information Systems (GIS)</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Heizer/Render 11e</dc:title>
  <dc:subject>Chapter 8 - Location Strategies</dc:subject>
  <dc:creator>Jeff Heyl</dc:creator>
  <cp:lastModifiedBy>PE</cp:lastModifiedBy>
  <cp:revision>645</cp:revision>
  <dcterms:created xsi:type="dcterms:W3CDTF">2012-09-28T10:33:31Z</dcterms:created>
  <dcterms:modified xsi:type="dcterms:W3CDTF">2018-09-01T00:57:11Z</dcterms:modified>
</cp:coreProperties>
</file>