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1" r:id="rId1"/>
  </p:sldMasterIdLst>
  <p:notesMasterIdLst>
    <p:notesMasterId r:id="rId96"/>
  </p:notesMasterIdLst>
  <p:sldIdLst>
    <p:sldId id="257" r:id="rId2"/>
    <p:sldId id="280" r:id="rId3"/>
    <p:sldId id="365" r:id="rId4"/>
    <p:sldId id="292" r:id="rId5"/>
    <p:sldId id="452" r:id="rId6"/>
    <p:sldId id="451" r:id="rId7"/>
    <p:sldId id="372" r:id="rId8"/>
    <p:sldId id="458" r:id="rId9"/>
    <p:sldId id="453" r:id="rId10"/>
    <p:sldId id="443" r:id="rId11"/>
    <p:sldId id="374" r:id="rId12"/>
    <p:sldId id="375" r:id="rId13"/>
    <p:sldId id="376" r:id="rId14"/>
    <p:sldId id="454" r:id="rId15"/>
    <p:sldId id="377" r:id="rId16"/>
    <p:sldId id="455" r:id="rId17"/>
    <p:sldId id="378" r:id="rId18"/>
    <p:sldId id="456" r:id="rId19"/>
    <p:sldId id="457" r:id="rId20"/>
    <p:sldId id="379" r:id="rId21"/>
    <p:sldId id="380" r:id="rId22"/>
    <p:sldId id="381" r:id="rId23"/>
    <p:sldId id="444" r:id="rId24"/>
    <p:sldId id="383" r:id="rId25"/>
    <p:sldId id="516" r:id="rId26"/>
    <p:sldId id="384" r:id="rId27"/>
    <p:sldId id="385" r:id="rId28"/>
    <p:sldId id="445" r:id="rId29"/>
    <p:sldId id="517" r:id="rId30"/>
    <p:sldId id="386" r:id="rId31"/>
    <p:sldId id="387" r:id="rId32"/>
    <p:sldId id="388" r:id="rId33"/>
    <p:sldId id="389" r:id="rId34"/>
    <p:sldId id="460" r:id="rId35"/>
    <p:sldId id="518" r:id="rId36"/>
    <p:sldId id="461" r:id="rId37"/>
    <p:sldId id="462" r:id="rId38"/>
    <p:sldId id="463" r:id="rId39"/>
    <p:sldId id="464" r:id="rId40"/>
    <p:sldId id="465" r:id="rId41"/>
    <p:sldId id="466" r:id="rId42"/>
    <p:sldId id="467" r:id="rId43"/>
    <p:sldId id="468" r:id="rId44"/>
    <p:sldId id="469" r:id="rId45"/>
    <p:sldId id="519" r:id="rId46"/>
    <p:sldId id="470" r:id="rId47"/>
    <p:sldId id="471" r:id="rId48"/>
    <p:sldId id="520" r:id="rId49"/>
    <p:sldId id="472" r:id="rId50"/>
    <p:sldId id="473" r:id="rId51"/>
    <p:sldId id="474" r:id="rId52"/>
    <p:sldId id="475" r:id="rId53"/>
    <p:sldId id="476" r:id="rId54"/>
    <p:sldId id="477" r:id="rId55"/>
    <p:sldId id="478" r:id="rId56"/>
    <p:sldId id="479" r:id="rId57"/>
    <p:sldId id="480" r:id="rId58"/>
    <p:sldId id="481" r:id="rId59"/>
    <p:sldId id="482" r:id="rId60"/>
    <p:sldId id="483" r:id="rId61"/>
    <p:sldId id="484" r:id="rId62"/>
    <p:sldId id="485" r:id="rId63"/>
    <p:sldId id="486" r:id="rId64"/>
    <p:sldId id="487" r:id="rId65"/>
    <p:sldId id="521" r:id="rId66"/>
    <p:sldId id="488" r:id="rId67"/>
    <p:sldId id="489" r:id="rId68"/>
    <p:sldId id="490" r:id="rId69"/>
    <p:sldId id="491" r:id="rId70"/>
    <p:sldId id="492" r:id="rId71"/>
    <p:sldId id="493" r:id="rId72"/>
    <p:sldId id="509" r:id="rId73"/>
    <p:sldId id="494" r:id="rId74"/>
    <p:sldId id="510" r:id="rId75"/>
    <p:sldId id="495" r:id="rId76"/>
    <p:sldId id="496" r:id="rId77"/>
    <p:sldId id="511" r:id="rId78"/>
    <p:sldId id="512" r:id="rId79"/>
    <p:sldId id="497" r:id="rId80"/>
    <p:sldId id="522" r:id="rId81"/>
    <p:sldId id="498" r:id="rId82"/>
    <p:sldId id="514" r:id="rId83"/>
    <p:sldId id="499" r:id="rId84"/>
    <p:sldId id="515" r:id="rId85"/>
    <p:sldId id="500" r:id="rId86"/>
    <p:sldId id="501" r:id="rId87"/>
    <p:sldId id="502" r:id="rId88"/>
    <p:sldId id="434" r:id="rId89"/>
    <p:sldId id="503" r:id="rId90"/>
    <p:sldId id="504" r:id="rId91"/>
    <p:sldId id="523" r:id="rId92"/>
    <p:sldId id="505" r:id="rId93"/>
    <p:sldId id="506" r:id="rId94"/>
    <p:sldId id="525" r:id="rId95"/>
  </p:sldIdLst>
  <p:sldSz cx="9144000" cy="5143500" type="screen16x9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08">
          <p15:clr>
            <a:srgbClr val="A4A3A4"/>
          </p15:clr>
        </p15:guide>
        <p15:guide id="2" pos="288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3F5B2E"/>
    <a:srgbClr val="8AAAD3"/>
    <a:srgbClr val="FFDDB1"/>
    <a:srgbClr val="24BDB2"/>
    <a:srgbClr val="3D9A3A"/>
    <a:srgbClr val="D9F8FF"/>
    <a:srgbClr val="92D3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7907" autoAdjust="0"/>
  </p:normalViewPr>
  <p:slideViewPr>
    <p:cSldViewPr snapToGrid="0" snapToObjects="1">
      <p:cViewPr varScale="1">
        <p:scale>
          <a:sx n="69" d="100"/>
          <a:sy n="69" d="100"/>
        </p:scale>
        <p:origin x="72" y="480"/>
      </p:cViewPr>
      <p:guideLst>
        <p:guide orient="horz" pos="1608"/>
        <p:guide pos="288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2512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74C6B74-F068-4E58-BF1D-0A74CF59CDAC}" type="datetimeFigureOut">
              <a:rPr lang="en-US"/>
              <a:pPr>
                <a:defRPr/>
              </a:pPr>
              <a:t>8/31/2018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 noProof="0" smtClean="0"/>
              <a:t>Click to edit Master text styles</a:t>
            </a:r>
          </a:p>
          <a:p>
            <a:pPr lvl="1"/>
            <a:r>
              <a:rPr lang="en-AU" noProof="0" smtClean="0"/>
              <a:t>Second level</a:t>
            </a:r>
          </a:p>
          <a:p>
            <a:pPr lvl="2"/>
            <a:r>
              <a:rPr lang="en-AU" noProof="0" smtClean="0"/>
              <a:t>Third level</a:t>
            </a:r>
          </a:p>
          <a:p>
            <a:pPr lvl="3"/>
            <a:r>
              <a:rPr lang="en-AU" noProof="0" smtClean="0"/>
              <a:t>Fourth level</a:t>
            </a:r>
          </a:p>
          <a:p>
            <a:pPr lvl="4"/>
            <a:r>
              <a:rPr lang="en-AU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AEB9CE51-5C63-4FFA-B3CE-7F51529146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7652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964ABDC-45CD-40FC-9C73-47FDBD26402B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782730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CA2A0AC-945E-483A-AEA9-74EE5B2DB845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9844612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A6B382E-62A4-4D7C-AD64-7778E56C8908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0236650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A6B382E-62A4-4D7C-AD64-7778E56C8908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8598556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A6B382E-62A4-4D7C-AD64-7778E56C8908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1985502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09E33C-E0DA-4F04-B82B-01088A0922BF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6295968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09E33C-E0DA-4F04-B82B-01088A0922BF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7194042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09E33C-E0DA-4F04-B82B-01088A0922BF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6361217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60BA6EB-602E-4E31-8676-5FA80EE31165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631240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0C8A9CE-9B22-42BA-9CBD-C333C374C4BB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2690074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3B3DFBB-040D-4607-8F24-C6BC6EBBE289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2245288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CDDDFFB-8B40-44DB-9C80-E0D1E62EA50A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4888991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CDDDFFB-8B40-44DB-9C80-E0D1E62EA50A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595521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7E4ABBA-64CE-4BC7-ADD3-5FE3F4DDB580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2494372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7E4ABBA-64CE-4BC7-ADD3-5FE3F4DDB580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4560516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8FCD3F9-9849-4883-98A3-06B4CC3B8F76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7164580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8FCD3F9-9849-4883-98A3-06B4CC3B8F76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5977029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8FCD3F9-9849-4883-98A3-06B4CC3B8F76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0354192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B2D7532-CE9A-4528-A2A8-1DC117C7C3C9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4941878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EB3B5FE-4B75-480E-80BA-16011B3C5D8D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2589663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440EC0C-10D1-47CD-92EC-2EDC411B57B5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5740774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64F60A3-963A-4333-9639-CE119E6EC1A8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54922691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A48074B-CD4F-4652-9348-BD3269F042FE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8103226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E833ED7-709E-4F2A-BAD4-AAF4F1928C1D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3761496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1B4079C-7ADE-46F5-B51C-7A0A45B3ECDB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7560036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1B4079C-7ADE-46F5-B51C-7A0A45B3ECDB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5489783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1B4079C-7ADE-46F5-B51C-7A0A45B3ECDB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16497072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D42E373-BF22-4BC4-86BF-9B6E2EA7AFBD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39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65346322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1B4079C-7ADE-46F5-B51C-7A0A45B3ECDB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40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28696202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9DD8AD4-8A21-4BAB-BD3C-51BC5103DC92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45267859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D78F1A1-F5E2-4E81-8286-0E227B4F096B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2261261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0F299CE-9848-4110-8611-78FB45813B60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68699600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4B33029-14C2-49AA-BE87-68A3743259FF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44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73909003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36E83BD-CBA6-49F2-8482-F0908D0C0A67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65586714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9EAE415-4E11-426A-9EBC-83B49DB8D772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47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78787948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02237C2-002C-4ACC-82FC-6CE48B9667B4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49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67971837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FB240E7-F585-4CC1-9489-BD36199E4AFE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50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81621529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9D90037-7FCC-4E5E-86AD-10B407694B41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51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37708041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9FDE876-8DE7-444B-AB71-1F81C30FAA69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47045296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7AA940-FBF3-4F2F-ADC9-40FE7EE93A37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507766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C72C389-4DCC-4045-A305-F1B21B12BE25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54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61757594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C72C389-4DCC-4045-A305-F1B21B12BE25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55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17201212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1E05A7C-A0D4-44FF-B355-C5A4DA4069C2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56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16346373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5C1C04A-295A-4038-AFA3-5E9ED4310E48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57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00040604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3BDAEB7-A1E1-41F1-8A72-C8363514F73D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58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1686105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555C40D-D7A9-4CAD-9F8E-3B2223CBB492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59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67263516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88A2DCF-229D-4CF8-83B7-734951E0E399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60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93503344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89605F9-3300-4EB1-B1F1-D92EB00D356C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61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84213615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6764EB5-6987-469A-9AAA-51F5C237AF4C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54904231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24E660A-3B61-4B0A-9C02-06CC4EA43F0D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66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2330812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82FC77F-12C1-475E-82B0-C78CC2C2AC6B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67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07022576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EA039B3-B8ED-4367-B2BF-C4D5A9F3A556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68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59673299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67DAB87-B204-4837-81C0-ABE241EAF706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69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72493096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846CBD4-806C-4432-8B2A-65BEAB64F472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70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02670448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637D34D-90B7-4621-80B4-4A5DA279973E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71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54453338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637D34D-90B7-4621-80B4-4A5DA279973E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03706668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5DF10A9-F140-4F25-9296-368A602ADCB4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80500094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5DF10A9-F140-4F25-9296-368A602ADCB4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74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08181768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3F80684-70C1-43B6-BCA5-6FA799AFCCD3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75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82388951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C550E59-BB65-4B18-AD1F-66E45FCC3902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76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17872719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C550E59-BB65-4B18-AD1F-66E45FCC3902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77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584870506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F0E2DDC-7688-420B-82C7-EF6DC0ECA899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78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63507057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F0E2DDC-7688-420B-82C7-EF6DC0ECA899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79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58678320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6CDA6B4-F0B8-4397-854E-E8013406D1D3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81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838258382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6CDA6B4-F0B8-4397-854E-E8013406D1D3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104722004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DAFBAE1-E177-4F0B-A104-1A127513FDBD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7281310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DAFBAE1-E177-4F0B-A104-1A127513FDBD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84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94283761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C245949-9C49-4C16-A39F-930727BAD20F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85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3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789713935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93B2E5C-4729-411F-91E4-E6F8D0A54C74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87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502797889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93B2E5C-4729-411F-91E4-E6F8D0A54C74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88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168493974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C43C7A0-BE50-4CA7-B99A-EDA7165EC55A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89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36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986929767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EC0622F-8538-4897-A2E9-DBCC1AB3FC83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90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51913513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EC0622F-8538-4897-A2E9-DBCC1AB3FC83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91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780874695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B575AE2-9286-4056-BD65-61F646D502E0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4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123182236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6A36918-A73C-4546-B410-F7AA5AD8B3DB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4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42336753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EC0622F-8538-4897-A2E9-DBCC1AB3FC83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94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139981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" y="-14704"/>
            <a:ext cx="9140826" cy="5142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68314" y="2788444"/>
            <a:ext cx="8207375" cy="812006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69900" y="3705226"/>
            <a:ext cx="8212138" cy="735806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30246F-FCB9-4176-90C1-2AA5DEB26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7975601" y="4788694"/>
            <a:ext cx="5950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9 - </a:t>
            </a:r>
            <a:fld id="{4AD6CF07-E80B-4299-9329-8863B2D745AF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457201" y="4788694"/>
            <a:ext cx="2355132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A6A6A6"/>
                </a:solidFill>
              </a:rPr>
              <a:t>© 2014 Pearson Education, Inc.</a:t>
            </a:r>
            <a:endParaRPr lang="en-US" altLang="en-US" sz="1200">
              <a:solidFill>
                <a:srgbClr val="A6A6A6"/>
              </a:solidFill>
            </a:endParaRP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 autoUpdateAnimBg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defRPr>
            </a:lvl1pPr>
            <a:lvl2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defRPr>
            </a:lvl2pPr>
            <a:lvl3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defRPr>
            </a:lvl3pPr>
            <a:lvl4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defRPr>
            </a:lvl4pPr>
            <a:lvl5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EB4F4B-A7F8-4595-86B7-1B3A30B585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7975601" y="4788694"/>
            <a:ext cx="5950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9 - </a:t>
            </a:r>
            <a:fld id="{0529897F-3822-4326-AB68-CC52ACDD4A62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457201" y="4788694"/>
            <a:ext cx="2355132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A6A6A6"/>
                </a:solidFill>
              </a:rPr>
              <a:t>© 2014 Pearson Education, Inc.</a:t>
            </a:r>
            <a:endParaRPr lang="en-US" altLang="en-US" sz="1200">
              <a:solidFill>
                <a:srgbClr val="A6A6A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5001130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12E9FE-562A-4824-B85C-1A1D395953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7975601" y="4788694"/>
            <a:ext cx="5950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9 - </a:t>
            </a:r>
            <a:fld id="{30874755-E8A6-433D-829C-21CE721F6BF0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457201" y="4788694"/>
            <a:ext cx="2355132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A6A6A6"/>
                </a:solidFill>
              </a:rPr>
              <a:t>© 2014 Pearson Education, Inc.</a:t>
            </a:r>
            <a:endParaRPr lang="en-US" altLang="en-US" sz="1200">
              <a:solidFill>
                <a:srgbClr val="A6A6A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4616084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881063"/>
            <a:ext cx="4038600" cy="3714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81063"/>
            <a:ext cx="4038600" cy="3714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2A65A1-FD19-4552-B17B-65D556ECE2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7975601" y="4788694"/>
            <a:ext cx="5950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9 - </a:t>
            </a:r>
            <a:fld id="{941F5511-42A3-4A9F-9F24-4B46747C5411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457201" y="4788694"/>
            <a:ext cx="2355132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A6A6A6"/>
                </a:solidFill>
              </a:rPr>
              <a:t>© 2014 Pearson Education, Inc.</a:t>
            </a:r>
            <a:endParaRPr lang="en-US" altLang="en-US" sz="1200">
              <a:solidFill>
                <a:srgbClr val="A6A6A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144327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70747C-47EA-4069-A5EA-5A7A88B5491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7975601" y="4788694"/>
            <a:ext cx="5950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9 - </a:t>
            </a:r>
            <a:fld id="{51B05C8B-1993-487E-B45D-8CC361F67E1C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457201" y="4788694"/>
            <a:ext cx="2355132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A6A6A6"/>
                </a:solidFill>
              </a:rPr>
              <a:t>© 2014 Pearson Education, Inc.</a:t>
            </a:r>
            <a:endParaRPr lang="en-US" altLang="en-US" sz="1200">
              <a:solidFill>
                <a:srgbClr val="A6A6A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362884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4" grpId="0" autoUpdateAnimBg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D3F95F-DC75-410A-AA44-65AE78ED53C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7975601" y="4788694"/>
            <a:ext cx="5950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9 - </a:t>
            </a:r>
            <a:fld id="{0AB7D76A-F630-4533-B36C-1CA50F1CAD75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457201" y="4788694"/>
            <a:ext cx="2355132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A6A6A6"/>
                </a:solidFill>
              </a:rPr>
              <a:t>© 2014 Pearson Education, Inc.</a:t>
            </a:r>
            <a:endParaRPr lang="en-US" altLang="en-US" sz="1200">
              <a:solidFill>
                <a:srgbClr val="A6A6A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550770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95F7CF-FFFA-4D03-B0A5-8651528CD14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7975601" y="4788694"/>
            <a:ext cx="5950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9 - </a:t>
            </a:r>
            <a:fld id="{A4F00622-260C-4139-928B-2019E83D82A7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457201" y="4788694"/>
            <a:ext cx="2355132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A6A6A6"/>
                </a:solidFill>
              </a:rPr>
              <a:t>© 2014 Pearson Education, Inc.</a:t>
            </a:r>
            <a:endParaRPr lang="en-US" altLang="en-US" sz="1200">
              <a:solidFill>
                <a:srgbClr val="A6A6A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090728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059830-04BC-447B-AB86-4724AE5CFEC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7975601" y="4788694"/>
            <a:ext cx="5950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9 - </a:t>
            </a:r>
            <a:fld id="{726C1198-9015-44D6-85B3-1A9F66620777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457201" y="4788694"/>
            <a:ext cx="2355132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A6A6A6"/>
                </a:solidFill>
              </a:rPr>
              <a:t>© 2014 Pearson Education, Inc.</a:t>
            </a:r>
            <a:endParaRPr lang="en-US" altLang="en-US" sz="1200">
              <a:solidFill>
                <a:srgbClr val="A6A6A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437922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4" grpId="0" autoUpdateAnimBg="0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FA4F7A-F44A-4F73-81FF-D6B5B990412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7975601" y="4788694"/>
            <a:ext cx="5950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9 - </a:t>
            </a:r>
            <a:fld id="{4F241419-DC41-4B87-9FB2-80C94EC7F28A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457201" y="4788694"/>
            <a:ext cx="2355132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A6A6A6"/>
                </a:solidFill>
              </a:rPr>
              <a:t>© 2014 Pearson Education, Inc.</a:t>
            </a:r>
            <a:endParaRPr lang="en-US" altLang="en-US" sz="1200">
              <a:solidFill>
                <a:srgbClr val="A6A6A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784540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4" grpId="0" autoUpdateAnimBg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B7DBD4-F3C7-46B9-8497-A2252AA6346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7975601" y="4788694"/>
            <a:ext cx="5950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9 - </a:t>
            </a:r>
            <a:fld id="{99690FDC-69A5-438F-BBED-F3B1B6B4EE46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457201" y="4788694"/>
            <a:ext cx="2355132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A6A6A6"/>
                </a:solidFill>
              </a:rPr>
              <a:t>© 2014 Pearson Education, Inc.</a:t>
            </a:r>
            <a:endParaRPr lang="en-US" altLang="en-US" sz="1200">
              <a:solidFill>
                <a:srgbClr val="A6A6A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322549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2875"/>
            <a:ext cx="2057400" cy="44529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2875"/>
            <a:ext cx="6019800" cy="44529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2FEBB-B612-4FA2-9299-C8A523C17EF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7975601" y="4788694"/>
            <a:ext cx="5950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9 - </a:t>
            </a:r>
            <a:fld id="{9AB06704-55A5-40A7-AD7A-8DCE311093BB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457201" y="4788694"/>
            <a:ext cx="2355132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A6A6A6"/>
                </a:solidFill>
              </a:rPr>
              <a:t>© 2014 Pearson Education, Inc.</a:t>
            </a:r>
            <a:endParaRPr lang="en-US" altLang="en-US" sz="1200">
              <a:solidFill>
                <a:srgbClr val="A6A6A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415849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0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357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42875"/>
            <a:ext cx="8229600" cy="436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881063"/>
            <a:ext cx="8229600" cy="3714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995D28C-90D1-4634-9362-327209C0AD2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8" name="TextBox 7"/>
          <p:cNvSpPr txBox="1"/>
          <p:nvPr userDrawn="1"/>
        </p:nvSpPr>
        <p:spPr>
          <a:xfrm>
            <a:off x="457201" y="4788694"/>
            <a:ext cx="2355132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A6A6A6"/>
                </a:solidFill>
              </a:rPr>
              <a:t>© 2014 Pearson Education, Inc.</a:t>
            </a:r>
            <a:endParaRPr lang="en-US" altLang="en-US" sz="1200">
              <a:solidFill>
                <a:srgbClr val="A6A6A6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7975601" y="4788694"/>
            <a:ext cx="5950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9 - </a:t>
            </a:r>
            <a:fld id="{DFE2ED2D-9DB3-46BB-A689-CB08CB2A01FB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8" grpId="0"/>
    </p:bld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34" charset="0"/>
          <a:ea typeface="SimSun" pitchFamily="2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34" charset="0"/>
          <a:ea typeface="SimSun" pitchFamily="2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34" charset="0"/>
          <a:ea typeface="SimSun" pitchFamily="2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34" charset="0"/>
          <a:ea typeface="SimSun" pitchFamily="2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34" charset="0"/>
          <a:ea typeface="SimSun" pitchFamily="2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34" charset="0"/>
          <a:ea typeface="SimSun" pitchFamily="2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34" charset="0"/>
          <a:ea typeface="SimSun" pitchFamily="2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34" charset="0"/>
          <a:ea typeface="SimSun" pitchFamily="2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1.bin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3.emf"/><Relationship Id="rId4" Type="http://schemas.openxmlformats.org/officeDocument/2006/relationships/oleObject" Target="../embeddings/oleObject2.bin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4.emf"/><Relationship Id="rId4" Type="http://schemas.openxmlformats.org/officeDocument/2006/relationships/oleObject" Target="../embeddings/oleObject3.bin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4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4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0.emf"/><Relationship Id="rId4" Type="http://schemas.openxmlformats.org/officeDocument/2006/relationships/oleObject" Target="../embeddings/oleObject4.bin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0.emf"/><Relationship Id="rId4" Type="http://schemas.openxmlformats.org/officeDocument/2006/relationships/oleObject" Target="../embeddings/oleObject5.bin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 bwMode="auto">
          <a:xfrm>
            <a:off x="696686" y="533400"/>
            <a:ext cx="2873828" cy="1219200"/>
          </a:xfrm>
          <a:prstGeom prst="roundRect">
            <a:avLst>
              <a:gd name="adj" fmla="val 50000"/>
            </a:avLst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SimSun" pitchFamily="2" charset="-122"/>
            </a:endParaRPr>
          </a:p>
        </p:txBody>
      </p:sp>
      <p:sp>
        <p:nvSpPr>
          <p:cNvPr id="14337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4341" name="Title 1"/>
          <p:cNvSpPr txBox="1">
            <a:spLocks/>
          </p:cNvSpPr>
          <p:nvPr/>
        </p:nvSpPr>
        <p:spPr bwMode="auto">
          <a:xfrm>
            <a:off x="597899" y="2140403"/>
            <a:ext cx="7599044" cy="1625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6000" b="1" smtClean="0">
                <a:ln w="38100">
                  <a:noFill/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76200" dist="63500" dir="2640000" algn="tl">
                    <a:srgbClr val="000000">
                      <a:alpha val="74000"/>
                    </a:srgbClr>
                  </a:outerShdw>
                </a:effectLst>
              </a:rPr>
              <a:t>Strategi</a:t>
            </a:r>
            <a:endParaRPr lang="en-US" altLang="en-US" sz="6000" b="1" smtClean="0">
              <a:ln w="38100">
                <a:noFill/>
                <a:prstDash val="solid"/>
                <a:miter lim="800000"/>
              </a:ln>
              <a:solidFill>
                <a:srgbClr val="7030A0"/>
              </a:solidFill>
              <a:effectLst>
                <a:outerShdw blurRad="76200" dist="63500" dir="2640000" algn="tl">
                  <a:srgbClr val="000000">
                    <a:alpha val="74000"/>
                  </a:srgbClr>
                </a:outerShdw>
              </a:effectLst>
            </a:endParaRPr>
          </a:p>
          <a:p>
            <a:r>
              <a:rPr lang="en-US" altLang="en-US" sz="6000" b="1" smtClean="0">
                <a:ln w="38100">
                  <a:noFill/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76200" dist="63500" dir="2640000" algn="tl">
                    <a:srgbClr val="000000">
                      <a:alpha val="74000"/>
                    </a:srgbClr>
                  </a:outerShdw>
                </a:effectLst>
              </a:rPr>
              <a:t>Tata Letak (Layout)</a:t>
            </a:r>
            <a:endParaRPr lang="en-US" altLang="en-US" sz="6000" b="1" dirty="0">
              <a:ln w="38100">
                <a:noFill/>
                <a:prstDash val="solid"/>
                <a:miter lim="800000"/>
              </a:ln>
              <a:solidFill>
                <a:srgbClr val="7030A0"/>
              </a:solidFill>
              <a:effectLst>
                <a:outerShdw blurRad="76200" dist="63500" dir="2640000" algn="tl">
                  <a:srgbClr val="000000">
                    <a:alpha val="74000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97693" y="681335"/>
            <a:ext cx="2262158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smtClean="0">
                <a:ln w="11430"/>
                <a:solidFill>
                  <a:srgbClr val="FFFF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/>
                <a:cs typeface="Arial"/>
              </a:rPr>
              <a:t>BAB 9</a:t>
            </a:r>
            <a:endParaRPr lang="en-US" sz="5400" b="1" dirty="0">
              <a:ln w="11430"/>
              <a:solidFill>
                <a:srgbClr val="FFFF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/>
              <a:cs typeface="Arial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Ctr="1"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Outline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028700"/>
            <a:ext cx="7696200" cy="923925"/>
          </a:xfrm>
        </p:spPr>
        <p:txBody>
          <a:bodyPr/>
          <a:lstStyle/>
          <a:p>
            <a:pPr marL="444500" indent="-444500" defTabSz="836613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4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Global Company Profile: </a:t>
            </a:r>
            <a:br>
              <a:rPr lang="en-US" altLang="en-US" sz="24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</a:br>
            <a:r>
              <a:rPr lang="en-US" altLang="en-US" sz="2400" dirty="0" smtClean="0">
                <a:latin typeface="Arial" pitchFamily="34" charset="0"/>
                <a:cs typeface="Arial" pitchFamily="34" charset="0"/>
              </a:rPr>
              <a:t>McDonald’s</a:t>
            </a: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066800" y="1914525"/>
            <a:ext cx="7467600" cy="2369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36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36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36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36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400" smtClean="0"/>
              <a:t>Penting Strategisnya Keputusan Layout</a:t>
            </a:r>
            <a:endParaRPr lang="en-US" altLang="en-US" sz="2400" dirty="0"/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400" smtClean="0"/>
              <a:t>Jenis-jenis </a:t>
            </a:r>
            <a:r>
              <a:rPr lang="en-US" altLang="en-US" sz="2400" dirty="0"/>
              <a:t>Layout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400" smtClean="0"/>
              <a:t>Layout kantor</a:t>
            </a:r>
            <a:endParaRPr lang="en-US" altLang="en-US" sz="2400" dirty="0"/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400" smtClean="0"/>
              <a:t>Layout Ritel</a:t>
            </a:r>
            <a:endParaRPr lang="en-US" altLang="en-US" sz="2400" dirty="0"/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400" smtClean="0"/>
              <a:t>Layout Gudang dan Toko</a:t>
            </a:r>
            <a:endParaRPr lang="en-US" altLang="en-US" sz="2400" dirty="0"/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autoUpdateAnimBg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Ctr="1"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Outline - Continued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409700"/>
            <a:ext cx="6184900" cy="2438400"/>
          </a:xfrm>
        </p:spPr>
        <p:txBody>
          <a:bodyPr/>
          <a:lstStyle/>
          <a:p>
            <a:pPr marL="444500" indent="-444500" defTabSz="836613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Layout Posisi Tetap</a:t>
            </a:r>
          </a:p>
          <a:p>
            <a:pPr marL="444500" indent="-444500" defTabSz="836613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Layout Berorientasi-Process</a:t>
            </a:r>
          </a:p>
          <a:p>
            <a:pPr marL="444500" indent="-444500" defTabSz="836613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Sel Kerja</a:t>
            </a:r>
          </a:p>
          <a:p>
            <a:pPr marL="444500" indent="-444500" defTabSz="836613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Layout Berulang dan Layout Produk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38125"/>
            <a:ext cx="7772400" cy="62865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Tujuan Pembelajaran</a:t>
            </a:r>
          </a:p>
        </p:txBody>
      </p:sp>
      <p:sp>
        <p:nvSpPr>
          <p:cNvPr id="19458" name="Rectangle 3"/>
          <p:cNvSpPr>
            <a:spLocks noGrp="1" noChangeArrowheads="1"/>
          </p:cNvSpPr>
          <p:nvPr>
            <p:ph idx="1"/>
          </p:nvPr>
        </p:nvSpPr>
        <p:spPr>
          <a:xfrm>
            <a:off x="660400" y="969940"/>
            <a:ext cx="8034338" cy="823913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b="1" smtClean="0">
                <a:solidFill>
                  <a:srgbClr val="BF092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Setelah mengikuti Bab ini, Anda diharapkan mampu:</a:t>
            </a: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720725" y="2156351"/>
            <a:ext cx="7737475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5334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chemeClr val="tx2"/>
              </a:buClr>
              <a:buFont typeface="Arial" pitchFamily="34" charset="0"/>
              <a:buAutoNum type="arabicPeriod"/>
            </a:pPr>
            <a:r>
              <a:rPr lang="en-US" altLang="en-US" sz="2000" b="1" smtClean="0"/>
              <a:t>Mendiskusikan</a:t>
            </a:r>
            <a:r>
              <a:rPr lang="en-US" altLang="en-US" sz="2000" smtClean="0"/>
              <a:t> pentingnya isu-isu dalam bidang layout kantor</a:t>
            </a:r>
            <a:endParaRPr lang="en-US" altLang="en-US" sz="2000" dirty="0"/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tx2"/>
              </a:buClr>
              <a:buFont typeface="Arial" pitchFamily="34" charset="0"/>
              <a:buAutoNum type="arabicPeriod"/>
            </a:pPr>
            <a:r>
              <a:rPr lang="en-US" altLang="en-US" sz="2000" b="1" smtClean="0"/>
              <a:t>Mendefinisikan </a:t>
            </a:r>
            <a:r>
              <a:rPr lang="en-US" altLang="en-US" sz="2000" smtClean="0"/>
              <a:t>tujuan layout ritel 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tx2"/>
              </a:buClr>
              <a:buFont typeface="Arial" pitchFamily="34" charset="0"/>
              <a:buAutoNum type="arabicPeriod"/>
            </a:pPr>
            <a:r>
              <a:rPr lang="en-US" altLang="en-US" sz="2000" b="1" smtClean="0"/>
              <a:t>Mendiskusikan</a:t>
            </a:r>
            <a:r>
              <a:rPr lang="en-US" altLang="en-US" sz="2000" smtClean="0"/>
              <a:t> Manajemen gudang modern dan istilah seperti </a:t>
            </a:r>
            <a:r>
              <a:rPr lang="en-US" altLang="en-US" sz="2000" i="1" smtClean="0"/>
              <a:t>ASRS</a:t>
            </a:r>
            <a:r>
              <a:rPr lang="en-US" altLang="en-US" sz="2000" dirty="0"/>
              <a:t>, </a:t>
            </a:r>
            <a:r>
              <a:rPr lang="en-US" altLang="en-US" sz="2000" i="1" dirty="0"/>
              <a:t>cross-docking</a:t>
            </a:r>
            <a:r>
              <a:rPr lang="en-US" altLang="en-US" sz="2000"/>
              <a:t>, </a:t>
            </a:r>
            <a:r>
              <a:rPr lang="en-US" altLang="en-US" sz="2000" smtClean="0"/>
              <a:t>dan </a:t>
            </a:r>
            <a:r>
              <a:rPr lang="en-US" altLang="en-US" sz="2000" i="1" smtClean="0"/>
              <a:t>random </a:t>
            </a:r>
            <a:r>
              <a:rPr lang="en-US" altLang="en-US" sz="2000" i="1" dirty="0"/>
              <a:t>stocking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tx2"/>
              </a:buClr>
              <a:buFont typeface="Arial" pitchFamily="34" charset="0"/>
              <a:buAutoNum type="arabicPeriod"/>
            </a:pPr>
            <a:r>
              <a:rPr lang="en-US" altLang="en-US" sz="2000" b="1" smtClean="0"/>
              <a:t>Mengidentifikasi</a:t>
            </a:r>
            <a:r>
              <a:rPr lang="en-US" altLang="en-US" sz="2000" smtClean="0"/>
              <a:t> kapan seharusnya layouts posisi tetap diterapkan</a:t>
            </a:r>
            <a:endParaRPr lang="en-US" altLang="en-US" sz="2000" dirty="0"/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38125"/>
            <a:ext cx="7772400" cy="62865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Tujuan Pembelajaran</a:t>
            </a:r>
          </a:p>
        </p:txBody>
      </p:sp>
      <p:sp>
        <p:nvSpPr>
          <p:cNvPr id="19458" name="Rectangle 3"/>
          <p:cNvSpPr>
            <a:spLocks noGrp="1" noChangeArrowheads="1"/>
          </p:cNvSpPr>
          <p:nvPr>
            <p:ph idx="1"/>
          </p:nvPr>
        </p:nvSpPr>
        <p:spPr>
          <a:xfrm>
            <a:off x="660400" y="969940"/>
            <a:ext cx="8034338" cy="823913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b="1" smtClean="0">
                <a:solidFill>
                  <a:srgbClr val="BF092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Setelah mengikuti Bab ini, Anda diharapkan mampu:</a:t>
            </a: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720725" y="2156351"/>
            <a:ext cx="7737475" cy="221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5334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chemeClr val="tx2"/>
              </a:buClr>
              <a:buFont typeface="Arial" pitchFamily="34" charset="0"/>
              <a:buAutoNum type="arabicPeriod" startAt="5"/>
            </a:pPr>
            <a:r>
              <a:rPr lang="en-US" altLang="en-US" sz="2000" b="1" smtClean="0"/>
              <a:t>Menjelaskan</a:t>
            </a:r>
            <a:r>
              <a:rPr lang="en-US" altLang="en-US" sz="2000" smtClean="0"/>
              <a:t> bagaimana mencapai layout fasilitas berorientasi proses yang baik. 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tx2"/>
              </a:buClr>
              <a:buFont typeface="Arial" pitchFamily="34" charset="0"/>
              <a:buAutoNum type="arabicPeriod" startAt="5"/>
            </a:pPr>
            <a:r>
              <a:rPr lang="en-US" altLang="en-US" sz="2000" b="1" smtClean="0"/>
              <a:t>Mendefinisikan</a:t>
            </a:r>
            <a:r>
              <a:rPr lang="en-US" altLang="en-US" sz="2000" smtClean="0"/>
              <a:t> sel kerja dan kebutuhan sebuah sel kerja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tx2"/>
              </a:buClr>
              <a:buFont typeface="Arial" pitchFamily="34" charset="0"/>
              <a:buAutoNum type="arabicPeriod" startAt="5"/>
            </a:pPr>
            <a:r>
              <a:rPr lang="en-US" altLang="en-US" sz="2000" b="1" smtClean="0"/>
              <a:t>Mendefinisikan </a:t>
            </a:r>
            <a:r>
              <a:rPr lang="en-US" altLang="en-US" sz="2000" smtClean="0"/>
              <a:t>Layout berorientasi-produk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tx2"/>
              </a:buClr>
              <a:buFont typeface="Arial" pitchFamily="34" charset="0"/>
              <a:buAutoNum type="arabicPeriod" startAt="5"/>
            </a:pPr>
            <a:r>
              <a:rPr lang="en-US" altLang="en-US" sz="2000" b="1" smtClean="0"/>
              <a:t>Menjelaskan</a:t>
            </a:r>
            <a:r>
              <a:rPr lang="en-US" altLang="en-US" sz="2000" smtClean="0"/>
              <a:t> bagaimana menyeimbangkan aliran produksi pada layout fasilitas perorientasi produk atau perulangan</a:t>
            </a:r>
          </a:p>
        </p:txBody>
      </p:sp>
    </p:spTree>
    <p:extLst>
      <p:ext uri="{BB962C8B-B14F-4D97-AF65-F5344CB8AC3E}">
        <p14:creationId xmlns:p14="http://schemas.microsoft.com/office/powerpoint/2010/main" val="3872078995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38125"/>
            <a:ext cx="7772400" cy="62865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Learning Objectives</a:t>
            </a:r>
          </a:p>
        </p:txBody>
      </p:sp>
      <p:sp>
        <p:nvSpPr>
          <p:cNvPr id="19458" name="Rectangle 3"/>
          <p:cNvSpPr>
            <a:spLocks noGrp="1" noChangeArrowheads="1"/>
          </p:cNvSpPr>
          <p:nvPr>
            <p:ph idx="1"/>
          </p:nvPr>
        </p:nvSpPr>
        <p:spPr>
          <a:xfrm>
            <a:off x="660400" y="969940"/>
            <a:ext cx="8034338" cy="823913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b="1" dirty="0" smtClean="0">
                <a:solidFill>
                  <a:srgbClr val="BF092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When you complete this chapter you should be able to:</a:t>
            </a: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720725" y="2156351"/>
            <a:ext cx="773747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5334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chemeClr val="tx2"/>
              </a:buClr>
              <a:buFont typeface="Arial" pitchFamily="34" charset="0"/>
              <a:buAutoNum type="arabicPeriod" startAt="5"/>
            </a:pPr>
            <a:r>
              <a:rPr lang="en-US" altLang="en-US" sz="2000" b="1" dirty="0"/>
              <a:t>Explain</a:t>
            </a:r>
            <a:r>
              <a:rPr lang="en-US" altLang="en-US" sz="2000" dirty="0"/>
              <a:t> how to achieve a good process-oriented facility layout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tx2"/>
              </a:buClr>
              <a:buFont typeface="Arial" pitchFamily="34" charset="0"/>
              <a:buAutoNum type="arabicPeriod" startAt="5"/>
            </a:pPr>
            <a:r>
              <a:rPr lang="en-US" altLang="en-US" sz="2000" b="1" dirty="0"/>
              <a:t>Define</a:t>
            </a:r>
            <a:r>
              <a:rPr lang="en-US" altLang="en-US" sz="2000" dirty="0"/>
              <a:t> work cell and the requirements of a work cell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tx2"/>
              </a:buClr>
              <a:buFont typeface="Arial" pitchFamily="34" charset="0"/>
              <a:buAutoNum type="arabicPeriod" startAt="5"/>
            </a:pPr>
            <a:r>
              <a:rPr lang="en-US" altLang="en-US" sz="2000" b="1" dirty="0"/>
              <a:t>Define</a:t>
            </a:r>
            <a:r>
              <a:rPr lang="en-US" altLang="en-US" sz="2000" dirty="0"/>
              <a:t> product-oriented layout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tx2"/>
              </a:buClr>
              <a:buFont typeface="Arial" pitchFamily="34" charset="0"/>
              <a:buAutoNum type="arabicPeriod" startAt="5"/>
            </a:pPr>
            <a:r>
              <a:rPr lang="en-US" altLang="en-US" sz="2000" b="1" dirty="0"/>
              <a:t>Explain</a:t>
            </a:r>
            <a:r>
              <a:rPr lang="en-US" altLang="en-US" sz="2000" dirty="0"/>
              <a:t> how to balance production flow in a repetitive or product-oriented facility</a:t>
            </a:r>
          </a:p>
        </p:txBody>
      </p:sp>
    </p:spTree>
    <p:extLst>
      <p:ext uri="{BB962C8B-B14F-4D97-AF65-F5344CB8AC3E}">
        <p14:creationId xmlns:p14="http://schemas.microsoft.com/office/powerpoint/2010/main" val="659740898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 descr="McDonalds 1 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2" t="1212" r="31445" b="2541"/>
          <a:stretch>
            <a:fillRect/>
          </a:stretch>
        </p:blipFill>
        <p:spPr bwMode="auto">
          <a:xfrm>
            <a:off x="4955059" y="0"/>
            <a:ext cx="4188940" cy="2356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66750"/>
          </a:xfrm>
        </p:spPr>
        <p:txBody>
          <a:bodyPr/>
          <a:lstStyle/>
          <a:p>
            <a:r>
              <a:rPr lang="en-US" altLang="en-US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Inovasi-inovasi pada </a:t>
            </a:r>
            <a:r>
              <a:rPr lang="en-US" altLang="en-US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McDonald</a:t>
            </a:r>
            <a:endParaRPr lang="en-US" altLang="en-US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711200" y="1483519"/>
            <a:ext cx="7727950" cy="2769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v"/>
            </a:pPr>
            <a:r>
              <a:rPr lang="en-US" altLang="en-US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Tempat duduk dalam ruang (indoor) (1950an)</a:t>
            </a:r>
            <a:endParaRPr lang="en-US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v"/>
            </a:pPr>
            <a:r>
              <a:rPr lang="en-US" altLang="en-US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Jendela Drive-through (1970an)</a:t>
            </a:r>
            <a:endParaRPr lang="en-US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v"/>
            </a:pPr>
            <a:r>
              <a:rPr lang="en-US" altLang="en-US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Menambahkan </a:t>
            </a: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breakfast </a:t>
            </a:r>
            <a:r>
              <a:rPr lang="en-US" altLang="en-US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pada menu </a:t>
            </a: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altLang="en-US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1980an)</a:t>
            </a:r>
            <a:endParaRPr lang="en-US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v"/>
            </a:pPr>
            <a:r>
              <a:rPr lang="en-US" altLang="en-US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Menambah </a:t>
            </a:r>
            <a:r>
              <a:rPr lang="en-US" altLang="en-US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area bermain (akhir 1980an)</a:t>
            </a:r>
            <a:endParaRPr lang="en-US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v"/>
            </a:pPr>
            <a:r>
              <a:rPr lang="en-US" altLang="en-US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Desain ulang dapur </a:t>
            </a: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altLang="en-US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1990an)</a:t>
            </a:r>
            <a:endParaRPr lang="en-US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v"/>
            </a:pPr>
            <a:r>
              <a:rPr lang="en-US" altLang="en-US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Kios swalayan </a:t>
            </a:r>
            <a:r>
              <a:rPr lang="en-US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(2004)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v"/>
            </a:pPr>
            <a:r>
              <a:rPr lang="en-US" altLang="en-US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Tiga Sesi makan malam terpisah</a:t>
            </a:r>
          </a:p>
        </p:txBody>
      </p:sp>
      <p:sp>
        <p:nvSpPr>
          <p:cNvPr id="23561" name="TextBox 11"/>
          <p:cNvSpPr txBox="1">
            <a:spLocks noChangeArrowheads="1"/>
          </p:cNvSpPr>
          <p:nvPr/>
        </p:nvSpPr>
        <p:spPr bwMode="auto">
          <a:xfrm>
            <a:off x="685801" y="4788694"/>
            <a:ext cx="235513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6D6D6D"/>
                </a:solidFill>
              </a:rPr>
              <a:t>© 2014 Pearson Education, Inc.</a:t>
            </a:r>
            <a:endParaRPr lang="en-US" altLang="en-US" sz="1200">
              <a:solidFill>
                <a:srgbClr val="6D6D6D"/>
              </a:solidFill>
            </a:endParaRP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6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 descr="McDonalds 1 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2" t="1212" r="31445" b="2541"/>
          <a:stretch>
            <a:fillRect/>
          </a:stretch>
        </p:blipFill>
        <p:spPr bwMode="auto">
          <a:xfrm>
            <a:off x="4955059" y="0"/>
            <a:ext cx="4188940" cy="2356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66750"/>
          </a:xfrm>
        </p:spPr>
        <p:txBody>
          <a:bodyPr/>
          <a:lstStyle/>
          <a:p>
            <a:r>
              <a:rPr lang="en-US" altLang="en-US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Inovasi-inovasi pada </a:t>
            </a:r>
            <a:r>
              <a:rPr lang="en-US" altLang="en-US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McDonald</a:t>
            </a:r>
            <a:endParaRPr lang="en-US" altLang="en-US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711200" y="1483519"/>
            <a:ext cx="7727950" cy="2769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v"/>
            </a:pPr>
            <a:r>
              <a:rPr lang="en-US" altLang="en-US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Tempat duduk dalam ruang (indoor) (1950an)</a:t>
            </a:r>
            <a:endParaRPr lang="en-US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v"/>
            </a:pPr>
            <a:r>
              <a:rPr lang="en-US" altLang="en-US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Jendela Drive-through (1970an)</a:t>
            </a:r>
            <a:endParaRPr lang="en-US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v"/>
            </a:pPr>
            <a:r>
              <a:rPr lang="en-US" altLang="en-US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Menambahkan </a:t>
            </a: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breakfast </a:t>
            </a:r>
            <a:r>
              <a:rPr lang="en-US" altLang="en-US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pada menu </a:t>
            </a: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altLang="en-US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1980an)</a:t>
            </a:r>
            <a:endParaRPr lang="en-US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v"/>
            </a:pPr>
            <a:r>
              <a:rPr lang="en-US" altLang="en-US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Menambah </a:t>
            </a:r>
            <a:r>
              <a:rPr lang="en-US" altLang="en-US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area bermain (akhir 1980an)</a:t>
            </a:r>
            <a:endParaRPr lang="en-US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v"/>
            </a:pPr>
            <a:r>
              <a:rPr lang="en-US" altLang="en-US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Desain ulang dapur </a:t>
            </a: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altLang="en-US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1990an)</a:t>
            </a:r>
            <a:endParaRPr lang="en-US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v"/>
            </a:pPr>
            <a:r>
              <a:rPr lang="en-US" altLang="en-US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Kios swalayan </a:t>
            </a:r>
            <a:r>
              <a:rPr lang="en-US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(2004)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v"/>
            </a:pPr>
            <a:r>
              <a:rPr lang="en-US" altLang="en-US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Tiga Sesi makan malam terpisah</a:t>
            </a:r>
          </a:p>
        </p:txBody>
      </p:sp>
      <p:sp>
        <p:nvSpPr>
          <p:cNvPr id="23561" name="TextBox 11"/>
          <p:cNvSpPr txBox="1">
            <a:spLocks noChangeArrowheads="1"/>
          </p:cNvSpPr>
          <p:nvPr/>
        </p:nvSpPr>
        <p:spPr bwMode="auto">
          <a:xfrm>
            <a:off x="685801" y="4788694"/>
            <a:ext cx="235513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6D6D6D"/>
                </a:solidFill>
              </a:rPr>
              <a:t>© 2014 Pearson Education, Inc.</a:t>
            </a:r>
            <a:endParaRPr lang="en-US" altLang="en-US" sz="1200">
              <a:solidFill>
                <a:srgbClr val="6D6D6D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802314" y="1408421"/>
            <a:ext cx="3770313" cy="296483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378000" tIns="370800" rIns="378000" bIns="37080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en-US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Enam dari tujuh inovasi adalah keputusan layout</a:t>
            </a:r>
          </a:p>
        </p:txBody>
      </p:sp>
    </p:spTree>
    <p:extLst>
      <p:ext uri="{BB962C8B-B14F-4D97-AF65-F5344CB8AC3E}">
        <p14:creationId xmlns:p14="http://schemas.microsoft.com/office/powerpoint/2010/main" val="4260586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 descr="McDonalds 1 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2" t="1212" r="31445" b="2541"/>
          <a:stretch>
            <a:fillRect/>
          </a:stretch>
        </p:blipFill>
        <p:spPr bwMode="auto">
          <a:xfrm>
            <a:off x="4955059" y="0"/>
            <a:ext cx="4188940" cy="2356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66750"/>
          </a:xfrm>
        </p:spPr>
        <p:txBody>
          <a:bodyPr/>
          <a:lstStyle/>
          <a:p>
            <a:r>
              <a:rPr lang="en-US" altLang="en-US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Inovasi-inovasi pada </a:t>
            </a:r>
            <a:r>
              <a:rPr lang="en-US" alt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McDonald’s</a:t>
            </a: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711200" y="1483519"/>
            <a:ext cx="7727950" cy="2769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000" smtClean="0"/>
              <a:t>Tempat duduk dalam ruang (indoor) (1950an)</a:t>
            </a:r>
            <a:endParaRPr lang="en-US" altLang="en-US" sz="2000" dirty="0"/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000" smtClean="0"/>
              <a:t>Jendela Drive-through (1970an)</a:t>
            </a:r>
            <a:endParaRPr lang="en-US" altLang="en-US" sz="2000" dirty="0"/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000" smtClean="0"/>
              <a:t>Menambahkan </a:t>
            </a:r>
            <a:r>
              <a:rPr lang="en-US" altLang="en-US" sz="2000"/>
              <a:t>breakfast </a:t>
            </a:r>
            <a:r>
              <a:rPr lang="en-US" altLang="en-US" sz="2000" smtClean="0"/>
              <a:t>pada menu </a:t>
            </a:r>
            <a:r>
              <a:rPr lang="en-US" altLang="en-US" sz="2000"/>
              <a:t>(</a:t>
            </a:r>
            <a:r>
              <a:rPr lang="en-US" altLang="en-US" sz="2000" smtClean="0"/>
              <a:t>1980an)</a:t>
            </a:r>
            <a:endParaRPr lang="en-US" altLang="en-US" sz="2000" dirty="0"/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000" smtClean="0"/>
              <a:t>Mendambah area bermain (akhir 1980an)</a:t>
            </a:r>
            <a:endParaRPr lang="en-US" altLang="en-US" sz="2000" dirty="0"/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000" smtClean="0"/>
              <a:t>Desain ulang dapur </a:t>
            </a:r>
            <a:r>
              <a:rPr lang="en-US" altLang="en-US" sz="2000"/>
              <a:t>(</a:t>
            </a:r>
            <a:r>
              <a:rPr lang="en-US" altLang="en-US" sz="2000" smtClean="0"/>
              <a:t>1990an)</a:t>
            </a:r>
            <a:endParaRPr lang="en-US" altLang="en-US" sz="2000" dirty="0"/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000" smtClean="0"/>
              <a:t>Kios swalayan </a:t>
            </a:r>
            <a:r>
              <a:rPr lang="en-US" altLang="en-US" sz="2000" dirty="0"/>
              <a:t>(2004)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000" smtClean="0"/>
              <a:t>Tiga sesi makan malam terpisah</a:t>
            </a:r>
          </a:p>
        </p:txBody>
      </p:sp>
      <p:sp>
        <p:nvSpPr>
          <p:cNvPr id="23561" name="TextBox 11"/>
          <p:cNvSpPr txBox="1">
            <a:spLocks noChangeArrowheads="1"/>
          </p:cNvSpPr>
          <p:nvPr/>
        </p:nvSpPr>
        <p:spPr bwMode="auto">
          <a:xfrm>
            <a:off x="685801" y="4788694"/>
            <a:ext cx="235513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6D6D6D"/>
                </a:solidFill>
              </a:rPr>
              <a:t>© 2014 Pearson Education, Inc.</a:t>
            </a:r>
            <a:endParaRPr lang="en-US" altLang="en-US" sz="1200">
              <a:solidFill>
                <a:srgbClr val="6D6D6D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802314" y="1408421"/>
            <a:ext cx="3770313" cy="296483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378000" tIns="370800" rIns="378000" bIns="37080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en-US" sz="3200" b="1" smtClean="0"/>
              <a:t>Enam dari tujuh inovasi adalah keputusan layout</a:t>
            </a:r>
          </a:p>
        </p:txBody>
      </p:sp>
    </p:spTree>
    <p:extLst>
      <p:ext uri="{BB962C8B-B14F-4D97-AF65-F5344CB8AC3E}">
        <p14:creationId xmlns:p14="http://schemas.microsoft.com/office/powerpoint/2010/main" val="195364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6" grpId="0" autoUpdateAnimBg="0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2" descr="McDonalds 1 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2" t="1212" r="31445" b="2541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602" name="Group 4"/>
          <p:cNvGrpSpPr>
            <a:grpSpLocks/>
          </p:cNvGrpSpPr>
          <p:nvPr/>
        </p:nvGrpSpPr>
        <p:grpSpPr bwMode="auto">
          <a:xfrm>
            <a:off x="415926" y="226219"/>
            <a:ext cx="8042275" cy="1116806"/>
            <a:chOff x="657227" y="276334"/>
            <a:chExt cx="7518927" cy="1670578"/>
          </a:xfrm>
        </p:grpSpPr>
        <p:sp>
          <p:nvSpPr>
            <p:cNvPr id="6" name="Rectangle 4"/>
            <p:cNvSpPr/>
            <p:nvPr/>
          </p:nvSpPr>
          <p:spPr>
            <a:xfrm flipH="1">
              <a:off x="657227" y="461558"/>
              <a:ext cx="443774" cy="1476450"/>
            </a:xfrm>
            <a:custGeom>
              <a:avLst/>
              <a:gdLst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443441 w 443441"/>
                <a:gd name="connsiteY2" fmla="*/ 1159933 h 1159933"/>
                <a:gd name="connsiteX3" fmla="*/ 0 w 443441"/>
                <a:gd name="connsiteY3" fmla="*/ 1159933 h 1159933"/>
                <a:gd name="connsiteX4" fmla="*/ 0 w 443441"/>
                <a:gd name="connsiteY4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83670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3441" h="1159933">
                  <a:moveTo>
                    <a:pt x="0" y="0"/>
                  </a:moveTo>
                  <a:lnTo>
                    <a:pt x="443441" y="0"/>
                  </a:lnTo>
                  <a:lnTo>
                    <a:pt x="262467" y="583670"/>
                  </a:lnTo>
                  <a:lnTo>
                    <a:pt x="443441" y="1159933"/>
                  </a:lnTo>
                  <a:lnTo>
                    <a:pt x="0" y="11599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3320"/>
            </a:solidFill>
            <a:ln w="2540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Helvetica Neue"/>
                <a:cs typeface="Helvetica Neue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967424" y="276334"/>
              <a:ext cx="7208730" cy="1476450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Helvetica Neue"/>
                <a:cs typeface="Helvetica Neue"/>
              </a:endParaRPr>
            </a:p>
          </p:txBody>
        </p:sp>
        <p:sp>
          <p:nvSpPr>
            <p:cNvPr id="8" name="Freeform 7"/>
            <p:cNvSpPr/>
            <p:nvPr/>
          </p:nvSpPr>
          <p:spPr>
            <a:xfrm flipH="1">
              <a:off x="965939" y="1765250"/>
              <a:ext cx="148419" cy="181662"/>
            </a:xfrm>
            <a:custGeom>
              <a:avLst/>
              <a:gdLst>
                <a:gd name="connsiteX0" fmla="*/ 149225 w 149225"/>
                <a:gd name="connsiteY0" fmla="*/ 0 h 142875"/>
                <a:gd name="connsiteX1" fmla="*/ 0 w 149225"/>
                <a:gd name="connsiteY1" fmla="*/ 142875 h 142875"/>
                <a:gd name="connsiteX2" fmla="*/ 6350 w 149225"/>
                <a:gd name="connsiteY2" fmla="*/ 0 h 142875"/>
                <a:gd name="connsiteX3" fmla="*/ 149225 w 149225"/>
                <a:gd name="connsiteY3" fmla="*/ 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225" h="142875">
                  <a:moveTo>
                    <a:pt x="149225" y="0"/>
                  </a:moveTo>
                  <a:lnTo>
                    <a:pt x="0" y="142875"/>
                  </a:lnTo>
                  <a:lnTo>
                    <a:pt x="6350" y="0"/>
                  </a:lnTo>
                  <a:lnTo>
                    <a:pt x="149225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Helvetica Neue"/>
                <a:cs typeface="Helvetica Neue"/>
              </a:endParaRPr>
            </a:p>
          </p:txBody>
        </p:sp>
      </p:grpSp>
      <p:sp>
        <p:nvSpPr>
          <p:cNvPr id="25603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66750"/>
          </a:xfrm>
        </p:spPr>
        <p:txBody>
          <a:bodyPr/>
          <a:lstStyle/>
          <a:p>
            <a:r>
              <a:rPr lang="en-US" altLang="en-US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Innovations at McDonald’s</a:t>
            </a: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711200" y="1483519"/>
            <a:ext cx="7727950" cy="3305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400"/>
              <a:t>Indoor seating (1950s)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400"/>
              <a:t>Drive-through window (1970s)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400"/>
              <a:t>Adding breakfast to the menu (1980s)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400"/>
              <a:t>Adding play areas (late 1980s)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400"/>
              <a:t>Redesign of the kitchens (1990s)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400"/>
              <a:t>Self-service kiosk (2004)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400"/>
              <a:t>Now three separate dining sections</a:t>
            </a: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4572001" y="1801416"/>
            <a:ext cx="3770313" cy="252163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378000" tIns="370800" rIns="378000" bIns="37080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en-US" sz="3200" b="1"/>
              <a:t>Six out of the seven are layout decisions!</a:t>
            </a:r>
          </a:p>
        </p:txBody>
      </p:sp>
      <p:sp>
        <p:nvSpPr>
          <p:cNvPr id="25610" name="TextBox 11"/>
          <p:cNvSpPr txBox="1">
            <a:spLocks noChangeArrowheads="1"/>
          </p:cNvSpPr>
          <p:nvPr/>
        </p:nvSpPr>
        <p:spPr bwMode="auto">
          <a:xfrm>
            <a:off x="685801" y="4788694"/>
            <a:ext cx="235513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6D6D6D"/>
                </a:solidFill>
              </a:rPr>
              <a:t>© 2014 Pearson Education, Inc.</a:t>
            </a:r>
            <a:endParaRPr lang="en-US" altLang="en-US" sz="1200">
              <a:solidFill>
                <a:srgbClr val="6D6D6D"/>
              </a:solidFill>
            </a:endParaRPr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2" descr="09 zones fad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7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650" name="Group 5"/>
          <p:cNvGrpSpPr>
            <a:grpSpLocks/>
          </p:cNvGrpSpPr>
          <p:nvPr/>
        </p:nvGrpSpPr>
        <p:grpSpPr bwMode="auto">
          <a:xfrm>
            <a:off x="415926" y="226219"/>
            <a:ext cx="8042275" cy="1116806"/>
            <a:chOff x="657227" y="276334"/>
            <a:chExt cx="7518927" cy="1670578"/>
          </a:xfrm>
        </p:grpSpPr>
        <p:sp>
          <p:nvSpPr>
            <p:cNvPr id="7" name="Rectangle 4"/>
            <p:cNvSpPr/>
            <p:nvPr/>
          </p:nvSpPr>
          <p:spPr>
            <a:xfrm flipH="1">
              <a:off x="657227" y="461558"/>
              <a:ext cx="443774" cy="1476450"/>
            </a:xfrm>
            <a:custGeom>
              <a:avLst/>
              <a:gdLst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443441 w 443441"/>
                <a:gd name="connsiteY2" fmla="*/ 1159933 h 1159933"/>
                <a:gd name="connsiteX3" fmla="*/ 0 w 443441"/>
                <a:gd name="connsiteY3" fmla="*/ 1159933 h 1159933"/>
                <a:gd name="connsiteX4" fmla="*/ 0 w 443441"/>
                <a:gd name="connsiteY4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83670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3441" h="1159933">
                  <a:moveTo>
                    <a:pt x="0" y="0"/>
                  </a:moveTo>
                  <a:lnTo>
                    <a:pt x="443441" y="0"/>
                  </a:lnTo>
                  <a:lnTo>
                    <a:pt x="262467" y="583670"/>
                  </a:lnTo>
                  <a:lnTo>
                    <a:pt x="443441" y="1159933"/>
                  </a:lnTo>
                  <a:lnTo>
                    <a:pt x="0" y="11599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3320"/>
            </a:solidFill>
            <a:ln w="2540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FFFFFF"/>
                </a:solidFill>
                <a:latin typeface="Helvetica Neue"/>
                <a:cs typeface="Helvetica Neue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967424" y="276334"/>
              <a:ext cx="7208730" cy="1476450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FFFFFF"/>
                </a:solidFill>
                <a:latin typeface="Helvetica Neue"/>
                <a:cs typeface="Helvetica Neue"/>
              </a:endParaRPr>
            </a:p>
          </p:txBody>
        </p:sp>
        <p:sp>
          <p:nvSpPr>
            <p:cNvPr id="9" name="Freeform 8"/>
            <p:cNvSpPr/>
            <p:nvPr/>
          </p:nvSpPr>
          <p:spPr>
            <a:xfrm flipH="1">
              <a:off x="965939" y="1765250"/>
              <a:ext cx="148419" cy="181662"/>
            </a:xfrm>
            <a:custGeom>
              <a:avLst/>
              <a:gdLst>
                <a:gd name="connsiteX0" fmla="*/ 149225 w 149225"/>
                <a:gd name="connsiteY0" fmla="*/ 0 h 142875"/>
                <a:gd name="connsiteX1" fmla="*/ 0 w 149225"/>
                <a:gd name="connsiteY1" fmla="*/ 142875 h 142875"/>
                <a:gd name="connsiteX2" fmla="*/ 6350 w 149225"/>
                <a:gd name="connsiteY2" fmla="*/ 0 h 142875"/>
                <a:gd name="connsiteX3" fmla="*/ 149225 w 149225"/>
                <a:gd name="connsiteY3" fmla="*/ 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225" h="142875">
                  <a:moveTo>
                    <a:pt x="149225" y="0"/>
                  </a:moveTo>
                  <a:lnTo>
                    <a:pt x="0" y="142875"/>
                  </a:lnTo>
                  <a:lnTo>
                    <a:pt x="6350" y="0"/>
                  </a:lnTo>
                  <a:lnTo>
                    <a:pt x="149225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FFFFFF"/>
                </a:solidFill>
                <a:latin typeface="Helvetica Neue"/>
                <a:cs typeface="Helvetica Neue"/>
              </a:endParaRPr>
            </a:p>
          </p:txBody>
        </p:sp>
      </p:grpSp>
      <p:sp>
        <p:nvSpPr>
          <p:cNvPr id="27651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291704"/>
            <a:ext cx="7772400" cy="798909"/>
          </a:xfrm>
        </p:spPr>
        <p:txBody>
          <a:bodyPr/>
          <a:lstStyle/>
          <a:p>
            <a:r>
              <a:rPr lang="en-US" altLang="en-US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Layout Baru McDonald</a:t>
            </a:r>
          </a:p>
        </p:txBody>
      </p:sp>
      <p:sp>
        <p:nvSpPr>
          <p:cNvPr id="32773" name="Rectangle 5"/>
          <p:cNvSpPr>
            <a:spLocks noGrp="1" noChangeArrowheads="1"/>
          </p:cNvSpPr>
          <p:nvPr>
            <p:ph idx="1"/>
          </p:nvPr>
        </p:nvSpPr>
        <p:spPr>
          <a:xfrm>
            <a:off x="962025" y="1346598"/>
            <a:ext cx="7219950" cy="3649265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en-US" altLang="en-US" sz="2000" smtClean="0">
                <a:latin typeface="Segoe UI Emoji" panose="020B0502040204020203" pitchFamily="34" charset="0"/>
                <a:ea typeface="Segoe UI Emoji" panose="020B0502040204020203" pitchFamily="34" charset="0"/>
                <a:cs typeface="Arial" pitchFamily="34" charset="0"/>
              </a:rPr>
              <a:t>Tujuh inovasi utama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sz="2000" smtClean="0">
                <a:latin typeface="Segoe UI Emoji" panose="020B0502040204020203" pitchFamily="34" charset="0"/>
                <a:ea typeface="Segoe UI Emoji" panose="020B0502040204020203" pitchFamily="34" charset="0"/>
                <a:cs typeface="Arial" pitchFamily="34" charset="0"/>
              </a:rPr>
              <a:t>Desain ulang seluruh 30.000 outlet seluruh dunia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sz="2000" smtClean="0">
                <a:latin typeface="Segoe UI Emoji" panose="020B0502040204020203" pitchFamily="34" charset="0"/>
                <a:ea typeface="Segoe UI Emoji" panose="020B0502040204020203" pitchFamily="34" charset="0"/>
                <a:cs typeface="Arial" pitchFamily="34" charset="0"/>
              </a:rPr>
              <a:t>Tiga area makan malam terpisah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sv-SE" altLang="en-US" sz="1800">
                <a:latin typeface="Segoe UI Emoji" panose="020B0502040204020203" pitchFamily="34" charset="0"/>
                <a:ea typeface="Segoe UI Emoji" panose="020B0502040204020203" pitchFamily="34" charset="0"/>
                <a:cs typeface="Arial" pitchFamily="34" charset="0"/>
              </a:rPr>
              <a:t>Zona berlama-lama dengan kursi yang nyaman dan koneksi </a:t>
            </a:r>
            <a:r>
              <a:rPr lang="sv-SE" altLang="en-US" sz="1800" smtClean="0">
                <a:latin typeface="Segoe UI Emoji" panose="020B0502040204020203" pitchFamily="34" charset="0"/>
                <a:ea typeface="Segoe UI Emoji" panose="020B0502040204020203" pitchFamily="34" charset="0"/>
                <a:cs typeface="Arial" pitchFamily="34" charset="0"/>
              </a:rPr>
              <a:t>Wi-Fi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s-ES" altLang="en-US" sz="1800" smtClean="0">
                <a:latin typeface="Segoe UI Emoji" panose="020B0502040204020203" pitchFamily="34" charset="0"/>
                <a:ea typeface="Segoe UI Emoji" panose="020B0502040204020203" pitchFamily="34" charset="0"/>
                <a:cs typeface="Arial" pitchFamily="34" charset="0"/>
              </a:rPr>
              <a:t>Zona Ambil </a:t>
            </a:r>
            <a:r>
              <a:rPr lang="es-ES" altLang="en-US" sz="1800">
                <a:latin typeface="Segoe UI Emoji" panose="020B0502040204020203" pitchFamily="34" charset="0"/>
                <a:ea typeface="Segoe UI Emoji" panose="020B0502040204020203" pitchFamily="34" charset="0"/>
                <a:cs typeface="Arial" pitchFamily="34" charset="0"/>
              </a:rPr>
              <a:t>dan pergi </a:t>
            </a:r>
            <a:r>
              <a:rPr lang="es-ES" altLang="en-US" sz="1800" smtClean="0">
                <a:latin typeface="Segoe UI Emoji" panose="020B0502040204020203" pitchFamily="34" charset="0"/>
                <a:ea typeface="Segoe UI Emoji" panose="020B0502040204020203" pitchFamily="34" charset="0"/>
                <a:cs typeface="Arial" pitchFamily="34" charset="0"/>
              </a:rPr>
              <a:t>dengan </a:t>
            </a:r>
            <a:r>
              <a:rPr lang="es-ES" altLang="en-US" sz="1800">
                <a:latin typeface="Segoe UI Emoji" panose="020B0502040204020203" pitchFamily="34" charset="0"/>
                <a:ea typeface="Segoe UI Emoji" panose="020B0502040204020203" pitchFamily="34" charset="0"/>
                <a:cs typeface="Arial" pitchFamily="34" charset="0"/>
              </a:rPr>
              <a:t>counter </a:t>
            </a:r>
            <a:r>
              <a:rPr lang="es-ES" altLang="en-US" sz="1800" smtClean="0">
                <a:latin typeface="Segoe UI Emoji" panose="020B0502040204020203" pitchFamily="34" charset="0"/>
                <a:ea typeface="Segoe UI Emoji" panose="020B0502040204020203" pitchFamily="34" charset="0"/>
                <a:cs typeface="Arial" pitchFamily="34" charset="0"/>
              </a:rPr>
              <a:t>tinggi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s-ES" altLang="en-US" sz="1800" smtClean="0">
                <a:latin typeface="Segoe UI Emoji" panose="020B0502040204020203" pitchFamily="34" charset="0"/>
                <a:ea typeface="Segoe UI Emoji" panose="020B0502040204020203" pitchFamily="34" charset="0"/>
                <a:cs typeface="Arial" pitchFamily="34" charset="0"/>
              </a:rPr>
              <a:t>Zona Fleksibel untuk anak dan keluarga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sz="2000" smtClean="0">
                <a:latin typeface="Segoe UI Emoji" panose="020B0502040204020203" pitchFamily="34" charset="0"/>
                <a:ea typeface="Segoe UI Emoji" panose="020B0502040204020203" pitchFamily="34" charset="0"/>
                <a:cs typeface="Arial" pitchFamily="34" charset="0"/>
              </a:rPr>
              <a:t>Layout fasilitas adalah sumber keunggulan bersaing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altLang="en-US" sz="2000" smtClean="0">
              <a:latin typeface="Segoe UI Emoji" panose="020B0502040204020203" pitchFamily="34" charset="0"/>
              <a:ea typeface="Segoe UI Emoji" panose="020B0502040204020203" pitchFamily="34" charset="0"/>
              <a:cs typeface="Arial" pitchFamily="34" charset="0"/>
            </a:endParaRPr>
          </a:p>
        </p:txBody>
      </p:sp>
      <p:sp>
        <p:nvSpPr>
          <p:cNvPr id="27657" name="TextBox 11"/>
          <p:cNvSpPr txBox="1">
            <a:spLocks noChangeArrowheads="1"/>
          </p:cNvSpPr>
          <p:nvPr/>
        </p:nvSpPr>
        <p:spPr bwMode="auto">
          <a:xfrm>
            <a:off x="685801" y="4788694"/>
            <a:ext cx="235513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6D6D6D"/>
                </a:solidFill>
              </a:rPr>
              <a:t>© 2014 Pearson Education, Inc.</a:t>
            </a:r>
            <a:endParaRPr lang="en-US" altLang="en-US" sz="1200">
              <a:solidFill>
                <a:srgbClr val="6D6D6D"/>
              </a:solidFill>
            </a:endParaRP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3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1019175"/>
          </a:xfrm>
          <a:extLst/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Emoji" panose="020B0502040204020203" pitchFamily="34" charset="0"/>
                <a:ea typeface="Segoe UI Emoji" panose="020B0502040204020203" pitchFamily="34" charset="0"/>
              </a:rPr>
              <a:t>Penting Strategisnya Keputusan Layout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Emoji" panose="020B0502040204020203" pitchFamily="34" charset="0"/>
              <a:ea typeface="Segoe UI Emoji" panose="020B0502040204020203" pitchFamily="34" charset="0"/>
            </a:endParaRP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685801" y="2003822"/>
            <a:ext cx="7237414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US" altLang="en-US" sz="3200" b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Tujuan strategisnya layout adalah untuk mengembangkan layout yang </a:t>
            </a:r>
            <a:r>
              <a:rPr lang="en-US" altLang="en-US" sz="3200" b="1" smtClean="0">
                <a:solidFill>
                  <a:srgbClr val="3F5B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efektif </a:t>
            </a:r>
            <a:r>
              <a:rPr lang="en-US" altLang="en-US" sz="3200" b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 </a:t>
            </a:r>
            <a:r>
              <a:rPr lang="en-US" altLang="en-US" sz="3200" b="1" smtClean="0">
                <a:solidFill>
                  <a:srgbClr val="3F5B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efisien</a:t>
            </a:r>
            <a:r>
              <a:rPr lang="en-US" altLang="en-US" sz="3200" b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yang dapat memenuhi kebutuhan bersaing perusahaan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1019175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mtClean="0"/>
              <a:t>Pertimbangan Desain Layout</a:t>
            </a:r>
            <a:endParaRPr lang="en-US" dirty="0"/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806451" y="1453754"/>
            <a:ext cx="7643813" cy="2702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Pemanfaatan ruang, peralatan dan orang lebih tinggi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Memperbaiki aliran informasi, bahan dan orang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Memperbaiki moral karyawan dan kondisi kerja yang lebih aman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Memperbaiki interaksi pelanggan/klien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Fleksibilitas</a:t>
            </a:r>
            <a:endParaRPr lang="en-US" alt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1019175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mtClean="0"/>
              <a:t>Pertimbangan Desain Layout</a:t>
            </a:r>
            <a:endParaRPr lang="en-US" dirty="0"/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806451" y="1453754"/>
            <a:ext cx="7643813" cy="2702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400"/>
              <a:t>Higher utilization of space, equipment, and people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400"/>
              <a:t>Improved flow of information, materials, or people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400"/>
              <a:t>Improved employee morale and safer working conditions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400"/>
              <a:t>Improved customer/client interaction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400"/>
              <a:t>Flexibility</a:t>
            </a:r>
          </a:p>
        </p:txBody>
      </p:sp>
    </p:spTree>
    <p:extLst>
      <p:ext uri="{BB962C8B-B14F-4D97-AF65-F5344CB8AC3E}">
        <p14:creationId xmlns:p14="http://schemas.microsoft.com/office/powerpoint/2010/main" val="2200656732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66750"/>
          </a:xfrm>
        </p:spPr>
        <p:txBody>
          <a:bodyPr/>
          <a:lstStyle/>
          <a:p>
            <a:r>
              <a:rPr lang="en-US" alt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Jenis-jenis Layout</a:t>
            </a: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1660525" y="1213247"/>
            <a:ext cx="5822950" cy="3342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5334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/>
            </a:pP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Layout Kantor </a:t>
            </a:r>
            <a:endParaRPr lang="en-US" alt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/>
            </a:pP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Layout  Ritel</a:t>
            </a:r>
            <a:endParaRPr lang="en-US" alt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/>
            </a:pP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Layout Gudang</a:t>
            </a:r>
            <a:endParaRPr lang="en-US" alt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 startAt="4"/>
            </a:pP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Layout Posisi-Tetap</a:t>
            </a:r>
            <a:endParaRPr lang="en-US" alt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 startAt="4"/>
            </a:pP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Layout Orientasi-Proses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 startAt="6"/>
            </a:pP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Layout Sel-Kerja</a:t>
            </a:r>
            <a:endParaRPr lang="en-US" alt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 startAt="6"/>
            </a:pP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Layout Orientasi-Produk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6675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Types of Layout</a:t>
            </a: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1660525" y="1213247"/>
            <a:ext cx="5822950" cy="3342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5334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/>
            </a:pPr>
            <a:r>
              <a:rPr lang="en-US" altLang="en-US" sz="2400"/>
              <a:t>Office layout 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/>
            </a:pPr>
            <a:r>
              <a:rPr lang="en-US" altLang="en-US" sz="2400"/>
              <a:t>Retail layout  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/>
            </a:pPr>
            <a:r>
              <a:rPr lang="en-US" altLang="en-US" sz="2400"/>
              <a:t>Warehouse layout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 startAt="4"/>
            </a:pPr>
            <a:r>
              <a:rPr lang="en-US" altLang="en-US" sz="2400"/>
              <a:t>Fixed-position layout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 startAt="4"/>
            </a:pPr>
            <a:r>
              <a:rPr lang="en-US" altLang="en-US" sz="2400"/>
              <a:t>Process-oriented layout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 startAt="6"/>
            </a:pPr>
            <a:r>
              <a:rPr lang="en-US" altLang="en-US" sz="2400"/>
              <a:t>Work-cell layout 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 startAt="6"/>
            </a:pPr>
            <a:r>
              <a:rPr lang="en-US" altLang="en-US" sz="2400"/>
              <a:t>Product-oriented layout</a:t>
            </a:r>
          </a:p>
        </p:txBody>
      </p:sp>
    </p:spTree>
    <p:extLst>
      <p:ext uri="{BB962C8B-B14F-4D97-AF65-F5344CB8AC3E}">
        <p14:creationId xmlns:p14="http://schemas.microsoft.com/office/powerpoint/2010/main" val="1682503590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66750"/>
          </a:xfrm>
        </p:spPr>
        <p:txBody>
          <a:bodyPr/>
          <a:lstStyle/>
          <a:p>
            <a:r>
              <a:rPr lang="en-US" altLang="en-US" smtClean="0">
                <a:cs typeface="Arial" pitchFamily="34" charset="0"/>
              </a:rPr>
              <a:t>Jenis-jenis Layout</a:t>
            </a:r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682625" y="1184672"/>
            <a:ext cx="7753350" cy="2394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22300" indent="-6223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/>
            </a:pPr>
            <a:r>
              <a:rPr lang="en-US" altLang="en-US" sz="2400" smtClean="0">
                <a:latin typeface="Gill Sans MT" panose="020B0502020104020203" pitchFamily="34" charset="0"/>
              </a:rPr>
              <a:t>Layout Kantor: Posisi para pekerja, peralatannya, dan ruang/kantor untuk menyediakan pergerakan informasi</a:t>
            </a:r>
          </a:p>
          <a:p>
            <a:pPr algn="just"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/>
            </a:pPr>
            <a:r>
              <a:rPr lang="en-US" altLang="en-US" sz="2400" smtClean="0">
                <a:latin typeface="Gill Sans MT" panose="020B0502020104020203" pitchFamily="34" charset="0"/>
              </a:rPr>
              <a:t>Layout Ritel: Mengalokasikan ruang rak dan perilaku respon kepada pelanggan.</a:t>
            </a:r>
            <a:endParaRPr lang="en-US" altLang="en-US" sz="2400">
              <a:latin typeface="Gill Sans MT" panose="020B0502020104020203" pitchFamily="34" charset="0"/>
            </a:endParaRPr>
          </a:p>
          <a:p>
            <a:pPr algn="just"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/>
            </a:pPr>
            <a:r>
              <a:rPr lang="en-US" altLang="en-US" sz="2400" smtClean="0">
                <a:latin typeface="Gill Sans MT" panose="020B0502020104020203" pitchFamily="34" charset="0"/>
              </a:rPr>
              <a:t>Layout Gudang: Ditujukan menyeimbangkan (trade-off) antara ruang dan penanganan bahan</a:t>
            </a:r>
            <a:endParaRPr lang="en-US" altLang="en-US" sz="2400">
              <a:latin typeface="Gill Sans MT" panose="020B0502020104020203" pitchFamily="34" charset="0"/>
            </a:endParaRP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66750"/>
          </a:xfrm>
        </p:spPr>
        <p:txBody>
          <a:bodyPr/>
          <a:lstStyle/>
          <a:p>
            <a:r>
              <a:rPr lang="en-US" altLang="en-US" smtClean="0">
                <a:cs typeface="Arial" pitchFamily="34" charset="0"/>
              </a:rPr>
              <a:t>Jenis-jenis Layout</a:t>
            </a:r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682625" y="1184672"/>
            <a:ext cx="7753350" cy="224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22300" indent="-6223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 startAt="4"/>
            </a:pPr>
            <a:r>
              <a:rPr lang="en-US" altLang="en-US" sz="2400" smtClean="0">
                <a:latin typeface="Gill Sans MT" panose="020B0502020104020203" pitchFamily="34" charset="0"/>
              </a:rPr>
              <a:t>Layout Posisi-Tetap: Ditujukan untuk kebutuhan layout proyek besar seperti galangan kapal, pesawat terbang, atau bangunan gedung</a:t>
            </a:r>
          </a:p>
          <a:p>
            <a:pPr algn="just"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 startAt="4"/>
            </a:pPr>
            <a:r>
              <a:rPr lang="en-US" altLang="en-US" sz="2400" smtClean="0">
                <a:latin typeface="Gill Sans MT" panose="020B0502020104020203" pitchFamily="34" charset="0"/>
              </a:rPr>
              <a:t>Layout Beroientasi-Proses: Berhubungan dengan produksi dengan volume rendah dan keragaman tinggi (juga disebut produksi </a:t>
            </a:r>
            <a:r>
              <a:rPr lang="en-US" altLang="en-US" sz="2400" b="1" smtClean="0">
                <a:latin typeface="Gill Sans MT" panose="020B0502020104020203" pitchFamily="34" charset="0"/>
              </a:rPr>
              <a:t>job shop </a:t>
            </a:r>
            <a:r>
              <a:rPr lang="en-US" altLang="en-US" sz="2400" smtClean="0">
                <a:latin typeface="Gill Sans MT" panose="020B0502020104020203" pitchFamily="34" charset="0"/>
              </a:rPr>
              <a:t>atau </a:t>
            </a:r>
            <a:r>
              <a:rPr lang="en-US" altLang="en-US" sz="2400" b="1" smtClean="0">
                <a:latin typeface="Gill Sans MT" panose="020B0502020104020203" pitchFamily="34" charset="0"/>
              </a:rPr>
              <a:t>intermittent</a:t>
            </a:r>
            <a:r>
              <a:rPr lang="en-US" altLang="en-US" sz="2400" smtClean="0">
                <a:latin typeface="Gill Sans MT" panose="020B0502020104020203" pitchFamily="34" charset="0"/>
              </a:rPr>
              <a:t>)</a:t>
            </a:r>
            <a:endParaRPr lang="en-US" altLang="en-US" sz="240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6700452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66750"/>
          </a:xfrm>
        </p:spPr>
        <p:txBody>
          <a:bodyPr/>
          <a:lstStyle/>
          <a:p>
            <a:r>
              <a:rPr lang="en-US" altLang="en-US" smtClean="0">
                <a:cs typeface="Arial" pitchFamily="34" charset="0"/>
              </a:rPr>
              <a:t>Jenis-jenis Layout</a:t>
            </a:r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682625" y="1184672"/>
            <a:ext cx="7753350" cy="224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22300" indent="-6223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 startAt="6"/>
            </a:pPr>
            <a:r>
              <a:rPr lang="en-US" altLang="en-US" sz="2400" smtClean="0">
                <a:latin typeface="Gill Sans MT" panose="020B0502020104020203" pitchFamily="34" charset="0"/>
              </a:rPr>
              <a:t>Layout Sel Kerja: Menyusun mesin dan peralatan untuk focus pada produksi satu produk atau kelompok produk yang berhubungan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 startAt="6"/>
            </a:pPr>
            <a:r>
              <a:rPr lang="en-US" altLang="en-US" sz="2400" smtClean="0">
                <a:latin typeface="Gill Sans MT" panose="020B0502020104020203" pitchFamily="34" charset="0"/>
              </a:rPr>
              <a:t>Layout Orientasi-Produk</a:t>
            </a:r>
            <a:r>
              <a:rPr lang="en-US" altLang="en-US" sz="2400">
                <a:latin typeface="Gill Sans MT" panose="020B0502020104020203" pitchFamily="34" charset="0"/>
              </a:rPr>
              <a:t>: Mencari penggunaan tenaga dan mesin terbaik dalam produksi berulang atau </a:t>
            </a:r>
            <a:r>
              <a:rPr lang="en-US" altLang="en-US" sz="2400" smtClean="0">
                <a:latin typeface="Gill Sans MT" panose="020B0502020104020203" pitchFamily="34" charset="0"/>
              </a:rPr>
              <a:t>kontinyu</a:t>
            </a:r>
            <a:endParaRPr lang="en-US" altLang="en-US" sz="240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088188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6675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Types of Layout</a:t>
            </a:r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682625" y="1375172"/>
            <a:ext cx="7791450" cy="3348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22300" indent="-6223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 startAt="4"/>
            </a:pPr>
            <a:r>
              <a:rPr lang="en-US" altLang="en-US" sz="3200" i="1"/>
              <a:t>Fixed-position layout</a:t>
            </a:r>
            <a:r>
              <a:rPr lang="en-US" altLang="en-US" sz="3200"/>
              <a:t>: Addresses the layout requirements of large, bulky projects such as ships and buildings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 startAt="4"/>
            </a:pPr>
            <a:r>
              <a:rPr lang="en-US" altLang="en-US" sz="3200" i="1"/>
              <a:t>Process-oriented layout</a:t>
            </a:r>
            <a:r>
              <a:rPr lang="en-US" altLang="en-US" sz="3200"/>
              <a:t>: Deals with low-volume, high-variety production (also called job shop or intermittent production)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3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6675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Types of Layout</a:t>
            </a:r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682625" y="1375173"/>
            <a:ext cx="7791450" cy="3791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22300" indent="-6223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 startAt="6"/>
            </a:pPr>
            <a:r>
              <a:rPr lang="en-US" altLang="en-US" sz="3200" i="1"/>
              <a:t>Work cell layout</a:t>
            </a:r>
            <a:r>
              <a:rPr lang="en-US" altLang="en-US" sz="3200"/>
              <a:t>: Arranges machinery and equipment to focus on production of a single product or group of related products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 startAt="6"/>
            </a:pPr>
            <a:r>
              <a:rPr lang="en-US" altLang="en-US" sz="3200" i="1"/>
              <a:t>Product-oriented layout</a:t>
            </a:r>
            <a:r>
              <a:rPr lang="en-US" altLang="en-US" sz="3200"/>
              <a:t>: Seeks the best personnel and machine utilizations in repetitive or continuous production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78606"/>
            <a:ext cx="7772400" cy="685800"/>
          </a:xfrm>
        </p:spPr>
        <p:txBody>
          <a:bodyPr/>
          <a:lstStyle/>
          <a:p>
            <a:r>
              <a:rPr lang="en-US" altLang="en-US" smtClean="0">
                <a:cs typeface="Arial" pitchFamily="34" charset="0"/>
              </a:rPr>
              <a:t>Strategi Layout</a:t>
            </a:r>
          </a:p>
        </p:txBody>
      </p:sp>
      <p:graphicFrame>
        <p:nvGraphicFramePr>
          <p:cNvPr id="162953" name="Group 1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3518248"/>
              </p:ext>
            </p:extLst>
          </p:nvPr>
        </p:nvGraphicFramePr>
        <p:xfrm>
          <a:off x="685800" y="1047750"/>
          <a:ext cx="7797800" cy="350835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82700"/>
                <a:gridCol w="368300"/>
                <a:gridCol w="3073400"/>
                <a:gridCol w="3073400"/>
              </a:tblGrid>
              <a:tr h="2953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 MT" panose="020B0502020104020203" pitchFamily="34" charset="0"/>
                        </a:rPr>
                        <a:t>TABEL </a:t>
                      </a: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 MT" panose="020B0502020104020203" pitchFamily="34" charset="0"/>
                        </a:rPr>
                        <a:t>9.1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Gill Sans MT" panose="020B0502020104020203" pitchFamily="34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35106" marB="35106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smtClean="0">
                          <a:ln>
                            <a:noFill/>
                          </a:ln>
                          <a:effectLst/>
                          <a:latin typeface="Gill Sans MT" panose="020B0502020104020203" pitchFamily="34" charset="0"/>
                        </a:rPr>
                        <a:t>Strategi Layout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35106" marB="35106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rgbClr val="BF09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F09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cap="flat">
                      <a:noFill/>
                    </a:lnR>
                    <a:lnT w="57150" cap="flat" cmpd="sng" algn="ctr">
                      <a:solidFill>
                        <a:srgbClr val="BF09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F09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532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Gill Sans MT" panose="020B0502020104020203" pitchFamily="34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35106" marB="35106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 MT" panose="020B0502020104020203" pitchFamily="34" charset="0"/>
                        </a:rPr>
                        <a:t>TUJUAN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Gill Sans MT" panose="020B0502020104020203" pitchFamily="34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35106" marB="35106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 MT" panose="020B0502020104020203" pitchFamily="34" charset="0"/>
                        </a:rPr>
                        <a:t>CONTOH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Gill Sans MT" panose="020B0502020104020203" pitchFamily="34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35106" marB="35106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68375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Gill Sans MT" panose="020B0502020104020203" pitchFamily="34" charset="0"/>
                        </a:rPr>
                        <a:t>Kantor 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67511" marB="67511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smtClean="0">
                          <a:ln>
                            <a:noFill/>
                          </a:ln>
                          <a:effectLst/>
                          <a:latin typeface="Gill Sans MT" panose="020B0502020104020203" pitchFamily="34" charset="0"/>
                        </a:rPr>
                        <a:t>Menempatkan pekerja yang sering perlu berhubungan didekatkan satu sama lain</a:t>
                      </a:r>
                    </a:p>
                  </a:txBody>
                  <a:tcPr marL="90000" marR="90000" marT="67511" marB="67511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MT" panose="020B0502020104020203" pitchFamily="34" charset="0"/>
                        </a:rPr>
                        <a:t>Allstate Insurance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MT" panose="020B0502020104020203" pitchFamily="34" charset="0"/>
                        </a:rPr>
                        <a:t>Microsoft Corp.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67511" marB="67511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375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Gill Sans MT" panose="020B0502020104020203" pitchFamily="34" charset="0"/>
                        </a:rPr>
                        <a:t>Ritel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67511" marB="67511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smtClean="0">
                          <a:ln>
                            <a:noFill/>
                          </a:ln>
                          <a:effectLst/>
                          <a:latin typeface="Gill Sans MT" panose="020B0502020104020203" pitchFamily="34" charset="0"/>
                        </a:rPr>
                        <a:t>Menunjukkan kepada pelanggan akan item-item yang memiliki margin tinggi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67511" marB="67511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MT" panose="020B0502020104020203" pitchFamily="34" charset="0"/>
                        </a:rPr>
                        <a:t>Kroger’s Supermarket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MT" panose="020B0502020104020203" pitchFamily="34" charset="0"/>
                        </a:rPr>
                        <a:t>Walgreen’s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MT" panose="020B0502020104020203" pitchFamily="34" charset="0"/>
                        </a:rPr>
                        <a:t>Bloomingdale’s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67511" marB="67511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969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Gill Sans MT" panose="020B0502020104020203" pitchFamily="34" charset="0"/>
                        </a:rPr>
                        <a:t>Gudang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67511" marB="67511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smtClean="0">
                          <a:ln>
                            <a:noFill/>
                          </a:ln>
                          <a:effectLst/>
                          <a:latin typeface="Gill Sans MT" panose="020B0502020104020203" pitchFamily="34" charset="0"/>
                        </a:rPr>
                        <a:t>Menyeimbangkan antara penyimpanan biaya rendah dengan penanganan biaya rendah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67511" marB="67511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MT" panose="020B0502020104020203" pitchFamily="34" charset="0"/>
                        </a:rPr>
                        <a:t>Federal-Mogul’s warehouse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MT" panose="020B0502020104020203" pitchFamily="34" charset="0"/>
                        </a:rPr>
                        <a:t>The Gap’s distribution center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67511" marB="67511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375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Gill Sans MT" panose="020B0502020104020203" pitchFamily="34" charset="0"/>
                        </a:rPr>
                        <a:t>Proyek (posisi tetap)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67511" marB="67511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smtClean="0">
                          <a:ln>
                            <a:noFill/>
                          </a:ln>
                          <a:effectLst/>
                          <a:latin typeface="Gill Sans MT" panose="020B0502020104020203" pitchFamily="34" charset="0"/>
                        </a:rPr>
                        <a:t>Mobilisasi bahan dan peralatan pada area penyimpanan terbatas di sekitar lokasi (situs) proyek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67511" marB="67511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MT" panose="020B0502020104020203" pitchFamily="34" charset="0"/>
                        </a:rPr>
                        <a:t>Ingall Ship Building Corp.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MT" panose="020B0502020104020203" pitchFamily="34" charset="0"/>
                        </a:rPr>
                        <a:t>Trump Plaza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MT" panose="020B0502020104020203" pitchFamily="34" charset="0"/>
                        </a:rPr>
                        <a:t>Pittsburgh Airport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67511" marB="67511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29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29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78606"/>
            <a:ext cx="7772400" cy="685800"/>
          </a:xfrm>
        </p:spPr>
        <p:txBody>
          <a:bodyPr/>
          <a:lstStyle/>
          <a:p>
            <a:r>
              <a:rPr lang="en-US" altLang="en-US" smtClean="0">
                <a:cs typeface="Arial" pitchFamily="34" charset="0"/>
              </a:rPr>
              <a:t>Strategi Layout</a:t>
            </a:r>
          </a:p>
        </p:txBody>
      </p:sp>
      <p:graphicFrame>
        <p:nvGraphicFramePr>
          <p:cNvPr id="162953" name="Group 1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9998260"/>
              </p:ext>
            </p:extLst>
          </p:nvPr>
        </p:nvGraphicFramePr>
        <p:xfrm>
          <a:off x="685800" y="1047750"/>
          <a:ext cx="7797800" cy="2824287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82700"/>
                <a:gridCol w="368300"/>
                <a:gridCol w="3073400"/>
                <a:gridCol w="3073400"/>
              </a:tblGrid>
              <a:tr h="2952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 MT" panose="020B0502020104020203" pitchFamily="34" charset="0"/>
                        </a:rPr>
                        <a:t>TABEL </a:t>
                      </a: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 MT" panose="020B0502020104020203" pitchFamily="34" charset="0"/>
                        </a:rPr>
                        <a:t>9.1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Gill Sans MT" panose="020B0502020104020203" pitchFamily="34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35098" marB="35098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smtClean="0">
                          <a:ln>
                            <a:noFill/>
                          </a:ln>
                          <a:effectLst/>
                          <a:latin typeface="Gill Sans MT" panose="020B0502020104020203" pitchFamily="34" charset="0"/>
                        </a:rPr>
                        <a:t>Strategi Layout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35098" marB="35098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rgbClr val="BF09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F09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cap="flat">
                      <a:noFill/>
                    </a:lnR>
                    <a:lnT w="57150" cap="flat" cmpd="sng" algn="ctr">
                      <a:solidFill>
                        <a:srgbClr val="BF09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F09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525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Gill Sans MT" panose="020B0502020104020203" pitchFamily="34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35098" marB="35098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 MT" panose="020B0502020104020203" pitchFamily="34" charset="0"/>
                        </a:rPr>
                        <a:t>TUJUAN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Gill Sans MT" panose="020B0502020104020203" pitchFamily="34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35098" marB="35098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 MT" panose="020B0502020104020203" pitchFamily="34" charset="0"/>
                        </a:rPr>
                        <a:t>CONTOH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Gill Sans MT" panose="020B0502020104020203" pitchFamily="34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35098" marB="35098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68363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Job 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Shop (orientasi-proses)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67496" marB="67496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Mengelola bermacam-macam aliran bahan untuk tiap produk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67496" marB="67496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Arnold Palmer Hospital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Hard Rock Cafe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Olive Garden</a:t>
                      </a:r>
                    </a:p>
                  </a:txBody>
                  <a:tcPr marL="90000" marR="90000" marT="67496" marB="67496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363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Sel Kerja 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(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product family)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67496" marB="67496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Mengidentifikasi family produk, membangun tim, anggota tim lintas kereta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67496" marB="67496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Hallmark Cards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Wheeled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Coach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Ambulances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67496" marB="67496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651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Berulang/ Kontinyus (orientasi produk)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67496" marB="67496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Menyelaraskan waktu tugas pada tiap stasiun kerja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0000" marR="90000" marT="67496" marB="67496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Sony’s TV assembly line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Toyota Scion</a:t>
                      </a:r>
                    </a:p>
                  </a:txBody>
                  <a:tcPr marL="90000" marR="90000" marT="67496" marB="67496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40531"/>
            <a:ext cx="8142514" cy="647700"/>
          </a:xfrm>
        </p:spPr>
        <p:txBody>
          <a:bodyPr/>
          <a:lstStyle/>
          <a:p>
            <a:r>
              <a:rPr lang="en-US" altLang="en-US" smtClean="0">
                <a:cs typeface="Arial" pitchFamily="34" charset="0"/>
              </a:rPr>
              <a:t>Layout yang baik mempertimbangkan:</a:t>
            </a:r>
          </a:p>
        </p:txBody>
      </p:sp>
      <p:sp>
        <p:nvSpPr>
          <p:cNvPr id="47107" name="Rectangle 3"/>
          <p:cNvSpPr>
            <a:spLocks noChangeArrowheads="1"/>
          </p:cNvSpPr>
          <p:nvPr/>
        </p:nvSpPr>
        <p:spPr bwMode="auto">
          <a:xfrm>
            <a:off x="881064" y="1426369"/>
            <a:ext cx="7431087" cy="3280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457200" indent="-457200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800" smtClean="0">
                <a:latin typeface="Gill Sans MT" panose="020B0502020104020203" pitchFamily="34" charset="0"/>
              </a:rPr>
              <a:t>Peralatan Material handling</a:t>
            </a:r>
            <a:endParaRPr lang="en-US" altLang="en-US" sz="2800">
              <a:latin typeface="Gill Sans MT" panose="020B0502020104020203" pitchFamily="34" charset="0"/>
            </a:endParaRPr>
          </a:p>
          <a:p>
            <a:pPr marL="457200" indent="-457200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800" smtClean="0">
                <a:latin typeface="Gill Sans MT" panose="020B0502020104020203" pitchFamily="34" charset="0"/>
              </a:rPr>
              <a:t>Kapasitas dan kebutuhan ruang</a:t>
            </a:r>
          </a:p>
          <a:p>
            <a:pPr marL="457200" indent="-457200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800" smtClean="0">
                <a:latin typeface="Gill Sans MT" panose="020B0502020104020203" pitchFamily="34" charset="0"/>
              </a:rPr>
              <a:t>Lingkungan dan Estetika</a:t>
            </a:r>
          </a:p>
          <a:p>
            <a:pPr marL="457200" indent="-457200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800" smtClean="0">
                <a:latin typeface="Gill Sans MT" panose="020B0502020104020203" pitchFamily="34" charset="0"/>
              </a:rPr>
              <a:t>Aliran informasi</a:t>
            </a:r>
            <a:endParaRPr lang="en-US" altLang="en-US" sz="2800">
              <a:latin typeface="Gill Sans MT" panose="020B0502020104020203" pitchFamily="34" charset="0"/>
            </a:endParaRPr>
          </a:p>
          <a:p>
            <a:pPr marL="457200" indent="-457200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800" smtClean="0">
                <a:latin typeface="Gill Sans MT" panose="020B0502020104020203" pitchFamily="34" charset="0"/>
              </a:rPr>
              <a:t>Biaya pergerakan antar berbagai area kerja</a:t>
            </a:r>
          </a:p>
          <a:p>
            <a:pPr marL="457200" indent="-457200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endParaRPr lang="en-US" altLang="en-US" sz="2800">
              <a:latin typeface="Gill Sans MT" panose="020B0502020104020203" pitchFamily="34" charset="0"/>
            </a:endParaRP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7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LAYOUT KANTOR</a:t>
            </a: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720262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47700"/>
          </a:xfrm>
        </p:spPr>
        <p:txBody>
          <a:bodyPr/>
          <a:lstStyle/>
          <a:p>
            <a:r>
              <a:rPr lang="en-US" altLang="en-US" smtClean="0">
                <a:cs typeface="Arial" pitchFamily="34" charset="0"/>
              </a:rPr>
              <a:t>Layout Kantor</a:t>
            </a:r>
          </a:p>
        </p:txBody>
      </p:sp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714376" y="1326357"/>
            <a:ext cx="7604125" cy="2382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 smtClean="0">
                <a:latin typeface="Gill Sans MT" panose="020B0502020104020203" pitchFamily="34" charset="0"/>
              </a:rPr>
              <a:t>Mengelompokkan karyawan, peralatannya, dan ruang untuk menyediakan kenyamanan dan pergerakan informasi.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>
                <a:latin typeface="Gill Sans MT" panose="020B0502020104020203" pitchFamily="34" charset="0"/>
              </a:rPr>
              <a:t>Pergerakan informasi adalah perbedaan </a:t>
            </a:r>
            <a:r>
              <a:rPr lang="en-US" altLang="en-US" sz="2400" smtClean="0">
                <a:latin typeface="Gill Sans MT" panose="020B0502020104020203" pitchFamily="34" charset="0"/>
              </a:rPr>
              <a:t>utama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>
                <a:latin typeface="Gill Sans MT" panose="020B0502020104020203" pitchFamily="34" charset="0"/>
              </a:rPr>
              <a:t>Biasanya dalam keadaan </a:t>
            </a:r>
            <a:r>
              <a:rPr lang="en-US" altLang="en-US" sz="2400" smtClean="0">
                <a:latin typeface="Gill Sans MT" panose="020B0502020104020203" pitchFamily="34" charset="0"/>
              </a:rPr>
              <a:t>mengalir </a:t>
            </a:r>
            <a:r>
              <a:rPr lang="en-US" altLang="en-US" sz="2400">
                <a:latin typeface="Gill Sans MT" panose="020B0502020104020203" pitchFamily="34" charset="0"/>
              </a:rPr>
              <a:t>karena seringnya perubahan teknologi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5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ChangeArrowheads="1"/>
          </p:cNvSpPr>
          <p:nvPr>
            <p:ph type="title"/>
          </p:nvPr>
        </p:nvSpPr>
        <p:spPr>
          <a:xfrm>
            <a:off x="547689" y="322660"/>
            <a:ext cx="8048625" cy="665559"/>
          </a:xfrm>
        </p:spPr>
        <p:txBody>
          <a:bodyPr/>
          <a:lstStyle/>
          <a:p>
            <a:r>
              <a:rPr lang="en-US" altLang="en-US" smtClean="0">
                <a:cs typeface="Arial" pitchFamily="34" charset="0"/>
              </a:rPr>
              <a:t>Bagan Keterhubungan</a:t>
            </a:r>
          </a:p>
        </p:txBody>
      </p:sp>
      <p:pic>
        <p:nvPicPr>
          <p:cNvPr id="57350" name="Picture 6" descr="9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2" y="1116806"/>
            <a:ext cx="6799942" cy="344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7197725" y="4455319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Figure </a:t>
            </a:r>
            <a:r>
              <a:rPr lang="en-US" altLang="en-US" sz="1600">
                <a:solidFill>
                  <a:schemeClr val="tx2"/>
                </a:solidFill>
              </a:rPr>
              <a:t>9.1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7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7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cs typeface="Arial" pitchFamily="34" charset="0"/>
              </a:rPr>
              <a:t>Layout Kantor</a:t>
            </a:r>
          </a:p>
        </p:txBody>
      </p:sp>
      <p:sp>
        <p:nvSpPr>
          <p:cNvPr id="49154" name="Content Placeholder 1"/>
          <p:cNvSpPr>
            <a:spLocks noGrp="1"/>
          </p:cNvSpPr>
          <p:nvPr>
            <p:ph idx="1"/>
          </p:nvPr>
        </p:nvSpPr>
        <p:spPr>
          <a:xfrm>
            <a:off x="812800" y="1200151"/>
            <a:ext cx="7531100" cy="3394472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0"/>
              </a:spcAft>
              <a:buSzPct val="60000"/>
              <a:buFont typeface="Wingdings" panose="05000000000000000000" pitchFamily="2" charset="2"/>
              <a:buChar char="v"/>
            </a:pPr>
            <a:r>
              <a:rPr lang="en-US" altLang="en-US" sz="2800" smtClean="0">
                <a:cs typeface="Arial" pitchFamily="34" charset="0"/>
              </a:rPr>
              <a:t>Tiga aspek sosial dan fisik</a:t>
            </a:r>
          </a:p>
          <a:p>
            <a:pPr lvl="1">
              <a:spcBef>
                <a:spcPts val="600"/>
              </a:spcBef>
              <a:spcAft>
                <a:spcPts val="0"/>
              </a:spcAft>
              <a:buSzPct val="60000"/>
              <a:buFont typeface="Wingdings" panose="05000000000000000000" pitchFamily="2" charset="2"/>
              <a:buChar char="v"/>
            </a:pPr>
            <a:r>
              <a:rPr lang="en-US" altLang="en-US" sz="2400" smtClean="0">
                <a:cs typeface="Arial" pitchFamily="34" charset="0"/>
              </a:rPr>
              <a:t>Kedekatan (</a:t>
            </a:r>
            <a:r>
              <a:rPr lang="en-US" altLang="en-US" sz="2400" i="1" smtClean="0">
                <a:cs typeface="Arial" pitchFamily="34" charset="0"/>
              </a:rPr>
              <a:t>Proximity</a:t>
            </a:r>
            <a:r>
              <a:rPr lang="en-US" altLang="en-US" sz="2400" smtClean="0">
                <a:cs typeface="Arial" pitchFamily="34" charset="0"/>
              </a:rPr>
              <a:t>)</a:t>
            </a:r>
          </a:p>
          <a:p>
            <a:pPr lvl="1">
              <a:spcBef>
                <a:spcPts val="600"/>
              </a:spcBef>
              <a:spcAft>
                <a:spcPts val="0"/>
              </a:spcAft>
              <a:buSzPct val="60000"/>
              <a:buFont typeface="Wingdings" panose="05000000000000000000" pitchFamily="2" charset="2"/>
              <a:buChar char="v"/>
            </a:pPr>
            <a:r>
              <a:rPr lang="en-US" altLang="en-US" sz="2400" smtClean="0">
                <a:cs typeface="Arial" pitchFamily="34" charset="0"/>
              </a:rPr>
              <a:t>Privasi (</a:t>
            </a:r>
            <a:r>
              <a:rPr lang="en-US" altLang="en-US" sz="2400" i="1" smtClean="0">
                <a:cs typeface="Arial" pitchFamily="34" charset="0"/>
              </a:rPr>
              <a:t>Privacy</a:t>
            </a:r>
            <a:r>
              <a:rPr lang="en-US" altLang="en-US" sz="2400" smtClean="0">
                <a:cs typeface="Arial" pitchFamily="34" charset="0"/>
              </a:rPr>
              <a:t>)</a:t>
            </a:r>
          </a:p>
          <a:p>
            <a:pPr lvl="1">
              <a:spcBef>
                <a:spcPts val="600"/>
              </a:spcBef>
              <a:spcAft>
                <a:spcPts val="0"/>
              </a:spcAft>
              <a:buSzPct val="60000"/>
              <a:buFont typeface="Wingdings" panose="05000000000000000000" pitchFamily="2" charset="2"/>
              <a:buChar char="v"/>
            </a:pPr>
            <a:r>
              <a:rPr lang="en-US" altLang="en-US" sz="2400" smtClean="0">
                <a:cs typeface="Arial" pitchFamily="34" charset="0"/>
              </a:rPr>
              <a:t>Permisi (</a:t>
            </a:r>
            <a:r>
              <a:rPr lang="en-US" altLang="en-US" sz="2400" i="1" smtClean="0">
                <a:cs typeface="Arial" pitchFamily="34" charset="0"/>
              </a:rPr>
              <a:t>Permission</a:t>
            </a:r>
            <a:r>
              <a:rPr lang="en-US" altLang="en-US" sz="2400" smtClean="0">
                <a:cs typeface="Arial" pitchFamily="34" charset="0"/>
              </a:rPr>
              <a:t>)</a:t>
            </a:r>
          </a:p>
          <a:p>
            <a:pPr>
              <a:spcBef>
                <a:spcPts val="600"/>
              </a:spcBef>
              <a:spcAft>
                <a:spcPts val="0"/>
              </a:spcAft>
              <a:buSzPct val="60000"/>
              <a:buFont typeface="Wingdings" panose="05000000000000000000" pitchFamily="2" charset="2"/>
              <a:buChar char="v"/>
            </a:pPr>
            <a:r>
              <a:rPr lang="en-US" altLang="en-US" sz="2800" smtClean="0">
                <a:cs typeface="Arial" pitchFamily="34" charset="0"/>
              </a:rPr>
              <a:t>Dua kecenderungan utama</a:t>
            </a:r>
          </a:p>
          <a:p>
            <a:pPr lvl="1">
              <a:spcBef>
                <a:spcPts val="600"/>
              </a:spcBef>
              <a:spcAft>
                <a:spcPts val="0"/>
              </a:spcAft>
              <a:buSzPct val="60000"/>
              <a:buFont typeface="Wingdings" panose="05000000000000000000" pitchFamily="2" charset="2"/>
              <a:buChar char="v"/>
            </a:pPr>
            <a:r>
              <a:rPr lang="en-US" altLang="en-US" sz="2400" smtClean="0">
                <a:cs typeface="Arial" pitchFamily="34" charset="0"/>
              </a:rPr>
              <a:t>Teknologi informasi</a:t>
            </a:r>
          </a:p>
          <a:p>
            <a:pPr lvl="1">
              <a:spcBef>
                <a:spcPts val="600"/>
              </a:spcBef>
              <a:spcAft>
                <a:spcPts val="0"/>
              </a:spcAft>
              <a:buSzPct val="60000"/>
              <a:buFont typeface="Wingdings" panose="05000000000000000000" pitchFamily="2" charset="2"/>
              <a:buChar char="v"/>
            </a:pPr>
            <a:r>
              <a:rPr lang="en-US" altLang="en-US" sz="2400" smtClean="0">
                <a:cs typeface="Arial" pitchFamily="34" charset="0"/>
              </a:rPr>
              <a:t>Kebutuhan dinamis untuk ruang dan layanan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LAYOUT RITEL</a:t>
            </a: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314459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61355"/>
            <a:ext cx="8229600" cy="436960"/>
          </a:xfrm>
        </p:spPr>
        <p:txBody>
          <a:bodyPr/>
          <a:lstStyle/>
          <a:p>
            <a:r>
              <a:rPr lang="en-US" altLang="en-US" smtClean="0">
                <a:cs typeface="Arial" pitchFamily="34" charset="0"/>
              </a:rPr>
              <a:t>Layout Ritel Supermarket</a:t>
            </a:r>
          </a:p>
        </p:txBody>
      </p:sp>
      <p:sp>
        <p:nvSpPr>
          <p:cNvPr id="51202" name="Content Placeholder 1"/>
          <p:cNvSpPr>
            <a:spLocks noGrp="1"/>
          </p:cNvSpPr>
          <p:nvPr>
            <p:ph idx="1"/>
          </p:nvPr>
        </p:nvSpPr>
        <p:spPr>
          <a:xfrm>
            <a:off x="965200" y="1352550"/>
            <a:ext cx="7408238" cy="2390775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en-US" altLang="en-US" smtClean="0">
                <a:cs typeface="Arial" pitchFamily="34" charset="0"/>
              </a:rPr>
              <a:t>Tujuannya adalah untuk memaksimumkan profitabilitas per meter persegi luas lantai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smtClean="0">
                <a:cs typeface="Arial" pitchFamily="34" charset="0"/>
              </a:rPr>
              <a:t>Penjualan dan profitabilitas bervariasi langsung dengan kontak pelanggan 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altLang="en-US" smtClean="0">
              <a:cs typeface="Arial" pitchFamily="34" charset="0"/>
            </a:endParaRP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69446"/>
            <a:ext cx="8229600" cy="436960"/>
          </a:xfrm>
          <a:extLst/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mtClean="0"/>
              <a:t>Lima ide yang sangat membantu untuk Supermarket</a:t>
            </a:r>
            <a:endParaRPr lang="en-US" dirty="0"/>
          </a:p>
        </p:txBody>
      </p:sp>
      <p:sp>
        <p:nvSpPr>
          <p:cNvPr id="52226" name="Content Placeholder 1"/>
          <p:cNvSpPr>
            <a:spLocks noGrp="1"/>
          </p:cNvSpPr>
          <p:nvPr>
            <p:ph idx="1"/>
          </p:nvPr>
        </p:nvSpPr>
        <p:spPr>
          <a:xfrm>
            <a:off x="457200" y="1371599"/>
            <a:ext cx="8229600" cy="3224213"/>
          </a:xfrm>
        </p:spPr>
        <p:txBody>
          <a:bodyPr/>
          <a:lstStyle/>
          <a:p>
            <a:pPr marL="482600" indent="-482600">
              <a:spcBef>
                <a:spcPts val="0"/>
              </a:spcBef>
              <a:spcAft>
                <a:spcPts val="600"/>
              </a:spcAft>
              <a:buClr>
                <a:srgbClr val="BF0922"/>
              </a:buClr>
              <a:buFont typeface="Times" pitchFamily="18" charset="0"/>
              <a:buAutoNum type="arabicPeriod"/>
            </a:pPr>
            <a:r>
              <a:rPr lang="en-US" altLang="en-US" sz="2000" smtClean="0">
                <a:cs typeface="Arial" pitchFamily="34" charset="0"/>
              </a:rPr>
              <a:t>Tempatkan item-item yang menarik di </a:t>
            </a:r>
            <a:r>
              <a:rPr lang="en-US" altLang="en-US" sz="2000" smtClean="0">
                <a:cs typeface="Arial" pitchFamily="34" charset="0"/>
              </a:rPr>
              <a:t>selasar toko</a:t>
            </a:r>
            <a:endParaRPr lang="en-US" altLang="en-US" sz="2000" smtClean="0">
              <a:cs typeface="Arial" pitchFamily="34" charset="0"/>
            </a:endParaRPr>
          </a:p>
          <a:p>
            <a:pPr marL="482600" indent="-482600">
              <a:spcBef>
                <a:spcPts val="0"/>
              </a:spcBef>
              <a:spcAft>
                <a:spcPts val="600"/>
              </a:spcAft>
              <a:buClr>
                <a:srgbClr val="BF0922"/>
              </a:buClr>
              <a:buFont typeface="Times" pitchFamily="18" charset="0"/>
              <a:buAutoNum type="arabicPeriod"/>
            </a:pPr>
            <a:r>
              <a:rPr lang="en-US" altLang="en-US" sz="2000">
                <a:cs typeface="Arial" pitchFamily="34" charset="0"/>
              </a:rPr>
              <a:t>Gunakan lokasi yang menonjol untuk item impuls tinggi dan margin </a:t>
            </a:r>
            <a:r>
              <a:rPr lang="en-US" altLang="en-US" sz="2000" smtClean="0">
                <a:cs typeface="Arial" pitchFamily="34" charset="0"/>
              </a:rPr>
              <a:t>tinggi</a:t>
            </a:r>
          </a:p>
          <a:p>
            <a:pPr marL="482600" indent="-482600">
              <a:spcBef>
                <a:spcPts val="0"/>
              </a:spcBef>
              <a:spcAft>
                <a:spcPts val="600"/>
              </a:spcAft>
              <a:buClr>
                <a:srgbClr val="BF0922"/>
              </a:buClr>
              <a:buFont typeface="Times" pitchFamily="18" charset="0"/>
              <a:buAutoNum type="arabicPeriod"/>
            </a:pPr>
            <a:r>
              <a:rPr lang="en-US" altLang="en-US" sz="2000" smtClean="0">
                <a:cs typeface="Arial" pitchFamily="34" charset="0"/>
              </a:rPr>
              <a:t>Distribusikan power item-item ke kedua sisi lorong dan pencar-pencar untuk meningkatkan pandangan item yang lain.</a:t>
            </a:r>
          </a:p>
          <a:p>
            <a:pPr marL="482600" indent="-482600">
              <a:spcBef>
                <a:spcPts val="0"/>
              </a:spcBef>
              <a:spcAft>
                <a:spcPts val="600"/>
              </a:spcAft>
              <a:buClr>
                <a:srgbClr val="BF0922"/>
              </a:buClr>
              <a:buFont typeface="Times" pitchFamily="18" charset="0"/>
              <a:buAutoNum type="arabicPeriod"/>
            </a:pPr>
            <a:r>
              <a:rPr lang="en-US" altLang="en-US" sz="2000" smtClean="0">
                <a:cs typeface="Arial" pitchFamily="34" charset="0"/>
              </a:rPr>
              <a:t>Gunakan lokasi ujung lorong</a:t>
            </a:r>
          </a:p>
          <a:p>
            <a:pPr marL="482600" indent="-482600">
              <a:spcBef>
                <a:spcPts val="0"/>
              </a:spcBef>
              <a:spcAft>
                <a:spcPts val="600"/>
              </a:spcAft>
              <a:buClr>
                <a:srgbClr val="BF0922"/>
              </a:buClr>
              <a:buFont typeface="Times" pitchFamily="18" charset="0"/>
              <a:buAutoNum type="arabicPeriod"/>
            </a:pPr>
            <a:r>
              <a:rPr lang="en-US" altLang="en-US" sz="2000">
                <a:cs typeface="Arial" pitchFamily="34" charset="0"/>
              </a:rPr>
              <a:t>Sampaikan misi toko melalui </a:t>
            </a:r>
            <a:r>
              <a:rPr lang="en-US" altLang="en-US" sz="2000" smtClean="0">
                <a:cs typeface="Arial" pitchFamily="34" charset="0"/>
              </a:rPr>
              <a:t>penempatan </a:t>
            </a:r>
            <a:r>
              <a:rPr lang="en-US" altLang="en-US" sz="2000">
                <a:cs typeface="Arial" pitchFamily="34" charset="0"/>
              </a:rPr>
              <a:t>yang cermat dari departemen </a:t>
            </a:r>
            <a:r>
              <a:rPr lang="en-US" altLang="en-US" sz="2000" smtClean="0">
                <a:cs typeface="Arial" pitchFamily="34" charset="0"/>
              </a:rPr>
              <a:t>prospek</a:t>
            </a:r>
            <a:endParaRPr lang="en-US" altLang="en-US" sz="2000">
              <a:cs typeface="Arial" pitchFamily="34" charset="0"/>
            </a:endParaRP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ChangeArrowheads="1"/>
          </p:cNvSpPr>
          <p:nvPr>
            <p:ph type="title"/>
          </p:nvPr>
        </p:nvSpPr>
        <p:spPr>
          <a:xfrm>
            <a:off x="547689" y="303610"/>
            <a:ext cx="8048625" cy="617934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Store Layout</a:t>
            </a:r>
          </a:p>
        </p:txBody>
      </p:sp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1292225" y="4560094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Figure </a:t>
            </a:r>
            <a:r>
              <a:rPr lang="en-US" altLang="en-US" sz="1600">
                <a:solidFill>
                  <a:schemeClr val="tx2"/>
                </a:solidFill>
              </a:rPr>
              <a:t>9.2</a:t>
            </a:r>
          </a:p>
        </p:txBody>
      </p:sp>
      <p:pic>
        <p:nvPicPr>
          <p:cNvPr id="60420" name="Picture 4" descr="F 9-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93" y="967978"/>
            <a:ext cx="6729843" cy="3545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60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cs typeface="Arial" pitchFamily="34" charset="0"/>
              </a:rPr>
              <a:t>Menempatkan Ritel</a:t>
            </a:r>
          </a:p>
        </p:txBody>
      </p:sp>
      <p:sp>
        <p:nvSpPr>
          <p:cNvPr id="54274" name="Content Placeholder 1"/>
          <p:cNvSpPr>
            <a:spLocks noGrp="1"/>
          </p:cNvSpPr>
          <p:nvPr>
            <p:ph idx="1"/>
          </p:nvPr>
        </p:nvSpPr>
        <p:spPr>
          <a:xfrm>
            <a:off x="774700" y="1082279"/>
            <a:ext cx="7607300" cy="3733800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en-US" altLang="en-US" sz="2400" smtClean="0">
                <a:cs typeface="Arial" pitchFamily="34" charset="0"/>
              </a:rPr>
              <a:t>Pabrikan membayar fee kepada riteler untuk meminta kepada riteler itu untuk memajang produknya.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sz="2400" smtClean="0">
                <a:cs typeface="Arial" pitchFamily="34" charset="0"/>
              </a:rPr>
              <a:t>Faktor penyumbang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altLang="en-US" sz="2000" smtClean="0">
                <a:cs typeface="Arial" pitchFamily="34" charset="0"/>
              </a:rPr>
              <a:t>Keterbatasan ruang di rak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altLang="en-US" sz="2000" smtClean="0">
                <a:cs typeface="Arial" pitchFamily="34" charset="0"/>
              </a:rPr>
              <a:t>Meningkatnya produk baru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altLang="en-US" sz="2000" smtClean="0">
                <a:cs typeface="Arial" pitchFamily="34" charset="0"/>
              </a:rPr>
              <a:t>Informasi yang lebih baik tentang penjualan, melalui pengumpulan data Poin-of-sale (POS)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altLang="en-US" sz="2000" smtClean="0">
                <a:cs typeface="Arial" pitchFamily="34" charset="0"/>
              </a:rPr>
              <a:t>Pengendalian persediaan lebih dekat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altLang="en-US" sz="2400" smtClean="0">
              <a:cs typeface="Arial" pitchFamily="34" charset="0"/>
            </a:endParaRP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ChangeArrowheads="1"/>
          </p:cNvSpPr>
          <p:nvPr>
            <p:ph type="title"/>
          </p:nvPr>
        </p:nvSpPr>
        <p:spPr>
          <a:xfrm>
            <a:off x="547689" y="189310"/>
            <a:ext cx="8048625" cy="751284"/>
          </a:xfrm>
        </p:spPr>
        <p:txBody>
          <a:bodyPr/>
          <a:lstStyle/>
          <a:p>
            <a:r>
              <a:rPr lang="en-US" altLang="en-US" smtClean="0">
                <a:cs typeface="Arial" pitchFamily="34" charset="0"/>
              </a:rPr>
              <a:t>Servicescape</a:t>
            </a:r>
          </a:p>
        </p:txBody>
      </p:sp>
      <p:sp>
        <p:nvSpPr>
          <p:cNvPr id="65539" name="Rectangle 3"/>
          <p:cNvSpPr>
            <a:spLocks noChangeArrowheads="1"/>
          </p:cNvSpPr>
          <p:nvPr/>
        </p:nvSpPr>
        <p:spPr bwMode="auto">
          <a:xfrm>
            <a:off x="598488" y="929879"/>
            <a:ext cx="7715250" cy="3527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5334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Font typeface="Arial" pitchFamily="34" charset="0"/>
              <a:buAutoNum type="arabicPeriod"/>
            </a:pPr>
            <a:r>
              <a:rPr lang="en-US" altLang="en-US" sz="24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Suasana</a:t>
            </a: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- Karakteristik latarbelakan seperti pencahayaan, suara, bau, dan temperature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Font typeface="Arial" pitchFamily="34" charset="0"/>
              <a:buAutoNum type="arabicPeriod"/>
            </a:pPr>
            <a:r>
              <a:rPr lang="en-US" altLang="en-US" sz="24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Layout spasial dan fungsional </a:t>
            </a: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– yang meliputi rencana jalur sirkulasi pelanggan, karakteristik lorong, dan pengelompokan produk</a:t>
            </a:r>
          </a:p>
          <a:p>
            <a:pPr>
              <a:spcAft>
                <a:spcPts val="0"/>
              </a:spcAft>
              <a:buClr>
                <a:srgbClr val="BF0922"/>
              </a:buClr>
              <a:buFont typeface="Arial" pitchFamily="34" charset="0"/>
              <a:buAutoNum type="arabicPeriod"/>
            </a:pPr>
            <a:r>
              <a:rPr lang="en-US" altLang="en-US" sz="24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Rambu, simbol, dan</a:t>
            </a:r>
            <a:r>
              <a:rPr lang="en-US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/>
            </a:r>
            <a:br>
              <a:rPr lang="en-US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</a:br>
            <a:r>
              <a:rPr lang="en-US" altLang="en-US" sz="24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artefak </a:t>
            </a: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- </a:t>
            </a: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karakteristik </a:t>
            </a: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/>
            </a:r>
            <a:b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</a:b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desain bangunan yang </a:t>
            </a:r>
          </a:p>
          <a:p>
            <a:pPr marL="511175" indent="0">
              <a:spcAft>
                <a:spcPts val="0"/>
              </a:spcAft>
              <a:buClr>
                <a:srgbClr val="BF0922"/>
              </a:buClr>
            </a:pP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membawa makna sosial</a:t>
            </a:r>
          </a:p>
        </p:txBody>
      </p:sp>
      <p:pic>
        <p:nvPicPr>
          <p:cNvPr id="2" name="Picture 1" descr="HRC entr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08"/>
          <a:stretch>
            <a:fillRect/>
          </a:stretch>
        </p:blipFill>
        <p:spPr bwMode="auto">
          <a:xfrm>
            <a:off x="5499100" y="2456260"/>
            <a:ext cx="3327400" cy="1934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4934218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65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9" grpId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LAYOUT GUDANG</a:t>
            </a: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110379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469900" y="361355"/>
            <a:ext cx="8229600" cy="436960"/>
          </a:xfrm>
          <a:extLst/>
        </p:spPr>
        <p:txBody>
          <a:bodyPr lIns="91427" tIns="45713" rIns="91427" bIns="45713" rtlCol="0">
            <a:normAutofit fontScale="90000"/>
          </a:bodyPr>
          <a:lstStyle/>
          <a:p>
            <a:pPr marL="342900" indent="-342900" fontAlgn="auto">
              <a:spcAft>
                <a:spcPts val="0"/>
              </a:spcAft>
              <a:defRPr/>
            </a:pPr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Layout Pergudangan dan Penyimpanan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01700" y="1400175"/>
            <a:ext cx="7366000" cy="3048000"/>
          </a:xfrm>
        </p:spPr>
        <p:txBody>
          <a:bodyPr/>
          <a:lstStyle/>
          <a:p>
            <a:pPr marL="511175" indent="-511175">
              <a:buFont typeface="Courier New" panose="02070309020205020404" pitchFamily="49" charset="0"/>
              <a:buChar char="o"/>
            </a:pPr>
            <a:r>
              <a:rPr lang="en-US" altLang="en-US" sz="2400" smtClean="0">
                <a:cs typeface="Arial" pitchFamily="34" charset="0"/>
              </a:rPr>
              <a:t>Tujuannya adalah untuk mengoptimalkan keseimbangan antara  biaya penanganan dan biaya terkait luas lantai gudang</a:t>
            </a:r>
          </a:p>
          <a:p>
            <a:pPr marL="511175" indent="-511175">
              <a:buFont typeface="Courier New" panose="02070309020205020404" pitchFamily="49" charset="0"/>
              <a:buChar char="o"/>
            </a:pPr>
            <a:r>
              <a:rPr lang="en-US" altLang="en-US" sz="2400" smtClean="0">
                <a:cs typeface="Arial" pitchFamily="34" charset="0"/>
              </a:rPr>
              <a:t>Memaksimumkan total ruang gudang – memanfaatkannya secara penuh volume sementara tetap mempertahankan biaya penanganan barang/bahan tetap rendah.</a:t>
            </a:r>
          </a:p>
        </p:txBody>
      </p:sp>
    </p:spTree>
    <p:extLst>
      <p:ext uri="{BB962C8B-B14F-4D97-AF65-F5344CB8AC3E}">
        <p14:creationId xmlns:p14="http://schemas.microsoft.com/office/powerpoint/2010/main" val="3728467087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469900" y="361355"/>
            <a:ext cx="8229600" cy="436960"/>
          </a:xfrm>
          <a:extLst/>
        </p:spPr>
        <p:txBody>
          <a:bodyPr lIns="91427" tIns="45713" rIns="91427" bIns="45713" rtlCol="0">
            <a:normAutofit fontScale="90000"/>
          </a:bodyPr>
          <a:lstStyle/>
          <a:p>
            <a:pPr marL="342900" indent="-342900" fontAlgn="auto">
              <a:spcAft>
                <a:spcPts val="0"/>
              </a:spcAft>
              <a:defRPr/>
            </a:pPr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Layout Pergudangan dan Penyimpanan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01700" y="1400175"/>
            <a:ext cx="7366000" cy="3048000"/>
          </a:xfrm>
        </p:spPr>
        <p:txBody>
          <a:bodyPr/>
          <a:lstStyle/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000" smtClean="0"/>
              <a:t>Semua biaya terkait dengan transaksi:</a:t>
            </a:r>
            <a:endParaRPr lang="en-US" altLang="en-US" sz="2000"/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000" smtClean="0"/>
              <a:t>Transport masuk</a:t>
            </a:r>
            <a:endParaRPr lang="en-US" altLang="en-US" sz="2000"/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000" smtClean="0"/>
              <a:t>Penyimpanan</a:t>
            </a:r>
            <a:endParaRPr lang="en-US" altLang="en-US" sz="2000"/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000" smtClean="0"/>
              <a:t>Mencari dan memindahkan bahan/barang</a:t>
            </a:r>
            <a:endParaRPr lang="en-US" altLang="en-US" sz="2000"/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000" smtClean="0"/>
              <a:t>Transport keluar</a:t>
            </a:r>
            <a:endParaRPr lang="en-US" altLang="en-US" sz="2000"/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000" smtClean="0"/>
              <a:t>Peralatan, orang, bahan, supervisi, asuransi, penyusutan</a:t>
            </a:r>
            <a:endParaRPr lang="en-US" altLang="en-US" sz="2000"/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000" smtClean="0"/>
              <a:t>Meminimumkan Minimize kerusakan dan pembusukan</a:t>
            </a:r>
            <a:endParaRPr lang="en-US" altLang="en-US" sz="2000"/>
          </a:p>
        </p:txBody>
      </p:sp>
    </p:spTree>
    <p:extLst>
      <p:ext uri="{BB962C8B-B14F-4D97-AF65-F5344CB8AC3E}">
        <p14:creationId xmlns:p14="http://schemas.microsoft.com/office/powerpoint/2010/main" val="648777384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469900" y="361355"/>
            <a:ext cx="8229600" cy="436960"/>
          </a:xfrm>
          <a:extLst/>
        </p:spPr>
        <p:txBody>
          <a:bodyPr lIns="91427" tIns="45713" rIns="91427" bIns="45713" rtlCol="0">
            <a:normAutofit fontScale="90000"/>
          </a:bodyPr>
          <a:lstStyle/>
          <a:p>
            <a:pPr marL="342900" indent="-342900" fontAlgn="auto">
              <a:spcAft>
                <a:spcPts val="0"/>
              </a:spcAft>
              <a:defRPr/>
            </a:pPr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Layout Pergudangan dan Penyimpanan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01700" y="1400175"/>
            <a:ext cx="7366000" cy="3048000"/>
          </a:xfrm>
        </p:spPr>
        <p:txBody>
          <a:bodyPr/>
          <a:lstStyle/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1800" smtClean="0"/>
              <a:t>Semua biaya terkait dengan </a:t>
            </a:r>
            <a:r>
              <a:rPr lang="en-US" altLang="en-US" sz="1800" smtClean="0"/>
              <a:t>transaksi</a:t>
            </a:r>
            <a:r>
              <a:rPr lang="en-US" altLang="en-US" sz="1800" smtClean="0"/>
              <a:t>:</a:t>
            </a:r>
            <a:endParaRPr lang="en-US" altLang="en-US" sz="1800"/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1800" smtClean="0"/>
              <a:t>Transport masuk</a:t>
            </a:r>
            <a:endParaRPr lang="en-US" altLang="en-US" sz="1800"/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1800" smtClean="0"/>
              <a:t>Penyimpanan</a:t>
            </a:r>
            <a:endParaRPr lang="en-US" altLang="en-US" sz="1800"/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1800" smtClean="0"/>
              <a:t>Mencari dan memindahkan bahan/barang</a:t>
            </a:r>
            <a:endParaRPr lang="en-US" altLang="en-US" sz="1800"/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1800" smtClean="0"/>
              <a:t>Transport keluar</a:t>
            </a:r>
            <a:endParaRPr lang="en-US" altLang="en-US" sz="1800"/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1800" smtClean="0"/>
              <a:t>Peralatan, orang, bahan, supervisi, asuransi, penyusutan</a:t>
            </a:r>
            <a:endParaRPr lang="en-US" altLang="en-US" sz="1800"/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1800" smtClean="0"/>
              <a:t>Meminimumkan </a:t>
            </a:r>
            <a:r>
              <a:rPr lang="en-US" altLang="en-US" sz="1800" smtClean="0"/>
              <a:t>kerusakan </a:t>
            </a:r>
            <a:r>
              <a:rPr lang="en-US" altLang="en-US" sz="1800" smtClean="0"/>
              <a:t>dan pembusukan</a:t>
            </a:r>
            <a:endParaRPr lang="en-US" altLang="en-US" sz="180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69900" y="938510"/>
            <a:ext cx="37577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400" b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Biaya Material Handling:</a:t>
            </a:r>
            <a:endParaRPr lang="en-US" altLang="en-US" sz="2400" b="1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75535742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04775"/>
            <a:ext cx="7772400" cy="1066800"/>
          </a:xfrm>
          <a:extLst/>
        </p:spPr>
        <p:txBody>
          <a:bodyPr lIns="91427" tIns="45713" rIns="91427" bIns="45713" rtlCol="0">
            <a:normAutofit/>
          </a:bodyPr>
          <a:lstStyle/>
          <a:p>
            <a:pPr marL="342900" indent="-342900" fontAlgn="auto">
              <a:spcAft>
                <a:spcPts val="0"/>
              </a:spcAft>
              <a:defRPr/>
            </a:pPr>
            <a:r>
              <a:rPr lang="en-US" dirty="0"/>
              <a:t>Warehousing and Storage Layouts</a:t>
            </a:r>
          </a:p>
        </p:txBody>
      </p:sp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750889" y="1843087"/>
            <a:ext cx="7640637" cy="2874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1079500" indent="-3667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000"/>
              <a:t>All costs associated with the transaction</a:t>
            </a:r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/>
              <a:t>Incoming transport</a:t>
            </a:r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/>
              <a:t>Storage</a:t>
            </a:r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/>
              <a:t>Finding and moving material</a:t>
            </a:r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/>
              <a:t>Outgoing transport</a:t>
            </a:r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/>
              <a:t>Equipment, people, material, supervision, insurance, depreciation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000"/>
              <a:t>Minimize damage and spoilage</a:t>
            </a:r>
          </a:p>
        </p:txBody>
      </p:sp>
      <p:sp>
        <p:nvSpPr>
          <p:cNvPr id="68612" name="Rectangle 4"/>
          <p:cNvSpPr>
            <a:spLocks noChangeArrowheads="1"/>
          </p:cNvSpPr>
          <p:nvPr/>
        </p:nvSpPr>
        <p:spPr bwMode="auto">
          <a:xfrm>
            <a:off x="669925" y="1383506"/>
            <a:ext cx="485100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3200" b="1">
                <a:solidFill>
                  <a:srgbClr val="BF0922"/>
                </a:solidFill>
              </a:rPr>
              <a:t>Material Handling Costs</a:t>
            </a:r>
          </a:p>
        </p:txBody>
      </p:sp>
    </p:spTree>
    <p:extLst>
      <p:ext uri="{BB962C8B-B14F-4D97-AF65-F5344CB8AC3E}">
        <p14:creationId xmlns:p14="http://schemas.microsoft.com/office/powerpoint/2010/main" val="3116654065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8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68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1" grpId="0" autoUpdateAnimBg="0"/>
      <p:bldP spid="68612" grpId="0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469900" y="361355"/>
            <a:ext cx="8229600" cy="436960"/>
          </a:xfrm>
          <a:extLst/>
        </p:spPr>
        <p:txBody>
          <a:bodyPr lIns="91427" tIns="45713" rIns="91427" bIns="45713" rtlCol="0">
            <a:normAutofit fontScale="90000"/>
          </a:bodyPr>
          <a:lstStyle/>
          <a:p>
            <a:pPr marL="342900" indent="-342900" fontAlgn="auto">
              <a:spcAft>
                <a:spcPts val="0"/>
              </a:spcAft>
              <a:defRPr/>
            </a:pPr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Layout Pergudangan dan Penyimpanan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9900" y="1034143"/>
            <a:ext cx="7797800" cy="3048000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en-US" altLang="en-US" sz="1800">
                <a:cs typeface="Arial" pitchFamily="34" charset="0"/>
              </a:rPr>
              <a:t>Kepadatan gudang cenderung bervariasi berbanding terbalik dengan jumlah barang yang berbeda yang disimpan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sz="1800">
                <a:cs typeface="Arial" pitchFamily="34" charset="0"/>
              </a:rPr>
              <a:t>Sistem Penyimpanan dan Pengambilan Otomatis </a:t>
            </a:r>
            <a:r>
              <a:rPr lang="en-US" altLang="en-US" sz="1800" smtClean="0">
                <a:cs typeface="Arial" pitchFamily="34" charset="0"/>
              </a:rPr>
              <a:t>(</a:t>
            </a:r>
            <a:r>
              <a:rPr lang="en-US" altLang="en-US" sz="1800" i="1">
                <a:cs typeface="Arial" pitchFamily="34" charset="0"/>
              </a:rPr>
              <a:t>Automated Storage and Retrieval Systems</a:t>
            </a:r>
            <a:r>
              <a:rPr lang="en-US" altLang="en-US" sz="1800">
                <a:cs typeface="Arial" pitchFamily="34" charset="0"/>
              </a:rPr>
              <a:t> </a:t>
            </a:r>
            <a:r>
              <a:rPr lang="en-US" altLang="en-US" sz="1800" smtClean="0">
                <a:cs typeface="Arial" pitchFamily="34" charset="0"/>
              </a:rPr>
              <a:t>= ASRS</a:t>
            </a:r>
            <a:r>
              <a:rPr lang="en-US" altLang="en-US" sz="1800">
                <a:cs typeface="Arial" pitchFamily="34" charset="0"/>
              </a:rPr>
              <a:t>) </a:t>
            </a:r>
            <a:endParaRPr lang="en-US" altLang="en-US" sz="1800" smtClean="0">
              <a:cs typeface="Arial" pitchFamily="34" charset="0"/>
            </a:endParaRPr>
          </a:p>
          <a:p>
            <a:pPr marL="347663" indent="0">
              <a:buNone/>
            </a:pPr>
            <a:r>
              <a:rPr lang="en-US" altLang="en-US" sz="1800" smtClean="0">
                <a:cs typeface="Arial" pitchFamily="34" charset="0"/>
              </a:rPr>
              <a:t>dapat </a:t>
            </a:r>
            <a:r>
              <a:rPr lang="en-US" altLang="en-US" sz="1800">
                <a:cs typeface="Arial" pitchFamily="34" charset="0"/>
              </a:rPr>
              <a:t>meningkatkan </a:t>
            </a:r>
            <a:endParaRPr lang="en-US" altLang="en-US" sz="1800" smtClean="0">
              <a:cs typeface="Arial" pitchFamily="34" charset="0"/>
            </a:endParaRPr>
          </a:p>
          <a:p>
            <a:pPr marL="347663" indent="0">
              <a:buNone/>
            </a:pPr>
            <a:r>
              <a:rPr lang="en-US" altLang="en-US" sz="1800" smtClean="0">
                <a:cs typeface="Arial" pitchFamily="34" charset="0"/>
              </a:rPr>
              <a:t>produktivitas </a:t>
            </a:r>
            <a:r>
              <a:rPr lang="en-US" altLang="en-US" sz="1800">
                <a:cs typeface="Arial" pitchFamily="34" charset="0"/>
              </a:rPr>
              <a:t>gudang </a:t>
            </a:r>
            <a:endParaRPr lang="en-US" altLang="en-US" sz="1800" smtClean="0">
              <a:cs typeface="Arial" pitchFamily="34" charset="0"/>
            </a:endParaRPr>
          </a:p>
          <a:p>
            <a:pPr marL="347663" indent="0">
              <a:buNone/>
            </a:pPr>
            <a:r>
              <a:rPr lang="en-US" altLang="en-US" sz="1800" smtClean="0">
                <a:cs typeface="Arial" pitchFamily="34" charset="0"/>
              </a:rPr>
              <a:t>secara signifikan</a:t>
            </a:r>
          </a:p>
          <a:p>
            <a:pPr marL="347663" indent="0">
              <a:buNone/>
            </a:pPr>
            <a:r>
              <a:rPr lang="en-US" altLang="en-US" sz="1800">
                <a:cs typeface="Arial" pitchFamily="34" charset="0"/>
              </a:rPr>
              <a:t>k</a:t>
            </a:r>
            <a:r>
              <a:rPr lang="en-US" altLang="en-US" sz="1800" smtClean="0">
                <a:cs typeface="Arial" pitchFamily="34" charset="0"/>
              </a:rPr>
              <a:t>ira-kira </a:t>
            </a:r>
            <a:r>
              <a:rPr lang="en-US" altLang="en-US" sz="1800">
                <a:cs typeface="Arial" pitchFamily="34" charset="0"/>
              </a:rPr>
              <a:t>500%</a:t>
            </a:r>
          </a:p>
          <a:p>
            <a:pPr marL="347663" indent="-347663">
              <a:buFont typeface="Courier New" panose="02070309020205020404" pitchFamily="49" charset="0"/>
              <a:buChar char="o"/>
            </a:pPr>
            <a:r>
              <a:rPr lang="en-US" altLang="en-US" sz="1800">
                <a:cs typeface="Arial" pitchFamily="34" charset="0"/>
              </a:rPr>
              <a:t>Lokasi dermaga </a:t>
            </a:r>
            <a:endParaRPr lang="en-US" altLang="en-US" sz="1800" smtClean="0">
              <a:cs typeface="Arial" pitchFamily="34" charset="0"/>
            </a:endParaRPr>
          </a:p>
          <a:p>
            <a:pPr marL="347663" indent="0">
              <a:buNone/>
            </a:pPr>
            <a:r>
              <a:rPr lang="en-US" altLang="en-US" sz="1800" smtClean="0">
                <a:cs typeface="Arial" pitchFamily="34" charset="0"/>
              </a:rPr>
              <a:t>adalah </a:t>
            </a:r>
            <a:r>
              <a:rPr lang="en-US" altLang="en-US" sz="1800">
                <a:cs typeface="Arial" pitchFamily="34" charset="0"/>
              </a:rPr>
              <a:t>elemen </a:t>
            </a:r>
            <a:endParaRPr lang="en-US" altLang="en-US" sz="1800" smtClean="0">
              <a:cs typeface="Arial" pitchFamily="34" charset="0"/>
            </a:endParaRPr>
          </a:p>
          <a:p>
            <a:pPr marL="347663" indent="0">
              <a:buNone/>
            </a:pPr>
            <a:r>
              <a:rPr lang="en-US" altLang="en-US" sz="1800" smtClean="0">
                <a:cs typeface="Arial" pitchFamily="34" charset="0"/>
              </a:rPr>
              <a:t>desain </a:t>
            </a:r>
            <a:r>
              <a:rPr lang="en-US" altLang="en-US" sz="1800">
                <a:cs typeface="Arial" pitchFamily="34" charset="0"/>
              </a:rPr>
              <a:t>utama</a:t>
            </a:r>
          </a:p>
        </p:txBody>
      </p:sp>
      <p:pic>
        <p:nvPicPr>
          <p:cNvPr id="5" name="Picture 4" descr="parking ASR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1062" y="2383972"/>
            <a:ext cx="4468438" cy="2245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2209970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extLst/>
        </p:spPr>
        <p:txBody>
          <a:bodyPr lIns="91427" tIns="45713" rIns="91427" bIns="45713" rtlCol="0">
            <a:normAutofit fontScale="90000"/>
          </a:bodyPr>
          <a:lstStyle/>
          <a:p>
            <a:pPr marL="342900" indent="-342900" fontAlgn="auto">
              <a:spcAft>
                <a:spcPts val="0"/>
              </a:spcAft>
              <a:defRPr/>
            </a:pPr>
            <a:r>
              <a:rPr lang="en-US" dirty="0"/>
              <a:t>Warehousing and Storage Layouts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429000"/>
          </a:xfrm>
        </p:spPr>
        <p:txBody>
          <a:bodyPr/>
          <a:lstStyle/>
          <a:p>
            <a:pPr>
              <a:buFont typeface="Arial Unicode MS" pitchFamily="34" charset="-128"/>
              <a:buChar char="▶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Warehouse density tends to vary inversely with the number of different items stored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Automated Storage and Retrieval Systems (ASRSs) can significantly improve </a:t>
            </a:r>
            <a:br>
              <a:rPr lang="en-US" altLang="en-US" sz="2400" smtClean="0">
                <a:latin typeface="Arial" pitchFamily="34" charset="0"/>
                <a:cs typeface="Arial" pitchFamily="34" charset="0"/>
              </a:rPr>
            </a:b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warehouse </a:t>
            </a:r>
            <a:br>
              <a:rPr lang="en-US" altLang="en-US" sz="2400" smtClean="0">
                <a:latin typeface="Arial" pitchFamily="34" charset="0"/>
                <a:cs typeface="Arial" pitchFamily="34" charset="0"/>
              </a:rPr>
            </a:b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productivity by </a:t>
            </a:r>
            <a:br>
              <a:rPr lang="en-US" altLang="en-US" sz="2400" smtClean="0">
                <a:latin typeface="Arial" pitchFamily="34" charset="0"/>
                <a:cs typeface="Arial" pitchFamily="34" charset="0"/>
              </a:rPr>
            </a:b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an estimated 500%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Dock location is a </a:t>
            </a:r>
            <a:br>
              <a:rPr lang="en-US" altLang="en-US" sz="2400" smtClean="0">
                <a:latin typeface="Arial" pitchFamily="34" charset="0"/>
                <a:cs typeface="Arial" pitchFamily="34" charset="0"/>
              </a:rPr>
            </a:b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key design element</a:t>
            </a:r>
          </a:p>
          <a:p>
            <a:pPr>
              <a:buFont typeface="Arial Unicode MS" pitchFamily="34" charset="-128"/>
              <a:buChar char="▶"/>
            </a:pPr>
            <a:endParaRPr lang="en-US" altLang="en-US" sz="240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 descr="parking ASR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5538" y="2830117"/>
            <a:ext cx="3738562" cy="1878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8292104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1427" tIns="45713" rIns="91427" bIns="45713"/>
          <a:lstStyle/>
          <a:p>
            <a:pPr marL="342900" indent="-342900"/>
            <a:r>
              <a:rPr lang="en-US" altLang="en-US" smtClean="0">
                <a:cs typeface="Arial" pitchFamily="34" charset="0"/>
              </a:rPr>
              <a:t>Cross-Docking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95376"/>
            <a:ext cx="8229600" cy="3604022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en-US" altLang="en-US" sz="2000" smtClean="0">
                <a:cs typeface="Arial" pitchFamily="34" charset="0"/>
              </a:rPr>
              <a:t>Barang dipindahkan langsung dari penerimaan ke pengiriman dan tidak ditempatkan di penyimpanan di gudang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sz="2000" smtClean="0">
                <a:cs typeface="Arial" pitchFamily="34" charset="0"/>
              </a:rPr>
              <a:t>Memerlukan penjadwalan</a:t>
            </a:r>
            <a:br>
              <a:rPr lang="en-US" altLang="en-US" sz="2000" smtClean="0">
                <a:cs typeface="Arial" pitchFamily="34" charset="0"/>
              </a:rPr>
            </a:br>
            <a:r>
              <a:rPr lang="en-US" altLang="en-US" sz="2000" smtClean="0">
                <a:cs typeface="Arial" pitchFamily="34" charset="0"/>
              </a:rPr>
              <a:t>ketat dan </a:t>
            </a:r>
            <a:br>
              <a:rPr lang="en-US" altLang="en-US" sz="2000" smtClean="0">
                <a:cs typeface="Arial" pitchFamily="34" charset="0"/>
              </a:rPr>
            </a:br>
            <a:r>
              <a:rPr lang="en-US" altLang="en-US" sz="2000" smtClean="0">
                <a:cs typeface="Arial" pitchFamily="34" charset="0"/>
              </a:rPr>
              <a:t>pengiriman akurat,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sz="2000" smtClean="0">
                <a:cs typeface="Arial" pitchFamily="34" charset="0"/>
              </a:rPr>
              <a:t>Identifikasi </a:t>
            </a:r>
            <a:r>
              <a:rPr lang="en-US" altLang="en-US" sz="2000" smtClean="0">
                <a:cs typeface="Arial" pitchFamily="34" charset="0"/>
              </a:rPr>
              <a:t>bar code atau RFID</a:t>
            </a:r>
            <a:br>
              <a:rPr lang="en-US" altLang="en-US" sz="2000" smtClean="0">
                <a:cs typeface="Arial" pitchFamily="34" charset="0"/>
              </a:rPr>
            </a:br>
            <a:r>
              <a:rPr lang="en-US" altLang="en-US" sz="2000" smtClean="0">
                <a:cs typeface="Arial" pitchFamily="34" charset="0"/>
              </a:rPr>
              <a:t>didgunakan untuk </a:t>
            </a:r>
          </a:p>
          <a:p>
            <a:pPr marL="347663" indent="0">
              <a:buNone/>
            </a:pPr>
            <a:r>
              <a:rPr lang="en-US" altLang="en-US" sz="2000" smtClean="0">
                <a:cs typeface="Arial" pitchFamily="34" charset="0"/>
              </a:rPr>
              <a:t>notifikasi pengiriman</a:t>
            </a:r>
            <a:br>
              <a:rPr lang="en-US" altLang="en-US" sz="2000" smtClean="0">
                <a:cs typeface="Arial" pitchFamily="34" charset="0"/>
              </a:rPr>
            </a:br>
            <a:r>
              <a:rPr lang="en-US" altLang="en-US" sz="2000" smtClean="0">
                <a:cs typeface="Arial" pitchFamily="34" charset="0"/>
              </a:rPr>
              <a:t>lanjutan seperti </a:t>
            </a:r>
          </a:p>
          <a:p>
            <a:pPr marL="347663" indent="0">
              <a:buNone/>
            </a:pPr>
            <a:r>
              <a:rPr lang="en-US" altLang="en-US" sz="2000" smtClean="0">
                <a:cs typeface="Arial" pitchFamily="34" charset="0"/>
              </a:rPr>
              <a:t>barang yang  </a:t>
            </a:r>
            <a:br>
              <a:rPr lang="en-US" altLang="en-US" sz="2000" smtClean="0">
                <a:cs typeface="Arial" pitchFamily="34" charset="0"/>
              </a:rPr>
            </a:br>
            <a:r>
              <a:rPr lang="en-US" altLang="en-US" sz="2000" smtClean="0">
                <a:cs typeface="Arial" pitchFamily="34" charset="0"/>
              </a:rPr>
              <a:t>dimuat</a:t>
            </a:r>
          </a:p>
        </p:txBody>
      </p:sp>
      <p:pic>
        <p:nvPicPr>
          <p:cNvPr id="72708" name="Picture 4" descr="Cross dock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864" y="2066926"/>
            <a:ext cx="3248025" cy="2736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0577529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1427" tIns="45713" rIns="91427" bIns="45713"/>
          <a:lstStyle/>
          <a:p>
            <a:pPr marL="342900" indent="-342900"/>
            <a:r>
              <a:rPr lang="en-US" altLang="en-US" smtClean="0">
                <a:cs typeface="Arial" pitchFamily="34" charset="0"/>
              </a:rPr>
              <a:t>Stocking Acak</a:t>
            </a:r>
          </a:p>
        </p:txBody>
      </p:sp>
      <p:sp>
        <p:nvSpPr>
          <p:cNvPr id="65538" name="Content Placeholder 1"/>
          <p:cNvSpPr>
            <a:spLocks noGrp="1"/>
          </p:cNvSpPr>
          <p:nvPr>
            <p:ph idx="1"/>
          </p:nvPr>
        </p:nvSpPr>
        <p:spPr>
          <a:xfrm>
            <a:off x="520700" y="895350"/>
            <a:ext cx="8229600" cy="4048125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  <a:buSzPct val="60000"/>
              <a:buFont typeface="Courier New" panose="02070309020205020404" pitchFamily="49" charset="0"/>
              <a:buChar char="o"/>
            </a:pPr>
            <a:r>
              <a:rPr lang="en-US" altLang="en-US" sz="2000" smtClean="0">
                <a:cs typeface="Arial" pitchFamily="34" charset="0"/>
              </a:rPr>
              <a:t>Biasanya membutuhkan Automatic Identification Systems (AISs) dan Effective Information Systems</a:t>
            </a:r>
          </a:p>
          <a:p>
            <a:pPr>
              <a:spcBef>
                <a:spcPts val="0"/>
              </a:spcBef>
              <a:spcAft>
                <a:spcPts val="600"/>
              </a:spcAft>
              <a:buSzPct val="60000"/>
              <a:buFont typeface="Courier New" panose="02070309020205020404" pitchFamily="49" charset="0"/>
              <a:buChar char="o"/>
            </a:pPr>
            <a:r>
              <a:rPr lang="en-US" altLang="en-US" sz="2000" smtClean="0">
                <a:cs typeface="Arial" pitchFamily="34" charset="0"/>
              </a:rPr>
              <a:t>Memungkinkan penggunaan ruang lebih efisien</a:t>
            </a:r>
          </a:p>
          <a:p>
            <a:pPr>
              <a:spcBef>
                <a:spcPts val="0"/>
              </a:spcBef>
              <a:spcAft>
                <a:spcPts val="600"/>
              </a:spcAft>
              <a:buSzPct val="60000"/>
              <a:buFont typeface="Courier New" panose="02070309020205020404" pitchFamily="49" charset="0"/>
              <a:buChar char="o"/>
            </a:pPr>
            <a:r>
              <a:rPr lang="en-US" altLang="en-US" sz="2000" smtClean="0">
                <a:cs typeface="Arial" pitchFamily="34" charset="0"/>
              </a:rPr>
              <a:t>Tugas kunci (utama)</a:t>
            </a:r>
          </a:p>
          <a:p>
            <a:pPr marL="1227138" lvl="1" indent="-514350">
              <a:spcBef>
                <a:spcPts val="0"/>
              </a:spcBef>
              <a:spcAft>
                <a:spcPts val="600"/>
              </a:spcAft>
              <a:buFont typeface="Arial" pitchFamily="34" charset="0"/>
              <a:buAutoNum type="arabicPeriod"/>
            </a:pPr>
            <a:r>
              <a:rPr lang="en-US" altLang="en-US" sz="1800">
                <a:cs typeface="Arial" pitchFamily="34" charset="0"/>
              </a:rPr>
              <a:t>Mempertahankan daftar lokasi terbuka</a:t>
            </a:r>
          </a:p>
          <a:p>
            <a:pPr marL="1227138" lvl="1" indent="-514350">
              <a:spcBef>
                <a:spcPts val="0"/>
              </a:spcBef>
              <a:spcAft>
                <a:spcPts val="600"/>
              </a:spcAft>
              <a:buFont typeface="Arial" pitchFamily="34" charset="0"/>
              <a:buAutoNum type="arabicPeriod"/>
            </a:pPr>
            <a:r>
              <a:rPr lang="en-US" altLang="en-US" sz="1800" smtClean="0">
                <a:cs typeface="Arial" pitchFamily="34" charset="0"/>
              </a:rPr>
              <a:t>Memelihara record yang </a:t>
            </a:r>
            <a:r>
              <a:rPr lang="en-US" altLang="en-US" sz="1800">
                <a:cs typeface="Arial" pitchFamily="34" charset="0"/>
              </a:rPr>
              <a:t>akurat</a:t>
            </a:r>
          </a:p>
          <a:p>
            <a:pPr marL="1227138" lvl="1" indent="-514350">
              <a:spcBef>
                <a:spcPts val="0"/>
              </a:spcBef>
              <a:spcAft>
                <a:spcPts val="600"/>
              </a:spcAft>
              <a:buFont typeface="Arial" pitchFamily="34" charset="0"/>
              <a:buAutoNum type="arabicPeriod"/>
            </a:pPr>
            <a:r>
              <a:rPr lang="en-US" altLang="en-US" sz="1800">
                <a:cs typeface="Arial" pitchFamily="34" charset="0"/>
              </a:rPr>
              <a:t>Urutan item untuk meminimalkan perjalanan, pilih waktu</a:t>
            </a:r>
          </a:p>
          <a:p>
            <a:pPr marL="1227138" lvl="1" indent="-514350">
              <a:spcBef>
                <a:spcPts val="0"/>
              </a:spcBef>
              <a:spcAft>
                <a:spcPts val="600"/>
              </a:spcAft>
              <a:buFont typeface="Arial" pitchFamily="34" charset="0"/>
              <a:buAutoNum type="arabicPeriod"/>
            </a:pPr>
            <a:r>
              <a:rPr lang="en-US" altLang="en-US" sz="1800">
                <a:cs typeface="Arial" pitchFamily="34" charset="0"/>
              </a:rPr>
              <a:t>Gabungkan perintah pengambilan</a:t>
            </a:r>
          </a:p>
          <a:p>
            <a:pPr marL="1227138" lvl="1" indent="-514350">
              <a:spcBef>
                <a:spcPts val="0"/>
              </a:spcBef>
              <a:spcAft>
                <a:spcPts val="600"/>
              </a:spcAft>
              <a:buFont typeface="Arial" pitchFamily="34" charset="0"/>
              <a:buAutoNum type="arabicPeriod"/>
            </a:pPr>
            <a:r>
              <a:rPr lang="en-US" altLang="en-US" sz="1800">
                <a:cs typeface="Arial" pitchFamily="34" charset="0"/>
              </a:rPr>
              <a:t>Tentukan kelas item ke </a:t>
            </a:r>
            <a:r>
              <a:rPr lang="en-US" altLang="en-US" sz="1800">
                <a:cs typeface="Arial" pitchFamily="34" charset="0"/>
              </a:rPr>
              <a:t>area </a:t>
            </a:r>
            <a:r>
              <a:rPr lang="en-US" altLang="en-US" sz="1800" smtClean="0">
                <a:cs typeface="Arial" pitchFamily="34" charset="0"/>
              </a:rPr>
              <a:t>tertentu</a:t>
            </a:r>
            <a:endParaRPr lang="en-US" altLang="en-US" sz="180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874257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61355"/>
            <a:ext cx="8229600" cy="436960"/>
          </a:xfrm>
        </p:spPr>
        <p:txBody>
          <a:bodyPr/>
          <a:lstStyle/>
          <a:p>
            <a:r>
              <a:rPr lang="en-US" alt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Customizing</a:t>
            </a:r>
          </a:p>
        </p:txBody>
      </p:sp>
      <p:sp>
        <p:nvSpPr>
          <p:cNvPr id="67586" name="Content Placeholder 1"/>
          <p:cNvSpPr>
            <a:spLocks noGrp="1"/>
          </p:cNvSpPr>
          <p:nvPr>
            <p:ph idx="1"/>
          </p:nvPr>
        </p:nvSpPr>
        <p:spPr>
          <a:xfrm>
            <a:off x="774700" y="1133476"/>
            <a:ext cx="7594600" cy="3394472"/>
          </a:xfrm>
        </p:spPr>
        <p:txBody>
          <a:bodyPr/>
          <a:lstStyle/>
          <a:p>
            <a:pPr lvl="1">
              <a:buFont typeface="Courier New" panose="02070309020205020404" pitchFamily="49" charset="0"/>
              <a:buChar char="o"/>
            </a:pPr>
            <a:endParaRPr lang="en-US" altLang="en-US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Aktivitas bernilai tambah </a:t>
            </a: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yang dilakukan </a:t>
            </a: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di gudang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Memungkinkan strategi biaya rendah dan respons cepat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altLang="en-US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Perakitan </a:t>
            </a: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komponen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Memuat perangkat lunak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Perbaikan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Pelabelan dan kemasan yang disesuaikan</a:t>
            </a:r>
            <a:endParaRPr lang="en-US" altLang="en-US" sz="20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>
              <a:buFont typeface="Arial Unicode MS" pitchFamily="34" charset="-128"/>
              <a:buChar char="▶"/>
            </a:pPr>
            <a:endParaRPr lang="en-US" altLang="en-US" sz="24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0221618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LAYOUT POSISI TETAP</a:t>
            </a: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918003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cs typeface="Arial" pitchFamily="34" charset="0"/>
              </a:rPr>
              <a:t>Fixed-Position Layout</a:t>
            </a:r>
          </a:p>
        </p:txBody>
      </p:sp>
      <p:sp>
        <p:nvSpPr>
          <p:cNvPr id="69634" name="Content Placeholder 1"/>
          <p:cNvSpPr>
            <a:spLocks noGrp="1"/>
          </p:cNvSpPr>
          <p:nvPr>
            <p:ph idx="1"/>
          </p:nvPr>
        </p:nvSpPr>
        <p:spPr>
          <a:xfrm>
            <a:off x="762000" y="1272778"/>
            <a:ext cx="7632700" cy="3604022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en-US" altLang="en-US" sz="2400" smtClean="0">
                <a:cs typeface="Arial" pitchFamily="34" charset="0"/>
              </a:rPr>
              <a:t>Produk </a:t>
            </a:r>
            <a:r>
              <a:rPr lang="en-US" altLang="en-US" sz="2400">
                <a:cs typeface="Arial" pitchFamily="34" charset="0"/>
              </a:rPr>
              <a:t>tetap di satu tempat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sz="2400">
                <a:cs typeface="Arial" pitchFamily="34" charset="0"/>
              </a:rPr>
              <a:t>Pekerja dan peralatan datang ke situs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sz="2400">
                <a:cs typeface="Arial" pitchFamily="34" charset="0"/>
              </a:rPr>
              <a:t>Faktor-faktor yang rumit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altLang="en-US" sz="2000">
                <a:cs typeface="Arial" pitchFamily="34" charset="0"/>
              </a:rPr>
              <a:t>Ruang terbatas di situs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altLang="en-US" sz="2000">
                <a:cs typeface="Arial" pitchFamily="34" charset="0"/>
              </a:rPr>
              <a:t>Bahan yang berbeda-beda dibutuhkan pada tahapan proyek yang berbeda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altLang="en-US" sz="2000">
                <a:cs typeface="Arial" pitchFamily="34" charset="0"/>
              </a:rPr>
              <a:t>Volume material yang dibutuhkan bersifat dinamis</a:t>
            </a:r>
            <a:endParaRPr lang="en-US" altLang="en-US" sz="2000" smtClean="0">
              <a:cs typeface="Arial" pitchFamily="34" charset="0"/>
            </a:endParaRPr>
          </a:p>
        </p:txBody>
      </p:sp>
      <p:pic>
        <p:nvPicPr>
          <p:cNvPr id="82948" name="Picture 4" descr="operating ro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1077"/>
            <a:ext cx="3060700" cy="1770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3738870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29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29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cs typeface="Arial" pitchFamily="34" charset="0"/>
              </a:rPr>
              <a:t>Alternative Strategy</a:t>
            </a:r>
          </a:p>
        </p:txBody>
      </p:sp>
      <p:sp>
        <p:nvSpPr>
          <p:cNvPr id="71682" name="Content Placeholder 1"/>
          <p:cNvSpPr>
            <a:spLocks noGrp="1"/>
          </p:cNvSpPr>
          <p:nvPr>
            <p:ph idx="1"/>
          </p:nvPr>
        </p:nvSpPr>
        <p:spPr>
          <a:xfrm>
            <a:off x="685800" y="1152525"/>
            <a:ext cx="8229600" cy="37719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altLang="en-US" sz="1800" smtClean="0">
                <a:cs typeface="Arial" pitchFamily="34" charset="0"/>
              </a:rPr>
              <a:t>Sebagian </a:t>
            </a:r>
            <a:r>
              <a:rPr lang="en-US" altLang="en-US" sz="1800">
                <a:cs typeface="Arial" pitchFamily="34" charset="0"/>
              </a:rPr>
              <a:t>besar proyek mungkin diselesaikan di luar lokasi di fasilitas yang berorientasi pada produk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altLang="en-US" sz="1800">
                <a:cs typeface="Arial" pitchFamily="34" charset="0"/>
              </a:rPr>
              <a:t>Ini dapat "meningkatkan" </a:t>
            </a:r>
            <a:endParaRPr lang="en-US" altLang="en-US" sz="1800" smtClean="0">
              <a:cs typeface="Arial" pitchFamily="34" charset="0"/>
            </a:endParaRPr>
          </a:p>
          <a:p>
            <a:pPr marL="635000" lvl="1"/>
            <a:r>
              <a:rPr lang="en-US" altLang="en-US" sz="1800" smtClean="0">
                <a:cs typeface="Arial" pitchFamily="34" charset="0"/>
              </a:rPr>
              <a:t>efisiensi </a:t>
            </a:r>
            <a:r>
              <a:rPr lang="en-US" altLang="en-US" sz="1800">
                <a:cs typeface="Arial" pitchFamily="34" charset="0"/>
              </a:rPr>
              <a:t>secara signifikan, </a:t>
            </a:r>
            <a:endParaRPr lang="en-US" altLang="en-US" sz="1800" smtClean="0">
              <a:cs typeface="Arial" pitchFamily="34" charset="0"/>
            </a:endParaRPr>
          </a:p>
          <a:p>
            <a:pPr marL="635000" lvl="1"/>
            <a:r>
              <a:rPr lang="en-US" altLang="en-US" sz="1800" smtClean="0">
                <a:cs typeface="Arial" pitchFamily="34" charset="0"/>
              </a:rPr>
              <a:t>tetapi </a:t>
            </a:r>
            <a:r>
              <a:rPr lang="en-US" altLang="en-US" sz="1800">
                <a:cs typeface="Arial" pitchFamily="34" charset="0"/>
              </a:rPr>
              <a:t>"hanya mungkin" </a:t>
            </a:r>
            <a:endParaRPr lang="en-US" altLang="en-US" sz="1800" smtClean="0">
              <a:cs typeface="Arial" pitchFamily="34" charset="0"/>
            </a:endParaRPr>
          </a:p>
          <a:p>
            <a:pPr marL="635000" lvl="1"/>
            <a:r>
              <a:rPr lang="en-US" altLang="en-US" sz="1800" smtClean="0">
                <a:cs typeface="Arial" pitchFamily="34" charset="0"/>
              </a:rPr>
              <a:t>ketika </a:t>
            </a:r>
            <a:r>
              <a:rPr lang="en-US" altLang="en-US" sz="1800">
                <a:cs typeface="Arial" pitchFamily="34" charset="0"/>
              </a:rPr>
              <a:t>beberapa "unit </a:t>
            </a:r>
            <a:endParaRPr lang="en-US" altLang="en-US" sz="1800" smtClean="0">
              <a:cs typeface="Arial" pitchFamily="34" charset="0"/>
            </a:endParaRPr>
          </a:p>
          <a:p>
            <a:pPr marL="635000" lvl="1"/>
            <a:r>
              <a:rPr lang="en-US" altLang="en-US" sz="1800" smtClean="0">
                <a:cs typeface="Arial" pitchFamily="34" charset="0"/>
              </a:rPr>
              <a:t>yang </a:t>
            </a:r>
            <a:r>
              <a:rPr lang="en-US" altLang="en-US" sz="1800">
                <a:cs typeface="Arial" pitchFamily="34" charset="0"/>
              </a:rPr>
              <a:t>serupa perlu dibuat</a:t>
            </a:r>
            <a:endParaRPr lang="en-US" altLang="en-US" sz="1800" smtClean="0">
              <a:cs typeface="Arial" pitchFamily="34" charset="0"/>
            </a:endParaRPr>
          </a:p>
        </p:txBody>
      </p:sp>
      <p:pic>
        <p:nvPicPr>
          <p:cNvPr id="849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81"/>
          <a:stretch>
            <a:fillRect/>
          </a:stretch>
        </p:blipFill>
        <p:spPr bwMode="auto">
          <a:xfrm>
            <a:off x="4295022" y="1743325"/>
            <a:ext cx="4582695" cy="221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4757266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49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49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LAYOUT BERORIENTASI PROSES </a:t>
            </a:r>
            <a:r>
              <a:rPr lang="en-US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(PROCESS LAYOUT)</a:t>
            </a:r>
            <a:endParaRPr lang="en-US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31059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Content Placeholder 1"/>
          <p:cNvSpPr>
            <a:spLocks noGrp="1"/>
          </p:cNvSpPr>
          <p:nvPr>
            <p:ph idx="1"/>
          </p:nvPr>
        </p:nvSpPr>
        <p:spPr>
          <a:xfrm>
            <a:off x="812800" y="1200151"/>
            <a:ext cx="7531100" cy="3394472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en-US" altLang="en-US" sz="2400" smtClean="0">
                <a:cs typeface="Arial" pitchFamily="34" charset="0"/>
              </a:rPr>
              <a:t>Mesin dan peralatan sejenis dikelompokkan bersama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sz="2400" smtClean="0">
                <a:cs typeface="Arial" pitchFamily="34" charset="0"/>
              </a:rPr>
              <a:t>Fleksibel dan mampu menangani berbagai macam produk atau layanan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sz="2400" smtClean="0">
                <a:cs typeface="Arial" pitchFamily="34" charset="0"/>
              </a:rPr>
              <a:t>Penjadwalan bisa sulit dan pengaturan, penanganan material, dan biaya tenaga kerja bisa tinggi</a:t>
            </a: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title"/>
          </p:nvPr>
        </p:nvSpPr>
        <p:spPr>
          <a:xfrm>
            <a:off x="685800" y="307181"/>
            <a:ext cx="7772400" cy="666750"/>
          </a:xfrm>
        </p:spPr>
        <p:txBody>
          <a:bodyPr/>
          <a:lstStyle/>
          <a:p>
            <a:r>
              <a:rPr lang="en-US" altLang="en-US">
                <a:cs typeface="Arial" pitchFamily="34" charset="0"/>
              </a:rPr>
              <a:t>Layout Berorientasi Proses</a:t>
            </a:r>
            <a:endParaRPr lang="en-US" alt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0305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090" name="Group 2"/>
          <p:cNvGrpSpPr>
            <a:grpSpLocks/>
          </p:cNvGrpSpPr>
          <p:nvPr/>
        </p:nvGrpSpPr>
        <p:grpSpPr bwMode="auto">
          <a:xfrm>
            <a:off x="838199" y="1171575"/>
            <a:ext cx="7812505" cy="3207544"/>
            <a:chOff x="528" y="1168"/>
            <a:chExt cx="4672" cy="2594"/>
          </a:xfrm>
        </p:grpSpPr>
        <p:sp>
          <p:nvSpPr>
            <p:cNvPr id="89091" name="Rectangle 3"/>
            <p:cNvSpPr>
              <a:spLocks noChangeArrowheads="1"/>
            </p:cNvSpPr>
            <p:nvPr/>
          </p:nvSpPr>
          <p:spPr bwMode="auto">
            <a:xfrm>
              <a:off x="536" y="1176"/>
              <a:ext cx="4664" cy="2520"/>
            </a:xfrm>
            <a:prstGeom prst="rect">
              <a:avLst/>
            </a:prstGeom>
            <a:solidFill>
              <a:schemeClr val="accent3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75801" name="Rectangle 4"/>
            <p:cNvSpPr>
              <a:spLocks noChangeArrowheads="1"/>
            </p:cNvSpPr>
            <p:nvPr/>
          </p:nvSpPr>
          <p:spPr bwMode="auto">
            <a:xfrm>
              <a:off x="670" y="1180"/>
              <a:ext cx="598" cy="2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 b="1" smtClean="0"/>
                <a:t>Operasi</a:t>
              </a:r>
              <a:endParaRPr lang="en-US" altLang="en-US" sz="1600" b="1"/>
            </a:p>
          </p:txBody>
        </p:sp>
        <p:sp>
          <p:nvSpPr>
            <p:cNvPr id="75802" name="Rectangle 5"/>
            <p:cNvSpPr>
              <a:spLocks noChangeArrowheads="1"/>
            </p:cNvSpPr>
            <p:nvPr/>
          </p:nvSpPr>
          <p:spPr bwMode="auto">
            <a:xfrm>
              <a:off x="662" y="3478"/>
              <a:ext cx="705" cy="2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 b="1" smtClean="0"/>
                <a:t>Radiologi</a:t>
              </a:r>
              <a:endParaRPr lang="en-US" altLang="en-US" sz="1600" b="1"/>
            </a:p>
          </p:txBody>
        </p:sp>
        <p:sp>
          <p:nvSpPr>
            <p:cNvPr id="75803" name="Rectangle 6"/>
            <p:cNvSpPr>
              <a:spLocks noChangeArrowheads="1"/>
            </p:cNvSpPr>
            <p:nvPr/>
          </p:nvSpPr>
          <p:spPr bwMode="auto">
            <a:xfrm>
              <a:off x="1792" y="1182"/>
              <a:ext cx="1166" cy="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600" b="1" smtClean="0"/>
                <a:t>Ruang Triase IGD</a:t>
              </a:r>
              <a:endParaRPr lang="en-US" altLang="en-US" sz="1600" b="1"/>
            </a:p>
          </p:txBody>
        </p:sp>
        <p:sp>
          <p:nvSpPr>
            <p:cNvPr id="75804" name="Rectangle 7"/>
            <p:cNvSpPr>
              <a:spLocks noChangeArrowheads="1"/>
            </p:cNvSpPr>
            <p:nvPr/>
          </p:nvSpPr>
          <p:spPr bwMode="auto">
            <a:xfrm>
              <a:off x="2042" y="3242"/>
              <a:ext cx="850" cy="4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 b="1" smtClean="0"/>
                <a:t>Tempat tidur</a:t>
              </a:r>
            </a:p>
            <a:p>
              <a:r>
                <a:rPr lang="en-US" altLang="en-US" sz="1600" b="1" smtClean="0"/>
                <a:t>IGD</a:t>
              </a:r>
              <a:endParaRPr lang="en-US" altLang="en-US" sz="1600" b="1"/>
            </a:p>
          </p:txBody>
        </p:sp>
        <p:sp>
          <p:nvSpPr>
            <p:cNvPr id="75805" name="Rectangle 8"/>
            <p:cNvSpPr>
              <a:spLocks noChangeArrowheads="1"/>
            </p:cNvSpPr>
            <p:nvPr/>
          </p:nvSpPr>
          <p:spPr bwMode="auto">
            <a:xfrm>
              <a:off x="3118" y="3478"/>
              <a:ext cx="612" cy="2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 b="1" smtClean="0"/>
                <a:t>Farmasi</a:t>
              </a:r>
              <a:endParaRPr lang="en-US" altLang="en-US" sz="1600" b="1"/>
            </a:p>
          </p:txBody>
        </p:sp>
        <p:sp>
          <p:nvSpPr>
            <p:cNvPr id="75806" name="Rectangle 9"/>
            <p:cNvSpPr>
              <a:spLocks noChangeArrowheads="1"/>
            </p:cNvSpPr>
            <p:nvPr/>
          </p:nvSpPr>
          <p:spPr bwMode="auto">
            <a:xfrm>
              <a:off x="3110" y="1182"/>
              <a:ext cx="773" cy="2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 b="1" smtClean="0"/>
                <a:t>Admisi IGD</a:t>
              </a:r>
              <a:endParaRPr lang="en-US" altLang="en-US" sz="1600" b="1"/>
            </a:p>
          </p:txBody>
        </p:sp>
        <p:sp>
          <p:nvSpPr>
            <p:cNvPr id="75807" name="Rectangle 10"/>
            <p:cNvSpPr>
              <a:spLocks noChangeArrowheads="1"/>
            </p:cNvSpPr>
            <p:nvPr/>
          </p:nvSpPr>
          <p:spPr bwMode="auto">
            <a:xfrm>
              <a:off x="4206" y="3478"/>
              <a:ext cx="929" cy="2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 b="1" smtClean="0"/>
                <a:t>Billing/keluar</a:t>
              </a:r>
              <a:endParaRPr lang="en-US" altLang="en-US" sz="1600" b="1"/>
            </a:p>
          </p:txBody>
        </p:sp>
        <p:sp>
          <p:nvSpPr>
            <p:cNvPr id="75808" name="Rectangle 11"/>
            <p:cNvSpPr>
              <a:spLocks noChangeArrowheads="1"/>
            </p:cNvSpPr>
            <p:nvPr/>
          </p:nvSpPr>
          <p:spPr bwMode="auto">
            <a:xfrm>
              <a:off x="3046" y="2406"/>
              <a:ext cx="590" cy="2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 b="1" smtClean="0"/>
                <a:t>Laborat</a:t>
              </a:r>
              <a:endParaRPr lang="en-US" altLang="en-US" sz="1600" b="1"/>
            </a:p>
          </p:txBody>
        </p:sp>
        <p:sp>
          <p:nvSpPr>
            <p:cNvPr id="75809" name="Line 12"/>
            <p:cNvSpPr>
              <a:spLocks noChangeShapeType="1"/>
            </p:cNvSpPr>
            <p:nvPr/>
          </p:nvSpPr>
          <p:spPr bwMode="auto">
            <a:xfrm>
              <a:off x="528" y="2744"/>
              <a:ext cx="467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10" name="Line 13"/>
            <p:cNvSpPr>
              <a:spLocks noChangeShapeType="1"/>
            </p:cNvSpPr>
            <p:nvPr/>
          </p:nvSpPr>
          <p:spPr bwMode="auto">
            <a:xfrm>
              <a:off x="1808" y="2288"/>
              <a:ext cx="338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11" name="Line 14"/>
            <p:cNvSpPr>
              <a:spLocks noChangeShapeType="1"/>
            </p:cNvSpPr>
            <p:nvPr/>
          </p:nvSpPr>
          <p:spPr bwMode="auto">
            <a:xfrm>
              <a:off x="1808" y="1168"/>
              <a:ext cx="0" cy="25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12" name="Line 15"/>
            <p:cNvSpPr>
              <a:spLocks noChangeShapeType="1"/>
            </p:cNvSpPr>
            <p:nvPr/>
          </p:nvSpPr>
          <p:spPr bwMode="auto">
            <a:xfrm>
              <a:off x="2928" y="1176"/>
              <a:ext cx="0" cy="11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13" name="Line 16"/>
            <p:cNvSpPr>
              <a:spLocks noChangeShapeType="1"/>
            </p:cNvSpPr>
            <p:nvPr/>
          </p:nvSpPr>
          <p:spPr bwMode="auto">
            <a:xfrm>
              <a:off x="4056" y="2752"/>
              <a:ext cx="0" cy="95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14" name="Line 17"/>
            <p:cNvSpPr>
              <a:spLocks noChangeShapeType="1"/>
            </p:cNvSpPr>
            <p:nvPr/>
          </p:nvSpPr>
          <p:spPr bwMode="auto">
            <a:xfrm>
              <a:off x="2928" y="2752"/>
              <a:ext cx="0" cy="101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5778" name="Rectangle 18"/>
          <p:cNvSpPr>
            <a:spLocks noGrp="1" noChangeArrowheads="1"/>
          </p:cNvSpPr>
          <p:nvPr>
            <p:ph type="title"/>
          </p:nvPr>
        </p:nvSpPr>
        <p:spPr>
          <a:xfrm>
            <a:off x="685800" y="307181"/>
            <a:ext cx="7772400" cy="666750"/>
          </a:xfrm>
        </p:spPr>
        <p:txBody>
          <a:bodyPr/>
          <a:lstStyle/>
          <a:p>
            <a:r>
              <a:rPr lang="en-US" altLang="en-US">
                <a:latin typeface="Arial" pitchFamily="34" charset="0"/>
                <a:cs typeface="Arial" pitchFamily="34" charset="0"/>
              </a:rPr>
              <a:t>Layout Berorientasi Proses</a:t>
            </a:r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89107" name="Group 19"/>
          <p:cNvGrpSpPr>
            <a:grpSpLocks/>
          </p:cNvGrpSpPr>
          <p:nvPr/>
        </p:nvGrpSpPr>
        <p:grpSpPr bwMode="auto">
          <a:xfrm>
            <a:off x="3835403" y="1464467"/>
            <a:ext cx="4714879" cy="338138"/>
            <a:chOff x="2416" y="1326"/>
            <a:chExt cx="2970" cy="284"/>
          </a:xfrm>
        </p:grpSpPr>
        <p:sp>
          <p:nvSpPr>
            <p:cNvPr id="75798" name="Rectangle 20"/>
            <p:cNvSpPr>
              <a:spLocks noChangeArrowheads="1"/>
            </p:cNvSpPr>
            <p:nvPr/>
          </p:nvSpPr>
          <p:spPr bwMode="auto">
            <a:xfrm>
              <a:off x="3518" y="1326"/>
              <a:ext cx="1868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 b="1">
                  <a:solidFill>
                    <a:schemeClr val="tx2"/>
                  </a:solidFill>
                </a:rPr>
                <a:t>Patient A </a:t>
              </a:r>
              <a:r>
                <a:rPr lang="en-US" altLang="en-US" sz="1600" b="1" smtClean="0">
                  <a:solidFill>
                    <a:schemeClr val="tx2"/>
                  </a:solidFill>
                </a:rPr>
                <a:t>– patah tulang kaki</a:t>
              </a:r>
              <a:endParaRPr lang="en-US" altLang="en-US" sz="1600" b="1">
                <a:solidFill>
                  <a:schemeClr val="tx2"/>
                </a:solidFill>
              </a:endParaRPr>
            </a:p>
          </p:txBody>
        </p:sp>
        <p:sp>
          <p:nvSpPr>
            <p:cNvPr id="75799" name="Line 21"/>
            <p:cNvSpPr>
              <a:spLocks noChangeShapeType="1"/>
            </p:cNvSpPr>
            <p:nvPr/>
          </p:nvSpPr>
          <p:spPr bwMode="auto">
            <a:xfrm flipH="1">
              <a:off x="2416" y="1440"/>
              <a:ext cx="1064" cy="0"/>
            </a:xfrm>
            <a:prstGeom prst="line">
              <a:avLst/>
            </a:prstGeom>
            <a:noFill/>
            <a:ln w="57150">
              <a:solidFill>
                <a:schemeClr val="tx2"/>
              </a:solidFill>
              <a:round/>
              <a:headEnd type="oval" w="sm" len="sm"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9110" name="Line 22"/>
          <p:cNvSpPr>
            <a:spLocks noChangeShapeType="1"/>
          </p:cNvSpPr>
          <p:nvPr/>
        </p:nvSpPr>
        <p:spPr bwMode="auto">
          <a:xfrm>
            <a:off x="2349500" y="1466850"/>
            <a:ext cx="1358900" cy="2114550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 type="oval" w="sm" len="sm"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11" name="Line 23"/>
          <p:cNvSpPr>
            <a:spLocks noChangeShapeType="1"/>
          </p:cNvSpPr>
          <p:nvPr/>
        </p:nvSpPr>
        <p:spPr bwMode="auto">
          <a:xfrm flipH="1" flipV="1">
            <a:off x="2349500" y="1552575"/>
            <a:ext cx="0" cy="2066925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 type="oval" w="sm" len="sm"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12" name="Line 24"/>
          <p:cNvSpPr>
            <a:spLocks noChangeShapeType="1"/>
          </p:cNvSpPr>
          <p:nvPr/>
        </p:nvSpPr>
        <p:spPr bwMode="auto">
          <a:xfrm flipH="1">
            <a:off x="2400300" y="1600200"/>
            <a:ext cx="1435100" cy="1990725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 type="oval" w="sm" len="sm"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13" name="Line 25"/>
          <p:cNvSpPr>
            <a:spLocks noChangeShapeType="1"/>
          </p:cNvSpPr>
          <p:nvPr/>
        </p:nvSpPr>
        <p:spPr bwMode="auto">
          <a:xfrm flipV="1">
            <a:off x="3759200" y="3629025"/>
            <a:ext cx="1663700" cy="19050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 type="oval" w="sm" len="sm"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14" name="Line 26"/>
          <p:cNvSpPr>
            <a:spLocks noChangeShapeType="1"/>
          </p:cNvSpPr>
          <p:nvPr/>
        </p:nvSpPr>
        <p:spPr bwMode="auto">
          <a:xfrm>
            <a:off x="2527300" y="2171700"/>
            <a:ext cx="2908300" cy="102870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 type="oval" w="sm" len="sm"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89115" name="Group 27"/>
          <p:cNvGrpSpPr>
            <a:grpSpLocks/>
          </p:cNvGrpSpPr>
          <p:nvPr/>
        </p:nvGrpSpPr>
        <p:grpSpPr bwMode="auto">
          <a:xfrm>
            <a:off x="3778250" y="1833565"/>
            <a:ext cx="4603750" cy="720328"/>
            <a:chOff x="2380" y="1724"/>
            <a:chExt cx="2900" cy="605"/>
          </a:xfrm>
        </p:grpSpPr>
        <p:sp>
          <p:nvSpPr>
            <p:cNvPr id="75796" name="Rectangle 28"/>
            <p:cNvSpPr>
              <a:spLocks noChangeArrowheads="1"/>
            </p:cNvSpPr>
            <p:nvPr/>
          </p:nvSpPr>
          <p:spPr bwMode="auto">
            <a:xfrm>
              <a:off x="3511" y="1724"/>
              <a:ext cx="1769" cy="6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1054100" indent="-10541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600" b="1" smtClean="0">
                  <a:solidFill>
                    <a:schemeClr val="accent1"/>
                  </a:solidFill>
                </a:rPr>
                <a:t>Pasien </a:t>
              </a:r>
              <a:r>
                <a:rPr lang="en-US" altLang="en-US" sz="1600" b="1">
                  <a:solidFill>
                    <a:schemeClr val="accent1"/>
                  </a:solidFill>
                </a:rPr>
                <a:t>B -	</a:t>
              </a:r>
              <a:r>
                <a:rPr lang="en-US" altLang="en-US" sz="1600" b="1" smtClean="0">
                  <a:solidFill>
                    <a:schemeClr val="accent1"/>
                  </a:solidFill>
                </a:rPr>
                <a:t>alat </a:t>
              </a:r>
              <a:r>
                <a:rPr lang="en-US" altLang="en-US" sz="1600" b="1">
                  <a:solidFill>
                    <a:schemeClr val="accent1"/>
                  </a:solidFill>
                </a:rPr>
                <a:t>pacu </a:t>
              </a:r>
              <a:r>
                <a:rPr lang="en-US" altLang="en-US" sz="1600" b="1" smtClean="0">
                  <a:solidFill>
                    <a:schemeClr val="accent1"/>
                  </a:solidFill>
                </a:rPr>
                <a:t>jantung tdk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600" b="1">
                  <a:solidFill>
                    <a:schemeClr val="accent1"/>
                  </a:solidFill>
                </a:rPr>
                <a:t>	</a:t>
              </a:r>
              <a:r>
                <a:rPr lang="en-US" altLang="en-US" sz="1600" b="1" smtClean="0">
                  <a:solidFill>
                    <a:schemeClr val="accent1"/>
                  </a:solidFill>
                </a:rPr>
                <a:t>menentu</a:t>
              </a:r>
              <a:endParaRPr lang="en-US" altLang="en-US" sz="1600" b="1">
                <a:solidFill>
                  <a:schemeClr val="accent1"/>
                </a:solidFill>
              </a:endParaRPr>
            </a:p>
          </p:txBody>
        </p:sp>
        <p:sp>
          <p:nvSpPr>
            <p:cNvPr id="75797" name="Line 29"/>
            <p:cNvSpPr>
              <a:spLocks noChangeShapeType="1"/>
            </p:cNvSpPr>
            <p:nvPr/>
          </p:nvSpPr>
          <p:spPr bwMode="auto">
            <a:xfrm flipH="1">
              <a:off x="2380" y="2000"/>
              <a:ext cx="1064" cy="0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 type="oval" w="sm" len="sm"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9118" name="Line 30"/>
          <p:cNvSpPr>
            <a:spLocks noChangeShapeType="1"/>
          </p:cNvSpPr>
          <p:nvPr/>
        </p:nvSpPr>
        <p:spPr bwMode="auto">
          <a:xfrm flipH="1">
            <a:off x="2603500" y="2162175"/>
            <a:ext cx="1143000" cy="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 type="oval" w="sm" len="sm"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19" name="Line 31"/>
          <p:cNvSpPr>
            <a:spLocks noChangeShapeType="1"/>
          </p:cNvSpPr>
          <p:nvPr/>
        </p:nvSpPr>
        <p:spPr bwMode="auto">
          <a:xfrm flipH="1" flipV="1">
            <a:off x="3841750" y="2857500"/>
            <a:ext cx="1676400" cy="409575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 type="oval" w="sm" len="sm"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20" name="Line 32"/>
          <p:cNvSpPr>
            <a:spLocks noChangeShapeType="1"/>
          </p:cNvSpPr>
          <p:nvPr/>
        </p:nvSpPr>
        <p:spPr bwMode="auto">
          <a:xfrm>
            <a:off x="3771900" y="2828925"/>
            <a:ext cx="0" cy="49530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 type="oval" w="sm" len="sm"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21" name="Rectangle 33"/>
          <p:cNvSpPr>
            <a:spLocks noChangeArrowheads="1"/>
          </p:cNvSpPr>
          <p:nvPr/>
        </p:nvSpPr>
        <p:spPr bwMode="auto">
          <a:xfrm>
            <a:off x="7083425" y="4379119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Figure </a:t>
            </a:r>
            <a:r>
              <a:rPr lang="en-US" altLang="en-US" sz="1600">
                <a:solidFill>
                  <a:schemeClr val="tx2"/>
                </a:solidFill>
              </a:rPr>
              <a:t>9.3</a:t>
            </a:r>
          </a:p>
        </p:txBody>
      </p:sp>
      <p:grpSp>
        <p:nvGrpSpPr>
          <p:cNvPr id="89122" name="Group 34"/>
          <p:cNvGrpSpPr>
            <a:grpSpLocks/>
          </p:cNvGrpSpPr>
          <p:nvPr/>
        </p:nvGrpSpPr>
        <p:grpSpPr bwMode="auto">
          <a:xfrm>
            <a:off x="5518150" y="3562350"/>
            <a:ext cx="1885950" cy="133350"/>
            <a:chOff x="3476" y="3176"/>
            <a:chExt cx="1188" cy="112"/>
          </a:xfrm>
        </p:grpSpPr>
        <p:sp>
          <p:nvSpPr>
            <p:cNvPr id="75794" name="Line 35"/>
            <p:cNvSpPr>
              <a:spLocks noChangeShapeType="1"/>
            </p:cNvSpPr>
            <p:nvPr/>
          </p:nvSpPr>
          <p:spPr bwMode="auto">
            <a:xfrm>
              <a:off x="3476" y="3232"/>
              <a:ext cx="1120" cy="0"/>
            </a:xfrm>
            <a:prstGeom prst="line">
              <a:avLst/>
            </a:prstGeom>
            <a:noFill/>
            <a:ln w="57150">
              <a:solidFill>
                <a:schemeClr val="tx2"/>
              </a:solidFill>
              <a:round/>
              <a:headEnd type="oval" w="sm" len="sm"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795" name="Oval 36"/>
            <p:cNvSpPr>
              <a:spLocks noChangeArrowheads="1"/>
            </p:cNvSpPr>
            <p:nvPr/>
          </p:nvSpPr>
          <p:spPr bwMode="auto">
            <a:xfrm>
              <a:off x="4552" y="3176"/>
              <a:ext cx="112" cy="112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89125" name="Group 37"/>
          <p:cNvGrpSpPr>
            <a:grpSpLocks/>
          </p:cNvGrpSpPr>
          <p:nvPr/>
        </p:nvGrpSpPr>
        <p:grpSpPr bwMode="auto">
          <a:xfrm>
            <a:off x="3759200" y="3333750"/>
            <a:ext cx="3695700" cy="133350"/>
            <a:chOff x="2368" y="2984"/>
            <a:chExt cx="2328" cy="112"/>
          </a:xfrm>
        </p:grpSpPr>
        <p:sp>
          <p:nvSpPr>
            <p:cNvPr id="75792" name="Line 38"/>
            <p:cNvSpPr>
              <a:spLocks noChangeShapeType="1"/>
            </p:cNvSpPr>
            <p:nvPr/>
          </p:nvSpPr>
          <p:spPr bwMode="auto">
            <a:xfrm>
              <a:off x="2368" y="3040"/>
              <a:ext cx="2240" cy="0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 type="oval" w="sm" len="sm"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793" name="Oval 39"/>
            <p:cNvSpPr>
              <a:spLocks noChangeArrowheads="1"/>
            </p:cNvSpPr>
            <p:nvPr/>
          </p:nvSpPr>
          <p:spPr bwMode="auto">
            <a:xfrm>
              <a:off x="4584" y="2984"/>
              <a:ext cx="112" cy="11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053776596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89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89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89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89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89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89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89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1000"/>
                                        <p:tgtEl>
                                          <p:spTgt spid="89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000"/>
                                        <p:tgtEl>
                                          <p:spTgt spid="89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89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1000"/>
                                        <p:tgtEl>
                                          <p:spTgt spid="89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1000"/>
                                        <p:tgtEl>
                                          <p:spTgt spid="89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89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89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110" grpId="0" animBg="1"/>
      <p:bldP spid="89111" grpId="0" animBg="1"/>
      <p:bldP spid="89112" grpId="0" animBg="1"/>
      <p:bldP spid="89113" grpId="0" animBg="1"/>
      <p:bldP spid="89114" grpId="0" animBg="1"/>
      <p:bldP spid="89118" grpId="0" animBg="1"/>
      <p:bldP spid="89119" grpId="0" animBg="1"/>
      <p:bldP spid="89120" grpId="0" animBg="1"/>
      <p:bldP spid="89121" grpId="0" autoUpdateAnimBg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Content Placeholder 1"/>
          <p:cNvSpPr>
            <a:spLocks noGrp="1"/>
          </p:cNvSpPr>
          <p:nvPr>
            <p:ph idx="1"/>
          </p:nvPr>
        </p:nvSpPr>
        <p:spPr>
          <a:xfrm>
            <a:off x="711200" y="1200151"/>
            <a:ext cx="7721600" cy="3394472"/>
          </a:xfrm>
        </p:spPr>
        <p:txBody>
          <a:bodyPr/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altLang="en-US" sz="2400" smtClean="0">
                <a:cs typeface="Arial" pitchFamily="34" charset="0"/>
              </a:rPr>
              <a:t>Atur </a:t>
            </a:r>
            <a:r>
              <a:rPr lang="en-US" altLang="en-US" sz="2400">
                <a:cs typeface="Arial" pitchFamily="34" charset="0"/>
              </a:rPr>
              <a:t>pusat kerja sehingga dapat meminimalkan biaya penanganan material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altLang="en-US" sz="2400">
                <a:cs typeface="Arial" pitchFamily="34" charset="0"/>
              </a:rPr>
              <a:t>Elemen biaya dasar adalah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altLang="en-US" sz="2000" smtClean="0">
                <a:cs typeface="Arial" pitchFamily="34" charset="0"/>
              </a:rPr>
              <a:t>Banyaknya beban </a:t>
            </a:r>
            <a:r>
              <a:rPr lang="en-US" altLang="en-US" sz="2000">
                <a:cs typeface="Arial" pitchFamily="34" charset="0"/>
              </a:rPr>
              <a:t>(atau orang) yang bergerak antar pusat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altLang="en-US" sz="2000">
                <a:cs typeface="Arial" pitchFamily="34" charset="0"/>
              </a:rPr>
              <a:t>Beban jarak (atau orang) berpindah antar pusat</a:t>
            </a:r>
            <a:endParaRPr lang="en-US" altLang="en-US" sz="2000" smtClean="0">
              <a:cs typeface="Arial" pitchFamily="34" charset="0"/>
            </a:endParaRPr>
          </a:p>
        </p:txBody>
      </p:sp>
      <p:sp>
        <p:nvSpPr>
          <p:cNvPr id="4" name="Rectangle 18"/>
          <p:cNvSpPr txBox="1">
            <a:spLocks noChangeArrowheads="1"/>
          </p:cNvSpPr>
          <p:nvPr/>
        </p:nvSpPr>
        <p:spPr bwMode="auto">
          <a:xfrm>
            <a:off x="685800" y="307181"/>
            <a:ext cx="7772400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defTabSz="914400"/>
            <a:r>
              <a:rPr lang="en-US" altLang="en-US" kern="0" smtClean="0">
                <a:latin typeface="Gill Sans MT" panose="020B0502020104020203" pitchFamily="34" charset="0"/>
                <a:cs typeface="Arial" pitchFamily="34" charset="0"/>
              </a:rPr>
              <a:t>Layout Berorientasi Proses</a:t>
            </a:r>
          </a:p>
        </p:txBody>
      </p:sp>
    </p:spTree>
    <p:extLst>
      <p:ext uri="{BB962C8B-B14F-4D97-AF65-F5344CB8AC3E}">
        <p14:creationId xmlns:p14="http://schemas.microsoft.com/office/powerpoint/2010/main" val="1187604266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5" name="Rectangle 7"/>
          <p:cNvSpPr>
            <a:spLocks noChangeArrowheads="1"/>
          </p:cNvSpPr>
          <p:nvPr/>
        </p:nvSpPr>
        <p:spPr bwMode="auto">
          <a:xfrm>
            <a:off x="1025525" y="2476500"/>
            <a:ext cx="7092950" cy="1837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197100" indent="-2197100">
              <a:tabLst>
                <a:tab pos="1625600" algn="r"/>
                <a:tab pos="1816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tabLst>
                <a:tab pos="1625600" algn="r"/>
                <a:tab pos="1816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tabLst>
                <a:tab pos="1625600" algn="r"/>
                <a:tab pos="1816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tabLst>
                <a:tab pos="1625600" algn="r"/>
                <a:tab pos="1816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tabLst>
                <a:tab pos="1625600" algn="r"/>
                <a:tab pos="1816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1625600" algn="r"/>
                <a:tab pos="1816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1625600" algn="r"/>
                <a:tab pos="1816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1625600" algn="r"/>
                <a:tab pos="1816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1625600" algn="r"/>
                <a:tab pos="1816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Di mana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	</a:t>
            </a:r>
            <a:r>
              <a:rPr lang="en-US" altLang="en-US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cs typeface="Times New Roman" pitchFamily="18" charset="0"/>
              </a:rPr>
              <a:t>n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	=	</a:t>
            </a:r>
            <a:r>
              <a:rPr lang="en-US" alt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banyaknya pusat kerja atau departemen</a:t>
            </a:r>
          </a:p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	</a:t>
            </a:r>
            <a:r>
              <a:rPr lang="en-US" altLang="en-US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cs typeface="Times New Roman" pitchFamily="18" charset="0"/>
              </a:rPr>
              <a:t>i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cs typeface="Times New Roman" pitchFamily="18" charset="0"/>
              </a:rPr>
              <a:t>, </a:t>
            </a:r>
            <a:r>
              <a:rPr lang="en-US" altLang="en-US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cs typeface="Times New Roman" pitchFamily="18" charset="0"/>
              </a:rPr>
              <a:t>j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	=	</a:t>
            </a:r>
            <a:r>
              <a:rPr lang="en-US" alt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departemen individual</a:t>
            </a:r>
            <a:endParaRPr lang="en-US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	</a:t>
            </a:r>
            <a:r>
              <a:rPr lang="en-US" altLang="en-US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cs typeface="Times New Roman" pitchFamily="18" charset="0"/>
              </a:rPr>
              <a:t>X</a:t>
            </a:r>
            <a:r>
              <a:rPr lang="en-US" altLang="en-US" i="1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cs typeface="Times New Roman" pitchFamily="18" charset="0"/>
              </a:rPr>
              <a:t>ij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	=	</a:t>
            </a:r>
            <a:r>
              <a:rPr lang="en-US" alt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banyaknya beban pindah dari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/>
            </a:r>
            <a:b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</a:br>
            <a:r>
              <a:rPr lang="en-US" alt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departemen </a:t>
            </a:r>
            <a:r>
              <a:rPr lang="en-US" altLang="en-US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cs typeface="Times New Roman" pitchFamily="18" charset="0"/>
              </a:rPr>
              <a:t>i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 </a:t>
            </a:r>
            <a:r>
              <a:rPr lang="en-US" alt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ke departemen </a:t>
            </a:r>
            <a:r>
              <a:rPr lang="en-US" altLang="en-US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cs typeface="Times New Roman" pitchFamily="18" charset="0"/>
              </a:rPr>
              <a:t>j</a:t>
            </a:r>
          </a:p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	</a:t>
            </a:r>
            <a:r>
              <a:rPr lang="en-US" altLang="en-US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cs typeface="Times New Roman" pitchFamily="18" charset="0"/>
              </a:rPr>
              <a:t>C</a:t>
            </a:r>
            <a:r>
              <a:rPr lang="en-US" altLang="en-US" i="1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cs typeface="Times New Roman" pitchFamily="18" charset="0"/>
              </a:rPr>
              <a:t>ij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	=	</a:t>
            </a:r>
            <a:r>
              <a:rPr lang="en-US" alt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biaya memindah beban antara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/>
            </a:r>
            <a:b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</a:br>
            <a:r>
              <a:rPr lang="en-US" alt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departemen </a:t>
            </a:r>
            <a:r>
              <a:rPr lang="en-US" altLang="en-US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cs typeface="Times New Roman" pitchFamily="18" charset="0"/>
              </a:rPr>
              <a:t>i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cs typeface="Times New Roman" pitchFamily="18" charset="0"/>
              </a:rPr>
              <a:t> </a:t>
            </a:r>
            <a:r>
              <a:rPr lang="en-US" alt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dan departemen </a:t>
            </a:r>
            <a:r>
              <a:rPr lang="en-US" altLang="en-US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cs typeface="Times New Roman" pitchFamily="18" charset="0"/>
              </a:rPr>
              <a:t>j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	</a:t>
            </a:r>
          </a:p>
        </p:txBody>
      </p:sp>
      <p:graphicFrame>
        <p:nvGraphicFramePr>
          <p:cNvPr id="3" name="Object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883431"/>
              </p:ext>
            </p:extLst>
          </p:nvPr>
        </p:nvGraphicFramePr>
        <p:xfrm>
          <a:off x="2527300" y="1323975"/>
          <a:ext cx="4089400" cy="10390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7" name="Equation" r:id="rId4" imgW="4077360" imgH="1042200" progId="Equation.3">
                  <p:embed/>
                </p:oleObj>
              </mc:Choice>
              <mc:Fallback>
                <p:oleObj name="Equation" r:id="rId4" imgW="4077360" imgH="1042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7300" y="1323975"/>
                        <a:ext cx="4089400" cy="10390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8"/>
          <p:cNvSpPr txBox="1">
            <a:spLocks noChangeArrowheads="1"/>
          </p:cNvSpPr>
          <p:nvPr/>
        </p:nvSpPr>
        <p:spPr bwMode="auto">
          <a:xfrm>
            <a:off x="838200" y="459581"/>
            <a:ext cx="7772400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defTabSz="914400"/>
            <a:r>
              <a:rPr lang="en-US" altLang="en-US" kern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cs typeface="Arial" pitchFamily="34" charset="0"/>
              </a:rPr>
              <a:t>Layout Berorientasi Proses</a:t>
            </a:r>
          </a:p>
        </p:txBody>
      </p:sp>
    </p:spTree>
    <p:extLst>
      <p:ext uri="{BB962C8B-B14F-4D97-AF65-F5344CB8AC3E}">
        <p14:creationId xmlns:p14="http://schemas.microsoft.com/office/powerpoint/2010/main" val="1856728882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94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5" grpId="0" autoUpdateAnimBg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3850"/>
            <a:ext cx="7772400" cy="666750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altLang="en-US" smtClean="0">
                <a:cs typeface="Arial" pitchFamily="34" charset="0"/>
              </a:rPr>
              <a:t>Contoh Layout Proses</a:t>
            </a:r>
          </a:p>
        </p:txBody>
      </p:sp>
      <p:sp>
        <p:nvSpPr>
          <p:cNvPr id="96259" name="Rectangle 3"/>
          <p:cNvSpPr>
            <a:spLocks noChangeArrowheads="1"/>
          </p:cNvSpPr>
          <p:nvPr/>
        </p:nvSpPr>
        <p:spPr bwMode="auto">
          <a:xfrm>
            <a:off x="1001714" y="2502497"/>
            <a:ext cx="6434137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82600" indent="-482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Aft>
                <a:spcPts val="0"/>
              </a:spcAft>
              <a:buClr>
                <a:srgbClr val="BF0922"/>
              </a:buClr>
              <a:buFont typeface="Times" pitchFamily="18" charset="0"/>
              <a:buAutoNum type="arabicPeriod"/>
            </a:pPr>
            <a:r>
              <a:rPr lang="en-US" altLang="en-US" sz="2000" smtClean="0">
                <a:latin typeface="Gill Sans MT" panose="020B0502020104020203" pitchFamily="34" charset="0"/>
              </a:rPr>
              <a:t>Buatlah “matrik dari-ke”</a:t>
            </a:r>
            <a:endParaRPr lang="en-US" altLang="en-US" sz="2000">
              <a:latin typeface="Gill Sans MT" panose="020B0502020104020203" pitchFamily="34" charset="0"/>
            </a:endParaRPr>
          </a:p>
          <a:p>
            <a:pPr>
              <a:spcAft>
                <a:spcPts val="0"/>
              </a:spcAft>
              <a:buClr>
                <a:srgbClr val="BF0922"/>
              </a:buClr>
              <a:buFont typeface="Times" pitchFamily="18" charset="0"/>
              <a:buAutoNum type="arabicPeriod"/>
            </a:pPr>
            <a:r>
              <a:rPr lang="en-US" altLang="en-US" sz="2000">
                <a:latin typeface="Gill Sans MT" panose="020B0502020104020203" pitchFamily="34" charset="0"/>
              </a:rPr>
              <a:t>Tentukan persyaratan ruang</a:t>
            </a:r>
          </a:p>
          <a:p>
            <a:pPr>
              <a:spcAft>
                <a:spcPts val="0"/>
              </a:spcAft>
              <a:buClr>
                <a:srgbClr val="BF0922"/>
              </a:buClr>
              <a:buFont typeface="Times" pitchFamily="18" charset="0"/>
              <a:buAutoNum type="arabicPeriod"/>
            </a:pPr>
            <a:r>
              <a:rPr lang="en-US" altLang="en-US" sz="2000">
                <a:latin typeface="Gill Sans MT" panose="020B0502020104020203" pitchFamily="34" charset="0"/>
              </a:rPr>
              <a:t>Kembangkan diagram skematis awal</a:t>
            </a:r>
          </a:p>
          <a:p>
            <a:pPr>
              <a:spcAft>
                <a:spcPts val="0"/>
              </a:spcAft>
              <a:buClr>
                <a:srgbClr val="BF0922"/>
              </a:buClr>
              <a:buFont typeface="Times" pitchFamily="18" charset="0"/>
              <a:buAutoNum type="arabicPeriod"/>
            </a:pPr>
            <a:r>
              <a:rPr lang="en-US" altLang="en-US" sz="2000">
                <a:latin typeface="Gill Sans MT" panose="020B0502020104020203" pitchFamily="34" charset="0"/>
              </a:rPr>
              <a:t>Tentukan biaya tata letak ini</a:t>
            </a:r>
          </a:p>
          <a:p>
            <a:pPr>
              <a:spcAft>
                <a:spcPts val="0"/>
              </a:spcAft>
              <a:buClr>
                <a:srgbClr val="BF0922"/>
              </a:buClr>
              <a:buFont typeface="Times" pitchFamily="18" charset="0"/>
              <a:buAutoNum type="arabicPeriod"/>
            </a:pPr>
            <a:r>
              <a:rPr lang="en-US" altLang="en-US" sz="2000">
                <a:latin typeface="Gill Sans MT" panose="020B0502020104020203" pitchFamily="34" charset="0"/>
              </a:rPr>
              <a:t>Coba tingkatkan tata letak</a:t>
            </a:r>
          </a:p>
          <a:p>
            <a:pPr>
              <a:spcAft>
                <a:spcPts val="0"/>
              </a:spcAft>
              <a:buClr>
                <a:srgbClr val="BF0922"/>
              </a:buClr>
              <a:buFont typeface="Times" pitchFamily="18" charset="0"/>
              <a:buAutoNum type="arabicPeriod"/>
            </a:pPr>
            <a:r>
              <a:rPr lang="en-US" altLang="en-US" sz="2000">
                <a:latin typeface="Gill Sans MT" panose="020B0502020104020203" pitchFamily="34" charset="0"/>
              </a:rPr>
              <a:t>Siapkan rencana terperinci</a:t>
            </a:r>
          </a:p>
        </p:txBody>
      </p:sp>
      <p:sp>
        <p:nvSpPr>
          <p:cNvPr id="96260" name="Rectangle 4"/>
          <p:cNvSpPr>
            <a:spLocks noChangeArrowheads="1"/>
          </p:cNvSpPr>
          <p:nvPr/>
        </p:nvSpPr>
        <p:spPr bwMode="auto">
          <a:xfrm>
            <a:off x="1001714" y="1150144"/>
            <a:ext cx="745648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>
              <a:spcAft>
                <a:spcPts val="0"/>
              </a:spcAft>
            </a:pPr>
            <a:r>
              <a:rPr lang="en-US" altLang="en-US" sz="2000">
                <a:latin typeface="Gill Sans MT" panose="020B0502020104020203" pitchFamily="34" charset="0"/>
              </a:rPr>
              <a:t>Atur enam departemen di pabrik untuk meminimalkan biaya penanganan material. Setiap departemen berukuran 20 x 20 kaki dan bangunannya memiliki panjang 60 kaki dan lebar 40 kaki.</a:t>
            </a:r>
          </a:p>
        </p:txBody>
      </p:sp>
    </p:spTree>
    <p:extLst>
      <p:ext uri="{BB962C8B-B14F-4D97-AF65-F5344CB8AC3E}">
        <p14:creationId xmlns:p14="http://schemas.microsoft.com/office/powerpoint/2010/main" val="1097002886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96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96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59" grpId="0" autoUpdateAnimBg="0"/>
      <p:bldP spid="96260" grpId="0" autoUpdateAnimBg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306" name="Group 2"/>
          <p:cNvGrpSpPr>
            <a:grpSpLocks/>
          </p:cNvGrpSpPr>
          <p:nvPr/>
        </p:nvGrpSpPr>
        <p:grpSpPr bwMode="auto">
          <a:xfrm>
            <a:off x="-90486" y="1503760"/>
            <a:ext cx="8701088" cy="3093242"/>
            <a:chOff x="15" y="1103"/>
            <a:chExt cx="5481" cy="2598"/>
          </a:xfrm>
        </p:grpSpPr>
        <p:grpSp>
          <p:nvGrpSpPr>
            <p:cNvPr id="84997" name="Group 3"/>
            <p:cNvGrpSpPr>
              <a:grpSpLocks/>
            </p:cNvGrpSpPr>
            <p:nvPr/>
          </p:nvGrpSpPr>
          <p:grpSpPr bwMode="auto">
            <a:xfrm>
              <a:off x="1416" y="1768"/>
              <a:ext cx="4080" cy="1824"/>
              <a:chOff x="1456" y="1824"/>
              <a:chExt cx="4080" cy="1824"/>
            </a:xfrm>
          </p:grpSpPr>
          <p:sp>
            <p:nvSpPr>
              <p:cNvPr id="85001" name="Rectangle 4"/>
              <p:cNvSpPr>
                <a:spLocks noChangeArrowheads="1"/>
              </p:cNvSpPr>
              <p:nvPr/>
            </p:nvSpPr>
            <p:spPr bwMode="auto">
              <a:xfrm>
                <a:off x="1456" y="1824"/>
                <a:ext cx="4080" cy="1824"/>
              </a:xfrm>
              <a:prstGeom prst="rect">
                <a:avLst/>
              </a:prstGeom>
              <a:solidFill>
                <a:schemeClr val="accent2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400">
                  <a:latin typeface="Gill Sans MT" panose="020B0502020104020203" pitchFamily="34" charset="0"/>
                </a:endParaRPr>
              </a:p>
            </p:txBody>
          </p:sp>
          <p:sp>
            <p:nvSpPr>
              <p:cNvPr id="98309" name="Freeform 5"/>
              <p:cNvSpPr>
                <a:spLocks/>
              </p:cNvSpPr>
              <p:nvPr/>
            </p:nvSpPr>
            <p:spPr bwMode="auto">
              <a:xfrm>
                <a:off x="1456" y="1832"/>
                <a:ext cx="4080" cy="1816"/>
              </a:xfrm>
              <a:custGeom>
                <a:avLst/>
                <a:gdLst>
                  <a:gd name="T0" fmla="*/ 0 w 4080"/>
                  <a:gd name="T1" fmla="*/ 0 h 1816"/>
                  <a:gd name="T2" fmla="*/ 4080 w 4080"/>
                  <a:gd name="T3" fmla="*/ 1816 h 1816"/>
                  <a:gd name="T4" fmla="*/ 0 w 4080"/>
                  <a:gd name="T5" fmla="*/ 1816 h 1816"/>
                  <a:gd name="T6" fmla="*/ 0 w 4080"/>
                  <a:gd name="T7" fmla="*/ 0 h 18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80" h="1816">
                    <a:moveTo>
                      <a:pt x="0" y="0"/>
                    </a:moveTo>
                    <a:lnTo>
                      <a:pt x="4080" y="1816"/>
                    </a:lnTo>
                    <a:lnTo>
                      <a:pt x="0" y="18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latin typeface="Gill Sans MT" panose="020B0502020104020203" pitchFamily="34" charset="0"/>
                  <a:cs typeface="+mn-cs"/>
                </a:endParaRPr>
              </a:p>
            </p:txBody>
          </p:sp>
          <p:sp>
            <p:nvSpPr>
              <p:cNvPr id="85003" name="Line 6"/>
              <p:cNvSpPr>
                <a:spLocks noChangeShapeType="1"/>
              </p:cNvSpPr>
              <p:nvPr/>
            </p:nvSpPr>
            <p:spPr bwMode="auto">
              <a:xfrm>
                <a:off x="1456" y="2736"/>
                <a:ext cx="407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latin typeface="Gill Sans MT" panose="020B0502020104020203" pitchFamily="34" charset="0"/>
                </a:endParaRPr>
              </a:p>
            </p:txBody>
          </p:sp>
          <p:sp>
            <p:nvSpPr>
              <p:cNvPr id="85004" name="Line 7"/>
              <p:cNvSpPr>
                <a:spLocks noChangeShapeType="1"/>
              </p:cNvSpPr>
              <p:nvPr/>
            </p:nvSpPr>
            <p:spPr bwMode="auto">
              <a:xfrm>
                <a:off x="1456" y="2128"/>
                <a:ext cx="407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latin typeface="Gill Sans MT" panose="020B0502020104020203" pitchFamily="34" charset="0"/>
                </a:endParaRPr>
              </a:p>
            </p:txBody>
          </p:sp>
          <p:sp>
            <p:nvSpPr>
              <p:cNvPr id="85005" name="Line 8"/>
              <p:cNvSpPr>
                <a:spLocks noChangeShapeType="1"/>
              </p:cNvSpPr>
              <p:nvPr/>
            </p:nvSpPr>
            <p:spPr bwMode="auto">
              <a:xfrm>
                <a:off x="1456" y="2431"/>
                <a:ext cx="407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latin typeface="Gill Sans MT" panose="020B0502020104020203" pitchFamily="34" charset="0"/>
                </a:endParaRPr>
              </a:p>
            </p:txBody>
          </p:sp>
          <p:sp>
            <p:nvSpPr>
              <p:cNvPr id="85006" name="Line 9"/>
              <p:cNvSpPr>
                <a:spLocks noChangeShapeType="1"/>
              </p:cNvSpPr>
              <p:nvPr/>
            </p:nvSpPr>
            <p:spPr bwMode="auto">
              <a:xfrm>
                <a:off x="1456" y="3040"/>
                <a:ext cx="407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latin typeface="Gill Sans MT" panose="020B0502020104020203" pitchFamily="34" charset="0"/>
                </a:endParaRPr>
              </a:p>
            </p:txBody>
          </p:sp>
          <p:sp>
            <p:nvSpPr>
              <p:cNvPr id="85007" name="Line 10"/>
              <p:cNvSpPr>
                <a:spLocks noChangeShapeType="1"/>
              </p:cNvSpPr>
              <p:nvPr/>
            </p:nvSpPr>
            <p:spPr bwMode="auto">
              <a:xfrm>
                <a:off x="1456" y="3343"/>
                <a:ext cx="407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latin typeface="Gill Sans MT" panose="020B0502020104020203" pitchFamily="34" charset="0"/>
                </a:endParaRPr>
              </a:p>
            </p:txBody>
          </p:sp>
          <p:sp>
            <p:nvSpPr>
              <p:cNvPr id="85008" name="Line 11"/>
              <p:cNvSpPr>
                <a:spLocks noChangeShapeType="1"/>
              </p:cNvSpPr>
              <p:nvPr/>
            </p:nvSpPr>
            <p:spPr bwMode="auto">
              <a:xfrm>
                <a:off x="1456" y="1824"/>
                <a:ext cx="0" cy="18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latin typeface="Gill Sans MT" panose="020B0502020104020203" pitchFamily="34" charset="0"/>
                </a:endParaRPr>
              </a:p>
            </p:txBody>
          </p:sp>
          <p:sp>
            <p:nvSpPr>
              <p:cNvPr id="85009" name="Line 12"/>
              <p:cNvSpPr>
                <a:spLocks noChangeShapeType="1"/>
              </p:cNvSpPr>
              <p:nvPr/>
            </p:nvSpPr>
            <p:spPr bwMode="auto">
              <a:xfrm>
                <a:off x="2136" y="1824"/>
                <a:ext cx="0" cy="18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latin typeface="Gill Sans MT" panose="020B0502020104020203" pitchFamily="34" charset="0"/>
                </a:endParaRPr>
              </a:p>
            </p:txBody>
          </p:sp>
          <p:sp>
            <p:nvSpPr>
              <p:cNvPr id="85010" name="Line 13"/>
              <p:cNvSpPr>
                <a:spLocks noChangeShapeType="1"/>
              </p:cNvSpPr>
              <p:nvPr/>
            </p:nvSpPr>
            <p:spPr bwMode="auto">
              <a:xfrm>
                <a:off x="2816" y="1824"/>
                <a:ext cx="0" cy="18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latin typeface="Gill Sans MT" panose="020B0502020104020203" pitchFamily="34" charset="0"/>
                </a:endParaRPr>
              </a:p>
            </p:txBody>
          </p:sp>
          <p:sp>
            <p:nvSpPr>
              <p:cNvPr id="85011" name="Line 14"/>
              <p:cNvSpPr>
                <a:spLocks noChangeShapeType="1"/>
              </p:cNvSpPr>
              <p:nvPr/>
            </p:nvSpPr>
            <p:spPr bwMode="auto">
              <a:xfrm>
                <a:off x="3496" y="1824"/>
                <a:ext cx="0" cy="18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latin typeface="Gill Sans MT" panose="020B0502020104020203" pitchFamily="34" charset="0"/>
                </a:endParaRPr>
              </a:p>
            </p:txBody>
          </p:sp>
          <p:sp>
            <p:nvSpPr>
              <p:cNvPr id="85012" name="Line 15"/>
              <p:cNvSpPr>
                <a:spLocks noChangeShapeType="1"/>
              </p:cNvSpPr>
              <p:nvPr/>
            </p:nvSpPr>
            <p:spPr bwMode="auto">
              <a:xfrm>
                <a:off x="4176" y="1824"/>
                <a:ext cx="0" cy="18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latin typeface="Gill Sans MT" panose="020B0502020104020203" pitchFamily="34" charset="0"/>
                </a:endParaRPr>
              </a:p>
            </p:txBody>
          </p:sp>
          <p:sp>
            <p:nvSpPr>
              <p:cNvPr id="85013" name="Line 16"/>
              <p:cNvSpPr>
                <a:spLocks noChangeShapeType="1"/>
              </p:cNvSpPr>
              <p:nvPr/>
            </p:nvSpPr>
            <p:spPr bwMode="auto">
              <a:xfrm>
                <a:off x="4856" y="1824"/>
                <a:ext cx="0" cy="18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latin typeface="Gill Sans MT" panose="020B0502020104020203" pitchFamily="34" charset="0"/>
                </a:endParaRPr>
              </a:p>
            </p:txBody>
          </p:sp>
          <p:sp>
            <p:nvSpPr>
              <p:cNvPr id="85014" name="Line 17"/>
              <p:cNvSpPr>
                <a:spLocks noChangeShapeType="1"/>
              </p:cNvSpPr>
              <p:nvPr/>
            </p:nvSpPr>
            <p:spPr bwMode="auto">
              <a:xfrm>
                <a:off x="5536" y="1824"/>
                <a:ext cx="0" cy="18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latin typeface="Gill Sans MT" panose="020B0502020104020203" pitchFamily="34" charset="0"/>
                </a:endParaRPr>
              </a:p>
            </p:txBody>
          </p:sp>
        </p:grpSp>
        <p:grpSp>
          <p:nvGrpSpPr>
            <p:cNvPr id="84998" name="Group 18"/>
            <p:cNvGrpSpPr>
              <a:grpSpLocks/>
            </p:cNvGrpSpPr>
            <p:nvPr/>
          </p:nvGrpSpPr>
          <p:grpSpPr bwMode="auto">
            <a:xfrm>
              <a:off x="15" y="1103"/>
              <a:ext cx="5302" cy="2598"/>
              <a:chOff x="55" y="1159"/>
              <a:chExt cx="5302" cy="2598"/>
            </a:xfrm>
          </p:grpSpPr>
          <p:sp>
            <p:nvSpPr>
              <p:cNvPr id="84999" name="Rectangle 19" hidden="1"/>
              <p:cNvSpPr>
                <a:spLocks noChangeArrowheads="1"/>
              </p:cNvSpPr>
              <p:nvPr/>
            </p:nvSpPr>
            <p:spPr bwMode="auto">
              <a:xfrm>
                <a:off x="55" y="1500"/>
                <a:ext cx="5302" cy="22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defTabSz="838200">
                  <a:tabLst>
                    <a:tab pos="1816100" algn="r"/>
                    <a:tab pos="2476500" algn="ctr"/>
                    <a:tab pos="3530600" algn="ctr"/>
                    <a:tab pos="4673600" algn="ctr"/>
                    <a:tab pos="5715000" algn="ctr"/>
                    <a:tab pos="6858000" algn="ctr"/>
                    <a:tab pos="7912100" algn="ctr"/>
                  </a:tabLs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defTabSz="838200">
                  <a:tabLst>
                    <a:tab pos="1816100" algn="r"/>
                    <a:tab pos="2476500" algn="ctr"/>
                    <a:tab pos="3530600" algn="ctr"/>
                    <a:tab pos="4673600" algn="ctr"/>
                    <a:tab pos="5715000" algn="ctr"/>
                    <a:tab pos="6858000" algn="ctr"/>
                    <a:tab pos="7912100" algn="ctr"/>
                  </a:tabLs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defTabSz="838200">
                  <a:tabLst>
                    <a:tab pos="1816100" algn="r"/>
                    <a:tab pos="2476500" algn="ctr"/>
                    <a:tab pos="3530600" algn="ctr"/>
                    <a:tab pos="4673600" algn="ctr"/>
                    <a:tab pos="5715000" algn="ctr"/>
                    <a:tab pos="6858000" algn="ctr"/>
                    <a:tab pos="7912100" algn="ctr"/>
                  </a:tabLs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defTabSz="838200">
                  <a:tabLst>
                    <a:tab pos="1816100" algn="r"/>
                    <a:tab pos="2476500" algn="ctr"/>
                    <a:tab pos="3530600" algn="ctr"/>
                    <a:tab pos="4673600" algn="ctr"/>
                    <a:tab pos="5715000" algn="ctr"/>
                    <a:tab pos="6858000" algn="ctr"/>
                    <a:tab pos="7912100" algn="ctr"/>
                  </a:tabLs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defTabSz="838200">
                  <a:tabLst>
                    <a:tab pos="1816100" algn="r"/>
                    <a:tab pos="2476500" algn="ctr"/>
                    <a:tab pos="3530600" algn="ctr"/>
                    <a:tab pos="4673600" algn="ctr"/>
                    <a:tab pos="5715000" algn="ctr"/>
                    <a:tab pos="6858000" algn="ctr"/>
                    <a:tab pos="7912100" algn="ctr"/>
                  </a:tabLs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838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1816100" algn="r"/>
                    <a:tab pos="2476500" algn="ctr"/>
                    <a:tab pos="3530600" algn="ctr"/>
                    <a:tab pos="4673600" algn="ctr"/>
                    <a:tab pos="5715000" algn="ctr"/>
                    <a:tab pos="6858000" algn="ctr"/>
                    <a:tab pos="7912100" algn="ctr"/>
                  </a:tabLs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838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1816100" algn="r"/>
                    <a:tab pos="2476500" algn="ctr"/>
                    <a:tab pos="3530600" algn="ctr"/>
                    <a:tab pos="4673600" algn="ctr"/>
                    <a:tab pos="5715000" algn="ctr"/>
                    <a:tab pos="6858000" algn="ctr"/>
                    <a:tab pos="7912100" algn="ctr"/>
                  </a:tabLs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838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1816100" algn="r"/>
                    <a:tab pos="2476500" algn="ctr"/>
                    <a:tab pos="3530600" algn="ctr"/>
                    <a:tab pos="4673600" algn="ctr"/>
                    <a:tab pos="5715000" algn="ctr"/>
                    <a:tab pos="6858000" algn="ctr"/>
                    <a:tab pos="7912100" algn="ctr"/>
                  </a:tabLs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838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1816100" algn="r"/>
                    <a:tab pos="2476500" algn="ctr"/>
                    <a:tab pos="3530600" algn="ctr"/>
                    <a:tab pos="4673600" algn="ctr"/>
                    <a:tab pos="5715000" algn="ctr"/>
                    <a:tab pos="6858000" algn="ctr"/>
                    <a:tab pos="7912100" algn="ctr"/>
                  </a:tabLs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>
                  <a:lnSpc>
                    <a:spcPct val="90000"/>
                  </a:lnSpc>
                </a:pPr>
                <a:r>
                  <a:rPr lang="en-US" altLang="en-US" sz="1200">
                    <a:latin typeface="Gill Sans MT" panose="020B0502020104020203" pitchFamily="34" charset="0"/>
                  </a:rPr>
                  <a:t>	Department	Assembly	Painting	Machine	Receiving	Shipping	Testing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altLang="en-US" sz="1200">
                    <a:latin typeface="Gill Sans MT" panose="020B0502020104020203" pitchFamily="34" charset="0"/>
                  </a:rPr>
                  <a:t>		(1)	(2)	Shop (3)	(4)	(5)	(6)</a:t>
                </a:r>
                <a:endParaRPr lang="en-US" altLang="en-US" sz="1400">
                  <a:latin typeface="Gill Sans MT" panose="020B0502020104020203" pitchFamily="34" charset="0"/>
                </a:endParaRPr>
              </a:p>
              <a:p>
                <a:pPr>
                  <a:spcBef>
                    <a:spcPct val="75000"/>
                  </a:spcBef>
                </a:pPr>
                <a:r>
                  <a:rPr lang="en-US" altLang="en-US" sz="1400">
                    <a:latin typeface="Gill Sans MT" panose="020B0502020104020203" pitchFamily="34" charset="0"/>
                  </a:rPr>
                  <a:t>	</a:t>
                </a:r>
                <a:r>
                  <a:rPr lang="en-US" altLang="en-US" sz="1200">
                    <a:latin typeface="Gill Sans MT" panose="020B0502020104020203" pitchFamily="34" charset="0"/>
                  </a:rPr>
                  <a:t>Assembly (1)</a:t>
                </a:r>
                <a:r>
                  <a:rPr lang="en-US" altLang="en-US" sz="1400">
                    <a:latin typeface="Gill Sans MT" panose="020B0502020104020203" pitchFamily="34" charset="0"/>
                  </a:rPr>
                  <a:t>		</a:t>
                </a:r>
              </a:p>
              <a:p>
                <a:pPr>
                  <a:spcBef>
                    <a:spcPct val="75000"/>
                  </a:spcBef>
                </a:pPr>
                <a:r>
                  <a:rPr lang="en-US" altLang="en-US" sz="1400">
                    <a:latin typeface="Gill Sans MT" panose="020B0502020104020203" pitchFamily="34" charset="0"/>
                  </a:rPr>
                  <a:t>	</a:t>
                </a:r>
                <a:r>
                  <a:rPr lang="en-US" altLang="en-US" sz="1200">
                    <a:latin typeface="Gill Sans MT" panose="020B0502020104020203" pitchFamily="34" charset="0"/>
                  </a:rPr>
                  <a:t>Painting (2)</a:t>
                </a:r>
                <a:r>
                  <a:rPr lang="en-US" altLang="en-US" sz="1400">
                    <a:latin typeface="Gill Sans MT" panose="020B0502020104020203" pitchFamily="34" charset="0"/>
                  </a:rPr>
                  <a:t>			</a:t>
                </a:r>
              </a:p>
              <a:p>
                <a:pPr>
                  <a:spcBef>
                    <a:spcPct val="75000"/>
                  </a:spcBef>
                </a:pPr>
                <a:r>
                  <a:rPr lang="en-US" altLang="en-US" sz="1400">
                    <a:latin typeface="Gill Sans MT" panose="020B0502020104020203" pitchFamily="34" charset="0"/>
                  </a:rPr>
                  <a:t>	</a:t>
                </a:r>
                <a:r>
                  <a:rPr lang="en-US" altLang="en-US" sz="1200">
                    <a:latin typeface="Gill Sans MT" panose="020B0502020104020203" pitchFamily="34" charset="0"/>
                  </a:rPr>
                  <a:t>Machine Shop (3)</a:t>
                </a:r>
                <a:r>
                  <a:rPr lang="en-US" altLang="en-US" sz="1400">
                    <a:latin typeface="Gill Sans MT" panose="020B0502020104020203" pitchFamily="34" charset="0"/>
                  </a:rPr>
                  <a:t>				</a:t>
                </a:r>
              </a:p>
              <a:p>
                <a:pPr>
                  <a:spcBef>
                    <a:spcPct val="75000"/>
                  </a:spcBef>
                </a:pPr>
                <a:r>
                  <a:rPr lang="en-US" altLang="en-US" sz="1400">
                    <a:latin typeface="Gill Sans MT" panose="020B0502020104020203" pitchFamily="34" charset="0"/>
                  </a:rPr>
                  <a:t>	</a:t>
                </a:r>
                <a:r>
                  <a:rPr lang="en-US" altLang="en-US" sz="1200">
                    <a:latin typeface="Gill Sans MT" panose="020B0502020104020203" pitchFamily="34" charset="0"/>
                  </a:rPr>
                  <a:t>Receiving (4)</a:t>
                </a:r>
                <a:r>
                  <a:rPr lang="en-US" altLang="en-US" sz="1400">
                    <a:latin typeface="Gill Sans MT" panose="020B0502020104020203" pitchFamily="34" charset="0"/>
                  </a:rPr>
                  <a:t>					</a:t>
                </a:r>
              </a:p>
              <a:p>
                <a:pPr>
                  <a:spcBef>
                    <a:spcPct val="75000"/>
                  </a:spcBef>
                </a:pPr>
                <a:r>
                  <a:rPr lang="en-US" altLang="en-US" sz="1400">
                    <a:latin typeface="Gill Sans MT" panose="020B0502020104020203" pitchFamily="34" charset="0"/>
                  </a:rPr>
                  <a:t>	</a:t>
                </a:r>
                <a:r>
                  <a:rPr lang="en-US" altLang="en-US" sz="1200">
                    <a:latin typeface="Gill Sans MT" panose="020B0502020104020203" pitchFamily="34" charset="0"/>
                  </a:rPr>
                  <a:t>Shipping (5)</a:t>
                </a:r>
                <a:r>
                  <a:rPr lang="en-US" altLang="en-US" sz="1400">
                    <a:latin typeface="Gill Sans MT" panose="020B0502020104020203" pitchFamily="34" charset="0"/>
                  </a:rPr>
                  <a:t>						</a:t>
                </a:r>
              </a:p>
              <a:p>
                <a:pPr>
                  <a:spcBef>
                    <a:spcPct val="75000"/>
                  </a:spcBef>
                </a:pPr>
                <a:r>
                  <a:rPr lang="en-US" altLang="en-US" sz="1400">
                    <a:latin typeface="Gill Sans MT" panose="020B0502020104020203" pitchFamily="34" charset="0"/>
                  </a:rPr>
                  <a:t>	</a:t>
                </a:r>
                <a:r>
                  <a:rPr lang="en-US" altLang="en-US" sz="1200">
                    <a:latin typeface="Gill Sans MT" panose="020B0502020104020203" pitchFamily="34" charset="0"/>
                  </a:rPr>
                  <a:t>Testing (6)</a:t>
                </a:r>
                <a:endParaRPr lang="en-US" altLang="en-US" sz="1400">
                  <a:latin typeface="Gill Sans MT" panose="020B0502020104020203" pitchFamily="34" charset="0"/>
                </a:endParaRPr>
              </a:p>
            </p:txBody>
          </p:sp>
          <p:sp>
            <p:nvSpPr>
              <p:cNvPr id="85000" name="Rectangle 20"/>
              <p:cNvSpPr>
                <a:spLocks noChangeArrowheads="1"/>
              </p:cNvSpPr>
              <p:nvPr/>
            </p:nvSpPr>
            <p:spPr bwMode="auto">
              <a:xfrm>
                <a:off x="2494" y="1159"/>
                <a:ext cx="1432" cy="2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400" smtClean="0">
                    <a:latin typeface="Gill Sans MT" panose="020B0502020104020203" pitchFamily="34" charset="0"/>
                  </a:rPr>
                  <a:t>Banyaknya beban per minggu</a:t>
                </a:r>
                <a:endParaRPr lang="en-US" altLang="en-US" sz="1400">
                  <a:latin typeface="Gill Sans MT" panose="020B0502020104020203" pitchFamily="34" charset="0"/>
                </a:endParaRPr>
              </a:p>
            </p:txBody>
          </p:sp>
        </p:grpSp>
      </p:grpSp>
      <p:sp>
        <p:nvSpPr>
          <p:cNvPr id="98325" name="Rectangle 21"/>
          <p:cNvSpPr>
            <a:spLocks noChangeArrowheads="1"/>
          </p:cNvSpPr>
          <p:nvPr/>
        </p:nvSpPr>
        <p:spPr bwMode="auto">
          <a:xfrm>
            <a:off x="98426" y="1812132"/>
            <a:ext cx="8323112" cy="2686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838200">
              <a:tabLst>
                <a:tab pos="1816100" algn="r"/>
                <a:tab pos="2476500" algn="ctr"/>
                <a:tab pos="3530600" algn="ctr"/>
                <a:tab pos="4673600" algn="ctr"/>
                <a:tab pos="5715000" algn="ctr"/>
                <a:tab pos="6858000" algn="ctr"/>
                <a:tab pos="79121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838200">
              <a:tabLst>
                <a:tab pos="1816100" algn="r"/>
                <a:tab pos="2476500" algn="ctr"/>
                <a:tab pos="3530600" algn="ctr"/>
                <a:tab pos="4673600" algn="ctr"/>
                <a:tab pos="5715000" algn="ctr"/>
                <a:tab pos="6858000" algn="ctr"/>
                <a:tab pos="79121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838200">
              <a:tabLst>
                <a:tab pos="1816100" algn="r"/>
                <a:tab pos="2476500" algn="ctr"/>
                <a:tab pos="3530600" algn="ctr"/>
                <a:tab pos="4673600" algn="ctr"/>
                <a:tab pos="5715000" algn="ctr"/>
                <a:tab pos="6858000" algn="ctr"/>
                <a:tab pos="79121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838200">
              <a:tabLst>
                <a:tab pos="1816100" algn="r"/>
                <a:tab pos="2476500" algn="ctr"/>
                <a:tab pos="3530600" algn="ctr"/>
                <a:tab pos="4673600" algn="ctr"/>
                <a:tab pos="5715000" algn="ctr"/>
                <a:tab pos="6858000" algn="ctr"/>
                <a:tab pos="79121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838200">
              <a:tabLst>
                <a:tab pos="1816100" algn="r"/>
                <a:tab pos="2476500" algn="ctr"/>
                <a:tab pos="3530600" algn="ctr"/>
                <a:tab pos="4673600" algn="ctr"/>
                <a:tab pos="5715000" algn="ctr"/>
                <a:tab pos="6858000" algn="ctr"/>
                <a:tab pos="79121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38200" fontAlgn="base">
              <a:spcBef>
                <a:spcPct val="0"/>
              </a:spcBef>
              <a:spcAft>
                <a:spcPct val="0"/>
              </a:spcAft>
              <a:tabLst>
                <a:tab pos="1816100" algn="r"/>
                <a:tab pos="2476500" algn="ctr"/>
                <a:tab pos="3530600" algn="ctr"/>
                <a:tab pos="4673600" algn="ctr"/>
                <a:tab pos="5715000" algn="ctr"/>
                <a:tab pos="6858000" algn="ctr"/>
                <a:tab pos="79121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38200" fontAlgn="base">
              <a:spcBef>
                <a:spcPct val="0"/>
              </a:spcBef>
              <a:spcAft>
                <a:spcPct val="0"/>
              </a:spcAft>
              <a:tabLst>
                <a:tab pos="1816100" algn="r"/>
                <a:tab pos="2476500" algn="ctr"/>
                <a:tab pos="3530600" algn="ctr"/>
                <a:tab pos="4673600" algn="ctr"/>
                <a:tab pos="5715000" algn="ctr"/>
                <a:tab pos="6858000" algn="ctr"/>
                <a:tab pos="79121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38200" fontAlgn="base">
              <a:spcBef>
                <a:spcPct val="0"/>
              </a:spcBef>
              <a:spcAft>
                <a:spcPct val="0"/>
              </a:spcAft>
              <a:tabLst>
                <a:tab pos="1816100" algn="r"/>
                <a:tab pos="2476500" algn="ctr"/>
                <a:tab pos="3530600" algn="ctr"/>
                <a:tab pos="4673600" algn="ctr"/>
                <a:tab pos="5715000" algn="ctr"/>
                <a:tab pos="6858000" algn="ctr"/>
                <a:tab pos="79121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38200" fontAlgn="base">
              <a:spcBef>
                <a:spcPct val="0"/>
              </a:spcBef>
              <a:spcAft>
                <a:spcPct val="0"/>
              </a:spcAft>
              <a:tabLst>
                <a:tab pos="1816100" algn="r"/>
                <a:tab pos="2476500" algn="ctr"/>
                <a:tab pos="3530600" algn="ctr"/>
                <a:tab pos="4673600" algn="ctr"/>
                <a:tab pos="5715000" algn="ctr"/>
                <a:tab pos="6858000" algn="ctr"/>
                <a:tab pos="79121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endParaRPr lang="en-US" altLang="en-US" sz="1200">
              <a:latin typeface="Gill Sans MT" panose="020B0502020104020203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en-US" sz="1200">
                <a:latin typeface="Gill Sans MT" panose="020B0502020104020203" pitchFamily="34" charset="0"/>
              </a:rPr>
              <a:t>		</a:t>
            </a:r>
            <a:endParaRPr lang="en-US" altLang="en-US" sz="1400">
              <a:latin typeface="Gill Sans MT" panose="020B0502020104020203" pitchFamily="34" charset="0"/>
            </a:endParaRPr>
          </a:p>
          <a:p>
            <a:pPr>
              <a:spcBef>
                <a:spcPct val="75000"/>
              </a:spcBef>
            </a:pPr>
            <a:r>
              <a:rPr lang="en-US" altLang="en-US" sz="1400" smtClean="0">
                <a:latin typeface="Gill Sans MT" panose="020B0502020104020203" pitchFamily="34" charset="0"/>
              </a:rPr>
              <a:t>	</a:t>
            </a:r>
            <a:r>
              <a:rPr lang="en-US" altLang="en-US" sz="1400">
                <a:latin typeface="Gill Sans MT" panose="020B0502020104020203" pitchFamily="34" charset="0"/>
              </a:rPr>
              <a:t>		50	100	0	0	20</a:t>
            </a:r>
          </a:p>
          <a:p>
            <a:pPr>
              <a:spcBef>
                <a:spcPct val="75000"/>
              </a:spcBef>
            </a:pPr>
            <a:r>
              <a:rPr lang="en-US" altLang="en-US" sz="1400">
                <a:latin typeface="Gill Sans MT" panose="020B0502020104020203" pitchFamily="34" charset="0"/>
              </a:rPr>
              <a:t>				30	50	10	0</a:t>
            </a:r>
          </a:p>
          <a:p>
            <a:pPr>
              <a:spcBef>
                <a:spcPct val="75000"/>
              </a:spcBef>
            </a:pPr>
            <a:r>
              <a:rPr lang="en-US" altLang="en-US" sz="1400">
                <a:latin typeface="Gill Sans MT" panose="020B0502020104020203" pitchFamily="34" charset="0"/>
              </a:rPr>
              <a:t>					20	0	100</a:t>
            </a:r>
          </a:p>
          <a:p>
            <a:pPr>
              <a:spcBef>
                <a:spcPct val="75000"/>
              </a:spcBef>
            </a:pPr>
            <a:r>
              <a:rPr lang="en-US" altLang="en-US" sz="1400">
                <a:latin typeface="Gill Sans MT" panose="020B0502020104020203" pitchFamily="34" charset="0"/>
              </a:rPr>
              <a:t>						50	0</a:t>
            </a:r>
          </a:p>
          <a:p>
            <a:pPr>
              <a:spcBef>
                <a:spcPct val="75000"/>
              </a:spcBef>
            </a:pPr>
            <a:r>
              <a:rPr lang="en-US" altLang="en-US" sz="1400">
                <a:latin typeface="Gill Sans MT" panose="020B0502020104020203" pitchFamily="34" charset="0"/>
              </a:rPr>
              <a:t>							0</a:t>
            </a:r>
          </a:p>
          <a:p>
            <a:pPr>
              <a:spcBef>
                <a:spcPct val="75000"/>
              </a:spcBef>
            </a:pPr>
            <a:r>
              <a:rPr lang="en-US" altLang="en-US" sz="1400">
                <a:latin typeface="Gill Sans MT" panose="020B0502020104020203" pitchFamily="34" charset="0"/>
              </a:rPr>
              <a:t>	</a:t>
            </a:r>
          </a:p>
        </p:txBody>
      </p:sp>
      <p:sp>
        <p:nvSpPr>
          <p:cNvPr id="84995" name="Rectangle 22"/>
          <p:cNvSpPr>
            <a:spLocks noGrp="1" noChangeArrowheads="1"/>
          </p:cNvSpPr>
          <p:nvPr>
            <p:ph type="title"/>
          </p:nvPr>
        </p:nvSpPr>
        <p:spPr>
          <a:xfrm>
            <a:off x="685800" y="323850"/>
            <a:ext cx="7772400" cy="666750"/>
          </a:xfrm>
        </p:spPr>
        <p:txBody>
          <a:bodyPr/>
          <a:lstStyle/>
          <a:p>
            <a:r>
              <a:rPr lang="en-US" altLang="en-US" smtClean="0">
                <a:cs typeface="Arial" pitchFamily="34" charset="0"/>
              </a:rPr>
              <a:t>Process Layout Example</a:t>
            </a:r>
          </a:p>
        </p:txBody>
      </p:sp>
      <p:sp>
        <p:nvSpPr>
          <p:cNvPr id="98327" name="Rectangle 23"/>
          <p:cNvSpPr>
            <a:spLocks noChangeArrowheads="1"/>
          </p:cNvSpPr>
          <p:nvPr/>
        </p:nvSpPr>
        <p:spPr bwMode="auto">
          <a:xfrm>
            <a:off x="403225" y="1063228"/>
            <a:ext cx="9996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>
                <a:latin typeface="Gill Sans MT" panose="020B0502020104020203" pitchFamily="34" charset="0"/>
              </a:rPr>
              <a:t>Figure </a:t>
            </a:r>
            <a:r>
              <a:rPr lang="en-US" altLang="en-US" sz="1600">
                <a:solidFill>
                  <a:schemeClr val="tx2"/>
                </a:solidFill>
                <a:latin typeface="Gill Sans MT" panose="020B0502020104020203" pitchFamily="34" charset="0"/>
              </a:rPr>
              <a:t>9.4</a:t>
            </a:r>
          </a:p>
        </p:txBody>
      </p:sp>
      <p:sp>
        <p:nvSpPr>
          <p:cNvPr id="24" name="Rectangle 19"/>
          <p:cNvSpPr>
            <a:spLocks noChangeArrowheads="1"/>
          </p:cNvSpPr>
          <p:nvPr/>
        </p:nvSpPr>
        <p:spPr bwMode="auto">
          <a:xfrm>
            <a:off x="65930" y="1813507"/>
            <a:ext cx="8513869" cy="2686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838200">
              <a:tabLst>
                <a:tab pos="1816100" algn="r"/>
                <a:tab pos="2476500" algn="ctr"/>
                <a:tab pos="3530600" algn="ctr"/>
                <a:tab pos="4673600" algn="ctr"/>
                <a:tab pos="5715000" algn="ctr"/>
                <a:tab pos="6858000" algn="ctr"/>
                <a:tab pos="79121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838200">
              <a:tabLst>
                <a:tab pos="1816100" algn="r"/>
                <a:tab pos="2476500" algn="ctr"/>
                <a:tab pos="3530600" algn="ctr"/>
                <a:tab pos="4673600" algn="ctr"/>
                <a:tab pos="5715000" algn="ctr"/>
                <a:tab pos="6858000" algn="ctr"/>
                <a:tab pos="79121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838200">
              <a:tabLst>
                <a:tab pos="1816100" algn="r"/>
                <a:tab pos="2476500" algn="ctr"/>
                <a:tab pos="3530600" algn="ctr"/>
                <a:tab pos="4673600" algn="ctr"/>
                <a:tab pos="5715000" algn="ctr"/>
                <a:tab pos="6858000" algn="ctr"/>
                <a:tab pos="79121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838200">
              <a:tabLst>
                <a:tab pos="1816100" algn="r"/>
                <a:tab pos="2476500" algn="ctr"/>
                <a:tab pos="3530600" algn="ctr"/>
                <a:tab pos="4673600" algn="ctr"/>
                <a:tab pos="5715000" algn="ctr"/>
                <a:tab pos="6858000" algn="ctr"/>
                <a:tab pos="79121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838200">
              <a:tabLst>
                <a:tab pos="1816100" algn="r"/>
                <a:tab pos="2476500" algn="ctr"/>
                <a:tab pos="3530600" algn="ctr"/>
                <a:tab pos="4673600" algn="ctr"/>
                <a:tab pos="5715000" algn="ctr"/>
                <a:tab pos="6858000" algn="ctr"/>
                <a:tab pos="79121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38200" fontAlgn="base">
              <a:spcBef>
                <a:spcPct val="0"/>
              </a:spcBef>
              <a:spcAft>
                <a:spcPct val="0"/>
              </a:spcAft>
              <a:tabLst>
                <a:tab pos="1816100" algn="r"/>
                <a:tab pos="2476500" algn="ctr"/>
                <a:tab pos="3530600" algn="ctr"/>
                <a:tab pos="4673600" algn="ctr"/>
                <a:tab pos="5715000" algn="ctr"/>
                <a:tab pos="6858000" algn="ctr"/>
                <a:tab pos="79121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38200" fontAlgn="base">
              <a:spcBef>
                <a:spcPct val="0"/>
              </a:spcBef>
              <a:spcAft>
                <a:spcPct val="0"/>
              </a:spcAft>
              <a:tabLst>
                <a:tab pos="1816100" algn="r"/>
                <a:tab pos="2476500" algn="ctr"/>
                <a:tab pos="3530600" algn="ctr"/>
                <a:tab pos="4673600" algn="ctr"/>
                <a:tab pos="5715000" algn="ctr"/>
                <a:tab pos="6858000" algn="ctr"/>
                <a:tab pos="79121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38200" fontAlgn="base">
              <a:spcBef>
                <a:spcPct val="0"/>
              </a:spcBef>
              <a:spcAft>
                <a:spcPct val="0"/>
              </a:spcAft>
              <a:tabLst>
                <a:tab pos="1816100" algn="r"/>
                <a:tab pos="2476500" algn="ctr"/>
                <a:tab pos="3530600" algn="ctr"/>
                <a:tab pos="4673600" algn="ctr"/>
                <a:tab pos="5715000" algn="ctr"/>
                <a:tab pos="6858000" algn="ctr"/>
                <a:tab pos="79121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38200" fontAlgn="base">
              <a:spcBef>
                <a:spcPct val="0"/>
              </a:spcBef>
              <a:spcAft>
                <a:spcPct val="0"/>
              </a:spcAft>
              <a:tabLst>
                <a:tab pos="1816100" algn="r"/>
                <a:tab pos="2476500" algn="ctr"/>
                <a:tab pos="3530600" algn="ctr"/>
                <a:tab pos="4673600" algn="ctr"/>
                <a:tab pos="5715000" algn="ctr"/>
                <a:tab pos="6858000" algn="ctr"/>
                <a:tab pos="79121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1200">
                <a:latin typeface="Gill Sans MT" panose="020B0502020104020203" pitchFamily="34" charset="0"/>
              </a:rPr>
              <a:t>	</a:t>
            </a:r>
            <a:r>
              <a:rPr lang="en-US" altLang="en-US" sz="1200" smtClean="0">
                <a:latin typeface="Gill Sans MT" panose="020B0502020104020203" pitchFamily="34" charset="0"/>
              </a:rPr>
              <a:t>Departemen</a:t>
            </a:r>
            <a:r>
              <a:rPr lang="en-US" altLang="en-US" sz="1200">
                <a:latin typeface="Gill Sans MT" panose="020B0502020104020203" pitchFamily="34" charset="0"/>
              </a:rPr>
              <a:t>	</a:t>
            </a:r>
            <a:r>
              <a:rPr lang="en-US" altLang="en-US" sz="1200" smtClean="0">
                <a:latin typeface="Gill Sans MT" panose="020B0502020104020203" pitchFamily="34" charset="0"/>
              </a:rPr>
              <a:t>Perakitan</a:t>
            </a:r>
            <a:r>
              <a:rPr lang="en-US" altLang="en-US" sz="1200">
                <a:latin typeface="Gill Sans MT" panose="020B0502020104020203" pitchFamily="34" charset="0"/>
              </a:rPr>
              <a:t>	</a:t>
            </a:r>
            <a:r>
              <a:rPr lang="en-US" altLang="en-US" sz="1200" smtClean="0">
                <a:latin typeface="Gill Sans MT" panose="020B0502020104020203" pitchFamily="34" charset="0"/>
              </a:rPr>
              <a:t>Pengecatan</a:t>
            </a:r>
            <a:r>
              <a:rPr lang="en-US" altLang="en-US" sz="1200">
                <a:latin typeface="Gill Sans MT" panose="020B0502020104020203" pitchFamily="34" charset="0"/>
              </a:rPr>
              <a:t>	</a:t>
            </a:r>
            <a:r>
              <a:rPr lang="en-US" altLang="en-US" sz="1200" smtClean="0">
                <a:latin typeface="Gill Sans MT" panose="020B0502020104020203" pitchFamily="34" charset="0"/>
              </a:rPr>
              <a:t>Mesin Workshop</a:t>
            </a:r>
            <a:r>
              <a:rPr lang="en-US" altLang="en-US" sz="1200">
                <a:latin typeface="Gill Sans MT" panose="020B0502020104020203" pitchFamily="34" charset="0"/>
              </a:rPr>
              <a:t>	</a:t>
            </a:r>
            <a:r>
              <a:rPr lang="en-US" altLang="en-US" sz="1200" smtClean="0">
                <a:latin typeface="Gill Sans MT" panose="020B0502020104020203" pitchFamily="34" charset="0"/>
              </a:rPr>
              <a:t>Penerimaan</a:t>
            </a:r>
            <a:r>
              <a:rPr lang="en-US" altLang="en-US" sz="1200">
                <a:latin typeface="Gill Sans MT" panose="020B0502020104020203" pitchFamily="34" charset="0"/>
              </a:rPr>
              <a:t>	</a:t>
            </a:r>
            <a:r>
              <a:rPr lang="en-US" altLang="en-US" sz="1200" smtClean="0">
                <a:latin typeface="Gill Sans MT" panose="020B0502020104020203" pitchFamily="34" charset="0"/>
              </a:rPr>
              <a:t>Pengiriman</a:t>
            </a:r>
            <a:r>
              <a:rPr lang="en-US" altLang="en-US" sz="1200">
                <a:latin typeface="Gill Sans MT" panose="020B0502020104020203" pitchFamily="34" charset="0"/>
              </a:rPr>
              <a:t>	</a:t>
            </a:r>
            <a:r>
              <a:rPr lang="en-US" altLang="en-US" sz="1200" smtClean="0">
                <a:latin typeface="Gill Sans MT" panose="020B0502020104020203" pitchFamily="34" charset="0"/>
              </a:rPr>
              <a:t>Pengujian</a:t>
            </a:r>
            <a:endParaRPr lang="en-US" altLang="en-US" sz="1200">
              <a:latin typeface="Gill Sans MT" panose="020B0502020104020203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en-US" sz="1200">
                <a:latin typeface="Gill Sans MT" panose="020B0502020104020203" pitchFamily="34" charset="0"/>
              </a:rPr>
              <a:t>		(1)	(2</a:t>
            </a:r>
            <a:r>
              <a:rPr lang="en-US" altLang="en-US" sz="1200" smtClean="0">
                <a:latin typeface="Gill Sans MT" panose="020B0502020104020203" pitchFamily="34" charset="0"/>
              </a:rPr>
              <a:t>)	(</a:t>
            </a:r>
            <a:r>
              <a:rPr lang="en-US" altLang="en-US" sz="1200">
                <a:latin typeface="Gill Sans MT" panose="020B0502020104020203" pitchFamily="34" charset="0"/>
              </a:rPr>
              <a:t>3)	(4)	(5)	(6)</a:t>
            </a:r>
            <a:endParaRPr lang="en-US" altLang="en-US" sz="1400">
              <a:latin typeface="Gill Sans MT" panose="020B0502020104020203" pitchFamily="34" charset="0"/>
            </a:endParaRPr>
          </a:p>
          <a:p>
            <a:pPr>
              <a:spcBef>
                <a:spcPct val="75000"/>
              </a:spcBef>
            </a:pPr>
            <a:r>
              <a:rPr lang="en-US" altLang="en-US" sz="1400">
                <a:latin typeface="Gill Sans MT" panose="020B0502020104020203" pitchFamily="34" charset="0"/>
              </a:rPr>
              <a:t>	</a:t>
            </a:r>
            <a:r>
              <a:rPr lang="en-US" altLang="en-US" sz="1200" smtClean="0">
                <a:latin typeface="Gill Sans MT" panose="020B0502020104020203" pitchFamily="34" charset="0"/>
              </a:rPr>
              <a:t>Perakitan </a:t>
            </a:r>
            <a:r>
              <a:rPr lang="en-US" altLang="en-US" sz="1200">
                <a:latin typeface="Gill Sans MT" panose="020B0502020104020203" pitchFamily="34" charset="0"/>
              </a:rPr>
              <a:t>(1)</a:t>
            </a:r>
            <a:r>
              <a:rPr lang="en-US" altLang="en-US" sz="1400">
                <a:latin typeface="Gill Sans MT" panose="020B0502020104020203" pitchFamily="34" charset="0"/>
              </a:rPr>
              <a:t>		</a:t>
            </a:r>
          </a:p>
          <a:p>
            <a:pPr>
              <a:spcBef>
                <a:spcPct val="75000"/>
              </a:spcBef>
            </a:pPr>
            <a:r>
              <a:rPr lang="en-US" altLang="en-US" sz="1400">
                <a:latin typeface="Gill Sans MT" panose="020B0502020104020203" pitchFamily="34" charset="0"/>
              </a:rPr>
              <a:t>	</a:t>
            </a:r>
            <a:r>
              <a:rPr lang="en-US" altLang="en-US" sz="1200" smtClean="0">
                <a:latin typeface="Gill Sans MT" panose="020B0502020104020203" pitchFamily="34" charset="0"/>
              </a:rPr>
              <a:t>Pengecatan </a:t>
            </a:r>
            <a:r>
              <a:rPr lang="en-US" altLang="en-US" sz="1200">
                <a:latin typeface="Gill Sans MT" panose="020B0502020104020203" pitchFamily="34" charset="0"/>
              </a:rPr>
              <a:t>(2)</a:t>
            </a:r>
            <a:r>
              <a:rPr lang="en-US" altLang="en-US" sz="1400">
                <a:latin typeface="Gill Sans MT" panose="020B0502020104020203" pitchFamily="34" charset="0"/>
              </a:rPr>
              <a:t>			</a:t>
            </a:r>
          </a:p>
          <a:p>
            <a:pPr>
              <a:spcBef>
                <a:spcPct val="75000"/>
              </a:spcBef>
            </a:pPr>
            <a:r>
              <a:rPr lang="en-US" altLang="en-US" sz="1400">
                <a:latin typeface="Gill Sans MT" panose="020B0502020104020203" pitchFamily="34" charset="0"/>
              </a:rPr>
              <a:t>	</a:t>
            </a:r>
            <a:r>
              <a:rPr lang="en-US" altLang="en-US" sz="1200" smtClean="0">
                <a:latin typeface="Gill Sans MT" panose="020B0502020104020203" pitchFamily="34" charset="0"/>
              </a:rPr>
              <a:t>Mesin </a:t>
            </a:r>
            <a:r>
              <a:rPr lang="en-US" altLang="en-US" sz="1200">
                <a:latin typeface="Gill Sans MT" panose="020B0502020104020203" pitchFamily="34" charset="0"/>
              </a:rPr>
              <a:t>(3)</a:t>
            </a:r>
            <a:r>
              <a:rPr lang="en-US" altLang="en-US" sz="1400">
                <a:latin typeface="Gill Sans MT" panose="020B0502020104020203" pitchFamily="34" charset="0"/>
              </a:rPr>
              <a:t>				</a:t>
            </a:r>
          </a:p>
          <a:p>
            <a:pPr>
              <a:spcBef>
                <a:spcPct val="75000"/>
              </a:spcBef>
            </a:pPr>
            <a:r>
              <a:rPr lang="en-US" altLang="en-US" sz="1400">
                <a:latin typeface="Gill Sans MT" panose="020B0502020104020203" pitchFamily="34" charset="0"/>
              </a:rPr>
              <a:t>	</a:t>
            </a:r>
            <a:r>
              <a:rPr lang="en-US" altLang="en-US" sz="1200" smtClean="0">
                <a:latin typeface="Gill Sans MT" panose="020B0502020104020203" pitchFamily="34" charset="0"/>
              </a:rPr>
              <a:t>Penerimaan </a:t>
            </a:r>
            <a:r>
              <a:rPr lang="en-US" altLang="en-US" sz="1200">
                <a:latin typeface="Gill Sans MT" panose="020B0502020104020203" pitchFamily="34" charset="0"/>
              </a:rPr>
              <a:t>(4)</a:t>
            </a:r>
            <a:r>
              <a:rPr lang="en-US" altLang="en-US" sz="1400">
                <a:latin typeface="Gill Sans MT" panose="020B0502020104020203" pitchFamily="34" charset="0"/>
              </a:rPr>
              <a:t>					</a:t>
            </a:r>
          </a:p>
          <a:p>
            <a:pPr>
              <a:spcBef>
                <a:spcPct val="75000"/>
              </a:spcBef>
            </a:pPr>
            <a:r>
              <a:rPr lang="en-US" altLang="en-US" sz="1400">
                <a:latin typeface="Gill Sans MT" panose="020B0502020104020203" pitchFamily="34" charset="0"/>
              </a:rPr>
              <a:t>	</a:t>
            </a:r>
            <a:r>
              <a:rPr lang="en-US" altLang="en-US" sz="1200" smtClean="0">
                <a:latin typeface="Gill Sans MT" panose="020B0502020104020203" pitchFamily="34" charset="0"/>
              </a:rPr>
              <a:t>Pengiriman </a:t>
            </a:r>
            <a:r>
              <a:rPr lang="en-US" altLang="en-US" sz="1200">
                <a:latin typeface="Gill Sans MT" panose="020B0502020104020203" pitchFamily="34" charset="0"/>
              </a:rPr>
              <a:t>(5)</a:t>
            </a:r>
            <a:r>
              <a:rPr lang="en-US" altLang="en-US" sz="1400">
                <a:latin typeface="Gill Sans MT" panose="020B0502020104020203" pitchFamily="34" charset="0"/>
              </a:rPr>
              <a:t>						</a:t>
            </a:r>
          </a:p>
          <a:p>
            <a:pPr>
              <a:spcBef>
                <a:spcPct val="75000"/>
              </a:spcBef>
            </a:pPr>
            <a:r>
              <a:rPr lang="en-US" altLang="en-US" sz="1400">
                <a:latin typeface="Gill Sans MT" panose="020B0502020104020203" pitchFamily="34" charset="0"/>
              </a:rPr>
              <a:t>	</a:t>
            </a:r>
            <a:r>
              <a:rPr lang="en-US" altLang="en-US" sz="1200" smtClean="0">
                <a:latin typeface="Gill Sans MT" panose="020B0502020104020203" pitchFamily="34" charset="0"/>
              </a:rPr>
              <a:t>Pengujian </a:t>
            </a:r>
            <a:r>
              <a:rPr lang="en-US" altLang="en-US" sz="1200">
                <a:latin typeface="Gill Sans MT" panose="020B0502020104020203" pitchFamily="34" charset="0"/>
              </a:rPr>
              <a:t>(6)</a:t>
            </a:r>
            <a:endParaRPr lang="en-US" altLang="en-US" sz="140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1396121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98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98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98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25" grpId="0" autoUpdateAnimBg="0"/>
      <p:bldP spid="98327" grpId="0" autoUpdateAnimBg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306" name="Group 2"/>
          <p:cNvGrpSpPr>
            <a:grpSpLocks/>
          </p:cNvGrpSpPr>
          <p:nvPr/>
        </p:nvGrpSpPr>
        <p:grpSpPr bwMode="auto">
          <a:xfrm>
            <a:off x="111126" y="1503760"/>
            <a:ext cx="8499475" cy="3033711"/>
            <a:chOff x="142" y="1103"/>
            <a:chExt cx="5354" cy="2548"/>
          </a:xfrm>
        </p:grpSpPr>
        <p:grpSp>
          <p:nvGrpSpPr>
            <p:cNvPr id="84997" name="Group 3"/>
            <p:cNvGrpSpPr>
              <a:grpSpLocks/>
            </p:cNvGrpSpPr>
            <p:nvPr/>
          </p:nvGrpSpPr>
          <p:grpSpPr bwMode="auto">
            <a:xfrm>
              <a:off x="1416" y="1768"/>
              <a:ext cx="4080" cy="1824"/>
              <a:chOff x="1456" y="1824"/>
              <a:chExt cx="4080" cy="1824"/>
            </a:xfrm>
          </p:grpSpPr>
          <p:sp>
            <p:nvSpPr>
              <p:cNvPr id="85001" name="Rectangle 4"/>
              <p:cNvSpPr>
                <a:spLocks noChangeArrowheads="1"/>
              </p:cNvSpPr>
              <p:nvPr/>
            </p:nvSpPr>
            <p:spPr bwMode="auto">
              <a:xfrm>
                <a:off x="1456" y="1824"/>
                <a:ext cx="4080" cy="1824"/>
              </a:xfrm>
              <a:prstGeom prst="rect">
                <a:avLst/>
              </a:prstGeom>
              <a:solidFill>
                <a:schemeClr val="accent2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400"/>
              </a:p>
            </p:txBody>
          </p:sp>
          <p:sp>
            <p:nvSpPr>
              <p:cNvPr id="98309" name="Freeform 5"/>
              <p:cNvSpPr>
                <a:spLocks/>
              </p:cNvSpPr>
              <p:nvPr/>
            </p:nvSpPr>
            <p:spPr bwMode="auto">
              <a:xfrm>
                <a:off x="1456" y="1832"/>
                <a:ext cx="4080" cy="1816"/>
              </a:xfrm>
              <a:custGeom>
                <a:avLst/>
                <a:gdLst>
                  <a:gd name="T0" fmla="*/ 0 w 4080"/>
                  <a:gd name="T1" fmla="*/ 0 h 1816"/>
                  <a:gd name="T2" fmla="*/ 4080 w 4080"/>
                  <a:gd name="T3" fmla="*/ 1816 h 1816"/>
                  <a:gd name="T4" fmla="*/ 0 w 4080"/>
                  <a:gd name="T5" fmla="*/ 1816 h 1816"/>
                  <a:gd name="T6" fmla="*/ 0 w 4080"/>
                  <a:gd name="T7" fmla="*/ 0 h 18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80" h="1816">
                    <a:moveTo>
                      <a:pt x="0" y="0"/>
                    </a:moveTo>
                    <a:lnTo>
                      <a:pt x="4080" y="1816"/>
                    </a:lnTo>
                    <a:lnTo>
                      <a:pt x="0" y="18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latin typeface="+mn-lt"/>
                  <a:cs typeface="+mn-cs"/>
                </a:endParaRPr>
              </a:p>
            </p:txBody>
          </p:sp>
          <p:sp>
            <p:nvSpPr>
              <p:cNvPr id="85003" name="Line 6"/>
              <p:cNvSpPr>
                <a:spLocks noChangeShapeType="1"/>
              </p:cNvSpPr>
              <p:nvPr/>
            </p:nvSpPr>
            <p:spPr bwMode="auto">
              <a:xfrm>
                <a:off x="1456" y="2736"/>
                <a:ext cx="407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85004" name="Line 7"/>
              <p:cNvSpPr>
                <a:spLocks noChangeShapeType="1"/>
              </p:cNvSpPr>
              <p:nvPr/>
            </p:nvSpPr>
            <p:spPr bwMode="auto">
              <a:xfrm>
                <a:off x="1456" y="2128"/>
                <a:ext cx="407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85005" name="Line 8"/>
              <p:cNvSpPr>
                <a:spLocks noChangeShapeType="1"/>
              </p:cNvSpPr>
              <p:nvPr/>
            </p:nvSpPr>
            <p:spPr bwMode="auto">
              <a:xfrm>
                <a:off x="1456" y="2431"/>
                <a:ext cx="407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85006" name="Line 9"/>
              <p:cNvSpPr>
                <a:spLocks noChangeShapeType="1"/>
              </p:cNvSpPr>
              <p:nvPr/>
            </p:nvSpPr>
            <p:spPr bwMode="auto">
              <a:xfrm>
                <a:off x="1456" y="3040"/>
                <a:ext cx="407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85007" name="Line 10"/>
              <p:cNvSpPr>
                <a:spLocks noChangeShapeType="1"/>
              </p:cNvSpPr>
              <p:nvPr/>
            </p:nvSpPr>
            <p:spPr bwMode="auto">
              <a:xfrm>
                <a:off x="1456" y="3343"/>
                <a:ext cx="407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85008" name="Line 11"/>
              <p:cNvSpPr>
                <a:spLocks noChangeShapeType="1"/>
              </p:cNvSpPr>
              <p:nvPr/>
            </p:nvSpPr>
            <p:spPr bwMode="auto">
              <a:xfrm>
                <a:off x="1456" y="1824"/>
                <a:ext cx="0" cy="18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85009" name="Line 12"/>
              <p:cNvSpPr>
                <a:spLocks noChangeShapeType="1"/>
              </p:cNvSpPr>
              <p:nvPr/>
            </p:nvSpPr>
            <p:spPr bwMode="auto">
              <a:xfrm>
                <a:off x="2136" y="1824"/>
                <a:ext cx="0" cy="18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85010" name="Line 13"/>
              <p:cNvSpPr>
                <a:spLocks noChangeShapeType="1"/>
              </p:cNvSpPr>
              <p:nvPr/>
            </p:nvSpPr>
            <p:spPr bwMode="auto">
              <a:xfrm>
                <a:off x="2816" y="1824"/>
                <a:ext cx="0" cy="18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85011" name="Line 14"/>
              <p:cNvSpPr>
                <a:spLocks noChangeShapeType="1"/>
              </p:cNvSpPr>
              <p:nvPr/>
            </p:nvSpPr>
            <p:spPr bwMode="auto">
              <a:xfrm>
                <a:off x="3496" y="1824"/>
                <a:ext cx="0" cy="18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85012" name="Line 15"/>
              <p:cNvSpPr>
                <a:spLocks noChangeShapeType="1"/>
              </p:cNvSpPr>
              <p:nvPr/>
            </p:nvSpPr>
            <p:spPr bwMode="auto">
              <a:xfrm>
                <a:off x="4176" y="1824"/>
                <a:ext cx="0" cy="18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85013" name="Line 16"/>
              <p:cNvSpPr>
                <a:spLocks noChangeShapeType="1"/>
              </p:cNvSpPr>
              <p:nvPr/>
            </p:nvSpPr>
            <p:spPr bwMode="auto">
              <a:xfrm>
                <a:off x="4856" y="1824"/>
                <a:ext cx="0" cy="18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85014" name="Line 17"/>
              <p:cNvSpPr>
                <a:spLocks noChangeShapeType="1"/>
              </p:cNvSpPr>
              <p:nvPr/>
            </p:nvSpPr>
            <p:spPr bwMode="auto">
              <a:xfrm>
                <a:off x="5536" y="1824"/>
                <a:ext cx="0" cy="18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</p:grpSp>
        <p:grpSp>
          <p:nvGrpSpPr>
            <p:cNvPr id="84998" name="Group 18"/>
            <p:cNvGrpSpPr>
              <a:grpSpLocks/>
            </p:cNvGrpSpPr>
            <p:nvPr/>
          </p:nvGrpSpPr>
          <p:grpSpPr bwMode="auto">
            <a:xfrm>
              <a:off x="142" y="1103"/>
              <a:ext cx="5302" cy="2548"/>
              <a:chOff x="182" y="1159"/>
              <a:chExt cx="5302" cy="2548"/>
            </a:xfrm>
          </p:grpSpPr>
          <p:sp>
            <p:nvSpPr>
              <p:cNvPr id="84999" name="Rectangle 19"/>
              <p:cNvSpPr>
                <a:spLocks noChangeArrowheads="1"/>
              </p:cNvSpPr>
              <p:nvPr/>
            </p:nvSpPr>
            <p:spPr bwMode="auto">
              <a:xfrm>
                <a:off x="182" y="1450"/>
                <a:ext cx="5302" cy="22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defTabSz="838200">
                  <a:tabLst>
                    <a:tab pos="1816100" algn="r"/>
                    <a:tab pos="2476500" algn="ctr"/>
                    <a:tab pos="3530600" algn="ctr"/>
                    <a:tab pos="4673600" algn="ctr"/>
                    <a:tab pos="5715000" algn="ctr"/>
                    <a:tab pos="6858000" algn="ctr"/>
                    <a:tab pos="7912100" algn="ctr"/>
                  </a:tabLs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defTabSz="838200">
                  <a:tabLst>
                    <a:tab pos="1816100" algn="r"/>
                    <a:tab pos="2476500" algn="ctr"/>
                    <a:tab pos="3530600" algn="ctr"/>
                    <a:tab pos="4673600" algn="ctr"/>
                    <a:tab pos="5715000" algn="ctr"/>
                    <a:tab pos="6858000" algn="ctr"/>
                    <a:tab pos="7912100" algn="ctr"/>
                  </a:tabLs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defTabSz="838200">
                  <a:tabLst>
                    <a:tab pos="1816100" algn="r"/>
                    <a:tab pos="2476500" algn="ctr"/>
                    <a:tab pos="3530600" algn="ctr"/>
                    <a:tab pos="4673600" algn="ctr"/>
                    <a:tab pos="5715000" algn="ctr"/>
                    <a:tab pos="6858000" algn="ctr"/>
                    <a:tab pos="7912100" algn="ctr"/>
                  </a:tabLs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defTabSz="838200">
                  <a:tabLst>
                    <a:tab pos="1816100" algn="r"/>
                    <a:tab pos="2476500" algn="ctr"/>
                    <a:tab pos="3530600" algn="ctr"/>
                    <a:tab pos="4673600" algn="ctr"/>
                    <a:tab pos="5715000" algn="ctr"/>
                    <a:tab pos="6858000" algn="ctr"/>
                    <a:tab pos="7912100" algn="ctr"/>
                  </a:tabLs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defTabSz="838200">
                  <a:tabLst>
                    <a:tab pos="1816100" algn="r"/>
                    <a:tab pos="2476500" algn="ctr"/>
                    <a:tab pos="3530600" algn="ctr"/>
                    <a:tab pos="4673600" algn="ctr"/>
                    <a:tab pos="5715000" algn="ctr"/>
                    <a:tab pos="6858000" algn="ctr"/>
                    <a:tab pos="7912100" algn="ctr"/>
                  </a:tabLs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838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1816100" algn="r"/>
                    <a:tab pos="2476500" algn="ctr"/>
                    <a:tab pos="3530600" algn="ctr"/>
                    <a:tab pos="4673600" algn="ctr"/>
                    <a:tab pos="5715000" algn="ctr"/>
                    <a:tab pos="6858000" algn="ctr"/>
                    <a:tab pos="7912100" algn="ctr"/>
                  </a:tabLs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838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1816100" algn="r"/>
                    <a:tab pos="2476500" algn="ctr"/>
                    <a:tab pos="3530600" algn="ctr"/>
                    <a:tab pos="4673600" algn="ctr"/>
                    <a:tab pos="5715000" algn="ctr"/>
                    <a:tab pos="6858000" algn="ctr"/>
                    <a:tab pos="7912100" algn="ctr"/>
                  </a:tabLs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838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1816100" algn="r"/>
                    <a:tab pos="2476500" algn="ctr"/>
                    <a:tab pos="3530600" algn="ctr"/>
                    <a:tab pos="4673600" algn="ctr"/>
                    <a:tab pos="5715000" algn="ctr"/>
                    <a:tab pos="6858000" algn="ctr"/>
                    <a:tab pos="7912100" algn="ctr"/>
                  </a:tabLs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838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1816100" algn="r"/>
                    <a:tab pos="2476500" algn="ctr"/>
                    <a:tab pos="3530600" algn="ctr"/>
                    <a:tab pos="4673600" algn="ctr"/>
                    <a:tab pos="5715000" algn="ctr"/>
                    <a:tab pos="6858000" algn="ctr"/>
                    <a:tab pos="7912100" algn="ctr"/>
                  </a:tabLs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>
                  <a:lnSpc>
                    <a:spcPct val="90000"/>
                  </a:lnSpc>
                </a:pPr>
                <a:r>
                  <a:rPr lang="en-US" altLang="en-US" sz="1200"/>
                  <a:t>	Department	Assembly	Painting	Machine	Receiving	Shipping	Testing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altLang="en-US" sz="1200"/>
                  <a:t>		(1)	(2)	Shop (3)	(4)	(5)	(6)</a:t>
                </a:r>
                <a:endParaRPr lang="en-US" altLang="en-US" sz="1400"/>
              </a:p>
              <a:p>
                <a:pPr>
                  <a:spcBef>
                    <a:spcPct val="75000"/>
                  </a:spcBef>
                </a:pPr>
                <a:r>
                  <a:rPr lang="en-US" altLang="en-US" sz="1400"/>
                  <a:t>	</a:t>
                </a:r>
                <a:r>
                  <a:rPr lang="en-US" altLang="en-US" sz="1200"/>
                  <a:t>Assembly (1)</a:t>
                </a:r>
                <a:r>
                  <a:rPr lang="en-US" altLang="en-US" sz="1400"/>
                  <a:t>		</a:t>
                </a:r>
              </a:p>
              <a:p>
                <a:pPr>
                  <a:spcBef>
                    <a:spcPct val="75000"/>
                  </a:spcBef>
                </a:pPr>
                <a:r>
                  <a:rPr lang="en-US" altLang="en-US" sz="1400"/>
                  <a:t>	</a:t>
                </a:r>
                <a:r>
                  <a:rPr lang="en-US" altLang="en-US" sz="1200"/>
                  <a:t>Painting (2)</a:t>
                </a:r>
                <a:r>
                  <a:rPr lang="en-US" altLang="en-US" sz="1400"/>
                  <a:t>			</a:t>
                </a:r>
              </a:p>
              <a:p>
                <a:pPr>
                  <a:spcBef>
                    <a:spcPct val="75000"/>
                  </a:spcBef>
                </a:pPr>
                <a:r>
                  <a:rPr lang="en-US" altLang="en-US" sz="1400"/>
                  <a:t>	</a:t>
                </a:r>
                <a:r>
                  <a:rPr lang="en-US" altLang="en-US" sz="1200"/>
                  <a:t>Machine Shop (3)</a:t>
                </a:r>
                <a:r>
                  <a:rPr lang="en-US" altLang="en-US" sz="1400"/>
                  <a:t>				</a:t>
                </a:r>
              </a:p>
              <a:p>
                <a:pPr>
                  <a:spcBef>
                    <a:spcPct val="75000"/>
                  </a:spcBef>
                </a:pPr>
                <a:r>
                  <a:rPr lang="en-US" altLang="en-US" sz="1400"/>
                  <a:t>	</a:t>
                </a:r>
                <a:r>
                  <a:rPr lang="en-US" altLang="en-US" sz="1200"/>
                  <a:t>Receiving (4)</a:t>
                </a:r>
                <a:r>
                  <a:rPr lang="en-US" altLang="en-US" sz="1400"/>
                  <a:t>					</a:t>
                </a:r>
              </a:p>
              <a:p>
                <a:pPr>
                  <a:spcBef>
                    <a:spcPct val="75000"/>
                  </a:spcBef>
                </a:pPr>
                <a:r>
                  <a:rPr lang="en-US" altLang="en-US" sz="1400"/>
                  <a:t>	</a:t>
                </a:r>
                <a:r>
                  <a:rPr lang="en-US" altLang="en-US" sz="1200"/>
                  <a:t>Shipping (5)</a:t>
                </a:r>
                <a:r>
                  <a:rPr lang="en-US" altLang="en-US" sz="1400"/>
                  <a:t>						</a:t>
                </a:r>
              </a:p>
              <a:p>
                <a:pPr>
                  <a:spcBef>
                    <a:spcPct val="75000"/>
                  </a:spcBef>
                </a:pPr>
                <a:r>
                  <a:rPr lang="en-US" altLang="en-US" sz="1400"/>
                  <a:t>	</a:t>
                </a:r>
                <a:r>
                  <a:rPr lang="en-US" altLang="en-US" sz="1200"/>
                  <a:t>Testing (6)</a:t>
                </a:r>
                <a:endParaRPr lang="en-US" altLang="en-US" sz="1400"/>
              </a:p>
            </p:txBody>
          </p:sp>
          <p:sp>
            <p:nvSpPr>
              <p:cNvPr id="85000" name="Rectangle 20"/>
              <p:cNvSpPr>
                <a:spLocks noChangeArrowheads="1"/>
              </p:cNvSpPr>
              <p:nvPr/>
            </p:nvSpPr>
            <p:spPr bwMode="auto">
              <a:xfrm>
                <a:off x="2494" y="1159"/>
                <a:ext cx="1614" cy="2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400" smtClean="0"/>
                  <a:t>Banyaknya beban per minggu</a:t>
                </a:r>
                <a:endParaRPr lang="en-US" altLang="en-US" sz="1400"/>
              </a:p>
            </p:txBody>
          </p:sp>
        </p:grpSp>
      </p:grpSp>
      <p:sp>
        <p:nvSpPr>
          <p:cNvPr id="98325" name="Rectangle 21"/>
          <p:cNvSpPr>
            <a:spLocks noChangeArrowheads="1"/>
          </p:cNvSpPr>
          <p:nvPr/>
        </p:nvSpPr>
        <p:spPr bwMode="auto">
          <a:xfrm>
            <a:off x="111126" y="1838200"/>
            <a:ext cx="8323112" cy="2686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838200">
              <a:tabLst>
                <a:tab pos="1816100" algn="r"/>
                <a:tab pos="2476500" algn="ctr"/>
                <a:tab pos="3530600" algn="ctr"/>
                <a:tab pos="4673600" algn="ctr"/>
                <a:tab pos="5715000" algn="ctr"/>
                <a:tab pos="6858000" algn="ctr"/>
                <a:tab pos="79121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838200">
              <a:tabLst>
                <a:tab pos="1816100" algn="r"/>
                <a:tab pos="2476500" algn="ctr"/>
                <a:tab pos="3530600" algn="ctr"/>
                <a:tab pos="4673600" algn="ctr"/>
                <a:tab pos="5715000" algn="ctr"/>
                <a:tab pos="6858000" algn="ctr"/>
                <a:tab pos="79121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838200">
              <a:tabLst>
                <a:tab pos="1816100" algn="r"/>
                <a:tab pos="2476500" algn="ctr"/>
                <a:tab pos="3530600" algn="ctr"/>
                <a:tab pos="4673600" algn="ctr"/>
                <a:tab pos="5715000" algn="ctr"/>
                <a:tab pos="6858000" algn="ctr"/>
                <a:tab pos="79121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838200">
              <a:tabLst>
                <a:tab pos="1816100" algn="r"/>
                <a:tab pos="2476500" algn="ctr"/>
                <a:tab pos="3530600" algn="ctr"/>
                <a:tab pos="4673600" algn="ctr"/>
                <a:tab pos="5715000" algn="ctr"/>
                <a:tab pos="6858000" algn="ctr"/>
                <a:tab pos="79121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838200">
              <a:tabLst>
                <a:tab pos="1816100" algn="r"/>
                <a:tab pos="2476500" algn="ctr"/>
                <a:tab pos="3530600" algn="ctr"/>
                <a:tab pos="4673600" algn="ctr"/>
                <a:tab pos="5715000" algn="ctr"/>
                <a:tab pos="6858000" algn="ctr"/>
                <a:tab pos="79121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38200" fontAlgn="base">
              <a:spcBef>
                <a:spcPct val="0"/>
              </a:spcBef>
              <a:spcAft>
                <a:spcPct val="0"/>
              </a:spcAft>
              <a:tabLst>
                <a:tab pos="1816100" algn="r"/>
                <a:tab pos="2476500" algn="ctr"/>
                <a:tab pos="3530600" algn="ctr"/>
                <a:tab pos="4673600" algn="ctr"/>
                <a:tab pos="5715000" algn="ctr"/>
                <a:tab pos="6858000" algn="ctr"/>
                <a:tab pos="79121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38200" fontAlgn="base">
              <a:spcBef>
                <a:spcPct val="0"/>
              </a:spcBef>
              <a:spcAft>
                <a:spcPct val="0"/>
              </a:spcAft>
              <a:tabLst>
                <a:tab pos="1816100" algn="r"/>
                <a:tab pos="2476500" algn="ctr"/>
                <a:tab pos="3530600" algn="ctr"/>
                <a:tab pos="4673600" algn="ctr"/>
                <a:tab pos="5715000" algn="ctr"/>
                <a:tab pos="6858000" algn="ctr"/>
                <a:tab pos="79121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38200" fontAlgn="base">
              <a:spcBef>
                <a:spcPct val="0"/>
              </a:spcBef>
              <a:spcAft>
                <a:spcPct val="0"/>
              </a:spcAft>
              <a:tabLst>
                <a:tab pos="1816100" algn="r"/>
                <a:tab pos="2476500" algn="ctr"/>
                <a:tab pos="3530600" algn="ctr"/>
                <a:tab pos="4673600" algn="ctr"/>
                <a:tab pos="5715000" algn="ctr"/>
                <a:tab pos="6858000" algn="ctr"/>
                <a:tab pos="79121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38200" fontAlgn="base">
              <a:spcBef>
                <a:spcPct val="0"/>
              </a:spcBef>
              <a:spcAft>
                <a:spcPct val="0"/>
              </a:spcAft>
              <a:tabLst>
                <a:tab pos="1816100" algn="r"/>
                <a:tab pos="2476500" algn="ctr"/>
                <a:tab pos="3530600" algn="ctr"/>
                <a:tab pos="4673600" algn="ctr"/>
                <a:tab pos="5715000" algn="ctr"/>
                <a:tab pos="6858000" algn="ctr"/>
                <a:tab pos="79121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endParaRPr lang="en-US" altLang="en-US" sz="1200">
              <a:latin typeface="Gill Sans MT" panose="020B0502020104020203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en-US" sz="1200">
                <a:latin typeface="Gill Sans MT" panose="020B0502020104020203" pitchFamily="34" charset="0"/>
              </a:rPr>
              <a:t>		</a:t>
            </a:r>
            <a:endParaRPr lang="en-US" altLang="en-US" sz="1400">
              <a:latin typeface="Gill Sans MT" panose="020B0502020104020203" pitchFamily="34" charset="0"/>
            </a:endParaRPr>
          </a:p>
          <a:p>
            <a:pPr>
              <a:spcBef>
                <a:spcPct val="75000"/>
              </a:spcBef>
            </a:pPr>
            <a:r>
              <a:rPr lang="en-US" altLang="en-US" sz="1400" smtClean="0">
                <a:latin typeface="Gill Sans MT" panose="020B0502020104020203" pitchFamily="34" charset="0"/>
              </a:rPr>
              <a:t>	</a:t>
            </a:r>
            <a:r>
              <a:rPr lang="en-US" altLang="en-US" sz="1400">
                <a:latin typeface="Gill Sans MT" panose="020B0502020104020203" pitchFamily="34" charset="0"/>
              </a:rPr>
              <a:t>		50	100	0	0	20</a:t>
            </a:r>
          </a:p>
          <a:p>
            <a:pPr>
              <a:spcBef>
                <a:spcPct val="75000"/>
              </a:spcBef>
            </a:pPr>
            <a:r>
              <a:rPr lang="en-US" altLang="en-US" sz="1400">
                <a:latin typeface="Gill Sans MT" panose="020B0502020104020203" pitchFamily="34" charset="0"/>
              </a:rPr>
              <a:t>				30	50	10	0</a:t>
            </a:r>
          </a:p>
          <a:p>
            <a:pPr>
              <a:spcBef>
                <a:spcPct val="75000"/>
              </a:spcBef>
            </a:pPr>
            <a:r>
              <a:rPr lang="en-US" altLang="en-US" sz="1400">
                <a:latin typeface="Gill Sans MT" panose="020B0502020104020203" pitchFamily="34" charset="0"/>
              </a:rPr>
              <a:t>					20	0	100</a:t>
            </a:r>
          </a:p>
          <a:p>
            <a:pPr>
              <a:spcBef>
                <a:spcPct val="75000"/>
              </a:spcBef>
            </a:pPr>
            <a:r>
              <a:rPr lang="en-US" altLang="en-US" sz="1400">
                <a:latin typeface="Gill Sans MT" panose="020B0502020104020203" pitchFamily="34" charset="0"/>
              </a:rPr>
              <a:t>						50	0</a:t>
            </a:r>
          </a:p>
          <a:p>
            <a:pPr>
              <a:spcBef>
                <a:spcPct val="75000"/>
              </a:spcBef>
            </a:pPr>
            <a:r>
              <a:rPr lang="en-US" altLang="en-US" sz="1400">
                <a:latin typeface="Gill Sans MT" panose="020B0502020104020203" pitchFamily="34" charset="0"/>
              </a:rPr>
              <a:t>							0</a:t>
            </a:r>
          </a:p>
          <a:p>
            <a:pPr>
              <a:spcBef>
                <a:spcPct val="75000"/>
              </a:spcBef>
            </a:pPr>
            <a:r>
              <a:rPr lang="en-US" altLang="en-US" sz="1400">
                <a:latin typeface="Gill Sans MT" panose="020B0502020104020203" pitchFamily="34" charset="0"/>
              </a:rPr>
              <a:t>	</a:t>
            </a:r>
          </a:p>
        </p:txBody>
      </p:sp>
      <p:sp>
        <p:nvSpPr>
          <p:cNvPr id="84995" name="Rectangle 22"/>
          <p:cNvSpPr>
            <a:spLocks noGrp="1" noChangeArrowheads="1"/>
          </p:cNvSpPr>
          <p:nvPr>
            <p:ph type="title"/>
          </p:nvPr>
        </p:nvSpPr>
        <p:spPr>
          <a:xfrm>
            <a:off x="685800" y="323850"/>
            <a:ext cx="7772400" cy="66675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Process Layout Example</a:t>
            </a:r>
          </a:p>
        </p:txBody>
      </p:sp>
      <p:sp>
        <p:nvSpPr>
          <p:cNvPr id="98327" name="Rectangle 23"/>
          <p:cNvSpPr>
            <a:spLocks noChangeArrowheads="1"/>
          </p:cNvSpPr>
          <p:nvPr/>
        </p:nvSpPr>
        <p:spPr bwMode="auto">
          <a:xfrm>
            <a:off x="403225" y="1063228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Figure </a:t>
            </a:r>
            <a:r>
              <a:rPr lang="en-US" altLang="en-US" sz="1600">
                <a:solidFill>
                  <a:schemeClr val="tx2"/>
                </a:solidFill>
              </a:rPr>
              <a:t>9.4</a:t>
            </a:r>
          </a:p>
        </p:txBody>
      </p:sp>
    </p:spTree>
    <p:extLst>
      <p:ext uri="{BB962C8B-B14F-4D97-AF65-F5344CB8AC3E}">
        <p14:creationId xmlns:p14="http://schemas.microsoft.com/office/powerpoint/2010/main" val="381083274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98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98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98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25" grpId="0" autoUpdateAnimBg="0"/>
      <p:bldP spid="98327" grpId="0" autoUpdateAnimBg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354" name="Group 2"/>
          <p:cNvGrpSpPr>
            <a:grpSpLocks/>
          </p:cNvGrpSpPr>
          <p:nvPr/>
        </p:nvGrpSpPr>
        <p:grpSpPr bwMode="auto">
          <a:xfrm>
            <a:off x="1625601" y="1052513"/>
            <a:ext cx="6457950" cy="4731543"/>
            <a:chOff x="1024" y="972"/>
            <a:chExt cx="4068" cy="3974"/>
          </a:xfrm>
        </p:grpSpPr>
        <p:sp>
          <p:nvSpPr>
            <p:cNvPr id="87046" name="Rectangle 3"/>
            <p:cNvSpPr>
              <a:spLocks noChangeArrowheads="1"/>
            </p:cNvSpPr>
            <p:nvPr/>
          </p:nvSpPr>
          <p:spPr bwMode="auto">
            <a:xfrm>
              <a:off x="1030" y="972"/>
              <a:ext cx="3372" cy="39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863600" algn="ctr"/>
                  <a:tab pos="2768600" algn="ctr"/>
                  <a:tab pos="4762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tabLst>
                  <a:tab pos="863600" algn="ctr"/>
                  <a:tab pos="2768600" algn="ctr"/>
                  <a:tab pos="4762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tabLst>
                  <a:tab pos="863600" algn="ctr"/>
                  <a:tab pos="2768600" algn="ctr"/>
                  <a:tab pos="4762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tabLst>
                  <a:tab pos="863600" algn="ctr"/>
                  <a:tab pos="2768600" algn="ctr"/>
                  <a:tab pos="4762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tabLst>
                  <a:tab pos="863600" algn="ctr"/>
                  <a:tab pos="2768600" algn="ctr"/>
                  <a:tab pos="4762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863600" algn="ctr"/>
                  <a:tab pos="2768600" algn="ctr"/>
                  <a:tab pos="4762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863600" algn="ctr"/>
                  <a:tab pos="2768600" algn="ctr"/>
                  <a:tab pos="4762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863600" algn="ctr"/>
                  <a:tab pos="2768600" algn="ctr"/>
                  <a:tab pos="4762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863600" algn="ctr"/>
                  <a:tab pos="2768600" algn="ctr"/>
                  <a:tab pos="4762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  <a:spcAft>
                  <a:spcPct val="250000"/>
                </a:spcAft>
              </a:pPr>
              <a:r>
                <a:rPr lang="en-US" altLang="en-US"/>
                <a:t>	Area A	Area B	Area C</a:t>
              </a:r>
            </a:p>
            <a:p>
              <a:pPr>
                <a:lnSpc>
                  <a:spcPct val="85000"/>
                </a:lnSpc>
              </a:pPr>
              <a:r>
                <a:rPr lang="en-US" altLang="en-US"/>
                <a:t>	</a:t>
              </a:r>
            </a:p>
            <a:p>
              <a:pPr>
                <a:lnSpc>
                  <a:spcPct val="85000"/>
                </a:lnSpc>
              </a:pPr>
              <a:r>
                <a:rPr lang="en-US" altLang="en-US"/>
                <a:t>	</a:t>
              </a:r>
            </a:p>
            <a:p>
              <a:pPr>
                <a:lnSpc>
                  <a:spcPct val="85000"/>
                </a:lnSpc>
                <a:spcAft>
                  <a:spcPct val="450000"/>
                </a:spcAft>
              </a:pPr>
              <a:r>
                <a:rPr lang="en-US" altLang="en-US"/>
                <a:t>	</a:t>
              </a:r>
            </a:p>
            <a:p>
              <a:pPr>
                <a:lnSpc>
                  <a:spcPct val="85000"/>
                </a:lnSpc>
              </a:pPr>
              <a:r>
                <a:rPr lang="en-US" altLang="en-US"/>
                <a:t>	</a:t>
              </a:r>
            </a:p>
            <a:p>
              <a:pPr>
                <a:lnSpc>
                  <a:spcPct val="85000"/>
                </a:lnSpc>
              </a:pPr>
              <a:r>
                <a:rPr lang="en-US" altLang="en-US"/>
                <a:t>	</a:t>
              </a:r>
            </a:p>
            <a:p>
              <a:pPr>
                <a:lnSpc>
                  <a:spcPct val="85000"/>
                </a:lnSpc>
                <a:spcAft>
                  <a:spcPct val="295000"/>
                </a:spcAft>
              </a:pPr>
              <a:r>
                <a:rPr lang="en-US" altLang="en-US"/>
                <a:t>	</a:t>
              </a:r>
            </a:p>
            <a:p>
              <a:pPr>
                <a:lnSpc>
                  <a:spcPct val="85000"/>
                </a:lnSpc>
              </a:pPr>
              <a:r>
                <a:rPr lang="en-US" altLang="en-US"/>
                <a:t>	Area D	Area E	Area F</a:t>
              </a:r>
            </a:p>
          </p:txBody>
        </p:sp>
        <p:grpSp>
          <p:nvGrpSpPr>
            <p:cNvPr id="87047" name="Group 4"/>
            <p:cNvGrpSpPr>
              <a:grpSpLocks/>
            </p:cNvGrpSpPr>
            <p:nvPr/>
          </p:nvGrpSpPr>
          <p:grpSpPr bwMode="auto">
            <a:xfrm>
              <a:off x="1024" y="1208"/>
              <a:ext cx="3696" cy="2464"/>
              <a:chOff x="1024" y="1208"/>
              <a:chExt cx="3696" cy="2464"/>
            </a:xfrm>
          </p:grpSpPr>
          <p:sp>
            <p:nvSpPr>
              <p:cNvPr id="100357" name="Rectangle 5"/>
              <p:cNvSpPr>
                <a:spLocks noChangeArrowheads="1"/>
              </p:cNvSpPr>
              <p:nvPr/>
            </p:nvSpPr>
            <p:spPr bwMode="auto">
              <a:xfrm>
                <a:off x="1024" y="1208"/>
                <a:ext cx="1232" cy="1232"/>
              </a:xfrm>
              <a:prstGeom prst="rect">
                <a:avLst/>
              </a:prstGeom>
              <a:solidFill>
                <a:schemeClr val="accent3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100358" name="Rectangle 6"/>
              <p:cNvSpPr>
                <a:spLocks noChangeArrowheads="1"/>
              </p:cNvSpPr>
              <p:nvPr/>
            </p:nvSpPr>
            <p:spPr bwMode="auto">
              <a:xfrm>
                <a:off x="2252" y="1208"/>
                <a:ext cx="1232" cy="1232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100359" name="Rectangle 7"/>
              <p:cNvSpPr>
                <a:spLocks noChangeArrowheads="1"/>
              </p:cNvSpPr>
              <p:nvPr/>
            </p:nvSpPr>
            <p:spPr bwMode="auto">
              <a:xfrm>
                <a:off x="3488" y="1208"/>
                <a:ext cx="1232" cy="1232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87059" name="Rectangle 8"/>
              <p:cNvSpPr>
                <a:spLocks noChangeArrowheads="1"/>
              </p:cNvSpPr>
              <p:nvPr/>
            </p:nvSpPr>
            <p:spPr bwMode="auto">
              <a:xfrm>
                <a:off x="2252" y="2440"/>
                <a:ext cx="1232" cy="1232"/>
              </a:xfrm>
              <a:prstGeom prst="rect">
                <a:avLst/>
              </a:prstGeom>
              <a:solidFill>
                <a:srgbClr val="BDD6AE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87060" name="Rectangle 9"/>
              <p:cNvSpPr>
                <a:spLocks noChangeArrowheads="1"/>
              </p:cNvSpPr>
              <p:nvPr/>
            </p:nvSpPr>
            <p:spPr bwMode="auto">
              <a:xfrm>
                <a:off x="1024" y="2440"/>
                <a:ext cx="1232" cy="1232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87061" name="Rectangle 10"/>
              <p:cNvSpPr>
                <a:spLocks noChangeArrowheads="1"/>
              </p:cNvSpPr>
              <p:nvPr/>
            </p:nvSpPr>
            <p:spPr bwMode="auto">
              <a:xfrm>
                <a:off x="3488" y="2440"/>
                <a:ext cx="1232" cy="1232"/>
              </a:xfrm>
              <a:prstGeom prst="rect">
                <a:avLst/>
              </a:prstGeom>
              <a:solidFill>
                <a:srgbClr val="24BDB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87048" name="Group 11"/>
            <p:cNvGrpSpPr>
              <a:grpSpLocks/>
            </p:cNvGrpSpPr>
            <p:nvPr/>
          </p:nvGrpSpPr>
          <p:grpSpPr bwMode="auto">
            <a:xfrm>
              <a:off x="1048" y="3919"/>
              <a:ext cx="3664" cy="310"/>
              <a:chOff x="1048" y="3919"/>
              <a:chExt cx="3664" cy="310"/>
            </a:xfrm>
          </p:grpSpPr>
          <p:sp>
            <p:nvSpPr>
              <p:cNvPr id="87053" name="Rectangle 12"/>
              <p:cNvSpPr>
                <a:spLocks noChangeArrowheads="1"/>
              </p:cNvSpPr>
              <p:nvPr/>
            </p:nvSpPr>
            <p:spPr bwMode="auto">
              <a:xfrm>
                <a:off x="2722" y="3919"/>
                <a:ext cx="310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/>
                  <a:t>60’</a:t>
                </a:r>
              </a:p>
            </p:txBody>
          </p:sp>
          <p:sp>
            <p:nvSpPr>
              <p:cNvPr id="87054" name="Line 13"/>
              <p:cNvSpPr>
                <a:spLocks noChangeShapeType="1"/>
              </p:cNvSpPr>
              <p:nvPr/>
            </p:nvSpPr>
            <p:spPr bwMode="auto">
              <a:xfrm>
                <a:off x="3048" y="4035"/>
                <a:ext cx="166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055" name="Line 14"/>
              <p:cNvSpPr>
                <a:spLocks noChangeShapeType="1"/>
              </p:cNvSpPr>
              <p:nvPr/>
            </p:nvSpPr>
            <p:spPr bwMode="auto">
              <a:xfrm flipH="1">
                <a:off x="1048" y="4034"/>
                <a:ext cx="166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87049" name="Group 15"/>
            <p:cNvGrpSpPr>
              <a:grpSpLocks/>
            </p:cNvGrpSpPr>
            <p:nvPr/>
          </p:nvGrpSpPr>
          <p:grpSpPr bwMode="auto">
            <a:xfrm>
              <a:off x="4782" y="1216"/>
              <a:ext cx="310" cy="2456"/>
              <a:chOff x="4782" y="1216"/>
              <a:chExt cx="310" cy="2456"/>
            </a:xfrm>
          </p:grpSpPr>
          <p:sp>
            <p:nvSpPr>
              <p:cNvPr id="87050" name="Rectangle 16"/>
              <p:cNvSpPr>
                <a:spLocks noChangeArrowheads="1"/>
              </p:cNvSpPr>
              <p:nvPr/>
            </p:nvSpPr>
            <p:spPr bwMode="auto">
              <a:xfrm>
                <a:off x="4782" y="2335"/>
                <a:ext cx="310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/>
                  <a:t>40’</a:t>
                </a:r>
              </a:p>
            </p:txBody>
          </p:sp>
          <p:sp>
            <p:nvSpPr>
              <p:cNvPr id="87051" name="Line 17"/>
              <p:cNvSpPr>
                <a:spLocks noChangeShapeType="1"/>
              </p:cNvSpPr>
              <p:nvPr/>
            </p:nvSpPr>
            <p:spPr bwMode="auto">
              <a:xfrm>
                <a:off x="4940" y="1216"/>
                <a:ext cx="0" cy="112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triangle" w="sm" len="sm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052" name="Line 18"/>
              <p:cNvSpPr>
                <a:spLocks noChangeShapeType="1"/>
              </p:cNvSpPr>
              <p:nvPr/>
            </p:nvSpPr>
            <p:spPr bwMode="auto">
              <a:xfrm flipV="1">
                <a:off x="4940" y="2544"/>
                <a:ext cx="0" cy="112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triangle" w="sm" len="sm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87042" name="Rectangle 19"/>
          <p:cNvSpPr>
            <a:spLocks noGrp="1" noChangeArrowheads="1"/>
          </p:cNvSpPr>
          <p:nvPr>
            <p:ph type="title"/>
          </p:nvPr>
        </p:nvSpPr>
        <p:spPr>
          <a:xfrm>
            <a:off x="685800" y="323850"/>
            <a:ext cx="7772400" cy="66675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Contoh Layout Proses</a:t>
            </a:r>
          </a:p>
        </p:txBody>
      </p:sp>
      <p:sp>
        <p:nvSpPr>
          <p:cNvPr id="100372" name="Rectangle 20"/>
          <p:cNvSpPr>
            <a:spLocks noChangeArrowheads="1"/>
          </p:cNvSpPr>
          <p:nvPr/>
        </p:nvSpPr>
        <p:spPr bwMode="auto">
          <a:xfrm>
            <a:off x="1616075" y="3052762"/>
            <a:ext cx="5596404" cy="1034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85000"/>
              </a:lnSpc>
            </a:pPr>
            <a:endParaRPr lang="en-US" altLang="en-US"/>
          </a:p>
          <a:p>
            <a:pPr>
              <a:lnSpc>
                <a:spcPct val="85000"/>
              </a:lnSpc>
            </a:pPr>
            <a:r>
              <a:rPr lang="en-US" altLang="en-US"/>
              <a:t>	</a:t>
            </a:r>
            <a:r>
              <a:rPr lang="en-US" altLang="en-US" smtClean="0"/>
              <a:t>Departemen</a:t>
            </a:r>
            <a:r>
              <a:rPr lang="en-US" altLang="en-US"/>
              <a:t>	</a:t>
            </a:r>
            <a:r>
              <a:rPr lang="en-US" altLang="en-US" smtClean="0"/>
              <a:t>Departemen</a:t>
            </a:r>
            <a:r>
              <a:rPr lang="en-US" altLang="en-US"/>
              <a:t>	</a:t>
            </a:r>
            <a:r>
              <a:rPr lang="en-US" altLang="en-US" smtClean="0"/>
              <a:t>Departemen</a:t>
            </a:r>
            <a:endParaRPr lang="en-US" altLang="en-US"/>
          </a:p>
          <a:p>
            <a:pPr>
              <a:lnSpc>
                <a:spcPct val="85000"/>
              </a:lnSpc>
            </a:pPr>
            <a:r>
              <a:rPr lang="en-US" altLang="en-US"/>
              <a:t>	</a:t>
            </a:r>
            <a:r>
              <a:rPr lang="en-US" altLang="en-US" smtClean="0"/>
              <a:t>Penerimaan</a:t>
            </a:r>
            <a:r>
              <a:rPr lang="en-US" altLang="en-US"/>
              <a:t>	</a:t>
            </a:r>
            <a:r>
              <a:rPr lang="en-US" altLang="en-US" smtClean="0"/>
              <a:t>Pengiriman</a:t>
            </a:r>
            <a:r>
              <a:rPr lang="en-US" altLang="en-US"/>
              <a:t>	</a:t>
            </a:r>
            <a:r>
              <a:rPr lang="en-US" altLang="en-US" smtClean="0"/>
              <a:t>Pengujian</a:t>
            </a:r>
            <a:endParaRPr lang="en-US" altLang="en-US"/>
          </a:p>
          <a:p>
            <a:pPr>
              <a:lnSpc>
                <a:spcPct val="85000"/>
              </a:lnSpc>
            </a:pPr>
            <a:r>
              <a:rPr lang="en-US" altLang="en-US"/>
              <a:t>	(4)	(5)	(6)</a:t>
            </a:r>
          </a:p>
        </p:txBody>
      </p:sp>
      <p:sp>
        <p:nvSpPr>
          <p:cNvPr id="100373" name="Rectangle 21"/>
          <p:cNvSpPr>
            <a:spLocks noChangeArrowheads="1"/>
          </p:cNvSpPr>
          <p:nvPr/>
        </p:nvSpPr>
        <p:spPr bwMode="auto">
          <a:xfrm>
            <a:off x="276225" y="990600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Figure </a:t>
            </a:r>
            <a:r>
              <a:rPr lang="en-US" altLang="en-US" sz="1600">
                <a:solidFill>
                  <a:srgbClr val="255898"/>
                </a:solidFill>
              </a:rPr>
              <a:t>9.5</a:t>
            </a:r>
          </a:p>
        </p:txBody>
      </p:sp>
      <p:sp>
        <p:nvSpPr>
          <p:cNvPr id="100374" name="Rectangle 22"/>
          <p:cNvSpPr>
            <a:spLocks noChangeArrowheads="1"/>
          </p:cNvSpPr>
          <p:nvPr/>
        </p:nvSpPr>
        <p:spPr bwMode="auto">
          <a:xfrm>
            <a:off x="1635126" y="1766888"/>
            <a:ext cx="5870068" cy="79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85000"/>
              </a:lnSpc>
            </a:pPr>
            <a:r>
              <a:rPr lang="en-US" altLang="en-US"/>
              <a:t>	</a:t>
            </a:r>
            <a:r>
              <a:rPr lang="en-US" altLang="en-US" smtClean="0"/>
              <a:t>Departemen</a:t>
            </a:r>
            <a:r>
              <a:rPr lang="en-US" altLang="en-US"/>
              <a:t>	</a:t>
            </a:r>
            <a:r>
              <a:rPr lang="en-US" altLang="en-US" smtClean="0"/>
              <a:t>Departemen</a:t>
            </a:r>
            <a:r>
              <a:rPr lang="en-US" altLang="en-US"/>
              <a:t>	</a:t>
            </a:r>
            <a:r>
              <a:rPr lang="en-US" altLang="en-US" smtClean="0"/>
              <a:t>Departemen</a:t>
            </a:r>
            <a:endParaRPr lang="en-US" altLang="en-US"/>
          </a:p>
          <a:p>
            <a:pPr>
              <a:lnSpc>
                <a:spcPct val="85000"/>
              </a:lnSpc>
            </a:pPr>
            <a:r>
              <a:rPr lang="en-US" altLang="en-US"/>
              <a:t>	</a:t>
            </a:r>
            <a:r>
              <a:rPr lang="en-US" altLang="en-US" smtClean="0"/>
              <a:t>Perakitan</a:t>
            </a:r>
            <a:r>
              <a:rPr lang="en-US" altLang="en-US"/>
              <a:t>	</a:t>
            </a:r>
            <a:r>
              <a:rPr lang="en-US" altLang="en-US" smtClean="0"/>
              <a:t>Pengecatan</a:t>
            </a:r>
            <a:r>
              <a:rPr lang="en-US" altLang="en-US"/>
              <a:t>	</a:t>
            </a:r>
            <a:r>
              <a:rPr lang="en-US" altLang="en-US" smtClean="0"/>
              <a:t>Mesin Workshop</a:t>
            </a:r>
            <a:endParaRPr lang="en-US" altLang="en-US"/>
          </a:p>
          <a:p>
            <a:pPr>
              <a:lnSpc>
                <a:spcPct val="85000"/>
              </a:lnSpc>
            </a:pPr>
            <a:r>
              <a:rPr lang="en-US" altLang="en-US"/>
              <a:t>	(1)	(2)	(3)</a:t>
            </a:r>
          </a:p>
        </p:txBody>
      </p:sp>
    </p:spTree>
    <p:extLst>
      <p:ext uri="{BB962C8B-B14F-4D97-AF65-F5344CB8AC3E}">
        <p14:creationId xmlns:p14="http://schemas.microsoft.com/office/powerpoint/2010/main" val="1588858764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00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00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00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00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72" grpId="0" autoUpdateAnimBg="0"/>
      <p:bldP spid="100373" grpId="0" autoUpdateAnimBg="0"/>
      <p:bldP spid="100374" grpId="0" autoUpdateAnimBg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20"/>
          <p:cNvSpPr>
            <a:spLocks noGrp="1" noChangeArrowheads="1"/>
          </p:cNvSpPr>
          <p:nvPr>
            <p:ph type="title"/>
          </p:nvPr>
        </p:nvSpPr>
        <p:spPr>
          <a:xfrm>
            <a:off x="685800" y="323850"/>
            <a:ext cx="7772400" cy="666750"/>
          </a:xfrm>
        </p:spPr>
        <p:txBody>
          <a:bodyPr/>
          <a:lstStyle/>
          <a:p>
            <a:r>
              <a:rPr lang="en-US" altLang="en-US" smtClean="0">
                <a:cs typeface="Arial" pitchFamily="34" charset="0"/>
              </a:rPr>
              <a:t>Contoh Layout Proses</a:t>
            </a:r>
          </a:p>
        </p:txBody>
      </p:sp>
      <p:sp>
        <p:nvSpPr>
          <p:cNvPr id="102421" name="Rectangle 21"/>
          <p:cNvSpPr>
            <a:spLocks noChangeArrowheads="1"/>
          </p:cNvSpPr>
          <p:nvPr/>
        </p:nvSpPr>
        <p:spPr bwMode="auto">
          <a:xfrm>
            <a:off x="708025" y="1115617"/>
            <a:ext cx="526400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800" smtClean="0"/>
              <a:t>Grafik Aliran Interdepartemental</a:t>
            </a:r>
            <a:endParaRPr lang="en-US" altLang="en-US" sz="2800"/>
          </a:p>
        </p:txBody>
      </p:sp>
      <p:sp>
        <p:nvSpPr>
          <p:cNvPr id="102441" name="Rectangle 41"/>
          <p:cNvSpPr>
            <a:spLocks noChangeArrowheads="1"/>
          </p:cNvSpPr>
          <p:nvPr/>
        </p:nvSpPr>
        <p:spPr bwMode="auto">
          <a:xfrm>
            <a:off x="7553325" y="1115616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Figure </a:t>
            </a:r>
            <a:r>
              <a:rPr lang="en-US" altLang="en-US" sz="1600">
                <a:solidFill>
                  <a:srgbClr val="255898"/>
                </a:solidFill>
              </a:rPr>
              <a:t>9.6</a:t>
            </a:r>
          </a:p>
        </p:txBody>
      </p:sp>
      <p:grpSp>
        <p:nvGrpSpPr>
          <p:cNvPr id="102454" name="Group 54"/>
          <p:cNvGrpSpPr>
            <a:grpSpLocks/>
          </p:cNvGrpSpPr>
          <p:nvPr/>
        </p:nvGrpSpPr>
        <p:grpSpPr bwMode="auto">
          <a:xfrm>
            <a:off x="619125" y="1401368"/>
            <a:ext cx="8368463" cy="3205160"/>
            <a:chOff x="390" y="1241"/>
            <a:chExt cx="4994" cy="2692"/>
          </a:xfrm>
        </p:grpSpPr>
        <p:sp>
          <p:nvSpPr>
            <p:cNvPr id="89093" name="Rectangle 11"/>
            <p:cNvSpPr>
              <a:spLocks noChangeArrowheads="1"/>
            </p:cNvSpPr>
            <p:nvPr/>
          </p:nvSpPr>
          <p:spPr bwMode="auto">
            <a:xfrm>
              <a:off x="2686" y="1241"/>
              <a:ext cx="386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/>
                <a:t>100</a:t>
              </a:r>
            </a:p>
          </p:txBody>
        </p:sp>
        <p:grpSp>
          <p:nvGrpSpPr>
            <p:cNvPr id="89094" name="Group 53"/>
            <p:cNvGrpSpPr>
              <a:grpSpLocks/>
            </p:cNvGrpSpPr>
            <p:nvPr/>
          </p:nvGrpSpPr>
          <p:grpSpPr bwMode="auto">
            <a:xfrm>
              <a:off x="390" y="1557"/>
              <a:ext cx="4994" cy="2376"/>
              <a:chOff x="390" y="1557"/>
              <a:chExt cx="4994" cy="2376"/>
            </a:xfrm>
          </p:grpSpPr>
          <p:sp>
            <p:nvSpPr>
              <p:cNvPr id="89095" name="Line 3"/>
              <p:cNvSpPr>
                <a:spLocks noChangeShapeType="1"/>
              </p:cNvSpPr>
              <p:nvPr/>
            </p:nvSpPr>
            <p:spPr bwMode="auto">
              <a:xfrm>
                <a:off x="712" y="2272"/>
                <a:ext cx="4288" cy="1200"/>
              </a:xfrm>
              <a:prstGeom prst="line">
                <a:avLst/>
              </a:prstGeom>
              <a:noFill/>
              <a:ln w="76200">
                <a:solidFill>
                  <a:srgbClr val="17509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9096" name="Line 4"/>
              <p:cNvSpPr>
                <a:spLocks noChangeShapeType="1"/>
              </p:cNvSpPr>
              <p:nvPr/>
            </p:nvSpPr>
            <p:spPr bwMode="auto">
              <a:xfrm>
                <a:off x="2856" y="2296"/>
                <a:ext cx="0" cy="1168"/>
              </a:xfrm>
              <a:prstGeom prst="line">
                <a:avLst/>
              </a:prstGeom>
              <a:noFill/>
              <a:ln w="76200">
                <a:solidFill>
                  <a:srgbClr val="17509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9097" name="Line 5"/>
              <p:cNvSpPr>
                <a:spLocks noChangeShapeType="1"/>
              </p:cNvSpPr>
              <p:nvPr/>
            </p:nvSpPr>
            <p:spPr bwMode="auto">
              <a:xfrm>
                <a:off x="5008" y="2272"/>
                <a:ext cx="0" cy="1168"/>
              </a:xfrm>
              <a:prstGeom prst="line">
                <a:avLst/>
              </a:prstGeom>
              <a:noFill/>
              <a:ln w="76200">
                <a:solidFill>
                  <a:srgbClr val="17509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9098" name="Line 6"/>
              <p:cNvSpPr>
                <a:spLocks noChangeShapeType="1"/>
              </p:cNvSpPr>
              <p:nvPr/>
            </p:nvSpPr>
            <p:spPr bwMode="auto">
              <a:xfrm flipV="1">
                <a:off x="712" y="2256"/>
                <a:ext cx="4304" cy="1208"/>
              </a:xfrm>
              <a:prstGeom prst="line">
                <a:avLst/>
              </a:prstGeom>
              <a:noFill/>
              <a:ln w="76200">
                <a:solidFill>
                  <a:srgbClr val="17509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9099" name="Line 7"/>
              <p:cNvSpPr>
                <a:spLocks noChangeShapeType="1"/>
              </p:cNvSpPr>
              <p:nvPr/>
            </p:nvSpPr>
            <p:spPr bwMode="auto">
              <a:xfrm>
                <a:off x="704" y="2240"/>
                <a:ext cx="4304" cy="0"/>
              </a:xfrm>
              <a:prstGeom prst="line">
                <a:avLst/>
              </a:prstGeom>
              <a:noFill/>
              <a:ln w="76200">
                <a:solidFill>
                  <a:srgbClr val="17509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9100" name="Line 8"/>
              <p:cNvSpPr>
                <a:spLocks noChangeShapeType="1"/>
              </p:cNvSpPr>
              <p:nvPr/>
            </p:nvSpPr>
            <p:spPr bwMode="auto">
              <a:xfrm>
                <a:off x="728" y="3480"/>
                <a:ext cx="2152" cy="0"/>
              </a:xfrm>
              <a:prstGeom prst="line">
                <a:avLst/>
              </a:prstGeom>
              <a:noFill/>
              <a:ln w="76200">
                <a:solidFill>
                  <a:srgbClr val="17509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9101" name="Line 9"/>
              <p:cNvSpPr>
                <a:spLocks noChangeShapeType="1"/>
              </p:cNvSpPr>
              <p:nvPr/>
            </p:nvSpPr>
            <p:spPr bwMode="auto">
              <a:xfrm flipV="1">
                <a:off x="712" y="2240"/>
                <a:ext cx="2168" cy="1208"/>
              </a:xfrm>
              <a:prstGeom prst="line">
                <a:avLst/>
              </a:prstGeom>
              <a:noFill/>
              <a:ln w="76200">
                <a:solidFill>
                  <a:srgbClr val="17509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9102" name="Freeform 10"/>
              <p:cNvSpPr>
                <a:spLocks/>
              </p:cNvSpPr>
              <p:nvPr/>
            </p:nvSpPr>
            <p:spPr bwMode="auto">
              <a:xfrm>
                <a:off x="712" y="1557"/>
                <a:ext cx="4288" cy="691"/>
              </a:xfrm>
              <a:custGeom>
                <a:avLst/>
                <a:gdLst>
                  <a:gd name="T0" fmla="*/ 0 w 4288"/>
                  <a:gd name="T1" fmla="*/ 691 h 691"/>
                  <a:gd name="T2" fmla="*/ 1152 w 4288"/>
                  <a:gd name="T3" fmla="*/ 155 h 691"/>
                  <a:gd name="T4" fmla="*/ 2176 w 4288"/>
                  <a:gd name="T5" fmla="*/ 3 h 691"/>
                  <a:gd name="T6" fmla="*/ 3104 w 4288"/>
                  <a:gd name="T7" fmla="*/ 171 h 691"/>
                  <a:gd name="T8" fmla="*/ 4288 w 4288"/>
                  <a:gd name="T9" fmla="*/ 683 h 6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288"/>
                  <a:gd name="T16" fmla="*/ 0 h 691"/>
                  <a:gd name="T17" fmla="*/ 4288 w 4288"/>
                  <a:gd name="T18" fmla="*/ 691 h 69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288" h="691">
                    <a:moveTo>
                      <a:pt x="0" y="691"/>
                    </a:moveTo>
                    <a:cubicBezTo>
                      <a:pt x="192" y="602"/>
                      <a:pt x="789" y="270"/>
                      <a:pt x="1152" y="155"/>
                    </a:cubicBezTo>
                    <a:cubicBezTo>
                      <a:pt x="1515" y="40"/>
                      <a:pt x="1851" y="0"/>
                      <a:pt x="2176" y="3"/>
                    </a:cubicBezTo>
                    <a:cubicBezTo>
                      <a:pt x="2501" y="6"/>
                      <a:pt x="2752" y="58"/>
                      <a:pt x="3104" y="171"/>
                    </a:cubicBezTo>
                    <a:cubicBezTo>
                      <a:pt x="3456" y="284"/>
                      <a:pt x="4041" y="576"/>
                      <a:pt x="4288" y="683"/>
                    </a:cubicBezTo>
                  </a:path>
                </a:pathLst>
              </a:custGeom>
              <a:noFill/>
              <a:ln w="76200" cmpd="sng">
                <a:solidFill>
                  <a:srgbClr val="17509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9103" name="Rectangle 12"/>
              <p:cNvSpPr>
                <a:spLocks noChangeArrowheads="1"/>
              </p:cNvSpPr>
              <p:nvPr/>
            </p:nvSpPr>
            <p:spPr bwMode="auto">
              <a:xfrm>
                <a:off x="1550" y="1911"/>
                <a:ext cx="296" cy="3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2000"/>
                  <a:t>50</a:t>
                </a:r>
              </a:p>
            </p:txBody>
          </p:sp>
          <p:sp>
            <p:nvSpPr>
              <p:cNvPr id="89104" name="Rectangle 13"/>
              <p:cNvSpPr>
                <a:spLocks noChangeArrowheads="1"/>
              </p:cNvSpPr>
              <p:nvPr/>
            </p:nvSpPr>
            <p:spPr bwMode="auto">
              <a:xfrm rot="896416">
                <a:off x="1693" y="2284"/>
                <a:ext cx="296" cy="3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2000"/>
                  <a:t>20</a:t>
                </a:r>
              </a:p>
            </p:txBody>
          </p:sp>
          <p:sp>
            <p:nvSpPr>
              <p:cNvPr id="89105" name="Rectangle 14"/>
              <p:cNvSpPr>
                <a:spLocks noChangeArrowheads="1"/>
              </p:cNvSpPr>
              <p:nvPr/>
            </p:nvSpPr>
            <p:spPr bwMode="auto">
              <a:xfrm>
                <a:off x="1614" y="3471"/>
                <a:ext cx="296" cy="3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2000"/>
                  <a:t>50</a:t>
                </a:r>
              </a:p>
            </p:txBody>
          </p:sp>
          <p:sp>
            <p:nvSpPr>
              <p:cNvPr id="89106" name="Rectangle 15"/>
              <p:cNvSpPr>
                <a:spLocks noChangeArrowheads="1"/>
              </p:cNvSpPr>
              <p:nvPr/>
            </p:nvSpPr>
            <p:spPr bwMode="auto">
              <a:xfrm rot="19873600">
                <a:off x="1413" y="2644"/>
                <a:ext cx="296" cy="3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2000"/>
                  <a:t>50</a:t>
                </a:r>
              </a:p>
            </p:txBody>
          </p:sp>
          <p:sp>
            <p:nvSpPr>
              <p:cNvPr id="89107" name="Rectangle 16"/>
              <p:cNvSpPr>
                <a:spLocks noChangeArrowheads="1"/>
              </p:cNvSpPr>
              <p:nvPr/>
            </p:nvSpPr>
            <p:spPr bwMode="auto">
              <a:xfrm rot="20688470">
                <a:off x="3677" y="2288"/>
                <a:ext cx="296" cy="3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2000"/>
                  <a:t>20</a:t>
                </a:r>
              </a:p>
            </p:txBody>
          </p:sp>
          <p:sp>
            <p:nvSpPr>
              <p:cNvPr id="89108" name="Rectangle 17"/>
              <p:cNvSpPr>
                <a:spLocks noChangeArrowheads="1"/>
              </p:cNvSpPr>
              <p:nvPr/>
            </p:nvSpPr>
            <p:spPr bwMode="auto">
              <a:xfrm>
                <a:off x="2838" y="2519"/>
                <a:ext cx="296" cy="3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2000"/>
                  <a:t>10</a:t>
                </a:r>
              </a:p>
            </p:txBody>
          </p:sp>
          <p:sp>
            <p:nvSpPr>
              <p:cNvPr id="89109" name="Rectangle 18"/>
              <p:cNvSpPr>
                <a:spLocks noChangeArrowheads="1"/>
              </p:cNvSpPr>
              <p:nvPr/>
            </p:nvSpPr>
            <p:spPr bwMode="auto">
              <a:xfrm>
                <a:off x="4998" y="2711"/>
                <a:ext cx="386" cy="3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2000"/>
                  <a:t>100</a:t>
                </a:r>
              </a:p>
            </p:txBody>
          </p:sp>
          <p:sp>
            <p:nvSpPr>
              <p:cNvPr id="89110" name="Rectangle 19"/>
              <p:cNvSpPr>
                <a:spLocks noChangeArrowheads="1"/>
              </p:cNvSpPr>
              <p:nvPr/>
            </p:nvSpPr>
            <p:spPr bwMode="auto">
              <a:xfrm>
                <a:off x="3830" y="1911"/>
                <a:ext cx="296" cy="3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2000"/>
                  <a:t>30</a:t>
                </a:r>
              </a:p>
            </p:txBody>
          </p:sp>
          <p:grpSp>
            <p:nvGrpSpPr>
              <p:cNvPr id="89111" name="Group 47"/>
              <p:cNvGrpSpPr>
                <a:grpSpLocks/>
              </p:cNvGrpSpPr>
              <p:nvPr/>
            </p:nvGrpSpPr>
            <p:grpSpPr bwMode="auto">
              <a:xfrm>
                <a:off x="4654" y="1926"/>
                <a:ext cx="701" cy="643"/>
                <a:chOff x="4310" y="1354"/>
                <a:chExt cx="701" cy="643"/>
              </a:xfrm>
            </p:grpSpPr>
            <p:sp>
              <p:nvSpPr>
                <p:cNvPr id="102430" name="Oval 30"/>
                <p:cNvSpPr>
                  <a:spLocks noChangeArrowheads="1"/>
                </p:cNvSpPr>
                <p:nvPr/>
              </p:nvSpPr>
              <p:spPr bwMode="auto">
                <a:xfrm>
                  <a:off x="4344" y="1354"/>
                  <a:ext cx="632" cy="632"/>
                </a:xfrm>
                <a:prstGeom prst="ellipse">
                  <a:avLst/>
                </a:prstGeom>
                <a:solidFill>
                  <a:schemeClr val="accent3">
                    <a:lumMod val="75000"/>
                  </a:schemeClr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latin typeface="+mn-lt"/>
                    <a:cs typeface="+mn-cs"/>
                  </a:endParaRPr>
                </a:p>
              </p:txBody>
            </p:sp>
            <p:sp>
              <p:nvSpPr>
                <p:cNvPr id="89128" name="Rectangle 31"/>
                <p:cNvSpPr>
                  <a:spLocks noChangeArrowheads="1"/>
                </p:cNvSpPr>
                <p:nvPr/>
              </p:nvSpPr>
              <p:spPr bwMode="auto">
                <a:xfrm>
                  <a:off x="4310" y="1377"/>
                  <a:ext cx="701" cy="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/>
                  <a:r>
                    <a:rPr lang="en-US" altLang="en-US" sz="1400" smtClean="0"/>
                    <a:t>Mesin Workshop</a:t>
                  </a:r>
                </a:p>
                <a:p>
                  <a:pPr algn="ctr"/>
                  <a:r>
                    <a:rPr lang="en-US" altLang="en-US" sz="1400" smtClean="0"/>
                    <a:t>(3</a:t>
                  </a:r>
                  <a:r>
                    <a:rPr lang="en-US" altLang="en-US" sz="1400"/>
                    <a:t>)</a:t>
                  </a:r>
                </a:p>
              </p:txBody>
            </p:sp>
          </p:grpSp>
          <p:grpSp>
            <p:nvGrpSpPr>
              <p:cNvPr id="89112" name="Group 48"/>
              <p:cNvGrpSpPr>
                <a:grpSpLocks/>
              </p:cNvGrpSpPr>
              <p:nvPr/>
            </p:nvGrpSpPr>
            <p:grpSpPr bwMode="auto">
              <a:xfrm>
                <a:off x="4671" y="3160"/>
                <a:ext cx="666" cy="632"/>
                <a:chOff x="4670" y="3208"/>
                <a:chExt cx="666" cy="632"/>
              </a:xfrm>
            </p:grpSpPr>
            <p:sp>
              <p:nvSpPr>
                <p:cNvPr id="89125" name="Oval 46"/>
                <p:cNvSpPr>
                  <a:spLocks noChangeArrowheads="1"/>
                </p:cNvSpPr>
                <p:nvPr/>
              </p:nvSpPr>
              <p:spPr bwMode="auto">
                <a:xfrm>
                  <a:off x="4687" y="3208"/>
                  <a:ext cx="632" cy="632"/>
                </a:xfrm>
                <a:prstGeom prst="ellipse">
                  <a:avLst/>
                </a:prstGeom>
                <a:solidFill>
                  <a:srgbClr val="24BDB2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89126" name="Rectangle 40"/>
                <p:cNvSpPr>
                  <a:spLocks noChangeArrowheads="1"/>
                </p:cNvSpPr>
                <p:nvPr/>
              </p:nvSpPr>
              <p:spPr bwMode="auto">
                <a:xfrm>
                  <a:off x="4670" y="3361"/>
                  <a:ext cx="666" cy="43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/>
                  <a:r>
                    <a:rPr lang="en-US" altLang="en-US" sz="1400" smtClean="0"/>
                    <a:t>Pengujian</a:t>
                  </a:r>
                  <a:endParaRPr lang="en-US" altLang="en-US" sz="1400"/>
                </a:p>
                <a:p>
                  <a:pPr algn="ctr"/>
                  <a:r>
                    <a:rPr lang="en-US" altLang="en-US" sz="1400"/>
                    <a:t>(6)</a:t>
                  </a:r>
                </a:p>
              </p:txBody>
            </p:sp>
          </p:grpSp>
          <p:grpSp>
            <p:nvGrpSpPr>
              <p:cNvPr id="89113" name="Group 49"/>
              <p:cNvGrpSpPr>
                <a:grpSpLocks/>
              </p:cNvGrpSpPr>
              <p:nvPr/>
            </p:nvGrpSpPr>
            <p:grpSpPr bwMode="auto">
              <a:xfrm>
                <a:off x="2518" y="3160"/>
                <a:ext cx="677" cy="632"/>
                <a:chOff x="2493" y="3152"/>
                <a:chExt cx="677" cy="632"/>
              </a:xfrm>
            </p:grpSpPr>
            <p:sp>
              <p:nvSpPr>
                <p:cNvPr id="102443" name="Oval 43"/>
                <p:cNvSpPr>
                  <a:spLocks noChangeArrowheads="1"/>
                </p:cNvSpPr>
                <p:nvPr/>
              </p:nvSpPr>
              <p:spPr bwMode="auto">
                <a:xfrm>
                  <a:off x="2515" y="3152"/>
                  <a:ext cx="632" cy="632"/>
                </a:xfrm>
                <a:prstGeom prst="ellipse">
                  <a:avLst/>
                </a:prstGeom>
                <a:solidFill>
                  <a:schemeClr val="accent4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latin typeface="+mn-lt"/>
                    <a:cs typeface="+mn-cs"/>
                  </a:endParaRPr>
                </a:p>
              </p:txBody>
            </p:sp>
            <p:sp>
              <p:nvSpPr>
                <p:cNvPr id="89124" name="Rectangle 37"/>
                <p:cNvSpPr>
                  <a:spLocks noChangeArrowheads="1"/>
                </p:cNvSpPr>
                <p:nvPr/>
              </p:nvSpPr>
              <p:spPr bwMode="auto">
                <a:xfrm>
                  <a:off x="2493" y="3305"/>
                  <a:ext cx="677" cy="43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/>
                  <a:r>
                    <a:rPr lang="en-US" altLang="en-US" sz="1400" smtClean="0">
                      <a:solidFill>
                        <a:schemeClr val="bg1"/>
                      </a:solidFill>
                    </a:rPr>
                    <a:t>Pengiriman </a:t>
                  </a:r>
                  <a:endParaRPr lang="en-US" altLang="en-US" sz="1400">
                    <a:solidFill>
                      <a:schemeClr val="bg1"/>
                    </a:solidFill>
                  </a:endParaRPr>
                </a:p>
                <a:p>
                  <a:pPr algn="ctr"/>
                  <a:r>
                    <a:rPr lang="en-US" altLang="en-US" sz="1400">
                      <a:solidFill>
                        <a:schemeClr val="bg1"/>
                      </a:solidFill>
                    </a:rPr>
                    <a:t>(5)</a:t>
                  </a:r>
                </a:p>
              </p:txBody>
            </p:sp>
          </p:grpSp>
          <p:grpSp>
            <p:nvGrpSpPr>
              <p:cNvPr id="89114" name="Group 50"/>
              <p:cNvGrpSpPr>
                <a:grpSpLocks/>
              </p:cNvGrpSpPr>
              <p:nvPr/>
            </p:nvGrpSpPr>
            <p:grpSpPr bwMode="auto">
              <a:xfrm>
                <a:off x="390" y="3160"/>
                <a:ext cx="710" cy="773"/>
                <a:chOff x="390" y="3144"/>
                <a:chExt cx="710" cy="773"/>
              </a:xfrm>
            </p:grpSpPr>
            <p:sp>
              <p:nvSpPr>
                <p:cNvPr id="89121" name="Oval 44"/>
                <p:cNvSpPr>
                  <a:spLocks noChangeArrowheads="1"/>
                </p:cNvSpPr>
                <p:nvPr/>
              </p:nvSpPr>
              <p:spPr bwMode="auto">
                <a:xfrm>
                  <a:off x="429" y="3144"/>
                  <a:ext cx="632" cy="632"/>
                </a:xfrm>
                <a:prstGeom prst="ellipse">
                  <a:avLst/>
                </a:prstGeom>
                <a:solidFill>
                  <a:schemeClr val="accent2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89122" name="Rectangle 34"/>
                <p:cNvSpPr>
                  <a:spLocks noChangeArrowheads="1"/>
                </p:cNvSpPr>
                <p:nvPr/>
              </p:nvSpPr>
              <p:spPr bwMode="auto">
                <a:xfrm>
                  <a:off x="390" y="3297"/>
                  <a:ext cx="710" cy="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/>
                  <a:r>
                    <a:rPr lang="en-US" altLang="en-US" sz="1400" smtClean="0"/>
                    <a:t>Penerimaan</a:t>
                  </a:r>
                  <a:endParaRPr lang="en-US" altLang="en-US" sz="1400"/>
                </a:p>
                <a:p>
                  <a:pPr algn="ctr"/>
                  <a:r>
                    <a:rPr lang="en-US" altLang="en-US" sz="1400"/>
                    <a:t>(4)</a:t>
                  </a:r>
                </a:p>
              </p:txBody>
            </p:sp>
          </p:grpSp>
          <p:grpSp>
            <p:nvGrpSpPr>
              <p:cNvPr id="89115" name="Group 51"/>
              <p:cNvGrpSpPr>
                <a:grpSpLocks/>
              </p:cNvGrpSpPr>
              <p:nvPr/>
            </p:nvGrpSpPr>
            <p:grpSpPr bwMode="auto">
              <a:xfrm>
                <a:off x="427" y="1916"/>
                <a:ext cx="632" cy="632"/>
                <a:chOff x="427" y="1928"/>
                <a:chExt cx="632" cy="632"/>
              </a:xfrm>
            </p:grpSpPr>
            <p:sp>
              <p:nvSpPr>
                <p:cNvPr id="102445" name="Oval 45"/>
                <p:cNvSpPr>
                  <a:spLocks noChangeArrowheads="1"/>
                </p:cNvSpPr>
                <p:nvPr/>
              </p:nvSpPr>
              <p:spPr bwMode="auto">
                <a:xfrm>
                  <a:off x="427" y="1928"/>
                  <a:ext cx="632" cy="632"/>
                </a:xfrm>
                <a:prstGeom prst="ellipse">
                  <a:avLst/>
                </a:prstGeom>
                <a:solidFill>
                  <a:schemeClr val="accent3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latin typeface="+mn-lt"/>
                    <a:cs typeface="+mn-cs"/>
                  </a:endParaRPr>
                </a:p>
              </p:txBody>
            </p:sp>
            <p:sp>
              <p:nvSpPr>
                <p:cNvPr id="89120" name="Rectangle 25"/>
                <p:cNvSpPr>
                  <a:spLocks noChangeArrowheads="1"/>
                </p:cNvSpPr>
                <p:nvPr/>
              </p:nvSpPr>
              <p:spPr bwMode="auto">
                <a:xfrm>
                  <a:off x="447" y="2081"/>
                  <a:ext cx="593" cy="43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/>
                  <a:r>
                    <a:rPr lang="en-US" altLang="en-US" sz="1400" smtClean="0"/>
                    <a:t>Perakitan</a:t>
                  </a:r>
                  <a:endParaRPr lang="en-US" altLang="en-US" sz="1400"/>
                </a:p>
                <a:p>
                  <a:pPr algn="ctr"/>
                  <a:r>
                    <a:rPr lang="en-US" altLang="en-US" sz="1400"/>
                    <a:t>(1)</a:t>
                  </a:r>
                </a:p>
              </p:txBody>
            </p:sp>
          </p:grpSp>
          <p:grpSp>
            <p:nvGrpSpPr>
              <p:cNvPr id="89116" name="Group 52"/>
              <p:cNvGrpSpPr>
                <a:grpSpLocks/>
              </p:cNvGrpSpPr>
              <p:nvPr/>
            </p:nvGrpSpPr>
            <p:grpSpPr bwMode="auto">
              <a:xfrm>
                <a:off x="2510" y="1916"/>
                <a:ext cx="695" cy="632"/>
                <a:chOff x="2262" y="1512"/>
                <a:chExt cx="695" cy="632"/>
              </a:xfrm>
            </p:grpSpPr>
            <p:sp>
              <p:nvSpPr>
                <p:cNvPr id="102442" name="Oval 42"/>
                <p:cNvSpPr>
                  <a:spLocks noChangeArrowheads="1"/>
                </p:cNvSpPr>
                <p:nvPr/>
              </p:nvSpPr>
              <p:spPr bwMode="auto">
                <a:xfrm>
                  <a:off x="2293" y="1512"/>
                  <a:ext cx="632" cy="632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latin typeface="+mn-lt"/>
                    <a:cs typeface="+mn-cs"/>
                  </a:endParaRPr>
                </a:p>
              </p:txBody>
            </p:sp>
            <p:sp>
              <p:nvSpPr>
                <p:cNvPr id="89118" name="Rectangle 28"/>
                <p:cNvSpPr>
                  <a:spLocks noChangeArrowheads="1"/>
                </p:cNvSpPr>
                <p:nvPr/>
              </p:nvSpPr>
              <p:spPr bwMode="auto">
                <a:xfrm>
                  <a:off x="2262" y="1665"/>
                  <a:ext cx="695" cy="43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/>
                  <a:r>
                    <a:rPr lang="en-US" altLang="en-US" sz="1400" smtClean="0"/>
                    <a:t>Pengecatan</a:t>
                  </a:r>
                  <a:endParaRPr lang="en-US" altLang="en-US" sz="1400"/>
                </a:p>
                <a:p>
                  <a:pPr algn="ctr"/>
                  <a:r>
                    <a:rPr lang="en-US" altLang="en-US" sz="1400"/>
                    <a:t>(2)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941396275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2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02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02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1" grpId="0" autoUpdateAnimBg="0"/>
      <p:bldP spid="102441" grpId="0" autoUpdateAnimBg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8826177"/>
              </p:ext>
            </p:extLst>
          </p:nvPr>
        </p:nvGraphicFramePr>
        <p:xfrm>
          <a:off x="2708168" y="990600"/>
          <a:ext cx="2679700" cy="10642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1" name="Equation" r:id="rId4" imgW="2669400" imgH="1042200" progId="Equation.3">
                  <p:embed/>
                </p:oleObj>
              </mc:Choice>
              <mc:Fallback>
                <p:oleObj name="Equation" r:id="rId4" imgW="2669400" imgH="1042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8168" y="990600"/>
                        <a:ext cx="2679700" cy="10642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9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3850"/>
            <a:ext cx="7772400" cy="666750"/>
          </a:xfrm>
        </p:spPr>
        <p:txBody>
          <a:bodyPr/>
          <a:lstStyle/>
          <a:p>
            <a:r>
              <a:rPr lang="en-US" altLang="en-US">
                <a:cs typeface="Arial" pitchFamily="34" charset="0"/>
              </a:rPr>
              <a:t>Contoh Layout </a:t>
            </a:r>
            <a:r>
              <a:rPr lang="en-US" altLang="en-US" smtClean="0">
                <a:cs typeface="Arial" pitchFamily="34" charset="0"/>
              </a:rPr>
              <a:t>Proses</a:t>
            </a:r>
            <a:endParaRPr lang="en-US" altLang="en-US" smtClean="0">
              <a:ea typeface="Segoe UI Emoji" panose="020B0502040204020203" pitchFamily="34" charset="0"/>
              <a:cs typeface="Arial" pitchFamily="34" charset="0"/>
            </a:endParaRPr>
          </a:p>
        </p:txBody>
      </p:sp>
      <p:sp>
        <p:nvSpPr>
          <p:cNvPr id="104451" name="Rectangle 3"/>
          <p:cNvSpPr>
            <a:spLocks noChangeArrowheads="1"/>
          </p:cNvSpPr>
          <p:nvPr/>
        </p:nvSpPr>
        <p:spPr bwMode="auto">
          <a:xfrm>
            <a:off x="1331914" y="2159794"/>
            <a:ext cx="6480175" cy="2708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952500" algn="l"/>
                <a:tab pos="1143000" algn="l"/>
                <a:tab pos="2006600" algn="ctr"/>
                <a:tab pos="2857500" algn="ctr"/>
                <a:tab pos="3721100" algn="ctr"/>
                <a:tab pos="4572000" algn="ctr"/>
                <a:tab pos="54356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tabLst>
                <a:tab pos="952500" algn="l"/>
                <a:tab pos="1143000" algn="l"/>
                <a:tab pos="2006600" algn="ctr"/>
                <a:tab pos="2857500" algn="ctr"/>
                <a:tab pos="3721100" algn="ctr"/>
                <a:tab pos="4572000" algn="ctr"/>
                <a:tab pos="54356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tabLst>
                <a:tab pos="952500" algn="l"/>
                <a:tab pos="1143000" algn="l"/>
                <a:tab pos="2006600" algn="ctr"/>
                <a:tab pos="2857500" algn="ctr"/>
                <a:tab pos="3721100" algn="ctr"/>
                <a:tab pos="4572000" algn="ctr"/>
                <a:tab pos="54356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tabLst>
                <a:tab pos="952500" algn="l"/>
                <a:tab pos="1143000" algn="l"/>
                <a:tab pos="2006600" algn="ctr"/>
                <a:tab pos="2857500" algn="ctr"/>
                <a:tab pos="3721100" algn="ctr"/>
                <a:tab pos="4572000" algn="ctr"/>
                <a:tab pos="54356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tabLst>
                <a:tab pos="952500" algn="l"/>
                <a:tab pos="1143000" algn="l"/>
                <a:tab pos="2006600" algn="ctr"/>
                <a:tab pos="2857500" algn="ctr"/>
                <a:tab pos="3721100" algn="ctr"/>
                <a:tab pos="4572000" algn="ctr"/>
                <a:tab pos="54356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952500" algn="l"/>
                <a:tab pos="1143000" algn="l"/>
                <a:tab pos="2006600" algn="ctr"/>
                <a:tab pos="2857500" algn="ctr"/>
                <a:tab pos="3721100" algn="ctr"/>
                <a:tab pos="4572000" algn="ctr"/>
                <a:tab pos="54356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952500" algn="l"/>
                <a:tab pos="1143000" algn="l"/>
                <a:tab pos="2006600" algn="ctr"/>
                <a:tab pos="2857500" algn="ctr"/>
                <a:tab pos="3721100" algn="ctr"/>
                <a:tab pos="4572000" algn="ctr"/>
                <a:tab pos="54356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952500" algn="l"/>
                <a:tab pos="1143000" algn="l"/>
                <a:tab pos="2006600" algn="ctr"/>
                <a:tab pos="2857500" algn="ctr"/>
                <a:tab pos="3721100" algn="ctr"/>
                <a:tab pos="4572000" algn="ctr"/>
                <a:tab pos="54356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952500" algn="l"/>
                <a:tab pos="1143000" algn="l"/>
                <a:tab pos="2006600" algn="ctr"/>
                <a:tab pos="2857500" algn="ctr"/>
                <a:tab pos="3721100" algn="ctr"/>
                <a:tab pos="4572000" algn="ctr"/>
                <a:tab pos="54356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Aft>
                <a:spcPts val="1200"/>
              </a:spcAft>
            </a:pPr>
            <a:r>
              <a:rPr lang="en-US" altLang="en-US" sz="2000">
                <a:latin typeface="Segoe UI Emoji" panose="020B0502040204020203" pitchFamily="34" charset="0"/>
                <a:ea typeface="Segoe UI Emoji" panose="020B0502040204020203" pitchFamily="34" charset="0"/>
              </a:rPr>
              <a:t>Cost 	=		$50	+	$200	+	$40</a:t>
            </a:r>
            <a:br>
              <a:rPr lang="en-US" altLang="en-US" sz="2000">
                <a:latin typeface="Segoe UI Emoji" panose="020B0502040204020203" pitchFamily="34" charset="0"/>
                <a:ea typeface="Segoe UI Emoji" panose="020B0502040204020203" pitchFamily="34" charset="0"/>
              </a:rPr>
            </a:br>
            <a:r>
              <a:rPr lang="en-US" altLang="en-US" sz="2000">
                <a:latin typeface="Segoe UI Emoji" panose="020B0502040204020203" pitchFamily="34" charset="0"/>
                <a:ea typeface="Segoe UI Emoji" panose="020B0502040204020203" pitchFamily="34" charset="0"/>
              </a:rPr>
              <a:t>			(1 and 2)		(1 and 3)		(1 and 6)</a:t>
            </a:r>
          </a:p>
          <a:p>
            <a:pPr>
              <a:spcAft>
                <a:spcPts val="1200"/>
              </a:spcAft>
            </a:pPr>
            <a:r>
              <a:rPr lang="en-US" altLang="en-US" sz="2000">
                <a:latin typeface="Segoe UI Emoji" panose="020B0502040204020203" pitchFamily="34" charset="0"/>
                <a:ea typeface="Segoe UI Emoji" panose="020B0502040204020203" pitchFamily="34" charset="0"/>
              </a:rPr>
              <a:t>		+	$30	+	$50	+	$10</a:t>
            </a:r>
            <a:br>
              <a:rPr lang="en-US" altLang="en-US" sz="2000">
                <a:latin typeface="Segoe UI Emoji" panose="020B0502040204020203" pitchFamily="34" charset="0"/>
                <a:ea typeface="Segoe UI Emoji" panose="020B0502040204020203" pitchFamily="34" charset="0"/>
              </a:rPr>
            </a:br>
            <a:r>
              <a:rPr lang="en-US" altLang="en-US" sz="2000">
                <a:latin typeface="Segoe UI Emoji" panose="020B0502040204020203" pitchFamily="34" charset="0"/>
                <a:ea typeface="Segoe UI Emoji" panose="020B0502040204020203" pitchFamily="34" charset="0"/>
              </a:rPr>
              <a:t>			(2 and 3)		(2 and 4)		(2 and 5)</a:t>
            </a:r>
          </a:p>
          <a:p>
            <a:pPr>
              <a:spcAft>
                <a:spcPts val="1200"/>
              </a:spcAft>
            </a:pPr>
            <a:r>
              <a:rPr lang="en-US" altLang="en-US" sz="2000">
                <a:latin typeface="Segoe UI Emoji" panose="020B0502040204020203" pitchFamily="34" charset="0"/>
                <a:ea typeface="Segoe UI Emoji" panose="020B0502040204020203" pitchFamily="34" charset="0"/>
              </a:rPr>
              <a:t>		+	$40	+	$100	+	$50</a:t>
            </a:r>
            <a:br>
              <a:rPr lang="en-US" altLang="en-US" sz="2000">
                <a:latin typeface="Segoe UI Emoji" panose="020B0502040204020203" pitchFamily="34" charset="0"/>
                <a:ea typeface="Segoe UI Emoji" panose="020B0502040204020203" pitchFamily="34" charset="0"/>
              </a:rPr>
            </a:br>
            <a:r>
              <a:rPr lang="en-US" altLang="en-US" sz="2000">
                <a:latin typeface="Segoe UI Emoji" panose="020B0502040204020203" pitchFamily="34" charset="0"/>
                <a:ea typeface="Segoe UI Emoji" panose="020B0502040204020203" pitchFamily="34" charset="0"/>
              </a:rPr>
              <a:t>			(3 and 4)		(3 and 6)		(4 and 5)</a:t>
            </a:r>
          </a:p>
          <a:p>
            <a:pPr>
              <a:spcAft>
                <a:spcPts val="1200"/>
              </a:spcAft>
            </a:pPr>
            <a:r>
              <a:rPr lang="en-US" altLang="en-US" sz="2000">
                <a:latin typeface="Segoe UI Emoji" panose="020B0502040204020203" pitchFamily="34" charset="0"/>
                <a:ea typeface="Segoe UI Emoji" panose="020B0502040204020203" pitchFamily="34" charset="0"/>
              </a:rPr>
              <a:t>	= $570</a:t>
            </a:r>
          </a:p>
        </p:txBody>
      </p:sp>
    </p:spTree>
    <p:extLst>
      <p:ext uri="{BB962C8B-B14F-4D97-AF65-F5344CB8AC3E}">
        <p14:creationId xmlns:p14="http://schemas.microsoft.com/office/powerpoint/2010/main" val="4204840092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04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1" grpId="0" autoUpdateAnimBg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3850"/>
            <a:ext cx="7772400" cy="666750"/>
          </a:xfrm>
        </p:spPr>
        <p:txBody>
          <a:bodyPr/>
          <a:lstStyle/>
          <a:p>
            <a:r>
              <a:rPr lang="en-US" altLang="en-US" smtClean="0">
                <a:cs typeface="Arial" pitchFamily="34" charset="0"/>
              </a:rPr>
              <a:t>Contoh Layout Proses</a:t>
            </a:r>
          </a:p>
        </p:txBody>
      </p:sp>
      <p:sp>
        <p:nvSpPr>
          <p:cNvPr id="106517" name="Rectangle 21"/>
          <p:cNvSpPr>
            <a:spLocks noChangeArrowheads="1"/>
          </p:cNvSpPr>
          <p:nvPr/>
        </p:nvSpPr>
        <p:spPr bwMode="auto">
          <a:xfrm>
            <a:off x="708025" y="1115617"/>
            <a:ext cx="634282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800" smtClean="0"/>
              <a:t>Grafik Aliran Interdepartemental Revisi</a:t>
            </a:r>
            <a:endParaRPr lang="en-US" altLang="en-US" sz="2800"/>
          </a:p>
        </p:txBody>
      </p:sp>
      <p:sp>
        <p:nvSpPr>
          <p:cNvPr id="106537" name="Rectangle 41"/>
          <p:cNvSpPr>
            <a:spLocks noChangeArrowheads="1"/>
          </p:cNvSpPr>
          <p:nvPr/>
        </p:nvSpPr>
        <p:spPr bwMode="auto">
          <a:xfrm>
            <a:off x="7616825" y="1382316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Figure </a:t>
            </a:r>
            <a:r>
              <a:rPr lang="en-US" altLang="en-US" sz="1600">
                <a:solidFill>
                  <a:srgbClr val="255898"/>
                </a:solidFill>
              </a:rPr>
              <a:t>9.7</a:t>
            </a:r>
          </a:p>
        </p:txBody>
      </p:sp>
      <p:grpSp>
        <p:nvGrpSpPr>
          <p:cNvPr id="106575" name="Group 79"/>
          <p:cNvGrpSpPr>
            <a:grpSpLocks/>
          </p:cNvGrpSpPr>
          <p:nvPr/>
        </p:nvGrpSpPr>
        <p:grpSpPr bwMode="auto">
          <a:xfrm>
            <a:off x="614364" y="1484710"/>
            <a:ext cx="8216815" cy="3121818"/>
            <a:chOff x="387" y="1247"/>
            <a:chExt cx="4997" cy="2622"/>
          </a:xfrm>
        </p:grpSpPr>
        <p:sp>
          <p:nvSpPr>
            <p:cNvPr id="94213" name="Rectangle 43"/>
            <p:cNvSpPr>
              <a:spLocks noChangeArrowheads="1"/>
            </p:cNvSpPr>
            <p:nvPr/>
          </p:nvSpPr>
          <p:spPr bwMode="auto">
            <a:xfrm>
              <a:off x="2686" y="1247"/>
              <a:ext cx="296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/>
                <a:t>30</a:t>
              </a:r>
            </a:p>
          </p:txBody>
        </p:sp>
        <p:sp>
          <p:nvSpPr>
            <p:cNvPr id="94214" name="Line 45"/>
            <p:cNvSpPr>
              <a:spLocks noChangeShapeType="1"/>
            </p:cNvSpPr>
            <p:nvPr/>
          </p:nvSpPr>
          <p:spPr bwMode="auto">
            <a:xfrm>
              <a:off x="2840" y="2168"/>
              <a:ext cx="2160" cy="1240"/>
            </a:xfrm>
            <a:prstGeom prst="line">
              <a:avLst/>
            </a:prstGeom>
            <a:noFill/>
            <a:ln w="76200">
              <a:solidFill>
                <a:srgbClr val="175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215" name="Line 46"/>
            <p:cNvSpPr>
              <a:spLocks noChangeShapeType="1"/>
            </p:cNvSpPr>
            <p:nvPr/>
          </p:nvSpPr>
          <p:spPr bwMode="auto">
            <a:xfrm>
              <a:off x="752" y="2232"/>
              <a:ext cx="0" cy="1168"/>
            </a:xfrm>
            <a:prstGeom prst="line">
              <a:avLst/>
            </a:prstGeom>
            <a:noFill/>
            <a:ln w="76200">
              <a:solidFill>
                <a:srgbClr val="175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216" name="Line 47"/>
            <p:cNvSpPr>
              <a:spLocks noChangeShapeType="1"/>
            </p:cNvSpPr>
            <p:nvPr/>
          </p:nvSpPr>
          <p:spPr bwMode="auto">
            <a:xfrm>
              <a:off x="5008" y="2208"/>
              <a:ext cx="0" cy="1168"/>
            </a:xfrm>
            <a:prstGeom prst="line">
              <a:avLst/>
            </a:prstGeom>
            <a:noFill/>
            <a:ln w="76200">
              <a:solidFill>
                <a:srgbClr val="175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217" name="Line 48"/>
            <p:cNvSpPr>
              <a:spLocks noChangeShapeType="1"/>
            </p:cNvSpPr>
            <p:nvPr/>
          </p:nvSpPr>
          <p:spPr bwMode="auto">
            <a:xfrm flipV="1">
              <a:off x="712" y="2192"/>
              <a:ext cx="4304" cy="1208"/>
            </a:xfrm>
            <a:prstGeom prst="line">
              <a:avLst/>
            </a:prstGeom>
            <a:noFill/>
            <a:ln w="76200">
              <a:solidFill>
                <a:srgbClr val="175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218" name="Line 49"/>
            <p:cNvSpPr>
              <a:spLocks noChangeShapeType="1"/>
            </p:cNvSpPr>
            <p:nvPr/>
          </p:nvSpPr>
          <p:spPr bwMode="auto">
            <a:xfrm>
              <a:off x="704" y="2176"/>
              <a:ext cx="4304" cy="0"/>
            </a:xfrm>
            <a:prstGeom prst="line">
              <a:avLst/>
            </a:prstGeom>
            <a:noFill/>
            <a:ln w="76200">
              <a:solidFill>
                <a:srgbClr val="175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219" name="Line 50"/>
            <p:cNvSpPr>
              <a:spLocks noChangeShapeType="1"/>
            </p:cNvSpPr>
            <p:nvPr/>
          </p:nvSpPr>
          <p:spPr bwMode="auto">
            <a:xfrm>
              <a:off x="728" y="3416"/>
              <a:ext cx="2152" cy="0"/>
            </a:xfrm>
            <a:prstGeom prst="line">
              <a:avLst/>
            </a:prstGeom>
            <a:noFill/>
            <a:ln w="76200">
              <a:solidFill>
                <a:srgbClr val="175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220" name="Line 51"/>
            <p:cNvSpPr>
              <a:spLocks noChangeShapeType="1"/>
            </p:cNvSpPr>
            <p:nvPr/>
          </p:nvSpPr>
          <p:spPr bwMode="auto">
            <a:xfrm>
              <a:off x="752" y="2192"/>
              <a:ext cx="2112" cy="1216"/>
            </a:xfrm>
            <a:prstGeom prst="line">
              <a:avLst/>
            </a:prstGeom>
            <a:noFill/>
            <a:ln w="76200">
              <a:solidFill>
                <a:srgbClr val="175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221" name="Freeform 52"/>
            <p:cNvSpPr>
              <a:spLocks/>
            </p:cNvSpPr>
            <p:nvPr/>
          </p:nvSpPr>
          <p:spPr bwMode="auto">
            <a:xfrm>
              <a:off x="712" y="1493"/>
              <a:ext cx="4288" cy="691"/>
            </a:xfrm>
            <a:custGeom>
              <a:avLst/>
              <a:gdLst>
                <a:gd name="T0" fmla="*/ 0 w 4288"/>
                <a:gd name="T1" fmla="*/ 691 h 691"/>
                <a:gd name="T2" fmla="*/ 1152 w 4288"/>
                <a:gd name="T3" fmla="*/ 155 h 691"/>
                <a:gd name="T4" fmla="*/ 2176 w 4288"/>
                <a:gd name="T5" fmla="*/ 3 h 691"/>
                <a:gd name="T6" fmla="*/ 3104 w 4288"/>
                <a:gd name="T7" fmla="*/ 171 h 691"/>
                <a:gd name="T8" fmla="*/ 4288 w 4288"/>
                <a:gd name="T9" fmla="*/ 683 h 6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88"/>
                <a:gd name="T16" fmla="*/ 0 h 691"/>
                <a:gd name="T17" fmla="*/ 4288 w 4288"/>
                <a:gd name="T18" fmla="*/ 691 h 6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88" h="691">
                  <a:moveTo>
                    <a:pt x="0" y="691"/>
                  </a:moveTo>
                  <a:cubicBezTo>
                    <a:pt x="192" y="602"/>
                    <a:pt x="789" y="270"/>
                    <a:pt x="1152" y="155"/>
                  </a:cubicBezTo>
                  <a:cubicBezTo>
                    <a:pt x="1515" y="40"/>
                    <a:pt x="1851" y="0"/>
                    <a:pt x="2176" y="3"/>
                  </a:cubicBezTo>
                  <a:cubicBezTo>
                    <a:pt x="2501" y="6"/>
                    <a:pt x="2752" y="58"/>
                    <a:pt x="3104" y="171"/>
                  </a:cubicBezTo>
                  <a:cubicBezTo>
                    <a:pt x="3456" y="284"/>
                    <a:pt x="4041" y="576"/>
                    <a:pt x="4288" y="683"/>
                  </a:cubicBezTo>
                </a:path>
              </a:pathLst>
            </a:custGeom>
            <a:noFill/>
            <a:ln w="76200" cmpd="sng">
              <a:solidFill>
                <a:srgbClr val="175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222" name="Rectangle 53"/>
            <p:cNvSpPr>
              <a:spLocks noChangeArrowheads="1"/>
            </p:cNvSpPr>
            <p:nvPr/>
          </p:nvSpPr>
          <p:spPr bwMode="auto">
            <a:xfrm>
              <a:off x="1550" y="1927"/>
              <a:ext cx="296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/>
                <a:t>50</a:t>
              </a:r>
            </a:p>
          </p:txBody>
        </p:sp>
        <p:sp>
          <p:nvSpPr>
            <p:cNvPr id="94223" name="Rectangle 54"/>
            <p:cNvSpPr>
              <a:spLocks noChangeArrowheads="1"/>
            </p:cNvSpPr>
            <p:nvPr/>
          </p:nvSpPr>
          <p:spPr bwMode="auto">
            <a:xfrm rot="1775426">
              <a:off x="3957" y="2588"/>
              <a:ext cx="296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/>
                <a:t>20</a:t>
              </a:r>
            </a:p>
          </p:txBody>
        </p:sp>
        <p:sp>
          <p:nvSpPr>
            <p:cNvPr id="94224" name="Rectangle 55"/>
            <p:cNvSpPr>
              <a:spLocks noChangeArrowheads="1"/>
            </p:cNvSpPr>
            <p:nvPr/>
          </p:nvSpPr>
          <p:spPr bwMode="auto">
            <a:xfrm>
              <a:off x="1614" y="3407"/>
              <a:ext cx="296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/>
                <a:t>50</a:t>
              </a:r>
            </a:p>
          </p:txBody>
        </p:sp>
        <p:sp>
          <p:nvSpPr>
            <p:cNvPr id="94225" name="Rectangle 56"/>
            <p:cNvSpPr>
              <a:spLocks noChangeArrowheads="1"/>
            </p:cNvSpPr>
            <p:nvPr/>
          </p:nvSpPr>
          <p:spPr bwMode="auto">
            <a:xfrm rot="1807899">
              <a:off x="1589" y="2452"/>
              <a:ext cx="296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/>
                <a:t>10</a:t>
              </a:r>
            </a:p>
          </p:txBody>
        </p:sp>
        <p:sp>
          <p:nvSpPr>
            <p:cNvPr id="94226" name="Rectangle 57"/>
            <p:cNvSpPr>
              <a:spLocks noChangeArrowheads="1"/>
            </p:cNvSpPr>
            <p:nvPr/>
          </p:nvSpPr>
          <p:spPr bwMode="auto">
            <a:xfrm rot="20688470">
              <a:off x="2693" y="2504"/>
              <a:ext cx="296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/>
                <a:t>20</a:t>
              </a:r>
            </a:p>
          </p:txBody>
        </p:sp>
        <p:sp>
          <p:nvSpPr>
            <p:cNvPr id="94227" name="Rectangle 58"/>
            <p:cNvSpPr>
              <a:spLocks noChangeArrowheads="1"/>
            </p:cNvSpPr>
            <p:nvPr/>
          </p:nvSpPr>
          <p:spPr bwMode="auto">
            <a:xfrm>
              <a:off x="766" y="2671"/>
              <a:ext cx="296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/>
                <a:t>50</a:t>
              </a:r>
            </a:p>
          </p:txBody>
        </p:sp>
        <p:sp>
          <p:nvSpPr>
            <p:cNvPr id="94228" name="Rectangle 59"/>
            <p:cNvSpPr>
              <a:spLocks noChangeArrowheads="1"/>
            </p:cNvSpPr>
            <p:nvPr/>
          </p:nvSpPr>
          <p:spPr bwMode="auto">
            <a:xfrm>
              <a:off x="4998" y="2647"/>
              <a:ext cx="386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/>
                <a:t>100</a:t>
              </a:r>
            </a:p>
          </p:txBody>
        </p:sp>
        <p:sp>
          <p:nvSpPr>
            <p:cNvPr id="94229" name="Rectangle 60"/>
            <p:cNvSpPr>
              <a:spLocks noChangeArrowheads="1"/>
            </p:cNvSpPr>
            <p:nvPr/>
          </p:nvSpPr>
          <p:spPr bwMode="auto">
            <a:xfrm>
              <a:off x="3734" y="1927"/>
              <a:ext cx="386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/>
                <a:t>100</a:t>
              </a:r>
            </a:p>
          </p:txBody>
        </p:sp>
        <p:grpSp>
          <p:nvGrpSpPr>
            <p:cNvPr id="94230" name="Group 61"/>
            <p:cNvGrpSpPr>
              <a:grpSpLocks/>
            </p:cNvGrpSpPr>
            <p:nvPr/>
          </p:nvGrpSpPr>
          <p:grpSpPr bwMode="auto">
            <a:xfrm>
              <a:off x="4654" y="1852"/>
              <a:ext cx="701" cy="653"/>
              <a:chOff x="4310" y="1344"/>
              <a:chExt cx="701" cy="653"/>
            </a:xfrm>
          </p:grpSpPr>
          <p:sp>
            <p:nvSpPr>
              <p:cNvPr id="106558" name="Oval 62"/>
              <p:cNvSpPr>
                <a:spLocks noChangeArrowheads="1"/>
              </p:cNvSpPr>
              <p:nvPr/>
            </p:nvSpPr>
            <p:spPr bwMode="auto">
              <a:xfrm>
                <a:off x="4344" y="1344"/>
                <a:ext cx="632" cy="632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94247" name="Rectangle 63"/>
              <p:cNvSpPr>
                <a:spLocks noChangeArrowheads="1"/>
              </p:cNvSpPr>
              <p:nvPr/>
            </p:nvSpPr>
            <p:spPr bwMode="auto">
              <a:xfrm>
                <a:off x="4310" y="1377"/>
                <a:ext cx="701" cy="6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/>
                <a:r>
                  <a:rPr lang="en-US" altLang="en-US" sz="1400" smtClean="0"/>
                  <a:t>Mesin</a:t>
                </a:r>
              </a:p>
              <a:p>
                <a:pPr algn="ctr"/>
                <a:r>
                  <a:rPr lang="en-US" altLang="en-US" sz="1400" smtClean="0"/>
                  <a:t>workshop </a:t>
                </a:r>
                <a:r>
                  <a:rPr lang="en-US" altLang="en-US" sz="1400"/>
                  <a:t>(3)</a:t>
                </a:r>
              </a:p>
            </p:txBody>
          </p:sp>
        </p:grpSp>
        <p:grpSp>
          <p:nvGrpSpPr>
            <p:cNvPr id="94231" name="Group 64"/>
            <p:cNvGrpSpPr>
              <a:grpSpLocks/>
            </p:cNvGrpSpPr>
            <p:nvPr/>
          </p:nvGrpSpPr>
          <p:grpSpPr bwMode="auto">
            <a:xfrm>
              <a:off x="4671" y="3096"/>
              <a:ext cx="666" cy="632"/>
              <a:chOff x="4670" y="3208"/>
              <a:chExt cx="666" cy="632"/>
            </a:xfrm>
          </p:grpSpPr>
          <p:sp>
            <p:nvSpPr>
              <p:cNvPr id="94244" name="Oval 65"/>
              <p:cNvSpPr>
                <a:spLocks noChangeArrowheads="1"/>
              </p:cNvSpPr>
              <p:nvPr/>
            </p:nvSpPr>
            <p:spPr bwMode="auto">
              <a:xfrm>
                <a:off x="4687" y="3208"/>
                <a:ext cx="632" cy="632"/>
              </a:xfrm>
              <a:prstGeom prst="ellipse">
                <a:avLst/>
              </a:prstGeom>
              <a:solidFill>
                <a:srgbClr val="24BDB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94245" name="Rectangle 66"/>
              <p:cNvSpPr>
                <a:spLocks noChangeArrowheads="1"/>
              </p:cNvSpPr>
              <p:nvPr/>
            </p:nvSpPr>
            <p:spPr bwMode="auto">
              <a:xfrm>
                <a:off x="4670" y="3361"/>
                <a:ext cx="666" cy="4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/>
                <a:r>
                  <a:rPr lang="en-US" altLang="en-US" sz="1400" smtClean="0"/>
                  <a:t>Pengujian</a:t>
                </a:r>
                <a:endParaRPr lang="en-US" altLang="en-US" sz="1400"/>
              </a:p>
              <a:p>
                <a:pPr algn="ctr"/>
                <a:r>
                  <a:rPr lang="en-US" altLang="en-US" sz="1400"/>
                  <a:t>(6)</a:t>
                </a:r>
              </a:p>
            </p:txBody>
          </p:sp>
        </p:grpSp>
        <p:grpSp>
          <p:nvGrpSpPr>
            <p:cNvPr id="94232" name="Group 67"/>
            <p:cNvGrpSpPr>
              <a:grpSpLocks/>
            </p:cNvGrpSpPr>
            <p:nvPr/>
          </p:nvGrpSpPr>
          <p:grpSpPr bwMode="auto">
            <a:xfrm>
              <a:off x="2518" y="3096"/>
              <a:ext cx="677" cy="773"/>
              <a:chOff x="2493" y="3152"/>
              <a:chExt cx="677" cy="773"/>
            </a:xfrm>
          </p:grpSpPr>
          <p:sp>
            <p:nvSpPr>
              <p:cNvPr id="106564" name="Oval 68"/>
              <p:cNvSpPr>
                <a:spLocks noChangeArrowheads="1"/>
              </p:cNvSpPr>
              <p:nvPr/>
            </p:nvSpPr>
            <p:spPr bwMode="auto">
              <a:xfrm>
                <a:off x="2515" y="3152"/>
                <a:ext cx="632" cy="632"/>
              </a:xfrm>
              <a:prstGeom prst="ellipse">
                <a:avLst/>
              </a:prstGeom>
              <a:solidFill>
                <a:schemeClr val="accent4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94243" name="Rectangle 69"/>
              <p:cNvSpPr>
                <a:spLocks noChangeArrowheads="1"/>
              </p:cNvSpPr>
              <p:nvPr/>
            </p:nvSpPr>
            <p:spPr bwMode="auto">
              <a:xfrm>
                <a:off x="2493" y="3305"/>
                <a:ext cx="677" cy="6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/>
                <a:r>
                  <a:rPr lang="en-US" altLang="en-US" sz="1400" smtClean="0">
                    <a:solidFill>
                      <a:schemeClr val="bg1"/>
                    </a:solidFill>
                  </a:rPr>
                  <a:t>Pengiriman</a:t>
                </a:r>
                <a:endParaRPr lang="en-US" altLang="en-US" sz="1400">
                  <a:solidFill>
                    <a:schemeClr val="bg1"/>
                  </a:solidFill>
                </a:endParaRPr>
              </a:p>
              <a:p>
                <a:pPr algn="ctr"/>
                <a:r>
                  <a:rPr lang="en-US" altLang="en-US" sz="1400">
                    <a:solidFill>
                      <a:schemeClr val="bg1"/>
                    </a:solidFill>
                  </a:rPr>
                  <a:t>(5)</a:t>
                </a:r>
              </a:p>
            </p:txBody>
          </p:sp>
        </p:grpSp>
        <p:grpSp>
          <p:nvGrpSpPr>
            <p:cNvPr id="94233" name="Group 70"/>
            <p:cNvGrpSpPr>
              <a:grpSpLocks/>
            </p:cNvGrpSpPr>
            <p:nvPr/>
          </p:nvGrpSpPr>
          <p:grpSpPr bwMode="auto">
            <a:xfrm>
              <a:off x="390" y="3096"/>
              <a:ext cx="710" cy="773"/>
              <a:chOff x="390" y="3144"/>
              <a:chExt cx="710" cy="773"/>
            </a:xfrm>
          </p:grpSpPr>
          <p:sp>
            <p:nvSpPr>
              <p:cNvPr id="94240" name="Oval 71"/>
              <p:cNvSpPr>
                <a:spLocks noChangeArrowheads="1"/>
              </p:cNvSpPr>
              <p:nvPr/>
            </p:nvSpPr>
            <p:spPr bwMode="auto">
              <a:xfrm>
                <a:off x="429" y="3144"/>
                <a:ext cx="632" cy="632"/>
              </a:xfrm>
              <a:prstGeom prst="ellipse">
                <a:avLst/>
              </a:prstGeom>
              <a:solidFill>
                <a:schemeClr val="accent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94241" name="Rectangle 72"/>
              <p:cNvSpPr>
                <a:spLocks noChangeArrowheads="1"/>
              </p:cNvSpPr>
              <p:nvPr/>
            </p:nvSpPr>
            <p:spPr bwMode="auto">
              <a:xfrm>
                <a:off x="390" y="3297"/>
                <a:ext cx="710" cy="6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/>
                <a:r>
                  <a:rPr lang="en-US" altLang="en-US" sz="1400" smtClean="0"/>
                  <a:t>Penerimaan</a:t>
                </a:r>
                <a:endParaRPr lang="en-US" altLang="en-US" sz="1400"/>
              </a:p>
              <a:p>
                <a:pPr algn="ctr"/>
                <a:r>
                  <a:rPr lang="en-US" altLang="en-US" sz="1400"/>
                  <a:t>(4)</a:t>
                </a:r>
              </a:p>
            </p:txBody>
          </p:sp>
        </p:grpSp>
        <p:grpSp>
          <p:nvGrpSpPr>
            <p:cNvPr id="94234" name="Group 73"/>
            <p:cNvGrpSpPr>
              <a:grpSpLocks/>
            </p:cNvGrpSpPr>
            <p:nvPr/>
          </p:nvGrpSpPr>
          <p:grpSpPr bwMode="auto">
            <a:xfrm>
              <a:off x="387" y="1852"/>
              <a:ext cx="718" cy="632"/>
              <a:chOff x="387" y="1928"/>
              <a:chExt cx="718" cy="632"/>
            </a:xfrm>
          </p:grpSpPr>
          <p:sp>
            <p:nvSpPr>
              <p:cNvPr id="106570" name="Oval 74"/>
              <p:cNvSpPr>
                <a:spLocks noChangeArrowheads="1"/>
              </p:cNvSpPr>
              <p:nvPr/>
            </p:nvSpPr>
            <p:spPr bwMode="auto">
              <a:xfrm>
                <a:off x="427" y="1928"/>
                <a:ext cx="632" cy="632"/>
              </a:xfrm>
              <a:prstGeom prst="ellipse">
                <a:avLst/>
              </a:prstGeom>
              <a:solidFill>
                <a:schemeClr val="accent3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94239" name="Rectangle 75"/>
              <p:cNvSpPr>
                <a:spLocks noChangeArrowheads="1"/>
              </p:cNvSpPr>
              <p:nvPr/>
            </p:nvSpPr>
            <p:spPr bwMode="auto">
              <a:xfrm>
                <a:off x="387" y="2081"/>
                <a:ext cx="718" cy="4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/>
                <a:r>
                  <a:rPr lang="en-US" altLang="en-US" sz="1400" smtClean="0"/>
                  <a:t>Pengecatan</a:t>
                </a:r>
                <a:endParaRPr lang="en-US" altLang="en-US" sz="1400"/>
              </a:p>
              <a:p>
                <a:pPr algn="ctr"/>
                <a:r>
                  <a:rPr lang="en-US" altLang="en-US" sz="1400"/>
                  <a:t>(2)</a:t>
                </a:r>
              </a:p>
            </p:txBody>
          </p:sp>
        </p:grpSp>
        <p:grpSp>
          <p:nvGrpSpPr>
            <p:cNvPr id="94235" name="Group 76"/>
            <p:cNvGrpSpPr>
              <a:grpSpLocks/>
            </p:cNvGrpSpPr>
            <p:nvPr/>
          </p:nvGrpSpPr>
          <p:grpSpPr bwMode="auto">
            <a:xfrm>
              <a:off x="2510" y="1852"/>
              <a:ext cx="695" cy="632"/>
              <a:chOff x="2262" y="1512"/>
              <a:chExt cx="695" cy="632"/>
            </a:xfrm>
          </p:grpSpPr>
          <p:sp>
            <p:nvSpPr>
              <p:cNvPr id="106573" name="Oval 77"/>
              <p:cNvSpPr>
                <a:spLocks noChangeArrowheads="1"/>
              </p:cNvSpPr>
              <p:nvPr/>
            </p:nvSpPr>
            <p:spPr bwMode="auto">
              <a:xfrm>
                <a:off x="2293" y="1512"/>
                <a:ext cx="632" cy="632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94237" name="Rectangle 78"/>
              <p:cNvSpPr>
                <a:spLocks noChangeArrowheads="1"/>
              </p:cNvSpPr>
              <p:nvPr/>
            </p:nvSpPr>
            <p:spPr bwMode="auto">
              <a:xfrm>
                <a:off x="2262" y="1665"/>
                <a:ext cx="695" cy="4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/>
                <a:r>
                  <a:rPr lang="en-US" altLang="en-US" sz="1400" smtClean="0"/>
                  <a:t>Perakitan</a:t>
                </a:r>
                <a:endParaRPr lang="en-US" altLang="en-US" sz="1400"/>
              </a:p>
              <a:p>
                <a:pPr algn="ctr"/>
                <a:r>
                  <a:rPr lang="en-US" altLang="en-US" sz="1400"/>
                  <a:t>(1)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58398118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6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06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06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517" grpId="0" autoUpdateAnimBg="0"/>
      <p:bldP spid="106537" grpId="0" autoUpdateAnimBg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7327529"/>
              </p:ext>
            </p:extLst>
          </p:nvPr>
        </p:nvGraphicFramePr>
        <p:xfrm>
          <a:off x="3232150" y="990600"/>
          <a:ext cx="2679700" cy="11691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5" name="Equation" r:id="rId4" imgW="2669400" imgH="1042200" progId="Equation.3">
                  <p:embed/>
                </p:oleObj>
              </mc:Choice>
              <mc:Fallback>
                <p:oleObj name="Equation" r:id="rId4" imgW="2669400" imgH="1042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2150" y="990600"/>
                        <a:ext cx="2679700" cy="116919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1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3850"/>
            <a:ext cx="7772400" cy="666750"/>
          </a:xfrm>
        </p:spPr>
        <p:txBody>
          <a:bodyPr/>
          <a:lstStyle/>
          <a:p>
            <a:r>
              <a:rPr lang="en-US" altLang="en-US">
                <a:cs typeface="Arial" pitchFamily="34" charset="0"/>
              </a:rPr>
              <a:t>Contoh Layout Proses</a:t>
            </a:r>
            <a:endParaRPr lang="en-US" altLang="en-US" smtClean="0">
              <a:cs typeface="Arial" pitchFamily="34" charset="0"/>
            </a:endParaRPr>
          </a:p>
        </p:txBody>
      </p:sp>
      <p:sp>
        <p:nvSpPr>
          <p:cNvPr id="104451" name="Rectangle 3"/>
          <p:cNvSpPr>
            <a:spLocks noChangeArrowheads="1"/>
          </p:cNvSpPr>
          <p:nvPr/>
        </p:nvSpPr>
        <p:spPr bwMode="auto">
          <a:xfrm>
            <a:off x="1331914" y="2159794"/>
            <a:ext cx="6480175" cy="2708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952500" algn="l"/>
                <a:tab pos="1143000" algn="l"/>
                <a:tab pos="2006600" algn="ctr"/>
                <a:tab pos="2857500" algn="ctr"/>
                <a:tab pos="3721100" algn="ctr"/>
                <a:tab pos="4572000" algn="ctr"/>
                <a:tab pos="54356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tabLst>
                <a:tab pos="952500" algn="l"/>
                <a:tab pos="1143000" algn="l"/>
                <a:tab pos="2006600" algn="ctr"/>
                <a:tab pos="2857500" algn="ctr"/>
                <a:tab pos="3721100" algn="ctr"/>
                <a:tab pos="4572000" algn="ctr"/>
                <a:tab pos="54356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tabLst>
                <a:tab pos="952500" algn="l"/>
                <a:tab pos="1143000" algn="l"/>
                <a:tab pos="2006600" algn="ctr"/>
                <a:tab pos="2857500" algn="ctr"/>
                <a:tab pos="3721100" algn="ctr"/>
                <a:tab pos="4572000" algn="ctr"/>
                <a:tab pos="54356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tabLst>
                <a:tab pos="952500" algn="l"/>
                <a:tab pos="1143000" algn="l"/>
                <a:tab pos="2006600" algn="ctr"/>
                <a:tab pos="2857500" algn="ctr"/>
                <a:tab pos="3721100" algn="ctr"/>
                <a:tab pos="4572000" algn="ctr"/>
                <a:tab pos="54356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tabLst>
                <a:tab pos="952500" algn="l"/>
                <a:tab pos="1143000" algn="l"/>
                <a:tab pos="2006600" algn="ctr"/>
                <a:tab pos="2857500" algn="ctr"/>
                <a:tab pos="3721100" algn="ctr"/>
                <a:tab pos="4572000" algn="ctr"/>
                <a:tab pos="54356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952500" algn="l"/>
                <a:tab pos="1143000" algn="l"/>
                <a:tab pos="2006600" algn="ctr"/>
                <a:tab pos="2857500" algn="ctr"/>
                <a:tab pos="3721100" algn="ctr"/>
                <a:tab pos="4572000" algn="ctr"/>
                <a:tab pos="54356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952500" algn="l"/>
                <a:tab pos="1143000" algn="l"/>
                <a:tab pos="2006600" algn="ctr"/>
                <a:tab pos="2857500" algn="ctr"/>
                <a:tab pos="3721100" algn="ctr"/>
                <a:tab pos="4572000" algn="ctr"/>
                <a:tab pos="54356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952500" algn="l"/>
                <a:tab pos="1143000" algn="l"/>
                <a:tab pos="2006600" algn="ctr"/>
                <a:tab pos="2857500" algn="ctr"/>
                <a:tab pos="3721100" algn="ctr"/>
                <a:tab pos="4572000" algn="ctr"/>
                <a:tab pos="54356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952500" algn="l"/>
                <a:tab pos="1143000" algn="l"/>
                <a:tab pos="2006600" algn="ctr"/>
                <a:tab pos="2857500" algn="ctr"/>
                <a:tab pos="3721100" algn="ctr"/>
                <a:tab pos="4572000" algn="ctr"/>
                <a:tab pos="54356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Aft>
                <a:spcPts val="1200"/>
              </a:spcAft>
            </a:pPr>
            <a:r>
              <a:rPr lang="en-US" altLang="en-US" sz="2000">
                <a:latin typeface="Segoe UI Emoji" panose="020B0502040204020203" pitchFamily="34" charset="0"/>
                <a:ea typeface="Segoe UI Emoji" panose="020B0502040204020203" pitchFamily="34" charset="0"/>
              </a:rPr>
              <a:t>Cost 	=		$50	+	$100	+	$20</a:t>
            </a:r>
            <a:br>
              <a:rPr lang="en-US" altLang="en-US" sz="2000">
                <a:latin typeface="Segoe UI Emoji" panose="020B0502040204020203" pitchFamily="34" charset="0"/>
                <a:ea typeface="Segoe UI Emoji" panose="020B0502040204020203" pitchFamily="34" charset="0"/>
              </a:rPr>
            </a:br>
            <a:r>
              <a:rPr lang="en-US" altLang="en-US" sz="2000">
                <a:latin typeface="Segoe UI Emoji" panose="020B0502040204020203" pitchFamily="34" charset="0"/>
                <a:ea typeface="Segoe UI Emoji" panose="020B0502040204020203" pitchFamily="34" charset="0"/>
              </a:rPr>
              <a:t>			(1 and 2)		(1 and 3)		(1 and 6)</a:t>
            </a:r>
          </a:p>
          <a:p>
            <a:pPr>
              <a:spcAft>
                <a:spcPts val="1200"/>
              </a:spcAft>
            </a:pPr>
            <a:r>
              <a:rPr lang="en-US" altLang="en-US" sz="2000">
                <a:latin typeface="Segoe UI Emoji" panose="020B0502040204020203" pitchFamily="34" charset="0"/>
                <a:ea typeface="Segoe UI Emoji" panose="020B0502040204020203" pitchFamily="34" charset="0"/>
              </a:rPr>
              <a:t>		+	$60	+	$50	+	$10</a:t>
            </a:r>
            <a:br>
              <a:rPr lang="en-US" altLang="en-US" sz="2000">
                <a:latin typeface="Segoe UI Emoji" panose="020B0502040204020203" pitchFamily="34" charset="0"/>
                <a:ea typeface="Segoe UI Emoji" panose="020B0502040204020203" pitchFamily="34" charset="0"/>
              </a:rPr>
            </a:br>
            <a:r>
              <a:rPr lang="en-US" altLang="en-US" sz="2000">
                <a:latin typeface="Segoe UI Emoji" panose="020B0502040204020203" pitchFamily="34" charset="0"/>
                <a:ea typeface="Segoe UI Emoji" panose="020B0502040204020203" pitchFamily="34" charset="0"/>
              </a:rPr>
              <a:t>			(2 and 3)		(2 and 4)		(2 and 5)</a:t>
            </a:r>
          </a:p>
          <a:p>
            <a:pPr>
              <a:spcAft>
                <a:spcPts val="1200"/>
              </a:spcAft>
            </a:pPr>
            <a:r>
              <a:rPr lang="en-US" altLang="en-US" sz="2000">
                <a:latin typeface="Segoe UI Emoji" panose="020B0502040204020203" pitchFamily="34" charset="0"/>
                <a:ea typeface="Segoe UI Emoji" panose="020B0502040204020203" pitchFamily="34" charset="0"/>
              </a:rPr>
              <a:t>		+	$40	+	$100	+	$50</a:t>
            </a:r>
            <a:br>
              <a:rPr lang="en-US" altLang="en-US" sz="2000">
                <a:latin typeface="Segoe UI Emoji" panose="020B0502040204020203" pitchFamily="34" charset="0"/>
                <a:ea typeface="Segoe UI Emoji" panose="020B0502040204020203" pitchFamily="34" charset="0"/>
              </a:rPr>
            </a:br>
            <a:r>
              <a:rPr lang="en-US" altLang="en-US" sz="2000">
                <a:latin typeface="Segoe UI Emoji" panose="020B0502040204020203" pitchFamily="34" charset="0"/>
                <a:ea typeface="Segoe UI Emoji" panose="020B0502040204020203" pitchFamily="34" charset="0"/>
              </a:rPr>
              <a:t>			(3 and 4)		(3 and 6)		(4 and 5)</a:t>
            </a:r>
          </a:p>
          <a:p>
            <a:pPr>
              <a:spcAft>
                <a:spcPts val="1200"/>
              </a:spcAft>
            </a:pPr>
            <a:r>
              <a:rPr lang="en-US" altLang="en-US" sz="2000">
                <a:latin typeface="Segoe UI Emoji" panose="020B0502040204020203" pitchFamily="34" charset="0"/>
                <a:ea typeface="Segoe UI Emoji" panose="020B0502040204020203" pitchFamily="34" charset="0"/>
              </a:rPr>
              <a:t>	= $480</a:t>
            </a:r>
          </a:p>
        </p:txBody>
      </p:sp>
    </p:spTree>
    <p:extLst>
      <p:ext uri="{BB962C8B-B14F-4D97-AF65-F5344CB8AC3E}">
        <p14:creationId xmlns:p14="http://schemas.microsoft.com/office/powerpoint/2010/main" val="2880313210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04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1" grpId="0" autoUpdateAnimBg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594" name="Group 2"/>
          <p:cNvGrpSpPr>
            <a:grpSpLocks/>
          </p:cNvGrpSpPr>
          <p:nvPr/>
        </p:nvGrpSpPr>
        <p:grpSpPr bwMode="auto">
          <a:xfrm>
            <a:off x="1625601" y="1062038"/>
            <a:ext cx="6432550" cy="4731543"/>
            <a:chOff x="1024" y="972"/>
            <a:chExt cx="4052" cy="3974"/>
          </a:xfrm>
        </p:grpSpPr>
        <p:sp>
          <p:nvSpPr>
            <p:cNvPr id="99334" name="Rectangle 3"/>
            <p:cNvSpPr>
              <a:spLocks noChangeArrowheads="1"/>
            </p:cNvSpPr>
            <p:nvPr/>
          </p:nvSpPr>
          <p:spPr bwMode="auto">
            <a:xfrm>
              <a:off x="1030" y="972"/>
              <a:ext cx="3372" cy="39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863600" algn="ctr"/>
                  <a:tab pos="2768600" algn="ctr"/>
                  <a:tab pos="4762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tabLst>
                  <a:tab pos="863600" algn="ctr"/>
                  <a:tab pos="2768600" algn="ctr"/>
                  <a:tab pos="4762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tabLst>
                  <a:tab pos="863600" algn="ctr"/>
                  <a:tab pos="2768600" algn="ctr"/>
                  <a:tab pos="4762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tabLst>
                  <a:tab pos="863600" algn="ctr"/>
                  <a:tab pos="2768600" algn="ctr"/>
                  <a:tab pos="4762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tabLst>
                  <a:tab pos="863600" algn="ctr"/>
                  <a:tab pos="2768600" algn="ctr"/>
                  <a:tab pos="4762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863600" algn="ctr"/>
                  <a:tab pos="2768600" algn="ctr"/>
                  <a:tab pos="4762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863600" algn="ctr"/>
                  <a:tab pos="2768600" algn="ctr"/>
                  <a:tab pos="4762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863600" algn="ctr"/>
                  <a:tab pos="2768600" algn="ctr"/>
                  <a:tab pos="4762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863600" algn="ctr"/>
                  <a:tab pos="2768600" algn="ctr"/>
                  <a:tab pos="4762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  <a:spcAft>
                  <a:spcPct val="250000"/>
                </a:spcAft>
              </a:pPr>
              <a:r>
                <a:rPr lang="en-US" altLang="en-US">
                  <a:latin typeface="Gill Sans MT" panose="020B0502020104020203" pitchFamily="34" charset="0"/>
                </a:rPr>
                <a:t>	Area A	Area B	Area C</a:t>
              </a:r>
            </a:p>
            <a:p>
              <a:pPr>
                <a:lnSpc>
                  <a:spcPct val="85000"/>
                </a:lnSpc>
              </a:pPr>
              <a:r>
                <a:rPr lang="en-US" altLang="en-US">
                  <a:latin typeface="Gill Sans MT" panose="020B0502020104020203" pitchFamily="34" charset="0"/>
                </a:rPr>
                <a:t>	</a:t>
              </a:r>
            </a:p>
            <a:p>
              <a:pPr>
                <a:lnSpc>
                  <a:spcPct val="85000"/>
                </a:lnSpc>
              </a:pPr>
              <a:r>
                <a:rPr lang="en-US" altLang="en-US">
                  <a:latin typeface="Gill Sans MT" panose="020B0502020104020203" pitchFamily="34" charset="0"/>
                </a:rPr>
                <a:t>	</a:t>
              </a:r>
            </a:p>
            <a:p>
              <a:pPr>
                <a:lnSpc>
                  <a:spcPct val="85000"/>
                </a:lnSpc>
                <a:spcAft>
                  <a:spcPct val="450000"/>
                </a:spcAft>
              </a:pPr>
              <a:r>
                <a:rPr lang="en-US" altLang="en-US">
                  <a:latin typeface="Gill Sans MT" panose="020B0502020104020203" pitchFamily="34" charset="0"/>
                </a:rPr>
                <a:t>	</a:t>
              </a:r>
            </a:p>
            <a:p>
              <a:pPr>
                <a:lnSpc>
                  <a:spcPct val="85000"/>
                </a:lnSpc>
              </a:pPr>
              <a:r>
                <a:rPr lang="en-US" altLang="en-US">
                  <a:latin typeface="Gill Sans MT" panose="020B0502020104020203" pitchFamily="34" charset="0"/>
                </a:rPr>
                <a:t>	</a:t>
              </a:r>
            </a:p>
            <a:p>
              <a:pPr>
                <a:lnSpc>
                  <a:spcPct val="85000"/>
                </a:lnSpc>
              </a:pPr>
              <a:r>
                <a:rPr lang="en-US" altLang="en-US">
                  <a:latin typeface="Gill Sans MT" panose="020B0502020104020203" pitchFamily="34" charset="0"/>
                </a:rPr>
                <a:t>	</a:t>
              </a:r>
            </a:p>
            <a:p>
              <a:pPr>
                <a:lnSpc>
                  <a:spcPct val="85000"/>
                </a:lnSpc>
                <a:spcAft>
                  <a:spcPct val="295000"/>
                </a:spcAft>
              </a:pPr>
              <a:r>
                <a:rPr lang="en-US" altLang="en-US">
                  <a:latin typeface="Gill Sans MT" panose="020B0502020104020203" pitchFamily="34" charset="0"/>
                </a:rPr>
                <a:t>	</a:t>
              </a:r>
            </a:p>
            <a:p>
              <a:pPr>
                <a:lnSpc>
                  <a:spcPct val="85000"/>
                </a:lnSpc>
              </a:pPr>
              <a:r>
                <a:rPr lang="en-US" altLang="en-US">
                  <a:latin typeface="Gill Sans MT" panose="020B0502020104020203" pitchFamily="34" charset="0"/>
                </a:rPr>
                <a:t>	Area D	Area E	Area F</a:t>
              </a:r>
            </a:p>
          </p:txBody>
        </p:sp>
        <p:grpSp>
          <p:nvGrpSpPr>
            <p:cNvPr id="99335" name="Group 4"/>
            <p:cNvGrpSpPr>
              <a:grpSpLocks/>
            </p:cNvGrpSpPr>
            <p:nvPr/>
          </p:nvGrpSpPr>
          <p:grpSpPr bwMode="auto">
            <a:xfrm>
              <a:off x="1024" y="1208"/>
              <a:ext cx="3696" cy="2464"/>
              <a:chOff x="1024" y="1208"/>
              <a:chExt cx="3696" cy="2464"/>
            </a:xfrm>
          </p:grpSpPr>
          <p:sp>
            <p:nvSpPr>
              <p:cNvPr id="110597" name="Rectangle 5"/>
              <p:cNvSpPr>
                <a:spLocks noChangeArrowheads="1"/>
              </p:cNvSpPr>
              <p:nvPr/>
            </p:nvSpPr>
            <p:spPr bwMode="auto">
              <a:xfrm>
                <a:off x="1024" y="1208"/>
                <a:ext cx="1232" cy="1232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Gill Sans MT" panose="020B0502020104020203" pitchFamily="34" charset="0"/>
                  <a:cs typeface="+mn-cs"/>
                </a:endParaRPr>
              </a:p>
            </p:txBody>
          </p:sp>
          <p:sp>
            <p:nvSpPr>
              <p:cNvPr id="110598" name="Rectangle 6"/>
              <p:cNvSpPr>
                <a:spLocks noChangeArrowheads="1"/>
              </p:cNvSpPr>
              <p:nvPr/>
            </p:nvSpPr>
            <p:spPr bwMode="auto">
              <a:xfrm>
                <a:off x="2252" y="1208"/>
                <a:ext cx="1232" cy="1232"/>
              </a:xfrm>
              <a:prstGeom prst="rect">
                <a:avLst/>
              </a:prstGeom>
              <a:solidFill>
                <a:schemeClr val="accent3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Gill Sans MT" panose="020B0502020104020203" pitchFamily="34" charset="0"/>
                  <a:cs typeface="+mn-cs"/>
                </a:endParaRPr>
              </a:p>
            </p:txBody>
          </p:sp>
          <p:sp>
            <p:nvSpPr>
              <p:cNvPr id="110599" name="Rectangle 7"/>
              <p:cNvSpPr>
                <a:spLocks noChangeArrowheads="1"/>
              </p:cNvSpPr>
              <p:nvPr/>
            </p:nvSpPr>
            <p:spPr bwMode="auto">
              <a:xfrm>
                <a:off x="3488" y="1208"/>
                <a:ext cx="1232" cy="1232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Gill Sans MT" panose="020B0502020104020203" pitchFamily="34" charset="0"/>
                  <a:cs typeface="+mn-cs"/>
                </a:endParaRPr>
              </a:p>
            </p:txBody>
          </p:sp>
          <p:sp>
            <p:nvSpPr>
              <p:cNvPr id="110600" name="Rectangle 8"/>
              <p:cNvSpPr>
                <a:spLocks noChangeArrowheads="1"/>
              </p:cNvSpPr>
              <p:nvPr/>
            </p:nvSpPr>
            <p:spPr bwMode="auto">
              <a:xfrm>
                <a:off x="2252" y="2440"/>
                <a:ext cx="1232" cy="1232"/>
              </a:xfrm>
              <a:prstGeom prst="rect">
                <a:avLst/>
              </a:prstGeom>
              <a:solidFill>
                <a:schemeClr val="accent4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Gill Sans MT" panose="020B0502020104020203" pitchFamily="34" charset="0"/>
                  <a:cs typeface="+mn-cs"/>
                </a:endParaRPr>
              </a:p>
            </p:txBody>
          </p:sp>
          <p:sp>
            <p:nvSpPr>
              <p:cNvPr id="99348" name="Rectangle 9"/>
              <p:cNvSpPr>
                <a:spLocks noChangeArrowheads="1"/>
              </p:cNvSpPr>
              <p:nvPr/>
            </p:nvSpPr>
            <p:spPr bwMode="auto">
              <a:xfrm>
                <a:off x="1024" y="2440"/>
                <a:ext cx="1232" cy="1232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>
                  <a:latin typeface="Gill Sans MT" panose="020B0502020104020203" pitchFamily="34" charset="0"/>
                </a:endParaRPr>
              </a:p>
            </p:txBody>
          </p:sp>
          <p:sp>
            <p:nvSpPr>
              <p:cNvPr id="99349" name="Rectangle 10"/>
              <p:cNvSpPr>
                <a:spLocks noChangeArrowheads="1"/>
              </p:cNvSpPr>
              <p:nvPr/>
            </p:nvSpPr>
            <p:spPr bwMode="auto">
              <a:xfrm>
                <a:off x="3488" y="2440"/>
                <a:ext cx="1232" cy="1232"/>
              </a:xfrm>
              <a:prstGeom prst="rect">
                <a:avLst/>
              </a:prstGeom>
              <a:solidFill>
                <a:srgbClr val="24BDB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>
                  <a:latin typeface="Gill Sans MT" panose="020B0502020104020203" pitchFamily="34" charset="0"/>
                </a:endParaRPr>
              </a:p>
            </p:txBody>
          </p:sp>
        </p:grpSp>
        <p:grpSp>
          <p:nvGrpSpPr>
            <p:cNvPr id="99336" name="Group 11"/>
            <p:cNvGrpSpPr>
              <a:grpSpLocks/>
            </p:cNvGrpSpPr>
            <p:nvPr/>
          </p:nvGrpSpPr>
          <p:grpSpPr bwMode="auto">
            <a:xfrm>
              <a:off x="1048" y="3919"/>
              <a:ext cx="3664" cy="310"/>
              <a:chOff x="1048" y="3919"/>
              <a:chExt cx="3664" cy="310"/>
            </a:xfrm>
          </p:grpSpPr>
          <p:sp>
            <p:nvSpPr>
              <p:cNvPr id="99341" name="Rectangle 12"/>
              <p:cNvSpPr>
                <a:spLocks noChangeArrowheads="1"/>
              </p:cNvSpPr>
              <p:nvPr/>
            </p:nvSpPr>
            <p:spPr bwMode="auto">
              <a:xfrm>
                <a:off x="2722" y="3919"/>
                <a:ext cx="294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>
                    <a:latin typeface="Gill Sans MT" panose="020B0502020104020203" pitchFamily="34" charset="0"/>
                  </a:rPr>
                  <a:t>60’</a:t>
                </a:r>
              </a:p>
            </p:txBody>
          </p:sp>
          <p:sp>
            <p:nvSpPr>
              <p:cNvPr id="99342" name="Line 13"/>
              <p:cNvSpPr>
                <a:spLocks noChangeShapeType="1"/>
              </p:cNvSpPr>
              <p:nvPr/>
            </p:nvSpPr>
            <p:spPr bwMode="auto">
              <a:xfrm>
                <a:off x="3048" y="4035"/>
                <a:ext cx="166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Gill Sans MT" panose="020B0502020104020203" pitchFamily="34" charset="0"/>
                </a:endParaRPr>
              </a:p>
            </p:txBody>
          </p:sp>
          <p:sp>
            <p:nvSpPr>
              <p:cNvPr id="99343" name="Line 14"/>
              <p:cNvSpPr>
                <a:spLocks noChangeShapeType="1"/>
              </p:cNvSpPr>
              <p:nvPr/>
            </p:nvSpPr>
            <p:spPr bwMode="auto">
              <a:xfrm flipH="1">
                <a:off x="1048" y="4034"/>
                <a:ext cx="166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Gill Sans MT" panose="020B0502020104020203" pitchFamily="34" charset="0"/>
                </a:endParaRPr>
              </a:p>
            </p:txBody>
          </p:sp>
        </p:grpSp>
        <p:grpSp>
          <p:nvGrpSpPr>
            <p:cNvPr id="99337" name="Group 15"/>
            <p:cNvGrpSpPr>
              <a:grpSpLocks/>
            </p:cNvGrpSpPr>
            <p:nvPr/>
          </p:nvGrpSpPr>
          <p:grpSpPr bwMode="auto">
            <a:xfrm>
              <a:off x="4782" y="1216"/>
              <a:ext cx="294" cy="2456"/>
              <a:chOff x="4782" y="1216"/>
              <a:chExt cx="294" cy="2456"/>
            </a:xfrm>
          </p:grpSpPr>
          <p:sp>
            <p:nvSpPr>
              <p:cNvPr id="99338" name="Rectangle 16"/>
              <p:cNvSpPr>
                <a:spLocks noChangeArrowheads="1"/>
              </p:cNvSpPr>
              <p:nvPr/>
            </p:nvSpPr>
            <p:spPr bwMode="auto">
              <a:xfrm>
                <a:off x="4782" y="2335"/>
                <a:ext cx="294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>
                    <a:latin typeface="Gill Sans MT" panose="020B0502020104020203" pitchFamily="34" charset="0"/>
                  </a:rPr>
                  <a:t>40’</a:t>
                </a:r>
              </a:p>
            </p:txBody>
          </p:sp>
          <p:sp>
            <p:nvSpPr>
              <p:cNvPr id="99339" name="Line 17"/>
              <p:cNvSpPr>
                <a:spLocks noChangeShapeType="1"/>
              </p:cNvSpPr>
              <p:nvPr/>
            </p:nvSpPr>
            <p:spPr bwMode="auto">
              <a:xfrm>
                <a:off x="4940" y="1216"/>
                <a:ext cx="0" cy="112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triangle" w="sm" len="sm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Gill Sans MT" panose="020B0502020104020203" pitchFamily="34" charset="0"/>
                </a:endParaRPr>
              </a:p>
            </p:txBody>
          </p:sp>
          <p:sp>
            <p:nvSpPr>
              <p:cNvPr id="99340" name="Line 18"/>
              <p:cNvSpPr>
                <a:spLocks noChangeShapeType="1"/>
              </p:cNvSpPr>
              <p:nvPr/>
            </p:nvSpPr>
            <p:spPr bwMode="auto">
              <a:xfrm flipV="1">
                <a:off x="4940" y="2544"/>
                <a:ext cx="0" cy="112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triangle" w="sm" len="sm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Gill Sans MT" panose="020B0502020104020203" pitchFamily="34" charset="0"/>
                </a:endParaRPr>
              </a:p>
            </p:txBody>
          </p:sp>
        </p:grpSp>
      </p:grpSp>
      <p:sp>
        <p:nvSpPr>
          <p:cNvPr id="99330" name="Rectangle 19"/>
          <p:cNvSpPr>
            <a:spLocks noGrp="1" noChangeArrowheads="1"/>
          </p:cNvSpPr>
          <p:nvPr>
            <p:ph type="title"/>
          </p:nvPr>
        </p:nvSpPr>
        <p:spPr>
          <a:xfrm>
            <a:off x="685800" y="323850"/>
            <a:ext cx="7772400" cy="666750"/>
          </a:xfrm>
        </p:spPr>
        <p:txBody>
          <a:bodyPr/>
          <a:lstStyle/>
          <a:p>
            <a:r>
              <a:rPr lang="en-US" altLang="en-US" smtClean="0">
                <a:cs typeface="Arial" pitchFamily="34" charset="0"/>
              </a:rPr>
              <a:t>Contoh Layout Proses</a:t>
            </a:r>
          </a:p>
        </p:txBody>
      </p:sp>
      <p:sp>
        <p:nvSpPr>
          <p:cNvPr id="110612" name="Rectangle 20"/>
          <p:cNvSpPr>
            <a:spLocks noChangeArrowheads="1"/>
          </p:cNvSpPr>
          <p:nvPr/>
        </p:nvSpPr>
        <p:spPr bwMode="auto">
          <a:xfrm>
            <a:off x="1616075" y="3062288"/>
            <a:ext cx="5596404" cy="1034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85000"/>
              </a:lnSpc>
            </a:pPr>
            <a:endParaRPr lang="en-US" altLang="en-US">
              <a:latin typeface="Gill Sans MT" panose="020B0502020104020203" pitchFamily="34" charset="0"/>
            </a:endParaRPr>
          </a:p>
          <a:p>
            <a:pPr>
              <a:lnSpc>
                <a:spcPct val="85000"/>
              </a:lnSpc>
            </a:pPr>
            <a:r>
              <a:rPr lang="en-US" altLang="en-US">
                <a:latin typeface="Gill Sans MT" panose="020B0502020104020203" pitchFamily="34" charset="0"/>
              </a:rPr>
              <a:t>	</a:t>
            </a:r>
            <a:r>
              <a:rPr lang="en-US" altLang="en-US" smtClean="0">
                <a:latin typeface="Gill Sans MT" panose="020B0502020104020203" pitchFamily="34" charset="0"/>
              </a:rPr>
              <a:t>Departemen</a:t>
            </a:r>
            <a:r>
              <a:rPr lang="en-US" altLang="en-US">
                <a:latin typeface="Gill Sans MT" panose="020B0502020104020203" pitchFamily="34" charset="0"/>
              </a:rPr>
              <a:t>	</a:t>
            </a:r>
            <a:r>
              <a:rPr lang="en-US" altLang="en-US" smtClean="0">
                <a:solidFill>
                  <a:schemeClr val="bg1"/>
                </a:solidFill>
                <a:latin typeface="Gill Sans MT" panose="020B0502020104020203" pitchFamily="34" charset="0"/>
              </a:rPr>
              <a:t>Departemen</a:t>
            </a:r>
            <a:r>
              <a:rPr lang="en-US" altLang="en-US">
                <a:latin typeface="Gill Sans MT" panose="020B0502020104020203" pitchFamily="34" charset="0"/>
              </a:rPr>
              <a:t>	</a:t>
            </a:r>
            <a:r>
              <a:rPr lang="en-US" altLang="en-US" smtClean="0">
                <a:latin typeface="Gill Sans MT" panose="020B0502020104020203" pitchFamily="34" charset="0"/>
              </a:rPr>
              <a:t>Departemen</a:t>
            </a:r>
            <a:endParaRPr lang="en-US" altLang="en-US">
              <a:latin typeface="Gill Sans MT" panose="020B0502020104020203" pitchFamily="34" charset="0"/>
            </a:endParaRPr>
          </a:p>
          <a:p>
            <a:pPr>
              <a:lnSpc>
                <a:spcPct val="85000"/>
              </a:lnSpc>
            </a:pPr>
            <a:r>
              <a:rPr lang="en-US" altLang="en-US">
                <a:latin typeface="Gill Sans MT" panose="020B0502020104020203" pitchFamily="34" charset="0"/>
              </a:rPr>
              <a:t>	</a:t>
            </a:r>
            <a:r>
              <a:rPr lang="en-US" altLang="en-US" smtClean="0">
                <a:latin typeface="Gill Sans MT" panose="020B0502020104020203" pitchFamily="34" charset="0"/>
              </a:rPr>
              <a:t>Penerimaan</a:t>
            </a:r>
            <a:r>
              <a:rPr lang="en-US" altLang="en-US">
                <a:latin typeface="Gill Sans MT" panose="020B0502020104020203" pitchFamily="34" charset="0"/>
              </a:rPr>
              <a:t>	</a:t>
            </a:r>
            <a:r>
              <a:rPr lang="en-US" altLang="en-US" smtClean="0">
                <a:solidFill>
                  <a:schemeClr val="bg1"/>
                </a:solidFill>
                <a:latin typeface="Gill Sans MT" panose="020B0502020104020203" pitchFamily="34" charset="0"/>
              </a:rPr>
              <a:t>Pengiriman</a:t>
            </a:r>
            <a:r>
              <a:rPr lang="en-US" altLang="en-US" smtClean="0">
                <a:latin typeface="Gill Sans MT" panose="020B0502020104020203" pitchFamily="34" charset="0"/>
              </a:rPr>
              <a:t>t</a:t>
            </a:r>
            <a:r>
              <a:rPr lang="en-US" altLang="en-US">
                <a:latin typeface="Gill Sans MT" panose="020B0502020104020203" pitchFamily="34" charset="0"/>
              </a:rPr>
              <a:t>	</a:t>
            </a:r>
            <a:r>
              <a:rPr lang="en-US" altLang="en-US" smtClean="0">
                <a:latin typeface="Gill Sans MT" panose="020B0502020104020203" pitchFamily="34" charset="0"/>
              </a:rPr>
              <a:t>Pengujian</a:t>
            </a:r>
            <a:endParaRPr lang="en-US" altLang="en-US">
              <a:latin typeface="Gill Sans MT" panose="020B0502020104020203" pitchFamily="34" charset="0"/>
            </a:endParaRPr>
          </a:p>
          <a:p>
            <a:pPr>
              <a:lnSpc>
                <a:spcPct val="85000"/>
              </a:lnSpc>
            </a:pPr>
            <a:r>
              <a:rPr lang="en-US" altLang="en-US">
                <a:latin typeface="Gill Sans MT" panose="020B0502020104020203" pitchFamily="34" charset="0"/>
              </a:rPr>
              <a:t>	(4)	</a:t>
            </a:r>
            <a:r>
              <a:rPr lang="en-US" altLang="en-US">
                <a:solidFill>
                  <a:schemeClr val="bg1"/>
                </a:solidFill>
                <a:latin typeface="Gill Sans MT" panose="020B0502020104020203" pitchFamily="34" charset="0"/>
              </a:rPr>
              <a:t>(5)</a:t>
            </a:r>
            <a:r>
              <a:rPr lang="en-US" altLang="en-US">
                <a:latin typeface="Gill Sans MT" panose="020B0502020104020203" pitchFamily="34" charset="0"/>
              </a:rPr>
              <a:t>	(6)</a:t>
            </a:r>
          </a:p>
        </p:txBody>
      </p:sp>
      <p:sp>
        <p:nvSpPr>
          <p:cNvPr id="110613" name="Rectangle 21"/>
          <p:cNvSpPr>
            <a:spLocks noChangeArrowheads="1"/>
          </p:cNvSpPr>
          <p:nvPr/>
        </p:nvSpPr>
        <p:spPr bwMode="auto">
          <a:xfrm>
            <a:off x="276225" y="990600"/>
            <a:ext cx="9996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>
                <a:latin typeface="Gill Sans MT" panose="020B0502020104020203" pitchFamily="34" charset="0"/>
              </a:rPr>
              <a:t>Figure </a:t>
            </a:r>
            <a:r>
              <a:rPr lang="en-US" altLang="en-US" sz="1600">
                <a:solidFill>
                  <a:srgbClr val="255898"/>
                </a:solidFill>
                <a:latin typeface="Gill Sans MT" panose="020B0502020104020203" pitchFamily="34" charset="0"/>
              </a:rPr>
              <a:t>9.8</a:t>
            </a:r>
          </a:p>
        </p:txBody>
      </p:sp>
      <p:sp>
        <p:nvSpPr>
          <p:cNvPr id="110614" name="Rectangle 22"/>
          <p:cNvSpPr>
            <a:spLocks noChangeArrowheads="1"/>
          </p:cNvSpPr>
          <p:nvPr/>
        </p:nvSpPr>
        <p:spPr bwMode="auto">
          <a:xfrm>
            <a:off x="1635126" y="1776413"/>
            <a:ext cx="5850832" cy="79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863600" algn="ctr"/>
                <a:tab pos="2768600" algn="ctr"/>
                <a:tab pos="4762500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85000"/>
              </a:lnSpc>
            </a:pPr>
            <a:r>
              <a:rPr lang="en-US" altLang="en-US">
                <a:latin typeface="Gill Sans MT" panose="020B0502020104020203" pitchFamily="34" charset="0"/>
              </a:rPr>
              <a:t>	 </a:t>
            </a:r>
            <a:r>
              <a:rPr lang="en-US" altLang="en-US" smtClean="0">
                <a:latin typeface="Gill Sans MT" panose="020B0502020104020203" pitchFamily="34" charset="0"/>
              </a:rPr>
              <a:t>Departemen </a:t>
            </a:r>
            <a:r>
              <a:rPr lang="en-US" altLang="en-US">
                <a:latin typeface="Gill Sans MT" panose="020B0502020104020203" pitchFamily="34" charset="0"/>
              </a:rPr>
              <a:t>	</a:t>
            </a:r>
            <a:r>
              <a:rPr lang="en-US" altLang="en-US" smtClean="0">
                <a:latin typeface="Gill Sans MT" panose="020B0502020104020203" pitchFamily="34" charset="0"/>
              </a:rPr>
              <a:t>Departemen</a:t>
            </a:r>
            <a:r>
              <a:rPr lang="en-US" altLang="en-US">
                <a:latin typeface="Gill Sans MT" panose="020B0502020104020203" pitchFamily="34" charset="0"/>
              </a:rPr>
              <a:t>	</a:t>
            </a:r>
            <a:r>
              <a:rPr lang="en-US" altLang="en-US" smtClean="0">
                <a:latin typeface="Gill Sans MT" panose="020B0502020104020203" pitchFamily="34" charset="0"/>
              </a:rPr>
              <a:t>Departemen</a:t>
            </a:r>
            <a:endParaRPr lang="en-US" altLang="en-US">
              <a:latin typeface="Gill Sans MT" panose="020B0502020104020203" pitchFamily="34" charset="0"/>
            </a:endParaRPr>
          </a:p>
          <a:p>
            <a:pPr>
              <a:lnSpc>
                <a:spcPct val="85000"/>
              </a:lnSpc>
            </a:pPr>
            <a:r>
              <a:rPr lang="en-US" altLang="en-US">
                <a:latin typeface="Gill Sans MT" panose="020B0502020104020203" pitchFamily="34" charset="0"/>
              </a:rPr>
              <a:t>	</a:t>
            </a:r>
            <a:r>
              <a:rPr lang="en-US" altLang="en-US" smtClean="0">
                <a:latin typeface="Gill Sans MT" panose="020B0502020104020203" pitchFamily="34" charset="0"/>
              </a:rPr>
              <a:t>Pengecatan</a:t>
            </a:r>
            <a:r>
              <a:rPr lang="en-US" altLang="en-US">
                <a:latin typeface="Gill Sans MT" panose="020B0502020104020203" pitchFamily="34" charset="0"/>
              </a:rPr>
              <a:t>	</a:t>
            </a:r>
            <a:r>
              <a:rPr lang="en-US" altLang="en-US" smtClean="0">
                <a:latin typeface="Gill Sans MT" panose="020B0502020104020203" pitchFamily="34" charset="0"/>
              </a:rPr>
              <a:t>Perakitan</a:t>
            </a:r>
            <a:r>
              <a:rPr lang="en-US" altLang="en-US">
                <a:latin typeface="Gill Sans MT" panose="020B0502020104020203" pitchFamily="34" charset="0"/>
              </a:rPr>
              <a:t>	</a:t>
            </a:r>
            <a:r>
              <a:rPr lang="en-US" altLang="en-US" smtClean="0">
                <a:latin typeface="Gill Sans MT" panose="020B0502020104020203" pitchFamily="34" charset="0"/>
              </a:rPr>
              <a:t>Mesin Workshop</a:t>
            </a:r>
            <a:endParaRPr lang="en-US" altLang="en-US">
              <a:latin typeface="Gill Sans MT" panose="020B0502020104020203" pitchFamily="34" charset="0"/>
            </a:endParaRPr>
          </a:p>
          <a:p>
            <a:pPr>
              <a:lnSpc>
                <a:spcPct val="85000"/>
              </a:lnSpc>
            </a:pPr>
            <a:r>
              <a:rPr lang="en-US" altLang="en-US">
                <a:latin typeface="Gill Sans MT" panose="020B0502020104020203" pitchFamily="34" charset="0"/>
              </a:rPr>
              <a:t>	(2)	(1)	(3)</a:t>
            </a:r>
          </a:p>
        </p:txBody>
      </p:sp>
    </p:spTree>
    <p:extLst>
      <p:ext uri="{BB962C8B-B14F-4D97-AF65-F5344CB8AC3E}">
        <p14:creationId xmlns:p14="http://schemas.microsoft.com/office/powerpoint/2010/main" val="2669159714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10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10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10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10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12" grpId="0" autoUpdateAnimBg="0"/>
      <p:bldP spid="110613" grpId="0" autoUpdateAnimBg="0"/>
      <p:bldP spid="110614" grpId="0" autoUpdateAnimBg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22672"/>
            <a:ext cx="8229600" cy="436960"/>
          </a:xfrm>
        </p:spPr>
        <p:txBody>
          <a:bodyPr/>
          <a:lstStyle/>
          <a:p>
            <a:r>
              <a:rPr lang="en-US" altLang="en-US" smtClean="0">
                <a:cs typeface="Arial" pitchFamily="34" charset="0"/>
              </a:rPr>
              <a:t>Software Komputer</a:t>
            </a:r>
          </a:p>
        </p:txBody>
      </p:sp>
      <p:sp>
        <p:nvSpPr>
          <p:cNvPr id="101378" name="Content Placeholder 1"/>
          <p:cNvSpPr>
            <a:spLocks noGrp="1"/>
          </p:cNvSpPr>
          <p:nvPr>
            <p:ph idx="1"/>
          </p:nvPr>
        </p:nvSpPr>
        <p:spPr>
          <a:xfrm>
            <a:off x="457200" y="1257300"/>
            <a:ext cx="8229600" cy="1657350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en-US" altLang="en-US" sz="2400">
                <a:cs typeface="Arial" pitchFamily="34" charset="0"/>
              </a:rPr>
              <a:t>Pendekatan grafis hanya berfungsi untuk masalah kecil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sz="2400">
                <a:cs typeface="Arial" pitchFamily="34" charset="0"/>
              </a:rPr>
              <a:t>Program komputer tersedia untuk memecahkan masalah yang lebih besar</a:t>
            </a:r>
            <a:endParaRPr lang="en-US" altLang="en-US" sz="2400" smtClean="0">
              <a:cs typeface="Arial" pitchFamily="34" charset="0"/>
            </a:endParaRP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320800" y="2956323"/>
            <a:ext cx="6489700" cy="1323439"/>
            <a:chOff x="1320800" y="3941514"/>
            <a:chExt cx="6489700" cy="1765103"/>
          </a:xfrm>
        </p:grpSpPr>
        <p:sp>
          <p:nvSpPr>
            <p:cNvPr id="101380" name="TextBox 2"/>
            <p:cNvSpPr txBox="1">
              <a:spLocks noChangeArrowheads="1"/>
            </p:cNvSpPr>
            <p:nvPr/>
          </p:nvSpPr>
          <p:spPr bwMode="auto">
            <a:xfrm>
              <a:off x="1320800" y="3941514"/>
              <a:ext cx="2997200" cy="17651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indent="-4572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1">
                <a:spcAft>
                  <a:spcPts val="1200"/>
                </a:spcAft>
                <a:buClr>
                  <a:schemeClr val="accent1"/>
                </a:buClr>
                <a:buSzPct val="60000"/>
                <a:buFont typeface="Courier New" panose="02070309020205020404" pitchFamily="49" charset="0"/>
                <a:buChar char="o"/>
              </a:pPr>
              <a:r>
                <a:rPr lang="en-US" altLang="en-US" sz="2000">
                  <a:latin typeface="Gill Sans MT" panose="020B0502020104020203" pitchFamily="34" charset="0"/>
                </a:rPr>
                <a:t>CRAFT</a:t>
              </a:r>
            </a:p>
            <a:p>
              <a:pPr lvl="1">
                <a:spcAft>
                  <a:spcPts val="1200"/>
                </a:spcAft>
                <a:buClr>
                  <a:schemeClr val="accent1"/>
                </a:buClr>
                <a:buSzPct val="60000"/>
                <a:buFont typeface="Courier New" panose="02070309020205020404" pitchFamily="49" charset="0"/>
                <a:buChar char="o"/>
              </a:pPr>
              <a:r>
                <a:rPr lang="en-US" altLang="en-US" sz="2000">
                  <a:latin typeface="Gill Sans MT" panose="020B0502020104020203" pitchFamily="34" charset="0"/>
                </a:rPr>
                <a:t>ALDEP</a:t>
              </a:r>
            </a:p>
            <a:p>
              <a:pPr lvl="1">
                <a:spcAft>
                  <a:spcPts val="1200"/>
                </a:spcAft>
                <a:buClr>
                  <a:schemeClr val="accent1"/>
                </a:buClr>
                <a:buSzPct val="60000"/>
                <a:buFont typeface="Courier New" panose="02070309020205020404" pitchFamily="49" charset="0"/>
                <a:buChar char="o"/>
              </a:pPr>
              <a:r>
                <a:rPr lang="en-US" altLang="en-US" sz="2000">
                  <a:latin typeface="Gill Sans MT" panose="020B0502020104020203" pitchFamily="34" charset="0"/>
                </a:rPr>
                <a:t>CORELAP</a:t>
              </a:r>
            </a:p>
          </p:txBody>
        </p:sp>
        <p:sp>
          <p:nvSpPr>
            <p:cNvPr id="101381" name="TextBox 5"/>
            <p:cNvSpPr txBox="1">
              <a:spLocks noChangeArrowheads="1"/>
            </p:cNvSpPr>
            <p:nvPr/>
          </p:nvSpPr>
          <p:spPr bwMode="auto">
            <a:xfrm>
              <a:off x="4762500" y="3941514"/>
              <a:ext cx="3048000" cy="1149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indent="-4572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1">
                <a:spcAft>
                  <a:spcPts val="1200"/>
                </a:spcAft>
                <a:buClr>
                  <a:schemeClr val="accent1"/>
                </a:buClr>
                <a:buSzPct val="60000"/>
                <a:buFont typeface="Courier New" panose="02070309020205020404" pitchFamily="49" charset="0"/>
                <a:buChar char="o"/>
              </a:pPr>
              <a:r>
                <a:rPr lang="en-US" altLang="en-US" sz="2000">
                  <a:latin typeface="Gill Sans MT" panose="020B0502020104020203" pitchFamily="34" charset="0"/>
                </a:rPr>
                <a:t>Factory Flow </a:t>
              </a:r>
            </a:p>
            <a:p>
              <a:pPr lvl="1">
                <a:spcAft>
                  <a:spcPts val="1200"/>
                </a:spcAft>
                <a:buClr>
                  <a:schemeClr val="accent1"/>
                </a:buClr>
                <a:buSzPct val="60000"/>
                <a:buFont typeface="Courier New" panose="02070309020205020404" pitchFamily="49" charset="0"/>
                <a:buChar char="o"/>
              </a:pPr>
              <a:r>
                <a:rPr lang="en-US" altLang="en-US" sz="2000">
                  <a:latin typeface="Gill Sans MT" panose="020B0502020104020203" pitchFamily="34" charset="0"/>
                </a:rPr>
                <a:t>Proplanner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19007635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3"/>
          <p:cNvSpPr>
            <a:spLocks noGrp="1" noChangeArrowheads="1"/>
          </p:cNvSpPr>
          <p:nvPr>
            <p:ph idx="1"/>
          </p:nvPr>
        </p:nvSpPr>
        <p:spPr>
          <a:xfrm>
            <a:off x="468314" y="1109662"/>
            <a:ext cx="8199437" cy="1023938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en-US" altLang="en-US" sz="2800" smtClean="0">
                <a:cs typeface="Arial" pitchFamily="34" charset="0"/>
              </a:rPr>
              <a:t>Proplanner analysis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altLang="en-US" sz="2400" smtClean="0">
                <a:cs typeface="Arial" pitchFamily="34" charset="0"/>
              </a:rPr>
              <a:t>Distance traveled reduced by 38%</a:t>
            </a:r>
          </a:p>
        </p:txBody>
      </p: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328614" y="2274093"/>
            <a:ext cx="4043362" cy="2173597"/>
            <a:chOff x="519430" y="2692400"/>
            <a:chExt cx="4043680" cy="2898667"/>
          </a:xfrm>
        </p:grpSpPr>
        <p:pic>
          <p:nvPicPr>
            <p:cNvPr id="103431" name="Picture 6" descr="proplan 1 adj sm.gif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430" y="2692400"/>
              <a:ext cx="4043680" cy="23469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432" name="TextBox 8"/>
            <p:cNvSpPr txBox="1">
              <a:spLocks noChangeArrowheads="1"/>
            </p:cNvSpPr>
            <p:nvPr/>
          </p:nvSpPr>
          <p:spPr bwMode="auto">
            <a:xfrm>
              <a:off x="774700" y="5098533"/>
              <a:ext cx="804642" cy="492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>
                  <a:latin typeface="Gill Sans MT" panose="020B0502020104020203" pitchFamily="34" charset="0"/>
                </a:rPr>
                <a:t>Before</a:t>
              </a:r>
            </a:p>
          </p:txBody>
        </p:sp>
      </p:grp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4568032" y="2614612"/>
            <a:ext cx="4105275" cy="2033588"/>
            <a:chOff x="4563110" y="3486666"/>
            <a:chExt cx="4104640" cy="2710934"/>
          </a:xfrm>
        </p:grpSpPr>
        <p:pic>
          <p:nvPicPr>
            <p:cNvPr id="103429" name="Picture 7" descr="proplan 2 adj sm.gi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3110" y="3881120"/>
              <a:ext cx="4104640" cy="2316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430" name="TextBox 9"/>
            <p:cNvSpPr txBox="1">
              <a:spLocks noChangeArrowheads="1"/>
            </p:cNvSpPr>
            <p:nvPr/>
          </p:nvSpPr>
          <p:spPr bwMode="auto">
            <a:xfrm>
              <a:off x="7518400" y="3486666"/>
              <a:ext cx="671875" cy="492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>
                  <a:latin typeface="Gill Sans MT" panose="020B0502020104020203" pitchFamily="34" charset="0"/>
                </a:rPr>
                <a:t>After</a:t>
              </a:r>
            </a:p>
          </p:txBody>
        </p:sp>
      </p:grp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22672"/>
            <a:ext cx="8229600" cy="436960"/>
          </a:xfrm>
        </p:spPr>
        <p:txBody>
          <a:bodyPr/>
          <a:lstStyle/>
          <a:p>
            <a:r>
              <a:rPr lang="en-US" altLang="en-US" smtClean="0">
                <a:cs typeface="Arial" pitchFamily="34" charset="0"/>
              </a:rPr>
              <a:t>Software Komputer</a:t>
            </a:r>
          </a:p>
        </p:txBody>
      </p:sp>
    </p:spTree>
    <p:extLst>
      <p:ext uri="{BB962C8B-B14F-4D97-AF65-F5344CB8AC3E}">
        <p14:creationId xmlns:p14="http://schemas.microsoft.com/office/powerpoint/2010/main" val="799764951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3"/>
          <p:cNvSpPr>
            <a:spLocks noGrp="1" noChangeArrowheads="1"/>
          </p:cNvSpPr>
          <p:nvPr>
            <p:ph idx="1"/>
          </p:nvPr>
        </p:nvSpPr>
        <p:spPr>
          <a:xfrm>
            <a:off x="468314" y="1109663"/>
            <a:ext cx="8199437" cy="1635919"/>
          </a:xfrm>
        </p:spPr>
        <p:txBody>
          <a:bodyPr/>
          <a:lstStyle/>
          <a:p>
            <a:pPr algn="just">
              <a:buFont typeface="Arial Unicode MS" pitchFamily="34" charset="-128"/>
              <a:buChar char="▶"/>
            </a:pPr>
            <a:r>
              <a:rPr lang="en-US" altLang="en-US" sz="1800">
                <a:cs typeface="Arial" pitchFamily="34" charset="0"/>
              </a:rPr>
              <a:t>Perangkat lunak visualisasi tiga dimensi memungkinkan manajer untuk melihat kemungkinan tata letak dan menilai proses, penanganan material, efisiensi, dan masalah keamanan</a:t>
            </a:r>
            <a:endParaRPr lang="en-US" altLang="en-US" sz="1800" smtClean="0">
              <a:cs typeface="Arial" pitchFamily="34" charset="0"/>
            </a:endParaRPr>
          </a:p>
        </p:txBody>
      </p:sp>
      <p:pic>
        <p:nvPicPr>
          <p:cNvPr id="2" name="Picture 1" descr="BIW_Automotive_Line_0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505" y="2310063"/>
            <a:ext cx="7550668" cy="2394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57200" y="522672"/>
            <a:ext cx="8229600" cy="436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defTabSz="914400"/>
            <a:r>
              <a:rPr lang="en-US" altLang="en-US" kern="0" smtClean="0">
                <a:cs typeface="Arial" pitchFamily="34" charset="0"/>
              </a:rPr>
              <a:t>Software Komputer</a:t>
            </a:r>
          </a:p>
        </p:txBody>
      </p:sp>
    </p:spTree>
    <p:extLst>
      <p:ext uri="{BB962C8B-B14F-4D97-AF65-F5344CB8AC3E}">
        <p14:creationId xmlns:p14="http://schemas.microsoft.com/office/powerpoint/2010/main" val="3041305824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LAYOUT SEL KERJA (WORK CELL)</a:t>
            </a:r>
            <a:endParaRPr lang="en-US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11151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cs typeface="Arial" pitchFamily="34" charset="0"/>
              </a:rPr>
              <a:t>Sel Kerja (Work Cell)</a:t>
            </a:r>
          </a:p>
        </p:txBody>
      </p:sp>
      <p:sp>
        <p:nvSpPr>
          <p:cNvPr id="105474" name="Content Placeholder 1"/>
          <p:cNvSpPr>
            <a:spLocks noGrp="1"/>
          </p:cNvSpPr>
          <p:nvPr>
            <p:ph idx="1"/>
          </p:nvPr>
        </p:nvSpPr>
        <p:spPr>
          <a:xfrm>
            <a:off x="838200" y="1072754"/>
            <a:ext cx="7467600" cy="3531394"/>
          </a:xfrm>
        </p:spPr>
        <p:txBody>
          <a:bodyPr/>
          <a:lstStyle/>
          <a:p>
            <a:pPr marL="517525" indent="-517525">
              <a:buFont typeface="Wingdings" panose="05000000000000000000" pitchFamily="2" charset="2"/>
              <a:buChar char="v"/>
            </a:pPr>
            <a:r>
              <a:rPr lang="en-US" altLang="en-US" sz="2400">
                <a:cs typeface="Arial" pitchFamily="34" charset="0"/>
              </a:rPr>
              <a:t>Atur ulang orang dan mesin ke dalam kelompok untuk fokus pada produk tunggal atau grup produk</a:t>
            </a:r>
          </a:p>
          <a:p>
            <a:pPr marL="517525" indent="-517525">
              <a:buFont typeface="Wingdings" panose="05000000000000000000" pitchFamily="2" charset="2"/>
              <a:buChar char="v"/>
            </a:pPr>
            <a:r>
              <a:rPr lang="en-US" altLang="en-US" sz="2400">
                <a:cs typeface="Arial" pitchFamily="34" charset="0"/>
              </a:rPr>
              <a:t>Teknologi grup mengidentifikasi produk yang memiliki karakteristik serupa untuk sel tertentu</a:t>
            </a:r>
          </a:p>
          <a:p>
            <a:pPr marL="517525" indent="-517525">
              <a:buFont typeface="Wingdings" panose="05000000000000000000" pitchFamily="2" charset="2"/>
              <a:buChar char="v"/>
            </a:pPr>
            <a:r>
              <a:rPr lang="en-US" altLang="en-US" sz="2400">
                <a:cs typeface="Arial" pitchFamily="34" charset="0"/>
              </a:rPr>
              <a:t>Volume harus membenarkan sel</a:t>
            </a:r>
          </a:p>
          <a:p>
            <a:pPr marL="517525" indent="-517525">
              <a:buFont typeface="Wingdings" panose="05000000000000000000" pitchFamily="2" charset="2"/>
              <a:buChar char="v"/>
            </a:pPr>
            <a:r>
              <a:rPr lang="en-US" altLang="en-US" sz="2400">
                <a:cs typeface="Arial" pitchFamily="34" charset="0"/>
              </a:rPr>
              <a:t>Sel dapat dikonfigurasikan sebagai desain atau perubahan volume</a:t>
            </a:r>
            <a:endParaRPr lang="en-US" altLang="en-US" sz="240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6596752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Rectangle 2"/>
          <p:cNvSpPr>
            <a:spLocks noGrp="1" noChangeArrowheads="1"/>
          </p:cNvSpPr>
          <p:nvPr>
            <p:ph type="title"/>
          </p:nvPr>
        </p:nvSpPr>
        <p:spPr>
          <a:xfrm>
            <a:off x="711200" y="314325"/>
            <a:ext cx="7772400" cy="6953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cs typeface="Arial" pitchFamily="34" charset="0"/>
              </a:rPr>
              <a:t>Keunggulan Work Cells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idx="1"/>
          </p:nvPr>
        </p:nvSpPr>
        <p:spPr>
          <a:xfrm>
            <a:off x="896938" y="1006079"/>
            <a:ext cx="7366000" cy="3915965"/>
          </a:xfrm>
        </p:spPr>
        <p:txBody>
          <a:bodyPr/>
          <a:lstStyle/>
          <a:p>
            <a:pPr marL="609600" indent="-609600" defTabSz="836613">
              <a:spcAft>
                <a:spcPct val="30000"/>
              </a:spcAft>
              <a:buFont typeface="Times" pitchFamily="18" charset="0"/>
              <a:buAutoNum type="arabicPeriod"/>
            </a:pPr>
            <a:r>
              <a:rPr lang="en-US" altLang="en-US" sz="2000">
                <a:cs typeface="Arial" pitchFamily="34" charset="0"/>
              </a:rPr>
              <a:t>Pengurangan persediaan dalam proses kerja</a:t>
            </a:r>
          </a:p>
          <a:p>
            <a:pPr marL="609600" indent="-609600" defTabSz="836613">
              <a:spcAft>
                <a:spcPct val="30000"/>
              </a:spcAft>
              <a:buFont typeface="Times" pitchFamily="18" charset="0"/>
              <a:buAutoNum type="arabicPeriod"/>
            </a:pPr>
            <a:r>
              <a:rPr lang="en-US" altLang="en-US" sz="2000">
                <a:cs typeface="Arial" pitchFamily="34" charset="0"/>
              </a:rPr>
              <a:t>Lebih sedikit ruang lantai yang dibutuhkan</a:t>
            </a:r>
          </a:p>
          <a:p>
            <a:pPr marL="609600" indent="-609600" defTabSz="836613">
              <a:spcAft>
                <a:spcPct val="30000"/>
              </a:spcAft>
              <a:buFont typeface="Times" pitchFamily="18" charset="0"/>
              <a:buAutoNum type="arabicPeriod"/>
            </a:pPr>
            <a:r>
              <a:rPr lang="en-US" altLang="en-US" sz="2000">
                <a:cs typeface="Arial" pitchFamily="34" charset="0"/>
              </a:rPr>
              <a:t>Mengurangi persediaan bahan baku dan barang jadi</a:t>
            </a:r>
          </a:p>
          <a:p>
            <a:pPr marL="609600" indent="-609600" defTabSz="836613">
              <a:spcAft>
                <a:spcPct val="30000"/>
              </a:spcAft>
              <a:buFont typeface="Times" pitchFamily="18" charset="0"/>
              <a:buAutoNum type="arabicPeriod"/>
            </a:pPr>
            <a:r>
              <a:rPr lang="en-US" altLang="en-US" sz="2000">
                <a:cs typeface="Arial" pitchFamily="34" charset="0"/>
              </a:rPr>
              <a:t>Mengurangi biaya tenaga kerja langsung</a:t>
            </a:r>
          </a:p>
          <a:p>
            <a:pPr marL="609600" indent="-609600" defTabSz="836613">
              <a:spcAft>
                <a:spcPct val="30000"/>
              </a:spcAft>
              <a:buFont typeface="Times" pitchFamily="18" charset="0"/>
              <a:buAutoNum type="arabicPeriod"/>
            </a:pPr>
            <a:r>
              <a:rPr lang="en-US" altLang="en-US" sz="2000">
                <a:cs typeface="Arial" pitchFamily="34" charset="0"/>
              </a:rPr>
              <a:t>Peningkatan rasa partisipasi karyawan</a:t>
            </a:r>
          </a:p>
          <a:p>
            <a:pPr marL="609600" indent="-609600" defTabSz="836613">
              <a:spcAft>
                <a:spcPct val="30000"/>
              </a:spcAft>
              <a:buFont typeface="Times" pitchFamily="18" charset="0"/>
              <a:buAutoNum type="arabicPeriod"/>
            </a:pPr>
            <a:r>
              <a:rPr lang="en-US" altLang="en-US" sz="2000">
                <a:cs typeface="Arial" pitchFamily="34" charset="0"/>
              </a:rPr>
              <a:t>Peningkatan penggunaan peralatan dan mesin</a:t>
            </a:r>
          </a:p>
          <a:p>
            <a:pPr marL="609600" indent="-609600" defTabSz="836613">
              <a:spcAft>
                <a:spcPct val="30000"/>
              </a:spcAft>
              <a:buFont typeface="Times" pitchFamily="18" charset="0"/>
              <a:buAutoNum type="arabicPeriod"/>
            </a:pPr>
            <a:r>
              <a:rPr lang="en-US" altLang="en-US" sz="2000">
                <a:cs typeface="Arial" pitchFamily="34" charset="0"/>
              </a:rPr>
              <a:t>Mengurangi investasi dalam mesin dan peralatan</a:t>
            </a:r>
            <a:endParaRPr lang="en-US" altLang="en-US" sz="200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6808212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19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1" grpId="0" autoUpdateAnimBg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cs typeface="Arial" pitchFamily="34" charset="0"/>
              </a:rPr>
              <a:t>Kebutuhan Work Cells</a:t>
            </a:r>
          </a:p>
        </p:txBody>
      </p:sp>
      <p:sp>
        <p:nvSpPr>
          <p:cNvPr id="109570" name="Content Placeholder 1"/>
          <p:cNvSpPr>
            <a:spLocks noGrp="1"/>
          </p:cNvSpPr>
          <p:nvPr>
            <p:ph idx="1"/>
          </p:nvPr>
        </p:nvSpPr>
        <p:spPr>
          <a:xfrm>
            <a:off x="889000" y="1200151"/>
            <a:ext cx="7378700" cy="3394472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en-US" altLang="en-US" sz="2800">
                <a:cs typeface="Arial" pitchFamily="34" charset="0"/>
              </a:rPr>
              <a:t>Identifikasi keluarga produk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sz="2800" smtClean="0">
                <a:cs typeface="Arial" pitchFamily="34" charset="0"/>
              </a:rPr>
              <a:t>Pelatihan tingkat </a:t>
            </a:r>
            <a:r>
              <a:rPr lang="en-US" altLang="en-US" sz="2800">
                <a:cs typeface="Arial" pitchFamily="34" charset="0"/>
              </a:rPr>
              <a:t>tinggi, fleksibilitas dan pemberdayaan karyawan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sz="2800">
                <a:cs typeface="Arial" pitchFamily="34" charset="0"/>
              </a:rPr>
              <a:t>Menjadi mandiri, dengan peralatan dan sumber daya sendiri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sz="2800">
                <a:cs typeface="Arial" pitchFamily="34" charset="0"/>
              </a:rPr>
              <a:t>Uji (</a:t>
            </a:r>
            <a:r>
              <a:rPr lang="en-US" altLang="en-US" sz="2800" smtClean="0">
                <a:cs typeface="Arial" pitchFamily="34" charset="0"/>
              </a:rPr>
              <a:t>poka-yoke) </a:t>
            </a:r>
            <a:r>
              <a:rPr lang="en-US" altLang="en-US" sz="2800">
                <a:cs typeface="Arial" pitchFamily="34" charset="0"/>
              </a:rPr>
              <a:t>di setiap stasiun di dalam sel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altLang="en-US" sz="280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2417192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287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Memperbaiki Layout menggunakan Work Cells</a:t>
            </a:r>
          </a:p>
        </p:txBody>
      </p:sp>
      <p:sp>
        <p:nvSpPr>
          <p:cNvPr id="121879" name="Rectangle 23"/>
          <p:cNvSpPr>
            <a:spLocks noChangeArrowheads="1"/>
          </p:cNvSpPr>
          <p:nvPr/>
        </p:nvSpPr>
        <p:spPr bwMode="auto">
          <a:xfrm>
            <a:off x="1241425" y="3287316"/>
            <a:ext cx="2768600" cy="510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85000"/>
              </a:lnSpc>
            </a:pPr>
            <a:r>
              <a:rPr lang="en-US" altLang="en-US" sz="1600"/>
              <a:t>Current layout - workers in small closed areas. </a:t>
            </a:r>
          </a:p>
        </p:txBody>
      </p:sp>
      <p:sp>
        <p:nvSpPr>
          <p:cNvPr id="121880" name="Rectangle 24"/>
          <p:cNvSpPr>
            <a:spLocks noChangeArrowheads="1"/>
          </p:cNvSpPr>
          <p:nvPr/>
        </p:nvSpPr>
        <p:spPr bwMode="auto">
          <a:xfrm>
            <a:off x="4860925" y="3858816"/>
            <a:ext cx="3511550" cy="929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85000"/>
              </a:lnSpc>
            </a:pPr>
            <a:r>
              <a:rPr lang="en-US" altLang="en-US" sz="1600"/>
              <a:t>Improved layout - cross-trained workers can assist each other. May be able to add a third worker as additional output is needed.</a:t>
            </a:r>
          </a:p>
        </p:txBody>
      </p:sp>
      <p:grpSp>
        <p:nvGrpSpPr>
          <p:cNvPr id="121881" name="Group 25"/>
          <p:cNvGrpSpPr>
            <a:grpSpLocks/>
          </p:cNvGrpSpPr>
          <p:nvPr/>
        </p:nvGrpSpPr>
        <p:grpSpPr bwMode="auto">
          <a:xfrm>
            <a:off x="5210175" y="1828800"/>
            <a:ext cx="2819400" cy="1931194"/>
            <a:chOff x="3330" y="1872"/>
            <a:chExt cx="1776" cy="1302"/>
          </a:xfrm>
        </p:grpSpPr>
        <p:grpSp>
          <p:nvGrpSpPr>
            <p:cNvPr id="111644" name="Group 26"/>
            <p:cNvGrpSpPr>
              <a:grpSpLocks/>
            </p:cNvGrpSpPr>
            <p:nvPr/>
          </p:nvGrpSpPr>
          <p:grpSpPr bwMode="auto">
            <a:xfrm rot="-3568790">
              <a:off x="3924" y="2356"/>
              <a:ext cx="198" cy="230"/>
              <a:chOff x="1186" y="2402"/>
              <a:chExt cx="198" cy="230"/>
            </a:xfrm>
          </p:grpSpPr>
          <p:sp>
            <p:nvSpPr>
              <p:cNvPr id="111660" name="Oval 27"/>
              <p:cNvSpPr>
                <a:spLocks noChangeArrowheads="1"/>
              </p:cNvSpPr>
              <p:nvPr/>
            </p:nvSpPr>
            <p:spPr bwMode="auto">
              <a:xfrm>
                <a:off x="1186" y="2588"/>
                <a:ext cx="46" cy="36"/>
              </a:xfrm>
              <a:prstGeom prst="ellipse">
                <a:avLst/>
              </a:prstGeom>
              <a:solidFill>
                <a:srgbClr val="CA8C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1661" name="Oval 28"/>
              <p:cNvSpPr>
                <a:spLocks noChangeArrowheads="1"/>
              </p:cNvSpPr>
              <p:nvPr/>
            </p:nvSpPr>
            <p:spPr bwMode="auto">
              <a:xfrm>
                <a:off x="1192" y="2420"/>
                <a:ext cx="46" cy="40"/>
              </a:xfrm>
              <a:prstGeom prst="ellipse">
                <a:avLst/>
              </a:prstGeom>
              <a:solidFill>
                <a:srgbClr val="CA8C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1662" name="Freeform 29"/>
              <p:cNvSpPr>
                <a:spLocks/>
              </p:cNvSpPr>
              <p:nvPr/>
            </p:nvSpPr>
            <p:spPr bwMode="auto">
              <a:xfrm>
                <a:off x="1226" y="2402"/>
                <a:ext cx="158" cy="230"/>
              </a:xfrm>
              <a:custGeom>
                <a:avLst/>
                <a:gdLst>
                  <a:gd name="T0" fmla="*/ 2 w 158"/>
                  <a:gd name="T1" fmla="*/ 14 h 230"/>
                  <a:gd name="T2" fmla="*/ 24 w 158"/>
                  <a:gd name="T3" fmla="*/ 0 h 230"/>
                  <a:gd name="T4" fmla="*/ 64 w 158"/>
                  <a:gd name="T5" fmla="*/ 0 h 230"/>
                  <a:gd name="T6" fmla="*/ 92 w 158"/>
                  <a:gd name="T7" fmla="*/ 4 h 230"/>
                  <a:gd name="T8" fmla="*/ 118 w 158"/>
                  <a:gd name="T9" fmla="*/ 16 h 230"/>
                  <a:gd name="T10" fmla="*/ 140 w 158"/>
                  <a:gd name="T11" fmla="*/ 40 h 230"/>
                  <a:gd name="T12" fmla="*/ 158 w 158"/>
                  <a:gd name="T13" fmla="*/ 72 h 230"/>
                  <a:gd name="T14" fmla="*/ 158 w 158"/>
                  <a:gd name="T15" fmla="*/ 150 h 230"/>
                  <a:gd name="T16" fmla="*/ 140 w 158"/>
                  <a:gd name="T17" fmla="*/ 194 h 230"/>
                  <a:gd name="T18" fmla="*/ 106 w 158"/>
                  <a:gd name="T19" fmla="*/ 214 h 230"/>
                  <a:gd name="T20" fmla="*/ 78 w 158"/>
                  <a:gd name="T21" fmla="*/ 224 h 230"/>
                  <a:gd name="T22" fmla="*/ 32 w 158"/>
                  <a:gd name="T23" fmla="*/ 230 h 230"/>
                  <a:gd name="T24" fmla="*/ 0 w 158"/>
                  <a:gd name="T25" fmla="*/ 222 h 230"/>
                  <a:gd name="T26" fmla="*/ 0 w 158"/>
                  <a:gd name="T27" fmla="*/ 182 h 230"/>
                  <a:gd name="T28" fmla="*/ 56 w 158"/>
                  <a:gd name="T29" fmla="*/ 184 h 230"/>
                  <a:gd name="T30" fmla="*/ 80 w 158"/>
                  <a:gd name="T31" fmla="*/ 168 h 230"/>
                  <a:gd name="T32" fmla="*/ 82 w 158"/>
                  <a:gd name="T33" fmla="*/ 64 h 230"/>
                  <a:gd name="T34" fmla="*/ 56 w 158"/>
                  <a:gd name="T35" fmla="*/ 48 h 230"/>
                  <a:gd name="T36" fmla="*/ 10 w 158"/>
                  <a:gd name="T37" fmla="*/ 48 h 230"/>
                  <a:gd name="T38" fmla="*/ 2 w 158"/>
                  <a:gd name="T39" fmla="*/ 14 h 230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58"/>
                  <a:gd name="T61" fmla="*/ 0 h 230"/>
                  <a:gd name="T62" fmla="*/ 158 w 158"/>
                  <a:gd name="T63" fmla="*/ 230 h 230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58" h="230">
                    <a:moveTo>
                      <a:pt x="2" y="14"/>
                    </a:moveTo>
                    <a:lnTo>
                      <a:pt x="24" y="0"/>
                    </a:lnTo>
                    <a:lnTo>
                      <a:pt x="64" y="0"/>
                    </a:lnTo>
                    <a:lnTo>
                      <a:pt x="92" y="4"/>
                    </a:lnTo>
                    <a:lnTo>
                      <a:pt x="118" y="16"/>
                    </a:lnTo>
                    <a:lnTo>
                      <a:pt x="140" y="40"/>
                    </a:lnTo>
                    <a:lnTo>
                      <a:pt x="158" y="72"/>
                    </a:lnTo>
                    <a:lnTo>
                      <a:pt x="158" y="150"/>
                    </a:lnTo>
                    <a:lnTo>
                      <a:pt x="140" y="194"/>
                    </a:lnTo>
                    <a:lnTo>
                      <a:pt x="106" y="214"/>
                    </a:lnTo>
                    <a:lnTo>
                      <a:pt x="78" y="224"/>
                    </a:lnTo>
                    <a:lnTo>
                      <a:pt x="32" y="230"/>
                    </a:lnTo>
                    <a:lnTo>
                      <a:pt x="0" y="222"/>
                    </a:lnTo>
                    <a:lnTo>
                      <a:pt x="0" y="182"/>
                    </a:lnTo>
                    <a:cubicBezTo>
                      <a:pt x="54" y="184"/>
                      <a:pt x="35" y="184"/>
                      <a:pt x="56" y="184"/>
                    </a:cubicBezTo>
                    <a:lnTo>
                      <a:pt x="80" y="168"/>
                    </a:lnTo>
                    <a:lnTo>
                      <a:pt x="82" y="64"/>
                    </a:lnTo>
                    <a:lnTo>
                      <a:pt x="56" y="48"/>
                    </a:lnTo>
                    <a:lnTo>
                      <a:pt x="10" y="48"/>
                    </a:lnTo>
                    <a:lnTo>
                      <a:pt x="2" y="14"/>
                    </a:lnTo>
                    <a:close/>
                  </a:path>
                </a:pathLst>
              </a:custGeom>
              <a:solidFill>
                <a:srgbClr val="175097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1663" name="Oval 30"/>
              <p:cNvSpPr>
                <a:spLocks noChangeArrowheads="1"/>
              </p:cNvSpPr>
              <p:nvPr/>
            </p:nvSpPr>
            <p:spPr bwMode="auto">
              <a:xfrm>
                <a:off x="1278" y="2470"/>
                <a:ext cx="94" cy="84"/>
              </a:xfrm>
              <a:prstGeom prst="ellipse">
                <a:avLst/>
              </a:prstGeom>
              <a:solidFill>
                <a:srgbClr val="CA8C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111645" name="Rectangle 31"/>
            <p:cNvSpPr>
              <a:spLocks noChangeArrowheads="1"/>
            </p:cNvSpPr>
            <p:nvPr/>
          </p:nvSpPr>
          <p:spPr bwMode="auto">
            <a:xfrm>
              <a:off x="3330" y="1872"/>
              <a:ext cx="192" cy="364"/>
            </a:xfrm>
            <a:prstGeom prst="rect">
              <a:avLst/>
            </a:prstGeom>
            <a:solidFill>
              <a:srgbClr val="BDD6AE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1646" name="Rectangle 32"/>
            <p:cNvSpPr>
              <a:spLocks noChangeArrowheads="1"/>
            </p:cNvSpPr>
            <p:nvPr/>
          </p:nvSpPr>
          <p:spPr bwMode="auto">
            <a:xfrm>
              <a:off x="4914" y="1872"/>
              <a:ext cx="192" cy="364"/>
            </a:xfrm>
            <a:prstGeom prst="rect">
              <a:avLst/>
            </a:prstGeom>
            <a:solidFill>
              <a:srgbClr val="BDD6AE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1647" name="Oval 33"/>
            <p:cNvSpPr>
              <a:spLocks noChangeArrowheads="1"/>
            </p:cNvSpPr>
            <p:nvPr/>
          </p:nvSpPr>
          <p:spPr bwMode="auto">
            <a:xfrm>
              <a:off x="3894" y="2606"/>
              <a:ext cx="198" cy="208"/>
            </a:xfrm>
            <a:prstGeom prst="ellipse">
              <a:avLst/>
            </a:prstGeom>
            <a:solidFill>
              <a:srgbClr val="9FACC7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1648" name="Oval 34"/>
            <p:cNvSpPr>
              <a:spLocks noChangeArrowheads="1"/>
            </p:cNvSpPr>
            <p:nvPr/>
          </p:nvSpPr>
          <p:spPr bwMode="auto">
            <a:xfrm>
              <a:off x="3428" y="2266"/>
              <a:ext cx="198" cy="214"/>
            </a:xfrm>
            <a:prstGeom prst="ellipse">
              <a:avLst/>
            </a:prstGeom>
            <a:solidFill>
              <a:srgbClr val="9FACC7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1649" name="Oval 35"/>
            <p:cNvSpPr>
              <a:spLocks noChangeArrowheads="1"/>
            </p:cNvSpPr>
            <p:nvPr/>
          </p:nvSpPr>
          <p:spPr bwMode="auto">
            <a:xfrm>
              <a:off x="3626" y="2474"/>
              <a:ext cx="198" cy="214"/>
            </a:xfrm>
            <a:prstGeom prst="ellipse">
              <a:avLst/>
            </a:prstGeom>
            <a:solidFill>
              <a:srgbClr val="9FACC7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111650" name="Group 36"/>
            <p:cNvGrpSpPr>
              <a:grpSpLocks/>
            </p:cNvGrpSpPr>
            <p:nvPr/>
          </p:nvGrpSpPr>
          <p:grpSpPr bwMode="auto">
            <a:xfrm rot="-8306482">
              <a:off x="4416" y="2306"/>
              <a:ext cx="198" cy="230"/>
              <a:chOff x="1186" y="2402"/>
              <a:chExt cx="198" cy="230"/>
            </a:xfrm>
          </p:grpSpPr>
          <p:sp>
            <p:nvSpPr>
              <p:cNvPr id="111656" name="Oval 37"/>
              <p:cNvSpPr>
                <a:spLocks noChangeArrowheads="1"/>
              </p:cNvSpPr>
              <p:nvPr/>
            </p:nvSpPr>
            <p:spPr bwMode="auto">
              <a:xfrm>
                <a:off x="1186" y="2588"/>
                <a:ext cx="46" cy="36"/>
              </a:xfrm>
              <a:prstGeom prst="ellipse">
                <a:avLst/>
              </a:prstGeom>
              <a:solidFill>
                <a:srgbClr val="CA8C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1657" name="Oval 38"/>
              <p:cNvSpPr>
                <a:spLocks noChangeArrowheads="1"/>
              </p:cNvSpPr>
              <p:nvPr/>
            </p:nvSpPr>
            <p:spPr bwMode="auto">
              <a:xfrm>
                <a:off x="1192" y="2420"/>
                <a:ext cx="46" cy="40"/>
              </a:xfrm>
              <a:prstGeom prst="ellipse">
                <a:avLst/>
              </a:prstGeom>
              <a:solidFill>
                <a:srgbClr val="CA8C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1658" name="Freeform 39"/>
              <p:cNvSpPr>
                <a:spLocks/>
              </p:cNvSpPr>
              <p:nvPr/>
            </p:nvSpPr>
            <p:spPr bwMode="auto">
              <a:xfrm>
                <a:off x="1226" y="2402"/>
                <a:ext cx="158" cy="230"/>
              </a:xfrm>
              <a:custGeom>
                <a:avLst/>
                <a:gdLst>
                  <a:gd name="T0" fmla="*/ 2 w 158"/>
                  <a:gd name="T1" fmla="*/ 14 h 230"/>
                  <a:gd name="T2" fmla="*/ 24 w 158"/>
                  <a:gd name="T3" fmla="*/ 0 h 230"/>
                  <a:gd name="T4" fmla="*/ 64 w 158"/>
                  <a:gd name="T5" fmla="*/ 0 h 230"/>
                  <a:gd name="T6" fmla="*/ 92 w 158"/>
                  <a:gd name="T7" fmla="*/ 4 h 230"/>
                  <a:gd name="T8" fmla="*/ 118 w 158"/>
                  <a:gd name="T9" fmla="*/ 16 h 230"/>
                  <a:gd name="T10" fmla="*/ 140 w 158"/>
                  <a:gd name="T11" fmla="*/ 40 h 230"/>
                  <a:gd name="T12" fmla="*/ 158 w 158"/>
                  <a:gd name="T13" fmla="*/ 72 h 230"/>
                  <a:gd name="T14" fmla="*/ 158 w 158"/>
                  <a:gd name="T15" fmla="*/ 150 h 230"/>
                  <a:gd name="T16" fmla="*/ 140 w 158"/>
                  <a:gd name="T17" fmla="*/ 194 h 230"/>
                  <a:gd name="T18" fmla="*/ 106 w 158"/>
                  <a:gd name="T19" fmla="*/ 214 h 230"/>
                  <a:gd name="T20" fmla="*/ 78 w 158"/>
                  <a:gd name="T21" fmla="*/ 224 h 230"/>
                  <a:gd name="T22" fmla="*/ 32 w 158"/>
                  <a:gd name="T23" fmla="*/ 230 h 230"/>
                  <a:gd name="T24" fmla="*/ 0 w 158"/>
                  <a:gd name="T25" fmla="*/ 222 h 230"/>
                  <a:gd name="T26" fmla="*/ 0 w 158"/>
                  <a:gd name="T27" fmla="*/ 182 h 230"/>
                  <a:gd name="T28" fmla="*/ 56 w 158"/>
                  <a:gd name="T29" fmla="*/ 184 h 230"/>
                  <a:gd name="T30" fmla="*/ 80 w 158"/>
                  <a:gd name="T31" fmla="*/ 168 h 230"/>
                  <a:gd name="T32" fmla="*/ 82 w 158"/>
                  <a:gd name="T33" fmla="*/ 64 h 230"/>
                  <a:gd name="T34" fmla="*/ 56 w 158"/>
                  <a:gd name="T35" fmla="*/ 48 h 230"/>
                  <a:gd name="T36" fmla="*/ 10 w 158"/>
                  <a:gd name="T37" fmla="*/ 48 h 230"/>
                  <a:gd name="T38" fmla="*/ 2 w 158"/>
                  <a:gd name="T39" fmla="*/ 14 h 230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58"/>
                  <a:gd name="T61" fmla="*/ 0 h 230"/>
                  <a:gd name="T62" fmla="*/ 158 w 158"/>
                  <a:gd name="T63" fmla="*/ 230 h 230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58" h="230">
                    <a:moveTo>
                      <a:pt x="2" y="14"/>
                    </a:moveTo>
                    <a:lnTo>
                      <a:pt x="24" y="0"/>
                    </a:lnTo>
                    <a:lnTo>
                      <a:pt x="64" y="0"/>
                    </a:lnTo>
                    <a:lnTo>
                      <a:pt x="92" y="4"/>
                    </a:lnTo>
                    <a:lnTo>
                      <a:pt x="118" y="16"/>
                    </a:lnTo>
                    <a:lnTo>
                      <a:pt x="140" y="40"/>
                    </a:lnTo>
                    <a:lnTo>
                      <a:pt x="158" y="72"/>
                    </a:lnTo>
                    <a:lnTo>
                      <a:pt x="158" y="150"/>
                    </a:lnTo>
                    <a:lnTo>
                      <a:pt x="140" y="194"/>
                    </a:lnTo>
                    <a:lnTo>
                      <a:pt x="106" y="214"/>
                    </a:lnTo>
                    <a:lnTo>
                      <a:pt x="78" y="224"/>
                    </a:lnTo>
                    <a:lnTo>
                      <a:pt x="32" y="230"/>
                    </a:lnTo>
                    <a:lnTo>
                      <a:pt x="0" y="222"/>
                    </a:lnTo>
                    <a:lnTo>
                      <a:pt x="0" y="182"/>
                    </a:lnTo>
                    <a:cubicBezTo>
                      <a:pt x="54" y="184"/>
                      <a:pt x="35" y="184"/>
                      <a:pt x="56" y="184"/>
                    </a:cubicBezTo>
                    <a:lnTo>
                      <a:pt x="80" y="168"/>
                    </a:lnTo>
                    <a:lnTo>
                      <a:pt x="82" y="64"/>
                    </a:lnTo>
                    <a:lnTo>
                      <a:pt x="56" y="48"/>
                    </a:lnTo>
                    <a:lnTo>
                      <a:pt x="10" y="48"/>
                    </a:lnTo>
                    <a:lnTo>
                      <a:pt x="2" y="14"/>
                    </a:lnTo>
                    <a:close/>
                  </a:path>
                </a:pathLst>
              </a:custGeom>
              <a:solidFill>
                <a:srgbClr val="175097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1659" name="Oval 40"/>
              <p:cNvSpPr>
                <a:spLocks noChangeArrowheads="1"/>
              </p:cNvSpPr>
              <p:nvPr/>
            </p:nvSpPr>
            <p:spPr bwMode="auto">
              <a:xfrm>
                <a:off x="1278" y="2470"/>
                <a:ext cx="94" cy="84"/>
              </a:xfrm>
              <a:prstGeom prst="ellipse">
                <a:avLst/>
              </a:prstGeom>
              <a:solidFill>
                <a:srgbClr val="CA8C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111651" name="Oval 41"/>
            <p:cNvSpPr>
              <a:spLocks noChangeArrowheads="1"/>
            </p:cNvSpPr>
            <p:nvPr/>
          </p:nvSpPr>
          <p:spPr bwMode="auto">
            <a:xfrm>
              <a:off x="4608" y="2474"/>
              <a:ext cx="198" cy="208"/>
            </a:xfrm>
            <a:prstGeom prst="ellipse">
              <a:avLst/>
            </a:prstGeom>
            <a:solidFill>
              <a:srgbClr val="9FACC7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1652" name="Oval 42"/>
            <p:cNvSpPr>
              <a:spLocks noChangeArrowheads="1"/>
            </p:cNvSpPr>
            <p:nvPr/>
          </p:nvSpPr>
          <p:spPr bwMode="auto">
            <a:xfrm>
              <a:off x="4342" y="2608"/>
              <a:ext cx="198" cy="208"/>
            </a:xfrm>
            <a:prstGeom prst="ellipse">
              <a:avLst/>
            </a:prstGeom>
            <a:solidFill>
              <a:srgbClr val="9FACC7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1653" name="Oval 43"/>
            <p:cNvSpPr>
              <a:spLocks noChangeArrowheads="1"/>
            </p:cNvSpPr>
            <p:nvPr/>
          </p:nvSpPr>
          <p:spPr bwMode="auto">
            <a:xfrm>
              <a:off x="4820" y="2258"/>
              <a:ext cx="198" cy="208"/>
            </a:xfrm>
            <a:prstGeom prst="ellipse">
              <a:avLst/>
            </a:prstGeom>
            <a:solidFill>
              <a:srgbClr val="9FACC7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1654" name="Freeform 44"/>
            <p:cNvSpPr>
              <a:spLocks/>
            </p:cNvSpPr>
            <p:nvPr/>
          </p:nvSpPr>
          <p:spPr bwMode="auto">
            <a:xfrm>
              <a:off x="3958" y="2660"/>
              <a:ext cx="510" cy="514"/>
            </a:xfrm>
            <a:custGeom>
              <a:avLst/>
              <a:gdLst>
                <a:gd name="T0" fmla="*/ 0 w 510"/>
                <a:gd name="T1" fmla="*/ 236 h 514"/>
                <a:gd name="T2" fmla="*/ 0 w 510"/>
                <a:gd name="T3" fmla="*/ 514 h 514"/>
                <a:gd name="T4" fmla="*/ 510 w 510"/>
                <a:gd name="T5" fmla="*/ 514 h 514"/>
                <a:gd name="T6" fmla="*/ 510 w 510"/>
                <a:gd name="T7" fmla="*/ 240 h 514"/>
                <a:gd name="T8" fmla="*/ 350 w 510"/>
                <a:gd name="T9" fmla="*/ 142 h 514"/>
                <a:gd name="T10" fmla="*/ 350 w 510"/>
                <a:gd name="T11" fmla="*/ 0 h 514"/>
                <a:gd name="T12" fmla="*/ 160 w 510"/>
                <a:gd name="T13" fmla="*/ 0 h 514"/>
                <a:gd name="T14" fmla="*/ 160 w 510"/>
                <a:gd name="T15" fmla="*/ 142 h 514"/>
                <a:gd name="T16" fmla="*/ 0 w 510"/>
                <a:gd name="T17" fmla="*/ 236 h 5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10"/>
                <a:gd name="T28" fmla="*/ 0 h 514"/>
                <a:gd name="T29" fmla="*/ 510 w 510"/>
                <a:gd name="T30" fmla="*/ 514 h 5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10" h="514">
                  <a:moveTo>
                    <a:pt x="0" y="236"/>
                  </a:moveTo>
                  <a:lnTo>
                    <a:pt x="0" y="514"/>
                  </a:lnTo>
                  <a:lnTo>
                    <a:pt x="510" y="514"/>
                  </a:lnTo>
                  <a:lnTo>
                    <a:pt x="510" y="240"/>
                  </a:lnTo>
                  <a:lnTo>
                    <a:pt x="350" y="142"/>
                  </a:lnTo>
                  <a:lnTo>
                    <a:pt x="350" y="0"/>
                  </a:lnTo>
                  <a:lnTo>
                    <a:pt x="160" y="0"/>
                  </a:lnTo>
                  <a:lnTo>
                    <a:pt x="160" y="142"/>
                  </a:lnTo>
                  <a:lnTo>
                    <a:pt x="0" y="236"/>
                  </a:lnTo>
                  <a:close/>
                </a:path>
              </a:pathLst>
            </a:custGeom>
            <a:solidFill>
              <a:srgbClr val="BDD6AE"/>
            </a:solidFill>
            <a:ln w="1905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655" name="Freeform 45"/>
            <p:cNvSpPr>
              <a:spLocks/>
            </p:cNvSpPr>
            <p:nvPr/>
          </p:nvSpPr>
          <p:spPr bwMode="auto">
            <a:xfrm>
              <a:off x="3430" y="2144"/>
              <a:ext cx="1580" cy="597"/>
            </a:xfrm>
            <a:custGeom>
              <a:avLst/>
              <a:gdLst>
                <a:gd name="T0" fmla="*/ 0 w 1580"/>
                <a:gd name="T1" fmla="*/ 0 h 597"/>
                <a:gd name="T2" fmla="*/ 66 w 1580"/>
                <a:gd name="T3" fmla="*/ 214 h 597"/>
                <a:gd name="T4" fmla="*/ 288 w 1580"/>
                <a:gd name="T5" fmla="*/ 442 h 597"/>
                <a:gd name="T6" fmla="*/ 570 w 1580"/>
                <a:gd name="T7" fmla="*/ 570 h 597"/>
                <a:gd name="T8" fmla="*/ 786 w 1580"/>
                <a:gd name="T9" fmla="*/ 596 h 597"/>
                <a:gd name="T10" fmla="*/ 1022 w 1580"/>
                <a:gd name="T11" fmla="*/ 566 h 597"/>
                <a:gd name="T12" fmla="*/ 1296 w 1580"/>
                <a:gd name="T13" fmla="*/ 432 h 597"/>
                <a:gd name="T14" fmla="*/ 1490 w 1580"/>
                <a:gd name="T15" fmla="*/ 228 h 597"/>
                <a:gd name="T16" fmla="*/ 1580 w 1580"/>
                <a:gd name="T17" fmla="*/ 2 h 59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580"/>
                <a:gd name="T28" fmla="*/ 0 h 597"/>
                <a:gd name="T29" fmla="*/ 1580 w 1580"/>
                <a:gd name="T30" fmla="*/ 597 h 59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580" h="597">
                  <a:moveTo>
                    <a:pt x="0" y="0"/>
                  </a:moveTo>
                  <a:cubicBezTo>
                    <a:pt x="9" y="70"/>
                    <a:pt x="18" y="140"/>
                    <a:pt x="66" y="214"/>
                  </a:cubicBezTo>
                  <a:cubicBezTo>
                    <a:pt x="114" y="288"/>
                    <a:pt x="204" y="383"/>
                    <a:pt x="288" y="442"/>
                  </a:cubicBezTo>
                  <a:cubicBezTo>
                    <a:pt x="372" y="501"/>
                    <a:pt x="487" y="544"/>
                    <a:pt x="570" y="570"/>
                  </a:cubicBezTo>
                  <a:cubicBezTo>
                    <a:pt x="653" y="596"/>
                    <a:pt x="711" y="597"/>
                    <a:pt x="786" y="596"/>
                  </a:cubicBezTo>
                  <a:cubicBezTo>
                    <a:pt x="861" y="595"/>
                    <a:pt x="937" y="593"/>
                    <a:pt x="1022" y="566"/>
                  </a:cubicBezTo>
                  <a:cubicBezTo>
                    <a:pt x="1107" y="539"/>
                    <a:pt x="1218" y="488"/>
                    <a:pt x="1296" y="432"/>
                  </a:cubicBezTo>
                  <a:cubicBezTo>
                    <a:pt x="1374" y="376"/>
                    <a:pt x="1443" y="300"/>
                    <a:pt x="1490" y="228"/>
                  </a:cubicBezTo>
                  <a:cubicBezTo>
                    <a:pt x="1537" y="156"/>
                    <a:pt x="1561" y="49"/>
                    <a:pt x="1580" y="2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 type="triangl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21902" name="Rectangle 46"/>
          <p:cNvSpPr>
            <a:spLocks noChangeArrowheads="1"/>
          </p:cNvSpPr>
          <p:nvPr/>
        </p:nvSpPr>
        <p:spPr bwMode="auto">
          <a:xfrm>
            <a:off x="533400" y="1358504"/>
            <a:ext cx="141737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Figure </a:t>
            </a:r>
            <a:r>
              <a:rPr lang="en-US" altLang="en-US" sz="1600">
                <a:solidFill>
                  <a:srgbClr val="255898"/>
                </a:solidFill>
              </a:rPr>
              <a:t>9.9 (a)</a:t>
            </a:r>
          </a:p>
        </p:txBody>
      </p: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1377950" y="2085654"/>
            <a:ext cx="2362200" cy="1069503"/>
            <a:chOff x="1276360" y="2794000"/>
            <a:chExt cx="2362190" cy="1108075"/>
          </a:xfrm>
        </p:grpSpPr>
        <p:sp>
          <p:nvSpPr>
            <p:cNvPr id="111623" name="Rectangle 4"/>
            <p:cNvSpPr>
              <a:spLocks noChangeArrowheads="1"/>
            </p:cNvSpPr>
            <p:nvPr/>
          </p:nvSpPr>
          <p:spPr bwMode="auto">
            <a:xfrm>
              <a:off x="2019300" y="3165475"/>
              <a:ext cx="882650" cy="384175"/>
            </a:xfrm>
            <a:prstGeom prst="rect">
              <a:avLst/>
            </a:prstGeom>
            <a:solidFill>
              <a:srgbClr val="BDD6AE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111624" name="Group 14"/>
            <p:cNvGrpSpPr>
              <a:grpSpLocks/>
            </p:cNvGrpSpPr>
            <p:nvPr/>
          </p:nvGrpSpPr>
          <p:grpSpPr bwMode="auto">
            <a:xfrm flipH="1">
              <a:off x="2971800" y="3178175"/>
              <a:ext cx="314325" cy="365125"/>
              <a:chOff x="1186" y="2402"/>
              <a:chExt cx="198" cy="230"/>
            </a:xfrm>
          </p:grpSpPr>
          <p:sp>
            <p:nvSpPr>
              <p:cNvPr id="111640" name="Oval 15"/>
              <p:cNvSpPr>
                <a:spLocks noChangeArrowheads="1"/>
              </p:cNvSpPr>
              <p:nvPr/>
            </p:nvSpPr>
            <p:spPr bwMode="auto">
              <a:xfrm>
                <a:off x="1186" y="2588"/>
                <a:ext cx="46" cy="36"/>
              </a:xfrm>
              <a:prstGeom prst="ellipse">
                <a:avLst/>
              </a:prstGeom>
              <a:solidFill>
                <a:srgbClr val="CA8C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1641" name="Oval 16"/>
              <p:cNvSpPr>
                <a:spLocks noChangeArrowheads="1"/>
              </p:cNvSpPr>
              <p:nvPr/>
            </p:nvSpPr>
            <p:spPr bwMode="auto">
              <a:xfrm>
                <a:off x="1192" y="2420"/>
                <a:ext cx="46" cy="40"/>
              </a:xfrm>
              <a:prstGeom prst="ellipse">
                <a:avLst/>
              </a:prstGeom>
              <a:solidFill>
                <a:srgbClr val="CA8C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1642" name="Freeform 17"/>
              <p:cNvSpPr>
                <a:spLocks/>
              </p:cNvSpPr>
              <p:nvPr/>
            </p:nvSpPr>
            <p:spPr bwMode="auto">
              <a:xfrm>
                <a:off x="1226" y="2402"/>
                <a:ext cx="158" cy="230"/>
              </a:xfrm>
              <a:custGeom>
                <a:avLst/>
                <a:gdLst>
                  <a:gd name="T0" fmla="*/ 2 w 158"/>
                  <a:gd name="T1" fmla="*/ 14 h 230"/>
                  <a:gd name="T2" fmla="*/ 24 w 158"/>
                  <a:gd name="T3" fmla="*/ 0 h 230"/>
                  <a:gd name="T4" fmla="*/ 64 w 158"/>
                  <a:gd name="T5" fmla="*/ 0 h 230"/>
                  <a:gd name="T6" fmla="*/ 92 w 158"/>
                  <a:gd name="T7" fmla="*/ 4 h 230"/>
                  <a:gd name="T8" fmla="*/ 118 w 158"/>
                  <a:gd name="T9" fmla="*/ 16 h 230"/>
                  <a:gd name="T10" fmla="*/ 140 w 158"/>
                  <a:gd name="T11" fmla="*/ 40 h 230"/>
                  <a:gd name="T12" fmla="*/ 158 w 158"/>
                  <a:gd name="T13" fmla="*/ 72 h 230"/>
                  <a:gd name="T14" fmla="*/ 158 w 158"/>
                  <a:gd name="T15" fmla="*/ 150 h 230"/>
                  <a:gd name="T16" fmla="*/ 140 w 158"/>
                  <a:gd name="T17" fmla="*/ 194 h 230"/>
                  <a:gd name="T18" fmla="*/ 106 w 158"/>
                  <a:gd name="T19" fmla="*/ 214 h 230"/>
                  <a:gd name="T20" fmla="*/ 78 w 158"/>
                  <a:gd name="T21" fmla="*/ 224 h 230"/>
                  <a:gd name="T22" fmla="*/ 32 w 158"/>
                  <a:gd name="T23" fmla="*/ 230 h 230"/>
                  <a:gd name="T24" fmla="*/ 0 w 158"/>
                  <a:gd name="T25" fmla="*/ 222 h 230"/>
                  <a:gd name="T26" fmla="*/ 0 w 158"/>
                  <a:gd name="T27" fmla="*/ 182 h 230"/>
                  <a:gd name="T28" fmla="*/ 56 w 158"/>
                  <a:gd name="T29" fmla="*/ 184 h 230"/>
                  <a:gd name="T30" fmla="*/ 80 w 158"/>
                  <a:gd name="T31" fmla="*/ 168 h 230"/>
                  <a:gd name="T32" fmla="*/ 82 w 158"/>
                  <a:gd name="T33" fmla="*/ 64 h 230"/>
                  <a:gd name="T34" fmla="*/ 56 w 158"/>
                  <a:gd name="T35" fmla="*/ 48 h 230"/>
                  <a:gd name="T36" fmla="*/ 10 w 158"/>
                  <a:gd name="T37" fmla="*/ 48 h 230"/>
                  <a:gd name="T38" fmla="*/ 2 w 158"/>
                  <a:gd name="T39" fmla="*/ 14 h 230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58"/>
                  <a:gd name="T61" fmla="*/ 0 h 230"/>
                  <a:gd name="T62" fmla="*/ 158 w 158"/>
                  <a:gd name="T63" fmla="*/ 230 h 230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58" h="230">
                    <a:moveTo>
                      <a:pt x="2" y="14"/>
                    </a:moveTo>
                    <a:lnTo>
                      <a:pt x="24" y="0"/>
                    </a:lnTo>
                    <a:lnTo>
                      <a:pt x="64" y="0"/>
                    </a:lnTo>
                    <a:lnTo>
                      <a:pt x="92" y="4"/>
                    </a:lnTo>
                    <a:lnTo>
                      <a:pt x="118" y="16"/>
                    </a:lnTo>
                    <a:lnTo>
                      <a:pt x="140" y="40"/>
                    </a:lnTo>
                    <a:lnTo>
                      <a:pt x="158" y="72"/>
                    </a:lnTo>
                    <a:lnTo>
                      <a:pt x="158" y="150"/>
                    </a:lnTo>
                    <a:lnTo>
                      <a:pt x="140" y="194"/>
                    </a:lnTo>
                    <a:lnTo>
                      <a:pt x="106" y="214"/>
                    </a:lnTo>
                    <a:lnTo>
                      <a:pt x="78" y="224"/>
                    </a:lnTo>
                    <a:lnTo>
                      <a:pt x="32" y="230"/>
                    </a:lnTo>
                    <a:lnTo>
                      <a:pt x="0" y="222"/>
                    </a:lnTo>
                    <a:lnTo>
                      <a:pt x="0" y="182"/>
                    </a:lnTo>
                    <a:cubicBezTo>
                      <a:pt x="54" y="184"/>
                      <a:pt x="35" y="184"/>
                      <a:pt x="56" y="184"/>
                    </a:cubicBezTo>
                    <a:lnTo>
                      <a:pt x="80" y="168"/>
                    </a:lnTo>
                    <a:lnTo>
                      <a:pt x="82" y="64"/>
                    </a:lnTo>
                    <a:lnTo>
                      <a:pt x="56" y="48"/>
                    </a:lnTo>
                    <a:lnTo>
                      <a:pt x="10" y="48"/>
                    </a:lnTo>
                    <a:lnTo>
                      <a:pt x="2" y="14"/>
                    </a:lnTo>
                    <a:close/>
                  </a:path>
                </a:pathLst>
              </a:custGeom>
              <a:solidFill>
                <a:srgbClr val="175097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1643" name="Oval 18"/>
              <p:cNvSpPr>
                <a:spLocks noChangeArrowheads="1"/>
              </p:cNvSpPr>
              <p:nvPr/>
            </p:nvSpPr>
            <p:spPr bwMode="auto">
              <a:xfrm>
                <a:off x="1278" y="2470"/>
                <a:ext cx="94" cy="84"/>
              </a:xfrm>
              <a:prstGeom prst="ellipse">
                <a:avLst/>
              </a:prstGeom>
              <a:solidFill>
                <a:srgbClr val="CA8C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111625" name="Oval 19"/>
            <p:cNvSpPr>
              <a:spLocks noChangeArrowheads="1"/>
            </p:cNvSpPr>
            <p:nvPr/>
          </p:nvSpPr>
          <p:spPr bwMode="auto">
            <a:xfrm flipH="1">
              <a:off x="3136900" y="2794000"/>
              <a:ext cx="314325" cy="339725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1626" name="Oval 20"/>
            <p:cNvSpPr>
              <a:spLocks noChangeArrowheads="1"/>
            </p:cNvSpPr>
            <p:nvPr/>
          </p:nvSpPr>
          <p:spPr bwMode="auto">
            <a:xfrm flipH="1">
              <a:off x="3149600" y="3562350"/>
              <a:ext cx="314325" cy="339725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1627" name="Oval 21"/>
            <p:cNvSpPr>
              <a:spLocks noChangeArrowheads="1"/>
            </p:cNvSpPr>
            <p:nvPr/>
          </p:nvSpPr>
          <p:spPr bwMode="auto">
            <a:xfrm flipH="1">
              <a:off x="3324225" y="3171825"/>
              <a:ext cx="314325" cy="339725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1628" name="TextBox 1"/>
            <p:cNvSpPr txBox="1">
              <a:spLocks noChangeArrowheads="1"/>
            </p:cNvSpPr>
            <p:nvPr/>
          </p:nvSpPr>
          <p:spPr bwMode="auto">
            <a:xfrm>
              <a:off x="2002368" y="3183580"/>
              <a:ext cx="914029" cy="4514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/>
                <a:t>Material</a:t>
              </a:r>
            </a:p>
          </p:txBody>
        </p:sp>
        <p:grpSp>
          <p:nvGrpSpPr>
            <p:cNvPr id="111629" name="Group 7"/>
            <p:cNvGrpSpPr>
              <a:grpSpLocks/>
            </p:cNvGrpSpPr>
            <p:nvPr/>
          </p:nvGrpSpPr>
          <p:grpSpPr bwMode="auto">
            <a:xfrm>
              <a:off x="1276360" y="2794000"/>
              <a:ext cx="874183" cy="1108075"/>
              <a:chOff x="1403350" y="2794000"/>
              <a:chExt cx="874183" cy="1108075"/>
            </a:xfrm>
          </p:grpSpPr>
          <p:grpSp>
            <p:nvGrpSpPr>
              <p:cNvPr id="111631" name="Group 5"/>
              <p:cNvGrpSpPr>
                <a:grpSpLocks/>
              </p:cNvGrpSpPr>
              <p:nvPr/>
            </p:nvGrpSpPr>
            <p:grpSpPr bwMode="auto">
              <a:xfrm>
                <a:off x="1755775" y="3178175"/>
                <a:ext cx="314325" cy="365125"/>
                <a:chOff x="1186" y="2402"/>
                <a:chExt cx="198" cy="230"/>
              </a:xfrm>
            </p:grpSpPr>
            <p:sp>
              <p:nvSpPr>
                <p:cNvPr id="111636" name="Oval 6"/>
                <p:cNvSpPr>
                  <a:spLocks noChangeArrowheads="1"/>
                </p:cNvSpPr>
                <p:nvPr/>
              </p:nvSpPr>
              <p:spPr bwMode="auto">
                <a:xfrm>
                  <a:off x="1186" y="2588"/>
                  <a:ext cx="46" cy="36"/>
                </a:xfrm>
                <a:prstGeom prst="ellipse">
                  <a:avLst/>
                </a:prstGeom>
                <a:solidFill>
                  <a:srgbClr val="CA8C0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111637" name="Oval 7"/>
                <p:cNvSpPr>
                  <a:spLocks noChangeArrowheads="1"/>
                </p:cNvSpPr>
                <p:nvPr/>
              </p:nvSpPr>
              <p:spPr bwMode="auto">
                <a:xfrm>
                  <a:off x="1192" y="2420"/>
                  <a:ext cx="46" cy="40"/>
                </a:xfrm>
                <a:prstGeom prst="ellipse">
                  <a:avLst/>
                </a:prstGeom>
                <a:solidFill>
                  <a:srgbClr val="CA8C0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111638" name="Freeform 8"/>
                <p:cNvSpPr>
                  <a:spLocks/>
                </p:cNvSpPr>
                <p:nvPr/>
              </p:nvSpPr>
              <p:spPr bwMode="auto">
                <a:xfrm>
                  <a:off x="1226" y="2402"/>
                  <a:ext cx="158" cy="230"/>
                </a:xfrm>
                <a:custGeom>
                  <a:avLst/>
                  <a:gdLst>
                    <a:gd name="T0" fmla="*/ 2 w 158"/>
                    <a:gd name="T1" fmla="*/ 14 h 230"/>
                    <a:gd name="T2" fmla="*/ 24 w 158"/>
                    <a:gd name="T3" fmla="*/ 0 h 230"/>
                    <a:gd name="T4" fmla="*/ 64 w 158"/>
                    <a:gd name="T5" fmla="*/ 0 h 230"/>
                    <a:gd name="T6" fmla="*/ 92 w 158"/>
                    <a:gd name="T7" fmla="*/ 4 h 230"/>
                    <a:gd name="T8" fmla="*/ 118 w 158"/>
                    <a:gd name="T9" fmla="*/ 16 h 230"/>
                    <a:gd name="T10" fmla="*/ 140 w 158"/>
                    <a:gd name="T11" fmla="*/ 40 h 230"/>
                    <a:gd name="T12" fmla="*/ 158 w 158"/>
                    <a:gd name="T13" fmla="*/ 72 h 230"/>
                    <a:gd name="T14" fmla="*/ 158 w 158"/>
                    <a:gd name="T15" fmla="*/ 150 h 230"/>
                    <a:gd name="T16" fmla="*/ 140 w 158"/>
                    <a:gd name="T17" fmla="*/ 194 h 230"/>
                    <a:gd name="T18" fmla="*/ 106 w 158"/>
                    <a:gd name="T19" fmla="*/ 214 h 230"/>
                    <a:gd name="T20" fmla="*/ 78 w 158"/>
                    <a:gd name="T21" fmla="*/ 224 h 230"/>
                    <a:gd name="T22" fmla="*/ 32 w 158"/>
                    <a:gd name="T23" fmla="*/ 230 h 230"/>
                    <a:gd name="T24" fmla="*/ 0 w 158"/>
                    <a:gd name="T25" fmla="*/ 222 h 230"/>
                    <a:gd name="T26" fmla="*/ 0 w 158"/>
                    <a:gd name="T27" fmla="*/ 182 h 230"/>
                    <a:gd name="T28" fmla="*/ 56 w 158"/>
                    <a:gd name="T29" fmla="*/ 184 h 230"/>
                    <a:gd name="T30" fmla="*/ 80 w 158"/>
                    <a:gd name="T31" fmla="*/ 168 h 230"/>
                    <a:gd name="T32" fmla="*/ 82 w 158"/>
                    <a:gd name="T33" fmla="*/ 64 h 230"/>
                    <a:gd name="T34" fmla="*/ 56 w 158"/>
                    <a:gd name="T35" fmla="*/ 48 h 230"/>
                    <a:gd name="T36" fmla="*/ 10 w 158"/>
                    <a:gd name="T37" fmla="*/ 48 h 230"/>
                    <a:gd name="T38" fmla="*/ 2 w 158"/>
                    <a:gd name="T39" fmla="*/ 14 h 230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158"/>
                    <a:gd name="T61" fmla="*/ 0 h 230"/>
                    <a:gd name="T62" fmla="*/ 158 w 158"/>
                    <a:gd name="T63" fmla="*/ 230 h 230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158" h="230">
                      <a:moveTo>
                        <a:pt x="2" y="14"/>
                      </a:moveTo>
                      <a:lnTo>
                        <a:pt x="24" y="0"/>
                      </a:lnTo>
                      <a:lnTo>
                        <a:pt x="64" y="0"/>
                      </a:lnTo>
                      <a:lnTo>
                        <a:pt x="92" y="4"/>
                      </a:lnTo>
                      <a:lnTo>
                        <a:pt x="118" y="16"/>
                      </a:lnTo>
                      <a:lnTo>
                        <a:pt x="140" y="40"/>
                      </a:lnTo>
                      <a:lnTo>
                        <a:pt x="158" y="72"/>
                      </a:lnTo>
                      <a:lnTo>
                        <a:pt x="158" y="150"/>
                      </a:lnTo>
                      <a:lnTo>
                        <a:pt x="140" y="194"/>
                      </a:lnTo>
                      <a:lnTo>
                        <a:pt x="106" y="214"/>
                      </a:lnTo>
                      <a:lnTo>
                        <a:pt x="78" y="224"/>
                      </a:lnTo>
                      <a:lnTo>
                        <a:pt x="32" y="230"/>
                      </a:lnTo>
                      <a:lnTo>
                        <a:pt x="0" y="222"/>
                      </a:lnTo>
                      <a:lnTo>
                        <a:pt x="0" y="182"/>
                      </a:lnTo>
                      <a:cubicBezTo>
                        <a:pt x="54" y="184"/>
                        <a:pt x="35" y="184"/>
                        <a:pt x="56" y="184"/>
                      </a:cubicBezTo>
                      <a:lnTo>
                        <a:pt x="80" y="168"/>
                      </a:lnTo>
                      <a:lnTo>
                        <a:pt x="82" y="64"/>
                      </a:lnTo>
                      <a:lnTo>
                        <a:pt x="56" y="48"/>
                      </a:lnTo>
                      <a:lnTo>
                        <a:pt x="10" y="48"/>
                      </a:lnTo>
                      <a:lnTo>
                        <a:pt x="2" y="14"/>
                      </a:lnTo>
                      <a:close/>
                    </a:path>
                  </a:pathLst>
                </a:custGeom>
                <a:solidFill>
                  <a:srgbClr val="175097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1639" name="Oval 9"/>
                <p:cNvSpPr>
                  <a:spLocks noChangeArrowheads="1"/>
                </p:cNvSpPr>
                <p:nvPr/>
              </p:nvSpPr>
              <p:spPr bwMode="auto">
                <a:xfrm>
                  <a:off x="1278" y="2470"/>
                  <a:ext cx="94" cy="84"/>
                </a:xfrm>
                <a:prstGeom prst="ellipse">
                  <a:avLst/>
                </a:prstGeom>
                <a:solidFill>
                  <a:srgbClr val="CA8C0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sp>
            <p:nvSpPr>
              <p:cNvPr id="111632" name="Oval 10"/>
              <p:cNvSpPr>
                <a:spLocks noChangeArrowheads="1"/>
              </p:cNvSpPr>
              <p:nvPr/>
            </p:nvSpPr>
            <p:spPr bwMode="auto">
              <a:xfrm>
                <a:off x="1590675" y="2794000"/>
                <a:ext cx="314325" cy="339725"/>
              </a:xfrm>
              <a:prstGeom prst="ellipse">
                <a:avLst/>
              </a:prstGeom>
              <a:solidFill>
                <a:schemeClr val="accent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1633" name="Oval 11"/>
              <p:cNvSpPr>
                <a:spLocks noChangeArrowheads="1"/>
              </p:cNvSpPr>
              <p:nvPr/>
            </p:nvSpPr>
            <p:spPr bwMode="auto">
              <a:xfrm>
                <a:off x="1577975" y="3562350"/>
                <a:ext cx="314325" cy="339725"/>
              </a:xfrm>
              <a:prstGeom prst="ellipse">
                <a:avLst/>
              </a:prstGeom>
              <a:solidFill>
                <a:schemeClr val="accent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1634" name="Oval 12"/>
              <p:cNvSpPr>
                <a:spLocks noChangeArrowheads="1"/>
              </p:cNvSpPr>
              <p:nvPr/>
            </p:nvSpPr>
            <p:spPr bwMode="auto">
              <a:xfrm>
                <a:off x="1403350" y="3171825"/>
                <a:ext cx="314325" cy="339725"/>
              </a:xfrm>
              <a:prstGeom prst="ellipse">
                <a:avLst/>
              </a:prstGeom>
              <a:solidFill>
                <a:schemeClr val="accent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7" name="Freeform 6"/>
              <p:cNvSpPr/>
              <p:nvPr/>
            </p:nvSpPr>
            <p:spPr>
              <a:xfrm>
                <a:off x="1549399" y="2874963"/>
                <a:ext cx="728660" cy="936625"/>
              </a:xfrm>
              <a:custGeom>
                <a:avLst/>
                <a:gdLst>
                  <a:gd name="connsiteX0" fmla="*/ 728145 w 728145"/>
                  <a:gd name="connsiteY0" fmla="*/ 677475 h 936979"/>
                  <a:gd name="connsiteX1" fmla="*/ 626545 w 728145"/>
                  <a:gd name="connsiteY1" fmla="*/ 834108 h 936979"/>
                  <a:gd name="connsiteX2" fmla="*/ 431812 w 728145"/>
                  <a:gd name="connsiteY2" fmla="*/ 935708 h 936979"/>
                  <a:gd name="connsiteX3" fmla="*/ 203212 w 728145"/>
                  <a:gd name="connsiteY3" fmla="*/ 880675 h 936979"/>
                  <a:gd name="connsiteX4" fmla="*/ 63512 w 728145"/>
                  <a:gd name="connsiteY4" fmla="*/ 732508 h 936979"/>
                  <a:gd name="connsiteX5" fmla="*/ 12 w 728145"/>
                  <a:gd name="connsiteY5" fmla="*/ 457341 h 936979"/>
                  <a:gd name="connsiteX6" fmla="*/ 67745 w 728145"/>
                  <a:gd name="connsiteY6" fmla="*/ 211808 h 936979"/>
                  <a:gd name="connsiteX7" fmla="*/ 220145 w 728145"/>
                  <a:gd name="connsiteY7" fmla="*/ 55175 h 936979"/>
                  <a:gd name="connsiteX8" fmla="*/ 389479 w 728145"/>
                  <a:gd name="connsiteY8" fmla="*/ 141 h 936979"/>
                  <a:gd name="connsiteX9" fmla="*/ 579979 w 728145"/>
                  <a:gd name="connsiteY9" fmla="*/ 67875 h 936979"/>
                  <a:gd name="connsiteX10" fmla="*/ 677345 w 728145"/>
                  <a:gd name="connsiteY10" fmla="*/ 169475 h 936979"/>
                  <a:gd name="connsiteX11" fmla="*/ 728145 w 728145"/>
                  <a:gd name="connsiteY11" fmla="*/ 279541 h 936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28145" h="936979">
                    <a:moveTo>
                      <a:pt x="728145" y="677475"/>
                    </a:moveTo>
                    <a:cubicBezTo>
                      <a:pt x="702039" y="734272"/>
                      <a:pt x="675934" y="791069"/>
                      <a:pt x="626545" y="834108"/>
                    </a:cubicBezTo>
                    <a:cubicBezTo>
                      <a:pt x="577156" y="877147"/>
                      <a:pt x="502367" y="927947"/>
                      <a:pt x="431812" y="935708"/>
                    </a:cubicBezTo>
                    <a:cubicBezTo>
                      <a:pt x="361256" y="943469"/>
                      <a:pt x="264595" y="914542"/>
                      <a:pt x="203212" y="880675"/>
                    </a:cubicBezTo>
                    <a:cubicBezTo>
                      <a:pt x="141829" y="846808"/>
                      <a:pt x="97379" y="803064"/>
                      <a:pt x="63512" y="732508"/>
                    </a:cubicBezTo>
                    <a:cubicBezTo>
                      <a:pt x="29645" y="661952"/>
                      <a:pt x="-693" y="544124"/>
                      <a:pt x="12" y="457341"/>
                    </a:cubicBezTo>
                    <a:cubicBezTo>
                      <a:pt x="717" y="370558"/>
                      <a:pt x="31056" y="278836"/>
                      <a:pt x="67745" y="211808"/>
                    </a:cubicBezTo>
                    <a:cubicBezTo>
                      <a:pt x="104434" y="144780"/>
                      <a:pt x="166523" y="90453"/>
                      <a:pt x="220145" y="55175"/>
                    </a:cubicBezTo>
                    <a:cubicBezTo>
                      <a:pt x="273767" y="19897"/>
                      <a:pt x="329507" y="-1976"/>
                      <a:pt x="389479" y="141"/>
                    </a:cubicBezTo>
                    <a:cubicBezTo>
                      <a:pt x="449451" y="2258"/>
                      <a:pt x="532001" y="39653"/>
                      <a:pt x="579979" y="67875"/>
                    </a:cubicBezTo>
                    <a:cubicBezTo>
                      <a:pt x="627957" y="96097"/>
                      <a:pt x="652651" y="134197"/>
                      <a:pt x="677345" y="169475"/>
                    </a:cubicBezTo>
                    <a:cubicBezTo>
                      <a:pt x="702039" y="204753"/>
                      <a:pt x="728145" y="279541"/>
                      <a:pt x="728145" y="279541"/>
                    </a:cubicBezTo>
                  </a:path>
                </a:pathLst>
              </a:custGeom>
              <a:ln w="38100" cmpd="sng">
                <a:solidFill>
                  <a:schemeClr val="tx1"/>
                </a:solidFill>
                <a:tailEnd type="triangle" w="med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</p:grpSp>
        <p:sp>
          <p:nvSpPr>
            <p:cNvPr id="53" name="Freeform 52"/>
            <p:cNvSpPr/>
            <p:nvPr/>
          </p:nvSpPr>
          <p:spPr>
            <a:xfrm flipH="1">
              <a:off x="2759079" y="2874963"/>
              <a:ext cx="728660" cy="936625"/>
            </a:xfrm>
            <a:custGeom>
              <a:avLst/>
              <a:gdLst>
                <a:gd name="connsiteX0" fmla="*/ 728145 w 728145"/>
                <a:gd name="connsiteY0" fmla="*/ 677475 h 936979"/>
                <a:gd name="connsiteX1" fmla="*/ 626545 w 728145"/>
                <a:gd name="connsiteY1" fmla="*/ 834108 h 936979"/>
                <a:gd name="connsiteX2" fmla="*/ 431812 w 728145"/>
                <a:gd name="connsiteY2" fmla="*/ 935708 h 936979"/>
                <a:gd name="connsiteX3" fmla="*/ 203212 w 728145"/>
                <a:gd name="connsiteY3" fmla="*/ 880675 h 936979"/>
                <a:gd name="connsiteX4" fmla="*/ 63512 w 728145"/>
                <a:gd name="connsiteY4" fmla="*/ 732508 h 936979"/>
                <a:gd name="connsiteX5" fmla="*/ 12 w 728145"/>
                <a:gd name="connsiteY5" fmla="*/ 457341 h 936979"/>
                <a:gd name="connsiteX6" fmla="*/ 67745 w 728145"/>
                <a:gd name="connsiteY6" fmla="*/ 211808 h 936979"/>
                <a:gd name="connsiteX7" fmla="*/ 220145 w 728145"/>
                <a:gd name="connsiteY7" fmla="*/ 55175 h 936979"/>
                <a:gd name="connsiteX8" fmla="*/ 389479 w 728145"/>
                <a:gd name="connsiteY8" fmla="*/ 141 h 936979"/>
                <a:gd name="connsiteX9" fmla="*/ 579979 w 728145"/>
                <a:gd name="connsiteY9" fmla="*/ 67875 h 936979"/>
                <a:gd name="connsiteX10" fmla="*/ 677345 w 728145"/>
                <a:gd name="connsiteY10" fmla="*/ 169475 h 936979"/>
                <a:gd name="connsiteX11" fmla="*/ 728145 w 728145"/>
                <a:gd name="connsiteY11" fmla="*/ 279541 h 93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28145" h="936979">
                  <a:moveTo>
                    <a:pt x="728145" y="677475"/>
                  </a:moveTo>
                  <a:cubicBezTo>
                    <a:pt x="702039" y="734272"/>
                    <a:pt x="675934" y="791069"/>
                    <a:pt x="626545" y="834108"/>
                  </a:cubicBezTo>
                  <a:cubicBezTo>
                    <a:pt x="577156" y="877147"/>
                    <a:pt x="502367" y="927947"/>
                    <a:pt x="431812" y="935708"/>
                  </a:cubicBezTo>
                  <a:cubicBezTo>
                    <a:pt x="361256" y="943469"/>
                    <a:pt x="264595" y="914542"/>
                    <a:pt x="203212" y="880675"/>
                  </a:cubicBezTo>
                  <a:cubicBezTo>
                    <a:pt x="141829" y="846808"/>
                    <a:pt x="97379" y="803064"/>
                    <a:pt x="63512" y="732508"/>
                  </a:cubicBezTo>
                  <a:cubicBezTo>
                    <a:pt x="29645" y="661952"/>
                    <a:pt x="-693" y="544124"/>
                    <a:pt x="12" y="457341"/>
                  </a:cubicBezTo>
                  <a:cubicBezTo>
                    <a:pt x="717" y="370558"/>
                    <a:pt x="31056" y="278836"/>
                    <a:pt x="67745" y="211808"/>
                  </a:cubicBezTo>
                  <a:cubicBezTo>
                    <a:pt x="104434" y="144780"/>
                    <a:pt x="166523" y="90453"/>
                    <a:pt x="220145" y="55175"/>
                  </a:cubicBezTo>
                  <a:cubicBezTo>
                    <a:pt x="273767" y="19897"/>
                    <a:pt x="329507" y="-1976"/>
                    <a:pt x="389479" y="141"/>
                  </a:cubicBezTo>
                  <a:cubicBezTo>
                    <a:pt x="449451" y="2258"/>
                    <a:pt x="532001" y="39653"/>
                    <a:pt x="579979" y="67875"/>
                  </a:cubicBezTo>
                  <a:cubicBezTo>
                    <a:pt x="627957" y="96097"/>
                    <a:pt x="652651" y="134197"/>
                    <a:pt x="677345" y="169475"/>
                  </a:cubicBezTo>
                  <a:cubicBezTo>
                    <a:pt x="702039" y="204753"/>
                    <a:pt x="728145" y="279541"/>
                    <a:pt x="728145" y="279541"/>
                  </a:cubicBezTo>
                </a:path>
              </a:pathLst>
            </a:custGeom>
            <a:ln w="38100" cmpd="sng">
              <a:solidFill>
                <a:schemeClr val="tx1"/>
              </a:solidFill>
              <a:tailEnd type="triangle" w="med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952471912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21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1000"/>
                                        <p:tgtEl>
                                          <p:spTgt spid="121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21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121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79" grpId="0" autoUpdateAnimBg="0"/>
      <p:bldP spid="121880" grpId="0" autoUpdateAnimBg="0"/>
      <p:bldP spid="121902" grpId="0" autoUpdateAnimBg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287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>
                <a:latin typeface="Gill Sans MT" panose="020B0502020104020203" pitchFamily="34" charset="0"/>
                <a:cs typeface="Arial" pitchFamily="34" charset="0"/>
              </a:rPr>
              <a:t>Memperbaiki Layout menggunakan Work Cells</a:t>
            </a:r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3907" name="Rectangle 3"/>
          <p:cNvSpPr>
            <a:spLocks noChangeArrowheads="1"/>
          </p:cNvSpPr>
          <p:nvPr/>
        </p:nvSpPr>
        <p:spPr bwMode="auto">
          <a:xfrm>
            <a:off x="1279525" y="2696766"/>
            <a:ext cx="2984500" cy="929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85000"/>
              </a:lnSpc>
            </a:pPr>
            <a:r>
              <a:rPr lang="en-US" altLang="en-US" sz="1600"/>
              <a:t>Current layout - straight lines make it hard to balance tasks because work may not be divided evenly</a:t>
            </a:r>
          </a:p>
        </p:txBody>
      </p:sp>
      <p:sp>
        <p:nvSpPr>
          <p:cNvPr id="123908" name="Rectangle 4"/>
          <p:cNvSpPr>
            <a:spLocks noChangeArrowheads="1"/>
          </p:cNvSpPr>
          <p:nvPr/>
        </p:nvSpPr>
        <p:spPr bwMode="auto">
          <a:xfrm>
            <a:off x="5356225" y="2782491"/>
            <a:ext cx="2876550" cy="929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85000"/>
              </a:lnSpc>
            </a:pPr>
            <a:r>
              <a:rPr lang="en-US" altLang="en-US" sz="1600"/>
              <a:t>Improved layout - in U shape, workers have better access. Four cross-trained workers were reduced.</a:t>
            </a:r>
          </a:p>
        </p:txBody>
      </p:sp>
      <p:grpSp>
        <p:nvGrpSpPr>
          <p:cNvPr id="123909" name="Group 5"/>
          <p:cNvGrpSpPr>
            <a:grpSpLocks/>
          </p:cNvGrpSpPr>
          <p:nvPr/>
        </p:nvGrpSpPr>
        <p:grpSpPr bwMode="auto">
          <a:xfrm>
            <a:off x="5397501" y="1485900"/>
            <a:ext cx="2517775" cy="1200150"/>
            <a:chOff x="3496" y="1889"/>
            <a:chExt cx="1586" cy="823"/>
          </a:xfrm>
        </p:grpSpPr>
        <p:grpSp>
          <p:nvGrpSpPr>
            <p:cNvPr id="113705" name="Group 6"/>
            <p:cNvGrpSpPr>
              <a:grpSpLocks/>
            </p:cNvGrpSpPr>
            <p:nvPr/>
          </p:nvGrpSpPr>
          <p:grpSpPr bwMode="auto">
            <a:xfrm rot="-75077">
              <a:off x="4614" y="2195"/>
              <a:ext cx="198" cy="230"/>
              <a:chOff x="1186" y="2402"/>
              <a:chExt cx="198" cy="230"/>
            </a:xfrm>
          </p:grpSpPr>
          <p:sp>
            <p:nvSpPr>
              <p:cNvPr id="113729" name="Oval 7"/>
              <p:cNvSpPr>
                <a:spLocks noChangeArrowheads="1"/>
              </p:cNvSpPr>
              <p:nvPr/>
            </p:nvSpPr>
            <p:spPr bwMode="auto">
              <a:xfrm>
                <a:off x="1186" y="2588"/>
                <a:ext cx="46" cy="36"/>
              </a:xfrm>
              <a:prstGeom prst="ellipse">
                <a:avLst/>
              </a:prstGeom>
              <a:solidFill>
                <a:srgbClr val="CA8C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3730" name="Oval 8"/>
              <p:cNvSpPr>
                <a:spLocks noChangeArrowheads="1"/>
              </p:cNvSpPr>
              <p:nvPr/>
            </p:nvSpPr>
            <p:spPr bwMode="auto">
              <a:xfrm>
                <a:off x="1192" y="2420"/>
                <a:ext cx="46" cy="40"/>
              </a:xfrm>
              <a:prstGeom prst="ellipse">
                <a:avLst/>
              </a:prstGeom>
              <a:solidFill>
                <a:srgbClr val="CA8C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3731" name="Freeform 9"/>
              <p:cNvSpPr>
                <a:spLocks/>
              </p:cNvSpPr>
              <p:nvPr/>
            </p:nvSpPr>
            <p:spPr bwMode="auto">
              <a:xfrm>
                <a:off x="1226" y="2402"/>
                <a:ext cx="158" cy="230"/>
              </a:xfrm>
              <a:custGeom>
                <a:avLst/>
                <a:gdLst>
                  <a:gd name="T0" fmla="*/ 2 w 158"/>
                  <a:gd name="T1" fmla="*/ 14 h 230"/>
                  <a:gd name="T2" fmla="*/ 24 w 158"/>
                  <a:gd name="T3" fmla="*/ 0 h 230"/>
                  <a:gd name="T4" fmla="*/ 64 w 158"/>
                  <a:gd name="T5" fmla="*/ 0 h 230"/>
                  <a:gd name="T6" fmla="*/ 92 w 158"/>
                  <a:gd name="T7" fmla="*/ 4 h 230"/>
                  <a:gd name="T8" fmla="*/ 118 w 158"/>
                  <a:gd name="T9" fmla="*/ 16 h 230"/>
                  <a:gd name="T10" fmla="*/ 140 w 158"/>
                  <a:gd name="T11" fmla="*/ 40 h 230"/>
                  <a:gd name="T12" fmla="*/ 158 w 158"/>
                  <a:gd name="T13" fmla="*/ 72 h 230"/>
                  <a:gd name="T14" fmla="*/ 158 w 158"/>
                  <a:gd name="T15" fmla="*/ 150 h 230"/>
                  <a:gd name="T16" fmla="*/ 140 w 158"/>
                  <a:gd name="T17" fmla="*/ 194 h 230"/>
                  <a:gd name="T18" fmla="*/ 106 w 158"/>
                  <a:gd name="T19" fmla="*/ 214 h 230"/>
                  <a:gd name="T20" fmla="*/ 78 w 158"/>
                  <a:gd name="T21" fmla="*/ 224 h 230"/>
                  <a:gd name="T22" fmla="*/ 32 w 158"/>
                  <a:gd name="T23" fmla="*/ 230 h 230"/>
                  <a:gd name="T24" fmla="*/ 0 w 158"/>
                  <a:gd name="T25" fmla="*/ 222 h 230"/>
                  <a:gd name="T26" fmla="*/ 0 w 158"/>
                  <a:gd name="T27" fmla="*/ 182 h 230"/>
                  <a:gd name="T28" fmla="*/ 56 w 158"/>
                  <a:gd name="T29" fmla="*/ 184 h 230"/>
                  <a:gd name="T30" fmla="*/ 80 w 158"/>
                  <a:gd name="T31" fmla="*/ 168 h 230"/>
                  <a:gd name="T32" fmla="*/ 82 w 158"/>
                  <a:gd name="T33" fmla="*/ 64 h 230"/>
                  <a:gd name="T34" fmla="*/ 56 w 158"/>
                  <a:gd name="T35" fmla="*/ 48 h 230"/>
                  <a:gd name="T36" fmla="*/ 10 w 158"/>
                  <a:gd name="T37" fmla="*/ 48 h 230"/>
                  <a:gd name="T38" fmla="*/ 2 w 158"/>
                  <a:gd name="T39" fmla="*/ 14 h 230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58"/>
                  <a:gd name="T61" fmla="*/ 0 h 230"/>
                  <a:gd name="T62" fmla="*/ 158 w 158"/>
                  <a:gd name="T63" fmla="*/ 230 h 230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58" h="230">
                    <a:moveTo>
                      <a:pt x="2" y="14"/>
                    </a:moveTo>
                    <a:lnTo>
                      <a:pt x="24" y="0"/>
                    </a:lnTo>
                    <a:lnTo>
                      <a:pt x="64" y="0"/>
                    </a:lnTo>
                    <a:lnTo>
                      <a:pt x="92" y="4"/>
                    </a:lnTo>
                    <a:lnTo>
                      <a:pt x="118" y="16"/>
                    </a:lnTo>
                    <a:lnTo>
                      <a:pt x="140" y="40"/>
                    </a:lnTo>
                    <a:lnTo>
                      <a:pt x="158" y="72"/>
                    </a:lnTo>
                    <a:lnTo>
                      <a:pt x="158" y="150"/>
                    </a:lnTo>
                    <a:lnTo>
                      <a:pt x="140" y="194"/>
                    </a:lnTo>
                    <a:lnTo>
                      <a:pt x="106" y="214"/>
                    </a:lnTo>
                    <a:lnTo>
                      <a:pt x="78" y="224"/>
                    </a:lnTo>
                    <a:lnTo>
                      <a:pt x="32" y="230"/>
                    </a:lnTo>
                    <a:lnTo>
                      <a:pt x="0" y="222"/>
                    </a:lnTo>
                    <a:lnTo>
                      <a:pt x="0" y="182"/>
                    </a:lnTo>
                    <a:cubicBezTo>
                      <a:pt x="54" y="184"/>
                      <a:pt x="35" y="184"/>
                      <a:pt x="56" y="184"/>
                    </a:cubicBezTo>
                    <a:lnTo>
                      <a:pt x="80" y="168"/>
                    </a:lnTo>
                    <a:lnTo>
                      <a:pt x="82" y="64"/>
                    </a:lnTo>
                    <a:lnTo>
                      <a:pt x="56" y="48"/>
                    </a:lnTo>
                    <a:lnTo>
                      <a:pt x="10" y="48"/>
                    </a:lnTo>
                    <a:lnTo>
                      <a:pt x="2" y="14"/>
                    </a:lnTo>
                    <a:close/>
                  </a:path>
                </a:pathLst>
              </a:custGeom>
              <a:solidFill>
                <a:srgbClr val="175097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732" name="Oval 10"/>
              <p:cNvSpPr>
                <a:spLocks noChangeArrowheads="1"/>
              </p:cNvSpPr>
              <p:nvPr/>
            </p:nvSpPr>
            <p:spPr bwMode="auto">
              <a:xfrm>
                <a:off x="1278" y="2470"/>
                <a:ext cx="94" cy="84"/>
              </a:xfrm>
              <a:prstGeom prst="ellipse">
                <a:avLst/>
              </a:prstGeom>
              <a:solidFill>
                <a:srgbClr val="CA8C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13706" name="Group 11"/>
            <p:cNvGrpSpPr>
              <a:grpSpLocks/>
            </p:cNvGrpSpPr>
            <p:nvPr/>
          </p:nvGrpSpPr>
          <p:grpSpPr bwMode="auto">
            <a:xfrm>
              <a:off x="3496" y="1889"/>
              <a:ext cx="1570" cy="819"/>
              <a:chOff x="3496" y="1889"/>
              <a:chExt cx="1570" cy="819"/>
            </a:xfrm>
          </p:grpSpPr>
          <p:grpSp>
            <p:nvGrpSpPr>
              <p:cNvPr id="113712" name="Group 12"/>
              <p:cNvGrpSpPr>
                <a:grpSpLocks/>
              </p:cNvGrpSpPr>
              <p:nvPr/>
            </p:nvGrpSpPr>
            <p:grpSpPr bwMode="auto">
              <a:xfrm rot="3636438">
                <a:off x="3707" y="2104"/>
                <a:ext cx="198" cy="230"/>
                <a:chOff x="1186" y="2402"/>
                <a:chExt cx="198" cy="230"/>
              </a:xfrm>
            </p:grpSpPr>
            <p:sp>
              <p:nvSpPr>
                <p:cNvPr id="113725" name="Oval 13"/>
                <p:cNvSpPr>
                  <a:spLocks noChangeArrowheads="1"/>
                </p:cNvSpPr>
                <p:nvPr/>
              </p:nvSpPr>
              <p:spPr bwMode="auto">
                <a:xfrm>
                  <a:off x="1186" y="2588"/>
                  <a:ext cx="46" cy="36"/>
                </a:xfrm>
                <a:prstGeom prst="ellipse">
                  <a:avLst/>
                </a:prstGeom>
                <a:solidFill>
                  <a:srgbClr val="CA8C0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113726" name="Oval 14"/>
                <p:cNvSpPr>
                  <a:spLocks noChangeArrowheads="1"/>
                </p:cNvSpPr>
                <p:nvPr/>
              </p:nvSpPr>
              <p:spPr bwMode="auto">
                <a:xfrm>
                  <a:off x="1192" y="2420"/>
                  <a:ext cx="46" cy="40"/>
                </a:xfrm>
                <a:prstGeom prst="ellipse">
                  <a:avLst/>
                </a:prstGeom>
                <a:solidFill>
                  <a:srgbClr val="CA8C0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113727" name="Freeform 15"/>
                <p:cNvSpPr>
                  <a:spLocks/>
                </p:cNvSpPr>
                <p:nvPr/>
              </p:nvSpPr>
              <p:spPr bwMode="auto">
                <a:xfrm>
                  <a:off x="1226" y="2402"/>
                  <a:ext cx="158" cy="230"/>
                </a:xfrm>
                <a:custGeom>
                  <a:avLst/>
                  <a:gdLst>
                    <a:gd name="T0" fmla="*/ 2 w 158"/>
                    <a:gd name="T1" fmla="*/ 14 h 230"/>
                    <a:gd name="T2" fmla="*/ 24 w 158"/>
                    <a:gd name="T3" fmla="*/ 0 h 230"/>
                    <a:gd name="T4" fmla="*/ 64 w 158"/>
                    <a:gd name="T5" fmla="*/ 0 h 230"/>
                    <a:gd name="T6" fmla="*/ 92 w 158"/>
                    <a:gd name="T7" fmla="*/ 4 h 230"/>
                    <a:gd name="T8" fmla="*/ 118 w 158"/>
                    <a:gd name="T9" fmla="*/ 16 h 230"/>
                    <a:gd name="T10" fmla="*/ 140 w 158"/>
                    <a:gd name="T11" fmla="*/ 40 h 230"/>
                    <a:gd name="T12" fmla="*/ 158 w 158"/>
                    <a:gd name="T13" fmla="*/ 72 h 230"/>
                    <a:gd name="T14" fmla="*/ 158 w 158"/>
                    <a:gd name="T15" fmla="*/ 150 h 230"/>
                    <a:gd name="T16" fmla="*/ 140 w 158"/>
                    <a:gd name="T17" fmla="*/ 194 h 230"/>
                    <a:gd name="T18" fmla="*/ 106 w 158"/>
                    <a:gd name="T19" fmla="*/ 214 h 230"/>
                    <a:gd name="T20" fmla="*/ 78 w 158"/>
                    <a:gd name="T21" fmla="*/ 224 h 230"/>
                    <a:gd name="T22" fmla="*/ 32 w 158"/>
                    <a:gd name="T23" fmla="*/ 230 h 230"/>
                    <a:gd name="T24" fmla="*/ 0 w 158"/>
                    <a:gd name="T25" fmla="*/ 222 h 230"/>
                    <a:gd name="T26" fmla="*/ 0 w 158"/>
                    <a:gd name="T27" fmla="*/ 182 h 230"/>
                    <a:gd name="T28" fmla="*/ 56 w 158"/>
                    <a:gd name="T29" fmla="*/ 184 h 230"/>
                    <a:gd name="T30" fmla="*/ 80 w 158"/>
                    <a:gd name="T31" fmla="*/ 168 h 230"/>
                    <a:gd name="T32" fmla="*/ 82 w 158"/>
                    <a:gd name="T33" fmla="*/ 64 h 230"/>
                    <a:gd name="T34" fmla="*/ 56 w 158"/>
                    <a:gd name="T35" fmla="*/ 48 h 230"/>
                    <a:gd name="T36" fmla="*/ 10 w 158"/>
                    <a:gd name="T37" fmla="*/ 48 h 230"/>
                    <a:gd name="T38" fmla="*/ 2 w 158"/>
                    <a:gd name="T39" fmla="*/ 14 h 230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158"/>
                    <a:gd name="T61" fmla="*/ 0 h 230"/>
                    <a:gd name="T62" fmla="*/ 158 w 158"/>
                    <a:gd name="T63" fmla="*/ 230 h 230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158" h="230">
                      <a:moveTo>
                        <a:pt x="2" y="14"/>
                      </a:moveTo>
                      <a:lnTo>
                        <a:pt x="24" y="0"/>
                      </a:lnTo>
                      <a:lnTo>
                        <a:pt x="64" y="0"/>
                      </a:lnTo>
                      <a:lnTo>
                        <a:pt x="92" y="4"/>
                      </a:lnTo>
                      <a:lnTo>
                        <a:pt x="118" y="16"/>
                      </a:lnTo>
                      <a:lnTo>
                        <a:pt x="140" y="40"/>
                      </a:lnTo>
                      <a:lnTo>
                        <a:pt x="158" y="72"/>
                      </a:lnTo>
                      <a:lnTo>
                        <a:pt x="158" y="150"/>
                      </a:lnTo>
                      <a:lnTo>
                        <a:pt x="140" y="194"/>
                      </a:lnTo>
                      <a:lnTo>
                        <a:pt x="106" y="214"/>
                      </a:lnTo>
                      <a:lnTo>
                        <a:pt x="78" y="224"/>
                      </a:lnTo>
                      <a:lnTo>
                        <a:pt x="32" y="230"/>
                      </a:lnTo>
                      <a:lnTo>
                        <a:pt x="0" y="222"/>
                      </a:lnTo>
                      <a:lnTo>
                        <a:pt x="0" y="182"/>
                      </a:lnTo>
                      <a:cubicBezTo>
                        <a:pt x="54" y="184"/>
                        <a:pt x="35" y="184"/>
                        <a:pt x="56" y="184"/>
                      </a:cubicBezTo>
                      <a:lnTo>
                        <a:pt x="80" y="168"/>
                      </a:lnTo>
                      <a:lnTo>
                        <a:pt x="82" y="64"/>
                      </a:lnTo>
                      <a:lnTo>
                        <a:pt x="56" y="48"/>
                      </a:lnTo>
                      <a:lnTo>
                        <a:pt x="10" y="48"/>
                      </a:lnTo>
                      <a:lnTo>
                        <a:pt x="2" y="14"/>
                      </a:lnTo>
                      <a:close/>
                    </a:path>
                  </a:pathLst>
                </a:custGeom>
                <a:solidFill>
                  <a:srgbClr val="175097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728" name="Oval 16"/>
                <p:cNvSpPr>
                  <a:spLocks noChangeArrowheads="1"/>
                </p:cNvSpPr>
                <p:nvPr/>
              </p:nvSpPr>
              <p:spPr bwMode="auto">
                <a:xfrm>
                  <a:off x="1278" y="2470"/>
                  <a:ext cx="94" cy="84"/>
                </a:xfrm>
                <a:prstGeom prst="ellipse">
                  <a:avLst/>
                </a:prstGeom>
                <a:solidFill>
                  <a:srgbClr val="CA8C0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sp>
            <p:nvSpPr>
              <p:cNvPr id="123921" name="Rectangle 17"/>
              <p:cNvSpPr>
                <a:spLocks noChangeArrowheads="1"/>
              </p:cNvSpPr>
              <p:nvPr/>
            </p:nvSpPr>
            <p:spPr bwMode="auto">
              <a:xfrm>
                <a:off x="4802" y="1889"/>
                <a:ext cx="264" cy="216"/>
              </a:xfrm>
              <a:prstGeom prst="rect">
                <a:avLst/>
              </a:prstGeom>
              <a:solidFill>
                <a:schemeClr val="accent4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grpSp>
            <p:nvGrpSpPr>
              <p:cNvPr id="113714" name="Group 18"/>
              <p:cNvGrpSpPr>
                <a:grpSpLocks/>
              </p:cNvGrpSpPr>
              <p:nvPr/>
            </p:nvGrpSpPr>
            <p:grpSpPr bwMode="auto">
              <a:xfrm rot="7054893">
                <a:off x="4146" y="2045"/>
                <a:ext cx="198" cy="230"/>
                <a:chOff x="1186" y="2402"/>
                <a:chExt cx="198" cy="230"/>
              </a:xfrm>
            </p:grpSpPr>
            <p:sp>
              <p:nvSpPr>
                <p:cNvPr id="113721" name="Oval 19"/>
                <p:cNvSpPr>
                  <a:spLocks noChangeArrowheads="1"/>
                </p:cNvSpPr>
                <p:nvPr/>
              </p:nvSpPr>
              <p:spPr bwMode="auto">
                <a:xfrm>
                  <a:off x="1186" y="2588"/>
                  <a:ext cx="46" cy="36"/>
                </a:xfrm>
                <a:prstGeom prst="ellipse">
                  <a:avLst/>
                </a:prstGeom>
                <a:solidFill>
                  <a:srgbClr val="CA8C0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113722" name="Oval 20"/>
                <p:cNvSpPr>
                  <a:spLocks noChangeArrowheads="1"/>
                </p:cNvSpPr>
                <p:nvPr/>
              </p:nvSpPr>
              <p:spPr bwMode="auto">
                <a:xfrm>
                  <a:off x="1192" y="2420"/>
                  <a:ext cx="46" cy="40"/>
                </a:xfrm>
                <a:prstGeom prst="ellipse">
                  <a:avLst/>
                </a:prstGeom>
                <a:solidFill>
                  <a:srgbClr val="CA8C0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113723" name="Freeform 21"/>
                <p:cNvSpPr>
                  <a:spLocks/>
                </p:cNvSpPr>
                <p:nvPr/>
              </p:nvSpPr>
              <p:spPr bwMode="auto">
                <a:xfrm>
                  <a:off x="1226" y="2402"/>
                  <a:ext cx="158" cy="230"/>
                </a:xfrm>
                <a:custGeom>
                  <a:avLst/>
                  <a:gdLst>
                    <a:gd name="T0" fmla="*/ 2 w 158"/>
                    <a:gd name="T1" fmla="*/ 14 h 230"/>
                    <a:gd name="T2" fmla="*/ 24 w 158"/>
                    <a:gd name="T3" fmla="*/ 0 h 230"/>
                    <a:gd name="T4" fmla="*/ 64 w 158"/>
                    <a:gd name="T5" fmla="*/ 0 h 230"/>
                    <a:gd name="T6" fmla="*/ 92 w 158"/>
                    <a:gd name="T7" fmla="*/ 4 h 230"/>
                    <a:gd name="T8" fmla="*/ 118 w 158"/>
                    <a:gd name="T9" fmla="*/ 16 h 230"/>
                    <a:gd name="T10" fmla="*/ 140 w 158"/>
                    <a:gd name="T11" fmla="*/ 40 h 230"/>
                    <a:gd name="T12" fmla="*/ 158 w 158"/>
                    <a:gd name="T13" fmla="*/ 72 h 230"/>
                    <a:gd name="T14" fmla="*/ 158 w 158"/>
                    <a:gd name="T15" fmla="*/ 150 h 230"/>
                    <a:gd name="T16" fmla="*/ 140 w 158"/>
                    <a:gd name="T17" fmla="*/ 194 h 230"/>
                    <a:gd name="T18" fmla="*/ 106 w 158"/>
                    <a:gd name="T19" fmla="*/ 214 h 230"/>
                    <a:gd name="T20" fmla="*/ 78 w 158"/>
                    <a:gd name="T21" fmla="*/ 224 h 230"/>
                    <a:gd name="T22" fmla="*/ 32 w 158"/>
                    <a:gd name="T23" fmla="*/ 230 h 230"/>
                    <a:gd name="T24" fmla="*/ 0 w 158"/>
                    <a:gd name="T25" fmla="*/ 222 h 230"/>
                    <a:gd name="T26" fmla="*/ 0 w 158"/>
                    <a:gd name="T27" fmla="*/ 182 h 230"/>
                    <a:gd name="T28" fmla="*/ 56 w 158"/>
                    <a:gd name="T29" fmla="*/ 184 h 230"/>
                    <a:gd name="T30" fmla="*/ 80 w 158"/>
                    <a:gd name="T31" fmla="*/ 168 h 230"/>
                    <a:gd name="T32" fmla="*/ 82 w 158"/>
                    <a:gd name="T33" fmla="*/ 64 h 230"/>
                    <a:gd name="T34" fmla="*/ 56 w 158"/>
                    <a:gd name="T35" fmla="*/ 48 h 230"/>
                    <a:gd name="T36" fmla="*/ 10 w 158"/>
                    <a:gd name="T37" fmla="*/ 48 h 230"/>
                    <a:gd name="T38" fmla="*/ 2 w 158"/>
                    <a:gd name="T39" fmla="*/ 14 h 230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158"/>
                    <a:gd name="T61" fmla="*/ 0 h 230"/>
                    <a:gd name="T62" fmla="*/ 158 w 158"/>
                    <a:gd name="T63" fmla="*/ 230 h 230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158" h="230">
                      <a:moveTo>
                        <a:pt x="2" y="14"/>
                      </a:moveTo>
                      <a:lnTo>
                        <a:pt x="24" y="0"/>
                      </a:lnTo>
                      <a:lnTo>
                        <a:pt x="64" y="0"/>
                      </a:lnTo>
                      <a:lnTo>
                        <a:pt x="92" y="4"/>
                      </a:lnTo>
                      <a:lnTo>
                        <a:pt x="118" y="16"/>
                      </a:lnTo>
                      <a:lnTo>
                        <a:pt x="140" y="40"/>
                      </a:lnTo>
                      <a:lnTo>
                        <a:pt x="158" y="72"/>
                      </a:lnTo>
                      <a:lnTo>
                        <a:pt x="158" y="150"/>
                      </a:lnTo>
                      <a:lnTo>
                        <a:pt x="140" y="194"/>
                      </a:lnTo>
                      <a:lnTo>
                        <a:pt x="106" y="214"/>
                      </a:lnTo>
                      <a:lnTo>
                        <a:pt x="78" y="224"/>
                      </a:lnTo>
                      <a:lnTo>
                        <a:pt x="32" y="230"/>
                      </a:lnTo>
                      <a:lnTo>
                        <a:pt x="0" y="222"/>
                      </a:lnTo>
                      <a:lnTo>
                        <a:pt x="0" y="182"/>
                      </a:lnTo>
                      <a:cubicBezTo>
                        <a:pt x="54" y="184"/>
                        <a:pt x="35" y="184"/>
                        <a:pt x="56" y="184"/>
                      </a:cubicBezTo>
                      <a:lnTo>
                        <a:pt x="80" y="168"/>
                      </a:lnTo>
                      <a:lnTo>
                        <a:pt x="82" y="64"/>
                      </a:lnTo>
                      <a:lnTo>
                        <a:pt x="56" y="48"/>
                      </a:lnTo>
                      <a:lnTo>
                        <a:pt x="10" y="48"/>
                      </a:lnTo>
                      <a:lnTo>
                        <a:pt x="2" y="14"/>
                      </a:lnTo>
                      <a:close/>
                    </a:path>
                  </a:pathLst>
                </a:custGeom>
                <a:solidFill>
                  <a:srgbClr val="175097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724" name="Oval 22"/>
                <p:cNvSpPr>
                  <a:spLocks noChangeArrowheads="1"/>
                </p:cNvSpPr>
                <p:nvPr/>
              </p:nvSpPr>
              <p:spPr bwMode="auto">
                <a:xfrm>
                  <a:off x="1278" y="2470"/>
                  <a:ext cx="94" cy="84"/>
                </a:xfrm>
                <a:prstGeom prst="ellipse">
                  <a:avLst/>
                </a:prstGeom>
                <a:solidFill>
                  <a:srgbClr val="CA8C0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sp>
            <p:nvSpPr>
              <p:cNvPr id="113715" name="Oval 23"/>
              <p:cNvSpPr>
                <a:spLocks noChangeArrowheads="1"/>
              </p:cNvSpPr>
              <p:nvPr/>
            </p:nvSpPr>
            <p:spPr bwMode="auto">
              <a:xfrm>
                <a:off x="4518" y="2500"/>
                <a:ext cx="198" cy="208"/>
              </a:xfrm>
              <a:prstGeom prst="ellipse">
                <a:avLst/>
              </a:prstGeom>
              <a:solidFill>
                <a:srgbClr val="9FACC7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3716" name="Oval 24"/>
              <p:cNvSpPr>
                <a:spLocks noChangeArrowheads="1"/>
              </p:cNvSpPr>
              <p:nvPr/>
            </p:nvSpPr>
            <p:spPr bwMode="auto">
              <a:xfrm>
                <a:off x="3496" y="2181"/>
                <a:ext cx="198" cy="214"/>
              </a:xfrm>
              <a:prstGeom prst="ellipse">
                <a:avLst/>
              </a:prstGeom>
              <a:solidFill>
                <a:srgbClr val="9FACC7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3717" name="Oval 25"/>
              <p:cNvSpPr>
                <a:spLocks noChangeArrowheads="1"/>
              </p:cNvSpPr>
              <p:nvPr/>
            </p:nvSpPr>
            <p:spPr bwMode="auto">
              <a:xfrm>
                <a:off x="3623" y="2447"/>
                <a:ext cx="198" cy="214"/>
              </a:xfrm>
              <a:prstGeom prst="ellipse">
                <a:avLst/>
              </a:prstGeom>
              <a:solidFill>
                <a:srgbClr val="9FACC7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3718" name="Oval 26"/>
              <p:cNvSpPr>
                <a:spLocks noChangeArrowheads="1"/>
              </p:cNvSpPr>
              <p:nvPr/>
            </p:nvSpPr>
            <p:spPr bwMode="auto">
              <a:xfrm>
                <a:off x="4211" y="1893"/>
                <a:ext cx="198" cy="208"/>
              </a:xfrm>
              <a:prstGeom prst="ellipse">
                <a:avLst/>
              </a:prstGeom>
              <a:solidFill>
                <a:srgbClr val="9FACC7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3719" name="Oval 27"/>
              <p:cNvSpPr>
                <a:spLocks noChangeArrowheads="1"/>
              </p:cNvSpPr>
              <p:nvPr/>
            </p:nvSpPr>
            <p:spPr bwMode="auto">
              <a:xfrm>
                <a:off x="3921" y="1893"/>
                <a:ext cx="198" cy="208"/>
              </a:xfrm>
              <a:prstGeom prst="ellipse">
                <a:avLst/>
              </a:prstGeom>
              <a:solidFill>
                <a:srgbClr val="9FACC7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3720" name="Oval 28"/>
              <p:cNvSpPr>
                <a:spLocks noChangeArrowheads="1"/>
              </p:cNvSpPr>
              <p:nvPr/>
            </p:nvSpPr>
            <p:spPr bwMode="auto">
              <a:xfrm>
                <a:off x="4519" y="1893"/>
                <a:ext cx="198" cy="208"/>
              </a:xfrm>
              <a:prstGeom prst="ellipse">
                <a:avLst/>
              </a:prstGeom>
              <a:solidFill>
                <a:srgbClr val="9FACC7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123933" name="Rectangle 29"/>
            <p:cNvSpPr>
              <a:spLocks noChangeArrowheads="1"/>
            </p:cNvSpPr>
            <p:nvPr/>
          </p:nvSpPr>
          <p:spPr bwMode="auto">
            <a:xfrm>
              <a:off x="4818" y="2496"/>
              <a:ext cx="264" cy="216"/>
            </a:xfrm>
            <a:prstGeom prst="rect">
              <a:avLst/>
            </a:prstGeom>
            <a:solidFill>
              <a:schemeClr val="accent4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113708" name="Oval 30"/>
            <p:cNvSpPr>
              <a:spLocks noChangeArrowheads="1"/>
            </p:cNvSpPr>
            <p:nvPr/>
          </p:nvSpPr>
          <p:spPr bwMode="auto">
            <a:xfrm>
              <a:off x="3625" y="1946"/>
              <a:ext cx="198" cy="214"/>
            </a:xfrm>
            <a:prstGeom prst="ellipse">
              <a:avLst/>
            </a:prstGeom>
            <a:solidFill>
              <a:srgbClr val="9FACC7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3709" name="Oval 31"/>
            <p:cNvSpPr>
              <a:spLocks noChangeArrowheads="1"/>
            </p:cNvSpPr>
            <p:nvPr/>
          </p:nvSpPr>
          <p:spPr bwMode="auto">
            <a:xfrm>
              <a:off x="3909" y="2497"/>
              <a:ext cx="198" cy="214"/>
            </a:xfrm>
            <a:prstGeom prst="ellipse">
              <a:avLst/>
            </a:prstGeom>
            <a:solidFill>
              <a:srgbClr val="9FACC7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3710" name="Oval 32"/>
            <p:cNvSpPr>
              <a:spLocks noChangeArrowheads="1"/>
            </p:cNvSpPr>
            <p:nvPr/>
          </p:nvSpPr>
          <p:spPr bwMode="auto">
            <a:xfrm>
              <a:off x="4202" y="2497"/>
              <a:ext cx="198" cy="214"/>
            </a:xfrm>
            <a:prstGeom prst="ellipse">
              <a:avLst/>
            </a:prstGeom>
            <a:solidFill>
              <a:srgbClr val="9FACC7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3711" name="Freeform 33"/>
            <p:cNvSpPr>
              <a:spLocks/>
            </p:cNvSpPr>
            <p:nvPr/>
          </p:nvSpPr>
          <p:spPr bwMode="auto">
            <a:xfrm>
              <a:off x="3595" y="1990"/>
              <a:ext cx="1333" cy="610"/>
            </a:xfrm>
            <a:custGeom>
              <a:avLst/>
              <a:gdLst>
                <a:gd name="T0" fmla="*/ 1333 w 1333"/>
                <a:gd name="T1" fmla="*/ 5 h 610"/>
                <a:gd name="T2" fmla="*/ 413 w 1333"/>
                <a:gd name="T3" fmla="*/ 7 h 610"/>
                <a:gd name="T4" fmla="*/ 322 w 1333"/>
                <a:gd name="T5" fmla="*/ 2 h 610"/>
                <a:gd name="T6" fmla="*/ 245 w 1333"/>
                <a:gd name="T7" fmla="*/ 10 h 610"/>
                <a:gd name="T8" fmla="*/ 133 w 1333"/>
                <a:gd name="T9" fmla="*/ 61 h 610"/>
                <a:gd name="T10" fmla="*/ 40 w 1333"/>
                <a:gd name="T11" fmla="*/ 167 h 610"/>
                <a:gd name="T12" fmla="*/ 2 w 1333"/>
                <a:gd name="T13" fmla="*/ 293 h 610"/>
                <a:gd name="T14" fmla="*/ 29 w 1333"/>
                <a:gd name="T15" fmla="*/ 442 h 610"/>
                <a:gd name="T16" fmla="*/ 136 w 1333"/>
                <a:gd name="T17" fmla="*/ 551 h 610"/>
                <a:gd name="T18" fmla="*/ 216 w 1333"/>
                <a:gd name="T19" fmla="*/ 589 h 610"/>
                <a:gd name="T20" fmla="*/ 306 w 1333"/>
                <a:gd name="T21" fmla="*/ 607 h 610"/>
                <a:gd name="T22" fmla="*/ 408 w 1333"/>
                <a:gd name="T23" fmla="*/ 607 h 610"/>
                <a:gd name="T24" fmla="*/ 1309 w 1333"/>
                <a:gd name="T25" fmla="*/ 607 h 61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33"/>
                <a:gd name="T40" fmla="*/ 0 h 610"/>
                <a:gd name="T41" fmla="*/ 1333 w 1333"/>
                <a:gd name="T42" fmla="*/ 610 h 61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33" h="610">
                  <a:moveTo>
                    <a:pt x="1333" y="5"/>
                  </a:moveTo>
                  <a:cubicBezTo>
                    <a:pt x="1181" y="5"/>
                    <a:pt x="581" y="7"/>
                    <a:pt x="413" y="7"/>
                  </a:cubicBezTo>
                  <a:cubicBezTo>
                    <a:pt x="245" y="7"/>
                    <a:pt x="350" y="2"/>
                    <a:pt x="322" y="2"/>
                  </a:cubicBezTo>
                  <a:cubicBezTo>
                    <a:pt x="294" y="2"/>
                    <a:pt x="276" y="0"/>
                    <a:pt x="245" y="10"/>
                  </a:cubicBezTo>
                  <a:cubicBezTo>
                    <a:pt x="214" y="20"/>
                    <a:pt x="167" y="35"/>
                    <a:pt x="133" y="61"/>
                  </a:cubicBezTo>
                  <a:cubicBezTo>
                    <a:pt x="99" y="87"/>
                    <a:pt x="62" y="128"/>
                    <a:pt x="40" y="167"/>
                  </a:cubicBezTo>
                  <a:cubicBezTo>
                    <a:pt x="18" y="206"/>
                    <a:pt x="4" y="247"/>
                    <a:pt x="2" y="293"/>
                  </a:cubicBezTo>
                  <a:cubicBezTo>
                    <a:pt x="0" y="339"/>
                    <a:pt x="7" y="399"/>
                    <a:pt x="29" y="442"/>
                  </a:cubicBezTo>
                  <a:cubicBezTo>
                    <a:pt x="51" y="485"/>
                    <a:pt x="105" y="527"/>
                    <a:pt x="136" y="551"/>
                  </a:cubicBezTo>
                  <a:cubicBezTo>
                    <a:pt x="167" y="575"/>
                    <a:pt x="188" y="580"/>
                    <a:pt x="216" y="589"/>
                  </a:cubicBezTo>
                  <a:cubicBezTo>
                    <a:pt x="244" y="598"/>
                    <a:pt x="274" y="604"/>
                    <a:pt x="306" y="607"/>
                  </a:cubicBezTo>
                  <a:cubicBezTo>
                    <a:pt x="338" y="610"/>
                    <a:pt x="241" y="607"/>
                    <a:pt x="408" y="607"/>
                  </a:cubicBezTo>
                  <a:cubicBezTo>
                    <a:pt x="575" y="607"/>
                    <a:pt x="946" y="607"/>
                    <a:pt x="1309" y="607"/>
                  </a:cubicBez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 type="triangle" w="sm" len="sm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23938" name="Group 34"/>
          <p:cNvGrpSpPr>
            <a:grpSpLocks/>
          </p:cNvGrpSpPr>
          <p:nvPr/>
        </p:nvGrpSpPr>
        <p:grpSpPr bwMode="auto">
          <a:xfrm>
            <a:off x="711200" y="1845701"/>
            <a:ext cx="3917950" cy="687949"/>
            <a:chOff x="472" y="2174"/>
            <a:chExt cx="2468" cy="410"/>
          </a:xfrm>
        </p:grpSpPr>
        <p:grpSp>
          <p:nvGrpSpPr>
            <p:cNvPr id="113672" name="Group 35"/>
            <p:cNvGrpSpPr>
              <a:grpSpLocks/>
            </p:cNvGrpSpPr>
            <p:nvPr/>
          </p:nvGrpSpPr>
          <p:grpSpPr bwMode="auto">
            <a:xfrm rot="3849600">
              <a:off x="1558" y="2343"/>
              <a:ext cx="198" cy="230"/>
              <a:chOff x="1186" y="2402"/>
              <a:chExt cx="198" cy="230"/>
            </a:xfrm>
          </p:grpSpPr>
          <p:sp>
            <p:nvSpPr>
              <p:cNvPr id="113701" name="Oval 36"/>
              <p:cNvSpPr>
                <a:spLocks noChangeArrowheads="1"/>
              </p:cNvSpPr>
              <p:nvPr/>
            </p:nvSpPr>
            <p:spPr bwMode="auto">
              <a:xfrm>
                <a:off x="1186" y="2588"/>
                <a:ext cx="46" cy="36"/>
              </a:xfrm>
              <a:prstGeom prst="ellipse">
                <a:avLst/>
              </a:prstGeom>
              <a:solidFill>
                <a:srgbClr val="CA8C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3702" name="Oval 37"/>
              <p:cNvSpPr>
                <a:spLocks noChangeArrowheads="1"/>
              </p:cNvSpPr>
              <p:nvPr/>
            </p:nvSpPr>
            <p:spPr bwMode="auto">
              <a:xfrm>
                <a:off x="1192" y="2420"/>
                <a:ext cx="46" cy="40"/>
              </a:xfrm>
              <a:prstGeom prst="ellipse">
                <a:avLst/>
              </a:prstGeom>
              <a:solidFill>
                <a:srgbClr val="CA8C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3703" name="Freeform 38"/>
              <p:cNvSpPr>
                <a:spLocks/>
              </p:cNvSpPr>
              <p:nvPr/>
            </p:nvSpPr>
            <p:spPr bwMode="auto">
              <a:xfrm>
                <a:off x="1226" y="2402"/>
                <a:ext cx="158" cy="230"/>
              </a:xfrm>
              <a:custGeom>
                <a:avLst/>
                <a:gdLst>
                  <a:gd name="T0" fmla="*/ 2 w 158"/>
                  <a:gd name="T1" fmla="*/ 14 h 230"/>
                  <a:gd name="T2" fmla="*/ 24 w 158"/>
                  <a:gd name="T3" fmla="*/ 0 h 230"/>
                  <a:gd name="T4" fmla="*/ 64 w 158"/>
                  <a:gd name="T5" fmla="*/ 0 h 230"/>
                  <a:gd name="T6" fmla="*/ 92 w 158"/>
                  <a:gd name="T7" fmla="*/ 4 h 230"/>
                  <a:gd name="T8" fmla="*/ 118 w 158"/>
                  <a:gd name="T9" fmla="*/ 16 h 230"/>
                  <a:gd name="T10" fmla="*/ 140 w 158"/>
                  <a:gd name="T11" fmla="*/ 40 h 230"/>
                  <a:gd name="T12" fmla="*/ 158 w 158"/>
                  <a:gd name="T13" fmla="*/ 72 h 230"/>
                  <a:gd name="T14" fmla="*/ 158 w 158"/>
                  <a:gd name="T15" fmla="*/ 150 h 230"/>
                  <a:gd name="T16" fmla="*/ 140 w 158"/>
                  <a:gd name="T17" fmla="*/ 194 h 230"/>
                  <a:gd name="T18" fmla="*/ 106 w 158"/>
                  <a:gd name="T19" fmla="*/ 214 h 230"/>
                  <a:gd name="T20" fmla="*/ 78 w 158"/>
                  <a:gd name="T21" fmla="*/ 224 h 230"/>
                  <a:gd name="T22" fmla="*/ 32 w 158"/>
                  <a:gd name="T23" fmla="*/ 230 h 230"/>
                  <a:gd name="T24" fmla="*/ 0 w 158"/>
                  <a:gd name="T25" fmla="*/ 222 h 230"/>
                  <a:gd name="T26" fmla="*/ 0 w 158"/>
                  <a:gd name="T27" fmla="*/ 182 h 230"/>
                  <a:gd name="T28" fmla="*/ 56 w 158"/>
                  <a:gd name="T29" fmla="*/ 184 h 230"/>
                  <a:gd name="T30" fmla="*/ 80 w 158"/>
                  <a:gd name="T31" fmla="*/ 168 h 230"/>
                  <a:gd name="T32" fmla="*/ 82 w 158"/>
                  <a:gd name="T33" fmla="*/ 64 h 230"/>
                  <a:gd name="T34" fmla="*/ 56 w 158"/>
                  <a:gd name="T35" fmla="*/ 48 h 230"/>
                  <a:gd name="T36" fmla="*/ 10 w 158"/>
                  <a:gd name="T37" fmla="*/ 48 h 230"/>
                  <a:gd name="T38" fmla="*/ 2 w 158"/>
                  <a:gd name="T39" fmla="*/ 14 h 230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58"/>
                  <a:gd name="T61" fmla="*/ 0 h 230"/>
                  <a:gd name="T62" fmla="*/ 158 w 158"/>
                  <a:gd name="T63" fmla="*/ 230 h 230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58" h="230">
                    <a:moveTo>
                      <a:pt x="2" y="14"/>
                    </a:moveTo>
                    <a:lnTo>
                      <a:pt x="24" y="0"/>
                    </a:lnTo>
                    <a:lnTo>
                      <a:pt x="64" y="0"/>
                    </a:lnTo>
                    <a:lnTo>
                      <a:pt x="92" y="4"/>
                    </a:lnTo>
                    <a:lnTo>
                      <a:pt x="118" y="16"/>
                    </a:lnTo>
                    <a:lnTo>
                      <a:pt x="140" y="40"/>
                    </a:lnTo>
                    <a:lnTo>
                      <a:pt x="158" y="72"/>
                    </a:lnTo>
                    <a:lnTo>
                      <a:pt x="158" y="150"/>
                    </a:lnTo>
                    <a:lnTo>
                      <a:pt x="140" y="194"/>
                    </a:lnTo>
                    <a:lnTo>
                      <a:pt x="106" y="214"/>
                    </a:lnTo>
                    <a:lnTo>
                      <a:pt x="78" y="224"/>
                    </a:lnTo>
                    <a:lnTo>
                      <a:pt x="32" y="230"/>
                    </a:lnTo>
                    <a:lnTo>
                      <a:pt x="0" y="222"/>
                    </a:lnTo>
                    <a:lnTo>
                      <a:pt x="0" y="182"/>
                    </a:lnTo>
                    <a:cubicBezTo>
                      <a:pt x="54" y="184"/>
                      <a:pt x="35" y="184"/>
                      <a:pt x="56" y="184"/>
                    </a:cubicBezTo>
                    <a:lnTo>
                      <a:pt x="80" y="168"/>
                    </a:lnTo>
                    <a:lnTo>
                      <a:pt x="82" y="64"/>
                    </a:lnTo>
                    <a:lnTo>
                      <a:pt x="56" y="48"/>
                    </a:lnTo>
                    <a:lnTo>
                      <a:pt x="10" y="48"/>
                    </a:lnTo>
                    <a:lnTo>
                      <a:pt x="2" y="14"/>
                    </a:lnTo>
                    <a:close/>
                  </a:path>
                </a:pathLst>
              </a:custGeom>
              <a:solidFill>
                <a:srgbClr val="175097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704" name="Oval 39"/>
              <p:cNvSpPr>
                <a:spLocks noChangeArrowheads="1"/>
              </p:cNvSpPr>
              <p:nvPr/>
            </p:nvSpPr>
            <p:spPr bwMode="auto">
              <a:xfrm>
                <a:off x="1278" y="2470"/>
                <a:ext cx="94" cy="84"/>
              </a:xfrm>
              <a:prstGeom prst="ellipse">
                <a:avLst/>
              </a:prstGeom>
              <a:solidFill>
                <a:srgbClr val="CA8C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13673" name="Group 40"/>
            <p:cNvGrpSpPr>
              <a:grpSpLocks/>
            </p:cNvGrpSpPr>
            <p:nvPr/>
          </p:nvGrpSpPr>
          <p:grpSpPr bwMode="auto">
            <a:xfrm rot="17774561" flipH="1">
              <a:off x="2392" y="2365"/>
              <a:ext cx="198" cy="230"/>
              <a:chOff x="1186" y="2402"/>
              <a:chExt cx="198" cy="230"/>
            </a:xfrm>
          </p:grpSpPr>
          <p:sp>
            <p:nvSpPr>
              <p:cNvPr id="113697" name="Oval 41"/>
              <p:cNvSpPr>
                <a:spLocks noChangeArrowheads="1"/>
              </p:cNvSpPr>
              <p:nvPr/>
            </p:nvSpPr>
            <p:spPr bwMode="auto">
              <a:xfrm>
                <a:off x="1186" y="2588"/>
                <a:ext cx="46" cy="36"/>
              </a:xfrm>
              <a:prstGeom prst="ellipse">
                <a:avLst/>
              </a:prstGeom>
              <a:solidFill>
                <a:srgbClr val="CA8C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3698" name="Oval 42"/>
              <p:cNvSpPr>
                <a:spLocks noChangeArrowheads="1"/>
              </p:cNvSpPr>
              <p:nvPr/>
            </p:nvSpPr>
            <p:spPr bwMode="auto">
              <a:xfrm>
                <a:off x="1192" y="2420"/>
                <a:ext cx="46" cy="40"/>
              </a:xfrm>
              <a:prstGeom prst="ellipse">
                <a:avLst/>
              </a:prstGeom>
              <a:solidFill>
                <a:srgbClr val="CA8C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3699" name="Freeform 43"/>
              <p:cNvSpPr>
                <a:spLocks/>
              </p:cNvSpPr>
              <p:nvPr/>
            </p:nvSpPr>
            <p:spPr bwMode="auto">
              <a:xfrm>
                <a:off x="1226" y="2402"/>
                <a:ext cx="158" cy="230"/>
              </a:xfrm>
              <a:custGeom>
                <a:avLst/>
                <a:gdLst>
                  <a:gd name="T0" fmla="*/ 2 w 158"/>
                  <a:gd name="T1" fmla="*/ 14 h 230"/>
                  <a:gd name="T2" fmla="*/ 24 w 158"/>
                  <a:gd name="T3" fmla="*/ 0 h 230"/>
                  <a:gd name="T4" fmla="*/ 64 w 158"/>
                  <a:gd name="T5" fmla="*/ 0 h 230"/>
                  <a:gd name="T6" fmla="*/ 92 w 158"/>
                  <a:gd name="T7" fmla="*/ 4 h 230"/>
                  <a:gd name="T8" fmla="*/ 118 w 158"/>
                  <a:gd name="T9" fmla="*/ 16 h 230"/>
                  <a:gd name="T10" fmla="*/ 140 w 158"/>
                  <a:gd name="T11" fmla="*/ 40 h 230"/>
                  <a:gd name="T12" fmla="*/ 158 w 158"/>
                  <a:gd name="T13" fmla="*/ 72 h 230"/>
                  <a:gd name="T14" fmla="*/ 158 w 158"/>
                  <a:gd name="T15" fmla="*/ 150 h 230"/>
                  <a:gd name="T16" fmla="*/ 140 w 158"/>
                  <a:gd name="T17" fmla="*/ 194 h 230"/>
                  <a:gd name="T18" fmla="*/ 106 w 158"/>
                  <a:gd name="T19" fmla="*/ 214 h 230"/>
                  <a:gd name="T20" fmla="*/ 78 w 158"/>
                  <a:gd name="T21" fmla="*/ 224 h 230"/>
                  <a:gd name="T22" fmla="*/ 32 w 158"/>
                  <a:gd name="T23" fmla="*/ 230 h 230"/>
                  <a:gd name="T24" fmla="*/ 0 w 158"/>
                  <a:gd name="T25" fmla="*/ 222 h 230"/>
                  <a:gd name="T26" fmla="*/ 0 w 158"/>
                  <a:gd name="T27" fmla="*/ 182 h 230"/>
                  <a:gd name="T28" fmla="*/ 56 w 158"/>
                  <a:gd name="T29" fmla="*/ 184 h 230"/>
                  <a:gd name="T30" fmla="*/ 80 w 158"/>
                  <a:gd name="T31" fmla="*/ 168 h 230"/>
                  <a:gd name="T32" fmla="*/ 82 w 158"/>
                  <a:gd name="T33" fmla="*/ 64 h 230"/>
                  <a:gd name="T34" fmla="*/ 56 w 158"/>
                  <a:gd name="T35" fmla="*/ 48 h 230"/>
                  <a:gd name="T36" fmla="*/ 10 w 158"/>
                  <a:gd name="T37" fmla="*/ 48 h 230"/>
                  <a:gd name="T38" fmla="*/ 2 w 158"/>
                  <a:gd name="T39" fmla="*/ 14 h 230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58"/>
                  <a:gd name="T61" fmla="*/ 0 h 230"/>
                  <a:gd name="T62" fmla="*/ 158 w 158"/>
                  <a:gd name="T63" fmla="*/ 230 h 230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58" h="230">
                    <a:moveTo>
                      <a:pt x="2" y="14"/>
                    </a:moveTo>
                    <a:lnTo>
                      <a:pt x="24" y="0"/>
                    </a:lnTo>
                    <a:lnTo>
                      <a:pt x="64" y="0"/>
                    </a:lnTo>
                    <a:lnTo>
                      <a:pt x="92" y="4"/>
                    </a:lnTo>
                    <a:lnTo>
                      <a:pt x="118" y="16"/>
                    </a:lnTo>
                    <a:lnTo>
                      <a:pt x="140" y="40"/>
                    </a:lnTo>
                    <a:lnTo>
                      <a:pt x="158" y="72"/>
                    </a:lnTo>
                    <a:lnTo>
                      <a:pt x="158" y="150"/>
                    </a:lnTo>
                    <a:lnTo>
                      <a:pt x="140" y="194"/>
                    </a:lnTo>
                    <a:lnTo>
                      <a:pt x="106" y="214"/>
                    </a:lnTo>
                    <a:lnTo>
                      <a:pt x="78" y="224"/>
                    </a:lnTo>
                    <a:lnTo>
                      <a:pt x="32" y="230"/>
                    </a:lnTo>
                    <a:lnTo>
                      <a:pt x="0" y="222"/>
                    </a:lnTo>
                    <a:lnTo>
                      <a:pt x="0" y="182"/>
                    </a:lnTo>
                    <a:cubicBezTo>
                      <a:pt x="54" y="184"/>
                      <a:pt x="35" y="184"/>
                      <a:pt x="56" y="184"/>
                    </a:cubicBezTo>
                    <a:lnTo>
                      <a:pt x="80" y="168"/>
                    </a:lnTo>
                    <a:lnTo>
                      <a:pt x="82" y="64"/>
                    </a:lnTo>
                    <a:lnTo>
                      <a:pt x="56" y="48"/>
                    </a:lnTo>
                    <a:lnTo>
                      <a:pt x="10" y="48"/>
                    </a:lnTo>
                    <a:lnTo>
                      <a:pt x="2" y="14"/>
                    </a:lnTo>
                    <a:close/>
                  </a:path>
                </a:pathLst>
              </a:custGeom>
              <a:solidFill>
                <a:srgbClr val="175097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700" name="Oval 44"/>
              <p:cNvSpPr>
                <a:spLocks noChangeArrowheads="1"/>
              </p:cNvSpPr>
              <p:nvPr/>
            </p:nvSpPr>
            <p:spPr bwMode="auto">
              <a:xfrm>
                <a:off x="1278" y="2470"/>
                <a:ext cx="94" cy="84"/>
              </a:xfrm>
              <a:prstGeom prst="ellipse">
                <a:avLst/>
              </a:prstGeom>
              <a:solidFill>
                <a:srgbClr val="CA8C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13674" name="Group 45"/>
            <p:cNvGrpSpPr>
              <a:grpSpLocks/>
            </p:cNvGrpSpPr>
            <p:nvPr/>
          </p:nvGrpSpPr>
          <p:grpSpPr bwMode="auto">
            <a:xfrm>
              <a:off x="789" y="2386"/>
              <a:ext cx="639" cy="198"/>
              <a:chOff x="789" y="2386"/>
              <a:chExt cx="639" cy="198"/>
            </a:xfrm>
          </p:grpSpPr>
          <p:grpSp>
            <p:nvGrpSpPr>
              <p:cNvPr id="113687" name="Group 46"/>
              <p:cNvGrpSpPr>
                <a:grpSpLocks/>
              </p:cNvGrpSpPr>
              <p:nvPr/>
            </p:nvGrpSpPr>
            <p:grpSpPr bwMode="auto">
              <a:xfrm rot="4533724">
                <a:off x="805" y="2370"/>
                <a:ext cx="198" cy="230"/>
                <a:chOff x="1186" y="2402"/>
                <a:chExt cx="198" cy="230"/>
              </a:xfrm>
            </p:grpSpPr>
            <p:sp>
              <p:nvSpPr>
                <p:cNvPr id="113693" name="Oval 47"/>
                <p:cNvSpPr>
                  <a:spLocks noChangeArrowheads="1"/>
                </p:cNvSpPr>
                <p:nvPr/>
              </p:nvSpPr>
              <p:spPr bwMode="auto">
                <a:xfrm>
                  <a:off x="1186" y="2588"/>
                  <a:ext cx="46" cy="36"/>
                </a:xfrm>
                <a:prstGeom prst="ellipse">
                  <a:avLst/>
                </a:prstGeom>
                <a:solidFill>
                  <a:srgbClr val="CA8C0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113694" name="Oval 48"/>
                <p:cNvSpPr>
                  <a:spLocks noChangeArrowheads="1"/>
                </p:cNvSpPr>
                <p:nvPr/>
              </p:nvSpPr>
              <p:spPr bwMode="auto">
                <a:xfrm>
                  <a:off x="1192" y="2420"/>
                  <a:ext cx="46" cy="40"/>
                </a:xfrm>
                <a:prstGeom prst="ellipse">
                  <a:avLst/>
                </a:prstGeom>
                <a:solidFill>
                  <a:srgbClr val="CA8C0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113695" name="Freeform 49"/>
                <p:cNvSpPr>
                  <a:spLocks/>
                </p:cNvSpPr>
                <p:nvPr/>
              </p:nvSpPr>
              <p:spPr bwMode="auto">
                <a:xfrm>
                  <a:off x="1226" y="2402"/>
                  <a:ext cx="158" cy="230"/>
                </a:xfrm>
                <a:custGeom>
                  <a:avLst/>
                  <a:gdLst>
                    <a:gd name="T0" fmla="*/ 2 w 158"/>
                    <a:gd name="T1" fmla="*/ 14 h 230"/>
                    <a:gd name="T2" fmla="*/ 24 w 158"/>
                    <a:gd name="T3" fmla="*/ 0 h 230"/>
                    <a:gd name="T4" fmla="*/ 64 w 158"/>
                    <a:gd name="T5" fmla="*/ 0 h 230"/>
                    <a:gd name="T6" fmla="*/ 92 w 158"/>
                    <a:gd name="T7" fmla="*/ 4 h 230"/>
                    <a:gd name="T8" fmla="*/ 118 w 158"/>
                    <a:gd name="T9" fmla="*/ 16 h 230"/>
                    <a:gd name="T10" fmla="*/ 140 w 158"/>
                    <a:gd name="T11" fmla="*/ 40 h 230"/>
                    <a:gd name="T12" fmla="*/ 158 w 158"/>
                    <a:gd name="T13" fmla="*/ 72 h 230"/>
                    <a:gd name="T14" fmla="*/ 158 w 158"/>
                    <a:gd name="T15" fmla="*/ 150 h 230"/>
                    <a:gd name="T16" fmla="*/ 140 w 158"/>
                    <a:gd name="T17" fmla="*/ 194 h 230"/>
                    <a:gd name="T18" fmla="*/ 106 w 158"/>
                    <a:gd name="T19" fmla="*/ 214 h 230"/>
                    <a:gd name="T20" fmla="*/ 78 w 158"/>
                    <a:gd name="T21" fmla="*/ 224 h 230"/>
                    <a:gd name="T22" fmla="*/ 32 w 158"/>
                    <a:gd name="T23" fmla="*/ 230 h 230"/>
                    <a:gd name="T24" fmla="*/ 0 w 158"/>
                    <a:gd name="T25" fmla="*/ 222 h 230"/>
                    <a:gd name="T26" fmla="*/ 0 w 158"/>
                    <a:gd name="T27" fmla="*/ 182 h 230"/>
                    <a:gd name="T28" fmla="*/ 56 w 158"/>
                    <a:gd name="T29" fmla="*/ 184 h 230"/>
                    <a:gd name="T30" fmla="*/ 80 w 158"/>
                    <a:gd name="T31" fmla="*/ 168 h 230"/>
                    <a:gd name="T32" fmla="*/ 82 w 158"/>
                    <a:gd name="T33" fmla="*/ 64 h 230"/>
                    <a:gd name="T34" fmla="*/ 56 w 158"/>
                    <a:gd name="T35" fmla="*/ 48 h 230"/>
                    <a:gd name="T36" fmla="*/ 10 w 158"/>
                    <a:gd name="T37" fmla="*/ 48 h 230"/>
                    <a:gd name="T38" fmla="*/ 2 w 158"/>
                    <a:gd name="T39" fmla="*/ 14 h 230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158"/>
                    <a:gd name="T61" fmla="*/ 0 h 230"/>
                    <a:gd name="T62" fmla="*/ 158 w 158"/>
                    <a:gd name="T63" fmla="*/ 230 h 230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158" h="230">
                      <a:moveTo>
                        <a:pt x="2" y="14"/>
                      </a:moveTo>
                      <a:lnTo>
                        <a:pt x="24" y="0"/>
                      </a:lnTo>
                      <a:lnTo>
                        <a:pt x="64" y="0"/>
                      </a:lnTo>
                      <a:lnTo>
                        <a:pt x="92" y="4"/>
                      </a:lnTo>
                      <a:lnTo>
                        <a:pt x="118" y="16"/>
                      </a:lnTo>
                      <a:lnTo>
                        <a:pt x="140" y="40"/>
                      </a:lnTo>
                      <a:lnTo>
                        <a:pt x="158" y="72"/>
                      </a:lnTo>
                      <a:lnTo>
                        <a:pt x="158" y="150"/>
                      </a:lnTo>
                      <a:lnTo>
                        <a:pt x="140" y="194"/>
                      </a:lnTo>
                      <a:lnTo>
                        <a:pt x="106" y="214"/>
                      </a:lnTo>
                      <a:lnTo>
                        <a:pt x="78" y="224"/>
                      </a:lnTo>
                      <a:lnTo>
                        <a:pt x="32" y="230"/>
                      </a:lnTo>
                      <a:lnTo>
                        <a:pt x="0" y="222"/>
                      </a:lnTo>
                      <a:lnTo>
                        <a:pt x="0" y="182"/>
                      </a:lnTo>
                      <a:cubicBezTo>
                        <a:pt x="54" y="184"/>
                        <a:pt x="35" y="184"/>
                        <a:pt x="56" y="184"/>
                      </a:cubicBezTo>
                      <a:lnTo>
                        <a:pt x="80" y="168"/>
                      </a:lnTo>
                      <a:lnTo>
                        <a:pt x="82" y="64"/>
                      </a:lnTo>
                      <a:lnTo>
                        <a:pt x="56" y="48"/>
                      </a:lnTo>
                      <a:lnTo>
                        <a:pt x="10" y="48"/>
                      </a:lnTo>
                      <a:lnTo>
                        <a:pt x="2" y="14"/>
                      </a:lnTo>
                      <a:close/>
                    </a:path>
                  </a:pathLst>
                </a:custGeom>
                <a:solidFill>
                  <a:srgbClr val="175097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696" name="Oval 50"/>
                <p:cNvSpPr>
                  <a:spLocks noChangeArrowheads="1"/>
                </p:cNvSpPr>
                <p:nvPr/>
              </p:nvSpPr>
              <p:spPr bwMode="auto">
                <a:xfrm>
                  <a:off x="1278" y="2470"/>
                  <a:ext cx="94" cy="84"/>
                </a:xfrm>
                <a:prstGeom prst="ellipse">
                  <a:avLst/>
                </a:prstGeom>
                <a:solidFill>
                  <a:srgbClr val="CA8C0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113688" name="Group 51"/>
              <p:cNvGrpSpPr>
                <a:grpSpLocks/>
              </p:cNvGrpSpPr>
              <p:nvPr/>
            </p:nvGrpSpPr>
            <p:grpSpPr bwMode="auto">
              <a:xfrm rot="17435501" flipH="1">
                <a:off x="1214" y="2370"/>
                <a:ext cx="198" cy="230"/>
                <a:chOff x="1186" y="2402"/>
                <a:chExt cx="198" cy="230"/>
              </a:xfrm>
            </p:grpSpPr>
            <p:sp>
              <p:nvSpPr>
                <p:cNvPr id="113689" name="Oval 52"/>
                <p:cNvSpPr>
                  <a:spLocks noChangeArrowheads="1"/>
                </p:cNvSpPr>
                <p:nvPr/>
              </p:nvSpPr>
              <p:spPr bwMode="auto">
                <a:xfrm>
                  <a:off x="1186" y="2588"/>
                  <a:ext cx="46" cy="36"/>
                </a:xfrm>
                <a:prstGeom prst="ellipse">
                  <a:avLst/>
                </a:prstGeom>
                <a:solidFill>
                  <a:srgbClr val="CA8C0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113690" name="Oval 53"/>
                <p:cNvSpPr>
                  <a:spLocks noChangeArrowheads="1"/>
                </p:cNvSpPr>
                <p:nvPr/>
              </p:nvSpPr>
              <p:spPr bwMode="auto">
                <a:xfrm>
                  <a:off x="1192" y="2420"/>
                  <a:ext cx="46" cy="40"/>
                </a:xfrm>
                <a:prstGeom prst="ellipse">
                  <a:avLst/>
                </a:prstGeom>
                <a:solidFill>
                  <a:srgbClr val="CA8C0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113691" name="Freeform 54"/>
                <p:cNvSpPr>
                  <a:spLocks/>
                </p:cNvSpPr>
                <p:nvPr/>
              </p:nvSpPr>
              <p:spPr bwMode="auto">
                <a:xfrm>
                  <a:off x="1226" y="2402"/>
                  <a:ext cx="158" cy="230"/>
                </a:xfrm>
                <a:custGeom>
                  <a:avLst/>
                  <a:gdLst>
                    <a:gd name="T0" fmla="*/ 2 w 158"/>
                    <a:gd name="T1" fmla="*/ 14 h 230"/>
                    <a:gd name="T2" fmla="*/ 24 w 158"/>
                    <a:gd name="T3" fmla="*/ 0 h 230"/>
                    <a:gd name="T4" fmla="*/ 64 w 158"/>
                    <a:gd name="T5" fmla="*/ 0 h 230"/>
                    <a:gd name="T6" fmla="*/ 92 w 158"/>
                    <a:gd name="T7" fmla="*/ 4 h 230"/>
                    <a:gd name="T8" fmla="*/ 118 w 158"/>
                    <a:gd name="T9" fmla="*/ 16 h 230"/>
                    <a:gd name="T10" fmla="*/ 140 w 158"/>
                    <a:gd name="T11" fmla="*/ 40 h 230"/>
                    <a:gd name="T12" fmla="*/ 158 w 158"/>
                    <a:gd name="T13" fmla="*/ 72 h 230"/>
                    <a:gd name="T14" fmla="*/ 158 w 158"/>
                    <a:gd name="T15" fmla="*/ 150 h 230"/>
                    <a:gd name="T16" fmla="*/ 140 w 158"/>
                    <a:gd name="T17" fmla="*/ 194 h 230"/>
                    <a:gd name="T18" fmla="*/ 106 w 158"/>
                    <a:gd name="T19" fmla="*/ 214 h 230"/>
                    <a:gd name="T20" fmla="*/ 78 w 158"/>
                    <a:gd name="T21" fmla="*/ 224 h 230"/>
                    <a:gd name="T22" fmla="*/ 32 w 158"/>
                    <a:gd name="T23" fmla="*/ 230 h 230"/>
                    <a:gd name="T24" fmla="*/ 0 w 158"/>
                    <a:gd name="T25" fmla="*/ 222 h 230"/>
                    <a:gd name="T26" fmla="*/ 0 w 158"/>
                    <a:gd name="T27" fmla="*/ 182 h 230"/>
                    <a:gd name="T28" fmla="*/ 56 w 158"/>
                    <a:gd name="T29" fmla="*/ 184 h 230"/>
                    <a:gd name="T30" fmla="*/ 80 w 158"/>
                    <a:gd name="T31" fmla="*/ 168 h 230"/>
                    <a:gd name="T32" fmla="*/ 82 w 158"/>
                    <a:gd name="T33" fmla="*/ 64 h 230"/>
                    <a:gd name="T34" fmla="*/ 56 w 158"/>
                    <a:gd name="T35" fmla="*/ 48 h 230"/>
                    <a:gd name="T36" fmla="*/ 10 w 158"/>
                    <a:gd name="T37" fmla="*/ 48 h 230"/>
                    <a:gd name="T38" fmla="*/ 2 w 158"/>
                    <a:gd name="T39" fmla="*/ 14 h 230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158"/>
                    <a:gd name="T61" fmla="*/ 0 h 230"/>
                    <a:gd name="T62" fmla="*/ 158 w 158"/>
                    <a:gd name="T63" fmla="*/ 230 h 230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158" h="230">
                      <a:moveTo>
                        <a:pt x="2" y="14"/>
                      </a:moveTo>
                      <a:lnTo>
                        <a:pt x="24" y="0"/>
                      </a:lnTo>
                      <a:lnTo>
                        <a:pt x="64" y="0"/>
                      </a:lnTo>
                      <a:lnTo>
                        <a:pt x="92" y="4"/>
                      </a:lnTo>
                      <a:lnTo>
                        <a:pt x="118" y="16"/>
                      </a:lnTo>
                      <a:lnTo>
                        <a:pt x="140" y="40"/>
                      </a:lnTo>
                      <a:lnTo>
                        <a:pt x="158" y="72"/>
                      </a:lnTo>
                      <a:lnTo>
                        <a:pt x="158" y="150"/>
                      </a:lnTo>
                      <a:lnTo>
                        <a:pt x="140" y="194"/>
                      </a:lnTo>
                      <a:lnTo>
                        <a:pt x="106" y="214"/>
                      </a:lnTo>
                      <a:lnTo>
                        <a:pt x="78" y="224"/>
                      </a:lnTo>
                      <a:lnTo>
                        <a:pt x="32" y="230"/>
                      </a:lnTo>
                      <a:lnTo>
                        <a:pt x="0" y="222"/>
                      </a:lnTo>
                      <a:lnTo>
                        <a:pt x="0" y="182"/>
                      </a:lnTo>
                      <a:cubicBezTo>
                        <a:pt x="54" y="184"/>
                        <a:pt x="35" y="184"/>
                        <a:pt x="56" y="184"/>
                      </a:cubicBezTo>
                      <a:lnTo>
                        <a:pt x="80" y="168"/>
                      </a:lnTo>
                      <a:lnTo>
                        <a:pt x="82" y="64"/>
                      </a:lnTo>
                      <a:lnTo>
                        <a:pt x="56" y="48"/>
                      </a:lnTo>
                      <a:lnTo>
                        <a:pt x="10" y="48"/>
                      </a:lnTo>
                      <a:lnTo>
                        <a:pt x="2" y="14"/>
                      </a:lnTo>
                      <a:close/>
                    </a:path>
                  </a:pathLst>
                </a:custGeom>
                <a:solidFill>
                  <a:srgbClr val="175097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692" name="Oval 55"/>
                <p:cNvSpPr>
                  <a:spLocks noChangeArrowheads="1"/>
                </p:cNvSpPr>
                <p:nvPr/>
              </p:nvSpPr>
              <p:spPr bwMode="auto">
                <a:xfrm>
                  <a:off x="1278" y="2470"/>
                  <a:ext cx="94" cy="84"/>
                </a:xfrm>
                <a:prstGeom prst="ellipse">
                  <a:avLst/>
                </a:prstGeom>
                <a:solidFill>
                  <a:srgbClr val="CA8C0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</p:grpSp>
        <p:grpSp>
          <p:nvGrpSpPr>
            <p:cNvPr id="113675" name="Group 56"/>
            <p:cNvGrpSpPr>
              <a:grpSpLocks/>
            </p:cNvGrpSpPr>
            <p:nvPr/>
          </p:nvGrpSpPr>
          <p:grpSpPr bwMode="auto">
            <a:xfrm>
              <a:off x="472" y="2174"/>
              <a:ext cx="2468" cy="242"/>
              <a:chOff x="472" y="2174"/>
              <a:chExt cx="2468" cy="242"/>
            </a:xfrm>
          </p:grpSpPr>
          <p:sp>
            <p:nvSpPr>
              <p:cNvPr id="123961" name="Rectangle 57"/>
              <p:cNvSpPr>
                <a:spLocks noChangeArrowheads="1"/>
              </p:cNvSpPr>
              <p:nvPr/>
            </p:nvSpPr>
            <p:spPr bwMode="auto">
              <a:xfrm>
                <a:off x="472" y="2174"/>
                <a:ext cx="236" cy="242"/>
              </a:xfrm>
              <a:prstGeom prst="rect">
                <a:avLst/>
              </a:prstGeom>
              <a:solidFill>
                <a:schemeClr val="accent4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113677" name="Oval 58"/>
              <p:cNvSpPr>
                <a:spLocks noChangeArrowheads="1"/>
              </p:cNvSpPr>
              <p:nvPr/>
            </p:nvSpPr>
            <p:spPr bwMode="auto">
              <a:xfrm>
                <a:off x="1241" y="2188"/>
                <a:ext cx="198" cy="214"/>
              </a:xfrm>
              <a:prstGeom prst="ellipse">
                <a:avLst/>
              </a:prstGeom>
              <a:solidFill>
                <a:schemeClr val="accent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3678" name="Oval 59"/>
              <p:cNvSpPr>
                <a:spLocks noChangeArrowheads="1"/>
              </p:cNvSpPr>
              <p:nvPr/>
            </p:nvSpPr>
            <p:spPr bwMode="auto">
              <a:xfrm>
                <a:off x="753" y="2188"/>
                <a:ext cx="198" cy="214"/>
              </a:xfrm>
              <a:prstGeom prst="ellipse">
                <a:avLst/>
              </a:prstGeom>
              <a:solidFill>
                <a:schemeClr val="accent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3679" name="Oval 60"/>
              <p:cNvSpPr>
                <a:spLocks noChangeArrowheads="1"/>
              </p:cNvSpPr>
              <p:nvPr/>
            </p:nvSpPr>
            <p:spPr bwMode="auto">
              <a:xfrm>
                <a:off x="997" y="2188"/>
                <a:ext cx="198" cy="214"/>
              </a:xfrm>
              <a:prstGeom prst="ellipse">
                <a:avLst/>
              </a:prstGeom>
              <a:solidFill>
                <a:schemeClr val="accent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3680" name="Oval 61"/>
              <p:cNvSpPr>
                <a:spLocks noChangeArrowheads="1"/>
              </p:cNvSpPr>
              <p:nvPr/>
            </p:nvSpPr>
            <p:spPr bwMode="auto">
              <a:xfrm flipH="1">
                <a:off x="2216" y="2188"/>
                <a:ext cx="198" cy="214"/>
              </a:xfrm>
              <a:prstGeom prst="ellipse">
                <a:avLst/>
              </a:prstGeom>
              <a:solidFill>
                <a:schemeClr val="accent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3681" name="Oval 62"/>
              <p:cNvSpPr>
                <a:spLocks noChangeArrowheads="1"/>
              </p:cNvSpPr>
              <p:nvPr/>
            </p:nvSpPr>
            <p:spPr bwMode="auto">
              <a:xfrm flipH="1">
                <a:off x="1485" y="2188"/>
                <a:ext cx="198" cy="214"/>
              </a:xfrm>
              <a:prstGeom prst="ellipse">
                <a:avLst/>
              </a:prstGeom>
              <a:solidFill>
                <a:schemeClr val="accent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3682" name="Oval 63"/>
              <p:cNvSpPr>
                <a:spLocks noChangeArrowheads="1"/>
              </p:cNvSpPr>
              <p:nvPr/>
            </p:nvSpPr>
            <p:spPr bwMode="auto">
              <a:xfrm flipH="1">
                <a:off x="2460" y="2188"/>
                <a:ext cx="198" cy="214"/>
              </a:xfrm>
              <a:prstGeom prst="ellipse">
                <a:avLst/>
              </a:prstGeom>
              <a:solidFill>
                <a:schemeClr val="accent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968" name="Rectangle 64"/>
              <p:cNvSpPr>
                <a:spLocks noChangeArrowheads="1"/>
              </p:cNvSpPr>
              <p:nvPr/>
            </p:nvSpPr>
            <p:spPr bwMode="auto">
              <a:xfrm>
                <a:off x="2704" y="2174"/>
                <a:ext cx="236" cy="242"/>
              </a:xfrm>
              <a:prstGeom prst="rect">
                <a:avLst/>
              </a:prstGeom>
              <a:solidFill>
                <a:schemeClr val="accent4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113684" name="Oval 65"/>
              <p:cNvSpPr>
                <a:spLocks noChangeArrowheads="1"/>
              </p:cNvSpPr>
              <p:nvPr/>
            </p:nvSpPr>
            <p:spPr bwMode="auto">
              <a:xfrm>
                <a:off x="1728" y="2188"/>
                <a:ext cx="198" cy="214"/>
              </a:xfrm>
              <a:prstGeom prst="ellipse">
                <a:avLst/>
              </a:prstGeom>
              <a:solidFill>
                <a:schemeClr val="accent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3685" name="Oval 66"/>
              <p:cNvSpPr>
                <a:spLocks noChangeArrowheads="1"/>
              </p:cNvSpPr>
              <p:nvPr/>
            </p:nvSpPr>
            <p:spPr bwMode="auto">
              <a:xfrm>
                <a:off x="1972" y="2188"/>
                <a:ext cx="198" cy="214"/>
              </a:xfrm>
              <a:prstGeom prst="ellipse">
                <a:avLst/>
              </a:prstGeom>
              <a:solidFill>
                <a:schemeClr val="accent2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3686" name="Line 67"/>
              <p:cNvSpPr>
                <a:spLocks noChangeShapeType="1"/>
              </p:cNvSpPr>
              <p:nvPr/>
            </p:nvSpPr>
            <p:spPr bwMode="auto">
              <a:xfrm>
                <a:off x="632" y="2296"/>
                <a:ext cx="218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23972" name="Rectangle 68"/>
          <p:cNvSpPr>
            <a:spLocks noChangeArrowheads="1"/>
          </p:cNvSpPr>
          <p:nvPr/>
        </p:nvSpPr>
        <p:spPr bwMode="auto">
          <a:xfrm>
            <a:off x="504825" y="1240631"/>
            <a:ext cx="141737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Figure </a:t>
            </a:r>
            <a:r>
              <a:rPr lang="en-US" altLang="en-US" sz="1600">
                <a:solidFill>
                  <a:srgbClr val="255898"/>
                </a:solidFill>
              </a:rPr>
              <a:t>9.9 (b)</a:t>
            </a:r>
          </a:p>
        </p:txBody>
      </p:sp>
      <p:sp>
        <p:nvSpPr>
          <p:cNvPr id="123973" name="Rectangle 69"/>
          <p:cNvSpPr>
            <a:spLocks noChangeArrowheads="1"/>
          </p:cNvSpPr>
          <p:nvPr/>
        </p:nvSpPr>
        <p:spPr bwMode="auto">
          <a:xfrm>
            <a:off x="2955926" y="3630217"/>
            <a:ext cx="5510213" cy="1309820"/>
          </a:xfrm>
          <a:prstGeom prst="rect">
            <a:avLst/>
          </a:prstGeom>
          <a:solidFill>
            <a:srgbClr val="BDD6AE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162000" tIns="154800" rIns="162000" bIns="15480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/>
              <a:t>U-shaped line may reduce employee movement and space requirements while enhancing communication, reducing the number of workers, and facilitating inspection</a:t>
            </a:r>
          </a:p>
        </p:txBody>
      </p:sp>
    </p:spTree>
    <p:extLst>
      <p:ext uri="{BB962C8B-B14F-4D97-AF65-F5344CB8AC3E}">
        <p14:creationId xmlns:p14="http://schemas.microsoft.com/office/powerpoint/2010/main" val="856241516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23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23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23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23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123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123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7" grpId="0" autoUpdateAnimBg="0"/>
      <p:bldP spid="123908" grpId="0" autoUpdateAnimBg="0"/>
      <p:bldP spid="123972" grpId="0" autoUpdateAnimBg="0"/>
      <p:bldP spid="123973" grpId="0" animBg="1" autoUpdateAnimBg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952500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Staffing </a:t>
            </a:r>
            <a:r>
              <a:rPr lang="en-US" smtClean="0"/>
              <a:t>dan </a:t>
            </a:r>
            <a:r>
              <a:rPr lang="en-US" dirty="0"/>
              <a:t>Balancing Work Cells</a:t>
            </a:r>
          </a:p>
        </p:txBody>
      </p:sp>
      <p:grpSp>
        <p:nvGrpSpPr>
          <p:cNvPr id="128003" name="Group 3"/>
          <p:cNvGrpSpPr>
            <a:grpSpLocks/>
          </p:cNvGrpSpPr>
          <p:nvPr/>
        </p:nvGrpSpPr>
        <p:grpSpPr bwMode="auto">
          <a:xfrm>
            <a:off x="708025" y="1448991"/>
            <a:ext cx="6616702" cy="1488282"/>
            <a:chOff x="446" y="1217"/>
            <a:chExt cx="4168" cy="1250"/>
          </a:xfrm>
        </p:grpSpPr>
        <p:sp>
          <p:nvSpPr>
            <p:cNvPr id="115722" name="Rectangle 4"/>
            <p:cNvSpPr>
              <a:spLocks noChangeArrowheads="1"/>
            </p:cNvSpPr>
            <p:nvPr/>
          </p:nvSpPr>
          <p:spPr bwMode="auto">
            <a:xfrm>
              <a:off x="446" y="1217"/>
              <a:ext cx="3384" cy="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800" b="1">
                  <a:solidFill>
                    <a:srgbClr val="BF092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Tentukan </a:t>
              </a:r>
              <a:r>
                <a:rPr lang="en-US" altLang="en-US" sz="2800" b="1" smtClean="0">
                  <a:solidFill>
                    <a:srgbClr val="BF092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takt time (time rate)</a:t>
              </a:r>
              <a:endParaRPr lang="en-US" altLang="en-US" sz="2800" b="1">
                <a:solidFill>
                  <a:srgbClr val="BF092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grpSp>
          <p:nvGrpSpPr>
            <p:cNvPr id="115723" name="Group 5"/>
            <p:cNvGrpSpPr>
              <a:grpSpLocks/>
            </p:cNvGrpSpPr>
            <p:nvPr/>
          </p:nvGrpSpPr>
          <p:grpSpPr bwMode="auto">
            <a:xfrm>
              <a:off x="1145" y="1676"/>
              <a:ext cx="3469" cy="791"/>
              <a:chOff x="1342" y="1620"/>
              <a:chExt cx="3469" cy="791"/>
            </a:xfrm>
          </p:grpSpPr>
          <p:sp>
            <p:nvSpPr>
              <p:cNvPr id="115724" name="Rectangle 6"/>
              <p:cNvSpPr>
                <a:spLocks noChangeArrowheads="1"/>
              </p:cNvSpPr>
              <p:nvPr/>
            </p:nvSpPr>
            <p:spPr bwMode="auto">
              <a:xfrm>
                <a:off x="1342" y="1785"/>
                <a:ext cx="1058" cy="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24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Gill Sans MT" panose="020B0502020104020203" pitchFamily="34" charset="0"/>
                  </a:rPr>
                  <a:t>Takt time =</a:t>
                </a:r>
              </a:p>
            </p:txBody>
          </p:sp>
          <p:grpSp>
            <p:nvGrpSpPr>
              <p:cNvPr id="115725" name="Group 7"/>
              <p:cNvGrpSpPr>
                <a:grpSpLocks/>
              </p:cNvGrpSpPr>
              <p:nvPr/>
            </p:nvGrpSpPr>
            <p:grpSpPr bwMode="auto">
              <a:xfrm>
                <a:off x="2475" y="1620"/>
                <a:ext cx="2336" cy="791"/>
                <a:chOff x="2515" y="1605"/>
                <a:chExt cx="2336" cy="791"/>
              </a:xfrm>
            </p:grpSpPr>
            <p:sp>
              <p:nvSpPr>
                <p:cNvPr id="115726" name="Rectangle 8"/>
                <p:cNvSpPr>
                  <a:spLocks noChangeArrowheads="1"/>
                </p:cNvSpPr>
                <p:nvPr/>
              </p:nvSpPr>
              <p:spPr bwMode="auto">
                <a:xfrm>
                  <a:off x="2609" y="1605"/>
                  <a:ext cx="2146" cy="7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115000"/>
                    </a:lnSpc>
                  </a:pPr>
                  <a:r>
                    <a:rPr lang="en-US" altLang="en-US" sz="240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Gill Sans MT" panose="020B0502020104020203" pitchFamily="34" charset="0"/>
                    </a:rPr>
                    <a:t>Total </a:t>
                  </a:r>
                  <a:r>
                    <a:rPr lang="en-US" altLang="en-US" sz="240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Gill Sans MT" panose="020B0502020104020203" pitchFamily="34" charset="0"/>
                    </a:rPr>
                    <a:t>waktu kerja tersedia</a:t>
                  </a:r>
                  <a:endParaRPr lang="en-US" altLang="en-US" sz="24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Gill Sans MT" panose="020B0502020104020203" pitchFamily="34" charset="0"/>
                  </a:endParaRPr>
                </a:p>
                <a:p>
                  <a:pPr algn="ctr">
                    <a:lnSpc>
                      <a:spcPct val="115000"/>
                    </a:lnSpc>
                  </a:pPr>
                  <a:r>
                    <a:rPr lang="en-US" altLang="en-US" sz="240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Gill Sans MT" panose="020B0502020104020203" pitchFamily="34" charset="0"/>
                    </a:rPr>
                    <a:t>Unit diperlukan</a:t>
                  </a:r>
                  <a:endParaRPr lang="en-US" altLang="en-US" sz="24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115727" name="Line 9"/>
                <p:cNvSpPr>
                  <a:spLocks noChangeShapeType="1"/>
                </p:cNvSpPr>
                <p:nvPr/>
              </p:nvSpPr>
              <p:spPr bwMode="auto">
                <a:xfrm>
                  <a:off x="2515" y="1978"/>
                  <a:ext cx="2336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Gill Sans MT" panose="020B0502020104020203" pitchFamily="34" charset="0"/>
                  </a:endParaRPr>
                </a:p>
              </p:txBody>
            </p:sp>
          </p:grpSp>
        </p:grpSp>
      </p:grpSp>
      <p:grpSp>
        <p:nvGrpSpPr>
          <p:cNvPr id="128010" name="Group 10"/>
          <p:cNvGrpSpPr>
            <a:grpSpLocks/>
          </p:cNvGrpSpPr>
          <p:nvPr/>
        </p:nvGrpSpPr>
        <p:grpSpPr bwMode="auto">
          <a:xfrm>
            <a:off x="695325" y="3001567"/>
            <a:ext cx="7531100" cy="1741885"/>
            <a:chOff x="438" y="2521"/>
            <a:chExt cx="4744" cy="1463"/>
          </a:xfrm>
        </p:grpSpPr>
        <p:sp>
          <p:nvSpPr>
            <p:cNvPr id="115716" name="Rectangle 11"/>
            <p:cNvSpPr>
              <a:spLocks noChangeArrowheads="1"/>
            </p:cNvSpPr>
            <p:nvPr/>
          </p:nvSpPr>
          <p:spPr bwMode="auto">
            <a:xfrm>
              <a:off x="438" y="2521"/>
              <a:ext cx="2557" cy="6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nn-NO" altLang="en-US" sz="2400" b="1" smtClean="0">
                  <a:solidFill>
                    <a:srgbClr val="BF092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Menentukan </a:t>
              </a:r>
              <a:r>
                <a:rPr lang="nn-NO" altLang="en-US" sz="2400" b="1">
                  <a:solidFill>
                    <a:srgbClr val="BF092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jumlah operator yang dibutuhkan</a:t>
              </a:r>
              <a:endParaRPr lang="en-US" altLang="en-US" sz="2400" b="1">
                <a:solidFill>
                  <a:srgbClr val="BF092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grpSp>
          <p:nvGrpSpPr>
            <p:cNvPr id="115717" name="Group 12"/>
            <p:cNvGrpSpPr>
              <a:grpSpLocks/>
            </p:cNvGrpSpPr>
            <p:nvPr/>
          </p:nvGrpSpPr>
          <p:grpSpPr bwMode="auto">
            <a:xfrm>
              <a:off x="577" y="3193"/>
              <a:ext cx="4605" cy="791"/>
              <a:chOff x="630" y="3193"/>
              <a:chExt cx="4605" cy="791"/>
            </a:xfrm>
          </p:grpSpPr>
          <p:sp>
            <p:nvSpPr>
              <p:cNvPr id="115718" name="Rectangle 13"/>
              <p:cNvSpPr>
                <a:spLocks noChangeArrowheads="1"/>
              </p:cNvSpPr>
              <p:nvPr/>
            </p:nvSpPr>
            <p:spPr bwMode="auto">
              <a:xfrm>
                <a:off x="630" y="3369"/>
                <a:ext cx="1957" cy="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24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Gill Sans MT" panose="020B0502020104020203" pitchFamily="34" charset="0"/>
                  </a:rPr>
                  <a:t>Workers required =</a:t>
                </a:r>
              </a:p>
            </p:txBody>
          </p:sp>
          <p:grpSp>
            <p:nvGrpSpPr>
              <p:cNvPr id="115719" name="Group 14"/>
              <p:cNvGrpSpPr>
                <a:grpSpLocks/>
              </p:cNvGrpSpPr>
              <p:nvPr/>
            </p:nvGrpSpPr>
            <p:grpSpPr bwMode="auto">
              <a:xfrm>
                <a:off x="2398" y="3193"/>
                <a:ext cx="2837" cy="791"/>
                <a:chOff x="2350" y="3329"/>
                <a:chExt cx="2837" cy="791"/>
              </a:xfrm>
            </p:grpSpPr>
            <p:sp>
              <p:nvSpPr>
                <p:cNvPr id="115720" name="Rectangle 15"/>
                <p:cNvSpPr>
                  <a:spLocks noChangeArrowheads="1"/>
                </p:cNvSpPr>
                <p:nvPr/>
              </p:nvSpPr>
              <p:spPr bwMode="auto">
                <a:xfrm>
                  <a:off x="2350" y="3329"/>
                  <a:ext cx="2837" cy="7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115000"/>
                    </a:lnSpc>
                  </a:pPr>
                  <a:r>
                    <a:rPr lang="en-US" altLang="en-US" sz="240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Gill Sans MT" panose="020B0502020104020203" pitchFamily="34" charset="0"/>
                    </a:rPr>
                    <a:t>Total </a:t>
                  </a:r>
                  <a:r>
                    <a:rPr lang="en-US" altLang="en-US" sz="240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Gill Sans MT" panose="020B0502020104020203" pitchFamily="34" charset="0"/>
                    </a:rPr>
                    <a:t>waktu operasi diperlukan</a:t>
                  </a:r>
                  <a:endParaRPr lang="en-US" altLang="en-US" sz="24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Gill Sans MT" panose="020B0502020104020203" pitchFamily="34" charset="0"/>
                  </a:endParaRPr>
                </a:p>
                <a:p>
                  <a:pPr algn="ctr">
                    <a:lnSpc>
                      <a:spcPct val="115000"/>
                    </a:lnSpc>
                  </a:pPr>
                  <a:r>
                    <a:rPr lang="en-US" altLang="en-US" sz="240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Gill Sans MT" panose="020B0502020104020203" pitchFamily="34" charset="0"/>
                    </a:rPr>
                    <a:t>Takt time</a:t>
                  </a:r>
                </a:p>
              </p:txBody>
            </p:sp>
            <p:sp>
              <p:nvSpPr>
                <p:cNvPr id="115721" name="Line 16"/>
                <p:cNvSpPr>
                  <a:spLocks noChangeShapeType="1"/>
                </p:cNvSpPr>
                <p:nvPr/>
              </p:nvSpPr>
              <p:spPr bwMode="auto">
                <a:xfrm>
                  <a:off x="2452" y="3719"/>
                  <a:ext cx="2632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Gill Sans MT" panose="020B0502020104020203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028620706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28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28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952500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Staffing </a:t>
            </a:r>
            <a:r>
              <a:rPr lang="en-US" smtClean="0"/>
              <a:t>dan </a:t>
            </a:r>
            <a:r>
              <a:rPr lang="en-US" dirty="0"/>
              <a:t>Balancing Work Cells</a:t>
            </a:r>
          </a:p>
        </p:txBody>
      </p:sp>
      <p:grpSp>
        <p:nvGrpSpPr>
          <p:cNvPr id="128003" name="Group 3"/>
          <p:cNvGrpSpPr>
            <a:grpSpLocks/>
          </p:cNvGrpSpPr>
          <p:nvPr/>
        </p:nvGrpSpPr>
        <p:grpSpPr bwMode="auto">
          <a:xfrm>
            <a:off x="708025" y="1448991"/>
            <a:ext cx="6616700" cy="1488282"/>
            <a:chOff x="446" y="1217"/>
            <a:chExt cx="4168" cy="1250"/>
          </a:xfrm>
        </p:grpSpPr>
        <p:sp>
          <p:nvSpPr>
            <p:cNvPr id="115722" name="Rectangle 4"/>
            <p:cNvSpPr>
              <a:spLocks noChangeArrowheads="1"/>
            </p:cNvSpPr>
            <p:nvPr/>
          </p:nvSpPr>
          <p:spPr bwMode="auto">
            <a:xfrm>
              <a:off x="446" y="1217"/>
              <a:ext cx="2740" cy="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800" b="1">
                  <a:solidFill>
                    <a:srgbClr val="BF0922"/>
                  </a:solidFill>
                  <a:latin typeface="Gill Sans MT" panose="020B0502020104020203" pitchFamily="34" charset="0"/>
                </a:rPr>
                <a:t>Determine the takt time</a:t>
              </a:r>
            </a:p>
          </p:txBody>
        </p:sp>
        <p:grpSp>
          <p:nvGrpSpPr>
            <p:cNvPr id="115723" name="Group 5"/>
            <p:cNvGrpSpPr>
              <a:grpSpLocks/>
            </p:cNvGrpSpPr>
            <p:nvPr/>
          </p:nvGrpSpPr>
          <p:grpSpPr bwMode="auto">
            <a:xfrm>
              <a:off x="1145" y="1676"/>
              <a:ext cx="3469" cy="791"/>
              <a:chOff x="1342" y="1620"/>
              <a:chExt cx="3469" cy="791"/>
            </a:xfrm>
          </p:grpSpPr>
          <p:sp>
            <p:nvSpPr>
              <p:cNvPr id="115724" name="Rectangle 6"/>
              <p:cNvSpPr>
                <a:spLocks noChangeArrowheads="1"/>
              </p:cNvSpPr>
              <p:nvPr/>
            </p:nvSpPr>
            <p:spPr bwMode="auto">
              <a:xfrm>
                <a:off x="1342" y="1785"/>
                <a:ext cx="1058" cy="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2400">
                    <a:latin typeface="Gill Sans MT" panose="020B0502020104020203" pitchFamily="34" charset="0"/>
                  </a:rPr>
                  <a:t>Takt time =</a:t>
                </a:r>
              </a:p>
            </p:txBody>
          </p:sp>
          <p:grpSp>
            <p:nvGrpSpPr>
              <p:cNvPr id="115725" name="Group 7"/>
              <p:cNvGrpSpPr>
                <a:grpSpLocks/>
              </p:cNvGrpSpPr>
              <p:nvPr/>
            </p:nvGrpSpPr>
            <p:grpSpPr bwMode="auto">
              <a:xfrm>
                <a:off x="2475" y="1620"/>
                <a:ext cx="2336" cy="791"/>
                <a:chOff x="2515" y="1605"/>
                <a:chExt cx="2336" cy="791"/>
              </a:xfrm>
            </p:grpSpPr>
            <p:sp>
              <p:nvSpPr>
                <p:cNvPr id="115726" name="Rectangle 8"/>
                <p:cNvSpPr>
                  <a:spLocks noChangeArrowheads="1"/>
                </p:cNvSpPr>
                <p:nvPr/>
              </p:nvSpPr>
              <p:spPr bwMode="auto">
                <a:xfrm>
                  <a:off x="2649" y="1605"/>
                  <a:ext cx="2067" cy="7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115000"/>
                    </a:lnSpc>
                  </a:pPr>
                  <a:r>
                    <a:rPr lang="en-US" altLang="en-US" sz="2400">
                      <a:latin typeface="Gill Sans MT" panose="020B0502020104020203" pitchFamily="34" charset="0"/>
                    </a:rPr>
                    <a:t>Total work time available</a:t>
                  </a:r>
                </a:p>
                <a:p>
                  <a:pPr algn="ctr">
                    <a:lnSpc>
                      <a:spcPct val="115000"/>
                    </a:lnSpc>
                  </a:pPr>
                  <a:r>
                    <a:rPr lang="en-US" altLang="en-US" sz="2400">
                      <a:latin typeface="Gill Sans MT" panose="020B0502020104020203" pitchFamily="34" charset="0"/>
                    </a:rPr>
                    <a:t>Units required</a:t>
                  </a:r>
                </a:p>
              </p:txBody>
            </p:sp>
            <p:sp>
              <p:nvSpPr>
                <p:cNvPr id="115727" name="Line 9"/>
                <p:cNvSpPr>
                  <a:spLocks noChangeShapeType="1"/>
                </p:cNvSpPr>
                <p:nvPr/>
              </p:nvSpPr>
              <p:spPr bwMode="auto">
                <a:xfrm>
                  <a:off x="2515" y="1915"/>
                  <a:ext cx="2336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Gill Sans MT" panose="020B0502020104020203" pitchFamily="34" charset="0"/>
                  </a:endParaRPr>
                </a:p>
              </p:txBody>
            </p:sp>
          </p:grpSp>
        </p:grpSp>
      </p:grpSp>
      <p:grpSp>
        <p:nvGrpSpPr>
          <p:cNvPr id="128010" name="Group 10"/>
          <p:cNvGrpSpPr>
            <a:grpSpLocks/>
          </p:cNvGrpSpPr>
          <p:nvPr/>
        </p:nvGrpSpPr>
        <p:grpSpPr bwMode="auto">
          <a:xfrm>
            <a:off x="695325" y="3001567"/>
            <a:ext cx="7531100" cy="1741885"/>
            <a:chOff x="438" y="2521"/>
            <a:chExt cx="4744" cy="1463"/>
          </a:xfrm>
        </p:grpSpPr>
        <p:sp>
          <p:nvSpPr>
            <p:cNvPr id="115716" name="Rectangle 11"/>
            <p:cNvSpPr>
              <a:spLocks noChangeArrowheads="1"/>
            </p:cNvSpPr>
            <p:nvPr/>
          </p:nvSpPr>
          <p:spPr bwMode="auto">
            <a:xfrm>
              <a:off x="438" y="2521"/>
              <a:ext cx="2557" cy="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2800" b="1">
                  <a:solidFill>
                    <a:srgbClr val="BF0922"/>
                  </a:solidFill>
                  <a:latin typeface="Gill Sans MT" panose="020B0502020104020203" pitchFamily="34" charset="0"/>
                </a:rPr>
                <a:t>Determine the number of operators required</a:t>
              </a:r>
            </a:p>
          </p:txBody>
        </p:sp>
        <p:grpSp>
          <p:nvGrpSpPr>
            <p:cNvPr id="115717" name="Group 12"/>
            <p:cNvGrpSpPr>
              <a:grpSpLocks/>
            </p:cNvGrpSpPr>
            <p:nvPr/>
          </p:nvGrpSpPr>
          <p:grpSpPr bwMode="auto">
            <a:xfrm>
              <a:off x="577" y="3193"/>
              <a:ext cx="4605" cy="791"/>
              <a:chOff x="630" y="3193"/>
              <a:chExt cx="4605" cy="791"/>
            </a:xfrm>
          </p:grpSpPr>
          <p:sp>
            <p:nvSpPr>
              <p:cNvPr id="115718" name="Rectangle 13"/>
              <p:cNvSpPr>
                <a:spLocks noChangeArrowheads="1"/>
              </p:cNvSpPr>
              <p:nvPr/>
            </p:nvSpPr>
            <p:spPr bwMode="auto">
              <a:xfrm>
                <a:off x="630" y="3369"/>
                <a:ext cx="1957" cy="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2400">
                    <a:latin typeface="Gill Sans MT" panose="020B0502020104020203" pitchFamily="34" charset="0"/>
                  </a:rPr>
                  <a:t>Workers required =</a:t>
                </a:r>
              </a:p>
            </p:txBody>
          </p:sp>
          <p:grpSp>
            <p:nvGrpSpPr>
              <p:cNvPr id="115719" name="Group 14"/>
              <p:cNvGrpSpPr>
                <a:grpSpLocks/>
              </p:cNvGrpSpPr>
              <p:nvPr/>
            </p:nvGrpSpPr>
            <p:grpSpPr bwMode="auto">
              <a:xfrm>
                <a:off x="2398" y="3193"/>
                <a:ext cx="2837" cy="791"/>
                <a:chOff x="2350" y="3329"/>
                <a:chExt cx="2837" cy="791"/>
              </a:xfrm>
            </p:grpSpPr>
            <p:sp>
              <p:nvSpPr>
                <p:cNvPr id="115720" name="Rectangle 15"/>
                <p:cNvSpPr>
                  <a:spLocks noChangeArrowheads="1"/>
                </p:cNvSpPr>
                <p:nvPr/>
              </p:nvSpPr>
              <p:spPr bwMode="auto">
                <a:xfrm>
                  <a:off x="2350" y="3329"/>
                  <a:ext cx="2837" cy="7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115000"/>
                    </a:lnSpc>
                  </a:pPr>
                  <a:r>
                    <a:rPr lang="en-US" altLang="en-US" sz="2400">
                      <a:latin typeface="Gill Sans MT" panose="020B0502020104020203" pitchFamily="34" charset="0"/>
                    </a:rPr>
                    <a:t>Total operation time required</a:t>
                  </a:r>
                </a:p>
                <a:p>
                  <a:pPr algn="ctr">
                    <a:lnSpc>
                      <a:spcPct val="115000"/>
                    </a:lnSpc>
                  </a:pPr>
                  <a:r>
                    <a:rPr lang="en-US" altLang="en-US" sz="2400">
                      <a:latin typeface="Gill Sans MT" panose="020B0502020104020203" pitchFamily="34" charset="0"/>
                    </a:rPr>
                    <a:t>Takt time</a:t>
                  </a:r>
                </a:p>
              </p:txBody>
            </p:sp>
            <p:sp>
              <p:nvSpPr>
                <p:cNvPr id="115721" name="Line 16"/>
                <p:cNvSpPr>
                  <a:spLocks noChangeShapeType="1"/>
                </p:cNvSpPr>
                <p:nvPr/>
              </p:nvSpPr>
              <p:spPr bwMode="auto">
                <a:xfrm>
                  <a:off x="2452" y="3656"/>
                  <a:ext cx="2632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Gill Sans MT" panose="020B0502020104020203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022917947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28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28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6700"/>
            <a:ext cx="7772400" cy="1000125"/>
          </a:xfrm>
        </p:spPr>
        <p:txBody>
          <a:bodyPr/>
          <a:lstStyle/>
          <a:p>
            <a:r>
              <a:rPr lang="en-US" altLang="en-US" smtClean="0">
                <a:cs typeface="Arial" pitchFamily="34" charset="0"/>
              </a:rPr>
              <a:t>Contoh Staffing Work Cells</a:t>
            </a:r>
          </a:p>
        </p:txBody>
      </p:sp>
      <p:sp>
        <p:nvSpPr>
          <p:cNvPr id="130051" name="Rectangle 3"/>
          <p:cNvSpPr>
            <a:spLocks noChangeArrowheads="1"/>
          </p:cNvSpPr>
          <p:nvPr/>
        </p:nvSpPr>
        <p:spPr bwMode="auto">
          <a:xfrm>
            <a:off x="585789" y="1214437"/>
            <a:ext cx="5401159" cy="193899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>
                <a:latin typeface="Gill Sans MT" panose="020B0502020104020203" pitchFamily="34" charset="0"/>
                <a:cs typeface="+mn-cs"/>
              </a:rPr>
              <a:t>600 </a:t>
            </a:r>
            <a:r>
              <a:rPr lang="en-US" sz="2400" smtClean="0">
                <a:latin typeface="Gill Sans MT" panose="020B0502020104020203" pitchFamily="34" charset="0"/>
                <a:cs typeface="+mn-cs"/>
              </a:rPr>
              <a:t>Cermin dibutuhkan per hari</a:t>
            </a:r>
            <a:endParaRPr lang="en-US" sz="2400" dirty="0">
              <a:latin typeface="Gill Sans MT" panose="020B0502020104020203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smtClean="0">
                <a:latin typeface="Gill Sans MT" panose="020B0502020104020203" pitchFamily="34" charset="0"/>
                <a:cs typeface="+mn-cs"/>
              </a:rPr>
              <a:t>Jadwal produksi cermin utk 8 jam per hari</a:t>
            </a:r>
            <a:endParaRPr lang="en-US" sz="2400" dirty="0">
              <a:latin typeface="Gill Sans MT" panose="020B0502020104020203" pitchFamily="34" charset="0"/>
              <a:cs typeface="+mn-cs"/>
            </a:endParaRPr>
          </a:p>
          <a:p>
            <a:pPr marL="266700" indent="-266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>
                <a:latin typeface="Gill Sans MT" panose="020B0502020104020203" pitchFamily="34" charset="0"/>
                <a:cs typeface="+mn-cs"/>
              </a:rPr>
              <a:t>D</a:t>
            </a:r>
            <a:r>
              <a:rPr lang="en-US" sz="2400" smtClean="0">
                <a:latin typeface="Gill Sans MT" panose="020B0502020104020203" pitchFamily="34" charset="0"/>
                <a:cs typeface="+mn-cs"/>
              </a:rPr>
              <a:t>ari </a:t>
            </a:r>
            <a:r>
              <a:rPr lang="en-US" sz="2400" i="1" smtClean="0">
                <a:latin typeface="Gill Sans MT" panose="020B0502020104020203" pitchFamily="34" charset="0"/>
                <a:cs typeface="+mn-cs"/>
              </a:rPr>
              <a:t>work </a:t>
            </a:r>
            <a:r>
              <a:rPr lang="en-US" sz="2400" i="1" dirty="0">
                <a:latin typeface="Gill Sans MT" panose="020B0502020104020203" pitchFamily="34" charset="0"/>
                <a:cs typeface="+mn-cs"/>
              </a:rPr>
              <a:t>balance </a:t>
            </a:r>
            <a:br>
              <a:rPr lang="en-US" sz="2400" i="1" dirty="0">
                <a:latin typeface="Gill Sans MT" panose="020B0502020104020203" pitchFamily="34" charset="0"/>
                <a:cs typeface="+mn-cs"/>
              </a:rPr>
            </a:br>
            <a:r>
              <a:rPr lang="en-US" sz="2400" i="1" dirty="0">
                <a:latin typeface="Gill Sans MT" panose="020B0502020104020203" pitchFamily="34" charset="0"/>
                <a:cs typeface="+mn-cs"/>
              </a:rPr>
              <a:t>chart</a:t>
            </a:r>
            <a:r>
              <a:rPr lang="en-US" sz="2400" dirty="0">
                <a:latin typeface="Gill Sans MT" panose="020B0502020104020203" pitchFamily="34" charset="0"/>
                <a:cs typeface="+mn-cs"/>
              </a:rPr>
              <a:t> </a:t>
            </a:r>
            <a:r>
              <a:rPr lang="en-US" sz="2400">
                <a:latin typeface="Gill Sans MT" panose="020B0502020104020203" pitchFamily="34" charset="0"/>
                <a:cs typeface="+mn-cs"/>
              </a:rPr>
              <a:t>total </a:t>
            </a:r>
            <a:r>
              <a:rPr lang="en-US" sz="2400" smtClean="0">
                <a:latin typeface="Gill Sans MT" panose="020B0502020104020203" pitchFamily="34" charset="0"/>
                <a:cs typeface="+mn-cs"/>
              </a:rPr>
              <a:t>waktu </a:t>
            </a:r>
            <a:r>
              <a:rPr lang="en-US" sz="2400">
                <a:latin typeface="Gill Sans MT" panose="020B0502020104020203" pitchFamily="34" charset="0"/>
                <a:cs typeface="+mn-cs"/>
              </a:rPr>
              <a:t/>
            </a:r>
            <a:br>
              <a:rPr lang="en-US" sz="2400">
                <a:latin typeface="Gill Sans MT" panose="020B0502020104020203" pitchFamily="34" charset="0"/>
                <a:cs typeface="+mn-cs"/>
              </a:rPr>
            </a:br>
            <a:r>
              <a:rPr lang="en-US" sz="2400" smtClean="0">
                <a:latin typeface="Gill Sans MT" panose="020B0502020104020203" pitchFamily="34" charset="0"/>
                <a:cs typeface="+mn-cs"/>
              </a:rPr>
              <a:t>operasi </a:t>
            </a:r>
            <a:r>
              <a:rPr lang="en-US" sz="2400" dirty="0">
                <a:latin typeface="Gill Sans MT" panose="020B0502020104020203" pitchFamily="34" charset="0"/>
                <a:cs typeface="+mn-cs"/>
              </a:rPr>
              <a:t>= </a:t>
            </a:r>
            <a:r>
              <a:rPr lang="en-US" sz="2400">
                <a:latin typeface="Gill Sans MT" panose="020B0502020104020203" pitchFamily="34" charset="0"/>
                <a:cs typeface="+mn-cs"/>
              </a:rPr>
              <a:t>140 </a:t>
            </a:r>
            <a:r>
              <a:rPr lang="en-US" sz="2400" smtClean="0">
                <a:latin typeface="Gill Sans MT" panose="020B0502020104020203" pitchFamily="34" charset="0"/>
                <a:cs typeface="+mn-cs"/>
              </a:rPr>
              <a:t>detik</a:t>
            </a:r>
            <a:endParaRPr lang="en-US" sz="2400" dirty="0">
              <a:latin typeface="Gill Sans MT" panose="020B0502020104020203" pitchFamily="34" charset="0"/>
              <a:cs typeface="+mn-cs"/>
            </a:endParaRPr>
          </a:p>
        </p:txBody>
      </p:sp>
      <p:grpSp>
        <p:nvGrpSpPr>
          <p:cNvPr id="130052" name="Group 4"/>
          <p:cNvGrpSpPr>
            <a:grpSpLocks/>
          </p:cNvGrpSpPr>
          <p:nvPr/>
        </p:nvGrpSpPr>
        <p:grpSpPr bwMode="auto">
          <a:xfrm>
            <a:off x="4713342" y="1787703"/>
            <a:ext cx="4125477" cy="3276380"/>
            <a:chOff x="2791" y="1411"/>
            <a:chExt cx="2766" cy="2877"/>
          </a:xfrm>
        </p:grpSpPr>
        <p:grpSp>
          <p:nvGrpSpPr>
            <p:cNvPr id="117765" name="Group 5"/>
            <p:cNvGrpSpPr>
              <a:grpSpLocks/>
            </p:cNvGrpSpPr>
            <p:nvPr/>
          </p:nvGrpSpPr>
          <p:grpSpPr bwMode="auto">
            <a:xfrm>
              <a:off x="3218" y="1686"/>
              <a:ext cx="2339" cy="2127"/>
              <a:chOff x="3119" y="2144"/>
              <a:chExt cx="1864" cy="1624"/>
            </a:xfrm>
          </p:grpSpPr>
          <p:sp>
            <p:nvSpPr>
              <p:cNvPr id="130054" name="Rectangle 6"/>
              <p:cNvSpPr>
                <a:spLocks noChangeArrowheads="1"/>
              </p:cNvSpPr>
              <p:nvPr/>
            </p:nvSpPr>
            <p:spPr bwMode="auto">
              <a:xfrm>
                <a:off x="3120" y="2144"/>
                <a:ext cx="1856" cy="162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Gill Sans MT" panose="020B0502020104020203" pitchFamily="34" charset="0"/>
                  <a:cs typeface="+mn-cs"/>
                </a:endParaRPr>
              </a:p>
            </p:txBody>
          </p:sp>
          <p:sp>
            <p:nvSpPr>
              <p:cNvPr id="117775" name="Line 7"/>
              <p:cNvSpPr>
                <a:spLocks noChangeShapeType="1"/>
              </p:cNvSpPr>
              <p:nvPr/>
            </p:nvSpPr>
            <p:spPr bwMode="auto">
              <a:xfrm>
                <a:off x="3120" y="2403"/>
                <a:ext cx="185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Gill Sans MT" panose="020B0502020104020203" pitchFamily="34" charset="0"/>
                </a:endParaRPr>
              </a:p>
            </p:txBody>
          </p:sp>
          <p:sp>
            <p:nvSpPr>
              <p:cNvPr id="117776" name="Line 8"/>
              <p:cNvSpPr>
                <a:spLocks noChangeShapeType="1"/>
              </p:cNvSpPr>
              <p:nvPr/>
            </p:nvSpPr>
            <p:spPr bwMode="auto">
              <a:xfrm>
                <a:off x="3123" y="2685"/>
                <a:ext cx="185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Gill Sans MT" panose="020B0502020104020203" pitchFamily="34" charset="0"/>
                </a:endParaRPr>
              </a:p>
            </p:txBody>
          </p:sp>
          <p:sp>
            <p:nvSpPr>
              <p:cNvPr id="117777" name="Line 9"/>
              <p:cNvSpPr>
                <a:spLocks noChangeShapeType="1"/>
              </p:cNvSpPr>
              <p:nvPr/>
            </p:nvSpPr>
            <p:spPr bwMode="auto">
              <a:xfrm>
                <a:off x="3124" y="2950"/>
                <a:ext cx="185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Gill Sans MT" panose="020B0502020104020203" pitchFamily="34" charset="0"/>
                </a:endParaRPr>
              </a:p>
            </p:txBody>
          </p:sp>
          <p:sp>
            <p:nvSpPr>
              <p:cNvPr id="117778" name="Line 10"/>
              <p:cNvSpPr>
                <a:spLocks noChangeShapeType="1"/>
              </p:cNvSpPr>
              <p:nvPr/>
            </p:nvSpPr>
            <p:spPr bwMode="auto">
              <a:xfrm>
                <a:off x="3119" y="3219"/>
                <a:ext cx="185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Gill Sans MT" panose="020B0502020104020203" pitchFamily="34" charset="0"/>
                </a:endParaRPr>
              </a:p>
            </p:txBody>
          </p:sp>
          <p:sp>
            <p:nvSpPr>
              <p:cNvPr id="117779" name="Line 11"/>
              <p:cNvSpPr>
                <a:spLocks noChangeShapeType="1"/>
              </p:cNvSpPr>
              <p:nvPr/>
            </p:nvSpPr>
            <p:spPr bwMode="auto">
              <a:xfrm>
                <a:off x="3120" y="3494"/>
                <a:ext cx="185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Gill Sans MT" panose="020B0502020104020203" pitchFamily="34" charset="0"/>
                </a:endParaRPr>
              </a:p>
            </p:txBody>
          </p:sp>
          <p:sp>
            <p:nvSpPr>
              <p:cNvPr id="117780" name="Rectangle 12"/>
              <p:cNvSpPr>
                <a:spLocks noChangeArrowheads="1"/>
              </p:cNvSpPr>
              <p:nvPr/>
            </p:nvSpPr>
            <p:spPr bwMode="auto">
              <a:xfrm>
                <a:off x="3192" y="2411"/>
                <a:ext cx="224" cy="1355"/>
              </a:xfrm>
              <a:prstGeom prst="rect">
                <a:avLst/>
              </a:prstGeom>
              <a:solidFill>
                <a:srgbClr val="24BDB2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>
                  <a:latin typeface="Gill Sans MT" panose="020B0502020104020203" pitchFamily="34" charset="0"/>
                </a:endParaRPr>
              </a:p>
            </p:txBody>
          </p:sp>
          <p:sp>
            <p:nvSpPr>
              <p:cNvPr id="117781" name="Rectangle 13"/>
              <p:cNvSpPr>
                <a:spLocks noChangeArrowheads="1"/>
              </p:cNvSpPr>
              <p:nvPr/>
            </p:nvSpPr>
            <p:spPr bwMode="auto">
              <a:xfrm>
                <a:off x="3576" y="2551"/>
                <a:ext cx="224" cy="1215"/>
              </a:xfrm>
              <a:prstGeom prst="rect">
                <a:avLst/>
              </a:prstGeom>
              <a:solidFill>
                <a:srgbClr val="24BDB2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>
                  <a:latin typeface="Gill Sans MT" panose="020B0502020104020203" pitchFamily="34" charset="0"/>
                </a:endParaRPr>
              </a:p>
            </p:txBody>
          </p:sp>
          <p:sp>
            <p:nvSpPr>
              <p:cNvPr id="117782" name="Rectangle 14"/>
              <p:cNvSpPr>
                <a:spLocks noChangeArrowheads="1"/>
              </p:cNvSpPr>
              <p:nvPr/>
            </p:nvSpPr>
            <p:spPr bwMode="auto">
              <a:xfrm>
                <a:off x="3940" y="3492"/>
                <a:ext cx="224" cy="274"/>
              </a:xfrm>
              <a:prstGeom prst="rect">
                <a:avLst/>
              </a:prstGeom>
              <a:solidFill>
                <a:srgbClr val="24BDB2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>
                  <a:latin typeface="Gill Sans MT" panose="020B0502020104020203" pitchFamily="34" charset="0"/>
                </a:endParaRPr>
              </a:p>
            </p:txBody>
          </p:sp>
          <p:sp>
            <p:nvSpPr>
              <p:cNvPr id="117783" name="Rectangle 15"/>
              <p:cNvSpPr>
                <a:spLocks noChangeArrowheads="1"/>
              </p:cNvSpPr>
              <p:nvPr/>
            </p:nvSpPr>
            <p:spPr bwMode="auto">
              <a:xfrm>
                <a:off x="4306" y="3220"/>
                <a:ext cx="224" cy="544"/>
              </a:xfrm>
              <a:prstGeom prst="rect">
                <a:avLst/>
              </a:prstGeom>
              <a:solidFill>
                <a:srgbClr val="24BDB2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>
                  <a:latin typeface="Gill Sans MT" panose="020B0502020104020203" pitchFamily="34" charset="0"/>
                </a:endParaRPr>
              </a:p>
            </p:txBody>
          </p:sp>
          <p:sp>
            <p:nvSpPr>
              <p:cNvPr id="117784" name="Rectangle 16"/>
              <p:cNvSpPr>
                <a:spLocks noChangeArrowheads="1"/>
              </p:cNvSpPr>
              <p:nvPr/>
            </p:nvSpPr>
            <p:spPr bwMode="auto">
              <a:xfrm>
                <a:off x="4674" y="3347"/>
                <a:ext cx="224" cy="417"/>
              </a:xfrm>
              <a:prstGeom prst="rect">
                <a:avLst/>
              </a:prstGeom>
              <a:solidFill>
                <a:srgbClr val="24BDB2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>
                  <a:latin typeface="Gill Sans MT" panose="020B0502020104020203" pitchFamily="34" charset="0"/>
                </a:endParaRPr>
              </a:p>
            </p:txBody>
          </p:sp>
        </p:grpSp>
        <p:sp>
          <p:nvSpPr>
            <p:cNvPr id="117766" name="Rectangle 17"/>
            <p:cNvSpPr>
              <a:spLocks noChangeArrowheads="1"/>
            </p:cNvSpPr>
            <p:nvPr/>
          </p:nvSpPr>
          <p:spPr bwMode="auto">
            <a:xfrm rot="16200000">
              <a:off x="1831" y="2647"/>
              <a:ext cx="2125" cy="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 b="1" smtClean="0">
                  <a:latin typeface="Gill Sans MT" panose="020B0502020104020203" pitchFamily="34" charset="0"/>
                </a:rPr>
                <a:t>Waktu standar dibutuhkan</a:t>
              </a:r>
              <a:endParaRPr lang="en-US" altLang="en-US" sz="1400" b="1">
                <a:latin typeface="Gill Sans MT" panose="020B0502020104020203" pitchFamily="34" charset="0"/>
              </a:endParaRPr>
            </a:p>
          </p:txBody>
        </p:sp>
        <p:sp>
          <p:nvSpPr>
            <p:cNvPr id="117767" name="Rectangle 18"/>
            <p:cNvSpPr>
              <a:spLocks noChangeArrowheads="1"/>
            </p:cNvSpPr>
            <p:nvPr/>
          </p:nvSpPr>
          <p:spPr bwMode="auto">
            <a:xfrm>
              <a:off x="3982" y="3991"/>
              <a:ext cx="632" cy="2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 b="1" smtClean="0">
                  <a:latin typeface="Gill Sans MT" panose="020B0502020104020203" pitchFamily="34" charset="0"/>
                </a:rPr>
                <a:t>Operasi</a:t>
              </a:r>
              <a:endParaRPr lang="en-US" altLang="en-US" sz="1600" b="1">
                <a:latin typeface="Gill Sans MT" panose="020B0502020104020203" pitchFamily="34" charset="0"/>
              </a:endParaRPr>
            </a:p>
          </p:txBody>
        </p:sp>
        <p:sp>
          <p:nvSpPr>
            <p:cNvPr id="117768" name="Rectangle 19"/>
            <p:cNvSpPr>
              <a:spLocks noChangeArrowheads="1"/>
            </p:cNvSpPr>
            <p:nvPr/>
          </p:nvSpPr>
          <p:spPr bwMode="auto">
            <a:xfrm>
              <a:off x="3225" y="3804"/>
              <a:ext cx="416" cy="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400" b="1" smtClean="0">
                  <a:latin typeface="Gill Sans MT" panose="020B0502020104020203" pitchFamily="34" charset="0"/>
                </a:rPr>
                <a:t>Rakit</a:t>
              </a:r>
              <a:endParaRPr lang="en-US" altLang="en-US" sz="1400" b="1">
                <a:latin typeface="Gill Sans MT" panose="020B0502020104020203" pitchFamily="34" charset="0"/>
              </a:endParaRPr>
            </a:p>
          </p:txBody>
        </p:sp>
        <p:sp>
          <p:nvSpPr>
            <p:cNvPr id="117769" name="Rectangle 20"/>
            <p:cNvSpPr>
              <a:spLocks noChangeArrowheads="1"/>
            </p:cNvSpPr>
            <p:nvPr/>
          </p:nvSpPr>
          <p:spPr bwMode="auto">
            <a:xfrm>
              <a:off x="3769" y="3804"/>
              <a:ext cx="328" cy="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400" b="1" smtClean="0">
                  <a:latin typeface="Gill Sans MT" panose="020B0502020104020203" pitchFamily="34" charset="0"/>
                </a:rPr>
                <a:t>Cat</a:t>
              </a:r>
              <a:endParaRPr lang="en-US" altLang="en-US" sz="1400" b="1">
                <a:latin typeface="Gill Sans MT" panose="020B0502020104020203" pitchFamily="34" charset="0"/>
              </a:endParaRPr>
            </a:p>
          </p:txBody>
        </p:sp>
        <p:sp>
          <p:nvSpPr>
            <p:cNvPr id="117770" name="Rectangle 21"/>
            <p:cNvSpPr>
              <a:spLocks noChangeArrowheads="1"/>
            </p:cNvSpPr>
            <p:nvPr/>
          </p:nvSpPr>
          <p:spPr bwMode="auto">
            <a:xfrm>
              <a:off x="4245" y="3804"/>
              <a:ext cx="287" cy="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400" b="1" smtClean="0">
                  <a:latin typeface="Gill Sans MT" panose="020B0502020104020203" pitchFamily="34" charset="0"/>
                </a:rPr>
                <a:t>Uji</a:t>
              </a:r>
              <a:endParaRPr lang="en-US" altLang="en-US" sz="1400" b="1">
                <a:latin typeface="Gill Sans MT" panose="020B0502020104020203" pitchFamily="34" charset="0"/>
              </a:endParaRPr>
            </a:p>
          </p:txBody>
        </p:sp>
        <p:sp>
          <p:nvSpPr>
            <p:cNvPr id="117771" name="Rectangle 22"/>
            <p:cNvSpPr>
              <a:spLocks noChangeArrowheads="1"/>
            </p:cNvSpPr>
            <p:nvPr/>
          </p:nvSpPr>
          <p:spPr bwMode="auto">
            <a:xfrm>
              <a:off x="4635" y="3804"/>
              <a:ext cx="4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400" b="1">
                  <a:latin typeface="Gill Sans MT" panose="020B0502020104020203" pitchFamily="34" charset="0"/>
                </a:rPr>
                <a:t>Label</a:t>
              </a:r>
            </a:p>
          </p:txBody>
        </p:sp>
        <p:sp>
          <p:nvSpPr>
            <p:cNvPr id="117772" name="Rectangle 23"/>
            <p:cNvSpPr>
              <a:spLocks noChangeArrowheads="1"/>
            </p:cNvSpPr>
            <p:nvPr/>
          </p:nvSpPr>
          <p:spPr bwMode="auto">
            <a:xfrm>
              <a:off x="5118" y="3804"/>
              <a:ext cx="389" cy="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400" b="1" smtClean="0">
                  <a:latin typeface="Gill Sans MT" panose="020B0502020104020203" pitchFamily="34" charset="0"/>
                </a:rPr>
                <a:t>Pack</a:t>
              </a:r>
              <a:endParaRPr lang="en-US" altLang="en-US" sz="1400" b="1">
                <a:latin typeface="Gill Sans MT" panose="020B0502020104020203" pitchFamily="34" charset="0"/>
              </a:endParaRPr>
            </a:p>
          </p:txBody>
        </p:sp>
        <p:sp>
          <p:nvSpPr>
            <p:cNvPr id="117773" name="Text Box 24"/>
            <p:cNvSpPr txBox="1">
              <a:spLocks noChangeArrowheads="1"/>
            </p:cNvSpPr>
            <p:nvPr/>
          </p:nvSpPr>
          <p:spPr bwMode="auto">
            <a:xfrm>
              <a:off x="3001" y="1411"/>
              <a:ext cx="218" cy="25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r">
                <a:lnSpc>
                  <a:spcPct val="263000"/>
                </a:lnSpc>
              </a:pPr>
              <a:r>
                <a:rPr lang="en-US" altLang="en-US" sz="1000" b="1">
                  <a:latin typeface="Gill Sans MT" panose="020B0502020104020203" pitchFamily="34" charset="0"/>
                </a:rPr>
                <a:t>60</a:t>
              </a:r>
            </a:p>
            <a:p>
              <a:pPr algn="r">
                <a:lnSpc>
                  <a:spcPct val="263000"/>
                </a:lnSpc>
              </a:pPr>
              <a:r>
                <a:rPr lang="en-US" altLang="en-US" sz="1000" b="1">
                  <a:latin typeface="Gill Sans MT" panose="020B0502020104020203" pitchFamily="34" charset="0"/>
                </a:rPr>
                <a:t>50</a:t>
              </a:r>
            </a:p>
            <a:p>
              <a:pPr algn="r">
                <a:lnSpc>
                  <a:spcPct val="263000"/>
                </a:lnSpc>
              </a:pPr>
              <a:r>
                <a:rPr lang="en-US" altLang="en-US" sz="1000" b="1">
                  <a:latin typeface="Gill Sans MT" panose="020B0502020104020203" pitchFamily="34" charset="0"/>
                </a:rPr>
                <a:t>40</a:t>
              </a:r>
            </a:p>
            <a:p>
              <a:pPr algn="r">
                <a:lnSpc>
                  <a:spcPct val="263000"/>
                </a:lnSpc>
              </a:pPr>
              <a:r>
                <a:rPr lang="en-US" altLang="en-US" sz="1000" b="1">
                  <a:latin typeface="Gill Sans MT" panose="020B0502020104020203" pitchFamily="34" charset="0"/>
                </a:rPr>
                <a:t>30</a:t>
              </a:r>
            </a:p>
            <a:p>
              <a:pPr algn="r">
                <a:lnSpc>
                  <a:spcPct val="263000"/>
                </a:lnSpc>
              </a:pPr>
              <a:r>
                <a:rPr lang="en-US" altLang="en-US" sz="1000" b="1">
                  <a:latin typeface="Gill Sans MT" panose="020B0502020104020203" pitchFamily="34" charset="0"/>
                </a:rPr>
                <a:t>20</a:t>
              </a:r>
            </a:p>
            <a:p>
              <a:pPr algn="r">
                <a:lnSpc>
                  <a:spcPct val="263000"/>
                </a:lnSpc>
              </a:pPr>
              <a:r>
                <a:rPr lang="en-US" altLang="en-US" sz="1000" b="1">
                  <a:latin typeface="Gill Sans MT" panose="020B0502020104020203" pitchFamily="34" charset="0"/>
                </a:rPr>
                <a:t>10</a:t>
              </a:r>
            </a:p>
            <a:p>
              <a:pPr algn="r">
                <a:lnSpc>
                  <a:spcPct val="263000"/>
                </a:lnSpc>
              </a:pPr>
              <a:r>
                <a:rPr lang="en-US" altLang="en-US" sz="1000" b="1">
                  <a:latin typeface="Gill Sans MT" panose="020B0502020104020203" pitchFamily="34" charset="0"/>
                </a:rPr>
                <a:t>0</a:t>
              </a:r>
              <a:endParaRPr lang="en-AU" altLang="en-US" sz="1000" b="1">
                <a:latin typeface="Gill Sans MT" panose="020B05020201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33559651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30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1000"/>
                                        <p:tgtEl>
                                          <p:spTgt spid="130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1" grpId="0" autoUpdateAnimBg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6700"/>
            <a:ext cx="7772400" cy="1000125"/>
          </a:xfrm>
        </p:spPr>
        <p:txBody>
          <a:bodyPr/>
          <a:lstStyle/>
          <a:p>
            <a:r>
              <a:rPr lang="en-US" altLang="en-US" smtClean="0">
                <a:cs typeface="Arial" pitchFamily="34" charset="0"/>
              </a:rPr>
              <a:t>Contoh Staffing Work Cells</a:t>
            </a:r>
          </a:p>
        </p:txBody>
      </p:sp>
      <p:sp>
        <p:nvSpPr>
          <p:cNvPr id="130051" name="Rectangle 3"/>
          <p:cNvSpPr>
            <a:spLocks noChangeArrowheads="1"/>
          </p:cNvSpPr>
          <p:nvPr/>
        </p:nvSpPr>
        <p:spPr bwMode="auto">
          <a:xfrm>
            <a:off x="585789" y="1214437"/>
            <a:ext cx="5401159" cy="193899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>
                <a:latin typeface="Gill Sans MT" panose="020B0502020104020203" pitchFamily="34" charset="0"/>
                <a:cs typeface="+mn-cs"/>
              </a:rPr>
              <a:t>600 </a:t>
            </a:r>
            <a:r>
              <a:rPr lang="en-US" sz="2400" smtClean="0">
                <a:latin typeface="Gill Sans MT" panose="020B0502020104020203" pitchFamily="34" charset="0"/>
                <a:cs typeface="+mn-cs"/>
              </a:rPr>
              <a:t>Cermin dibutuhkan per hari</a:t>
            </a:r>
            <a:endParaRPr lang="en-US" sz="2400" dirty="0">
              <a:latin typeface="Gill Sans MT" panose="020B0502020104020203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smtClean="0">
                <a:latin typeface="Gill Sans MT" panose="020B0502020104020203" pitchFamily="34" charset="0"/>
                <a:cs typeface="+mn-cs"/>
              </a:rPr>
              <a:t>Jadwal produksi cermin utk 8 jam per hari</a:t>
            </a:r>
            <a:endParaRPr lang="en-US" sz="2400" dirty="0">
              <a:latin typeface="Gill Sans MT" panose="020B0502020104020203" pitchFamily="34" charset="0"/>
              <a:cs typeface="+mn-cs"/>
            </a:endParaRPr>
          </a:p>
          <a:p>
            <a:pPr marL="266700" indent="-266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>
                <a:latin typeface="Gill Sans MT" panose="020B0502020104020203" pitchFamily="34" charset="0"/>
                <a:cs typeface="+mn-cs"/>
              </a:rPr>
              <a:t>D</a:t>
            </a:r>
            <a:r>
              <a:rPr lang="en-US" sz="2400" smtClean="0">
                <a:latin typeface="Gill Sans MT" panose="020B0502020104020203" pitchFamily="34" charset="0"/>
                <a:cs typeface="+mn-cs"/>
              </a:rPr>
              <a:t>ari </a:t>
            </a:r>
            <a:r>
              <a:rPr lang="en-US" sz="2400" i="1" smtClean="0">
                <a:latin typeface="Gill Sans MT" panose="020B0502020104020203" pitchFamily="34" charset="0"/>
                <a:cs typeface="+mn-cs"/>
              </a:rPr>
              <a:t>work </a:t>
            </a:r>
            <a:r>
              <a:rPr lang="en-US" sz="2400" i="1" dirty="0">
                <a:latin typeface="Gill Sans MT" panose="020B0502020104020203" pitchFamily="34" charset="0"/>
                <a:cs typeface="+mn-cs"/>
              </a:rPr>
              <a:t>balance </a:t>
            </a:r>
            <a:br>
              <a:rPr lang="en-US" sz="2400" i="1" dirty="0">
                <a:latin typeface="Gill Sans MT" panose="020B0502020104020203" pitchFamily="34" charset="0"/>
                <a:cs typeface="+mn-cs"/>
              </a:rPr>
            </a:br>
            <a:r>
              <a:rPr lang="en-US" sz="2400" i="1" dirty="0">
                <a:latin typeface="Gill Sans MT" panose="020B0502020104020203" pitchFamily="34" charset="0"/>
                <a:cs typeface="+mn-cs"/>
              </a:rPr>
              <a:t>chart</a:t>
            </a:r>
            <a:r>
              <a:rPr lang="en-US" sz="2400" dirty="0">
                <a:latin typeface="Gill Sans MT" panose="020B0502020104020203" pitchFamily="34" charset="0"/>
                <a:cs typeface="+mn-cs"/>
              </a:rPr>
              <a:t> </a:t>
            </a:r>
            <a:r>
              <a:rPr lang="en-US" sz="2400">
                <a:latin typeface="Gill Sans MT" panose="020B0502020104020203" pitchFamily="34" charset="0"/>
                <a:cs typeface="+mn-cs"/>
              </a:rPr>
              <a:t>total </a:t>
            </a:r>
            <a:r>
              <a:rPr lang="en-US" sz="2400" smtClean="0">
                <a:latin typeface="Gill Sans MT" panose="020B0502020104020203" pitchFamily="34" charset="0"/>
                <a:cs typeface="+mn-cs"/>
              </a:rPr>
              <a:t>waktu </a:t>
            </a:r>
            <a:r>
              <a:rPr lang="en-US" sz="2400">
                <a:latin typeface="Gill Sans MT" panose="020B0502020104020203" pitchFamily="34" charset="0"/>
                <a:cs typeface="+mn-cs"/>
              </a:rPr>
              <a:t/>
            </a:r>
            <a:br>
              <a:rPr lang="en-US" sz="2400">
                <a:latin typeface="Gill Sans MT" panose="020B0502020104020203" pitchFamily="34" charset="0"/>
                <a:cs typeface="+mn-cs"/>
              </a:rPr>
            </a:br>
            <a:r>
              <a:rPr lang="en-US" sz="2400" smtClean="0">
                <a:latin typeface="Gill Sans MT" panose="020B0502020104020203" pitchFamily="34" charset="0"/>
                <a:cs typeface="+mn-cs"/>
              </a:rPr>
              <a:t>operasi </a:t>
            </a:r>
            <a:r>
              <a:rPr lang="en-US" sz="2400" dirty="0">
                <a:latin typeface="Gill Sans MT" panose="020B0502020104020203" pitchFamily="34" charset="0"/>
                <a:cs typeface="+mn-cs"/>
              </a:rPr>
              <a:t>= </a:t>
            </a:r>
            <a:r>
              <a:rPr lang="en-US" sz="2400">
                <a:latin typeface="Gill Sans MT" panose="020B0502020104020203" pitchFamily="34" charset="0"/>
                <a:cs typeface="+mn-cs"/>
              </a:rPr>
              <a:t>140 </a:t>
            </a:r>
            <a:r>
              <a:rPr lang="en-US" sz="2400" smtClean="0">
                <a:latin typeface="Gill Sans MT" panose="020B0502020104020203" pitchFamily="34" charset="0"/>
                <a:cs typeface="+mn-cs"/>
              </a:rPr>
              <a:t>detik</a:t>
            </a:r>
            <a:endParaRPr lang="en-US" sz="2400" dirty="0">
              <a:latin typeface="Gill Sans MT" panose="020B0502020104020203" pitchFamily="34" charset="0"/>
              <a:cs typeface="+mn-cs"/>
            </a:endParaRPr>
          </a:p>
        </p:txBody>
      </p:sp>
      <p:sp>
        <p:nvSpPr>
          <p:cNvPr id="26" name="Rectangle 4"/>
          <p:cNvSpPr>
            <a:spLocks noChangeArrowheads="1"/>
          </p:cNvSpPr>
          <p:nvPr/>
        </p:nvSpPr>
        <p:spPr bwMode="auto">
          <a:xfrm>
            <a:off x="1598613" y="3056240"/>
            <a:ext cx="500329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1435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tabLst>
                <a:tab pos="1435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tabLst>
                <a:tab pos="1435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tabLst>
                <a:tab pos="1435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tabLst>
                <a:tab pos="1435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1435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1435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1435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1435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000">
                <a:latin typeface="Gill Sans MT" panose="020B0502020104020203" pitchFamily="34" charset="0"/>
              </a:rPr>
              <a:t>Takt time	= (8 </a:t>
            </a:r>
            <a:r>
              <a:rPr lang="en-US" altLang="en-US" sz="2000" smtClean="0">
                <a:latin typeface="Gill Sans MT" panose="020B0502020104020203" pitchFamily="34" charset="0"/>
              </a:rPr>
              <a:t>jam </a:t>
            </a:r>
            <a:r>
              <a:rPr lang="en-US" altLang="en-US" sz="2000">
                <a:latin typeface="Gill Sans MT" panose="020B0502020104020203" pitchFamily="34" charset="0"/>
              </a:rPr>
              <a:t>x 60 </a:t>
            </a:r>
            <a:r>
              <a:rPr lang="en-US" altLang="en-US" sz="2000" smtClean="0">
                <a:latin typeface="Gill Sans MT" panose="020B0502020104020203" pitchFamily="34" charset="0"/>
              </a:rPr>
              <a:t>menit) </a:t>
            </a:r>
            <a:r>
              <a:rPr lang="en-US" altLang="en-US" sz="2000">
                <a:latin typeface="Gill Sans MT" panose="020B0502020104020203" pitchFamily="34" charset="0"/>
              </a:rPr>
              <a:t>/ 600 </a:t>
            </a:r>
            <a:r>
              <a:rPr lang="en-US" altLang="en-US" sz="2000" smtClean="0">
                <a:latin typeface="Gill Sans MT" panose="020B0502020104020203" pitchFamily="34" charset="0"/>
              </a:rPr>
              <a:t>unit </a:t>
            </a:r>
            <a:endParaRPr lang="en-US" altLang="en-US" sz="2000">
              <a:latin typeface="Gill Sans MT" panose="020B0502020104020203" pitchFamily="34" charset="0"/>
            </a:endParaRPr>
          </a:p>
          <a:p>
            <a:r>
              <a:rPr lang="en-US" altLang="en-US" sz="2000">
                <a:latin typeface="Gill Sans MT" panose="020B0502020104020203" pitchFamily="34" charset="0"/>
              </a:rPr>
              <a:t>	= .8 </a:t>
            </a:r>
            <a:r>
              <a:rPr lang="en-US" altLang="en-US" sz="2000" smtClean="0">
                <a:latin typeface="Gill Sans MT" panose="020B0502020104020203" pitchFamily="34" charset="0"/>
              </a:rPr>
              <a:t>menit </a:t>
            </a:r>
            <a:r>
              <a:rPr lang="en-US" altLang="en-US" sz="2000">
                <a:latin typeface="Gill Sans MT" panose="020B0502020104020203" pitchFamily="34" charset="0"/>
              </a:rPr>
              <a:t>= 48 </a:t>
            </a:r>
            <a:r>
              <a:rPr lang="en-US" altLang="en-US" sz="2000" smtClean="0">
                <a:latin typeface="Gill Sans MT" panose="020B0502020104020203" pitchFamily="34" charset="0"/>
              </a:rPr>
              <a:t>detik</a:t>
            </a:r>
            <a:endParaRPr lang="en-US" altLang="en-US" sz="2000">
              <a:latin typeface="Gill Sans MT" panose="020B0502020104020203" pitchFamily="34" charset="0"/>
            </a:endParaRPr>
          </a:p>
        </p:txBody>
      </p:sp>
      <p:grpSp>
        <p:nvGrpSpPr>
          <p:cNvPr id="27" name="Group 5"/>
          <p:cNvGrpSpPr>
            <a:grpSpLocks/>
          </p:cNvGrpSpPr>
          <p:nvPr/>
        </p:nvGrpSpPr>
        <p:grpSpPr bwMode="auto">
          <a:xfrm>
            <a:off x="958850" y="3747993"/>
            <a:ext cx="7023100" cy="1108472"/>
            <a:chOff x="756" y="2862"/>
            <a:chExt cx="4424" cy="931"/>
          </a:xfrm>
        </p:grpSpPr>
        <p:grpSp>
          <p:nvGrpSpPr>
            <p:cNvPr id="28" name="Group 6"/>
            <p:cNvGrpSpPr>
              <a:grpSpLocks/>
            </p:cNvGrpSpPr>
            <p:nvPr/>
          </p:nvGrpSpPr>
          <p:grpSpPr bwMode="auto">
            <a:xfrm>
              <a:off x="756" y="2862"/>
              <a:ext cx="4424" cy="646"/>
              <a:chOff x="774" y="2870"/>
              <a:chExt cx="4424" cy="646"/>
            </a:xfrm>
          </p:grpSpPr>
          <p:sp>
            <p:nvSpPr>
              <p:cNvPr id="30" name="Rectangle 7"/>
              <p:cNvSpPr>
                <a:spLocks noChangeArrowheads="1"/>
              </p:cNvSpPr>
              <p:nvPr/>
            </p:nvSpPr>
            <p:spPr bwMode="auto">
              <a:xfrm>
                <a:off x="774" y="3041"/>
                <a:ext cx="2064" cy="3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2000" smtClean="0">
                    <a:latin typeface="Gill Sans MT" panose="020B0502020104020203" pitchFamily="34" charset="0"/>
                  </a:rPr>
                  <a:t>Operator diperlukan </a:t>
                </a:r>
                <a:r>
                  <a:rPr lang="en-US" altLang="en-US" sz="2000">
                    <a:latin typeface="Gill Sans MT" panose="020B0502020104020203" pitchFamily="34" charset="0"/>
                  </a:rPr>
                  <a:t>=</a:t>
                </a:r>
              </a:p>
            </p:txBody>
          </p:sp>
          <p:grpSp>
            <p:nvGrpSpPr>
              <p:cNvPr id="31" name="Group 8"/>
              <p:cNvGrpSpPr>
                <a:grpSpLocks/>
              </p:cNvGrpSpPr>
              <p:nvPr/>
            </p:nvGrpSpPr>
            <p:grpSpPr bwMode="auto">
              <a:xfrm>
                <a:off x="2558" y="2870"/>
                <a:ext cx="2640" cy="646"/>
                <a:chOff x="2614" y="2918"/>
                <a:chExt cx="2640" cy="646"/>
              </a:xfrm>
            </p:grpSpPr>
            <p:sp>
              <p:nvSpPr>
                <p:cNvPr id="32" name="Rectangle 9"/>
                <p:cNvSpPr>
                  <a:spLocks noChangeArrowheads="1"/>
                </p:cNvSpPr>
                <p:nvPr/>
              </p:nvSpPr>
              <p:spPr bwMode="auto">
                <a:xfrm>
                  <a:off x="2868" y="2918"/>
                  <a:ext cx="2128" cy="64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110000"/>
                    </a:lnSpc>
                  </a:pPr>
                  <a:r>
                    <a:rPr lang="en-US" altLang="en-US" sz="2000">
                      <a:latin typeface="Gill Sans MT" panose="020B0502020104020203" pitchFamily="34" charset="0"/>
                    </a:rPr>
                    <a:t>Total </a:t>
                  </a:r>
                  <a:r>
                    <a:rPr lang="en-US" altLang="en-US" sz="2000" smtClean="0">
                      <a:latin typeface="Gill Sans MT" panose="020B0502020104020203" pitchFamily="34" charset="0"/>
                    </a:rPr>
                    <a:t>waktu operasi diperlukan</a:t>
                  </a:r>
                  <a:endParaRPr lang="en-US" altLang="en-US" sz="2000">
                    <a:latin typeface="Gill Sans MT" panose="020B0502020104020203" pitchFamily="34" charset="0"/>
                  </a:endParaRPr>
                </a:p>
                <a:p>
                  <a:pPr algn="ctr">
                    <a:lnSpc>
                      <a:spcPct val="110000"/>
                    </a:lnSpc>
                  </a:pPr>
                  <a:r>
                    <a:rPr lang="en-US" altLang="en-US" sz="2000">
                      <a:latin typeface="Gill Sans MT" panose="020B0502020104020203" pitchFamily="34" charset="0"/>
                    </a:rPr>
                    <a:t>Takt time</a:t>
                  </a:r>
                </a:p>
              </p:txBody>
            </p:sp>
            <p:sp>
              <p:nvSpPr>
                <p:cNvPr id="33" name="Line 10"/>
                <p:cNvSpPr>
                  <a:spLocks noChangeShapeType="1"/>
                </p:cNvSpPr>
                <p:nvPr/>
              </p:nvSpPr>
              <p:spPr bwMode="auto">
                <a:xfrm>
                  <a:off x="2614" y="3233"/>
                  <a:ext cx="2640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600">
                    <a:latin typeface="Gill Sans MT" panose="020B0502020104020203" pitchFamily="34" charset="0"/>
                  </a:endParaRPr>
                </a:p>
              </p:txBody>
            </p:sp>
          </p:grpSp>
        </p:grpSp>
        <p:sp>
          <p:nvSpPr>
            <p:cNvPr id="29" name="Rectangle 11"/>
            <p:cNvSpPr>
              <a:spLocks noChangeArrowheads="1"/>
            </p:cNvSpPr>
            <p:nvPr/>
          </p:nvSpPr>
          <p:spPr bwMode="auto">
            <a:xfrm>
              <a:off x="2270" y="3457"/>
              <a:ext cx="1253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>
                  <a:latin typeface="Gill Sans MT" panose="020B0502020104020203" pitchFamily="34" charset="0"/>
                </a:rPr>
                <a:t>= 140 / 48 = 2.92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18608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utoUpdateAnimBg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6700"/>
            <a:ext cx="7772400" cy="1000125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Staffing Work Cells Example</a:t>
            </a:r>
          </a:p>
        </p:txBody>
      </p:sp>
      <p:sp>
        <p:nvSpPr>
          <p:cNvPr id="132099" name="Rectangle 3"/>
          <p:cNvSpPr>
            <a:spLocks noChangeArrowheads="1"/>
          </p:cNvSpPr>
          <p:nvPr/>
        </p:nvSpPr>
        <p:spPr bwMode="auto">
          <a:xfrm>
            <a:off x="585789" y="1214437"/>
            <a:ext cx="6673622" cy="193899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latin typeface="+mn-lt"/>
                <a:cs typeface="+mn-cs"/>
              </a:rPr>
              <a:t>600 Mirrors per day required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latin typeface="+mn-lt"/>
                <a:cs typeface="+mn-cs"/>
              </a:rPr>
              <a:t>Mirror production scheduled for 8 hours per day</a:t>
            </a:r>
          </a:p>
          <a:p>
            <a:pPr marL="266700" indent="-266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latin typeface="+mn-lt"/>
                <a:cs typeface="+mn-cs"/>
              </a:rPr>
              <a:t>From a work balance </a:t>
            </a:r>
            <a:br>
              <a:rPr lang="en-US" sz="2400" dirty="0">
                <a:latin typeface="+mn-lt"/>
                <a:cs typeface="+mn-cs"/>
              </a:rPr>
            </a:br>
            <a:r>
              <a:rPr lang="en-US" sz="2400" dirty="0">
                <a:latin typeface="+mn-lt"/>
                <a:cs typeface="+mn-cs"/>
              </a:rPr>
              <a:t>chart total operation</a:t>
            </a:r>
            <a:br>
              <a:rPr lang="en-US" sz="2400" dirty="0">
                <a:latin typeface="+mn-lt"/>
                <a:cs typeface="+mn-cs"/>
              </a:rPr>
            </a:br>
            <a:r>
              <a:rPr lang="en-US" sz="2400" dirty="0">
                <a:latin typeface="+mn-lt"/>
                <a:cs typeface="+mn-cs"/>
              </a:rPr>
              <a:t>time = 140 seconds</a:t>
            </a:r>
          </a:p>
        </p:txBody>
      </p:sp>
      <p:sp>
        <p:nvSpPr>
          <p:cNvPr id="132100" name="Rectangle 4"/>
          <p:cNvSpPr>
            <a:spLocks noChangeArrowheads="1"/>
          </p:cNvSpPr>
          <p:nvPr/>
        </p:nvSpPr>
        <p:spPr bwMode="auto">
          <a:xfrm>
            <a:off x="1598613" y="2943226"/>
            <a:ext cx="57807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1435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tabLst>
                <a:tab pos="1435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tabLst>
                <a:tab pos="1435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tabLst>
                <a:tab pos="1435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tabLst>
                <a:tab pos="1435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1435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1435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1435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1435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400"/>
              <a:t>Takt time	= (8 hrs x 60 mins) / 600 units </a:t>
            </a:r>
          </a:p>
          <a:p>
            <a:r>
              <a:rPr lang="en-US" altLang="en-US" sz="2400"/>
              <a:t>	= .8 min = 48 seconds</a:t>
            </a:r>
          </a:p>
        </p:txBody>
      </p:sp>
      <p:grpSp>
        <p:nvGrpSpPr>
          <p:cNvPr id="132101" name="Group 5"/>
          <p:cNvGrpSpPr>
            <a:grpSpLocks/>
          </p:cNvGrpSpPr>
          <p:nvPr/>
        </p:nvGrpSpPr>
        <p:grpSpPr bwMode="auto">
          <a:xfrm>
            <a:off x="958850" y="3634980"/>
            <a:ext cx="7023100" cy="1170385"/>
            <a:chOff x="756" y="2862"/>
            <a:chExt cx="4424" cy="983"/>
          </a:xfrm>
        </p:grpSpPr>
        <p:grpSp>
          <p:nvGrpSpPr>
            <p:cNvPr id="119813" name="Group 6"/>
            <p:cNvGrpSpPr>
              <a:grpSpLocks/>
            </p:cNvGrpSpPr>
            <p:nvPr/>
          </p:nvGrpSpPr>
          <p:grpSpPr bwMode="auto">
            <a:xfrm>
              <a:off x="756" y="2862"/>
              <a:ext cx="4424" cy="760"/>
              <a:chOff x="774" y="2870"/>
              <a:chExt cx="4424" cy="760"/>
            </a:xfrm>
          </p:grpSpPr>
          <p:sp>
            <p:nvSpPr>
              <p:cNvPr id="119815" name="Rectangle 7"/>
              <p:cNvSpPr>
                <a:spLocks noChangeArrowheads="1"/>
              </p:cNvSpPr>
              <p:nvPr/>
            </p:nvSpPr>
            <p:spPr bwMode="auto">
              <a:xfrm>
                <a:off x="774" y="3041"/>
                <a:ext cx="2064" cy="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2400"/>
                  <a:t>Workers required =</a:t>
                </a:r>
              </a:p>
            </p:txBody>
          </p:sp>
          <p:grpSp>
            <p:nvGrpSpPr>
              <p:cNvPr id="119816" name="Group 8"/>
              <p:cNvGrpSpPr>
                <a:grpSpLocks/>
              </p:cNvGrpSpPr>
              <p:nvPr/>
            </p:nvGrpSpPr>
            <p:grpSpPr bwMode="auto">
              <a:xfrm>
                <a:off x="2558" y="2870"/>
                <a:ext cx="2640" cy="760"/>
                <a:chOff x="2614" y="2918"/>
                <a:chExt cx="2640" cy="760"/>
              </a:xfrm>
            </p:grpSpPr>
            <p:sp>
              <p:nvSpPr>
                <p:cNvPr id="119817" name="Rectangle 9"/>
                <p:cNvSpPr>
                  <a:spLocks noChangeArrowheads="1"/>
                </p:cNvSpPr>
                <p:nvPr/>
              </p:nvSpPr>
              <p:spPr bwMode="auto">
                <a:xfrm>
                  <a:off x="2646" y="2918"/>
                  <a:ext cx="2576" cy="7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110000"/>
                    </a:lnSpc>
                  </a:pPr>
                  <a:r>
                    <a:rPr lang="en-US" altLang="en-US" sz="2400"/>
                    <a:t>Total operation time required</a:t>
                  </a:r>
                </a:p>
                <a:p>
                  <a:pPr algn="ctr">
                    <a:lnSpc>
                      <a:spcPct val="110000"/>
                    </a:lnSpc>
                  </a:pPr>
                  <a:r>
                    <a:rPr lang="en-US" altLang="en-US" sz="2400"/>
                    <a:t>Takt time</a:t>
                  </a:r>
                </a:p>
              </p:txBody>
            </p:sp>
            <p:sp>
              <p:nvSpPr>
                <p:cNvPr id="119818" name="Line 10"/>
                <p:cNvSpPr>
                  <a:spLocks noChangeShapeType="1"/>
                </p:cNvSpPr>
                <p:nvPr/>
              </p:nvSpPr>
              <p:spPr bwMode="auto">
                <a:xfrm>
                  <a:off x="2614" y="3224"/>
                  <a:ext cx="2640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119814" name="Rectangle 11"/>
            <p:cNvSpPr>
              <a:spLocks noChangeArrowheads="1"/>
            </p:cNvSpPr>
            <p:nvPr/>
          </p:nvSpPr>
          <p:spPr bwMode="auto">
            <a:xfrm>
              <a:off x="2270" y="3457"/>
              <a:ext cx="1581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400"/>
                <a:t>= 140 / 48 = 2.92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5371040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32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32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100" grpId="0" autoUpdateAnimBg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85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cs typeface="Arial" pitchFamily="34" charset="0"/>
              </a:rPr>
              <a:t>Work Balance Charts</a:t>
            </a:r>
          </a:p>
        </p:txBody>
      </p:sp>
      <p:sp>
        <p:nvSpPr>
          <p:cNvPr id="134147" name="Rectangle 3"/>
          <p:cNvSpPr>
            <a:spLocks noGrp="1" noChangeArrowheads="1"/>
          </p:cNvSpPr>
          <p:nvPr>
            <p:ph idx="1"/>
          </p:nvPr>
        </p:nvSpPr>
        <p:spPr>
          <a:xfrm>
            <a:off x="819150" y="1196579"/>
            <a:ext cx="7505700" cy="3246834"/>
          </a:xfrm>
        </p:spPr>
        <p:txBody>
          <a:bodyPr lIns="91427" tIns="45713" rIns="91427" bIns="45713"/>
          <a:lstStyle/>
          <a:p>
            <a:pPr>
              <a:buFont typeface="Courier New" panose="02070309020205020404" pitchFamily="49" charset="0"/>
              <a:buChar char="o"/>
            </a:pPr>
            <a:r>
              <a:rPr lang="en-US" altLang="en-US" sz="2400">
                <a:cs typeface="Arial" pitchFamily="34" charset="0"/>
              </a:rPr>
              <a:t>Digunakan untuk mengevaluasi waktu operasi dalam sel kerja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sz="2400">
                <a:cs typeface="Arial" pitchFamily="34" charset="0"/>
              </a:rPr>
              <a:t>Dapat membantu mengidentifikasi operasi bottleneck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sz="2400">
                <a:cs typeface="Arial" pitchFamily="34" charset="0"/>
              </a:rPr>
              <a:t>Karyawan yang fleksibel dan terlatih silang dapat membantu mengatasi kemacetan tenaga kerja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sz="2400">
                <a:cs typeface="Arial" pitchFamily="34" charset="0"/>
              </a:rPr>
              <a:t>Kemacetan mesin mungkin memerlukan pendekatan lain</a:t>
            </a:r>
            <a:endParaRPr lang="en-US" altLang="en-US" sz="240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5553146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34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47" grpId="0" animBg="1" autoUpdateAnimBg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85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cs typeface="Arial" pitchFamily="34" charset="0"/>
              </a:rPr>
              <a:t>Work Balance Charts</a:t>
            </a:r>
          </a:p>
        </p:txBody>
      </p:sp>
      <p:sp>
        <p:nvSpPr>
          <p:cNvPr id="134147" name="Rectangle 3"/>
          <p:cNvSpPr>
            <a:spLocks noGrp="1" noChangeArrowheads="1"/>
          </p:cNvSpPr>
          <p:nvPr>
            <p:ph idx="1"/>
          </p:nvPr>
        </p:nvSpPr>
        <p:spPr>
          <a:xfrm>
            <a:off x="819150" y="1196579"/>
            <a:ext cx="7505700" cy="3246834"/>
          </a:xfrm>
        </p:spPr>
        <p:txBody>
          <a:bodyPr lIns="91427" tIns="45713" rIns="91427" bIns="45713"/>
          <a:lstStyle/>
          <a:p>
            <a:pPr>
              <a:buFont typeface="Courier New" panose="02070309020205020404" pitchFamily="49" charset="0"/>
              <a:buChar char="o"/>
            </a:pPr>
            <a:r>
              <a:rPr lang="en-US" altLang="en-US" sz="2400" smtClean="0">
                <a:cs typeface="Arial" pitchFamily="34" charset="0"/>
              </a:rPr>
              <a:t>Used for evaluating operation times in work cells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sz="2400" smtClean="0">
                <a:cs typeface="Arial" pitchFamily="34" charset="0"/>
              </a:rPr>
              <a:t>Can help identify bottleneck operations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sz="2400" smtClean="0">
                <a:cs typeface="Arial" pitchFamily="34" charset="0"/>
              </a:rPr>
              <a:t>Flexible, cross-trained employees can help address labor bottlenecks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sz="2400" smtClean="0">
                <a:cs typeface="Arial" pitchFamily="34" charset="0"/>
              </a:rPr>
              <a:t>Machine bottlenecks may require other approaches</a:t>
            </a:r>
          </a:p>
        </p:txBody>
      </p:sp>
    </p:spTree>
    <p:extLst>
      <p:ext uri="{BB962C8B-B14F-4D97-AF65-F5344CB8AC3E}">
        <p14:creationId xmlns:p14="http://schemas.microsoft.com/office/powerpoint/2010/main" val="2795497710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34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47" grpId="0" animBg="1" autoUpdateAnimBg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40826"/>
            <a:ext cx="8229600" cy="436960"/>
          </a:xfrm>
          <a:extLst/>
        </p:spPr>
        <p:txBody>
          <a:bodyPr rtlCol="0">
            <a:normAutofit fontScale="90000"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dirty="0"/>
              <a:t>Focused Work Center and Focused Factory</a:t>
            </a:r>
            <a:endParaRPr lang="en-US" sz="32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35000" y="1200150"/>
            <a:ext cx="7886700" cy="3686175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defRPr/>
            </a:pPr>
            <a:r>
              <a:rPr lang="en-US" sz="2400"/>
              <a:t>Pusat Kerja Terfokus</a:t>
            </a:r>
          </a:p>
          <a:p>
            <a:pPr lvl="1" fontAlgn="auto">
              <a:spcBef>
                <a:spcPts val="0"/>
              </a:spcBef>
              <a:defRPr/>
            </a:pPr>
            <a:r>
              <a:rPr lang="en-US" sz="2000"/>
              <a:t>Identifikasi keluarga besar produk sejenis yang memiliki permintaan besar dan stabil</a:t>
            </a:r>
          </a:p>
          <a:p>
            <a:pPr lvl="1" fontAlgn="auto">
              <a:spcBef>
                <a:spcPts val="0"/>
              </a:spcBef>
              <a:defRPr/>
            </a:pPr>
            <a:r>
              <a:rPr lang="en-US" sz="2000" smtClean="0"/>
              <a:t>Pindahkan </a:t>
            </a:r>
            <a:r>
              <a:rPr lang="en-US" sz="2000"/>
              <a:t>produksi dari tujuan umum, fasilitas berorientasi proses ke sel kerja yang besar</a:t>
            </a:r>
          </a:p>
          <a:p>
            <a:pPr fontAlgn="auto">
              <a:spcBef>
                <a:spcPts val="0"/>
              </a:spcBef>
              <a:defRPr/>
            </a:pPr>
            <a:r>
              <a:rPr lang="en-US" sz="2400"/>
              <a:t>Pabrik Terfokus</a:t>
            </a:r>
          </a:p>
          <a:p>
            <a:pPr lvl="1" fontAlgn="auto">
              <a:spcBef>
                <a:spcPts val="0"/>
              </a:spcBef>
              <a:defRPr/>
            </a:pPr>
            <a:r>
              <a:rPr lang="en-US" sz="2000"/>
              <a:t>Sel kerja yang terfokus di fasilitas terpisah</a:t>
            </a:r>
          </a:p>
          <a:p>
            <a:pPr lvl="1" fontAlgn="auto">
              <a:spcBef>
                <a:spcPts val="0"/>
              </a:spcBef>
              <a:defRPr/>
            </a:pPr>
            <a:r>
              <a:rPr lang="en-US" sz="2000"/>
              <a:t>Mungkin difokuskan oleh lini produk, tata letak, kualitas, pengenalan produk baru, fleksibilitas, atau persyaratan lainnya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84380291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40826"/>
            <a:ext cx="8229600" cy="759324"/>
          </a:xfrm>
          <a:extLst/>
        </p:spPr>
        <p:txBody>
          <a:bodyPr rtlCol="0">
            <a:normAutofit fontScale="90000"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/>
              <a:t>Focused Work Centre dan Focused Factory</a:t>
            </a:r>
            <a:endParaRPr lang="en-US" sz="32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35000" y="1200150"/>
            <a:ext cx="7886700" cy="3686175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defRPr/>
            </a:pPr>
            <a:r>
              <a:rPr lang="en-US" sz="2400"/>
              <a:t>Pusat Kerja Terfokus</a:t>
            </a:r>
          </a:p>
          <a:p>
            <a:pPr lvl="1" fontAlgn="auto">
              <a:spcBef>
                <a:spcPts val="0"/>
              </a:spcBef>
              <a:defRPr/>
            </a:pPr>
            <a:r>
              <a:rPr lang="en-US" sz="2000"/>
              <a:t>Identifikasi keluarga besar produk sejenis yang memiliki permintaan besar dan stabil</a:t>
            </a:r>
          </a:p>
          <a:p>
            <a:pPr lvl="1" fontAlgn="auto">
              <a:spcBef>
                <a:spcPts val="0"/>
              </a:spcBef>
              <a:defRPr/>
            </a:pPr>
            <a:r>
              <a:rPr lang="en-US" sz="2000"/>
              <a:t>Bergerak productie van een algemene-doel, procesgerichte faciliteit naar een grote werkcel</a:t>
            </a:r>
          </a:p>
          <a:p>
            <a:pPr fontAlgn="auto">
              <a:spcBef>
                <a:spcPts val="0"/>
              </a:spcBef>
              <a:defRPr/>
            </a:pPr>
            <a:r>
              <a:rPr lang="en-US" sz="2400"/>
              <a:t>Pabrik Terfokus</a:t>
            </a:r>
          </a:p>
          <a:p>
            <a:pPr lvl="1" fontAlgn="auto">
              <a:spcBef>
                <a:spcPts val="0"/>
              </a:spcBef>
              <a:defRPr/>
            </a:pPr>
            <a:r>
              <a:rPr lang="en-US" sz="2000"/>
              <a:t>Sel kerja yang terfokus di fasilitas terpisah</a:t>
            </a:r>
          </a:p>
          <a:p>
            <a:pPr lvl="1" fontAlgn="auto">
              <a:spcBef>
                <a:spcPts val="0"/>
              </a:spcBef>
              <a:defRPr/>
            </a:pPr>
            <a:r>
              <a:rPr lang="en-US" sz="2000"/>
              <a:t>Dapat difokuskan pada lini produk, tata letak, kualitas, pengenalan produk baru, fleksibilitas, atau persyaratan lainnya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40615849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LAYOUT BERORIENTASI PRODUK</a:t>
            </a:r>
            <a:r>
              <a:rPr lang="en-US" sz="360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 (PRODUCT LAYOUT)</a:t>
            </a:r>
            <a:endParaRPr lang="en-US" sz="360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776871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342900"/>
            <a:ext cx="7772400" cy="10287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32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cs typeface="Arial" pitchFamily="34" charset="0"/>
              </a:rPr>
              <a:t>Layout Berulang dan Berorientasi Produk</a:t>
            </a:r>
            <a:br>
              <a:rPr lang="en-US" altLang="en-US" sz="32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cs typeface="Arial" pitchFamily="34" charset="0"/>
              </a:rPr>
            </a:br>
            <a:r>
              <a:rPr lang="en-US" alt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cs typeface="Arial" pitchFamily="34" charset="0"/>
              </a:rPr>
              <a:t>(</a:t>
            </a:r>
            <a:r>
              <a:rPr lang="en-US" altLang="en-US" sz="3200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cs typeface="Arial" pitchFamily="34" charset="0"/>
              </a:rPr>
              <a:t>Repetitive and Product-Oriented Layout</a:t>
            </a:r>
            <a:r>
              <a:rPr lang="en-US" altLang="en-US" sz="32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cs typeface="Arial" pitchFamily="34" charset="0"/>
              </a:rPr>
              <a:t>)</a:t>
            </a:r>
            <a:endParaRPr lang="en-US" altLang="en-US" sz="28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pitchFamily="34" charset="0"/>
            </a:endParaRPr>
          </a:p>
        </p:txBody>
      </p:sp>
      <p:sp>
        <p:nvSpPr>
          <p:cNvPr id="140291" name="Rectangle 3"/>
          <p:cNvSpPr>
            <a:spLocks noChangeArrowheads="1"/>
          </p:cNvSpPr>
          <p:nvPr/>
        </p:nvSpPr>
        <p:spPr bwMode="auto">
          <a:xfrm>
            <a:off x="733425" y="2231232"/>
            <a:ext cx="7677150" cy="221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82600" indent="-482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Volume cukup untuk penggunaan peralatan tinggi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Permintaan produk cukup stabil untuk membenarkan investasi tinggi dalam peralatan khusus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Produk distandarisasi atau mendekati fase siklus hidup yang membenarkan investasi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Persediaan bahan baku dan komponen cukup dan kualitas seragam</a:t>
            </a:r>
          </a:p>
        </p:txBody>
      </p:sp>
      <p:sp>
        <p:nvSpPr>
          <p:cNvPr id="140292" name="Rectangle 4"/>
          <p:cNvSpPr>
            <a:spLocks noChangeArrowheads="1"/>
          </p:cNvSpPr>
          <p:nvPr/>
        </p:nvSpPr>
        <p:spPr bwMode="auto">
          <a:xfrm>
            <a:off x="682625" y="1420416"/>
            <a:ext cx="7793038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400" b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Terorganisir di sekitar produk atau keluarga dengan produk bervolume tinggi dan </a:t>
            </a:r>
            <a:r>
              <a:rPr lang="en-US" altLang="en-US" sz="2400" b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bervariasi </a:t>
            </a:r>
            <a:r>
              <a:rPr lang="en-US" altLang="en-US" sz="2400" b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rendah</a:t>
            </a:r>
          </a:p>
        </p:txBody>
      </p:sp>
    </p:spTree>
    <p:extLst>
      <p:ext uri="{BB962C8B-B14F-4D97-AF65-F5344CB8AC3E}">
        <p14:creationId xmlns:p14="http://schemas.microsoft.com/office/powerpoint/2010/main" val="1977693626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40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40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291" grpId="0" autoUpdateAnimBg="0"/>
      <p:bldP spid="140292" grpId="0" autoUpdateAnimBg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342900"/>
            <a:ext cx="7772400" cy="10287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32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cs typeface="Arial" pitchFamily="34" charset="0"/>
              </a:rPr>
              <a:t>Repetitive and Product-Oriented Layout</a:t>
            </a:r>
            <a:endParaRPr lang="en-US" altLang="en-US" sz="28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pitchFamily="34" charset="0"/>
            </a:endParaRPr>
          </a:p>
        </p:txBody>
      </p:sp>
      <p:sp>
        <p:nvSpPr>
          <p:cNvPr id="140291" name="Rectangle 3"/>
          <p:cNvSpPr>
            <a:spLocks noChangeArrowheads="1"/>
          </p:cNvSpPr>
          <p:nvPr/>
        </p:nvSpPr>
        <p:spPr bwMode="auto">
          <a:xfrm>
            <a:off x="733425" y="2231232"/>
            <a:ext cx="7677150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82600" indent="-482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Volume is adequate for high equipment utilization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Product demand is stable enough to justify high investment in specialized equipment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Product is standardized or approaching a phase of life cycle that justifies investment 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Times" pitchFamily="18" charset="0"/>
              <a:buAutoNum type="arabicPeriod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Supplies of raw materials and components are adequate and of uniform quality</a:t>
            </a:r>
          </a:p>
        </p:txBody>
      </p:sp>
      <p:sp>
        <p:nvSpPr>
          <p:cNvPr id="140292" name="Rectangle 4"/>
          <p:cNvSpPr>
            <a:spLocks noChangeArrowheads="1"/>
          </p:cNvSpPr>
          <p:nvPr/>
        </p:nvSpPr>
        <p:spPr bwMode="auto">
          <a:xfrm>
            <a:off x="682625" y="1420416"/>
            <a:ext cx="7793038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400" b="1">
                <a:solidFill>
                  <a:srgbClr val="BF092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Organized around products or families of similar high-volume, low-variety products</a:t>
            </a:r>
          </a:p>
        </p:txBody>
      </p:sp>
    </p:spTree>
    <p:extLst>
      <p:ext uri="{BB962C8B-B14F-4D97-AF65-F5344CB8AC3E}">
        <p14:creationId xmlns:p14="http://schemas.microsoft.com/office/powerpoint/2010/main" val="3526095362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40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40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291" grpId="0" autoUpdateAnimBg="0"/>
      <p:bldP spid="140292" grpId="0" autoUpdateAnimBg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1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342900"/>
            <a:ext cx="7772400" cy="6286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cs typeface="Arial" pitchFamily="34" charset="0"/>
              </a:rPr>
              <a:t>Product-Oriented Layouts</a:t>
            </a:r>
            <a:endParaRPr lang="en-US" altLang="en-US" sz="3200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pitchFamily="34" charset="0"/>
            </a:endParaRPr>
          </a:p>
        </p:txBody>
      </p:sp>
      <p:sp>
        <p:nvSpPr>
          <p:cNvPr id="142339" name="Rectangle 3"/>
          <p:cNvSpPr>
            <a:spLocks noChangeArrowheads="1"/>
          </p:cNvSpPr>
          <p:nvPr/>
        </p:nvSpPr>
        <p:spPr bwMode="auto">
          <a:xfrm>
            <a:off x="730250" y="910828"/>
            <a:ext cx="7886700" cy="3524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990600" indent="-2778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Aft>
                <a:spcPts val="6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 smtClean="0">
                <a:latin typeface="Gill Sans MT" panose="020B0502020104020203" pitchFamily="34" charset="0"/>
              </a:rPr>
              <a:t>Lini Fabrikasi</a:t>
            </a:r>
            <a:endParaRPr lang="en-US" altLang="en-US" sz="2400">
              <a:latin typeface="Gill Sans MT" panose="020B0502020104020203" pitchFamily="34" charset="0"/>
            </a:endParaRPr>
          </a:p>
          <a:p>
            <a:pPr lvl="1">
              <a:spcAft>
                <a:spcPts val="6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000">
                <a:latin typeface="Gill Sans MT" panose="020B0502020104020203" pitchFamily="34" charset="0"/>
              </a:rPr>
              <a:t>Membangun komponen pada serangkaian mesin</a:t>
            </a:r>
          </a:p>
          <a:p>
            <a:pPr lvl="1">
              <a:spcAft>
                <a:spcPts val="6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000">
                <a:latin typeface="Gill Sans MT" panose="020B0502020104020203" pitchFamily="34" charset="0"/>
              </a:rPr>
              <a:t>Mesin serba cepat</a:t>
            </a:r>
          </a:p>
          <a:p>
            <a:pPr lvl="1">
              <a:spcAft>
                <a:spcPts val="6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000">
                <a:latin typeface="Gill Sans MT" panose="020B0502020104020203" pitchFamily="34" charset="0"/>
              </a:rPr>
              <a:t>Perlu perubahan mekanis atau teknik untuk menyeimbangkan</a:t>
            </a:r>
          </a:p>
          <a:p>
            <a:pPr>
              <a:spcAft>
                <a:spcPts val="6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 smtClean="0">
                <a:latin typeface="Gill Sans MT" panose="020B0502020104020203" pitchFamily="34" charset="0"/>
              </a:rPr>
              <a:t>Lini Perakitan</a:t>
            </a:r>
          </a:p>
          <a:p>
            <a:pPr lvl="1">
              <a:spcAft>
                <a:spcPts val="6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000" smtClean="0">
                <a:latin typeface="Gill Sans MT" panose="020B0502020104020203" pitchFamily="34" charset="0"/>
              </a:rPr>
              <a:t>Menempatkan </a:t>
            </a:r>
            <a:r>
              <a:rPr lang="en-US" altLang="en-US" sz="2000">
                <a:latin typeface="Gill Sans MT" panose="020B0502020104020203" pitchFamily="34" charset="0"/>
              </a:rPr>
              <a:t>bagian fabrikasi bersama pada serangkaian workstation</a:t>
            </a:r>
          </a:p>
          <a:p>
            <a:pPr lvl="1">
              <a:spcAft>
                <a:spcPts val="6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000">
                <a:latin typeface="Gill Sans MT" panose="020B0502020104020203" pitchFamily="34" charset="0"/>
              </a:rPr>
              <a:t>Ditopang oleh tugas kerja</a:t>
            </a:r>
          </a:p>
          <a:p>
            <a:pPr lvl="1">
              <a:spcAft>
                <a:spcPts val="600"/>
              </a:spcAft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000">
                <a:latin typeface="Gill Sans MT" panose="020B0502020104020203" pitchFamily="34" charset="0"/>
              </a:rPr>
              <a:t>Seimbang dengan memindahkan tugas</a:t>
            </a:r>
            <a:endParaRPr lang="en-US" altLang="en-US">
              <a:latin typeface="Gill Sans MT" panose="020B0502020104020203" pitchFamily="34" charset="0"/>
            </a:endParaRPr>
          </a:p>
        </p:txBody>
      </p:sp>
      <p:sp>
        <p:nvSpPr>
          <p:cNvPr id="142340" name="Rectangle 4"/>
          <p:cNvSpPr>
            <a:spLocks noChangeArrowheads="1"/>
          </p:cNvSpPr>
          <p:nvPr/>
        </p:nvSpPr>
        <p:spPr bwMode="auto">
          <a:xfrm>
            <a:off x="5082997" y="2537718"/>
            <a:ext cx="3387903" cy="1547995"/>
          </a:xfrm>
          <a:prstGeom prst="rect">
            <a:avLst/>
          </a:prstGeom>
          <a:solidFill>
            <a:srgbClr val="7030A0"/>
          </a:solidFill>
          <a:ln>
            <a:solidFill>
              <a:srgbClr val="000000"/>
            </a:solidFill>
          </a:ln>
          <a:effectLst/>
          <a:extLst/>
        </p:spPr>
        <p:txBody>
          <a:bodyPr wrap="square" lIns="396000" tIns="327600" rIns="396000" bIns="327600">
            <a:spAutoFit/>
          </a:bodyPr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cs typeface="+mn-cs"/>
              </a:rPr>
              <a:t>Kedua jenis garis harus seimbang sehingga waktu untuk melakukan pekerjaan di setiap stasiun adalah sama</a:t>
            </a:r>
            <a:endParaRPr 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1776707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42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42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39" grpId="0" autoUpdateAnimBg="0"/>
      <p:bldP spid="142340" grpId="0" animBg="1" autoUpdateAnimBg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1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342900"/>
            <a:ext cx="7772400" cy="6286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b="1" smtClean="0">
                <a:latin typeface="Gill Sans MT" panose="020B0502020104020203" pitchFamily="34" charset="0"/>
                <a:cs typeface="Arial" pitchFamily="34" charset="0"/>
              </a:rPr>
              <a:t>Product-Oriented Layouts</a:t>
            </a:r>
            <a:endParaRPr lang="en-US" altLang="en-US" sz="3200" b="1" smtClean="0">
              <a:latin typeface="Gill Sans MT" panose="020B0502020104020203" pitchFamily="34" charset="0"/>
              <a:cs typeface="Arial" pitchFamily="34" charset="0"/>
            </a:endParaRPr>
          </a:p>
        </p:txBody>
      </p:sp>
      <p:sp>
        <p:nvSpPr>
          <p:cNvPr id="142339" name="Rectangle 3"/>
          <p:cNvSpPr>
            <a:spLocks noChangeArrowheads="1"/>
          </p:cNvSpPr>
          <p:nvPr/>
        </p:nvSpPr>
        <p:spPr bwMode="auto">
          <a:xfrm>
            <a:off x="730250" y="910828"/>
            <a:ext cx="7886700" cy="3330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990600" indent="-2778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400">
                <a:latin typeface="Gill Sans MT" panose="020B0502020104020203" pitchFamily="34" charset="0"/>
              </a:rPr>
              <a:t>Fabrication line</a:t>
            </a:r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000">
                <a:latin typeface="Gill Sans MT" panose="020B0502020104020203" pitchFamily="34" charset="0"/>
              </a:rPr>
              <a:t>Builds components on a series of machines</a:t>
            </a:r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000">
                <a:latin typeface="Gill Sans MT" panose="020B0502020104020203" pitchFamily="34" charset="0"/>
              </a:rPr>
              <a:t>Machine-paced</a:t>
            </a:r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000">
                <a:latin typeface="Gill Sans MT" panose="020B0502020104020203" pitchFamily="34" charset="0"/>
              </a:rPr>
              <a:t>Require mechanical or engineering changes to balance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400">
                <a:latin typeface="Gill Sans MT" panose="020B0502020104020203" pitchFamily="34" charset="0"/>
              </a:rPr>
              <a:t>Assembly line</a:t>
            </a:r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000">
                <a:latin typeface="Gill Sans MT" panose="020B0502020104020203" pitchFamily="34" charset="0"/>
              </a:rPr>
              <a:t>Puts fabricated parts together at a series of workstations</a:t>
            </a:r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000">
                <a:latin typeface="Gill Sans MT" panose="020B0502020104020203" pitchFamily="34" charset="0"/>
              </a:rPr>
              <a:t>Paced by work tasks</a:t>
            </a:r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Lucida Grande"/>
              <a:buChar char="►"/>
            </a:pPr>
            <a:r>
              <a:rPr lang="en-US" altLang="en-US" sz="2000">
                <a:latin typeface="Gill Sans MT" panose="020B0502020104020203" pitchFamily="34" charset="0"/>
              </a:rPr>
              <a:t>Balanced by moving tasks</a:t>
            </a:r>
          </a:p>
        </p:txBody>
      </p:sp>
      <p:sp>
        <p:nvSpPr>
          <p:cNvPr id="142340" name="Rectangle 4"/>
          <p:cNvSpPr>
            <a:spLocks noChangeArrowheads="1"/>
          </p:cNvSpPr>
          <p:nvPr/>
        </p:nvSpPr>
        <p:spPr bwMode="auto">
          <a:xfrm>
            <a:off x="5260797" y="2876765"/>
            <a:ext cx="3387903" cy="1547995"/>
          </a:xfrm>
          <a:prstGeom prst="rect">
            <a:avLst/>
          </a:prstGeom>
          <a:solidFill>
            <a:srgbClr val="7030A0"/>
          </a:solidFill>
          <a:ln>
            <a:solidFill>
              <a:srgbClr val="000000"/>
            </a:solidFill>
          </a:ln>
          <a:effectLst/>
          <a:extLst/>
        </p:spPr>
        <p:txBody>
          <a:bodyPr wrap="square" lIns="396000" tIns="327600" rIns="396000" bIns="327600">
            <a:spAutoFit/>
          </a:bodyPr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cs typeface="+mn-cs"/>
              </a:rPr>
              <a:t>Both types of lines must be balanced so that the time to perform the work at each station is the same</a:t>
            </a:r>
          </a:p>
        </p:txBody>
      </p:sp>
    </p:spTree>
    <p:extLst>
      <p:ext uri="{BB962C8B-B14F-4D97-AF65-F5344CB8AC3E}">
        <p14:creationId xmlns:p14="http://schemas.microsoft.com/office/powerpoint/2010/main" val="53439986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42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42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39" grpId="0" autoUpdateAnimBg="0"/>
      <p:bldP spid="142340" grpId="0" animBg="1" autoUpdateAnimBg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9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342900"/>
            <a:ext cx="7772400" cy="6286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cs typeface="Arial" pitchFamily="34" charset="0"/>
              </a:rPr>
              <a:t>Product-Oriented Layouts</a:t>
            </a:r>
            <a:endParaRPr lang="en-US" altLang="en-US" sz="3200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pitchFamily="34" charset="0"/>
            </a:endParaRPr>
          </a:p>
        </p:txBody>
      </p:sp>
      <p:grpSp>
        <p:nvGrpSpPr>
          <p:cNvPr id="144387" name="Group 3"/>
          <p:cNvGrpSpPr>
            <a:grpSpLocks/>
          </p:cNvGrpSpPr>
          <p:nvPr/>
        </p:nvGrpSpPr>
        <p:grpSpPr bwMode="auto">
          <a:xfrm>
            <a:off x="885826" y="906066"/>
            <a:ext cx="6843713" cy="2057400"/>
            <a:chOff x="558" y="873"/>
            <a:chExt cx="4311" cy="1728"/>
          </a:xfrm>
        </p:grpSpPr>
        <p:sp>
          <p:nvSpPr>
            <p:cNvPr id="130054" name="Rectangle 4"/>
            <p:cNvSpPr>
              <a:spLocks noChangeArrowheads="1"/>
            </p:cNvSpPr>
            <p:nvPr/>
          </p:nvSpPr>
          <p:spPr bwMode="auto">
            <a:xfrm>
              <a:off x="861" y="1197"/>
              <a:ext cx="4008" cy="1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457200" indent="-4572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90000"/>
                </a:lnSpc>
                <a:spcAft>
                  <a:spcPct val="30000"/>
                </a:spcAft>
                <a:buClr>
                  <a:srgbClr val="BF0922"/>
                </a:buClr>
                <a:buFont typeface="Times" pitchFamily="18" charset="0"/>
                <a:buAutoNum type="arabicPeriod"/>
              </a:pPr>
              <a:r>
                <a:rPr lang="en-US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Biaya variabel per unit rendah</a:t>
              </a:r>
            </a:p>
            <a:p>
              <a:pPr>
                <a:lnSpc>
                  <a:spcPct val="90000"/>
                </a:lnSpc>
                <a:spcAft>
                  <a:spcPct val="30000"/>
                </a:spcAft>
                <a:buClr>
                  <a:srgbClr val="BF0922"/>
                </a:buClr>
                <a:buFont typeface="Times" pitchFamily="18" charset="0"/>
                <a:buAutoNum type="arabicPeriod"/>
              </a:pPr>
              <a:r>
                <a:rPr lang="en-US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Biaya penanganan material rendah</a:t>
              </a:r>
            </a:p>
            <a:p>
              <a:pPr>
                <a:lnSpc>
                  <a:spcPct val="90000"/>
                </a:lnSpc>
                <a:spcAft>
                  <a:spcPct val="30000"/>
                </a:spcAft>
                <a:buClr>
                  <a:srgbClr val="BF0922"/>
                </a:buClr>
                <a:buFont typeface="Times" pitchFamily="18" charset="0"/>
                <a:buAutoNum type="arabicPeriod"/>
              </a:pPr>
              <a:r>
                <a:rPr lang="en-US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Mengurangi persediaan dalam proses kerja</a:t>
              </a:r>
            </a:p>
            <a:p>
              <a:pPr>
                <a:lnSpc>
                  <a:spcPct val="90000"/>
                </a:lnSpc>
                <a:spcAft>
                  <a:spcPct val="30000"/>
                </a:spcAft>
                <a:buClr>
                  <a:srgbClr val="BF0922"/>
                </a:buClr>
                <a:buFont typeface="Times" pitchFamily="18" charset="0"/>
                <a:buAutoNum type="arabicPeriod"/>
              </a:pPr>
              <a:r>
                <a:rPr lang="en-US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Pelatihan dan supervisi lebih mudah</a:t>
              </a:r>
            </a:p>
            <a:p>
              <a:pPr>
                <a:lnSpc>
                  <a:spcPct val="90000"/>
                </a:lnSpc>
                <a:spcAft>
                  <a:spcPct val="30000"/>
                </a:spcAft>
                <a:buClr>
                  <a:srgbClr val="BF0922"/>
                </a:buClr>
                <a:buFont typeface="Times" pitchFamily="18" charset="0"/>
                <a:buAutoNum type="arabicPeriod"/>
              </a:pPr>
              <a:r>
                <a:rPr lang="en-US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Throughput cepat</a:t>
              </a:r>
            </a:p>
          </p:txBody>
        </p:sp>
        <p:sp>
          <p:nvSpPr>
            <p:cNvPr id="130055" name="Rectangle 5"/>
            <p:cNvSpPr>
              <a:spLocks noChangeArrowheads="1"/>
            </p:cNvSpPr>
            <p:nvPr/>
          </p:nvSpPr>
          <p:spPr bwMode="auto">
            <a:xfrm>
              <a:off x="558" y="873"/>
              <a:ext cx="992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 b="1" smtClean="0">
                  <a:solidFill>
                    <a:srgbClr val="BF092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Keunggulan</a:t>
              </a:r>
              <a:endParaRPr lang="en-US" altLang="en-US" sz="2000" b="1">
                <a:solidFill>
                  <a:srgbClr val="BF092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</p:grpSp>
      <p:grpSp>
        <p:nvGrpSpPr>
          <p:cNvPr id="144390" name="Group 6"/>
          <p:cNvGrpSpPr>
            <a:grpSpLocks/>
          </p:cNvGrpSpPr>
          <p:nvPr/>
        </p:nvGrpSpPr>
        <p:grpSpPr bwMode="auto">
          <a:xfrm>
            <a:off x="873125" y="2877741"/>
            <a:ext cx="7564438" cy="1387078"/>
            <a:chOff x="550" y="2561"/>
            <a:chExt cx="4765" cy="1165"/>
          </a:xfrm>
        </p:grpSpPr>
        <p:sp>
          <p:nvSpPr>
            <p:cNvPr id="130052" name="Rectangle 7"/>
            <p:cNvSpPr>
              <a:spLocks noChangeArrowheads="1"/>
            </p:cNvSpPr>
            <p:nvPr/>
          </p:nvSpPr>
          <p:spPr bwMode="auto">
            <a:xfrm>
              <a:off x="861" y="2881"/>
              <a:ext cx="4454" cy="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457200" indent="-4572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90000"/>
                </a:lnSpc>
                <a:spcAft>
                  <a:spcPct val="30000"/>
                </a:spcAft>
                <a:buClr>
                  <a:srgbClr val="BF0922"/>
                </a:buClr>
                <a:buFont typeface="Times" pitchFamily="18" charset="0"/>
                <a:buAutoNum type="arabicPeriod"/>
              </a:pPr>
              <a:r>
                <a:rPr lang="en-US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Diperlukan volume tinggi</a:t>
              </a:r>
            </a:p>
            <a:p>
              <a:pPr>
                <a:lnSpc>
                  <a:spcPct val="90000"/>
                </a:lnSpc>
                <a:spcAft>
                  <a:spcPct val="30000"/>
                </a:spcAft>
                <a:buClr>
                  <a:srgbClr val="BF0922"/>
                </a:buClr>
                <a:buFont typeface="Times" pitchFamily="18" charset="0"/>
                <a:buAutoNum type="arabicPeriod"/>
              </a:pPr>
              <a:r>
                <a:rPr lang="en-US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Penghentian kerja di titik mana pun akan mengikat seluruh operasi</a:t>
              </a:r>
            </a:p>
            <a:p>
              <a:pPr>
                <a:lnSpc>
                  <a:spcPct val="90000"/>
                </a:lnSpc>
                <a:spcAft>
                  <a:spcPct val="30000"/>
                </a:spcAft>
                <a:buClr>
                  <a:srgbClr val="BF0922"/>
                </a:buClr>
                <a:buFont typeface="Times" pitchFamily="18" charset="0"/>
                <a:buAutoNum type="arabicPeriod"/>
              </a:pPr>
              <a:r>
                <a:rPr lang="en-US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Kurangnya fleksibilitas dalam produk atau tingkat produksi</a:t>
              </a:r>
            </a:p>
          </p:txBody>
        </p:sp>
        <p:sp>
          <p:nvSpPr>
            <p:cNvPr id="130053" name="Rectangle 8"/>
            <p:cNvSpPr>
              <a:spLocks noChangeArrowheads="1"/>
            </p:cNvSpPr>
            <p:nvPr/>
          </p:nvSpPr>
          <p:spPr bwMode="auto">
            <a:xfrm>
              <a:off x="550" y="2561"/>
              <a:ext cx="958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 b="1" smtClean="0">
                  <a:solidFill>
                    <a:srgbClr val="BF092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Kelemahan</a:t>
              </a:r>
              <a:endParaRPr lang="en-US" altLang="en-US" sz="2000" b="1">
                <a:solidFill>
                  <a:srgbClr val="BF092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9697991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44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144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9-11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4" y="1158479"/>
            <a:ext cx="8778875" cy="3464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61355"/>
            <a:ext cx="8229600" cy="436960"/>
          </a:xfrm>
        </p:spPr>
        <p:txBody>
          <a:bodyPr/>
          <a:lstStyle/>
          <a:p>
            <a:r>
              <a:rPr lang="en-US" altLang="en-US" smtClean="0">
                <a:cs typeface="Arial" pitchFamily="34" charset="0"/>
              </a:rPr>
              <a:t>Lini Perakitan McDonald</a:t>
            </a:r>
          </a:p>
        </p:txBody>
      </p:sp>
    </p:spTree>
    <p:extLst>
      <p:ext uri="{BB962C8B-B14F-4D97-AF65-F5344CB8AC3E}">
        <p14:creationId xmlns:p14="http://schemas.microsoft.com/office/powerpoint/2010/main" val="244472792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800" smtClean="0">
                <a:cs typeface="Arial" pitchFamily="34" charset="0"/>
              </a:rPr>
              <a:t>Assembly-Line Balancing</a:t>
            </a:r>
            <a:endParaRPr lang="en-US" altLang="en-US" sz="2400" smtClean="0">
              <a:cs typeface="Arial" pitchFamily="34" charset="0"/>
            </a:endParaRPr>
          </a:p>
        </p:txBody>
      </p:sp>
      <p:sp>
        <p:nvSpPr>
          <p:cNvPr id="133122" name="Content Placeholder 1"/>
          <p:cNvSpPr>
            <a:spLocks noGrp="1"/>
          </p:cNvSpPr>
          <p:nvPr>
            <p:ph idx="1"/>
          </p:nvPr>
        </p:nvSpPr>
        <p:spPr>
          <a:xfrm>
            <a:off x="426378" y="2391710"/>
            <a:ext cx="4145622" cy="2527015"/>
          </a:xfrm>
        </p:spPr>
        <p:txBody>
          <a:bodyPr/>
          <a:lstStyle/>
          <a:p>
            <a:pPr lvl="1">
              <a:buFont typeface="Courier New" panose="02070309020205020404" pitchFamily="49" charset="0"/>
              <a:buChar char="o"/>
            </a:pPr>
            <a:r>
              <a:rPr lang="en-US" altLang="en-US" sz="2200" smtClean="0">
                <a:cs typeface="Arial" pitchFamily="34" charset="0"/>
              </a:rPr>
              <a:t>Tentukan </a:t>
            </a:r>
            <a:r>
              <a:rPr lang="en-US" altLang="en-US" sz="2200">
                <a:cs typeface="Arial" pitchFamily="34" charset="0"/>
              </a:rPr>
              <a:t>waktu siklus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altLang="en-US" sz="2200">
                <a:cs typeface="Arial" pitchFamily="34" charset="0"/>
              </a:rPr>
              <a:t>Hitung teoritis? </a:t>
            </a:r>
            <a:endParaRPr lang="en-US" altLang="en-US" sz="2200" smtClean="0">
              <a:cs typeface="Arial" pitchFamily="34" charset="0"/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altLang="en-US" sz="2200" smtClean="0">
                <a:cs typeface="Arial" pitchFamily="34" charset="0"/>
              </a:rPr>
              <a:t>Jumlah </a:t>
            </a:r>
            <a:r>
              <a:rPr lang="en-US" altLang="en-US" sz="2200">
                <a:cs typeface="Arial" pitchFamily="34" charset="0"/>
              </a:rPr>
              <a:t>minimum? Workstation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altLang="en-US" sz="2200">
                <a:cs typeface="Arial" pitchFamily="34" charset="0"/>
              </a:rPr>
              <a:t>Seimbangkan garis dengan menugaskan tugas-tugas spesifik ke workstation</a:t>
            </a:r>
            <a:endParaRPr lang="en-US" altLang="en-US" sz="2200" smtClean="0">
              <a:cs typeface="Arial" pitchFamily="34" charset="0"/>
            </a:endParaRPr>
          </a:p>
        </p:txBody>
      </p:sp>
      <p:pic>
        <p:nvPicPr>
          <p:cNvPr id="148484" name="Picture 4" descr="737 assembly l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550" y="2643187"/>
            <a:ext cx="3557588" cy="202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457200" y="814182"/>
            <a:ext cx="787514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1963" indent="-461963">
              <a:buFont typeface="Courier New" panose="02070309020205020404" pitchFamily="49" charset="0"/>
              <a:buChar char="o"/>
            </a:pPr>
            <a:r>
              <a:rPr 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Tujuannya adalah untuk meminimalkan ketidakseimbangan antara mesin atau personil saat memenuhi output yang dibutuhkan</a:t>
            </a:r>
          </a:p>
          <a:p>
            <a:pPr marL="461963" indent="-461963">
              <a:buFont typeface="Courier New" panose="02070309020205020404" pitchFamily="49" charset="0"/>
              <a:buChar char="o"/>
            </a:pPr>
            <a:r>
              <a:rPr 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Mulai dengan hubungan </a:t>
            </a:r>
            <a:r>
              <a:rPr 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dengan pendahulunya</a:t>
            </a:r>
            <a:endParaRPr 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9119980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8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8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2" grpId="0" autoUpdateAnimBg="0"/>
      <p:bldP spid="133122" grpId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Assembly-Line Balancing</a:t>
            </a:r>
            <a:endParaRPr lang="en-US" altLang="en-US" sz="320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3122" name="Content Placeholder 1"/>
          <p:cNvSpPr>
            <a:spLocks noGrp="1"/>
          </p:cNvSpPr>
          <p:nvPr>
            <p:ph idx="1"/>
          </p:nvPr>
        </p:nvSpPr>
        <p:spPr>
          <a:xfrm>
            <a:off x="457200" y="967978"/>
            <a:ext cx="8229600" cy="3870722"/>
          </a:xfrm>
        </p:spPr>
        <p:txBody>
          <a:bodyPr/>
          <a:lstStyle/>
          <a:p>
            <a:pPr>
              <a:buFont typeface="Arial Unicode MS" pitchFamily="34" charset="-128"/>
              <a:buChar char="▶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Objective is to minimize the imbalance between machines or personnel while meeting required output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Starts with the precedence relationships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sz="1800" smtClean="0">
                <a:latin typeface="Arial" pitchFamily="34" charset="0"/>
                <a:cs typeface="Arial" pitchFamily="34" charset="0"/>
              </a:rPr>
              <a:t>Determine cycle time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sz="1800" smtClean="0">
                <a:latin typeface="Arial" pitchFamily="34" charset="0"/>
                <a:cs typeface="Arial" pitchFamily="34" charset="0"/>
              </a:rPr>
              <a:t>Calculate theoretical </a:t>
            </a:r>
            <a:br>
              <a:rPr lang="en-US" altLang="en-US" sz="1800" smtClean="0">
                <a:latin typeface="Arial" pitchFamily="34" charset="0"/>
                <a:cs typeface="Arial" pitchFamily="34" charset="0"/>
              </a:rPr>
            </a:br>
            <a:r>
              <a:rPr lang="en-US" altLang="en-US" sz="1800" smtClean="0">
                <a:latin typeface="Arial" pitchFamily="34" charset="0"/>
                <a:cs typeface="Arial" pitchFamily="34" charset="0"/>
              </a:rPr>
              <a:t>minimum number of </a:t>
            </a:r>
            <a:br>
              <a:rPr lang="en-US" altLang="en-US" sz="1800" smtClean="0">
                <a:latin typeface="Arial" pitchFamily="34" charset="0"/>
                <a:cs typeface="Arial" pitchFamily="34" charset="0"/>
              </a:rPr>
            </a:br>
            <a:r>
              <a:rPr lang="en-US" altLang="en-US" sz="1800" smtClean="0">
                <a:latin typeface="Arial" pitchFamily="34" charset="0"/>
                <a:cs typeface="Arial" pitchFamily="34" charset="0"/>
              </a:rPr>
              <a:t>workstations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sz="1800" smtClean="0">
                <a:latin typeface="Arial" pitchFamily="34" charset="0"/>
                <a:cs typeface="Arial" pitchFamily="34" charset="0"/>
              </a:rPr>
              <a:t>Balance the line by </a:t>
            </a:r>
            <a:br>
              <a:rPr lang="en-US" altLang="en-US" sz="1800" smtClean="0">
                <a:latin typeface="Arial" pitchFamily="34" charset="0"/>
                <a:cs typeface="Arial" pitchFamily="34" charset="0"/>
              </a:rPr>
            </a:br>
            <a:r>
              <a:rPr lang="en-US" altLang="en-US" sz="1800" smtClean="0">
                <a:latin typeface="Arial" pitchFamily="34" charset="0"/>
                <a:cs typeface="Arial" pitchFamily="34" charset="0"/>
              </a:rPr>
              <a:t>assigning specific </a:t>
            </a:r>
            <a:br>
              <a:rPr lang="en-US" altLang="en-US" sz="1800" smtClean="0">
                <a:latin typeface="Arial" pitchFamily="34" charset="0"/>
                <a:cs typeface="Arial" pitchFamily="34" charset="0"/>
              </a:rPr>
            </a:br>
            <a:r>
              <a:rPr lang="en-US" altLang="en-US" sz="1800" smtClean="0">
                <a:latin typeface="Arial" pitchFamily="34" charset="0"/>
                <a:cs typeface="Arial" pitchFamily="34" charset="0"/>
              </a:rPr>
              <a:t>tasks to workstations</a:t>
            </a:r>
          </a:p>
        </p:txBody>
      </p:sp>
      <p:pic>
        <p:nvPicPr>
          <p:cNvPr id="148484" name="Picture 4" descr="737 assembly l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8307" y="3202780"/>
            <a:ext cx="3557588" cy="202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8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8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85800" y="1047750"/>
          <a:ext cx="7772401" cy="35355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01700"/>
                <a:gridCol w="520700"/>
                <a:gridCol w="520700"/>
                <a:gridCol w="457200"/>
                <a:gridCol w="444500"/>
                <a:gridCol w="2463800"/>
                <a:gridCol w="2463801"/>
              </a:tblGrid>
              <a:tr h="278092"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rgbClr val="FFFFFF"/>
                          </a:solidFill>
                        </a:rPr>
                        <a:t>TABLE 9.2</a:t>
                      </a:r>
                      <a:endParaRPr lang="en-US" sz="1200" dirty="0">
                        <a:solidFill>
                          <a:srgbClr val="FFFFFF"/>
                        </a:solidFill>
                      </a:endParaRPr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r>
                        <a:rPr lang="en-US" sz="1400" dirty="0" smtClean="0"/>
                        <a:t>Precedence Data for Wing Component</a:t>
                      </a:r>
                      <a:endParaRPr lang="en-US" sz="1400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331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TASK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T="34286" marB="34286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ASSEMBLY TIME (MINUTES)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T="34286" marB="34286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TASK MUST FOLLOW TASK LISTED BELOW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T="34286" marB="34286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78092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</a:t>
                      </a:r>
                      <a:endParaRPr lang="en-US" sz="1200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10</a:t>
                      </a:r>
                      <a:endParaRPr lang="en-US" sz="1200" dirty="0"/>
                    </a:p>
                  </a:txBody>
                  <a:tcPr marT="34286" marB="3428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86" marB="3428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–</a:t>
                      </a:r>
                      <a:endParaRPr lang="en-US" sz="1200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092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B</a:t>
                      </a:r>
                      <a:endParaRPr lang="en-US" sz="1200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11</a:t>
                      </a:r>
                      <a:endParaRPr lang="en-US" sz="1200" dirty="0"/>
                    </a:p>
                  </a:txBody>
                  <a:tcPr marT="34286" marB="3428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86" marB="3428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</a:t>
                      </a:r>
                      <a:endParaRPr lang="en-US" sz="1200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092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C</a:t>
                      </a:r>
                      <a:endParaRPr lang="en-US" sz="1200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5</a:t>
                      </a:r>
                      <a:endParaRPr lang="en-US" sz="1200" dirty="0"/>
                    </a:p>
                  </a:txBody>
                  <a:tcPr marT="34286" marB="3428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86" marB="3428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B</a:t>
                      </a:r>
                      <a:endParaRPr lang="en-US" sz="1200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092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D</a:t>
                      </a:r>
                      <a:endParaRPr lang="en-US" sz="1200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4</a:t>
                      </a:r>
                      <a:endParaRPr lang="en-US" sz="1200" dirty="0"/>
                    </a:p>
                  </a:txBody>
                  <a:tcPr marT="34286" marB="3428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86" marB="3428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B</a:t>
                      </a:r>
                      <a:endParaRPr lang="en-US" sz="1200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092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E</a:t>
                      </a:r>
                      <a:endParaRPr lang="en-US" sz="1200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11</a:t>
                      </a:r>
                      <a:endParaRPr lang="en-US" sz="1200" dirty="0"/>
                    </a:p>
                  </a:txBody>
                  <a:tcPr marT="34286" marB="3428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86" marB="3428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</a:t>
                      </a:r>
                      <a:endParaRPr lang="en-US" sz="1200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092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F</a:t>
                      </a:r>
                      <a:endParaRPr lang="en-US" sz="1200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3</a:t>
                      </a:r>
                      <a:endParaRPr lang="en-US" sz="1200" dirty="0"/>
                    </a:p>
                  </a:txBody>
                  <a:tcPr marT="34286" marB="3428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86" marB="3428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C, D</a:t>
                      </a:r>
                      <a:endParaRPr lang="en-US" sz="1200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092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G</a:t>
                      </a:r>
                      <a:endParaRPr lang="en-US" sz="1200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7</a:t>
                      </a:r>
                      <a:endParaRPr lang="en-US" sz="1200" dirty="0"/>
                    </a:p>
                  </a:txBody>
                  <a:tcPr marT="34286" marB="3428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86" marB="3428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F</a:t>
                      </a:r>
                      <a:endParaRPr lang="en-US" sz="1200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092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H</a:t>
                      </a:r>
                      <a:endParaRPr lang="en-US" sz="1200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11</a:t>
                      </a:r>
                      <a:endParaRPr lang="en-US" sz="1200" dirty="0"/>
                    </a:p>
                  </a:txBody>
                  <a:tcPr marT="34286" marB="3428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86" marB="3428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E</a:t>
                      </a:r>
                      <a:endParaRPr lang="en-US" sz="1200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092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I</a:t>
                      </a:r>
                      <a:endParaRPr lang="en-US" sz="1200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3</a:t>
                      </a:r>
                      <a:endParaRPr lang="en-US" sz="1200" dirty="0"/>
                    </a:p>
                  </a:txBody>
                  <a:tcPr marT="34286" marB="3428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86" marB="3428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G, H</a:t>
                      </a:r>
                      <a:endParaRPr lang="en-US" sz="1200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092">
                <a:tc gridSpan="3"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Total time</a:t>
                      </a:r>
                      <a:endParaRPr lang="en-US" sz="1200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65</a:t>
                      </a:r>
                      <a:endParaRPr lang="en-US" sz="1200" dirty="0"/>
                    </a:p>
                  </a:txBody>
                  <a:tcPr marT="34286" marB="3428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86" marB="3428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525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381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4000" smtClean="0">
                <a:latin typeface="Arial" pitchFamily="34" charset="0"/>
                <a:cs typeface="Arial" pitchFamily="34" charset="0"/>
              </a:rPr>
              <a:t>Wing Component Example</a:t>
            </a:r>
          </a:p>
        </p:txBody>
      </p:sp>
      <p:grpSp>
        <p:nvGrpSpPr>
          <p:cNvPr id="150531" name="Group 3"/>
          <p:cNvGrpSpPr>
            <a:grpSpLocks/>
          </p:cNvGrpSpPr>
          <p:nvPr/>
        </p:nvGrpSpPr>
        <p:grpSpPr bwMode="auto">
          <a:xfrm>
            <a:off x="5149850" y="1894287"/>
            <a:ext cx="3633932" cy="1269207"/>
            <a:chOff x="3232" y="1819"/>
            <a:chExt cx="1962" cy="1066"/>
          </a:xfrm>
        </p:grpSpPr>
        <p:sp>
          <p:nvSpPr>
            <p:cNvPr id="135258" name="Rectangle 4"/>
            <p:cNvSpPr>
              <a:spLocks noChangeArrowheads="1"/>
            </p:cNvSpPr>
            <p:nvPr/>
          </p:nvSpPr>
          <p:spPr bwMode="auto">
            <a:xfrm>
              <a:off x="3872" y="1819"/>
              <a:ext cx="1322" cy="10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mtClean="0"/>
                <a:t>Ini berarti tugas B dan E belum bisa dikerjakan sampai tugas A diselesaikan</a:t>
              </a:r>
            </a:p>
          </p:txBody>
        </p:sp>
        <p:sp>
          <p:nvSpPr>
            <p:cNvPr id="135259" name="Line 5"/>
            <p:cNvSpPr>
              <a:spLocks noChangeShapeType="1"/>
            </p:cNvSpPr>
            <p:nvPr/>
          </p:nvSpPr>
          <p:spPr bwMode="auto">
            <a:xfrm flipH="1" flipV="1">
              <a:off x="3232" y="2080"/>
              <a:ext cx="632" cy="272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5260" name="Line 6"/>
            <p:cNvSpPr>
              <a:spLocks noChangeShapeType="1"/>
            </p:cNvSpPr>
            <p:nvPr/>
          </p:nvSpPr>
          <p:spPr bwMode="auto">
            <a:xfrm flipH="1">
              <a:off x="3232" y="2344"/>
              <a:ext cx="640" cy="428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8665200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6" presetClass="entr" presetSubtype="37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1000"/>
                                        <p:tgtEl>
                                          <p:spTgt spid="150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64"/>
          <p:cNvSpPr>
            <a:spLocks noChangeArrowheads="1"/>
          </p:cNvSpPr>
          <p:nvPr/>
        </p:nvSpPr>
        <p:spPr bwMode="auto">
          <a:xfrm>
            <a:off x="5613400" y="1076325"/>
            <a:ext cx="3187700" cy="161925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graphicFrame>
        <p:nvGraphicFramePr>
          <p:cNvPr id="63" name="Table 62"/>
          <p:cNvGraphicFramePr>
            <a:graphicFrameLocks noGrp="1"/>
          </p:cNvGraphicFramePr>
          <p:nvPr/>
        </p:nvGraphicFramePr>
        <p:xfrm>
          <a:off x="685800" y="1047751"/>
          <a:ext cx="4457700" cy="32994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01700"/>
                <a:gridCol w="520700"/>
                <a:gridCol w="317500"/>
                <a:gridCol w="393700"/>
                <a:gridCol w="508000"/>
                <a:gridCol w="1816100"/>
              </a:tblGrid>
              <a:tr h="388616"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FFFFFF"/>
                          </a:solidFill>
                        </a:rPr>
                        <a:t>TABLE 9.2</a:t>
                      </a:r>
                      <a:endParaRPr lang="en-US" sz="1100" dirty="0">
                        <a:solidFill>
                          <a:srgbClr val="FFFFFF"/>
                        </a:solidFill>
                      </a:endParaRPr>
                    </a:p>
                  </a:txBody>
                  <a:tcPr marT="34288" marB="34288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1100" dirty="0" smtClean="0"/>
                        <a:t>Precedence Data for Wing Component</a:t>
                      </a:r>
                      <a:endParaRPr lang="en-US" sz="1100" dirty="0"/>
                    </a:p>
                  </a:txBody>
                  <a:tcPr marT="34288" marB="34288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36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bg1"/>
                          </a:solidFill>
                        </a:rPr>
                        <a:t>TASK</a:t>
                      </a:r>
                      <a:endParaRPr 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T="34288" marB="34288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bg1"/>
                          </a:solidFill>
                        </a:rPr>
                        <a:t>ASSEMBLY TIME (MINUTES)</a:t>
                      </a:r>
                      <a:endParaRPr 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T="34288" marB="34288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bg1"/>
                          </a:solidFill>
                        </a:rPr>
                        <a:t>TASK MUST FOLLOW TASK LISTED BELOW</a:t>
                      </a:r>
                      <a:endParaRPr 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T="34288" marB="34288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A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10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–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B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11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A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C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5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B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D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4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B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E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11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A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3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C, D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G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7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H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11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E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I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3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G, H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 gridSpan="3"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Total time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65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20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381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4000" smtClean="0">
                <a:latin typeface="Arial" pitchFamily="34" charset="0"/>
                <a:cs typeface="Arial" pitchFamily="34" charset="0"/>
              </a:rPr>
              <a:t>Wing Component Example</a:t>
            </a:r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4949827" y="2932510"/>
            <a:ext cx="3660774" cy="1995782"/>
            <a:chOff x="4949826" y="3910012"/>
            <a:chExt cx="3660774" cy="2220913"/>
          </a:xfrm>
        </p:grpSpPr>
        <p:grpSp>
          <p:nvGrpSpPr>
            <p:cNvPr id="4216" name="Group 3"/>
            <p:cNvGrpSpPr>
              <a:grpSpLocks/>
            </p:cNvGrpSpPr>
            <p:nvPr/>
          </p:nvGrpSpPr>
          <p:grpSpPr bwMode="auto">
            <a:xfrm>
              <a:off x="4953000" y="4197350"/>
              <a:ext cx="3657600" cy="1933575"/>
              <a:chOff x="4953000" y="4197350"/>
              <a:chExt cx="3657600" cy="1933575"/>
            </a:xfrm>
          </p:grpSpPr>
          <p:grpSp>
            <p:nvGrpSpPr>
              <p:cNvPr id="4227" name="Group 8"/>
              <p:cNvGrpSpPr>
                <a:grpSpLocks/>
              </p:cNvGrpSpPr>
              <p:nvPr/>
            </p:nvGrpSpPr>
            <p:grpSpPr bwMode="auto">
              <a:xfrm>
                <a:off x="7435850" y="4902200"/>
                <a:ext cx="1174750" cy="952500"/>
                <a:chOff x="4756" y="2304"/>
                <a:chExt cx="740" cy="600"/>
              </a:xfrm>
            </p:grpSpPr>
            <p:sp>
              <p:nvSpPr>
                <p:cNvPr id="4266" name="Line 9"/>
                <p:cNvSpPr>
                  <a:spLocks noChangeShapeType="1"/>
                </p:cNvSpPr>
                <p:nvPr/>
              </p:nvSpPr>
              <p:spPr bwMode="auto">
                <a:xfrm>
                  <a:off x="5144" y="2304"/>
                  <a:ext cx="152" cy="264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67" name="Line 10"/>
                <p:cNvSpPr>
                  <a:spLocks noChangeShapeType="1"/>
                </p:cNvSpPr>
                <p:nvPr/>
              </p:nvSpPr>
              <p:spPr bwMode="auto">
                <a:xfrm flipV="1">
                  <a:off x="4756" y="2728"/>
                  <a:ext cx="480" cy="176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4268" name="Group 11"/>
                <p:cNvGrpSpPr>
                  <a:grpSpLocks/>
                </p:cNvGrpSpPr>
                <p:nvPr/>
              </p:nvGrpSpPr>
              <p:grpSpPr bwMode="auto">
                <a:xfrm>
                  <a:off x="5240" y="2556"/>
                  <a:ext cx="256" cy="306"/>
                  <a:chOff x="5616" y="2396"/>
                  <a:chExt cx="256" cy="306"/>
                </a:xfrm>
              </p:grpSpPr>
              <p:sp>
                <p:nvSpPr>
                  <p:cNvPr id="152588" name="Oval 12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396"/>
                    <a:ext cx="256" cy="256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/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4270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60" y="2418"/>
                    <a:ext cx="153" cy="28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algn="ctr"/>
                    <a:r>
                      <a:rPr lang="en-US" altLang="en-US" sz="1600"/>
                      <a:t>I</a:t>
                    </a:r>
                  </a:p>
                </p:txBody>
              </p:sp>
            </p:grpSp>
          </p:grpSp>
          <p:grpSp>
            <p:nvGrpSpPr>
              <p:cNvPr id="4228" name="Group 14"/>
              <p:cNvGrpSpPr>
                <a:grpSpLocks/>
              </p:cNvGrpSpPr>
              <p:nvPr/>
            </p:nvGrpSpPr>
            <p:grpSpPr bwMode="auto">
              <a:xfrm>
                <a:off x="7302500" y="4695825"/>
                <a:ext cx="927100" cy="479425"/>
                <a:chOff x="4672" y="2174"/>
                <a:chExt cx="584" cy="302"/>
              </a:xfrm>
            </p:grpSpPr>
            <p:sp>
              <p:nvSpPr>
                <p:cNvPr id="4262" name="Line 15"/>
                <p:cNvSpPr>
                  <a:spLocks noChangeShapeType="1"/>
                </p:cNvSpPr>
                <p:nvPr/>
              </p:nvSpPr>
              <p:spPr bwMode="auto">
                <a:xfrm flipV="1">
                  <a:off x="4672" y="2294"/>
                  <a:ext cx="320" cy="16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4263" name="Group 16"/>
                <p:cNvGrpSpPr>
                  <a:grpSpLocks/>
                </p:cNvGrpSpPr>
                <p:nvPr/>
              </p:nvGrpSpPr>
              <p:grpSpPr bwMode="auto">
                <a:xfrm>
                  <a:off x="5000" y="2174"/>
                  <a:ext cx="256" cy="302"/>
                  <a:chOff x="5184" y="2164"/>
                  <a:chExt cx="256" cy="302"/>
                </a:xfrm>
              </p:grpSpPr>
              <p:sp>
                <p:nvSpPr>
                  <p:cNvPr id="152593" name="Oval 17"/>
                  <p:cNvSpPr>
                    <a:spLocks noChangeArrowheads="1"/>
                  </p:cNvSpPr>
                  <p:nvPr/>
                </p:nvSpPr>
                <p:spPr bwMode="auto">
                  <a:xfrm>
                    <a:off x="5184" y="2164"/>
                    <a:ext cx="256" cy="256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/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4265" name="Rectangle 18"/>
                  <p:cNvSpPr>
                    <a:spLocks noChangeArrowheads="1"/>
                  </p:cNvSpPr>
                  <p:nvPr/>
                </p:nvSpPr>
                <p:spPr bwMode="auto">
                  <a:xfrm>
                    <a:off x="5195" y="2182"/>
                    <a:ext cx="217" cy="28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algn="ctr"/>
                    <a:r>
                      <a:rPr lang="en-US" altLang="en-US" sz="1600"/>
                      <a:t>G</a:t>
                    </a:r>
                  </a:p>
                </p:txBody>
              </p:sp>
            </p:grpSp>
          </p:grpSp>
          <p:grpSp>
            <p:nvGrpSpPr>
              <p:cNvPr id="4229" name="Group 19"/>
              <p:cNvGrpSpPr>
                <a:grpSpLocks/>
              </p:cNvGrpSpPr>
              <p:nvPr/>
            </p:nvGrpSpPr>
            <p:grpSpPr bwMode="auto">
              <a:xfrm>
                <a:off x="6546850" y="4394200"/>
                <a:ext cx="946150" cy="1016000"/>
                <a:chOff x="4196" y="1984"/>
                <a:chExt cx="596" cy="640"/>
              </a:xfrm>
            </p:grpSpPr>
            <p:sp>
              <p:nvSpPr>
                <p:cNvPr id="4257" name="Line 20"/>
                <p:cNvSpPr>
                  <a:spLocks noChangeShapeType="1"/>
                </p:cNvSpPr>
                <p:nvPr/>
              </p:nvSpPr>
              <p:spPr bwMode="auto">
                <a:xfrm flipV="1">
                  <a:off x="4196" y="2368"/>
                  <a:ext cx="360" cy="256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58" name="Line 21"/>
                <p:cNvSpPr>
                  <a:spLocks noChangeShapeType="1"/>
                </p:cNvSpPr>
                <p:nvPr/>
              </p:nvSpPr>
              <p:spPr bwMode="auto">
                <a:xfrm>
                  <a:off x="4228" y="1984"/>
                  <a:ext cx="312" cy="224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4259" name="Group 22"/>
                <p:cNvGrpSpPr>
                  <a:grpSpLocks/>
                </p:cNvGrpSpPr>
                <p:nvPr/>
              </p:nvGrpSpPr>
              <p:grpSpPr bwMode="auto">
                <a:xfrm>
                  <a:off x="4536" y="2174"/>
                  <a:ext cx="256" cy="310"/>
                  <a:chOff x="4688" y="2164"/>
                  <a:chExt cx="256" cy="310"/>
                </a:xfrm>
              </p:grpSpPr>
              <p:sp>
                <p:nvSpPr>
                  <p:cNvPr id="152599" name="Oval 23"/>
                  <p:cNvSpPr>
                    <a:spLocks noChangeArrowheads="1"/>
                  </p:cNvSpPr>
                  <p:nvPr/>
                </p:nvSpPr>
                <p:spPr bwMode="auto">
                  <a:xfrm>
                    <a:off x="4688" y="2164"/>
                    <a:ext cx="256" cy="256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/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4261" name="Rectangle 24"/>
                  <p:cNvSpPr>
                    <a:spLocks noChangeArrowheads="1"/>
                  </p:cNvSpPr>
                  <p:nvPr/>
                </p:nvSpPr>
                <p:spPr bwMode="auto">
                  <a:xfrm>
                    <a:off x="4710" y="2190"/>
                    <a:ext cx="195" cy="28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algn="ctr"/>
                    <a:r>
                      <a:rPr lang="en-US" altLang="en-US" sz="1600"/>
                      <a:t>F</a:t>
                    </a:r>
                  </a:p>
                </p:txBody>
              </p:sp>
            </p:grpSp>
          </p:grpSp>
          <p:grpSp>
            <p:nvGrpSpPr>
              <p:cNvPr id="4230" name="Group 25"/>
              <p:cNvGrpSpPr>
                <a:grpSpLocks/>
              </p:cNvGrpSpPr>
              <p:nvPr/>
            </p:nvGrpSpPr>
            <p:grpSpPr bwMode="auto">
              <a:xfrm>
                <a:off x="5848350" y="4197350"/>
                <a:ext cx="908050" cy="1501775"/>
                <a:chOff x="3756" y="1860"/>
                <a:chExt cx="572" cy="946"/>
              </a:xfrm>
            </p:grpSpPr>
            <p:grpSp>
              <p:nvGrpSpPr>
                <p:cNvPr id="4249" name="Group 26"/>
                <p:cNvGrpSpPr>
                  <a:grpSpLocks/>
                </p:cNvGrpSpPr>
                <p:nvPr/>
              </p:nvGrpSpPr>
              <p:grpSpPr bwMode="auto">
                <a:xfrm>
                  <a:off x="4072" y="1860"/>
                  <a:ext cx="256" cy="306"/>
                  <a:chOff x="4192" y="1948"/>
                  <a:chExt cx="256" cy="306"/>
                </a:xfrm>
              </p:grpSpPr>
              <p:sp>
                <p:nvSpPr>
                  <p:cNvPr id="152603" name="Oval 27"/>
                  <p:cNvSpPr>
                    <a:spLocks noChangeArrowheads="1"/>
                  </p:cNvSpPr>
                  <p:nvPr/>
                </p:nvSpPr>
                <p:spPr bwMode="auto">
                  <a:xfrm>
                    <a:off x="4192" y="1948"/>
                    <a:ext cx="256" cy="256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/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4256" name="Rectangle 28"/>
                  <p:cNvSpPr>
                    <a:spLocks noChangeArrowheads="1"/>
                  </p:cNvSpPr>
                  <p:nvPr/>
                </p:nvSpPr>
                <p:spPr bwMode="auto">
                  <a:xfrm>
                    <a:off x="4215" y="1970"/>
                    <a:ext cx="209" cy="28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algn="ctr"/>
                    <a:r>
                      <a:rPr lang="en-US" altLang="en-US" sz="1600"/>
                      <a:t>C</a:t>
                    </a:r>
                  </a:p>
                </p:txBody>
              </p:sp>
            </p:grpSp>
            <p:sp>
              <p:nvSpPr>
                <p:cNvPr id="4250" name="Line 29"/>
                <p:cNvSpPr>
                  <a:spLocks noChangeShapeType="1"/>
                </p:cNvSpPr>
                <p:nvPr/>
              </p:nvSpPr>
              <p:spPr bwMode="auto">
                <a:xfrm>
                  <a:off x="3792" y="2304"/>
                  <a:ext cx="312" cy="240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51" name="Line 30"/>
                <p:cNvSpPr>
                  <a:spLocks noChangeShapeType="1"/>
                </p:cNvSpPr>
                <p:nvPr/>
              </p:nvSpPr>
              <p:spPr bwMode="auto">
                <a:xfrm flipV="1">
                  <a:off x="3756" y="2040"/>
                  <a:ext cx="328" cy="272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4252" name="Group 31"/>
                <p:cNvGrpSpPr>
                  <a:grpSpLocks/>
                </p:cNvGrpSpPr>
                <p:nvPr/>
              </p:nvGrpSpPr>
              <p:grpSpPr bwMode="auto">
                <a:xfrm>
                  <a:off x="4072" y="2500"/>
                  <a:ext cx="256" cy="306"/>
                  <a:chOff x="4192" y="2380"/>
                  <a:chExt cx="256" cy="306"/>
                </a:xfrm>
              </p:grpSpPr>
              <p:sp>
                <p:nvSpPr>
                  <p:cNvPr id="152608" name="Oval 32"/>
                  <p:cNvSpPr>
                    <a:spLocks noChangeArrowheads="1"/>
                  </p:cNvSpPr>
                  <p:nvPr/>
                </p:nvSpPr>
                <p:spPr bwMode="auto">
                  <a:xfrm>
                    <a:off x="4192" y="2380"/>
                    <a:ext cx="256" cy="256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/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4254" name="Rectangle 33"/>
                  <p:cNvSpPr>
                    <a:spLocks noChangeArrowheads="1"/>
                  </p:cNvSpPr>
                  <p:nvPr/>
                </p:nvSpPr>
                <p:spPr bwMode="auto">
                  <a:xfrm>
                    <a:off x="4215" y="2402"/>
                    <a:ext cx="209" cy="28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algn="ctr"/>
                    <a:r>
                      <a:rPr lang="en-US" altLang="en-US" sz="1600"/>
                      <a:t>D</a:t>
                    </a:r>
                  </a:p>
                </p:txBody>
              </p:sp>
            </p:grpSp>
          </p:grpSp>
          <p:grpSp>
            <p:nvGrpSpPr>
              <p:cNvPr id="4231" name="Group 34"/>
              <p:cNvGrpSpPr>
                <a:grpSpLocks/>
              </p:cNvGrpSpPr>
              <p:nvPr/>
            </p:nvGrpSpPr>
            <p:grpSpPr bwMode="auto">
              <a:xfrm>
                <a:off x="6019800" y="5645150"/>
                <a:ext cx="1600200" cy="485775"/>
                <a:chOff x="3864" y="2772"/>
                <a:chExt cx="1008" cy="306"/>
              </a:xfrm>
            </p:grpSpPr>
            <p:sp>
              <p:nvSpPr>
                <p:cNvPr id="4245" name="Line 35"/>
                <p:cNvSpPr>
                  <a:spLocks noChangeShapeType="1"/>
                </p:cNvSpPr>
                <p:nvPr/>
              </p:nvSpPr>
              <p:spPr bwMode="auto">
                <a:xfrm>
                  <a:off x="3864" y="2904"/>
                  <a:ext cx="744" cy="0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4246" name="Group 36"/>
                <p:cNvGrpSpPr>
                  <a:grpSpLocks/>
                </p:cNvGrpSpPr>
                <p:nvPr/>
              </p:nvGrpSpPr>
              <p:grpSpPr bwMode="auto">
                <a:xfrm>
                  <a:off x="4616" y="2772"/>
                  <a:ext cx="256" cy="306"/>
                  <a:chOff x="4872" y="2676"/>
                  <a:chExt cx="256" cy="306"/>
                </a:xfrm>
              </p:grpSpPr>
              <p:sp>
                <p:nvSpPr>
                  <p:cNvPr id="152613" name="Oval 37"/>
                  <p:cNvSpPr>
                    <a:spLocks noChangeArrowheads="1"/>
                  </p:cNvSpPr>
                  <p:nvPr/>
                </p:nvSpPr>
                <p:spPr bwMode="auto">
                  <a:xfrm>
                    <a:off x="4872" y="2676"/>
                    <a:ext cx="256" cy="256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/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4248" name="Rectangle 38"/>
                  <p:cNvSpPr>
                    <a:spLocks noChangeArrowheads="1"/>
                  </p:cNvSpPr>
                  <p:nvPr/>
                </p:nvSpPr>
                <p:spPr bwMode="auto">
                  <a:xfrm>
                    <a:off x="4887" y="2698"/>
                    <a:ext cx="209" cy="28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algn="ctr"/>
                    <a:r>
                      <a:rPr lang="en-US" altLang="en-US" sz="1600"/>
                      <a:t>H</a:t>
                    </a:r>
                  </a:p>
                </p:txBody>
              </p:sp>
            </p:grpSp>
          </p:grpSp>
          <p:grpSp>
            <p:nvGrpSpPr>
              <p:cNvPr id="4232" name="Group 39"/>
              <p:cNvGrpSpPr>
                <a:grpSpLocks/>
              </p:cNvGrpSpPr>
              <p:nvPr/>
            </p:nvGrpSpPr>
            <p:grpSpPr bwMode="auto">
              <a:xfrm>
                <a:off x="5067300" y="4695825"/>
                <a:ext cx="1155700" cy="1422400"/>
                <a:chOff x="3144" y="3006"/>
                <a:chExt cx="728" cy="896"/>
              </a:xfrm>
            </p:grpSpPr>
            <p:sp>
              <p:nvSpPr>
                <p:cNvPr id="4236" name="Line 40"/>
                <p:cNvSpPr>
                  <a:spLocks noChangeShapeType="1"/>
                </p:cNvSpPr>
                <p:nvPr/>
              </p:nvSpPr>
              <p:spPr bwMode="auto">
                <a:xfrm>
                  <a:off x="3144" y="3134"/>
                  <a:ext cx="368" cy="0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4237" name="Group 41"/>
                <p:cNvGrpSpPr>
                  <a:grpSpLocks/>
                </p:cNvGrpSpPr>
                <p:nvPr/>
              </p:nvGrpSpPr>
              <p:grpSpPr bwMode="auto">
                <a:xfrm>
                  <a:off x="3220" y="3006"/>
                  <a:ext cx="652" cy="896"/>
                  <a:chOff x="3340" y="2174"/>
                  <a:chExt cx="652" cy="896"/>
                </a:xfrm>
              </p:grpSpPr>
              <p:sp>
                <p:nvSpPr>
                  <p:cNvPr id="4238" name="Line 42"/>
                  <p:cNvSpPr>
                    <a:spLocks noChangeShapeType="1"/>
                  </p:cNvSpPr>
                  <p:nvPr/>
                </p:nvSpPr>
                <p:spPr bwMode="auto">
                  <a:xfrm>
                    <a:off x="3340" y="2312"/>
                    <a:ext cx="424" cy="488"/>
                  </a:xfrm>
                  <a:prstGeom prst="line">
                    <a:avLst/>
                  </a:prstGeom>
                  <a:noFill/>
                  <a:ln w="57150">
                    <a:solidFill>
                      <a:schemeClr val="tx1"/>
                    </a:solidFill>
                    <a:round/>
                    <a:headEnd/>
                    <a:tailEnd type="triangl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4239" name="Group 43"/>
                  <p:cNvGrpSpPr>
                    <a:grpSpLocks/>
                  </p:cNvGrpSpPr>
                  <p:nvPr/>
                </p:nvGrpSpPr>
                <p:grpSpPr bwMode="auto">
                  <a:xfrm>
                    <a:off x="3648" y="2174"/>
                    <a:ext cx="256" cy="302"/>
                    <a:chOff x="3648" y="2184"/>
                    <a:chExt cx="256" cy="302"/>
                  </a:xfrm>
                </p:grpSpPr>
                <p:sp>
                  <p:nvSpPr>
                    <p:cNvPr id="152620" name="Oval 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48" y="2184"/>
                      <a:ext cx="256" cy="256"/>
                    </a:xfrm>
                    <a:prstGeom prst="ellipse">
                      <a:avLst/>
                    </a:prstGeom>
                    <a:solidFill>
                      <a:schemeClr val="accent3"/>
                    </a:solidFill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/>
                  </p:spPr>
                  <p:txBody>
                    <a:bodyPr wrap="none" anchor="ctr"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latin typeface="+mn-lt"/>
                        <a:cs typeface="+mn-cs"/>
                      </a:endParaRPr>
                    </a:p>
                  </p:txBody>
                </p:sp>
                <p:sp>
                  <p:nvSpPr>
                    <p:cNvPr id="4244" name="Rectangle 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75" y="2202"/>
                      <a:ext cx="202" cy="28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algn="ctr"/>
                      <a:r>
                        <a:rPr lang="en-US" altLang="en-US" sz="1600"/>
                        <a:t>B</a:t>
                      </a:r>
                    </a:p>
                  </p:txBody>
                </p:sp>
              </p:grpSp>
              <p:grpSp>
                <p:nvGrpSpPr>
                  <p:cNvPr id="4240" name="Group 46"/>
                  <p:cNvGrpSpPr>
                    <a:grpSpLocks/>
                  </p:cNvGrpSpPr>
                  <p:nvPr/>
                </p:nvGrpSpPr>
                <p:grpSpPr bwMode="auto">
                  <a:xfrm>
                    <a:off x="3736" y="2772"/>
                    <a:ext cx="256" cy="298"/>
                    <a:chOff x="3896" y="2676"/>
                    <a:chExt cx="256" cy="298"/>
                  </a:xfrm>
                </p:grpSpPr>
                <p:sp>
                  <p:nvSpPr>
                    <p:cNvPr id="152623" name="Oval 4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96" y="2676"/>
                      <a:ext cx="256" cy="256"/>
                    </a:xfrm>
                    <a:prstGeom prst="ellipse">
                      <a:avLst/>
                    </a:prstGeom>
                    <a:solidFill>
                      <a:schemeClr val="accent3"/>
                    </a:solidFill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/>
                  </p:spPr>
                  <p:txBody>
                    <a:bodyPr wrap="none" anchor="ctr"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latin typeface="+mn-lt"/>
                        <a:cs typeface="+mn-cs"/>
                      </a:endParaRPr>
                    </a:p>
                  </p:txBody>
                </p:sp>
                <p:sp>
                  <p:nvSpPr>
                    <p:cNvPr id="4242" name="Rectangle 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915" y="2690"/>
                      <a:ext cx="202" cy="28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algn="ctr"/>
                      <a:r>
                        <a:rPr lang="en-US" altLang="en-US" sz="1600"/>
                        <a:t>E</a:t>
                      </a:r>
                    </a:p>
                  </p:txBody>
                </p:sp>
              </p:grpSp>
            </p:grpSp>
          </p:grpSp>
          <p:grpSp>
            <p:nvGrpSpPr>
              <p:cNvPr id="4233" name="Group 49"/>
              <p:cNvGrpSpPr>
                <a:grpSpLocks/>
              </p:cNvGrpSpPr>
              <p:nvPr/>
            </p:nvGrpSpPr>
            <p:grpSpPr bwMode="auto">
              <a:xfrm>
                <a:off x="4953000" y="4695825"/>
                <a:ext cx="406400" cy="479425"/>
                <a:chOff x="3192" y="2184"/>
                <a:chExt cx="256" cy="302"/>
              </a:xfrm>
            </p:grpSpPr>
            <p:sp>
              <p:nvSpPr>
                <p:cNvPr id="152626" name="Oval 50"/>
                <p:cNvSpPr>
                  <a:spLocks noChangeArrowheads="1"/>
                </p:cNvSpPr>
                <p:nvPr/>
              </p:nvSpPr>
              <p:spPr bwMode="auto">
                <a:xfrm>
                  <a:off x="3192" y="2184"/>
                  <a:ext cx="256" cy="256"/>
                </a:xfrm>
                <a:prstGeom prst="ellipse">
                  <a:avLst/>
                </a:prstGeom>
                <a:solidFill>
                  <a:schemeClr val="accent3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latin typeface="+mn-lt"/>
                    <a:cs typeface="+mn-cs"/>
                  </a:endParaRPr>
                </a:p>
              </p:txBody>
            </p:sp>
            <p:sp>
              <p:nvSpPr>
                <p:cNvPr id="4235" name="Rectangle 51"/>
                <p:cNvSpPr>
                  <a:spLocks noChangeArrowheads="1"/>
                </p:cNvSpPr>
                <p:nvPr/>
              </p:nvSpPr>
              <p:spPr bwMode="auto">
                <a:xfrm>
                  <a:off x="3210" y="2202"/>
                  <a:ext cx="202" cy="2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/>
                  <a:r>
                    <a:rPr lang="en-US" altLang="en-US" sz="1600"/>
                    <a:t>A</a:t>
                  </a:r>
                </a:p>
              </p:txBody>
            </p:sp>
          </p:grpSp>
        </p:grpSp>
        <p:grpSp>
          <p:nvGrpSpPr>
            <p:cNvPr id="4217" name="Group 52"/>
            <p:cNvGrpSpPr>
              <a:grpSpLocks/>
            </p:cNvGrpSpPr>
            <p:nvPr/>
          </p:nvGrpSpPr>
          <p:grpSpPr bwMode="auto">
            <a:xfrm>
              <a:off x="4949826" y="3910012"/>
              <a:ext cx="3624263" cy="1885949"/>
              <a:chOff x="3070" y="2511"/>
              <a:chExt cx="2283" cy="1188"/>
            </a:xfrm>
          </p:grpSpPr>
          <p:sp>
            <p:nvSpPr>
              <p:cNvPr id="4218" name="Rectangle 53"/>
              <p:cNvSpPr>
                <a:spLocks noChangeArrowheads="1"/>
              </p:cNvSpPr>
              <p:nvPr/>
            </p:nvSpPr>
            <p:spPr bwMode="auto">
              <a:xfrm>
                <a:off x="3070" y="2824"/>
                <a:ext cx="242" cy="2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400"/>
                  <a:t>10</a:t>
                </a:r>
              </a:p>
            </p:txBody>
          </p:sp>
          <p:sp>
            <p:nvSpPr>
              <p:cNvPr id="4219" name="Rectangle 54"/>
              <p:cNvSpPr>
                <a:spLocks noChangeArrowheads="1"/>
              </p:cNvSpPr>
              <p:nvPr/>
            </p:nvSpPr>
            <p:spPr bwMode="auto">
              <a:xfrm>
                <a:off x="4502" y="3440"/>
                <a:ext cx="233" cy="2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400"/>
                  <a:t>11</a:t>
                </a:r>
              </a:p>
            </p:txBody>
          </p:sp>
          <p:sp>
            <p:nvSpPr>
              <p:cNvPr id="4220" name="Rectangle 55"/>
              <p:cNvSpPr>
                <a:spLocks noChangeArrowheads="1"/>
              </p:cNvSpPr>
              <p:nvPr/>
            </p:nvSpPr>
            <p:spPr bwMode="auto">
              <a:xfrm>
                <a:off x="3622" y="3440"/>
                <a:ext cx="233" cy="2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400"/>
                  <a:t>11</a:t>
                </a:r>
              </a:p>
            </p:txBody>
          </p:sp>
          <p:sp>
            <p:nvSpPr>
              <p:cNvPr id="4221" name="Rectangle 56"/>
              <p:cNvSpPr>
                <a:spLocks noChangeArrowheads="1"/>
              </p:cNvSpPr>
              <p:nvPr/>
            </p:nvSpPr>
            <p:spPr bwMode="auto">
              <a:xfrm>
                <a:off x="3990" y="2511"/>
                <a:ext cx="179" cy="2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400"/>
                  <a:t>5</a:t>
                </a:r>
              </a:p>
            </p:txBody>
          </p:sp>
          <p:sp>
            <p:nvSpPr>
              <p:cNvPr id="4222" name="Rectangle 57"/>
              <p:cNvSpPr>
                <a:spLocks noChangeArrowheads="1"/>
              </p:cNvSpPr>
              <p:nvPr/>
            </p:nvSpPr>
            <p:spPr bwMode="auto">
              <a:xfrm>
                <a:off x="3990" y="3159"/>
                <a:ext cx="179" cy="2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400"/>
                  <a:t>4</a:t>
                </a:r>
              </a:p>
            </p:txBody>
          </p:sp>
          <p:sp>
            <p:nvSpPr>
              <p:cNvPr id="4223" name="Rectangle 58"/>
              <p:cNvSpPr>
                <a:spLocks noChangeArrowheads="1"/>
              </p:cNvSpPr>
              <p:nvPr/>
            </p:nvSpPr>
            <p:spPr bwMode="auto">
              <a:xfrm>
                <a:off x="5174" y="3216"/>
                <a:ext cx="179" cy="2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400"/>
                  <a:t>3</a:t>
                </a:r>
              </a:p>
            </p:txBody>
          </p:sp>
          <p:sp>
            <p:nvSpPr>
              <p:cNvPr id="4224" name="Rectangle 59"/>
              <p:cNvSpPr>
                <a:spLocks noChangeArrowheads="1"/>
              </p:cNvSpPr>
              <p:nvPr/>
            </p:nvSpPr>
            <p:spPr bwMode="auto">
              <a:xfrm>
                <a:off x="4918" y="2824"/>
                <a:ext cx="179" cy="2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400"/>
                  <a:t>7</a:t>
                </a:r>
              </a:p>
            </p:txBody>
          </p:sp>
          <p:sp>
            <p:nvSpPr>
              <p:cNvPr id="4225" name="Rectangle 60"/>
              <p:cNvSpPr>
                <a:spLocks noChangeArrowheads="1"/>
              </p:cNvSpPr>
              <p:nvPr/>
            </p:nvSpPr>
            <p:spPr bwMode="auto">
              <a:xfrm>
                <a:off x="3534" y="2824"/>
                <a:ext cx="233" cy="2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400"/>
                  <a:t>11</a:t>
                </a:r>
              </a:p>
            </p:txBody>
          </p:sp>
          <p:sp>
            <p:nvSpPr>
              <p:cNvPr id="4226" name="Rectangle 61"/>
              <p:cNvSpPr>
                <a:spLocks noChangeArrowheads="1"/>
              </p:cNvSpPr>
              <p:nvPr/>
            </p:nvSpPr>
            <p:spPr bwMode="auto">
              <a:xfrm>
                <a:off x="4454" y="2824"/>
                <a:ext cx="178" cy="2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400"/>
                  <a:t>3</a:t>
                </a:r>
              </a:p>
            </p:txBody>
          </p:sp>
        </p:grpSp>
      </p:grpSp>
      <p:sp>
        <p:nvSpPr>
          <p:cNvPr id="152638" name="Rectangle 62"/>
          <p:cNvSpPr>
            <a:spLocks noChangeArrowheads="1"/>
          </p:cNvSpPr>
          <p:nvPr/>
        </p:nvSpPr>
        <p:spPr bwMode="auto">
          <a:xfrm>
            <a:off x="7456489" y="2664619"/>
            <a:ext cx="12218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Figure </a:t>
            </a:r>
            <a:r>
              <a:rPr lang="en-US" altLang="en-US" sz="1600">
                <a:solidFill>
                  <a:schemeClr val="tx2"/>
                </a:solidFill>
              </a:rPr>
              <a:t>9.12</a:t>
            </a:r>
          </a:p>
        </p:txBody>
      </p:sp>
      <p:sp>
        <p:nvSpPr>
          <p:cNvPr id="61" name="Rectangle 65"/>
          <p:cNvSpPr>
            <a:spLocks noChangeArrowheads="1"/>
          </p:cNvSpPr>
          <p:nvPr/>
        </p:nvSpPr>
        <p:spPr bwMode="auto">
          <a:xfrm>
            <a:off x="6261100" y="1141810"/>
            <a:ext cx="2451100" cy="1215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71500" indent="-571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85000"/>
              </a:lnSpc>
              <a:spcAft>
                <a:spcPct val="25000"/>
              </a:spcAft>
              <a:buFont typeface="Times" pitchFamily="18" charset="0"/>
              <a:buNone/>
            </a:pPr>
            <a:r>
              <a:rPr lang="en-US" altLang="en-US" sz="2000"/>
              <a:t>480	</a:t>
            </a:r>
            <a:r>
              <a:rPr lang="en-US" altLang="en-US" sz="2000" smtClean="0"/>
              <a:t>Tersedia menit per hari</a:t>
            </a:r>
            <a:endParaRPr lang="en-US" altLang="en-US" sz="2000"/>
          </a:p>
          <a:p>
            <a:pPr>
              <a:lnSpc>
                <a:spcPct val="85000"/>
              </a:lnSpc>
              <a:spcAft>
                <a:spcPct val="25000"/>
              </a:spcAft>
              <a:buFont typeface="Times" pitchFamily="18" charset="0"/>
              <a:buNone/>
            </a:pPr>
            <a:r>
              <a:rPr lang="en-US" altLang="en-US" sz="2000"/>
              <a:t>40	</a:t>
            </a:r>
            <a:r>
              <a:rPr lang="en-US" altLang="en-US" sz="2000" smtClean="0"/>
              <a:t>Unit dibutuhkan</a:t>
            </a:r>
            <a:endParaRPr lang="en-US" altLang="en-US" sz="2000"/>
          </a:p>
        </p:txBody>
      </p:sp>
      <p:grpSp>
        <p:nvGrpSpPr>
          <p:cNvPr id="2" name="Group 1"/>
          <p:cNvGrpSpPr/>
          <p:nvPr/>
        </p:nvGrpSpPr>
        <p:grpSpPr>
          <a:xfrm>
            <a:off x="3364202" y="2014035"/>
            <a:ext cx="5283200" cy="3108722"/>
            <a:chOff x="-777873" y="3233439"/>
            <a:chExt cx="5283200" cy="3108722"/>
          </a:xfrm>
        </p:grpSpPr>
        <p:sp>
          <p:nvSpPr>
            <p:cNvPr id="59" name="Rectangle 66"/>
            <p:cNvSpPr>
              <a:spLocks noChangeArrowheads="1"/>
            </p:cNvSpPr>
            <p:nvPr/>
          </p:nvSpPr>
          <p:spPr bwMode="auto">
            <a:xfrm>
              <a:off x="-777873" y="3233439"/>
              <a:ext cx="5283200" cy="3108722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FFFF00"/>
                </a:solidFill>
                <a:latin typeface="+mn-lt"/>
                <a:cs typeface="+mn-cs"/>
              </a:endParaRPr>
            </a:p>
          </p:txBody>
        </p:sp>
        <p:grpSp>
          <p:nvGrpSpPr>
            <p:cNvPr id="62" name="Group 67"/>
            <p:cNvGrpSpPr>
              <a:grpSpLocks/>
            </p:cNvGrpSpPr>
            <p:nvPr/>
          </p:nvGrpSpPr>
          <p:grpSpPr bwMode="auto">
            <a:xfrm>
              <a:off x="-122382" y="3453096"/>
              <a:ext cx="4324350" cy="1603764"/>
              <a:chOff x="2278" y="2119"/>
              <a:chExt cx="2724" cy="1347"/>
            </a:xfrm>
          </p:grpSpPr>
          <p:grpSp>
            <p:nvGrpSpPr>
              <p:cNvPr id="4210" name="Group 68"/>
              <p:cNvGrpSpPr>
                <a:grpSpLocks/>
              </p:cNvGrpSpPr>
              <p:nvPr/>
            </p:nvGrpSpPr>
            <p:grpSpPr bwMode="auto">
              <a:xfrm>
                <a:off x="2278" y="2119"/>
                <a:ext cx="2724" cy="765"/>
                <a:chOff x="2462" y="1823"/>
                <a:chExt cx="2724" cy="765"/>
              </a:xfrm>
            </p:grpSpPr>
            <p:sp>
              <p:nvSpPr>
                <p:cNvPr id="4212" name="Rectangle 69"/>
                <p:cNvSpPr>
                  <a:spLocks noChangeArrowheads="1"/>
                </p:cNvSpPr>
                <p:nvPr/>
              </p:nvSpPr>
              <p:spPr bwMode="auto">
                <a:xfrm>
                  <a:off x="2462" y="2160"/>
                  <a:ext cx="920" cy="3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r>
                    <a:rPr lang="en-US" altLang="en-US">
                      <a:solidFill>
                        <a:srgbClr val="FFFF00"/>
                      </a:solidFill>
                    </a:rPr>
                    <a:t>Cycle time =</a:t>
                  </a:r>
                </a:p>
              </p:txBody>
            </p:sp>
            <p:grpSp>
              <p:nvGrpSpPr>
                <p:cNvPr id="4213" name="Group 70"/>
                <p:cNvGrpSpPr>
                  <a:grpSpLocks/>
                </p:cNvGrpSpPr>
                <p:nvPr/>
              </p:nvGrpSpPr>
              <p:grpSpPr bwMode="auto">
                <a:xfrm>
                  <a:off x="3462" y="1823"/>
                  <a:ext cx="1724" cy="765"/>
                  <a:chOff x="3454" y="1863"/>
                  <a:chExt cx="1724" cy="765"/>
                </a:xfrm>
              </p:grpSpPr>
              <p:sp>
                <p:nvSpPr>
                  <p:cNvPr id="4214" name="Rectangle 71"/>
                  <p:cNvSpPr>
                    <a:spLocks noChangeArrowheads="1"/>
                  </p:cNvSpPr>
                  <p:nvPr/>
                </p:nvSpPr>
                <p:spPr bwMode="auto">
                  <a:xfrm>
                    <a:off x="3454" y="1863"/>
                    <a:ext cx="1724" cy="76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algn="ctr">
                      <a:lnSpc>
                        <a:spcPct val="90000"/>
                      </a:lnSpc>
                      <a:spcAft>
                        <a:spcPts val="600"/>
                      </a:spcAft>
                    </a:pPr>
                    <a:r>
                      <a:rPr lang="en-US" altLang="en-US" sz="1600" smtClean="0">
                        <a:solidFill>
                          <a:srgbClr val="FFFF00"/>
                        </a:solidFill>
                      </a:rPr>
                      <a:t>Waktu produksi tersedia </a:t>
                    </a:r>
                  </a:p>
                  <a:p>
                    <a:pPr algn="ctr">
                      <a:lnSpc>
                        <a:spcPct val="90000"/>
                      </a:lnSpc>
                      <a:spcAft>
                        <a:spcPts val="600"/>
                      </a:spcAft>
                    </a:pPr>
                    <a:r>
                      <a:rPr lang="en-US" altLang="en-US" sz="1600" smtClean="0">
                        <a:solidFill>
                          <a:srgbClr val="FFFF00"/>
                        </a:solidFill>
                      </a:rPr>
                      <a:t>per hari</a:t>
                    </a:r>
                    <a:endParaRPr lang="en-US" altLang="en-US" sz="1600">
                      <a:solidFill>
                        <a:srgbClr val="FFFF00"/>
                      </a:solidFill>
                    </a:endParaRPr>
                  </a:p>
                  <a:p>
                    <a:pPr algn="ctr">
                      <a:lnSpc>
                        <a:spcPct val="90000"/>
                      </a:lnSpc>
                      <a:spcAft>
                        <a:spcPts val="600"/>
                      </a:spcAft>
                    </a:pPr>
                    <a:r>
                      <a:rPr lang="en-US" altLang="en-US" sz="1600" smtClean="0">
                        <a:solidFill>
                          <a:srgbClr val="FFFF00"/>
                        </a:solidFill>
                      </a:rPr>
                      <a:t>Unit dibutuhkan per hari</a:t>
                    </a:r>
                    <a:endParaRPr lang="en-US" altLang="en-US" sz="1600">
                      <a:solidFill>
                        <a:srgbClr val="FFFF00"/>
                      </a:solidFill>
                    </a:endParaRPr>
                  </a:p>
                </p:txBody>
              </p:sp>
              <p:sp>
                <p:nvSpPr>
                  <p:cNvPr id="4215" name="Line 72"/>
                  <p:cNvSpPr>
                    <a:spLocks noChangeShapeType="1"/>
                  </p:cNvSpPr>
                  <p:nvPr/>
                </p:nvSpPr>
                <p:spPr bwMode="auto">
                  <a:xfrm>
                    <a:off x="3520" y="2380"/>
                    <a:ext cx="1600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600">
                      <a:solidFill>
                        <a:srgbClr val="FFFF00"/>
                      </a:solidFill>
                    </a:endParaRPr>
                  </a:p>
                </p:txBody>
              </p:sp>
            </p:grpSp>
          </p:grpSp>
          <p:sp>
            <p:nvSpPr>
              <p:cNvPr id="4211" name="Rectangle 73"/>
              <p:cNvSpPr>
                <a:spLocks noChangeArrowheads="1"/>
              </p:cNvSpPr>
              <p:nvPr/>
            </p:nvSpPr>
            <p:spPr bwMode="auto">
              <a:xfrm>
                <a:off x="3118" y="2859"/>
                <a:ext cx="1324" cy="6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>
                  <a:spcAft>
                    <a:spcPts val="600"/>
                  </a:spcAft>
                </a:pPr>
                <a:r>
                  <a:rPr lang="en-US" altLang="en-US">
                    <a:solidFill>
                      <a:srgbClr val="FFFF00"/>
                    </a:solidFill>
                  </a:rPr>
                  <a:t>= 480 / 40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altLang="en-US">
                    <a:solidFill>
                      <a:srgbClr val="FFFF00"/>
                    </a:solidFill>
                  </a:rPr>
                  <a:t>= 12 </a:t>
                </a:r>
                <a:r>
                  <a:rPr lang="en-US" altLang="en-US" smtClean="0">
                    <a:solidFill>
                      <a:srgbClr val="FFFF00"/>
                    </a:solidFill>
                  </a:rPr>
                  <a:t>menit </a:t>
                </a:r>
                <a:r>
                  <a:rPr lang="en-US" altLang="en-US">
                    <a:solidFill>
                      <a:srgbClr val="FFFF00"/>
                    </a:solidFill>
                  </a:rPr>
                  <a:t>per unit</a:t>
                </a:r>
              </a:p>
            </p:txBody>
          </p:sp>
        </p:grpSp>
        <p:grpSp>
          <p:nvGrpSpPr>
            <p:cNvPr id="7" name="Group 6"/>
            <p:cNvGrpSpPr>
              <a:grpSpLocks/>
            </p:cNvGrpSpPr>
            <p:nvPr/>
          </p:nvGrpSpPr>
          <p:grpSpPr bwMode="auto">
            <a:xfrm>
              <a:off x="-714628" y="4831853"/>
              <a:ext cx="4659630" cy="1263820"/>
              <a:chOff x="2985985" y="4516438"/>
              <a:chExt cx="4659415" cy="1685637"/>
            </a:xfrm>
          </p:grpSpPr>
          <p:grpSp>
            <p:nvGrpSpPr>
              <p:cNvPr id="4207" name="Group 4"/>
              <p:cNvGrpSpPr>
                <a:grpSpLocks/>
              </p:cNvGrpSpPr>
              <p:nvPr/>
            </p:nvGrpSpPr>
            <p:grpSpPr bwMode="auto">
              <a:xfrm>
                <a:off x="2985985" y="4516438"/>
                <a:ext cx="4659415" cy="1513512"/>
                <a:chOff x="2439885" y="4516438"/>
                <a:chExt cx="4659415" cy="1513512"/>
              </a:xfrm>
            </p:grpSpPr>
            <p:graphicFrame>
              <p:nvGraphicFramePr>
                <p:cNvPr id="4123" name="Object 27"/>
                <p:cNvGraphicFramePr>
                  <a:graphicFrameLocks noChangeAspect="1"/>
                </p:cNvGraphicFramePr>
                <p:nvPr/>
              </p:nvGraphicFramePr>
              <p:xfrm>
                <a:off x="4965700" y="4516438"/>
                <a:ext cx="2133600" cy="109220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8209" name="Equation" r:id="rId4" imgW="2121120" imgH="1078560" progId="Equation.3">
                        <p:embed/>
                      </p:oleObj>
                    </mc:Choice>
                    <mc:Fallback>
                      <p:oleObj name="Equation" r:id="rId4" imgW="2121120" imgH="1078560" progId="Equation.3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5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4965700" y="4516438"/>
                              <a:ext cx="2133600" cy="1092200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4209" name="TextBox 2"/>
                <p:cNvSpPr txBox="1">
                  <a:spLocks noChangeArrowheads="1"/>
                </p:cNvSpPr>
                <p:nvPr/>
              </p:nvSpPr>
              <p:spPr bwMode="auto">
                <a:xfrm>
                  <a:off x="2439885" y="5241788"/>
                  <a:ext cx="2355850" cy="7881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r">
                    <a:lnSpc>
                      <a:spcPct val="90000"/>
                    </a:lnSpc>
                  </a:pPr>
                  <a:r>
                    <a:rPr lang="en-US" altLang="en-US">
                      <a:solidFill>
                        <a:srgbClr val="FFFF00"/>
                      </a:solidFill>
                    </a:rPr>
                    <a:t>Minimum </a:t>
                  </a:r>
                  <a:r>
                    <a:rPr lang="en-US" altLang="en-US" smtClean="0">
                      <a:solidFill>
                        <a:srgbClr val="FFFF00"/>
                      </a:solidFill>
                    </a:rPr>
                    <a:t>banyaknya stasiun kerja</a:t>
                  </a:r>
                  <a:endParaRPr lang="en-US" altLang="en-US">
                    <a:solidFill>
                      <a:srgbClr val="FFFF00"/>
                    </a:solidFill>
                  </a:endParaRPr>
                </a:p>
              </p:txBody>
            </p:sp>
          </p:grpSp>
          <p:sp>
            <p:nvSpPr>
              <p:cNvPr id="4208" name="TextBox 5"/>
              <p:cNvSpPr txBox="1">
                <a:spLocks noChangeArrowheads="1"/>
              </p:cNvSpPr>
              <p:nvPr/>
            </p:nvSpPr>
            <p:spPr bwMode="auto">
              <a:xfrm>
                <a:off x="5427558" y="5237397"/>
                <a:ext cx="2088936" cy="9646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>
                  <a:spcAft>
                    <a:spcPts val="600"/>
                  </a:spcAft>
                </a:pPr>
                <a:r>
                  <a:rPr lang="en-US" altLang="en-US">
                    <a:solidFill>
                      <a:srgbClr val="FFFF00"/>
                    </a:solidFill>
                  </a:rPr>
                  <a:t>= 65 / 12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altLang="en-US">
                    <a:solidFill>
                      <a:srgbClr val="FFFF00"/>
                    </a:solidFill>
                  </a:rPr>
                  <a:t>=5.42, or 6 </a:t>
                </a:r>
                <a:r>
                  <a:rPr lang="en-US" altLang="en-US" smtClean="0">
                    <a:solidFill>
                      <a:srgbClr val="FFFF00"/>
                    </a:solidFill>
                  </a:rPr>
                  <a:t>stasiun</a:t>
                </a:r>
                <a:endParaRPr lang="en-US" altLang="en-US">
                  <a:solidFill>
                    <a:srgbClr val="FFFF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95068329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52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152638" grpId="0" autoUpdateAnimBg="0"/>
      <p:bldP spid="61" grpId="0" autoUpdateAnimBg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64"/>
          <p:cNvSpPr>
            <a:spLocks noChangeArrowheads="1"/>
          </p:cNvSpPr>
          <p:nvPr/>
        </p:nvSpPr>
        <p:spPr bwMode="auto">
          <a:xfrm>
            <a:off x="5613400" y="1076325"/>
            <a:ext cx="3187700" cy="161925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graphicFrame>
        <p:nvGraphicFramePr>
          <p:cNvPr id="63" name="Table 62"/>
          <p:cNvGraphicFramePr>
            <a:graphicFrameLocks noGrp="1"/>
          </p:cNvGraphicFramePr>
          <p:nvPr/>
        </p:nvGraphicFramePr>
        <p:xfrm>
          <a:off x="685800" y="1047751"/>
          <a:ext cx="4457700" cy="32994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01700"/>
                <a:gridCol w="520700"/>
                <a:gridCol w="317500"/>
                <a:gridCol w="393700"/>
                <a:gridCol w="508000"/>
                <a:gridCol w="1816100"/>
              </a:tblGrid>
              <a:tr h="388616"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FFFFFF"/>
                          </a:solidFill>
                        </a:rPr>
                        <a:t>TABLE 9.2</a:t>
                      </a:r>
                      <a:endParaRPr lang="en-US" sz="1100" dirty="0">
                        <a:solidFill>
                          <a:srgbClr val="FFFFFF"/>
                        </a:solidFill>
                      </a:endParaRPr>
                    </a:p>
                  </a:txBody>
                  <a:tcPr marT="34288" marB="34288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1100" dirty="0" smtClean="0"/>
                        <a:t>Precedence Data for Wing Component</a:t>
                      </a:r>
                      <a:endParaRPr lang="en-US" sz="1100" dirty="0"/>
                    </a:p>
                  </a:txBody>
                  <a:tcPr marT="34288" marB="34288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36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bg1"/>
                          </a:solidFill>
                        </a:rPr>
                        <a:t>TASK</a:t>
                      </a:r>
                      <a:endParaRPr 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T="34288" marB="34288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bg1"/>
                          </a:solidFill>
                        </a:rPr>
                        <a:t>ASSEMBLY TIME (MINUTES)</a:t>
                      </a:r>
                      <a:endParaRPr 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T="34288" marB="34288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bg1"/>
                          </a:solidFill>
                        </a:rPr>
                        <a:t>TASK MUST FOLLOW TASK LISTED BELOW</a:t>
                      </a:r>
                      <a:endParaRPr 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T="34288" marB="34288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A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10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–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B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11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A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C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5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B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D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4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B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E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11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A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3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C, D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G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7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H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11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E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I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3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G, H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 gridSpan="3"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Total time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65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20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381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4000" smtClean="0">
                <a:latin typeface="Arial" pitchFamily="34" charset="0"/>
                <a:cs typeface="Arial" pitchFamily="34" charset="0"/>
              </a:rPr>
              <a:t>Wing Component Example</a:t>
            </a:r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4949827" y="2932510"/>
            <a:ext cx="3660774" cy="1995782"/>
            <a:chOff x="4949826" y="3910012"/>
            <a:chExt cx="3660774" cy="2220913"/>
          </a:xfrm>
        </p:grpSpPr>
        <p:grpSp>
          <p:nvGrpSpPr>
            <p:cNvPr id="4216" name="Group 3"/>
            <p:cNvGrpSpPr>
              <a:grpSpLocks/>
            </p:cNvGrpSpPr>
            <p:nvPr/>
          </p:nvGrpSpPr>
          <p:grpSpPr bwMode="auto">
            <a:xfrm>
              <a:off x="4953000" y="4197350"/>
              <a:ext cx="3657600" cy="1933575"/>
              <a:chOff x="4953000" y="4197350"/>
              <a:chExt cx="3657600" cy="1933575"/>
            </a:xfrm>
          </p:grpSpPr>
          <p:grpSp>
            <p:nvGrpSpPr>
              <p:cNvPr id="4227" name="Group 8"/>
              <p:cNvGrpSpPr>
                <a:grpSpLocks/>
              </p:cNvGrpSpPr>
              <p:nvPr/>
            </p:nvGrpSpPr>
            <p:grpSpPr bwMode="auto">
              <a:xfrm>
                <a:off x="7435850" y="4902200"/>
                <a:ext cx="1174750" cy="952500"/>
                <a:chOff x="4756" y="2304"/>
                <a:chExt cx="740" cy="600"/>
              </a:xfrm>
            </p:grpSpPr>
            <p:sp>
              <p:nvSpPr>
                <p:cNvPr id="4266" name="Line 9"/>
                <p:cNvSpPr>
                  <a:spLocks noChangeShapeType="1"/>
                </p:cNvSpPr>
                <p:nvPr/>
              </p:nvSpPr>
              <p:spPr bwMode="auto">
                <a:xfrm>
                  <a:off x="5144" y="2304"/>
                  <a:ext cx="152" cy="264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67" name="Line 10"/>
                <p:cNvSpPr>
                  <a:spLocks noChangeShapeType="1"/>
                </p:cNvSpPr>
                <p:nvPr/>
              </p:nvSpPr>
              <p:spPr bwMode="auto">
                <a:xfrm flipV="1">
                  <a:off x="4756" y="2728"/>
                  <a:ext cx="480" cy="176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4268" name="Group 11"/>
                <p:cNvGrpSpPr>
                  <a:grpSpLocks/>
                </p:cNvGrpSpPr>
                <p:nvPr/>
              </p:nvGrpSpPr>
              <p:grpSpPr bwMode="auto">
                <a:xfrm>
                  <a:off x="5240" y="2556"/>
                  <a:ext cx="256" cy="306"/>
                  <a:chOff x="5616" y="2396"/>
                  <a:chExt cx="256" cy="306"/>
                </a:xfrm>
              </p:grpSpPr>
              <p:sp>
                <p:nvSpPr>
                  <p:cNvPr id="152588" name="Oval 12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396"/>
                    <a:ext cx="256" cy="256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/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4270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60" y="2418"/>
                    <a:ext cx="153" cy="28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algn="ctr"/>
                    <a:r>
                      <a:rPr lang="en-US" altLang="en-US" sz="1600"/>
                      <a:t>I</a:t>
                    </a:r>
                  </a:p>
                </p:txBody>
              </p:sp>
            </p:grpSp>
          </p:grpSp>
          <p:grpSp>
            <p:nvGrpSpPr>
              <p:cNvPr id="4228" name="Group 14"/>
              <p:cNvGrpSpPr>
                <a:grpSpLocks/>
              </p:cNvGrpSpPr>
              <p:nvPr/>
            </p:nvGrpSpPr>
            <p:grpSpPr bwMode="auto">
              <a:xfrm>
                <a:off x="7302500" y="4695825"/>
                <a:ext cx="927100" cy="479425"/>
                <a:chOff x="4672" y="2174"/>
                <a:chExt cx="584" cy="302"/>
              </a:xfrm>
            </p:grpSpPr>
            <p:sp>
              <p:nvSpPr>
                <p:cNvPr id="4262" name="Line 15"/>
                <p:cNvSpPr>
                  <a:spLocks noChangeShapeType="1"/>
                </p:cNvSpPr>
                <p:nvPr/>
              </p:nvSpPr>
              <p:spPr bwMode="auto">
                <a:xfrm flipV="1">
                  <a:off x="4672" y="2294"/>
                  <a:ext cx="320" cy="16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4263" name="Group 16"/>
                <p:cNvGrpSpPr>
                  <a:grpSpLocks/>
                </p:cNvGrpSpPr>
                <p:nvPr/>
              </p:nvGrpSpPr>
              <p:grpSpPr bwMode="auto">
                <a:xfrm>
                  <a:off x="5000" y="2174"/>
                  <a:ext cx="256" cy="302"/>
                  <a:chOff x="5184" y="2164"/>
                  <a:chExt cx="256" cy="302"/>
                </a:xfrm>
              </p:grpSpPr>
              <p:sp>
                <p:nvSpPr>
                  <p:cNvPr id="152593" name="Oval 17"/>
                  <p:cNvSpPr>
                    <a:spLocks noChangeArrowheads="1"/>
                  </p:cNvSpPr>
                  <p:nvPr/>
                </p:nvSpPr>
                <p:spPr bwMode="auto">
                  <a:xfrm>
                    <a:off x="5184" y="2164"/>
                    <a:ext cx="256" cy="256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/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4265" name="Rectangle 18"/>
                  <p:cNvSpPr>
                    <a:spLocks noChangeArrowheads="1"/>
                  </p:cNvSpPr>
                  <p:nvPr/>
                </p:nvSpPr>
                <p:spPr bwMode="auto">
                  <a:xfrm>
                    <a:off x="5195" y="2182"/>
                    <a:ext cx="217" cy="28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algn="ctr"/>
                    <a:r>
                      <a:rPr lang="en-US" altLang="en-US" sz="1600"/>
                      <a:t>G</a:t>
                    </a:r>
                  </a:p>
                </p:txBody>
              </p:sp>
            </p:grpSp>
          </p:grpSp>
          <p:grpSp>
            <p:nvGrpSpPr>
              <p:cNvPr id="4229" name="Group 19"/>
              <p:cNvGrpSpPr>
                <a:grpSpLocks/>
              </p:cNvGrpSpPr>
              <p:nvPr/>
            </p:nvGrpSpPr>
            <p:grpSpPr bwMode="auto">
              <a:xfrm>
                <a:off x="6546850" y="4394200"/>
                <a:ext cx="946150" cy="1016000"/>
                <a:chOff x="4196" y="1984"/>
                <a:chExt cx="596" cy="640"/>
              </a:xfrm>
            </p:grpSpPr>
            <p:sp>
              <p:nvSpPr>
                <p:cNvPr id="4257" name="Line 20"/>
                <p:cNvSpPr>
                  <a:spLocks noChangeShapeType="1"/>
                </p:cNvSpPr>
                <p:nvPr/>
              </p:nvSpPr>
              <p:spPr bwMode="auto">
                <a:xfrm flipV="1">
                  <a:off x="4196" y="2368"/>
                  <a:ext cx="360" cy="256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58" name="Line 21"/>
                <p:cNvSpPr>
                  <a:spLocks noChangeShapeType="1"/>
                </p:cNvSpPr>
                <p:nvPr/>
              </p:nvSpPr>
              <p:spPr bwMode="auto">
                <a:xfrm>
                  <a:off x="4228" y="1984"/>
                  <a:ext cx="312" cy="224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4259" name="Group 22"/>
                <p:cNvGrpSpPr>
                  <a:grpSpLocks/>
                </p:cNvGrpSpPr>
                <p:nvPr/>
              </p:nvGrpSpPr>
              <p:grpSpPr bwMode="auto">
                <a:xfrm>
                  <a:off x="4536" y="2174"/>
                  <a:ext cx="256" cy="310"/>
                  <a:chOff x="4688" y="2164"/>
                  <a:chExt cx="256" cy="310"/>
                </a:xfrm>
              </p:grpSpPr>
              <p:sp>
                <p:nvSpPr>
                  <p:cNvPr id="152599" name="Oval 23"/>
                  <p:cNvSpPr>
                    <a:spLocks noChangeArrowheads="1"/>
                  </p:cNvSpPr>
                  <p:nvPr/>
                </p:nvSpPr>
                <p:spPr bwMode="auto">
                  <a:xfrm>
                    <a:off x="4688" y="2164"/>
                    <a:ext cx="256" cy="256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/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4261" name="Rectangle 24"/>
                  <p:cNvSpPr>
                    <a:spLocks noChangeArrowheads="1"/>
                  </p:cNvSpPr>
                  <p:nvPr/>
                </p:nvSpPr>
                <p:spPr bwMode="auto">
                  <a:xfrm>
                    <a:off x="4710" y="2190"/>
                    <a:ext cx="195" cy="28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algn="ctr"/>
                    <a:r>
                      <a:rPr lang="en-US" altLang="en-US" sz="1600"/>
                      <a:t>F</a:t>
                    </a:r>
                  </a:p>
                </p:txBody>
              </p:sp>
            </p:grpSp>
          </p:grpSp>
          <p:grpSp>
            <p:nvGrpSpPr>
              <p:cNvPr id="4230" name="Group 25"/>
              <p:cNvGrpSpPr>
                <a:grpSpLocks/>
              </p:cNvGrpSpPr>
              <p:nvPr/>
            </p:nvGrpSpPr>
            <p:grpSpPr bwMode="auto">
              <a:xfrm>
                <a:off x="5848350" y="4197350"/>
                <a:ext cx="908050" cy="1501775"/>
                <a:chOff x="3756" y="1860"/>
                <a:chExt cx="572" cy="946"/>
              </a:xfrm>
            </p:grpSpPr>
            <p:grpSp>
              <p:nvGrpSpPr>
                <p:cNvPr id="4249" name="Group 26"/>
                <p:cNvGrpSpPr>
                  <a:grpSpLocks/>
                </p:cNvGrpSpPr>
                <p:nvPr/>
              </p:nvGrpSpPr>
              <p:grpSpPr bwMode="auto">
                <a:xfrm>
                  <a:off x="4072" y="1860"/>
                  <a:ext cx="256" cy="306"/>
                  <a:chOff x="4192" y="1948"/>
                  <a:chExt cx="256" cy="306"/>
                </a:xfrm>
              </p:grpSpPr>
              <p:sp>
                <p:nvSpPr>
                  <p:cNvPr id="152603" name="Oval 27"/>
                  <p:cNvSpPr>
                    <a:spLocks noChangeArrowheads="1"/>
                  </p:cNvSpPr>
                  <p:nvPr/>
                </p:nvSpPr>
                <p:spPr bwMode="auto">
                  <a:xfrm>
                    <a:off x="4192" y="1948"/>
                    <a:ext cx="256" cy="256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/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4256" name="Rectangle 28"/>
                  <p:cNvSpPr>
                    <a:spLocks noChangeArrowheads="1"/>
                  </p:cNvSpPr>
                  <p:nvPr/>
                </p:nvSpPr>
                <p:spPr bwMode="auto">
                  <a:xfrm>
                    <a:off x="4215" y="1970"/>
                    <a:ext cx="209" cy="28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algn="ctr"/>
                    <a:r>
                      <a:rPr lang="en-US" altLang="en-US" sz="1600"/>
                      <a:t>C</a:t>
                    </a:r>
                  </a:p>
                </p:txBody>
              </p:sp>
            </p:grpSp>
            <p:sp>
              <p:nvSpPr>
                <p:cNvPr id="4250" name="Line 29"/>
                <p:cNvSpPr>
                  <a:spLocks noChangeShapeType="1"/>
                </p:cNvSpPr>
                <p:nvPr/>
              </p:nvSpPr>
              <p:spPr bwMode="auto">
                <a:xfrm>
                  <a:off x="3792" y="2304"/>
                  <a:ext cx="312" cy="240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51" name="Line 30"/>
                <p:cNvSpPr>
                  <a:spLocks noChangeShapeType="1"/>
                </p:cNvSpPr>
                <p:nvPr/>
              </p:nvSpPr>
              <p:spPr bwMode="auto">
                <a:xfrm flipV="1">
                  <a:off x="3756" y="2040"/>
                  <a:ext cx="328" cy="272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4252" name="Group 31"/>
                <p:cNvGrpSpPr>
                  <a:grpSpLocks/>
                </p:cNvGrpSpPr>
                <p:nvPr/>
              </p:nvGrpSpPr>
              <p:grpSpPr bwMode="auto">
                <a:xfrm>
                  <a:off x="4072" y="2500"/>
                  <a:ext cx="256" cy="306"/>
                  <a:chOff x="4192" y="2380"/>
                  <a:chExt cx="256" cy="306"/>
                </a:xfrm>
              </p:grpSpPr>
              <p:sp>
                <p:nvSpPr>
                  <p:cNvPr id="152608" name="Oval 32"/>
                  <p:cNvSpPr>
                    <a:spLocks noChangeArrowheads="1"/>
                  </p:cNvSpPr>
                  <p:nvPr/>
                </p:nvSpPr>
                <p:spPr bwMode="auto">
                  <a:xfrm>
                    <a:off x="4192" y="2380"/>
                    <a:ext cx="256" cy="256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/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4254" name="Rectangle 33"/>
                  <p:cNvSpPr>
                    <a:spLocks noChangeArrowheads="1"/>
                  </p:cNvSpPr>
                  <p:nvPr/>
                </p:nvSpPr>
                <p:spPr bwMode="auto">
                  <a:xfrm>
                    <a:off x="4215" y="2402"/>
                    <a:ext cx="209" cy="28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algn="ctr"/>
                    <a:r>
                      <a:rPr lang="en-US" altLang="en-US" sz="1600"/>
                      <a:t>D</a:t>
                    </a:r>
                  </a:p>
                </p:txBody>
              </p:sp>
            </p:grpSp>
          </p:grpSp>
          <p:grpSp>
            <p:nvGrpSpPr>
              <p:cNvPr id="4231" name="Group 34"/>
              <p:cNvGrpSpPr>
                <a:grpSpLocks/>
              </p:cNvGrpSpPr>
              <p:nvPr/>
            </p:nvGrpSpPr>
            <p:grpSpPr bwMode="auto">
              <a:xfrm>
                <a:off x="6019800" y="5645150"/>
                <a:ext cx="1600200" cy="485775"/>
                <a:chOff x="3864" y="2772"/>
                <a:chExt cx="1008" cy="306"/>
              </a:xfrm>
            </p:grpSpPr>
            <p:sp>
              <p:nvSpPr>
                <p:cNvPr id="4245" name="Line 35"/>
                <p:cNvSpPr>
                  <a:spLocks noChangeShapeType="1"/>
                </p:cNvSpPr>
                <p:nvPr/>
              </p:nvSpPr>
              <p:spPr bwMode="auto">
                <a:xfrm>
                  <a:off x="3864" y="2904"/>
                  <a:ext cx="744" cy="0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4246" name="Group 36"/>
                <p:cNvGrpSpPr>
                  <a:grpSpLocks/>
                </p:cNvGrpSpPr>
                <p:nvPr/>
              </p:nvGrpSpPr>
              <p:grpSpPr bwMode="auto">
                <a:xfrm>
                  <a:off x="4616" y="2772"/>
                  <a:ext cx="256" cy="306"/>
                  <a:chOff x="4872" y="2676"/>
                  <a:chExt cx="256" cy="306"/>
                </a:xfrm>
              </p:grpSpPr>
              <p:sp>
                <p:nvSpPr>
                  <p:cNvPr id="152613" name="Oval 37"/>
                  <p:cNvSpPr>
                    <a:spLocks noChangeArrowheads="1"/>
                  </p:cNvSpPr>
                  <p:nvPr/>
                </p:nvSpPr>
                <p:spPr bwMode="auto">
                  <a:xfrm>
                    <a:off x="4872" y="2676"/>
                    <a:ext cx="256" cy="256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/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4248" name="Rectangle 38"/>
                  <p:cNvSpPr>
                    <a:spLocks noChangeArrowheads="1"/>
                  </p:cNvSpPr>
                  <p:nvPr/>
                </p:nvSpPr>
                <p:spPr bwMode="auto">
                  <a:xfrm>
                    <a:off x="4887" y="2698"/>
                    <a:ext cx="209" cy="28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algn="ctr"/>
                    <a:r>
                      <a:rPr lang="en-US" altLang="en-US" sz="1600"/>
                      <a:t>H</a:t>
                    </a:r>
                  </a:p>
                </p:txBody>
              </p:sp>
            </p:grpSp>
          </p:grpSp>
          <p:grpSp>
            <p:nvGrpSpPr>
              <p:cNvPr id="4232" name="Group 39"/>
              <p:cNvGrpSpPr>
                <a:grpSpLocks/>
              </p:cNvGrpSpPr>
              <p:nvPr/>
            </p:nvGrpSpPr>
            <p:grpSpPr bwMode="auto">
              <a:xfrm>
                <a:off x="5067300" y="4695825"/>
                <a:ext cx="1155700" cy="1422400"/>
                <a:chOff x="3144" y="3006"/>
                <a:chExt cx="728" cy="896"/>
              </a:xfrm>
            </p:grpSpPr>
            <p:sp>
              <p:nvSpPr>
                <p:cNvPr id="4236" name="Line 40"/>
                <p:cNvSpPr>
                  <a:spLocks noChangeShapeType="1"/>
                </p:cNvSpPr>
                <p:nvPr/>
              </p:nvSpPr>
              <p:spPr bwMode="auto">
                <a:xfrm>
                  <a:off x="3144" y="3134"/>
                  <a:ext cx="368" cy="0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4237" name="Group 41"/>
                <p:cNvGrpSpPr>
                  <a:grpSpLocks/>
                </p:cNvGrpSpPr>
                <p:nvPr/>
              </p:nvGrpSpPr>
              <p:grpSpPr bwMode="auto">
                <a:xfrm>
                  <a:off x="3220" y="3006"/>
                  <a:ext cx="652" cy="896"/>
                  <a:chOff x="3340" y="2174"/>
                  <a:chExt cx="652" cy="896"/>
                </a:xfrm>
              </p:grpSpPr>
              <p:sp>
                <p:nvSpPr>
                  <p:cNvPr id="4238" name="Line 42"/>
                  <p:cNvSpPr>
                    <a:spLocks noChangeShapeType="1"/>
                  </p:cNvSpPr>
                  <p:nvPr/>
                </p:nvSpPr>
                <p:spPr bwMode="auto">
                  <a:xfrm>
                    <a:off x="3340" y="2312"/>
                    <a:ext cx="424" cy="488"/>
                  </a:xfrm>
                  <a:prstGeom prst="line">
                    <a:avLst/>
                  </a:prstGeom>
                  <a:noFill/>
                  <a:ln w="57150">
                    <a:solidFill>
                      <a:schemeClr val="tx1"/>
                    </a:solidFill>
                    <a:round/>
                    <a:headEnd/>
                    <a:tailEnd type="triangl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4239" name="Group 43"/>
                  <p:cNvGrpSpPr>
                    <a:grpSpLocks/>
                  </p:cNvGrpSpPr>
                  <p:nvPr/>
                </p:nvGrpSpPr>
                <p:grpSpPr bwMode="auto">
                  <a:xfrm>
                    <a:off x="3648" y="2174"/>
                    <a:ext cx="256" cy="302"/>
                    <a:chOff x="3648" y="2184"/>
                    <a:chExt cx="256" cy="302"/>
                  </a:xfrm>
                </p:grpSpPr>
                <p:sp>
                  <p:nvSpPr>
                    <p:cNvPr id="152620" name="Oval 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48" y="2184"/>
                      <a:ext cx="256" cy="256"/>
                    </a:xfrm>
                    <a:prstGeom prst="ellipse">
                      <a:avLst/>
                    </a:prstGeom>
                    <a:solidFill>
                      <a:schemeClr val="accent3"/>
                    </a:solidFill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/>
                  </p:spPr>
                  <p:txBody>
                    <a:bodyPr wrap="none" anchor="ctr"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latin typeface="+mn-lt"/>
                        <a:cs typeface="+mn-cs"/>
                      </a:endParaRPr>
                    </a:p>
                  </p:txBody>
                </p:sp>
                <p:sp>
                  <p:nvSpPr>
                    <p:cNvPr id="4244" name="Rectangle 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75" y="2202"/>
                      <a:ext cx="202" cy="28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algn="ctr"/>
                      <a:r>
                        <a:rPr lang="en-US" altLang="en-US" sz="1600"/>
                        <a:t>B</a:t>
                      </a:r>
                    </a:p>
                  </p:txBody>
                </p:sp>
              </p:grpSp>
              <p:grpSp>
                <p:nvGrpSpPr>
                  <p:cNvPr id="4240" name="Group 46"/>
                  <p:cNvGrpSpPr>
                    <a:grpSpLocks/>
                  </p:cNvGrpSpPr>
                  <p:nvPr/>
                </p:nvGrpSpPr>
                <p:grpSpPr bwMode="auto">
                  <a:xfrm>
                    <a:off x="3736" y="2772"/>
                    <a:ext cx="256" cy="298"/>
                    <a:chOff x="3896" y="2676"/>
                    <a:chExt cx="256" cy="298"/>
                  </a:xfrm>
                </p:grpSpPr>
                <p:sp>
                  <p:nvSpPr>
                    <p:cNvPr id="152623" name="Oval 4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96" y="2676"/>
                      <a:ext cx="256" cy="256"/>
                    </a:xfrm>
                    <a:prstGeom prst="ellipse">
                      <a:avLst/>
                    </a:prstGeom>
                    <a:solidFill>
                      <a:schemeClr val="accent3"/>
                    </a:solidFill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/>
                  </p:spPr>
                  <p:txBody>
                    <a:bodyPr wrap="none" anchor="ctr"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latin typeface="+mn-lt"/>
                        <a:cs typeface="+mn-cs"/>
                      </a:endParaRPr>
                    </a:p>
                  </p:txBody>
                </p:sp>
                <p:sp>
                  <p:nvSpPr>
                    <p:cNvPr id="4242" name="Rectangle 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915" y="2690"/>
                      <a:ext cx="202" cy="28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algn="ctr"/>
                      <a:r>
                        <a:rPr lang="en-US" altLang="en-US" sz="1600"/>
                        <a:t>E</a:t>
                      </a:r>
                    </a:p>
                  </p:txBody>
                </p:sp>
              </p:grpSp>
            </p:grpSp>
          </p:grpSp>
          <p:grpSp>
            <p:nvGrpSpPr>
              <p:cNvPr id="4233" name="Group 49"/>
              <p:cNvGrpSpPr>
                <a:grpSpLocks/>
              </p:cNvGrpSpPr>
              <p:nvPr/>
            </p:nvGrpSpPr>
            <p:grpSpPr bwMode="auto">
              <a:xfrm>
                <a:off x="4953000" y="4695825"/>
                <a:ext cx="406400" cy="479425"/>
                <a:chOff x="3192" y="2184"/>
                <a:chExt cx="256" cy="302"/>
              </a:xfrm>
            </p:grpSpPr>
            <p:sp>
              <p:nvSpPr>
                <p:cNvPr id="152626" name="Oval 50"/>
                <p:cNvSpPr>
                  <a:spLocks noChangeArrowheads="1"/>
                </p:cNvSpPr>
                <p:nvPr/>
              </p:nvSpPr>
              <p:spPr bwMode="auto">
                <a:xfrm>
                  <a:off x="3192" y="2184"/>
                  <a:ext cx="256" cy="256"/>
                </a:xfrm>
                <a:prstGeom prst="ellipse">
                  <a:avLst/>
                </a:prstGeom>
                <a:solidFill>
                  <a:schemeClr val="accent3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latin typeface="+mn-lt"/>
                    <a:cs typeface="+mn-cs"/>
                  </a:endParaRPr>
                </a:p>
              </p:txBody>
            </p:sp>
            <p:sp>
              <p:nvSpPr>
                <p:cNvPr id="4235" name="Rectangle 51"/>
                <p:cNvSpPr>
                  <a:spLocks noChangeArrowheads="1"/>
                </p:cNvSpPr>
                <p:nvPr/>
              </p:nvSpPr>
              <p:spPr bwMode="auto">
                <a:xfrm>
                  <a:off x="3210" y="2202"/>
                  <a:ext cx="202" cy="2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/>
                  <a:r>
                    <a:rPr lang="en-US" altLang="en-US" sz="1600"/>
                    <a:t>A</a:t>
                  </a:r>
                </a:p>
              </p:txBody>
            </p:sp>
          </p:grpSp>
        </p:grpSp>
        <p:grpSp>
          <p:nvGrpSpPr>
            <p:cNvPr id="4217" name="Group 52"/>
            <p:cNvGrpSpPr>
              <a:grpSpLocks/>
            </p:cNvGrpSpPr>
            <p:nvPr/>
          </p:nvGrpSpPr>
          <p:grpSpPr bwMode="auto">
            <a:xfrm>
              <a:off x="4949826" y="3910012"/>
              <a:ext cx="3624263" cy="1885949"/>
              <a:chOff x="3070" y="2511"/>
              <a:chExt cx="2283" cy="1188"/>
            </a:xfrm>
          </p:grpSpPr>
          <p:sp>
            <p:nvSpPr>
              <p:cNvPr id="4218" name="Rectangle 53"/>
              <p:cNvSpPr>
                <a:spLocks noChangeArrowheads="1"/>
              </p:cNvSpPr>
              <p:nvPr/>
            </p:nvSpPr>
            <p:spPr bwMode="auto">
              <a:xfrm>
                <a:off x="3070" y="2824"/>
                <a:ext cx="242" cy="2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400"/>
                  <a:t>10</a:t>
                </a:r>
              </a:p>
            </p:txBody>
          </p:sp>
          <p:sp>
            <p:nvSpPr>
              <p:cNvPr id="4219" name="Rectangle 54"/>
              <p:cNvSpPr>
                <a:spLocks noChangeArrowheads="1"/>
              </p:cNvSpPr>
              <p:nvPr/>
            </p:nvSpPr>
            <p:spPr bwMode="auto">
              <a:xfrm>
                <a:off x="4502" y="3440"/>
                <a:ext cx="233" cy="2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400"/>
                  <a:t>11</a:t>
                </a:r>
              </a:p>
            </p:txBody>
          </p:sp>
          <p:sp>
            <p:nvSpPr>
              <p:cNvPr id="4220" name="Rectangle 55"/>
              <p:cNvSpPr>
                <a:spLocks noChangeArrowheads="1"/>
              </p:cNvSpPr>
              <p:nvPr/>
            </p:nvSpPr>
            <p:spPr bwMode="auto">
              <a:xfrm>
                <a:off x="3622" y="3440"/>
                <a:ext cx="233" cy="2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400"/>
                  <a:t>11</a:t>
                </a:r>
              </a:p>
            </p:txBody>
          </p:sp>
          <p:sp>
            <p:nvSpPr>
              <p:cNvPr id="4221" name="Rectangle 56"/>
              <p:cNvSpPr>
                <a:spLocks noChangeArrowheads="1"/>
              </p:cNvSpPr>
              <p:nvPr/>
            </p:nvSpPr>
            <p:spPr bwMode="auto">
              <a:xfrm>
                <a:off x="3990" y="2511"/>
                <a:ext cx="179" cy="2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400"/>
                  <a:t>5</a:t>
                </a:r>
              </a:p>
            </p:txBody>
          </p:sp>
          <p:sp>
            <p:nvSpPr>
              <p:cNvPr id="4222" name="Rectangle 57"/>
              <p:cNvSpPr>
                <a:spLocks noChangeArrowheads="1"/>
              </p:cNvSpPr>
              <p:nvPr/>
            </p:nvSpPr>
            <p:spPr bwMode="auto">
              <a:xfrm>
                <a:off x="3990" y="3159"/>
                <a:ext cx="179" cy="2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400"/>
                  <a:t>4</a:t>
                </a:r>
              </a:p>
            </p:txBody>
          </p:sp>
          <p:sp>
            <p:nvSpPr>
              <p:cNvPr id="4223" name="Rectangle 58"/>
              <p:cNvSpPr>
                <a:spLocks noChangeArrowheads="1"/>
              </p:cNvSpPr>
              <p:nvPr/>
            </p:nvSpPr>
            <p:spPr bwMode="auto">
              <a:xfrm>
                <a:off x="5174" y="3216"/>
                <a:ext cx="179" cy="2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400"/>
                  <a:t>3</a:t>
                </a:r>
              </a:p>
            </p:txBody>
          </p:sp>
          <p:sp>
            <p:nvSpPr>
              <p:cNvPr id="4224" name="Rectangle 59"/>
              <p:cNvSpPr>
                <a:spLocks noChangeArrowheads="1"/>
              </p:cNvSpPr>
              <p:nvPr/>
            </p:nvSpPr>
            <p:spPr bwMode="auto">
              <a:xfrm>
                <a:off x="4918" y="2824"/>
                <a:ext cx="179" cy="2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400"/>
                  <a:t>7</a:t>
                </a:r>
              </a:p>
            </p:txBody>
          </p:sp>
          <p:sp>
            <p:nvSpPr>
              <p:cNvPr id="4225" name="Rectangle 60"/>
              <p:cNvSpPr>
                <a:spLocks noChangeArrowheads="1"/>
              </p:cNvSpPr>
              <p:nvPr/>
            </p:nvSpPr>
            <p:spPr bwMode="auto">
              <a:xfrm>
                <a:off x="3534" y="2824"/>
                <a:ext cx="233" cy="2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400"/>
                  <a:t>11</a:t>
                </a:r>
              </a:p>
            </p:txBody>
          </p:sp>
          <p:sp>
            <p:nvSpPr>
              <p:cNvPr id="4226" name="Rectangle 61"/>
              <p:cNvSpPr>
                <a:spLocks noChangeArrowheads="1"/>
              </p:cNvSpPr>
              <p:nvPr/>
            </p:nvSpPr>
            <p:spPr bwMode="auto">
              <a:xfrm>
                <a:off x="4454" y="2824"/>
                <a:ext cx="178" cy="2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400"/>
                  <a:t>3</a:t>
                </a:r>
              </a:p>
            </p:txBody>
          </p:sp>
        </p:grpSp>
      </p:grpSp>
      <p:sp>
        <p:nvSpPr>
          <p:cNvPr id="152638" name="Rectangle 62"/>
          <p:cNvSpPr>
            <a:spLocks noChangeArrowheads="1"/>
          </p:cNvSpPr>
          <p:nvPr/>
        </p:nvSpPr>
        <p:spPr bwMode="auto">
          <a:xfrm>
            <a:off x="7456489" y="2664619"/>
            <a:ext cx="12218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Figure </a:t>
            </a:r>
            <a:r>
              <a:rPr lang="en-US" altLang="en-US" sz="1600">
                <a:solidFill>
                  <a:schemeClr val="tx2"/>
                </a:solidFill>
              </a:rPr>
              <a:t>9.12</a:t>
            </a:r>
          </a:p>
        </p:txBody>
      </p:sp>
      <p:sp>
        <p:nvSpPr>
          <p:cNvPr id="61" name="Rectangle 65"/>
          <p:cNvSpPr>
            <a:spLocks noChangeArrowheads="1"/>
          </p:cNvSpPr>
          <p:nvPr/>
        </p:nvSpPr>
        <p:spPr bwMode="auto">
          <a:xfrm>
            <a:off x="6261100" y="1141810"/>
            <a:ext cx="24511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71500" indent="-571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85000"/>
              </a:lnSpc>
              <a:spcAft>
                <a:spcPct val="25000"/>
              </a:spcAft>
              <a:buFont typeface="Times" pitchFamily="18" charset="0"/>
              <a:buNone/>
            </a:pPr>
            <a:r>
              <a:rPr lang="en-US" altLang="en-US" sz="2000"/>
              <a:t>480	available mins per day</a:t>
            </a:r>
          </a:p>
          <a:p>
            <a:pPr>
              <a:lnSpc>
                <a:spcPct val="85000"/>
              </a:lnSpc>
              <a:spcAft>
                <a:spcPct val="25000"/>
              </a:spcAft>
              <a:buFont typeface="Times" pitchFamily="18" charset="0"/>
              <a:buNone/>
            </a:pPr>
            <a:r>
              <a:rPr lang="en-US" altLang="en-US" sz="2000"/>
              <a:t>40	units required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364202" y="2194150"/>
            <a:ext cx="5283200" cy="3108722"/>
            <a:chOff x="-777873" y="3233439"/>
            <a:chExt cx="5283200" cy="3108722"/>
          </a:xfrm>
        </p:grpSpPr>
        <p:sp>
          <p:nvSpPr>
            <p:cNvPr id="59" name="Rectangle 66"/>
            <p:cNvSpPr>
              <a:spLocks noChangeArrowheads="1"/>
            </p:cNvSpPr>
            <p:nvPr/>
          </p:nvSpPr>
          <p:spPr bwMode="auto">
            <a:xfrm>
              <a:off x="-777873" y="3233439"/>
              <a:ext cx="5283200" cy="3108722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FFFF00"/>
                </a:solidFill>
                <a:latin typeface="+mn-lt"/>
                <a:cs typeface="+mn-cs"/>
              </a:endParaRPr>
            </a:p>
          </p:txBody>
        </p:sp>
        <p:grpSp>
          <p:nvGrpSpPr>
            <p:cNvPr id="62" name="Group 67"/>
            <p:cNvGrpSpPr>
              <a:grpSpLocks/>
            </p:cNvGrpSpPr>
            <p:nvPr/>
          </p:nvGrpSpPr>
          <p:grpSpPr bwMode="auto">
            <a:xfrm>
              <a:off x="-122382" y="3538833"/>
              <a:ext cx="4324350" cy="1389459"/>
              <a:chOff x="2278" y="2191"/>
              <a:chExt cx="2724" cy="1167"/>
            </a:xfrm>
          </p:grpSpPr>
          <p:grpSp>
            <p:nvGrpSpPr>
              <p:cNvPr id="4210" name="Group 68"/>
              <p:cNvGrpSpPr>
                <a:grpSpLocks/>
              </p:cNvGrpSpPr>
              <p:nvPr/>
            </p:nvGrpSpPr>
            <p:grpSpPr bwMode="auto">
              <a:xfrm>
                <a:off x="2278" y="2191"/>
                <a:ext cx="2724" cy="701"/>
                <a:chOff x="2462" y="1895"/>
                <a:chExt cx="2724" cy="701"/>
              </a:xfrm>
            </p:grpSpPr>
            <p:sp>
              <p:nvSpPr>
                <p:cNvPr id="4212" name="Rectangle 69"/>
                <p:cNvSpPr>
                  <a:spLocks noChangeArrowheads="1"/>
                </p:cNvSpPr>
                <p:nvPr/>
              </p:nvSpPr>
              <p:spPr bwMode="auto">
                <a:xfrm>
                  <a:off x="2462" y="2160"/>
                  <a:ext cx="920" cy="3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r>
                    <a:rPr lang="en-US" altLang="en-US">
                      <a:solidFill>
                        <a:srgbClr val="FFFF00"/>
                      </a:solidFill>
                    </a:rPr>
                    <a:t>Cycle time =</a:t>
                  </a:r>
                </a:p>
              </p:txBody>
            </p:sp>
            <p:grpSp>
              <p:nvGrpSpPr>
                <p:cNvPr id="4213" name="Group 70"/>
                <p:cNvGrpSpPr>
                  <a:grpSpLocks/>
                </p:cNvGrpSpPr>
                <p:nvPr/>
              </p:nvGrpSpPr>
              <p:grpSpPr bwMode="auto">
                <a:xfrm>
                  <a:off x="3462" y="1895"/>
                  <a:ext cx="1724" cy="701"/>
                  <a:chOff x="3454" y="1935"/>
                  <a:chExt cx="1724" cy="701"/>
                </a:xfrm>
              </p:grpSpPr>
              <p:sp>
                <p:nvSpPr>
                  <p:cNvPr id="4214" name="Rectangle 71"/>
                  <p:cNvSpPr>
                    <a:spLocks noChangeArrowheads="1"/>
                  </p:cNvSpPr>
                  <p:nvPr/>
                </p:nvSpPr>
                <p:spPr bwMode="auto">
                  <a:xfrm>
                    <a:off x="3454" y="1935"/>
                    <a:ext cx="1724" cy="70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algn="ctr">
                      <a:lnSpc>
                        <a:spcPct val="90000"/>
                      </a:lnSpc>
                      <a:spcAft>
                        <a:spcPts val="600"/>
                      </a:spcAft>
                    </a:pPr>
                    <a:r>
                      <a:rPr lang="en-US" altLang="en-US" sz="1600">
                        <a:solidFill>
                          <a:srgbClr val="FFFF00"/>
                        </a:solidFill>
                      </a:rPr>
                      <a:t>Production time available per day</a:t>
                    </a:r>
                  </a:p>
                  <a:p>
                    <a:pPr algn="ctr">
                      <a:lnSpc>
                        <a:spcPct val="90000"/>
                      </a:lnSpc>
                      <a:spcAft>
                        <a:spcPts val="600"/>
                      </a:spcAft>
                    </a:pPr>
                    <a:r>
                      <a:rPr lang="en-US" altLang="en-US" sz="1600">
                        <a:solidFill>
                          <a:srgbClr val="FFFF00"/>
                        </a:solidFill>
                      </a:rPr>
                      <a:t>Units required per day</a:t>
                    </a:r>
                  </a:p>
                </p:txBody>
              </p:sp>
              <p:sp>
                <p:nvSpPr>
                  <p:cNvPr id="4215" name="Line 72"/>
                  <p:cNvSpPr>
                    <a:spLocks noChangeShapeType="1"/>
                  </p:cNvSpPr>
                  <p:nvPr/>
                </p:nvSpPr>
                <p:spPr bwMode="auto">
                  <a:xfrm>
                    <a:off x="3520" y="2380"/>
                    <a:ext cx="1600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600">
                      <a:solidFill>
                        <a:srgbClr val="FFFF00"/>
                      </a:solidFill>
                    </a:endParaRPr>
                  </a:p>
                </p:txBody>
              </p:sp>
            </p:grpSp>
          </p:grpSp>
          <p:sp>
            <p:nvSpPr>
              <p:cNvPr id="4211" name="Rectangle 73"/>
              <p:cNvSpPr>
                <a:spLocks noChangeArrowheads="1"/>
              </p:cNvSpPr>
              <p:nvPr/>
            </p:nvSpPr>
            <p:spPr bwMode="auto">
              <a:xfrm>
                <a:off x="3118" y="2751"/>
                <a:ext cx="1477" cy="6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>
                  <a:spcAft>
                    <a:spcPts val="600"/>
                  </a:spcAft>
                </a:pPr>
                <a:r>
                  <a:rPr lang="en-US" altLang="en-US">
                    <a:solidFill>
                      <a:srgbClr val="FFFF00"/>
                    </a:solidFill>
                  </a:rPr>
                  <a:t>= 480 / 40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altLang="en-US">
                    <a:solidFill>
                      <a:srgbClr val="FFFF00"/>
                    </a:solidFill>
                  </a:rPr>
                  <a:t>= 12 minutes per unit</a:t>
                </a:r>
              </a:p>
            </p:txBody>
          </p:sp>
        </p:grpSp>
        <p:grpSp>
          <p:nvGrpSpPr>
            <p:cNvPr id="7" name="Group 6"/>
            <p:cNvGrpSpPr>
              <a:grpSpLocks/>
            </p:cNvGrpSpPr>
            <p:nvPr/>
          </p:nvGrpSpPr>
          <p:grpSpPr bwMode="auto">
            <a:xfrm>
              <a:off x="-714628" y="4831854"/>
              <a:ext cx="4809642" cy="1438571"/>
              <a:chOff x="2985985" y="4516438"/>
              <a:chExt cx="4809420" cy="1918713"/>
            </a:xfrm>
          </p:grpSpPr>
          <p:grpSp>
            <p:nvGrpSpPr>
              <p:cNvPr id="4207" name="Group 4"/>
              <p:cNvGrpSpPr>
                <a:grpSpLocks/>
              </p:cNvGrpSpPr>
              <p:nvPr/>
            </p:nvGrpSpPr>
            <p:grpSpPr bwMode="auto">
              <a:xfrm>
                <a:off x="2985985" y="4516438"/>
                <a:ext cx="4659415" cy="1918713"/>
                <a:chOff x="2439885" y="4516438"/>
                <a:chExt cx="4659415" cy="1918713"/>
              </a:xfrm>
            </p:grpSpPr>
            <p:graphicFrame>
              <p:nvGraphicFramePr>
                <p:cNvPr id="4123" name="Object 27"/>
                <p:cNvGraphicFramePr>
                  <a:graphicFrameLocks noChangeAspect="1"/>
                </p:cNvGraphicFramePr>
                <p:nvPr/>
              </p:nvGraphicFramePr>
              <p:xfrm>
                <a:off x="4965700" y="4516438"/>
                <a:ext cx="2133600" cy="109220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9219" name="Equation" r:id="rId4" imgW="2121120" imgH="1078560" progId="Equation.3">
                        <p:embed/>
                      </p:oleObj>
                    </mc:Choice>
                    <mc:Fallback>
                      <p:oleObj name="Equation" r:id="rId4" imgW="2121120" imgH="1078560" progId="Equation.3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5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4965700" y="4516438"/>
                              <a:ext cx="2133600" cy="1092200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4209" name="TextBox 2"/>
                <p:cNvSpPr txBox="1">
                  <a:spLocks noChangeArrowheads="1"/>
                </p:cNvSpPr>
                <p:nvPr/>
              </p:nvSpPr>
              <p:spPr bwMode="auto">
                <a:xfrm>
                  <a:off x="2439885" y="5203646"/>
                  <a:ext cx="2355850" cy="12315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r">
                    <a:lnSpc>
                      <a:spcPct val="90000"/>
                    </a:lnSpc>
                  </a:pPr>
                  <a:r>
                    <a:rPr lang="en-US" altLang="en-US" sz="2000">
                      <a:solidFill>
                        <a:srgbClr val="FFFF00"/>
                      </a:solidFill>
                    </a:rPr>
                    <a:t>Minimum </a:t>
                  </a:r>
                  <a:r>
                    <a:rPr lang="en-US" altLang="en-US" sz="2000" smtClean="0">
                      <a:solidFill>
                        <a:srgbClr val="FFFF00"/>
                      </a:solidFill>
                    </a:rPr>
                    <a:t>banyaknya stasiun kerja</a:t>
                  </a:r>
                  <a:endParaRPr lang="en-US" altLang="en-US" sz="2000">
                    <a:solidFill>
                      <a:srgbClr val="FFFF00"/>
                    </a:solidFill>
                  </a:endParaRPr>
                </a:p>
              </p:txBody>
            </p:sp>
          </p:grpSp>
          <p:sp>
            <p:nvSpPr>
              <p:cNvPr id="4208" name="TextBox 5"/>
              <p:cNvSpPr txBox="1">
                <a:spLocks noChangeArrowheads="1"/>
              </p:cNvSpPr>
              <p:nvPr/>
            </p:nvSpPr>
            <p:spPr bwMode="auto">
              <a:xfrm>
                <a:off x="5427558" y="5237397"/>
                <a:ext cx="2367847" cy="1046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>
                  <a:spcAft>
                    <a:spcPts val="600"/>
                  </a:spcAft>
                </a:pPr>
                <a:r>
                  <a:rPr lang="en-US" altLang="en-US" sz="2000">
                    <a:solidFill>
                      <a:srgbClr val="FFFF00"/>
                    </a:solidFill>
                  </a:rPr>
                  <a:t>= 65 / 12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altLang="en-US" sz="2000">
                    <a:solidFill>
                      <a:srgbClr val="FFFF00"/>
                    </a:solidFill>
                  </a:rPr>
                  <a:t>=5.42, or 6 stations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42894652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52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152638" grpId="0" autoUpdateAnimBg="0"/>
      <p:bldP spid="61" grpId="0" autoUpdateAnimBg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016000" y="1104901"/>
          <a:ext cx="7112000" cy="35436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22400"/>
                <a:gridCol w="1308100"/>
                <a:gridCol w="4381500"/>
              </a:tblGrid>
              <a:tr h="48012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FFFF"/>
                          </a:solidFill>
                        </a:rPr>
                        <a:t>TABLE 9.3</a:t>
                      </a:r>
                      <a:endParaRPr lang="en-US" sz="1400" dirty="0">
                        <a:solidFill>
                          <a:srgbClr val="FFFFFF"/>
                        </a:solidFill>
                      </a:endParaRPr>
                    </a:p>
                  </a:txBody>
                  <a:tcPr marT="34295" marB="34295" anchor="ctr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400" dirty="0" smtClean="0"/>
                        <a:t>Layout Heuristics That May Be Used to Assign Tasks to Workstations in Assembly-Line Balancing </a:t>
                      </a: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80125">
                <a:tc gridSpan="2">
                  <a:txBody>
                    <a:bodyPr/>
                    <a:lstStyle/>
                    <a:p>
                      <a:pPr marL="266700" marR="0" lvl="0" indent="-2667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1.	Longest task time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>
                          <a:solidFill>
                            <a:srgbClr val="000000"/>
                          </a:solidFill>
                        </a:rPr>
                        <a:t>From</a:t>
                      </a:r>
                      <a:r>
                        <a:rPr lang="en-US" sz="1400" b="0" baseline="0" dirty="0" smtClean="0">
                          <a:solidFill>
                            <a:srgbClr val="000000"/>
                          </a:solidFill>
                        </a:rPr>
                        <a:t> the available tasks, choose the task with the largest (longest) task time</a:t>
                      </a: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85894">
                <a:tc gridSpan="2">
                  <a:txBody>
                    <a:bodyPr/>
                    <a:lstStyle/>
                    <a:p>
                      <a:pPr marL="266700" indent="-266700"/>
                      <a:r>
                        <a:rPr lang="en-US" sz="1400" dirty="0" smtClean="0"/>
                        <a:t>2.	Most following tasks</a:t>
                      </a: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rgbClr val="000000"/>
                          </a:solidFill>
                        </a:rPr>
                        <a:t>From</a:t>
                      </a:r>
                      <a:r>
                        <a:rPr lang="en-US" sz="1400" b="0" baseline="0" dirty="0" smtClean="0">
                          <a:solidFill>
                            <a:srgbClr val="000000"/>
                          </a:solidFill>
                        </a:rPr>
                        <a:t> the available tasks, 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1400" dirty="0" smtClean="0"/>
                        <a:t>hoose the task with the largest number of following tasks</a:t>
                      </a: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894">
                <a:tc gridSpan="2">
                  <a:txBody>
                    <a:bodyPr/>
                    <a:lstStyle/>
                    <a:p>
                      <a:pPr marL="266700" indent="-266700"/>
                      <a:r>
                        <a:rPr lang="en-US" sz="1400" dirty="0" smtClean="0"/>
                        <a:t>3.	Ranked positional weight</a:t>
                      </a: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>
                          <a:solidFill>
                            <a:srgbClr val="000000"/>
                          </a:solidFill>
                        </a:rPr>
                        <a:t>From</a:t>
                      </a:r>
                      <a:r>
                        <a:rPr lang="en-US" sz="1400" b="0" baseline="0" dirty="0" smtClean="0">
                          <a:solidFill>
                            <a:srgbClr val="000000"/>
                          </a:solidFill>
                        </a:rPr>
                        <a:t> the available tasks, 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1400" dirty="0" smtClean="0"/>
                        <a:t>hoose the task for which the sum of following task times is the longest</a:t>
                      </a:r>
                      <a:endParaRPr lang="en-US" sz="14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125">
                <a:tc gridSpan="2">
                  <a:txBody>
                    <a:bodyPr/>
                    <a:lstStyle/>
                    <a:p>
                      <a:pPr marL="266700" indent="-266700"/>
                      <a:r>
                        <a:rPr lang="en-US" sz="1400" dirty="0" smtClean="0"/>
                        <a:t>4.	Shortest task time</a:t>
                      </a: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rgbClr val="000000"/>
                          </a:solidFill>
                        </a:rPr>
                        <a:t>From</a:t>
                      </a:r>
                      <a:r>
                        <a:rPr lang="en-US" sz="1400" b="0" baseline="0" dirty="0" smtClean="0">
                          <a:solidFill>
                            <a:srgbClr val="000000"/>
                          </a:solidFill>
                        </a:rPr>
                        <a:t> the available tasks, 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1400" dirty="0" smtClean="0"/>
                        <a:t>hoose the task with the shortest task time</a:t>
                      </a: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894">
                <a:tc gridSpan="2">
                  <a:txBody>
                    <a:bodyPr/>
                    <a:lstStyle/>
                    <a:p>
                      <a:pPr marL="266700" indent="-266700"/>
                      <a:r>
                        <a:rPr lang="en-US" sz="1400" dirty="0" smtClean="0"/>
                        <a:t>5.	Least number of following tasks</a:t>
                      </a: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rgbClr val="000000"/>
                          </a:solidFill>
                        </a:rPr>
                        <a:t>From</a:t>
                      </a:r>
                      <a:r>
                        <a:rPr lang="en-US" sz="1400" b="0" baseline="0" dirty="0" smtClean="0">
                          <a:solidFill>
                            <a:srgbClr val="000000"/>
                          </a:solidFill>
                        </a:rPr>
                        <a:t> the available tasks, c</a:t>
                      </a:r>
                      <a:r>
                        <a:rPr lang="en-US" sz="1400" dirty="0" smtClean="0"/>
                        <a:t>hoose the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smtClean="0"/>
                        <a:t>task with the least number of subsequent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smtClean="0"/>
                        <a:t>tasks</a:t>
                      </a: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031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381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4000" smtClean="0">
                <a:latin typeface="Arial" pitchFamily="34" charset="0"/>
                <a:cs typeface="Arial" pitchFamily="34" charset="0"/>
              </a:rPr>
              <a:t>Wing Component Example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25500" y="2092036"/>
            <a:ext cx="7480300" cy="581892"/>
          </a:xfrm>
          <a:prstGeom prst="roundRect">
            <a:avLst/>
          </a:prstGeom>
          <a:noFill/>
          <a:ln w="76200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830767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381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4000" smtClean="0">
                <a:latin typeface="Arial" pitchFamily="34" charset="0"/>
                <a:cs typeface="Arial" pitchFamily="34" charset="0"/>
              </a:rPr>
              <a:t>Wing Component Example</a:t>
            </a:r>
          </a:p>
        </p:txBody>
      </p:sp>
      <p:grpSp>
        <p:nvGrpSpPr>
          <p:cNvPr id="5" name="Group 72"/>
          <p:cNvGrpSpPr>
            <a:grpSpLocks/>
          </p:cNvGrpSpPr>
          <p:nvPr/>
        </p:nvGrpSpPr>
        <p:grpSpPr bwMode="auto">
          <a:xfrm>
            <a:off x="873125" y="2438400"/>
            <a:ext cx="1066800" cy="2070497"/>
            <a:chOff x="550" y="2056"/>
            <a:chExt cx="561" cy="1739"/>
          </a:xfrm>
        </p:grpSpPr>
        <p:sp>
          <p:nvSpPr>
            <p:cNvPr id="142422" name="Rectangle 73"/>
            <p:cNvSpPr>
              <a:spLocks noChangeArrowheads="1"/>
            </p:cNvSpPr>
            <p:nvPr/>
          </p:nvSpPr>
          <p:spPr bwMode="auto">
            <a:xfrm>
              <a:off x="576" y="2056"/>
              <a:ext cx="520" cy="1656"/>
            </a:xfrm>
            <a:prstGeom prst="rect">
              <a:avLst/>
            </a:prstGeom>
            <a:solidFill>
              <a:schemeClr val="accent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42423" name="Rectangle 74"/>
            <p:cNvSpPr>
              <a:spLocks noChangeArrowheads="1"/>
            </p:cNvSpPr>
            <p:nvPr/>
          </p:nvSpPr>
          <p:spPr bwMode="auto">
            <a:xfrm>
              <a:off x="550" y="3366"/>
              <a:ext cx="561" cy="4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600"/>
                <a:t>Station 1</a:t>
              </a:r>
            </a:p>
          </p:txBody>
        </p:sp>
      </p:grpSp>
      <p:grpSp>
        <p:nvGrpSpPr>
          <p:cNvPr id="8" name="Group 75"/>
          <p:cNvGrpSpPr>
            <a:grpSpLocks/>
          </p:cNvGrpSpPr>
          <p:nvPr/>
        </p:nvGrpSpPr>
        <p:grpSpPr bwMode="auto">
          <a:xfrm>
            <a:off x="1838325" y="2205037"/>
            <a:ext cx="1060450" cy="1295400"/>
            <a:chOff x="1158" y="1860"/>
            <a:chExt cx="561" cy="1088"/>
          </a:xfrm>
        </p:grpSpPr>
        <p:sp>
          <p:nvSpPr>
            <p:cNvPr id="142420" name="Rectangle 76"/>
            <p:cNvSpPr>
              <a:spLocks noChangeArrowheads="1"/>
            </p:cNvSpPr>
            <p:nvPr/>
          </p:nvSpPr>
          <p:spPr bwMode="auto">
            <a:xfrm>
              <a:off x="1184" y="1860"/>
              <a:ext cx="520" cy="1088"/>
            </a:xfrm>
            <a:prstGeom prst="rect">
              <a:avLst/>
            </a:prstGeom>
            <a:solidFill>
              <a:schemeClr val="accent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42421" name="Rectangle 77"/>
            <p:cNvSpPr>
              <a:spLocks noChangeArrowheads="1"/>
            </p:cNvSpPr>
            <p:nvPr/>
          </p:nvSpPr>
          <p:spPr bwMode="auto">
            <a:xfrm>
              <a:off x="1158" y="1888"/>
              <a:ext cx="561" cy="4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600"/>
                <a:t>Station 2</a:t>
              </a:r>
            </a:p>
          </p:txBody>
        </p:sp>
      </p:grpSp>
      <p:grpSp>
        <p:nvGrpSpPr>
          <p:cNvPr id="11" name="Group 94"/>
          <p:cNvGrpSpPr>
            <a:grpSpLocks/>
          </p:cNvGrpSpPr>
          <p:nvPr/>
        </p:nvGrpSpPr>
        <p:grpSpPr bwMode="auto">
          <a:xfrm>
            <a:off x="3327400" y="2200275"/>
            <a:ext cx="2616200" cy="1688306"/>
            <a:chOff x="2096" y="1856"/>
            <a:chExt cx="1648" cy="1418"/>
          </a:xfrm>
        </p:grpSpPr>
        <p:grpSp>
          <p:nvGrpSpPr>
            <p:cNvPr id="142416" name="Group 84"/>
            <p:cNvGrpSpPr>
              <a:grpSpLocks/>
            </p:cNvGrpSpPr>
            <p:nvPr/>
          </p:nvGrpSpPr>
          <p:grpSpPr bwMode="auto">
            <a:xfrm>
              <a:off x="2096" y="1856"/>
              <a:ext cx="1648" cy="1384"/>
              <a:chOff x="2096" y="1856"/>
              <a:chExt cx="1648" cy="1384"/>
            </a:xfrm>
          </p:grpSpPr>
          <p:sp>
            <p:nvSpPr>
              <p:cNvPr id="142418" name="Rectangle 85"/>
              <p:cNvSpPr>
                <a:spLocks noChangeArrowheads="1"/>
              </p:cNvSpPr>
              <p:nvPr/>
            </p:nvSpPr>
            <p:spPr bwMode="auto">
              <a:xfrm>
                <a:off x="2880" y="2870"/>
                <a:ext cx="689" cy="253"/>
              </a:xfrm>
              <a:prstGeom prst="rect">
                <a:avLst/>
              </a:prstGeom>
              <a:solidFill>
                <a:schemeClr val="accent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600"/>
                  <a:t>Station 3</a:t>
                </a:r>
              </a:p>
            </p:txBody>
          </p:sp>
          <p:sp>
            <p:nvSpPr>
              <p:cNvPr id="142419" name="Rectangle 86"/>
              <p:cNvSpPr>
                <a:spLocks noChangeArrowheads="1"/>
              </p:cNvSpPr>
              <p:nvPr/>
            </p:nvSpPr>
            <p:spPr bwMode="auto">
              <a:xfrm>
                <a:off x="2096" y="1856"/>
                <a:ext cx="1648" cy="1384"/>
              </a:xfrm>
              <a:prstGeom prst="rect">
                <a:avLst/>
              </a:prstGeom>
              <a:solidFill>
                <a:schemeClr val="accent2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142417" name="Text Box 92"/>
            <p:cNvSpPr txBox="1">
              <a:spLocks noChangeArrowheads="1"/>
            </p:cNvSpPr>
            <p:nvPr/>
          </p:nvSpPr>
          <p:spPr bwMode="auto">
            <a:xfrm>
              <a:off x="2774" y="2990"/>
              <a:ext cx="626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/>
                <a:t>Station 4</a:t>
              </a:r>
            </a:p>
          </p:txBody>
        </p:sp>
      </p:grpSp>
      <p:grpSp>
        <p:nvGrpSpPr>
          <p:cNvPr id="16" name="Group 78"/>
          <p:cNvGrpSpPr>
            <a:grpSpLocks/>
          </p:cNvGrpSpPr>
          <p:nvPr/>
        </p:nvGrpSpPr>
        <p:grpSpPr bwMode="auto">
          <a:xfrm>
            <a:off x="2524124" y="3714750"/>
            <a:ext cx="1120775" cy="1428750"/>
            <a:chOff x="1590" y="3128"/>
            <a:chExt cx="561" cy="1011"/>
          </a:xfrm>
        </p:grpSpPr>
        <p:sp>
          <p:nvSpPr>
            <p:cNvPr id="142414" name="Rectangle 79"/>
            <p:cNvSpPr>
              <a:spLocks noChangeArrowheads="1"/>
            </p:cNvSpPr>
            <p:nvPr/>
          </p:nvSpPr>
          <p:spPr bwMode="auto">
            <a:xfrm>
              <a:off x="1624" y="3128"/>
              <a:ext cx="520" cy="920"/>
            </a:xfrm>
            <a:prstGeom prst="rect">
              <a:avLst/>
            </a:prstGeom>
            <a:solidFill>
              <a:schemeClr val="accent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42415" name="Rectangle 80"/>
            <p:cNvSpPr>
              <a:spLocks noChangeArrowheads="1"/>
            </p:cNvSpPr>
            <p:nvPr/>
          </p:nvSpPr>
          <p:spPr bwMode="auto">
            <a:xfrm>
              <a:off x="1590" y="3710"/>
              <a:ext cx="561" cy="4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600"/>
                <a:t>Station 3</a:t>
              </a:r>
            </a:p>
          </p:txBody>
        </p:sp>
      </p:grpSp>
      <p:grpSp>
        <p:nvGrpSpPr>
          <p:cNvPr id="19" name="Group 81"/>
          <p:cNvGrpSpPr>
            <a:grpSpLocks/>
          </p:cNvGrpSpPr>
          <p:nvPr/>
        </p:nvGrpSpPr>
        <p:grpSpPr bwMode="auto">
          <a:xfrm>
            <a:off x="5495925" y="3714750"/>
            <a:ext cx="1123950" cy="1428750"/>
            <a:chOff x="3462" y="3128"/>
            <a:chExt cx="561" cy="1011"/>
          </a:xfrm>
        </p:grpSpPr>
        <p:sp>
          <p:nvSpPr>
            <p:cNvPr id="142412" name="Rectangle 82"/>
            <p:cNvSpPr>
              <a:spLocks noChangeArrowheads="1"/>
            </p:cNvSpPr>
            <p:nvPr/>
          </p:nvSpPr>
          <p:spPr bwMode="auto">
            <a:xfrm>
              <a:off x="3496" y="3128"/>
              <a:ext cx="520" cy="920"/>
            </a:xfrm>
            <a:prstGeom prst="rect">
              <a:avLst/>
            </a:prstGeom>
            <a:solidFill>
              <a:schemeClr val="accent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42413" name="Rectangle 83"/>
            <p:cNvSpPr>
              <a:spLocks noChangeArrowheads="1"/>
            </p:cNvSpPr>
            <p:nvPr/>
          </p:nvSpPr>
          <p:spPr bwMode="auto">
            <a:xfrm>
              <a:off x="3462" y="3710"/>
              <a:ext cx="561" cy="4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600"/>
                <a:t>Station 5</a:t>
              </a:r>
            </a:p>
          </p:txBody>
        </p:sp>
      </p:grpSp>
      <p:grpSp>
        <p:nvGrpSpPr>
          <p:cNvPr id="22" name="Group 95"/>
          <p:cNvGrpSpPr>
            <a:grpSpLocks/>
          </p:cNvGrpSpPr>
          <p:nvPr/>
        </p:nvGrpSpPr>
        <p:grpSpPr bwMode="auto">
          <a:xfrm>
            <a:off x="6477000" y="2626518"/>
            <a:ext cx="1917700" cy="1671447"/>
            <a:chOff x="4080" y="2264"/>
            <a:chExt cx="1208" cy="1352"/>
          </a:xfrm>
        </p:grpSpPr>
        <p:grpSp>
          <p:nvGrpSpPr>
            <p:cNvPr id="142408" name="Group 87"/>
            <p:cNvGrpSpPr>
              <a:grpSpLocks/>
            </p:cNvGrpSpPr>
            <p:nvPr/>
          </p:nvGrpSpPr>
          <p:grpSpPr bwMode="auto">
            <a:xfrm>
              <a:off x="4080" y="2264"/>
              <a:ext cx="1208" cy="1304"/>
              <a:chOff x="4080" y="2264"/>
              <a:chExt cx="1208" cy="1304"/>
            </a:xfrm>
          </p:grpSpPr>
          <p:sp>
            <p:nvSpPr>
              <p:cNvPr id="142410" name="Rectangle 88"/>
              <p:cNvSpPr>
                <a:spLocks noChangeArrowheads="1"/>
              </p:cNvSpPr>
              <p:nvPr/>
            </p:nvSpPr>
            <p:spPr bwMode="auto">
              <a:xfrm>
                <a:off x="4454" y="3302"/>
                <a:ext cx="665" cy="2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600"/>
                  <a:t>Station 6</a:t>
                </a:r>
              </a:p>
            </p:txBody>
          </p:sp>
          <p:sp>
            <p:nvSpPr>
              <p:cNvPr id="142411" name="Rectangle 89"/>
              <p:cNvSpPr>
                <a:spLocks noChangeArrowheads="1"/>
              </p:cNvSpPr>
              <p:nvPr/>
            </p:nvSpPr>
            <p:spPr bwMode="auto">
              <a:xfrm>
                <a:off x="4080" y="2264"/>
                <a:ext cx="1208" cy="1304"/>
              </a:xfrm>
              <a:prstGeom prst="rect">
                <a:avLst/>
              </a:prstGeom>
              <a:solidFill>
                <a:schemeClr val="accent2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142409" name="Text Box 93"/>
            <p:cNvSpPr txBox="1">
              <a:spLocks noChangeArrowheads="1"/>
            </p:cNvSpPr>
            <p:nvPr/>
          </p:nvSpPr>
          <p:spPr bwMode="auto">
            <a:xfrm>
              <a:off x="4622" y="3342"/>
              <a:ext cx="626" cy="2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/>
                <a:t>Station 6</a:t>
              </a:r>
            </a:p>
          </p:txBody>
        </p:sp>
      </p:grpSp>
      <p:grpSp>
        <p:nvGrpSpPr>
          <p:cNvPr id="27" name="Group 16"/>
          <p:cNvGrpSpPr>
            <a:grpSpLocks/>
          </p:cNvGrpSpPr>
          <p:nvPr/>
        </p:nvGrpSpPr>
        <p:grpSpPr bwMode="auto">
          <a:xfrm>
            <a:off x="1066800" y="2184796"/>
            <a:ext cx="7112000" cy="2291951"/>
            <a:chOff x="672" y="1843"/>
            <a:chExt cx="4480" cy="1925"/>
          </a:xfrm>
        </p:grpSpPr>
        <p:grpSp>
          <p:nvGrpSpPr>
            <p:cNvPr id="142353" name="Group 17"/>
            <p:cNvGrpSpPr>
              <a:grpSpLocks/>
            </p:cNvGrpSpPr>
            <p:nvPr/>
          </p:nvGrpSpPr>
          <p:grpSpPr bwMode="auto">
            <a:xfrm>
              <a:off x="672" y="2096"/>
              <a:ext cx="4480" cy="1672"/>
              <a:chOff x="672" y="2096"/>
              <a:chExt cx="4480" cy="1672"/>
            </a:xfrm>
          </p:grpSpPr>
          <p:grpSp>
            <p:nvGrpSpPr>
              <p:cNvPr id="142364" name="Group 18"/>
              <p:cNvGrpSpPr>
                <a:grpSpLocks/>
              </p:cNvGrpSpPr>
              <p:nvPr/>
            </p:nvGrpSpPr>
            <p:grpSpPr bwMode="auto">
              <a:xfrm>
                <a:off x="3836" y="2672"/>
                <a:ext cx="1316" cy="856"/>
                <a:chOff x="3852" y="2632"/>
                <a:chExt cx="1316" cy="856"/>
              </a:xfrm>
            </p:grpSpPr>
            <p:sp>
              <p:nvSpPr>
                <p:cNvPr id="142403" name="Line 19"/>
                <p:cNvSpPr>
                  <a:spLocks noChangeShapeType="1"/>
                </p:cNvSpPr>
                <p:nvPr/>
              </p:nvSpPr>
              <p:spPr bwMode="auto">
                <a:xfrm flipV="1">
                  <a:off x="3852" y="3056"/>
                  <a:ext cx="1032" cy="432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2404" name="Line 20"/>
                <p:cNvSpPr>
                  <a:spLocks noChangeShapeType="1"/>
                </p:cNvSpPr>
                <p:nvPr/>
              </p:nvSpPr>
              <p:spPr bwMode="auto">
                <a:xfrm>
                  <a:off x="4388" y="2632"/>
                  <a:ext cx="496" cy="272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142405" name="Group 21"/>
                <p:cNvGrpSpPr>
                  <a:grpSpLocks/>
                </p:cNvGrpSpPr>
                <p:nvPr/>
              </p:nvGrpSpPr>
              <p:grpSpPr bwMode="auto">
                <a:xfrm>
                  <a:off x="4880" y="2832"/>
                  <a:ext cx="288" cy="384"/>
                  <a:chOff x="856" y="2424"/>
                  <a:chExt cx="288" cy="384"/>
                </a:xfrm>
              </p:grpSpPr>
              <p:sp>
                <p:nvSpPr>
                  <p:cNvPr id="81" name="Oval 22"/>
                  <p:cNvSpPr>
                    <a:spLocks noChangeArrowheads="1"/>
                  </p:cNvSpPr>
                  <p:nvPr/>
                </p:nvSpPr>
                <p:spPr bwMode="auto">
                  <a:xfrm>
                    <a:off x="856" y="2424"/>
                    <a:ext cx="288" cy="384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/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142407" name="Rectangle 23"/>
                  <p:cNvSpPr>
                    <a:spLocks noChangeArrowheads="1"/>
                  </p:cNvSpPr>
                  <p:nvPr/>
                </p:nvSpPr>
                <p:spPr bwMode="auto">
                  <a:xfrm>
                    <a:off x="936" y="2451"/>
                    <a:ext cx="161" cy="33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algn="ctr"/>
                    <a:r>
                      <a:rPr lang="en-US" altLang="en-US" sz="2000"/>
                      <a:t>I</a:t>
                    </a:r>
                  </a:p>
                </p:txBody>
              </p:sp>
            </p:grpSp>
          </p:grpSp>
          <p:grpSp>
            <p:nvGrpSpPr>
              <p:cNvPr id="142365" name="Group 24"/>
              <p:cNvGrpSpPr>
                <a:grpSpLocks/>
              </p:cNvGrpSpPr>
              <p:nvPr/>
            </p:nvGrpSpPr>
            <p:grpSpPr bwMode="auto">
              <a:xfrm>
                <a:off x="3560" y="2484"/>
                <a:ext cx="888" cy="384"/>
                <a:chOff x="3576" y="2444"/>
                <a:chExt cx="888" cy="384"/>
              </a:xfrm>
            </p:grpSpPr>
            <p:grpSp>
              <p:nvGrpSpPr>
                <p:cNvPr id="142399" name="Group 25"/>
                <p:cNvGrpSpPr>
                  <a:grpSpLocks/>
                </p:cNvGrpSpPr>
                <p:nvPr/>
              </p:nvGrpSpPr>
              <p:grpSpPr bwMode="auto">
                <a:xfrm>
                  <a:off x="4176" y="2444"/>
                  <a:ext cx="288" cy="384"/>
                  <a:chOff x="856" y="2424"/>
                  <a:chExt cx="288" cy="384"/>
                </a:xfrm>
              </p:grpSpPr>
              <p:sp>
                <p:nvSpPr>
                  <p:cNvPr id="76" name="Oval 26"/>
                  <p:cNvSpPr>
                    <a:spLocks noChangeArrowheads="1"/>
                  </p:cNvSpPr>
                  <p:nvPr/>
                </p:nvSpPr>
                <p:spPr bwMode="auto">
                  <a:xfrm>
                    <a:off x="856" y="2424"/>
                    <a:ext cx="288" cy="384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/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142402" name="Rectangle 27"/>
                  <p:cNvSpPr>
                    <a:spLocks noChangeArrowheads="1"/>
                  </p:cNvSpPr>
                  <p:nvPr/>
                </p:nvSpPr>
                <p:spPr bwMode="auto">
                  <a:xfrm>
                    <a:off x="895" y="2451"/>
                    <a:ext cx="242" cy="33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algn="ctr"/>
                    <a:r>
                      <a:rPr lang="en-US" altLang="en-US" sz="2000"/>
                      <a:t>G</a:t>
                    </a:r>
                  </a:p>
                </p:txBody>
              </p:sp>
            </p:grpSp>
            <p:sp>
              <p:nvSpPr>
                <p:cNvPr id="142400" name="Line 28"/>
                <p:cNvSpPr>
                  <a:spLocks noChangeShapeType="1"/>
                </p:cNvSpPr>
                <p:nvPr/>
              </p:nvSpPr>
              <p:spPr bwMode="auto">
                <a:xfrm>
                  <a:off x="3576" y="2608"/>
                  <a:ext cx="592" cy="0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42366" name="Group 29"/>
              <p:cNvGrpSpPr>
                <a:grpSpLocks/>
              </p:cNvGrpSpPr>
              <p:nvPr/>
            </p:nvGrpSpPr>
            <p:grpSpPr bwMode="auto">
              <a:xfrm>
                <a:off x="2492" y="2264"/>
                <a:ext cx="1124" cy="704"/>
                <a:chOff x="2508" y="2224"/>
                <a:chExt cx="1124" cy="704"/>
              </a:xfrm>
            </p:grpSpPr>
            <p:sp>
              <p:nvSpPr>
                <p:cNvPr id="142394" name="Line 30"/>
                <p:cNvSpPr>
                  <a:spLocks noChangeShapeType="1"/>
                </p:cNvSpPr>
                <p:nvPr/>
              </p:nvSpPr>
              <p:spPr bwMode="auto">
                <a:xfrm flipV="1">
                  <a:off x="2612" y="2672"/>
                  <a:ext cx="736" cy="256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2395" name="Line 31"/>
                <p:cNvSpPr>
                  <a:spLocks noChangeShapeType="1"/>
                </p:cNvSpPr>
                <p:nvPr/>
              </p:nvSpPr>
              <p:spPr bwMode="auto">
                <a:xfrm>
                  <a:off x="2508" y="2224"/>
                  <a:ext cx="824" cy="312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142396" name="Group 32"/>
                <p:cNvGrpSpPr>
                  <a:grpSpLocks/>
                </p:cNvGrpSpPr>
                <p:nvPr/>
              </p:nvGrpSpPr>
              <p:grpSpPr bwMode="auto">
                <a:xfrm>
                  <a:off x="3344" y="2444"/>
                  <a:ext cx="288" cy="384"/>
                  <a:chOff x="3344" y="2444"/>
                  <a:chExt cx="288" cy="384"/>
                </a:xfrm>
              </p:grpSpPr>
              <p:sp>
                <p:nvSpPr>
                  <p:cNvPr id="72" name="Oval 33"/>
                  <p:cNvSpPr>
                    <a:spLocks noChangeArrowheads="1"/>
                  </p:cNvSpPr>
                  <p:nvPr/>
                </p:nvSpPr>
                <p:spPr bwMode="auto">
                  <a:xfrm>
                    <a:off x="3344" y="2444"/>
                    <a:ext cx="288" cy="384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/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142398" name="Rectangle 34"/>
                  <p:cNvSpPr>
                    <a:spLocks noChangeArrowheads="1"/>
                  </p:cNvSpPr>
                  <p:nvPr/>
                </p:nvSpPr>
                <p:spPr bwMode="auto">
                  <a:xfrm>
                    <a:off x="3396" y="2471"/>
                    <a:ext cx="215" cy="33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algn="ctr"/>
                    <a:r>
                      <a:rPr lang="en-US" altLang="en-US" sz="2000"/>
                      <a:t>F</a:t>
                    </a:r>
                  </a:p>
                </p:txBody>
              </p:sp>
            </p:grpSp>
          </p:grpSp>
          <p:grpSp>
            <p:nvGrpSpPr>
              <p:cNvPr id="142367" name="Group 35"/>
              <p:cNvGrpSpPr>
                <a:grpSpLocks/>
              </p:cNvGrpSpPr>
              <p:nvPr/>
            </p:nvGrpSpPr>
            <p:grpSpPr bwMode="auto">
              <a:xfrm>
                <a:off x="1992" y="3384"/>
                <a:ext cx="1962" cy="384"/>
                <a:chOff x="2008" y="3344"/>
                <a:chExt cx="1962" cy="384"/>
              </a:xfrm>
            </p:grpSpPr>
            <p:grpSp>
              <p:nvGrpSpPr>
                <p:cNvPr id="142390" name="Group 36"/>
                <p:cNvGrpSpPr>
                  <a:grpSpLocks/>
                </p:cNvGrpSpPr>
                <p:nvPr/>
              </p:nvGrpSpPr>
              <p:grpSpPr bwMode="auto">
                <a:xfrm>
                  <a:off x="3624" y="3344"/>
                  <a:ext cx="346" cy="384"/>
                  <a:chOff x="856" y="2424"/>
                  <a:chExt cx="346" cy="384"/>
                </a:xfrm>
              </p:grpSpPr>
              <p:sp>
                <p:nvSpPr>
                  <p:cNvPr id="67" name="Oval 37"/>
                  <p:cNvSpPr>
                    <a:spLocks noChangeArrowheads="1"/>
                  </p:cNvSpPr>
                  <p:nvPr/>
                </p:nvSpPr>
                <p:spPr bwMode="auto">
                  <a:xfrm>
                    <a:off x="856" y="2424"/>
                    <a:ext cx="346" cy="384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/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142393" name="Rectangle 38"/>
                  <p:cNvSpPr>
                    <a:spLocks noChangeArrowheads="1"/>
                  </p:cNvSpPr>
                  <p:nvPr/>
                </p:nvSpPr>
                <p:spPr bwMode="auto">
                  <a:xfrm>
                    <a:off x="899" y="2451"/>
                    <a:ext cx="233" cy="33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algn="ctr"/>
                    <a:r>
                      <a:rPr lang="en-US" altLang="en-US" sz="2000"/>
                      <a:t>H</a:t>
                    </a:r>
                  </a:p>
                </p:txBody>
              </p:sp>
            </p:grpSp>
            <p:sp>
              <p:nvSpPr>
                <p:cNvPr id="142391" name="Line 39"/>
                <p:cNvSpPr>
                  <a:spLocks noChangeShapeType="1"/>
                </p:cNvSpPr>
                <p:nvPr/>
              </p:nvSpPr>
              <p:spPr bwMode="auto">
                <a:xfrm>
                  <a:off x="2008" y="3512"/>
                  <a:ext cx="1608" cy="0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42368" name="Group 40"/>
              <p:cNvGrpSpPr>
                <a:grpSpLocks/>
              </p:cNvGrpSpPr>
              <p:nvPr/>
            </p:nvGrpSpPr>
            <p:grpSpPr bwMode="auto">
              <a:xfrm>
                <a:off x="1500" y="2096"/>
                <a:ext cx="1092" cy="1120"/>
                <a:chOff x="1516" y="2056"/>
                <a:chExt cx="1092" cy="1120"/>
              </a:xfrm>
            </p:grpSpPr>
            <p:sp>
              <p:nvSpPr>
                <p:cNvPr id="142381" name="Line 41"/>
                <p:cNvSpPr>
                  <a:spLocks noChangeShapeType="1"/>
                </p:cNvSpPr>
                <p:nvPr/>
              </p:nvSpPr>
              <p:spPr bwMode="auto">
                <a:xfrm>
                  <a:off x="1528" y="2640"/>
                  <a:ext cx="792" cy="256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2382" name="Line 42"/>
                <p:cNvSpPr>
                  <a:spLocks noChangeShapeType="1"/>
                </p:cNvSpPr>
                <p:nvPr/>
              </p:nvSpPr>
              <p:spPr bwMode="auto">
                <a:xfrm flipV="1">
                  <a:off x="1516" y="2272"/>
                  <a:ext cx="792" cy="312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142383" name="Group 43"/>
                <p:cNvGrpSpPr>
                  <a:grpSpLocks/>
                </p:cNvGrpSpPr>
                <p:nvPr/>
              </p:nvGrpSpPr>
              <p:grpSpPr bwMode="auto">
                <a:xfrm>
                  <a:off x="2320" y="2056"/>
                  <a:ext cx="288" cy="1120"/>
                  <a:chOff x="2244" y="2056"/>
                  <a:chExt cx="288" cy="1120"/>
                </a:xfrm>
              </p:grpSpPr>
              <p:grpSp>
                <p:nvGrpSpPr>
                  <p:cNvPr id="142384" name="Group 44"/>
                  <p:cNvGrpSpPr>
                    <a:grpSpLocks/>
                  </p:cNvGrpSpPr>
                  <p:nvPr/>
                </p:nvGrpSpPr>
                <p:grpSpPr bwMode="auto">
                  <a:xfrm>
                    <a:off x="2244" y="2056"/>
                    <a:ext cx="288" cy="384"/>
                    <a:chOff x="856" y="2424"/>
                    <a:chExt cx="288" cy="384"/>
                  </a:xfrm>
                </p:grpSpPr>
                <p:sp>
                  <p:nvSpPr>
                    <p:cNvPr id="63" name="Oval 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56" y="2424"/>
                      <a:ext cx="288" cy="384"/>
                    </a:xfrm>
                    <a:prstGeom prst="ellipse">
                      <a:avLst/>
                    </a:prstGeom>
                    <a:solidFill>
                      <a:schemeClr val="accent3"/>
                    </a:solidFill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/>
                  </p:spPr>
                  <p:txBody>
                    <a:bodyPr wrap="none" anchor="ctr"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latin typeface="+mn-lt"/>
                        <a:cs typeface="+mn-cs"/>
                      </a:endParaRPr>
                    </a:p>
                  </p:txBody>
                </p:sp>
                <p:sp>
                  <p:nvSpPr>
                    <p:cNvPr id="142389" name="Rectangle 4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99" y="2451"/>
                      <a:ext cx="233" cy="33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algn="ctr"/>
                      <a:r>
                        <a:rPr lang="en-US" altLang="en-US" sz="2000"/>
                        <a:t>C</a:t>
                      </a:r>
                    </a:p>
                  </p:txBody>
                </p:sp>
              </p:grpSp>
              <p:grpSp>
                <p:nvGrpSpPr>
                  <p:cNvPr id="142385" name="Group 47"/>
                  <p:cNvGrpSpPr>
                    <a:grpSpLocks/>
                  </p:cNvGrpSpPr>
                  <p:nvPr/>
                </p:nvGrpSpPr>
                <p:grpSpPr bwMode="auto">
                  <a:xfrm>
                    <a:off x="2244" y="2792"/>
                    <a:ext cx="288" cy="384"/>
                    <a:chOff x="856" y="2424"/>
                    <a:chExt cx="288" cy="384"/>
                  </a:xfrm>
                </p:grpSpPr>
                <p:sp>
                  <p:nvSpPr>
                    <p:cNvPr id="61" name="Oval 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56" y="2424"/>
                      <a:ext cx="288" cy="384"/>
                    </a:xfrm>
                    <a:prstGeom prst="ellipse">
                      <a:avLst/>
                    </a:prstGeom>
                    <a:solidFill>
                      <a:schemeClr val="accent3"/>
                    </a:solidFill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/>
                  </p:spPr>
                  <p:txBody>
                    <a:bodyPr wrap="none" anchor="ctr"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latin typeface="+mn-lt"/>
                        <a:cs typeface="+mn-cs"/>
                      </a:endParaRPr>
                    </a:p>
                  </p:txBody>
                </p:sp>
                <p:sp>
                  <p:nvSpPr>
                    <p:cNvPr id="142387" name="Rectangle 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99" y="2451"/>
                      <a:ext cx="233" cy="33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algn="ctr"/>
                      <a:r>
                        <a:rPr lang="en-US" altLang="en-US" sz="2000"/>
                        <a:t>D</a:t>
                      </a:r>
                    </a:p>
                  </p:txBody>
                </p:sp>
              </p:grpSp>
            </p:grpSp>
          </p:grpSp>
          <p:grpSp>
            <p:nvGrpSpPr>
              <p:cNvPr id="142369" name="Group 50"/>
              <p:cNvGrpSpPr>
                <a:grpSpLocks/>
              </p:cNvGrpSpPr>
              <p:nvPr/>
            </p:nvGrpSpPr>
            <p:grpSpPr bwMode="auto">
              <a:xfrm>
                <a:off x="860" y="2484"/>
                <a:ext cx="1148" cy="1284"/>
                <a:chOff x="876" y="2444"/>
                <a:chExt cx="1148" cy="1284"/>
              </a:xfrm>
            </p:grpSpPr>
            <p:sp>
              <p:nvSpPr>
                <p:cNvPr id="142373" name="Line 51"/>
                <p:cNvSpPr>
                  <a:spLocks noChangeShapeType="1"/>
                </p:cNvSpPr>
                <p:nvPr/>
              </p:nvSpPr>
              <p:spPr bwMode="auto">
                <a:xfrm>
                  <a:off x="920" y="2608"/>
                  <a:ext cx="368" cy="0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2374" name="Line 52"/>
                <p:cNvSpPr>
                  <a:spLocks noChangeShapeType="1"/>
                </p:cNvSpPr>
                <p:nvPr/>
              </p:nvSpPr>
              <p:spPr bwMode="auto">
                <a:xfrm>
                  <a:off x="876" y="2632"/>
                  <a:ext cx="880" cy="776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142375" name="Group 53"/>
                <p:cNvGrpSpPr>
                  <a:grpSpLocks/>
                </p:cNvGrpSpPr>
                <p:nvPr/>
              </p:nvGrpSpPr>
              <p:grpSpPr bwMode="auto">
                <a:xfrm>
                  <a:off x="1296" y="2444"/>
                  <a:ext cx="288" cy="384"/>
                  <a:chOff x="856" y="2424"/>
                  <a:chExt cx="288" cy="384"/>
                </a:xfrm>
              </p:grpSpPr>
              <p:sp>
                <p:nvSpPr>
                  <p:cNvPr id="54" name="Oval 54"/>
                  <p:cNvSpPr>
                    <a:spLocks noChangeArrowheads="1"/>
                  </p:cNvSpPr>
                  <p:nvPr/>
                </p:nvSpPr>
                <p:spPr bwMode="auto">
                  <a:xfrm>
                    <a:off x="856" y="2424"/>
                    <a:ext cx="288" cy="384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/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142380" name="Rectangle 55"/>
                  <p:cNvSpPr>
                    <a:spLocks noChangeArrowheads="1"/>
                  </p:cNvSpPr>
                  <p:nvPr/>
                </p:nvSpPr>
                <p:spPr bwMode="auto">
                  <a:xfrm>
                    <a:off x="904" y="2451"/>
                    <a:ext cx="224" cy="33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algn="ctr"/>
                    <a:r>
                      <a:rPr lang="en-US" altLang="en-US" sz="2000"/>
                      <a:t>B</a:t>
                    </a:r>
                  </a:p>
                </p:txBody>
              </p:sp>
            </p:grpSp>
            <p:grpSp>
              <p:nvGrpSpPr>
                <p:cNvPr id="142376" name="Group 56"/>
                <p:cNvGrpSpPr>
                  <a:grpSpLocks/>
                </p:cNvGrpSpPr>
                <p:nvPr/>
              </p:nvGrpSpPr>
              <p:grpSpPr bwMode="auto">
                <a:xfrm>
                  <a:off x="1736" y="3344"/>
                  <a:ext cx="288" cy="384"/>
                  <a:chOff x="856" y="2424"/>
                  <a:chExt cx="288" cy="384"/>
                </a:xfrm>
              </p:grpSpPr>
              <p:sp>
                <p:nvSpPr>
                  <p:cNvPr id="52" name="Oval 57"/>
                  <p:cNvSpPr>
                    <a:spLocks noChangeArrowheads="1"/>
                  </p:cNvSpPr>
                  <p:nvPr/>
                </p:nvSpPr>
                <p:spPr bwMode="auto">
                  <a:xfrm>
                    <a:off x="856" y="2424"/>
                    <a:ext cx="288" cy="384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/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142378" name="Rectangle 58"/>
                  <p:cNvSpPr>
                    <a:spLocks noChangeArrowheads="1"/>
                  </p:cNvSpPr>
                  <p:nvPr/>
                </p:nvSpPr>
                <p:spPr bwMode="auto">
                  <a:xfrm>
                    <a:off x="903" y="2451"/>
                    <a:ext cx="224" cy="33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algn="ctr"/>
                    <a:r>
                      <a:rPr lang="en-US" altLang="en-US" sz="2000"/>
                      <a:t>E</a:t>
                    </a:r>
                  </a:p>
                </p:txBody>
              </p:sp>
            </p:grpSp>
          </p:grpSp>
          <p:grpSp>
            <p:nvGrpSpPr>
              <p:cNvPr id="142370" name="Group 59"/>
              <p:cNvGrpSpPr>
                <a:grpSpLocks/>
              </p:cNvGrpSpPr>
              <p:nvPr/>
            </p:nvGrpSpPr>
            <p:grpSpPr bwMode="auto">
              <a:xfrm>
                <a:off x="672" y="2484"/>
                <a:ext cx="288" cy="384"/>
                <a:chOff x="856" y="2424"/>
                <a:chExt cx="288" cy="384"/>
              </a:xfrm>
            </p:grpSpPr>
            <p:sp>
              <p:nvSpPr>
                <p:cNvPr id="46" name="Oval 60"/>
                <p:cNvSpPr>
                  <a:spLocks noChangeArrowheads="1"/>
                </p:cNvSpPr>
                <p:nvPr/>
              </p:nvSpPr>
              <p:spPr bwMode="auto">
                <a:xfrm>
                  <a:off x="856" y="2424"/>
                  <a:ext cx="288" cy="384"/>
                </a:xfrm>
                <a:prstGeom prst="ellipse">
                  <a:avLst/>
                </a:prstGeom>
                <a:solidFill>
                  <a:schemeClr val="accent3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latin typeface="+mn-lt"/>
                    <a:cs typeface="+mn-cs"/>
                  </a:endParaRPr>
                </a:p>
              </p:txBody>
            </p:sp>
            <p:sp>
              <p:nvSpPr>
                <p:cNvPr id="142372" name="Rectangle 61"/>
                <p:cNvSpPr>
                  <a:spLocks noChangeArrowheads="1"/>
                </p:cNvSpPr>
                <p:nvPr/>
              </p:nvSpPr>
              <p:spPr bwMode="auto">
                <a:xfrm>
                  <a:off x="903" y="2451"/>
                  <a:ext cx="224" cy="3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/>
                  <a:r>
                    <a:rPr lang="en-US" altLang="en-US" sz="2000"/>
                    <a:t>A</a:t>
                  </a:r>
                </a:p>
              </p:txBody>
            </p:sp>
          </p:grpSp>
        </p:grpSp>
        <p:grpSp>
          <p:nvGrpSpPr>
            <p:cNvPr id="142354" name="Group 62"/>
            <p:cNvGrpSpPr>
              <a:grpSpLocks/>
            </p:cNvGrpSpPr>
            <p:nvPr/>
          </p:nvGrpSpPr>
          <p:grpSpPr bwMode="auto">
            <a:xfrm>
              <a:off x="694" y="1843"/>
              <a:ext cx="4429" cy="1574"/>
              <a:chOff x="694" y="1843"/>
              <a:chExt cx="4429" cy="1574"/>
            </a:xfrm>
          </p:grpSpPr>
          <p:sp>
            <p:nvSpPr>
              <p:cNvPr id="142355" name="Rectangle 63"/>
              <p:cNvSpPr>
                <a:spLocks noChangeArrowheads="1"/>
              </p:cNvSpPr>
              <p:nvPr/>
            </p:nvSpPr>
            <p:spPr bwMode="auto">
              <a:xfrm>
                <a:off x="694" y="2212"/>
                <a:ext cx="278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/>
                  <a:t>10</a:t>
                </a:r>
              </a:p>
            </p:txBody>
          </p:sp>
          <p:sp>
            <p:nvSpPr>
              <p:cNvPr id="142356" name="Rectangle 64"/>
              <p:cNvSpPr>
                <a:spLocks noChangeArrowheads="1"/>
              </p:cNvSpPr>
              <p:nvPr/>
            </p:nvSpPr>
            <p:spPr bwMode="auto">
              <a:xfrm>
                <a:off x="1310" y="2212"/>
                <a:ext cx="267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/>
                  <a:t>11</a:t>
                </a:r>
              </a:p>
            </p:txBody>
          </p:sp>
          <p:sp>
            <p:nvSpPr>
              <p:cNvPr id="142357" name="Rectangle 65"/>
              <p:cNvSpPr>
                <a:spLocks noChangeArrowheads="1"/>
              </p:cNvSpPr>
              <p:nvPr/>
            </p:nvSpPr>
            <p:spPr bwMode="auto">
              <a:xfrm>
                <a:off x="1750" y="3107"/>
                <a:ext cx="267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/>
                  <a:t>11</a:t>
                </a:r>
              </a:p>
            </p:txBody>
          </p:sp>
          <p:sp>
            <p:nvSpPr>
              <p:cNvPr id="142358" name="Rectangle 66"/>
              <p:cNvSpPr>
                <a:spLocks noChangeArrowheads="1"/>
              </p:cNvSpPr>
              <p:nvPr/>
            </p:nvSpPr>
            <p:spPr bwMode="auto">
              <a:xfrm>
                <a:off x="2374" y="1843"/>
                <a:ext cx="197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/>
                  <a:t>5</a:t>
                </a:r>
              </a:p>
            </p:txBody>
          </p:sp>
          <p:sp>
            <p:nvSpPr>
              <p:cNvPr id="142359" name="Rectangle 67"/>
              <p:cNvSpPr>
                <a:spLocks noChangeArrowheads="1"/>
              </p:cNvSpPr>
              <p:nvPr/>
            </p:nvSpPr>
            <p:spPr bwMode="auto">
              <a:xfrm>
                <a:off x="2374" y="2555"/>
                <a:ext cx="197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/>
                  <a:t>4</a:t>
                </a:r>
              </a:p>
            </p:txBody>
          </p:sp>
          <p:sp>
            <p:nvSpPr>
              <p:cNvPr id="142360" name="Rectangle 68"/>
              <p:cNvSpPr>
                <a:spLocks noChangeArrowheads="1"/>
              </p:cNvSpPr>
              <p:nvPr/>
            </p:nvSpPr>
            <p:spPr bwMode="auto">
              <a:xfrm>
                <a:off x="3398" y="2200"/>
                <a:ext cx="197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/>
                  <a:t>3</a:t>
                </a:r>
              </a:p>
            </p:txBody>
          </p:sp>
          <p:sp>
            <p:nvSpPr>
              <p:cNvPr id="142361" name="Rectangle 69"/>
              <p:cNvSpPr>
                <a:spLocks noChangeArrowheads="1"/>
              </p:cNvSpPr>
              <p:nvPr/>
            </p:nvSpPr>
            <p:spPr bwMode="auto">
              <a:xfrm>
                <a:off x="4238" y="2224"/>
                <a:ext cx="197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/>
                  <a:t>7</a:t>
                </a:r>
              </a:p>
            </p:txBody>
          </p:sp>
          <p:sp>
            <p:nvSpPr>
              <p:cNvPr id="142362" name="Rectangle 70"/>
              <p:cNvSpPr>
                <a:spLocks noChangeArrowheads="1"/>
              </p:cNvSpPr>
              <p:nvPr/>
            </p:nvSpPr>
            <p:spPr bwMode="auto">
              <a:xfrm>
                <a:off x="3638" y="3107"/>
                <a:ext cx="267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/>
                  <a:t>11</a:t>
                </a:r>
              </a:p>
            </p:txBody>
          </p:sp>
          <p:sp>
            <p:nvSpPr>
              <p:cNvPr id="142363" name="Rectangle 71"/>
              <p:cNvSpPr>
                <a:spLocks noChangeArrowheads="1"/>
              </p:cNvSpPr>
              <p:nvPr/>
            </p:nvSpPr>
            <p:spPr bwMode="auto">
              <a:xfrm>
                <a:off x="4926" y="2623"/>
                <a:ext cx="197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/>
                  <a:t>3</a:t>
                </a:r>
              </a:p>
            </p:txBody>
          </p:sp>
        </p:grpSp>
      </p:grpSp>
      <p:sp>
        <p:nvSpPr>
          <p:cNvPr id="83" name="Rectangle 90"/>
          <p:cNvSpPr>
            <a:spLocks noChangeArrowheads="1"/>
          </p:cNvSpPr>
          <p:nvPr/>
        </p:nvSpPr>
        <p:spPr bwMode="auto">
          <a:xfrm>
            <a:off x="750888" y="1315641"/>
            <a:ext cx="12218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Figure </a:t>
            </a:r>
            <a:r>
              <a:rPr lang="en-US" altLang="en-US" sz="1600">
                <a:solidFill>
                  <a:schemeClr val="tx2"/>
                </a:solidFill>
              </a:rPr>
              <a:t>9.13</a:t>
            </a:r>
          </a:p>
        </p:txBody>
      </p:sp>
      <p:grpSp>
        <p:nvGrpSpPr>
          <p:cNvPr id="84" name="Group 9"/>
          <p:cNvGrpSpPr>
            <a:grpSpLocks/>
          </p:cNvGrpSpPr>
          <p:nvPr/>
        </p:nvGrpSpPr>
        <p:grpSpPr bwMode="auto">
          <a:xfrm>
            <a:off x="5559426" y="981075"/>
            <a:ext cx="3241675" cy="1619250"/>
            <a:chOff x="3598" y="904"/>
            <a:chExt cx="2042" cy="1360"/>
          </a:xfrm>
        </p:grpSpPr>
        <p:sp>
          <p:nvSpPr>
            <p:cNvPr id="85" name="Rectangle 10"/>
            <p:cNvSpPr>
              <a:spLocks noChangeArrowheads="1"/>
            </p:cNvSpPr>
            <p:nvPr/>
          </p:nvSpPr>
          <p:spPr bwMode="auto">
            <a:xfrm>
              <a:off x="3632" y="904"/>
              <a:ext cx="2008" cy="1360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latin typeface="+mn-lt"/>
                <a:cs typeface="+mn-cs"/>
              </a:endParaRPr>
            </a:p>
          </p:txBody>
        </p:sp>
        <p:sp>
          <p:nvSpPr>
            <p:cNvPr id="142348" name="Rectangle 11"/>
            <p:cNvSpPr>
              <a:spLocks noChangeArrowheads="1"/>
            </p:cNvSpPr>
            <p:nvPr/>
          </p:nvSpPr>
          <p:spPr bwMode="auto">
            <a:xfrm>
              <a:off x="4040" y="959"/>
              <a:ext cx="1544" cy="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571500" indent="-5715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  <a:spcAft>
                  <a:spcPct val="25000"/>
                </a:spcAft>
                <a:buFont typeface="Times" pitchFamily="18" charset="0"/>
                <a:buNone/>
              </a:pPr>
              <a:r>
                <a:rPr lang="en-US" altLang="en-US" sz="1600"/>
                <a:t>480	</a:t>
              </a:r>
              <a:r>
                <a:rPr lang="en-US" altLang="en-US" sz="1600" smtClean="0"/>
                <a:t>Tersedia menit</a:t>
              </a:r>
              <a:r>
                <a:rPr lang="en-US" altLang="en-US" sz="1600" smtClean="0"/>
                <a:t> per hari</a:t>
              </a:r>
              <a:endParaRPr lang="en-US" altLang="en-US" sz="1600"/>
            </a:p>
            <a:p>
              <a:pPr>
                <a:lnSpc>
                  <a:spcPct val="85000"/>
                </a:lnSpc>
                <a:spcAft>
                  <a:spcPct val="25000"/>
                </a:spcAft>
                <a:buFont typeface="Times" pitchFamily="18" charset="0"/>
                <a:buNone/>
              </a:pPr>
              <a:r>
                <a:rPr lang="en-US" altLang="en-US" sz="1600"/>
                <a:t>40	</a:t>
              </a:r>
              <a:r>
                <a:rPr lang="en-US" altLang="en-US" sz="1600" smtClean="0"/>
                <a:t>Unit dibutuhkan</a:t>
              </a:r>
              <a:endParaRPr lang="en-US" altLang="en-US" sz="1600"/>
            </a:p>
          </p:txBody>
        </p:sp>
        <p:sp>
          <p:nvSpPr>
            <p:cNvPr id="142349" name="Rectangle 12"/>
            <p:cNvSpPr>
              <a:spLocks noChangeArrowheads="1"/>
            </p:cNvSpPr>
            <p:nvPr/>
          </p:nvSpPr>
          <p:spPr bwMode="auto">
            <a:xfrm>
              <a:off x="3877" y="1560"/>
              <a:ext cx="1481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 smtClean="0"/>
                <a:t>Waktu siklus </a:t>
              </a:r>
              <a:r>
                <a:rPr lang="en-US" altLang="en-US" sz="1600"/>
                <a:t>= 12 </a:t>
              </a:r>
              <a:r>
                <a:rPr lang="en-US" altLang="en-US" sz="1600" smtClean="0"/>
                <a:t>menit</a:t>
              </a:r>
              <a:endParaRPr lang="en-US" altLang="en-US" sz="1600"/>
            </a:p>
          </p:txBody>
        </p:sp>
        <p:grpSp>
          <p:nvGrpSpPr>
            <p:cNvPr id="142350" name="Group 13"/>
            <p:cNvGrpSpPr>
              <a:grpSpLocks/>
            </p:cNvGrpSpPr>
            <p:nvPr/>
          </p:nvGrpSpPr>
          <p:grpSpPr bwMode="auto">
            <a:xfrm>
              <a:off x="3598" y="1816"/>
              <a:ext cx="1945" cy="429"/>
              <a:chOff x="3598" y="1976"/>
              <a:chExt cx="1945" cy="429"/>
            </a:xfrm>
          </p:grpSpPr>
          <p:sp>
            <p:nvSpPr>
              <p:cNvPr id="142351" name="Rectangle 14"/>
              <p:cNvSpPr>
                <a:spLocks noChangeArrowheads="1"/>
              </p:cNvSpPr>
              <p:nvPr/>
            </p:nvSpPr>
            <p:spPr bwMode="auto">
              <a:xfrm>
                <a:off x="3598" y="1976"/>
                <a:ext cx="1108" cy="4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600" smtClean="0"/>
                  <a:t>Stasiun kerja</a:t>
                </a:r>
              </a:p>
              <a:p>
                <a:pPr algn="ctr">
                  <a:lnSpc>
                    <a:spcPct val="85000"/>
                  </a:lnSpc>
                </a:pPr>
                <a:r>
                  <a:rPr lang="en-US" altLang="en-US" sz="1600" smtClean="0"/>
                  <a:t>minimum</a:t>
                </a:r>
                <a:endParaRPr lang="en-US" altLang="en-US" sz="1600"/>
              </a:p>
            </p:txBody>
          </p:sp>
          <p:sp>
            <p:nvSpPr>
              <p:cNvPr id="142352" name="Rectangle 15"/>
              <p:cNvSpPr>
                <a:spLocks noChangeArrowheads="1"/>
              </p:cNvSpPr>
              <p:nvPr/>
            </p:nvSpPr>
            <p:spPr bwMode="auto">
              <a:xfrm>
                <a:off x="4667" y="2035"/>
                <a:ext cx="876" cy="2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600"/>
                  <a:t>= 5.42 </a:t>
                </a:r>
                <a:r>
                  <a:rPr lang="en-US" altLang="en-US" sz="1600" smtClean="0"/>
                  <a:t>atau </a:t>
                </a:r>
                <a:r>
                  <a:rPr lang="en-US" altLang="en-US" sz="1600"/>
                  <a:t>6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06298730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utoUpdateAnimBg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64"/>
          <p:cNvSpPr>
            <a:spLocks noChangeArrowheads="1"/>
          </p:cNvSpPr>
          <p:nvPr/>
        </p:nvSpPr>
        <p:spPr bwMode="auto">
          <a:xfrm>
            <a:off x="5613400" y="1076325"/>
            <a:ext cx="3187700" cy="161925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graphicFrame>
        <p:nvGraphicFramePr>
          <p:cNvPr id="63" name="Table 62"/>
          <p:cNvGraphicFramePr>
            <a:graphicFrameLocks noGrp="1"/>
          </p:cNvGraphicFramePr>
          <p:nvPr/>
        </p:nvGraphicFramePr>
        <p:xfrm>
          <a:off x="685800" y="1047751"/>
          <a:ext cx="4457700" cy="32994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01700"/>
                <a:gridCol w="520700"/>
                <a:gridCol w="317500"/>
                <a:gridCol w="393700"/>
                <a:gridCol w="508000"/>
                <a:gridCol w="1816100"/>
              </a:tblGrid>
              <a:tr h="388616"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FFFFFF"/>
                          </a:solidFill>
                        </a:rPr>
                        <a:t>TABLE 9.2</a:t>
                      </a:r>
                      <a:endParaRPr lang="en-US" sz="1100" dirty="0">
                        <a:solidFill>
                          <a:srgbClr val="FFFFFF"/>
                        </a:solidFill>
                      </a:endParaRPr>
                    </a:p>
                  </a:txBody>
                  <a:tcPr marT="34288" marB="34288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1100" dirty="0" smtClean="0"/>
                        <a:t>Precedence Data for Wing Component</a:t>
                      </a:r>
                      <a:endParaRPr lang="en-US" sz="1100" dirty="0"/>
                    </a:p>
                  </a:txBody>
                  <a:tcPr marT="34288" marB="34288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36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bg1"/>
                          </a:solidFill>
                        </a:rPr>
                        <a:t>TASK</a:t>
                      </a:r>
                      <a:endParaRPr 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T="34288" marB="34288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bg1"/>
                          </a:solidFill>
                        </a:rPr>
                        <a:t>ASSEMBLY TIME (MINUTES)</a:t>
                      </a:r>
                      <a:endParaRPr 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T="34288" marB="34288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bg1"/>
                          </a:solidFill>
                        </a:rPr>
                        <a:t>TASK MUST FOLLOW TASK LISTED BELOW</a:t>
                      </a:r>
                      <a:endParaRPr 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T="34288" marB="34288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A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10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–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B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11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A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C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5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B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D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4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B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E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11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A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3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C, D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G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7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F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H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11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E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I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3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G, H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96">
                <a:tc gridSpan="3"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Total time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65</a:t>
                      </a:r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34288" marB="34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marT="34288" marB="34288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20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381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4000" smtClean="0">
                <a:latin typeface="Arial" pitchFamily="34" charset="0"/>
                <a:cs typeface="Arial" pitchFamily="34" charset="0"/>
              </a:rPr>
              <a:t>Wing Component Example</a:t>
            </a:r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4949827" y="2932510"/>
            <a:ext cx="3660774" cy="1995782"/>
            <a:chOff x="4949826" y="3910012"/>
            <a:chExt cx="3660774" cy="2220913"/>
          </a:xfrm>
        </p:grpSpPr>
        <p:grpSp>
          <p:nvGrpSpPr>
            <p:cNvPr id="4216" name="Group 3"/>
            <p:cNvGrpSpPr>
              <a:grpSpLocks/>
            </p:cNvGrpSpPr>
            <p:nvPr/>
          </p:nvGrpSpPr>
          <p:grpSpPr bwMode="auto">
            <a:xfrm>
              <a:off x="4953000" y="4197350"/>
              <a:ext cx="3657600" cy="1933575"/>
              <a:chOff x="4953000" y="4197350"/>
              <a:chExt cx="3657600" cy="1933575"/>
            </a:xfrm>
          </p:grpSpPr>
          <p:grpSp>
            <p:nvGrpSpPr>
              <p:cNvPr id="4227" name="Group 8"/>
              <p:cNvGrpSpPr>
                <a:grpSpLocks/>
              </p:cNvGrpSpPr>
              <p:nvPr/>
            </p:nvGrpSpPr>
            <p:grpSpPr bwMode="auto">
              <a:xfrm>
                <a:off x="7435850" y="4902200"/>
                <a:ext cx="1174750" cy="952500"/>
                <a:chOff x="4756" y="2304"/>
                <a:chExt cx="740" cy="600"/>
              </a:xfrm>
            </p:grpSpPr>
            <p:sp>
              <p:nvSpPr>
                <p:cNvPr id="4266" name="Line 9"/>
                <p:cNvSpPr>
                  <a:spLocks noChangeShapeType="1"/>
                </p:cNvSpPr>
                <p:nvPr/>
              </p:nvSpPr>
              <p:spPr bwMode="auto">
                <a:xfrm>
                  <a:off x="5144" y="2304"/>
                  <a:ext cx="152" cy="264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67" name="Line 10"/>
                <p:cNvSpPr>
                  <a:spLocks noChangeShapeType="1"/>
                </p:cNvSpPr>
                <p:nvPr/>
              </p:nvSpPr>
              <p:spPr bwMode="auto">
                <a:xfrm flipV="1">
                  <a:off x="4756" y="2728"/>
                  <a:ext cx="480" cy="176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4268" name="Group 11"/>
                <p:cNvGrpSpPr>
                  <a:grpSpLocks/>
                </p:cNvGrpSpPr>
                <p:nvPr/>
              </p:nvGrpSpPr>
              <p:grpSpPr bwMode="auto">
                <a:xfrm>
                  <a:off x="5240" y="2556"/>
                  <a:ext cx="256" cy="306"/>
                  <a:chOff x="5616" y="2396"/>
                  <a:chExt cx="256" cy="306"/>
                </a:xfrm>
              </p:grpSpPr>
              <p:sp>
                <p:nvSpPr>
                  <p:cNvPr id="152588" name="Oval 12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396"/>
                    <a:ext cx="256" cy="256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/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4270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60" y="2418"/>
                    <a:ext cx="153" cy="28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algn="ctr"/>
                    <a:r>
                      <a:rPr lang="en-US" altLang="en-US" sz="1600"/>
                      <a:t>I</a:t>
                    </a:r>
                  </a:p>
                </p:txBody>
              </p:sp>
            </p:grpSp>
          </p:grpSp>
          <p:grpSp>
            <p:nvGrpSpPr>
              <p:cNvPr id="4228" name="Group 14"/>
              <p:cNvGrpSpPr>
                <a:grpSpLocks/>
              </p:cNvGrpSpPr>
              <p:nvPr/>
            </p:nvGrpSpPr>
            <p:grpSpPr bwMode="auto">
              <a:xfrm>
                <a:off x="7302500" y="4695825"/>
                <a:ext cx="927100" cy="479425"/>
                <a:chOff x="4672" y="2174"/>
                <a:chExt cx="584" cy="302"/>
              </a:xfrm>
            </p:grpSpPr>
            <p:sp>
              <p:nvSpPr>
                <p:cNvPr id="4262" name="Line 15"/>
                <p:cNvSpPr>
                  <a:spLocks noChangeShapeType="1"/>
                </p:cNvSpPr>
                <p:nvPr/>
              </p:nvSpPr>
              <p:spPr bwMode="auto">
                <a:xfrm flipV="1">
                  <a:off x="4672" y="2294"/>
                  <a:ext cx="320" cy="16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4263" name="Group 16"/>
                <p:cNvGrpSpPr>
                  <a:grpSpLocks/>
                </p:cNvGrpSpPr>
                <p:nvPr/>
              </p:nvGrpSpPr>
              <p:grpSpPr bwMode="auto">
                <a:xfrm>
                  <a:off x="5000" y="2174"/>
                  <a:ext cx="256" cy="302"/>
                  <a:chOff x="5184" y="2164"/>
                  <a:chExt cx="256" cy="302"/>
                </a:xfrm>
              </p:grpSpPr>
              <p:sp>
                <p:nvSpPr>
                  <p:cNvPr id="152593" name="Oval 17"/>
                  <p:cNvSpPr>
                    <a:spLocks noChangeArrowheads="1"/>
                  </p:cNvSpPr>
                  <p:nvPr/>
                </p:nvSpPr>
                <p:spPr bwMode="auto">
                  <a:xfrm>
                    <a:off x="5184" y="2164"/>
                    <a:ext cx="256" cy="256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/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4265" name="Rectangle 18"/>
                  <p:cNvSpPr>
                    <a:spLocks noChangeArrowheads="1"/>
                  </p:cNvSpPr>
                  <p:nvPr/>
                </p:nvSpPr>
                <p:spPr bwMode="auto">
                  <a:xfrm>
                    <a:off x="5195" y="2182"/>
                    <a:ext cx="217" cy="28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algn="ctr"/>
                    <a:r>
                      <a:rPr lang="en-US" altLang="en-US" sz="1600"/>
                      <a:t>G</a:t>
                    </a:r>
                  </a:p>
                </p:txBody>
              </p:sp>
            </p:grpSp>
          </p:grpSp>
          <p:grpSp>
            <p:nvGrpSpPr>
              <p:cNvPr id="4229" name="Group 19"/>
              <p:cNvGrpSpPr>
                <a:grpSpLocks/>
              </p:cNvGrpSpPr>
              <p:nvPr/>
            </p:nvGrpSpPr>
            <p:grpSpPr bwMode="auto">
              <a:xfrm>
                <a:off x="6546850" y="4394200"/>
                <a:ext cx="946150" cy="1016000"/>
                <a:chOff x="4196" y="1984"/>
                <a:chExt cx="596" cy="640"/>
              </a:xfrm>
            </p:grpSpPr>
            <p:sp>
              <p:nvSpPr>
                <p:cNvPr id="4257" name="Line 20"/>
                <p:cNvSpPr>
                  <a:spLocks noChangeShapeType="1"/>
                </p:cNvSpPr>
                <p:nvPr/>
              </p:nvSpPr>
              <p:spPr bwMode="auto">
                <a:xfrm flipV="1">
                  <a:off x="4196" y="2368"/>
                  <a:ext cx="360" cy="256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58" name="Line 21"/>
                <p:cNvSpPr>
                  <a:spLocks noChangeShapeType="1"/>
                </p:cNvSpPr>
                <p:nvPr/>
              </p:nvSpPr>
              <p:spPr bwMode="auto">
                <a:xfrm>
                  <a:off x="4228" y="1984"/>
                  <a:ext cx="312" cy="224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4259" name="Group 22"/>
                <p:cNvGrpSpPr>
                  <a:grpSpLocks/>
                </p:cNvGrpSpPr>
                <p:nvPr/>
              </p:nvGrpSpPr>
              <p:grpSpPr bwMode="auto">
                <a:xfrm>
                  <a:off x="4536" y="2174"/>
                  <a:ext cx="256" cy="310"/>
                  <a:chOff x="4688" y="2164"/>
                  <a:chExt cx="256" cy="310"/>
                </a:xfrm>
              </p:grpSpPr>
              <p:sp>
                <p:nvSpPr>
                  <p:cNvPr id="152599" name="Oval 23"/>
                  <p:cNvSpPr>
                    <a:spLocks noChangeArrowheads="1"/>
                  </p:cNvSpPr>
                  <p:nvPr/>
                </p:nvSpPr>
                <p:spPr bwMode="auto">
                  <a:xfrm>
                    <a:off x="4688" y="2164"/>
                    <a:ext cx="256" cy="256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/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4261" name="Rectangle 24"/>
                  <p:cNvSpPr>
                    <a:spLocks noChangeArrowheads="1"/>
                  </p:cNvSpPr>
                  <p:nvPr/>
                </p:nvSpPr>
                <p:spPr bwMode="auto">
                  <a:xfrm>
                    <a:off x="4710" y="2190"/>
                    <a:ext cx="195" cy="28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algn="ctr"/>
                    <a:r>
                      <a:rPr lang="en-US" altLang="en-US" sz="1600"/>
                      <a:t>F</a:t>
                    </a:r>
                  </a:p>
                </p:txBody>
              </p:sp>
            </p:grpSp>
          </p:grpSp>
          <p:grpSp>
            <p:nvGrpSpPr>
              <p:cNvPr id="4230" name="Group 25"/>
              <p:cNvGrpSpPr>
                <a:grpSpLocks/>
              </p:cNvGrpSpPr>
              <p:nvPr/>
            </p:nvGrpSpPr>
            <p:grpSpPr bwMode="auto">
              <a:xfrm>
                <a:off x="5848350" y="4197350"/>
                <a:ext cx="908050" cy="1501775"/>
                <a:chOff x="3756" y="1860"/>
                <a:chExt cx="572" cy="946"/>
              </a:xfrm>
            </p:grpSpPr>
            <p:grpSp>
              <p:nvGrpSpPr>
                <p:cNvPr id="4249" name="Group 26"/>
                <p:cNvGrpSpPr>
                  <a:grpSpLocks/>
                </p:cNvGrpSpPr>
                <p:nvPr/>
              </p:nvGrpSpPr>
              <p:grpSpPr bwMode="auto">
                <a:xfrm>
                  <a:off x="4072" y="1860"/>
                  <a:ext cx="256" cy="306"/>
                  <a:chOff x="4192" y="1948"/>
                  <a:chExt cx="256" cy="306"/>
                </a:xfrm>
              </p:grpSpPr>
              <p:sp>
                <p:nvSpPr>
                  <p:cNvPr id="152603" name="Oval 27"/>
                  <p:cNvSpPr>
                    <a:spLocks noChangeArrowheads="1"/>
                  </p:cNvSpPr>
                  <p:nvPr/>
                </p:nvSpPr>
                <p:spPr bwMode="auto">
                  <a:xfrm>
                    <a:off x="4192" y="1948"/>
                    <a:ext cx="256" cy="256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/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4256" name="Rectangle 28"/>
                  <p:cNvSpPr>
                    <a:spLocks noChangeArrowheads="1"/>
                  </p:cNvSpPr>
                  <p:nvPr/>
                </p:nvSpPr>
                <p:spPr bwMode="auto">
                  <a:xfrm>
                    <a:off x="4215" y="1970"/>
                    <a:ext cx="209" cy="28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algn="ctr"/>
                    <a:r>
                      <a:rPr lang="en-US" altLang="en-US" sz="1600"/>
                      <a:t>C</a:t>
                    </a:r>
                  </a:p>
                </p:txBody>
              </p:sp>
            </p:grpSp>
            <p:sp>
              <p:nvSpPr>
                <p:cNvPr id="4250" name="Line 29"/>
                <p:cNvSpPr>
                  <a:spLocks noChangeShapeType="1"/>
                </p:cNvSpPr>
                <p:nvPr/>
              </p:nvSpPr>
              <p:spPr bwMode="auto">
                <a:xfrm>
                  <a:off x="3792" y="2304"/>
                  <a:ext cx="312" cy="240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51" name="Line 30"/>
                <p:cNvSpPr>
                  <a:spLocks noChangeShapeType="1"/>
                </p:cNvSpPr>
                <p:nvPr/>
              </p:nvSpPr>
              <p:spPr bwMode="auto">
                <a:xfrm flipV="1">
                  <a:off x="3756" y="2040"/>
                  <a:ext cx="328" cy="272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4252" name="Group 31"/>
                <p:cNvGrpSpPr>
                  <a:grpSpLocks/>
                </p:cNvGrpSpPr>
                <p:nvPr/>
              </p:nvGrpSpPr>
              <p:grpSpPr bwMode="auto">
                <a:xfrm>
                  <a:off x="4072" y="2500"/>
                  <a:ext cx="256" cy="306"/>
                  <a:chOff x="4192" y="2380"/>
                  <a:chExt cx="256" cy="306"/>
                </a:xfrm>
              </p:grpSpPr>
              <p:sp>
                <p:nvSpPr>
                  <p:cNvPr id="152608" name="Oval 32"/>
                  <p:cNvSpPr>
                    <a:spLocks noChangeArrowheads="1"/>
                  </p:cNvSpPr>
                  <p:nvPr/>
                </p:nvSpPr>
                <p:spPr bwMode="auto">
                  <a:xfrm>
                    <a:off x="4192" y="2380"/>
                    <a:ext cx="256" cy="256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/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4254" name="Rectangle 33"/>
                  <p:cNvSpPr>
                    <a:spLocks noChangeArrowheads="1"/>
                  </p:cNvSpPr>
                  <p:nvPr/>
                </p:nvSpPr>
                <p:spPr bwMode="auto">
                  <a:xfrm>
                    <a:off x="4215" y="2402"/>
                    <a:ext cx="209" cy="28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algn="ctr"/>
                    <a:r>
                      <a:rPr lang="en-US" altLang="en-US" sz="1600"/>
                      <a:t>D</a:t>
                    </a:r>
                  </a:p>
                </p:txBody>
              </p:sp>
            </p:grpSp>
          </p:grpSp>
          <p:grpSp>
            <p:nvGrpSpPr>
              <p:cNvPr id="4231" name="Group 34"/>
              <p:cNvGrpSpPr>
                <a:grpSpLocks/>
              </p:cNvGrpSpPr>
              <p:nvPr/>
            </p:nvGrpSpPr>
            <p:grpSpPr bwMode="auto">
              <a:xfrm>
                <a:off x="6019800" y="5645150"/>
                <a:ext cx="1600200" cy="485775"/>
                <a:chOff x="3864" y="2772"/>
                <a:chExt cx="1008" cy="306"/>
              </a:xfrm>
            </p:grpSpPr>
            <p:sp>
              <p:nvSpPr>
                <p:cNvPr id="4245" name="Line 35"/>
                <p:cNvSpPr>
                  <a:spLocks noChangeShapeType="1"/>
                </p:cNvSpPr>
                <p:nvPr/>
              </p:nvSpPr>
              <p:spPr bwMode="auto">
                <a:xfrm>
                  <a:off x="3864" y="2904"/>
                  <a:ext cx="744" cy="0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4246" name="Group 36"/>
                <p:cNvGrpSpPr>
                  <a:grpSpLocks/>
                </p:cNvGrpSpPr>
                <p:nvPr/>
              </p:nvGrpSpPr>
              <p:grpSpPr bwMode="auto">
                <a:xfrm>
                  <a:off x="4616" y="2772"/>
                  <a:ext cx="256" cy="306"/>
                  <a:chOff x="4872" y="2676"/>
                  <a:chExt cx="256" cy="306"/>
                </a:xfrm>
              </p:grpSpPr>
              <p:sp>
                <p:nvSpPr>
                  <p:cNvPr id="152613" name="Oval 37"/>
                  <p:cNvSpPr>
                    <a:spLocks noChangeArrowheads="1"/>
                  </p:cNvSpPr>
                  <p:nvPr/>
                </p:nvSpPr>
                <p:spPr bwMode="auto">
                  <a:xfrm>
                    <a:off x="4872" y="2676"/>
                    <a:ext cx="256" cy="256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/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4248" name="Rectangle 38"/>
                  <p:cNvSpPr>
                    <a:spLocks noChangeArrowheads="1"/>
                  </p:cNvSpPr>
                  <p:nvPr/>
                </p:nvSpPr>
                <p:spPr bwMode="auto">
                  <a:xfrm>
                    <a:off x="4887" y="2698"/>
                    <a:ext cx="209" cy="28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algn="ctr"/>
                    <a:r>
                      <a:rPr lang="en-US" altLang="en-US" sz="1600"/>
                      <a:t>H</a:t>
                    </a:r>
                  </a:p>
                </p:txBody>
              </p:sp>
            </p:grpSp>
          </p:grpSp>
          <p:grpSp>
            <p:nvGrpSpPr>
              <p:cNvPr id="4232" name="Group 39"/>
              <p:cNvGrpSpPr>
                <a:grpSpLocks/>
              </p:cNvGrpSpPr>
              <p:nvPr/>
            </p:nvGrpSpPr>
            <p:grpSpPr bwMode="auto">
              <a:xfrm>
                <a:off x="5067300" y="4695825"/>
                <a:ext cx="1155700" cy="1422400"/>
                <a:chOff x="3144" y="3006"/>
                <a:chExt cx="728" cy="896"/>
              </a:xfrm>
            </p:grpSpPr>
            <p:sp>
              <p:nvSpPr>
                <p:cNvPr id="4236" name="Line 40"/>
                <p:cNvSpPr>
                  <a:spLocks noChangeShapeType="1"/>
                </p:cNvSpPr>
                <p:nvPr/>
              </p:nvSpPr>
              <p:spPr bwMode="auto">
                <a:xfrm>
                  <a:off x="3144" y="3134"/>
                  <a:ext cx="368" cy="0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4237" name="Group 41"/>
                <p:cNvGrpSpPr>
                  <a:grpSpLocks/>
                </p:cNvGrpSpPr>
                <p:nvPr/>
              </p:nvGrpSpPr>
              <p:grpSpPr bwMode="auto">
                <a:xfrm>
                  <a:off x="3220" y="3006"/>
                  <a:ext cx="652" cy="896"/>
                  <a:chOff x="3340" y="2174"/>
                  <a:chExt cx="652" cy="896"/>
                </a:xfrm>
              </p:grpSpPr>
              <p:sp>
                <p:nvSpPr>
                  <p:cNvPr id="4238" name="Line 42"/>
                  <p:cNvSpPr>
                    <a:spLocks noChangeShapeType="1"/>
                  </p:cNvSpPr>
                  <p:nvPr/>
                </p:nvSpPr>
                <p:spPr bwMode="auto">
                  <a:xfrm>
                    <a:off x="3340" y="2312"/>
                    <a:ext cx="424" cy="488"/>
                  </a:xfrm>
                  <a:prstGeom prst="line">
                    <a:avLst/>
                  </a:prstGeom>
                  <a:noFill/>
                  <a:ln w="57150">
                    <a:solidFill>
                      <a:schemeClr val="tx1"/>
                    </a:solidFill>
                    <a:round/>
                    <a:headEnd/>
                    <a:tailEnd type="triangl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4239" name="Group 43"/>
                  <p:cNvGrpSpPr>
                    <a:grpSpLocks/>
                  </p:cNvGrpSpPr>
                  <p:nvPr/>
                </p:nvGrpSpPr>
                <p:grpSpPr bwMode="auto">
                  <a:xfrm>
                    <a:off x="3648" y="2174"/>
                    <a:ext cx="256" cy="302"/>
                    <a:chOff x="3648" y="2184"/>
                    <a:chExt cx="256" cy="302"/>
                  </a:xfrm>
                </p:grpSpPr>
                <p:sp>
                  <p:nvSpPr>
                    <p:cNvPr id="152620" name="Oval 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48" y="2184"/>
                      <a:ext cx="256" cy="256"/>
                    </a:xfrm>
                    <a:prstGeom prst="ellipse">
                      <a:avLst/>
                    </a:prstGeom>
                    <a:solidFill>
                      <a:schemeClr val="accent3"/>
                    </a:solidFill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/>
                  </p:spPr>
                  <p:txBody>
                    <a:bodyPr wrap="none" anchor="ctr"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latin typeface="+mn-lt"/>
                        <a:cs typeface="+mn-cs"/>
                      </a:endParaRPr>
                    </a:p>
                  </p:txBody>
                </p:sp>
                <p:sp>
                  <p:nvSpPr>
                    <p:cNvPr id="4244" name="Rectangle 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75" y="2202"/>
                      <a:ext cx="202" cy="28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algn="ctr"/>
                      <a:r>
                        <a:rPr lang="en-US" altLang="en-US" sz="1600"/>
                        <a:t>B</a:t>
                      </a:r>
                    </a:p>
                  </p:txBody>
                </p:sp>
              </p:grpSp>
              <p:grpSp>
                <p:nvGrpSpPr>
                  <p:cNvPr id="4240" name="Group 46"/>
                  <p:cNvGrpSpPr>
                    <a:grpSpLocks/>
                  </p:cNvGrpSpPr>
                  <p:nvPr/>
                </p:nvGrpSpPr>
                <p:grpSpPr bwMode="auto">
                  <a:xfrm>
                    <a:off x="3736" y="2772"/>
                    <a:ext cx="256" cy="298"/>
                    <a:chOff x="3896" y="2676"/>
                    <a:chExt cx="256" cy="298"/>
                  </a:xfrm>
                </p:grpSpPr>
                <p:sp>
                  <p:nvSpPr>
                    <p:cNvPr id="152623" name="Oval 4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96" y="2676"/>
                      <a:ext cx="256" cy="256"/>
                    </a:xfrm>
                    <a:prstGeom prst="ellipse">
                      <a:avLst/>
                    </a:prstGeom>
                    <a:solidFill>
                      <a:schemeClr val="accent3"/>
                    </a:solidFill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/>
                  </p:spPr>
                  <p:txBody>
                    <a:bodyPr wrap="none" anchor="ctr"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latin typeface="+mn-lt"/>
                        <a:cs typeface="+mn-cs"/>
                      </a:endParaRPr>
                    </a:p>
                  </p:txBody>
                </p:sp>
                <p:sp>
                  <p:nvSpPr>
                    <p:cNvPr id="4242" name="Rectangle 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915" y="2690"/>
                      <a:ext cx="202" cy="28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algn="ctr"/>
                      <a:r>
                        <a:rPr lang="en-US" altLang="en-US" sz="1600"/>
                        <a:t>E</a:t>
                      </a:r>
                    </a:p>
                  </p:txBody>
                </p:sp>
              </p:grpSp>
            </p:grpSp>
          </p:grpSp>
          <p:grpSp>
            <p:nvGrpSpPr>
              <p:cNvPr id="4233" name="Group 49"/>
              <p:cNvGrpSpPr>
                <a:grpSpLocks/>
              </p:cNvGrpSpPr>
              <p:nvPr/>
            </p:nvGrpSpPr>
            <p:grpSpPr bwMode="auto">
              <a:xfrm>
                <a:off x="4953000" y="4695825"/>
                <a:ext cx="406400" cy="479425"/>
                <a:chOff x="3192" y="2184"/>
                <a:chExt cx="256" cy="302"/>
              </a:xfrm>
            </p:grpSpPr>
            <p:sp>
              <p:nvSpPr>
                <p:cNvPr id="152626" name="Oval 50"/>
                <p:cNvSpPr>
                  <a:spLocks noChangeArrowheads="1"/>
                </p:cNvSpPr>
                <p:nvPr/>
              </p:nvSpPr>
              <p:spPr bwMode="auto">
                <a:xfrm>
                  <a:off x="3192" y="2184"/>
                  <a:ext cx="256" cy="256"/>
                </a:xfrm>
                <a:prstGeom prst="ellipse">
                  <a:avLst/>
                </a:prstGeom>
                <a:solidFill>
                  <a:schemeClr val="accent3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latin typeface="+mn-lt"/>
                    <a:cs typeface="+mn-cs"/>
                  </a:endParaRPr>
                </a:p>
              </p:txBody>
            </p:sp>
            <p:sp>
              <p:nvSpPr>
                <p:cNvPr id="4235" name="Rectangle 51"/>
                <p:cNvSpPr>
                  <a:spLocks noChangeArrowheads="1"/>
                </p:cNvSpPr>
                <p:nvPr/>
              </p:nvSpPr>
              <p:spPr bwMode="auto">
                <a:xfrm>
                  <a:off x="3210" y="2202"/>
                  <a:ext cx="202" cy="2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/>
                  <a:r>
                    <a:rPr lang="en-US" altLang="en-US" sz="1600"/>
                    <a:t>A</a:t>
                  </a:r>
                </a:p>
              </p:txBody>
            </p:sp>
          </p:grpSp>
        </p:grpSp>
        <p:grpSp>
          <p:nvGrpSpPr>
            <p:cNvPr id="4217" name="Group 52"/>
            <p:cNvGrpSpPr>
              <a:grpSpLocks/>
            </p:cNvGrpSpPr>
            <p:nvPr/>
          </p:nvGrpSpPr>
          <p:grpSpPr bwMode="auto">
            <a:xfrm>
              <a:off x="4949826" y="3910012"/>
              <a:ext cx="3624263" cy="1885949"/>
              <a:chOff x="3070" y="2511"/>
              <a:chExt cx="2283" cy="1188"/>
            </a:xfrm>
          </p:grpSpPr>
          <p:sp>
            <p:nvSpPr>
              <p:cNvPr id="4218" name="Rectangle 53"/>
              <p:cNvSpPr>
                <a:spLocks noChangeArrowheads="1"/>
              </p:cNvSpPr>
              <p:nvPr/>
            </p:nvSpPr>
            <p:spPr bwMode="auto">
              <a:xfrm>
                <a:off x="3070" y="2824"/>
                <a:ext cx="242" cy="2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400"/>
                  <a:t>10</a:t>
                </a:r>
              </a:p>
            </p:txBody>
          </p:sp>
          <p:sp>
            <p:nvSpPr>
              <p:cNvPr id="4219" name="Rectangle 54"/>
              <p:cNvSpPr>
                <a:spLocks noChangeArrowheads="1"/>
              </p:cNvSpPr>
              <p:nvPr/>
            </p:nvSpPr>
            <p:spPr bwMode="auto">
              <a:xfrm>
                <a:off x="4502" y="3440"/>
                <a:ext cx="233" cy="2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400"/>
                  <a:t>11</a:t>
                </a:r>
              </a:p>
            </p:txBody>
          </p:sp>
          <p:sp>
            <p:nvSpPr>
              <p:cNvPr id="4220" name="Rectangle 55"/>
              <p:cNvSpPr>
                <a:spLocks noChangeArrowheads="1"/>
              </p:cNvSpPr>
              <p:nvPr/>
            </p:nvSpPr>
            <p:spPr bwMode="auto">
              <a:xfrm>
                <a:off x="3622" y="3440"/>
                <a:ext cx="233" cy="2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400"/>
                  <a:t>11</a:t>
                </a:r>
              </a:p>
            </p:txBody>
          </p:sp>
          <p:sp>
            <p:nvSpPr>
              <p:cNvPr id="4221" name="Rectangle 56"/>
              <p:cNvSpPr>
                <a:spLocks noChangeArrowheads="1"/>
              </p:cNvSpPr>
              <p:nvPr/>
            </p:nvSpPr>
            <p:spPr bwMode="auto">
              <a:xfrm>
                <a:off x="3990" y="2511"/>
                <a:ext cx="179" cy="2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400"/>
                  <a:t>5</a:t>
                </a:r>
              </a:p>
            </p:txBody>
          </p:sp>
          <p:sp>
            <p:nvSpPr>
              <p:cNvPr id="4222" name="Rectangle 57"/>
              <p:cNvSpPr>
                <a:spLocks noChangeArrowheads="1"/>
              </p:cNvSpPr>
              <p:nvPr/>
            </p:nvSpPr>
            <p:spPr bwMode="auto">
              <a:xfrm>
                <a:off x="3990" y="3159"/>
                <a:ext cx="179" cy="2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400"/>
                  <a:t>4</a:t>
                </a:r>
              </a:p>
            </p:txBody>
          </p:sp>
          <p:sp>
            <p:nvSpPr>
              <p:cNvPr id="4223" name="Rectangle 58"/>
              <p:cNvSpPr>
                <a:spLocks noChangeArrowheads="1"/>
              </p:cNvSpPr>
              <p:nvPr/>
            </p:nvSpPr>
            <p:spPr bwMode="auto">
              <a:xfrm>
                <a:off x="5174" y="3216"/>
                <a:ext cx="179" cy="2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400"/>
                  <a:t>3</a:t>
                </a:r>
              </a:p>
            </p:txBody>
          </p:sp>
          <p:sp>
            <p:nvSpPr>
              <p:cNvPr id="4224" name="Rectangle 59"/>
              <p:cNvSpPr>
                <a:spLocks noChangeArrowheads="1"/>
              </p:cNvSpPr>
              <p:nvPr/>
            </p:nvSpPr>
            <p:spPr bwMode="auto">
              <a:xfrm>
                <a:off x="4918" y="2824"/>
                <a:ext cx="179" cy="2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400"/>
                  <a:t>7</a:t>
                </a:r>
              </a:p>
            </p:txBody>
          </p:sp>
          <p:sp>
            <p:nvSpPr>
              <p:cNvPr id="4225" name="Rectangle 60"/>
              <p:cNvSpPr>
                <a:spLocks noChangeArrowheads="1"/>
              </p:cNvSpPr>
              <p:nvPr/>
            </p:nvSpPr>
            <p:spPr bwMode="auto">
              <a:xfrm>
                <a:off x="3534" y="2824"/>
                <a:ext cx="233" cy="2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400"/>
                  <a:t>11</a:t>
                </a:r>
              </a:p>
            </p:txBody>
          </p:sp>
          <p:sp>
            <p:nvSpPr>
              <p:cNvPr id="4226" name="Rectangle 61"/>
              <p:cNvSpPr>
                <a:spLocks noChangeArrowheads="1"/>
              </p:cNvSpPr>
              <p:nvPr/>
            </p:nvSpPr>
            <p:spPr bwMode="auto">
              <a:xfrm>
                <a:off x="4454" y="2824"/>
                <a:ext cx="178" cy="2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400"/>
                  <a:t>3</a:t>
                </a:r>
              </a:p>
            </p:txBody>
          </p:sp>
        </p:grpSp>
      </p:grpSp>
      <p:sp>
        <p:nvSpPr>
          <p:cNvPr id="152638" name="Rectangle 62"/>
          <p:cNvSpPr>
            <a:spLocks noChangeArrowheads="1"/>
          </p:cNvSpPr>
          <p:nvPr/>
        </p:nvSpPr>
        <p:spPr bwMode="auto">
          <a:xfrm>
            <a:off x="7456489" y="2664619"/>
            <a:ext cx="12218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Figure </a:t>
            </a:r>
            <a:r>
              <a:rPr lang="en-US" altLang="en-US" sz="1600">
                <a:solidFill>
                  <a:schemeClr val="tx2"/>
                </a:solidFill>
              </a:rPr>
              <a:t>9.12</a:t>
            </a:r>
          </a:p>
        </p:txBody>
      </p:sp>
      <p:sp>
        <p:nvSpPr>
          <p:cNvPr id="61" name="Rectangle 65"/>
          <p:cNvSpPr>
            <a:spLocks noChangeArrowheads="1"/>
          </p:cNvSpPr>
          <p:nvPr/>
        </p:nvSpPr>
        <p:spPr bwMode="auto">
          <a:xfrm>
            <a:off x="6261100" y="1141810"/>
            <a:ext cx="2451100" cy="1215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71500" indent="-571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85000"/>
              </a:lnSpc>
              <a:spcAft>
                <a:spcPct val="25000"/>
              </a:spcAft>
              <a:buFont typeface="Times" pitchFamily="18" charset="0"/>
              <a:buNone/>
            </a:pPr>
            <a:r>
              <a:rPr lang="en-US" altLang="en-US" sz="2000"/>
              <a:t>480	</a:t>
            </a:r>
            <a:r>
              <a:rPr lang="en-US" altLang="en-US" sz="2000" smtClean="0"/>
              <a:t>Tersedia menit per hari</a:t>
            </a:r>
            <a:endParaRPr lang="en-US" altLang="en-US" sz="2000"/>
          </a:p>
          <a:p>
            <a:pPr>
              <a:lnSpc>
                <a:spcPct val="85000"/>
              </a:lnSpc>
              <a:spcAft>
                <a:spcPct val="25000"/>
              </a:spcAft>
              <a:buFont typeface="Times" pitchFamily="18" charset="0"/>
              <a:buNone/>
            </a:pPr>
            <a:r>
              <a:rPr lang="en-US" altLang="en-US" sz="2000"/>
              <a:t>40	</a:t>
            </a:r>
            <a:r>
              <a:rPr lang="en-US" altLang="en-US" sz="2000" smtClean="0"/>
              <a:t>Unit dibutuhkan</a:t>
            </a:r>
            <a:endParaRPr lang="en-US" altLang="en-US" sz="2000"/>
          </a:p>
        </p:txBody>
      </p:sp>
      <p:grpSp>
        <p:nvGrpSpPr>
          <p:cNvPr id="77" name="Group 76"/>
          <p:cNvGrpSpPr/>
          <p:nvPr/>
        </p:nvGrpSpPr>
        <p:grpSpPr>
          <a:xfrm>
            <a:off x="254000" y="2967037"/>
            <a:ext cx="8636000" cy="1704975"/>
            <a:chOff x="254000" y="2967037"/>
            <a:chExt cx="8636000" cy="1704975"/>
          </a:xfrm>
        </p:grpSpPr>
        <p:sp>
          <p:nvSpPr>
            <p:cNvPr id="78" name="Rectangle 7"/>
            <p:cNvSpPr>
              <a:spLocks noChangeArrowheads="1"/>
            </p:cNvSpPr>
            <p:nvPr/>
          </p:nvSpPr>
          <p:spPr bwMode="auto">
            <a:xfrm>
              <a:off x="254000" y="2967037"/>
              <a:ext cx="8636000" cy="1704975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FFFF00"/>
                </a:solidFill>
                <a:latin typeface="+mn-lt"/>
                <a:cs typeface="+mn-cs"/>
              </a:endParaRPr>
            </a:p>
          </p:txBody>
        </p:sp>
        <p:grpSp>
          <p:nvGrpSpPr>
            <p:cNvPr id="79" name="Group 16"/>
            <p:cNvGrpSpPr>
              <a:grpSpLocks/>
            </p:cNvGrpSpPr>
            <p:nvPr/>
          </p:nvGrpSpPr>
          <p:grpSpPr bwMode="auto">
            <a:xfrm>
              <a:off x="479426" y="3151585"/>
              <a:ext cx="8061325" cy="1454943"/>
              <a:chOff x="302" y="2647"/>
              <a:chExt cx="5078" cy="1222"/>
            </a:xfrm>
          </p:grpSpPr>
          <p:grpSp>
            <p:nvGrpSpPr>
              <p:cNvPr id="80" name="Group 17"/>
              <p:cNvGrpSpPr>
                <a:grpSpLocks/>
              </p:cNvGrpSpPr>
              <p:nvPr/>
            </p:nvGrpSpPr>
            <p:grpSpPr bwMode="auto">
              <a:xfrm>
                <a:off x="302" y="2647"/>
                <a:ext cx="5078" cy="659"/>
                <a:chOff x="390" y="3591"/>
                <a:chExt cx="5078" cy="659"/>
              </a:xfrm>
            </p:grpSpPr>
            <p:sp>
              <p:nvSpPr>
                <p:cNvPr id="82" name="Rectangle 18"/>
                <p:cNvSpPr>
                  <a:spLocks noChangeArrowheads="1"/>
                </p:cNvSpPr>
                <p:nvPr/>
              </p:nvSpPr>
              <p:spPr bwMode="auto">
                <a:xfrm>
                  <a:off x="390" y="3727"/>
                  <a:ext cx="943" cy="3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r>
                    <a:rPr lang="en-US" altLang="en-US" sz="2000">
                      <a:solidFill>
                        <a:srgbClr val="FFFF00"/>
                      </a:solidFill>
                    </a:rPr>
                    <a:t>Efficiency =</a:t>
                  </a:r>
                </a:p>
              </p:txBody>
            </p:sp>
            <p:grpSp>
              <p:nvGrpSpPr>
                <p:cNvPr id="83" name="Group 19"/>
                <p:cNvGrpSpPr>
                  <a:grpSpLocks/>
                </p:cNvGrpSpPr>
                <p:nvPr/>
              </p:nvGrpSpPr>
              <p:grpSpPr bwMode="auto">
                <a:xfrm>
                  <a:off x="1388" y="3591"/>
                  <a:ext cx="4080" cy="659"/>
                  <a:chOff x="1452" y="3583"/>
                  <a:chExt cx="4080" cy="659"/>
                </a:xfrm>
              </p:grpSpPr>
              <p:sp>
                <p:nvSpPr>
                  <p:cNvPr id="8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1554" y="3583"/>
                    <a:ext cx="3963" cy="659"/>
                  </a:xfrm>
                  <a:prstGeom prst="rect">
                    <a:avLst/>
                  </a:prstGeom>
                  <a:noFill/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algn="ctr">
                      <a:spcAft>
                        <a:spcPct val="25000"/>
                      </a:spcAft>
                    </a:pPr>
                    <a:r>
                      <a:rPr lang="en-US" altLang="en-US" sz="200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∑ </a:t>
                    </a:r>
                    <a:r>
                      <a:rPr lang="en-US" altLang="en-US" sz="2000">
                        <a:solidFill>
                          <a:srgbClr val="FFFF00"/>
                        </a:solidFill>
                      </a:rPr>
                      <a:t>Task times</a:t>
                    </a:r>
                  </a:p>
                  <a:p>
                    <a:pPr algn="ctr">
                      <a:spcAft>
                        <a:spcPct val="25000"/>
                      </a:spcAft>
                    </a:pPr>
                    <a:r>
                      <a:rPr lang="en-US" altLang="en-US" sz="2000">
                        <a:solidFill>
                          <a:srgbClr val="FFFF00"/>
                        </a:solidFill>
                      </a:rPr>
                      <a:t>(</a:t>
                    </a:r>
                    <a:r>
                      <a:rPr lang="en-US" altLang="en-US" sz="2000" i="1">
                        <a:solidFill>
                          <a:srgbClr val="FFFF00"/>
                        </a:solidFill>
                      </a:rPr>
                      <a:t>Actual</a:t>
                    </a:r>
                    <a:r>
                      <a:rPr lang="en-US" altLang="en-US" sz="2000">
                        <a:solidFill>
                          <a:srgbClr val="FFFF00"/>
                        </a:solidFill>
                      </a:rPr>
                      <a:t> number of workstations) x (Largest cycle time)</a:t>
                    </a:r>
                  </a:p>
                </p:txBody>
              </p:sp>
              <p:sp>
                <p:nvSpPr>
                  <p:cNvPr id="85" name="Line 21"/>
                  <p:cNvSpPr>
                    <a:spLocks noChangeShapeType="1"/>
                  </p:cNvSpPr>
                  <p:nvPr/>
                </p:nvSpPr>
                <p:spPr bwMode="auto">
                  <a:xfrm>
                    <a:off x="1452" y="3920"/>
                    <a:ext cx="4080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>
                      <a:solidFill>
                        <a:srgbClr val="FFFF00"/>
                      </a:solidFill>
                    </a:endParaRPr>
                  </a:p>
                </p:txBody>
              </p:sp>
            </p:grpSp>
          </p:grpSp>
          <p:sp>
            <p:nvSpPr>
              <p:cNvPr id="81" name="Rectangle 22"/>
              <p:cNvSpPr>
                <a:spLocks noChangeArrowheads="1"/>
              </p:cNvSpPr>
              <p:nvPr/>
            </p:nvSpPr>
            <p:spPr bwMode="auto">
              <a:xfrm>
                <a:off x="1110" y="3145"/>
                <a:ext cx="3149" cy="7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>
                  <a:lnSpc>
                    <a:spcPct val="125000"/>
                  </a:lnSpc>
                </a:pPr>
                <a:r>
                  <a:rPr lang="en-US" altLang="en-US" sz="2000">
                    <a:solidFill>
                      <a:srgbClr val="FFFF00"/>
                    </a:solidFill>
                  </a:rPr>
                  <a:t>= 65 minutes / ((6 stations) x (12 minutes))</a:t>
                </a:r>
              </a:p>
              <a:p>
                <a:pPr>
                  <a:lnSpc>
                    <a:spcPct val="125000"/>
                  </a:lnSpc>
                </a:pPr>
                <a:r>
                  <a:rPr lang="en-US" altLang="en-US" sz="2000">
                    <a:solidFill>
                      <a:srgbClr val="FFFF00"/>
                    </a:solidFill>
                  </a:rPr>
                  <a:t>= 90.3%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99454837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52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152638" grpId="0" autoUpdateAnimBg="0"/>
      <p:bldP spid="61" grpId="0" autoUpdateAnimBg="0"/>
    </p:bldLst>
  </p:timing>
</p:sld>
</file>

<file path=ppt/theme/theme1.xml><?xml version="1.0" encoding="utf-8"?>
<a:theme xmlns:a="http://schemas.openxmlformats.org/drawingml/2006/main" name="Theme2">
  <a:themeElements>
    <a:clrScheme name="Green Color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9900"/>
      </a:accent1>
      <a:accent2>
        <a:srgbClr val="99CC00"/>
      </a:accent2>
      <a:accent3>
        <a:srgbClr val="FFFFFF"/>
      </a:accent3>
      <a:accent4>
        <a:srgbClr val="000000"/>
      </a:accent4>
      <a:accent5>
        <a:srgbClr val="AACAAA"/>
      </a:accent5>
      <a:accent6>
        <a:srgbClr val="8AB900"/>
      </a:accent6>
      <a:hlink>
        <a:srgbClr val="CC3300"/>
      </a:hlink>
      <a:folHlink>
        <a:srgbClr val="996600"/>
      </a:folHlink>
    </a:clrScheme>
    <a:fontScheme name="Green Color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SimSun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SimSun" pitchFamily="2" charset="-122"/>
          </a:defRPr>
        </a:defPPr>
      </a:lstStyle>
    </a:lnDef>
  </a:objectDefaults>
  <a:extraClrSchemeLst>
    <a:extraClrScheme>
      <a:clrScheme name="Green Colo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9900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AACAAA"/>
        </a:accent5>
        <a:accent6>
          <a:srgbClr val="8AB900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Theme2</Template>
  <TotalTime>8226</TotalTime>
  <Words>3516</Words>
  <Application>Microsoft Office PowerPoint</Application>
  <PresentationFormat>On-screen Show (16:9)</PresentationFormat>
  <Paragraphs>1006</Paragraphs>
  <Slides>94</Slides>
  <Notes>76</Notes>
  <HiddenSlides>22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94</vt:i4>
      </vt:variant>
    </vt:vector>
  </HeadingPairs>
  <TitlesOfParts>
    <vt:vector size="109" baseType="lpstr">
      <vt:lpstr>Arial Unicode MS</vt:lpstr>
      <vt:lpstr>ＭＳ Ｐゴシック</vt:lpstr>
      <vt:lpstr>SimSun</vt:lpstr>
      <vt:lpstr>Arial</vt:lpstr>
      <vt:lpstr>Calibri</vt:lpstr>
      <vt:lpstr>Courier New</vt:lpstr>
      <vt:lpstr>Gill Sans MT</vt:lpstr>
      <vt:lpstr>Helvetica Neue</vt:lpstr>
      <vt:lpstr>Lucida Grande</vt:lpstr>
      <vt:lpstr>Segoe UI Emoji</vt:lpstr>
      <vt:lpstr>Times</vt:lpstr>
      <vt:lpstr>Times New Roman</vt:lpstr>
      <vt:lpstr>Wingdings</vt:lpstr>
      <vt:lpstr>Theme2</vt:lpstr>
      <vt:lpstr>Equation</vt:lpstr>
      <vt:lpstr> </vt:lpstr>
      <vt:lpstr>Outline</vt:lpstr>
      <vt:lpstr>Outline - Continued</vt:lpstr>
      <vt:lpstr>Tujuan Pembelajaran</vt:lpstr>
      <vt:lpstr>Tujuan Pembelajaran</vt:lpstr>
      <vt:lpstr>Learning Objectives</vt:lpstr>
      <vt:lpstr>Inovasi-inovasi pada McDonald</vt:lpstr>
      <vt:lpstr>Inovasi-inovasi pada McDonald</vt:lpstr>
      <vt:lpstr>Inovasi-inovasi pada McDonald’s</vt:lpstr>
      <vt:lpstr>Innovations at McDonald’s</vt:lpstr>
      <vt:lpstr>Layout Baru McDonald</vt:lpstr>
      <vt:lpstr>Penting Strategisnya Keputusan Layout</vt:lpstr>
      <vt:lpstr>Pertimbangan Desain Layout</vt:lpstr>
      <vt:lpstr>Pertimbangan Desain Layout</vt:lpstr>
      <vt:lpstr>Jenis-jenis Layout</vt:lpstr>
      <vt:lpstr>Types of Layout</vt:lpstr>
      <vt:lpstr>Jenis-jenis Layout</vt:lpstr>
      <vt:lpstr>Jenis-jenis Layout</vt:lpstr>
      <vt:lpstr>Jenis-jenis Layout</vt:lpstr>
      <vt:lpstr>Types of Layout</vt:lpstr>
      <vt:lpstr>Types of Layout</vt:lpstr>
      <vt:lpstr>Strategi Layout</vt:lpstr>
      <vt:lpstr>Strategi Layout</vt:lpstr>
      <vt:lpstr>Layout yang baik mempertimbangkan:</vt:lpstr>
      <vt:lpstr>LAYOUT KANTOR</vt:lpstr>
      <vt:lpstr>Layout Kantor</vt:lpstr>
      <vt:lpstr>Bagan Keterhubungan</vt:lpstr>
      <vt:lpstr>Layout Kantor</vt:lpstr>
      <vt:lpstr>LAYOUT RITEL</vt:lpstr>
      <vt:lpstr>Layout Ritel Supermarket</vt:lpstr>
      <vt:lpstr>Lima ide yang sangat membantu untuk Supermarket</vt:lpstr>
      <vt:lpstr>Store Layout</vt:lpstr>
      <vt:lpstr>Menempatkan Ritel</vt:lpstr>
      <vt:lpstr>Servicescape</vt:lpstr>
      <vt:lpstr>LAYOUT GUDANG</vt:lpstr>
      <vt:lpstr>Layout Pergudangan dan Penyimpanan</vt:lpstr>
      <vt:lpstr>Layout Pergudangan dan Penyimpanan</vt:lpstr>
      <vt:lpstr>Layout Pergudangan dan Penyimpanan</vt:lpstr>
      <vt:lpstr>Warehousing and Storage Layouts</vt:lpstr>
      <vt:lpstr>Layout Pergudangan dan Penyimpanan</vt:lpstr>
      <vt:lpstr>Warehousing and Storage Layouts</vt:lpstr>
      <vt:lpstr>Cross-Docking</vt:lpstr>
      <vt:lpstr>Stocking Acak</vt:lpstr>
      <vt:lpstr>Customizing</vt:lpstr>
      <vt:lpstr>LAYOUT POSISI TETAP</vt:lpstr>
      <vt:lpstr>Fixed-Position Layout</vt:lpstr>
      <vt:lpstr>Alternative Strategy</vt:lpstr>
      <vt:lpstr>LAYOUT BERORIENTASI PROSES (PROCESS LAYOUT)</vt:lpstr>
      <vt:lpstr>Layout Berorientasi Proses</vt:lpstr>
      <vt:lpstr>Layout Berorientasi Proses</vt:lpstr>
      <vt:lpstr>PowerPoint Presentation</vt:lpstr>
      <vt:lpstr>PowerPoint Presentation</vt:lpstr>
      <vt:lpstr>Contoh Layout Proses</vt:lpstr>
      <vt:lpstr>Process Layout Example</vt:lpstr>
      <vt:lpstr>Process Layout Example</vt:lpstr>
      <vt:lpstr>Contoh Layout Proses</vt:lpstr>
      <vt:lpstr>Contoh Layout Proses</vt:lpstr>
      <vt:lpstr>Contoh Layout Proses</vt:lpstr>
      <vt:lpstr>Contoh Layout Proses</vt:lpstr>
      <vt:lpstr>Contoh Layout Proses</vt:lpstr>
      <vt:lpstr>Contoh Layout Proses</vt:lpstr>
      <vt:lpstr>Software Komputer</vt:lpstr>
      <vt:lpstr>Software Komputer</vt:lpstr>
      <vt:lpstr>PowerPoint Presentation</vt:lpstr>
      <vt:lpstr>LAYOUT SEL KERJA (WORK CELL)</vt:lpstr>
      <vt:lpstr>Sel Kerja (Work Cell)</vt:lpstr>
      <vt:lpstr>Keunggulan Work Cells</vt:lpstr>
      <vt:lpstr>Kebutuhan Work Cells</vt:lpstr>
      <vt:lpstr>Memperbaiki Layout menggunakan Work Cells</vt:lpstr>
      <vt:lpstr>Memperbaiki Layout menggunakan Work Cells</vt:lpstr>
      <vt:lpstr>Staffing dan Balancing Work Cells</vt:lpstr>
      <vt:lpstr>Staffing dan Balancing Work Cells</vt:lpstr>
      <vt:lpstr>Contoh Staffing Work Cells</vt:lpstr>
      <vt:lpstr>Contoh Staffing Work Cells</vt:lpstr>
      <vt:lpstr>Staffing Work Cells Example</vt:lpstr>
      <vt:lpstr>Work Balance Charts</vt:lpstr>
      <vt:lpstr>Work Balance Charts</vt:lpstr>
      <vt:lpstr>Focused Work Center and Focused Factory</vt:lpstr>
      <vt:lpstr>Focused Work Centre dan Focused Factory</vt:lpstr>
      <vt:lpstr>LAYOUT BERORIENTASI PRODUK (PRODUCT LAYOUT)</vt:lpstr>
      <vt:lpstr>Layout Berulang dan Berorientasi Produk (Repetitive and Product-Oriented Layout)</vt:lpstr>
      <vt:lpstr>Repetitive and Product-Oriented Layout</vt:lpstr>
      <vt:lpstr>Product-Oriented Layouts</vt:lpstr>
      <vt:lpstr>Product-Oriented Layouts</vt:lpstr>
      <vt:lpstr>Product-Oriented Layouts</vt:lpstr>
      <vt:lpstr>Lini Perakitan McDonald</vt:lpstr>
      <vt:lpstr>Assembly-Line Balancing</vt:lpstr>
      <vt:lpstr>Assembly-Line Balancing</vt:lpstr>
      <vt:lpstr>Wing Component Example</vt:lpstr>
      <vt:lpstr>Wing Component Example</vt:lpstr>
      <vt:lpstr>Wing Component Example</vt:lpstr>
      <vt:lpstr>Wing Component Example</vt:lpstr>
      <vt:lpstr>Wing Component Example</vt:lpstr>
      <vt:lpstr>Wing Component Example</vt:lpstr>
    </vt:vector>
  </TitlesOfParts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Heizer/Render 11e</dc:title>
  <dc:subject>Chapter 9 - Layout Strategies</dc:subject>
  <dc:creator>Jeff Heyl</dc:creator>
  <cp:lastModifiedBy>PE</cp:lastModifiedBy>
  <cp:revision>695</cp:revision>
  <dcterms:created xsi:type="dcterms:W3CDTF">2012-09-28T10:33:31Z</dcterms:created>
  <dcterms:modified xsi:type="dcterms:W3CDTF">2018-09-01T03:17:34Z</dcterms:modified>
</cp:coreProperties>
</file>