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81"/>
  </p:notesMasterIdLst>
  <p:sldIdLst>
    <p:sldId id="257" r:id="rId2"/>
    <p:sldId id="280" r:id="rId3"/>
    <p:sldId id="461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4" r:id="rId18"/>
    <p:sldId id="385" r:id="rId19"/>
    <p:sldId id="386" r:id="rId20"/>
    <p:sldId id="448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449" r:id="rId29"/>
    <p:sldId id="395" r:id="rId30"/>
    <p:sldId id="396" r:id="rId31"/>
    <p:sldId id="397" r:id="rId32"/>
    <p:sldId id="398" r:id="rId33"/>
    <p:sldId id="450" r:id="rId34"/>
    <p:sldId id="451" r:id="rId35"/>
    <p:sldId id="452" r:id="rId36"/>
    <p:sldId id="453" r:id="rId37"/>
    <p:sldId id="402" r:id="rId38"/>
    <p:sldId id="403" r:id="rId39"/>
    <p:sldId id="454" r:id="rId40"/>
    <p:sldId id="455" r:id="rId41"/>
    <p:sldId id="456" r:id="rId42"/>
    <p:sldId id="406" r:id="rId43"/>
    <p:sldId id="457" r:id="rId44"/>
    <p:sldId id="409" r:id="rId45"/>
    <p:sldId id="410" r:id="rId46"/>
    <p:sldId id="411" r:id="rId47"/>
    <p:sldId id="412" r:id="rId48"/>
    <p:sldId id="414" r:id="rId49"/>
    <p:sldId id="458" r:id="rId50"/>
    <p:sldId id="459" r:id="rId51"/>
    <p:sldId id="417" r:id="rId52"/>
    <p:sldId id="418" r:id="rId53"/>
    <p:sldId id="419" r:id="rId54"/>
    <p:sldId id="420" r:id="rId55"/>
    <p:sldId id="421" r:id="rId56"/>
    <p:sldId id="422" r:id="rId57"/>
    <p:sldId id="423" r:id="rId58"/>
    <p:sldId id="460" r:id="rId59"/>
    <p:sldId id="425" r:id="rId60"/>
    <p:sldId id="426" r:id="rId61"/>
    <p:sldId id="427" r:id="rId62"/>
    <p:sldId id="428" r:id="rId63"/>
    <p:sldId id="429" r:id="rId64"/>
    <p:sldId id="430" r:id="rId65"/>
    <p:sldId id="431" r:id="rId66"/>
    <p:sldId id="432" r:id="rId67"/>
    <p:sldId id="433" r:id="rId68"/>
    <p:sldId id="434" r:id="rId69"/>
    <p:sldId id="435" r:id="rId70"/>
    <p:sldId id="436" r:id="rId71"/>
    <p:sldId id="437" r:id="rId72"/>
    <p:sldId id="438" r:id="rId73"/>
    <p:sldId id="439" r:id="rId74"/>
    <p:sldId id="440" r:id="rId75"/>
    <p:sldId id="441" r:id="rId76"/>
    <p:sldId id="442" r:id="rId77"/>
    <p:sldId id="443" r:id="rId78"/>
    <p:sldId id="444" r:id="rId79"/>
    <p:sldId id="446" r:id="rId80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8FF"/>
    <a:srgbClr val="24BDB2"/>
    <a:srgbClr val="FFDDB1"/>
    <a:srgbClr val="3D9A3A"/>
    <a:srgbClr val="8AAAD3"/>
    <a:srgbClr val="3F5B2E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18" autoAdjust="0"/>
    <p:restoredTop sz="97907" autoAdjust="0"/>
  </p:normalViewPr>
  <p:slideViewPr>
    <p:cSldViewPr snapToGrid="0" snapToObjects="1">
      <p:cViewPr>
        <p:scale>
          <a:sx n="100" d="100"/>
          <a:sy n="100" d="100"/>
        </p:scale>
        <p:origin x="-168" y="102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0FD910-E8CF-4459-BE94-283AEE1D9D2F}" type="datetimeFigureOut">
              <a:rPr lang="en-US"/>
              <a:pPr>
                <a:defRPr/>
              </a:pPr>
              <a:t>12/15/2015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1317770-6AA2-4418-87E0-F6558B51D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18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5A2A19-CF63-4B10-A70D-FD7891F5673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5A2A19-CF63-4B10-A70D-FD7891F5673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ECDAD8-ACE2-4181-851A-8D8828842D1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C2F509-EB5A-4115-A30F-023960BB4E7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399250-2521-4C20-9F73-96482E07758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27C7CD-5BD8-46C9-B46A-921795A7A3C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1D6A4C-4818-4493-99AE-20096CD77C6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4E3CE0-CC39-43CC-B99E-B5A47FAAFB5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022A5F-06D1-431D-BE9E-C2993E4E12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152BB1-8AFC-4FF5-ADD9-0CC4DD520F5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C1800B-4B3A-4598-AC6A-1D229FFD9CC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D98E1C-7263-4797-A58E-489533C21FA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8E7090-2E43-4E6E-B2AD-FCC353AB0DF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CA07D2-AB56-4086-A864-0F5F621E688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A3DC8F-9925-4073-92DB-192EAD07417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016287-5390-4FB6-AD2A-D725DA697F9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820446-1D65-4046-A1C8-152C514FA01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01F9D1-AB99-47B6-A588-C07D9237990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30B6E1-0973-4A93-9F21-60AD2239DEC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531911-2AFB-411F-9957-624ADB52700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41FD8C-DF21-44B5-9592-2F13A91424E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0A86A8-CF19-4546-99C1-6984C9EC1A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38194C-2D7C-456D-AF70-122E891CB12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F36858-FE55-4252-8F71-056132536C2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2FDAC9-2FB8-41FD-AEC5-CB9BD3057CF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625F90-5EC9-4D90-96E1-FC10A144927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8144BD-9C49-45B9-AEF9-1A7FA186D4C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E69C23-60AB-44CD-90BE-4CEFDE0535B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13DAFF-870C-4A17-A56C-81D302D0934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6F1F88-269A-454F-A6E6-3D67D5CC042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5729F8-6AF8-4860-AA26-DB069A253F6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9EB5FF-8D9F-4427-874D-7F1089CF29F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53181F-167C-4497-9458-C61D5AFEF4E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30C16A-AA72-4DCF-AD7C-355B1C844E4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5F0A92-148E-47C8-A4C9-0AEBBC6F01D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972303-1358-4A18-864E-C89CF2F3556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CD6153-B8F7-4699-AED7-9C4AAA922CE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C3ADED-A5B4-40B1-9492-FBC161D5A23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927AE7-B6DC-46BB-A66C-CB24C320BCA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65633A-737C-449F-86CC-6F5B9068DF7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B403FE-84FF-407A-9A23-896534FDC24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7BDDF2-0FE5-4D71-AD6F-118004D4AD8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87904C-A84E-4295-8A25-ED921CD2FF4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2750C8-B7B0-4C1A-9CAA-3E0C2A2BDB1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EB0981-F9C3-45EA-A01B-75AAB9D743C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BB0F99-23EB-4810-8FAD-D80D527BCB8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08DEC7-BA71-4FDD-B238-C06708ECD18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3E204D-EFEA-43CD-83D9-5426B87F815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DFDC46-329A-456D-A6B6-5F8CDF18CFC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DFCD6F-C60C-4D8A-A133-61CF1F8EC5B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C2EFE0-E4BE-443A-B76A-049DE9A4A34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3D76C4-29E3-4A37-A48E-3C1E1BE1571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1428E1-C501-4A30-84D0-85E1251B5F5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7455F6-6CB6-4173-A810-1C3BF2B1EB3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D62F42-A69D-4078-9C57-B5717A23837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CAE052-0758-47AA-86C4-03A3F2D14DF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D056A95E-D3F5-4D22-8E4D-E1F1873B26D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76B92200-A9FF-48FF-8CFD-C5C712EDED2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1C0013E0-8CBD-4DB3-951C-2233A8CCA72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0970C5B1-F4BA-434F-AE34-B23FE7684E3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0C60BD9E-13A4-4A0D-9D83-75E4ABDD8A6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3" grpId="0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4FE6999C-61C0-46E9-B1BE-22631C1D4FF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8676700C-C982-4638-B5E5-E56AD1CB9C0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B69102CD-E870-434F-9DB5-E9EA284C62A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4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0AEB9585-2FA9-44D5-83B5-0010671C357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1CA4574F-FD41-4B68-8A9F-07141AAECA2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12 - </a:t>
            </a:r>
            <a:fld id="{CC78CE8B-38CF-47D4-B123-C8766279653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 cap="all" spc="50" baseline="0">
          <a:ln>
            <a:solidFill>
              <a:schemeClr val="tx2">
                <a:lumMod val="60000"/>
                <a:lumOff val="40000"/>
              </a:schemeClr>
            </a:solidFill>
          </a:ln>
          <a:solidFill>
            <a:schemeClr val="tx2">
              <a:lumMod val="60000"/>
              <a:lumOff val="40000"/>
            </a:schemeClr>
          </a:solidFill>
          <a:effectLst>
            <a:outerShdw blurRad="139700" dist="38100" dir="2700000" algn="tl">
              <a:srgbClr val="000000">
                <a:alpha val="80000"/>
              </a:srgbClr>
            </a:outerShdw>
          </a:effectLst>
          <a:latin typeface="Century Gothic" pitchFamily="34" charset="0"/>
          <a:ea typeface="+mj-ea"/>
          <a:cs typeface="Arial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000" kern="1200" spc="30" baseline="0">
          <a:ln>
            <a:noFill/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000" kern="1200" spc="30" baseline="0">
          <a:ln>
            <a:noFill/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000" kern="1200" spc="30" baseline="0">
          <a:ln>
            <a:noFill/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000" kern="1200" spc="30" baseline="0">
          <a:ln>
            <a:noFill/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000" kern="1200" spc="30" baseline="0">
          <a:ln>
            <a:noFill/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2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5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7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9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20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4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5.bin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 txBox="1">
            <a:spLocks/>
          </p:cNvSpPr>
          <p:nvPr/>
        </p:nvSpPr>
        <p:spPr bwMode="auto">
          <a:xfrm>
            <a:off x="1518486" y="1774179"/>
            <a:ext cx="5918200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6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Inventory Management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91509" y="468137"/>
            <a:ext cx="416171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Chapter 12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66800" y="1028700"/>
            <a:ext cx="7696200" cy="923925"/>
          </a:xfrm>
        </p:spPr>
        <p:txBody>
          <a:bodyPr>
            <a:normAutofit/>
          </a:bodyPr>
          <a:lstStyle/>
          <a:p>
            <a:pPr marL="444500" indent="-444500" defTabSz="836613" fontAlgn="base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Global</a:t>
            </a:r>
            <a:r>
              <a:rPr lang="en-US" altLang="en-US" sz="240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Company Profile</a:t>
            </a:r>
            <a:r>
              <a:rPr lang="en-US" altLang="en-US" sz="2400">
                <a:latin typeface="Arial" pitchFamily="34" charset="0"/>
                <a:cs typeface="Arial" pitchFamily="34" charset="0"/>
              </a:rPr>
              <a:t>: </a:t>
            </a:r>
            <a:br>
              <a:rPr lang="en-US" altLang="en-US" sz="2400">
                <a:latin typeface="Arial" pitchFamily="34" charset="0"/>
                <a:cs typeface="Arial" pitchFamily="34" charset="0"/>
              </a:rPr>
            </a:br>
            <a:r>
              <a:rPr lang="en-US" altLang="en-US" sz="24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Amazon.com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4"/>
            <a:ext cx="7467600" cy="18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The Importance of Inventory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Managing Inventory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Inventory Models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Inventory Models for Independent Demand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7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215871"/>
            <a:ext cx="7467600" cy="139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 smtClean="0"/>
              <a:t>Probabilistic </a:t>
            </a:r>
            <a:r>
              <a:rPr lang="en-US" altLang="en-US" sz="2400"/>
              <a:t>Models and Safety Stock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Single-Period Model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SzPct val="99000"/>
              <a:buFont typeface="Onyx" pitchFamily="82" charset="0"/>
              <a:buChar char=""/>
            </a:pPr>
            <a:r>
              <a:rPr lang="en-US" altLang="en-US" sz="2400"/>
              <a:t>Fixed-Period (P) Systems</a:t>
            </a:r>
          </a:p>
        </p:txBody>
      </p:sp>
    </p:spTree>
    <p:extLst>
      <p:ext uri="{BB962C8B-B14F-4D97-AF65-F5344CB8AC3E}">
        <p14:creationId xmlns:p14="http://schemas.microsoft.com/office/powerpoint/2010/main" val="333697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102519"/>
            <a:ext cx="8034338" cy="759619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2800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139826" y="2169319"/>
            <a:ext cx="6710363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Conduct</a:t>
            </a:r>
            <a:r>
              <a:rPr lang="en-US" altLang="en-US" sz="2000"/>
              <a:t> an ABC analysis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Explain</a:t>
            </a:r>
            <a:r>
              <a:rPr lang="en-US" altLang="en-US" sz="2000"/>
              <a:t> and use cycle counting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Explain</a:t>
            </a:r>
            <a:r>
              <a:rPr lang="en-US" altLang="en-US" sz="2000"/>
              <a:t> and use the EOQ model for independent inventory demand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Compute</a:t>
            </a:r>
            <a:r>
              <a:rPr lang="en-US" altLang="en-US" sz="2000"/>
              <a:t> a reorder point and safety stock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  <p:bldP spid="24580" grpId="0"/>
      <p:bldP spid="2458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102519"/>
            <a:ext cx="8034338" cy="769144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2800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54114" y="2120504"/>
            <a:ext cx="685958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/>
              <a:t>Apply</a:t>
            </a:r>
            <a:r>
              <a:rPr lang="en-US" altLang="en-US" sz="2000"/>
              <a:t> the production order quantity model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/>
              <a:t>Explain</a:t>
            </a:r>
            <a:r>
              <a:rPr lang="en-US" altLang="en-US" sz="2000"/>
              <a:t> and use the quantity discount model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000" b="1"/>
              <a:t>Understand</a:t>
            </a:r>
            <a:r>
              <a:rPr lang="en-US" altLang="en-US" sz="2000"/>
              <a:t> service levels and probabilistic inventory models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1000896" y="269081"/>
            <a:ext cx="7457303" cy="895350"/>
          </a:xfrm>
          <a:extLst/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Management at Amazon.com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11201" y="1702594"/>
            <a:ext cx="7720013" cy="190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Onyx" pitchFamily="82" charset="0"/>
              <a:buChar char=""/>
            </a:pPr>
            <a:r>
              <a:rPr lang="en-US" altLang="en-US" sz="2400">
                <a:solidFill>
                  <a:srgbClr val="00B0F0"/>
                </a:solidFill>
              </a:rPr>
              <a:t>Amazon.com</a:t>
            </a:r>
            <a:r>
              <a:rPr lang="en-US" altLang="en-US" sz="2400"/>
              <a:t> started as a “virtual” retailer – </a:t>
            </a:r>
            <a:r>
              <a:rPr lang="en-US" altLang="en-US" sz="2400">
                <a:solidFill>
                  <a:srgbClr val="FFFF00"/>
                </a:solidFill>
              </a:rPr>
              <a:t>no inventory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FFFF00"/>
                </a:solidFill>
              </a:rPr>
              <a:t>no warehouses</a:t>
            </a:r>
            <a:r>
              <a:rPr lang="en-US" altLang="en-US" sz="2400"/>
              <a:t>, </a:t>
            </a:r>
            <a:r>
              <a:rPr lang="en-US" altLang="en-US" sz="2400">
                <a:solidFill>
                  <a:srgbClr val="FFFF00"/>
                </a:solidFill>
              </a:rPr>
              <a:t>no overhead</a:t>
            </a:r>
            <a:r>
              <a:rPr lang="en-US" altLang="en-US" sz="2400"/>
              <a:t>; just computers taking orders to be filled by others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Onyx" pitchFamily="82" charset="0"/>
              <a:buChar char=""/>
            </a:pPr>
            <a:r>
              <a:rPr lang="en-US" altLang="en-US" sz="2400"/>
              <a:t>Growth has forced </a:t>
            </a:r>
            <a:r>
              <a:rPr lang="en-US" altLang="en-US" sz="2400">
                <a:solidFill>
                  <a:srgbClr val="00B0F0"/>
                </a:solidFill>
              </a:rPr>
              <a:t>Amazon.com</a:t>
            </a:r>
            <a:r>
              <a:rPr lang="en-US" altLang="en-US" sz="2400"/>
              <a:t> to become a world leader in warehousing and inventory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30724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685800" y="1571625"/>
            <a:ext cx="7772400" cy="360997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Each order is assigned by computer to the closest distribution center that has the product(s)</a:t>
            </a:r>
          </a:p>
          <a:p>
            <a:pPr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“flow meister” at each distribution center assigns work crews</a:t>
            </a:r>
          </a:p>
          <a:p>
            <a:pPr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Lights indicate products that are to be picked and the light is reset</a:t>
            </a:r>
          </a:p>
          <a:p>
            <a:pPr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Items are placed in crates on a conveyor, bar code scanners scan each item 15 times to virtually eliminate errors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1000896" y="269081"/>
            <a:ext cx="7457303" cy="895350"/>
          </a:xfrm>
          <a:extLst/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Management at Amazon.com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38189" y="1572816"/>
            <a:ext cx="7793037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 startAt="5"/>
            </a:pPr>
            <a:r>
              <a:rPr lang="en-US" altLang="en-US" sz="2000"/>
              <a:t>Crates arrive at central point where items are boxed and labeled with new bar code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 startAt="5"/>
            </a:pPr>
            <a:r>
              <a:rPr lang="en-US" altLang="en-US" sz="2000"/>
              <a:t>Gift wrapping is done by hand at 30 packages per hour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 startAt="5"/>
            </a:pPr>
            <a:r>
              <a:rPr lang="en-US" altLang="en-US" sz="2000"/>
              <a:t>Completed boxes are packed, taped, weighed and labeled before leaving warehouse in a truck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Times" pitchFamily="18" charset="0"/>
              <a:buAutoNum type="arabicPeriod" startAt="5"/>
            </a:pPr>
            <a:r>
              <a:rPr lang="en-US" altLang="en-US" sz="2000"/>
              <a:t>Order arrives at customer within 1 - 2 days 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1000896" y="269081"/>
            <a:ext cx="7457303" cy="895350"/>
          </a:xfrm>
          <a:extLst/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Management at Amazon.com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Inventory Management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666875"/>
            <a:ext cx="7772400" cy="1600200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2800" b="1" spc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The objective of inventory management is to strike a balance between inventory investment and customer service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Importance of Inventory</a:t>
            </a:r>
          </a:p>
        </p:txBody>
      </p:sp>
      <p:sp>
        <p:nvSpPr>
          <p:cNvPr id="30722" name="Content Placeholder 1"/>
          <p:cNvSpPr>
            <a:spLocks noGrp="1"/>
          </p:cNvSpPr>
          <p:nvPr>
            <p:ph sz="quarter" idx="13"/>
          </p:nvPr>
        </p:nvSpPr>
        <p:spPr>
          <a:xfrm>
            <a:off x="939800" y="1219201"/>
            <a:ext cx="7277100" cy="3394472"/>
          </a:xfrm>
        </p:spPr>
        <p:txBody>
          <a:bodyPr>
            <a:normAutofit/>
          </a:bodyPr>
          <a:lstStyle/>
          <a:p>
            <a:pPr marL="457200" indent="-457200">
              <a:buFont typeface="Onyx" pitchFamily="82" charset="0"/>
              <a:buChar char="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One of the most expensive assets of many companies representing as much as 50% of total invested capital</a:t>
            </a:r>
          </a:p>
          <a:p>
            <a:pPr marL="457200" indent="-457200">
              <a:buFont typeface="Onyx" pitchFamily="82" charset="0"/>
              <a:buChar char="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Operations managers must balance inventory investment and customer service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Functions of Inventory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54075" y="1146572"/>
            <a:ext cx="74358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provide a selection of goods for anticipated demand and to separate the firm from fluctuations in demand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decouple or separate various parts of the production process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take advantage of quantity discounts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hedge against inflation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Types of Inventory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sz="quarter" idx="13"/>
          </p:nvPr>
        </p:nvSpPr>
        <p:spPr>
          <a:xfrm>
            <a:off x="711200" y="1063228"/>
            <a:ext cx="7734300" cy="384214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Raw material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Purchased but not processed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Work-in-process (WIP)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Undergone some change but not completed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function of cycle time for a product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Maintenance/repair/operating (MRO)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Necessary to keep machinery and processes productive</a:t>
            </a:r>
          </a:p>
          <a:p>
            <a:pPr>
              <a:buFont typeface="Wingdings" pitchFamily="2" charset="2"/>
              <a:buChar char="q"/>
            </a:pPr>
            <a:r>
              <a:rPr lang="en-US" alt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Finished goods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Completed product awaiting shipment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 12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71"/>
          <a:stretch>
            <a:fillRect/>
          </a:stretch>
        </p:blipFill>
        <p:spPr bwMode="auto">
          <a:xfrm>
            <a:off x="338139" y="2968229"/>
            <a:ext cx="8575675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02431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Material Flow Cycle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54050" y="4319587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12.1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606425" y="2520552"/>
            <a:ext cx="7827963" cy="406003"/>
            <a:chOff x="382" y="2277"/>
            <a:chExt cx="4931" cy="341"/>
          </a:xfrm>
        </p:grpSpPr>
        <p:sp>
          <p:nvSpPr>
            <p:cNvPr id="36881" name="Rectangle 6"/>
            <p:cNvSpPr>
              <a:spLocks noChangeArrowheads="1"/>
            </p:cNvSpPr>
            <p:nvPr/>
          </p:nvSpPr>
          <p:spPr bwMode="auto">
            <a:xfrm>
              <a:off x="382" y="2277"/>
              <a:ext cx="4931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429000" algn="ctr"/>
                  <a:tab pos="4483100" algn="ctr"/>
                  <a:tab pos="5524500" algn="ctr"/>
                  <a:tab pos="6362700" algn="ctr"/>
                  <a:tab pos="7340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/>
                <a:t>Input	Wait for	Wait to	Move	Wait in queue	Setup	Run	Output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/>
                <a:t>	inspection	be moved	time	for operator	time	time</a:t>
              </a:r>
            </a:p>
          </p:txBody>
        </p:sp>
        <p:sp>
          <p:nvSpPr>
            <p:cNvPr id="36882" name="Line 7"/>
            <p:cNvSpPr>
              <a:spLocks noChangeShapeType="1"/>
            </p:cNvSpPr>
            <p:nvPr/>
          </p:nvSpPr>
          <p:spPr bwMode="auto">
            <a:xfrm>
              <a:off x="488" y="2504"/>
              <a:ext cx="320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6883" name="Line 8"/>
            <p:cNvSpPr>
              <a:spLocks noChangeShapeType="1"/>
            </p:cNvSpPr>
            <p:nvPr/>
          </p:nvSpPr>
          <p:spPr bwMode="auto">
            <a:xfrm>
              <a:off x="4848" y="2504"/>
              <a:ext cx="320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40969" name="Group 9"/>
          <p:cNvGrpSpPr>
            <a:grpSpLocks/>
          </p:cNvGrpSpPr>
          <p:nvPr/>
        </p:nvGrpSpPr>
        <p:grpSpPr bwMode="auto">
          <a:xfrm>
            <a:off x="1346200" y="1513285"/>
            <a:ext cx="6362700" cy="801290"/>
            <a:chOff x="824" y="1183"/>
            <a:chExt cx="4008" cy="673"/>
          </a:xfrm>
        </p:grpSpPr>
        <p:sp>
          <p:nvSpPr>
            <p:cNvPr id="36870" name="Rectangle 10"/>
            <p:cNvSpPr>
              <a:spLocks noChangeArrowheads="1"/>
            </p:cNvSpPr>
            <p:nvPr/>
          </p:nvSpPr>
          <p:spPr bwMode="auto">
            <a:xfrm>
              <a:off x="2422" y="1183"/>
              <a:ext cx="71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Cycle time</a:t>
              </a:r>
            </a:p>
          </p:txBody>
        </p:sp>
        <p:sp>
          <p:nvSpPr>
            <p:cNvPr id="36871" name="Rectangle 11"/>
            <p:cNvSpPr>
              <a:spLocks noChangeArrowheads="1"/>
            </p:cNvSpPr>
            <p:nvPr/>
          </p:nvSpPr>
          <p:spPr bwMode="auto">
            <a:xfrm>
              <a:off x="2402" y="1519"/>
              <a:ext cx="2403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95%	5%</a:t>
              </a:r>
            </a:p>
          </p:txBody>
        </p:sp>
        <p:sp>
          <p:nvSpPr>
            <p:cNvPr id="36872" name="Line 12"/>
            <p:cNvSpPr>
              <a:spLocks noChangeShapeType="1"/>
            </p:cNvSpPr>
            <p:nvPr/>
          </p:nvSpPr>
          <p:spPr bwMode="auto">
            <a:xfrm flipH="1">
              <a:off x="828" y="1308"/>
              <a:ext cx="1608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3" name="Line 13"/>
            <p:cNvSpPr>
              <a:spLocks noChangeShapeType="1"/>
            </p:cNvSpPr>
            <p:nvPr/>
          </p:nvSpPr>
          <p:spPr bwMode="auto">
            <a:xfrm>
              <a:off x="3376" y="1308"/>
              <a:ext cx="1456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4" name="Line 14"/>
            <p:cNvSpPr>
              <a:spLocks noChangeShapeType="1"/>
            </p:cNvSpPr>
            <p:nvPr/>
          </p:nvSpPr>
          <p:spPr bwMode="auto">
            <a:xfrm>
              <a:off x="824" y="1216"/>
              <a:ext cx="0" cy="6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5" name="Line 15"/>
            <p:cNvSpPr>
              <a:spLocks noChangeShapeType="1"/>
            </p:cNvSpPr>
            <p:nvPr/>
          </p:nvSpPr>
          <p:spPr bwMode="auto">
            <a:xfrm>
              <a:off x="4832" y="1216"/>
              <a:ext cx="0" cy="6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6" name="Line 16"/>
            <p:cNvSpPr>
              <a:spLocks noChangeShapeType="1"/>
            </p:cNvSpPr>
            <p:nvPr/>
          </p:nvSpPr>
          <p:spPr bwMode="auto">
            <a:xfrm flipH="1">
              <a:off x="828" y="1644"/>
              <a:ext cx="1544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7" name="Line 17"/>
            <p:cNvSpPr>
              <a:spLocks noChangeShapeType="1"/>
            </p:cNvSpPr>
            <p:nvPr/>
          </p:nvSpPr>
          <p:spPr bwMode="auto">
            <a:xfrm>
              <a:off x="4168" y="147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8" name="Line 18"/>
            <p:cNvSpPr>
              <a:spLocks noChangeShapeType="1"/>
            </p:cNvSpPr>
            <p:nvPr/>
          </p:nvSpPr>
          <p:spPr bwMode="auto">
            <a:xfrm>
              <a:off x="2908" y="1644"/>
              <a:ext cx="1256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9" name="Line 19"/>
            <p:cNvSpPr>
              <a:spLocks noChangeShapeType="1"/>
            </p:cNvSpPr>
            <p:nvPr/>
          </p:nvSpPr>
          <p:spPr bwMode="auto">
            <a:xfrm>
              <a:off x="4644" y="1644"/>
              <a:ext cx="184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Line 20"/>
            <p:cNvSpPr>
              <a:spLocks noChangeShapeType="1"/>
            </p:cNvSpPr>
            <p:nvPr/>
          </p:nvSpPr>
          <p:spPr bwMode="auto">
            <a:xfrm flipH="1">
              <a:off x="4168" y="1644"/>
              <a:ext cx="184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1006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Managing Inventory 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46125" y="1615679"/>
            <a:ext cx="76517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inventory items can be classified 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 analysis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accurate inventory records can be maintained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ABC Analysis</a:t>
            </a:r>
          </a:p>
        </p:txBody>
      </p:sp>
      <p:sp>
        <p:nvSpPr>
          <p:cNvPr id="4096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Divides inventory into three classes based on annual dollar volume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Class A - high annual dollar volume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Class B - medium annual dollar volume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Class C - low annual dollar volume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Used to establish policies that focus on the few critical parts and not the many trivial ones</a:t>
            </a:r>
          </a:p>
          <a:p>
            <a:pPr>
              <a:buFont typeface="Courier New" pitchFamily="49" charset="0"/>
              <a:buChar char="o"/>
            </a:pPr>
            <a:endParaRPr lang="en-US" altLang="en-US" sz="18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ABC Analysis</a:t>
            </a:r>
          </a:p>
        </p:txBody>
      </p:sp>
      <p:graphicFrame>
        <p:nvGraphicFramePr>
          <p:cNvPr id="47107" name="Group 3"/>
          <p:cNvGraphicFramePr>
            <a:graphicFrameLocks noGrp="1"/>
          </p:cNvGraphicFramePr>
          <p:nvPr/>
        </p:nvGraphicFramePr>
        <p:xfrm>
          <a:off x="685801" y="1085850"/>
          <a:ext cx="7883525" cy="3569697"/>
        </p:xfrm>
        <a:graphic>
          <a:graphicData uri="http://schemas.openxmlformats.org/drawingml/2006/table">
            <a:tbl>
              <a:tblPr/>
              <a:tblGrid>
                <a:gridCol w="914468"/>
                <a:gridCol w="952571"/>
                <a:gridCol w="927169"/>
                <a:gridCol w="330225"/>
                <a:gridCol w="825561"/>
                <a:gridCol w="317524"/>
                <a:gridCol w="254019"/>
                <a:gridCol w="927169"/>
                <a:gridCol w="241318"/>
                <a:gridCol w="850963"/>
                <a:gridCol w="635047"/>
                <a:gridCol w="707491"/>
              </a:tblGrid>
              <a:tr h="231681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ABC Calculation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(1)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(2)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(3)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(4)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(5)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(6)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(7)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85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ITEM STOCK NUMBER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PERCENT OF NUMBER OF ITEMS STOCKED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ANNUAL VOLUME (UNITS)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x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UNIT COST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=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ANNUAL DOLLAR VOLUME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PERCENT OF ANNUAL DOLLAR VOLUME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CLASS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b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#10286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1,000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$ 90.00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$ 90,000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38.8%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#11526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154.00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77,000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33.2%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#12760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1,550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17.00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26,350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11.3%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#10867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42.86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15,001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6.4%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#10500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1,000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12.50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12,500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5.4%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#12572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$ 14.17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$ 8,502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3.7%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#14075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2,000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.60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1,200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.5%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#01036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.4%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#01307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1,200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.42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504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.2%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#10572</a:t>
                      </a: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.60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.1%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8,550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$232,057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100.0%</a:t>
                      </a: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7" marR="91447" marT="34295" marB="34295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200901" y="2289573"/>
            <a:ext cx="666750" cy="2040731"/>
            <a:chOff x="7200900" y="3052243"/>
            <a:chExt cx="666750" cy="2722024"/>
          </a:xfrm>
        </p:grpSpPr>
        <p:grpSp>
          <p:nvGrpSpPr>
            <p:cNvPr id="43176" name="Group 80"/>
            <p:cNvGrpSpPr>
              <a:grpSpLocks/>
            </p:cNvGrpSpPr>
            <p:nvPr/>
          </p:nvGrpSpPr>
          <p:grpSpPr bwMode="auto">
            <a:xfrm>
              <a:off x="7200905" y="3052243"/>
              <a:ext cx="661988" cy="1273175"/>
              <a:chOff x="4528" y="1872"/>
              <a:chExt cx="417" cy="802"/>
            </a:xfrm>
          </p:grpSpPr>
          <p:sp>
            <p:nvSpPr>
              <p:cNvPr id="43180" name="AutoShape 81"/>
              <p:cNvSpPr>
                <a:spLocks/>
              </p:cNvSpPr>
              <p:nvPr/>
            </p:nvSpPr>
            <p:spPr bwMode="auto">
              <a:xfrm>
                <a:off x="4528" y="1872"/>
                <a:ext cx="96" cy="300"/>
              </a:xfrm>
              <a:prstGeom prst="rightBrace">
                <a:avLst>
                  <a:gd name="adj1" fmla="val 36111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3181" name="AutoShape 82"/>
              <p:cNvSpPr>
                <a:spLocks/>
              </p:cNvSpPr>
              <p:nvPr/>
            </p:nvSpPr>
            <p:spPr bwMode="auto">
              <a:xfrm>
                <a:off x="4528" y="2226"/>
                <a:ext cx="96" cy="448"/>
              </a:xfrm>
              <a:prstGeom prst="rightBrace">
                <a:avLst>
                  <a:gd name="adj1" fmla="val 60580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3182" name="Text Box 83"/>
              <p:cNvSpPr txBox="1">
                <a:spLocks noChangeArrowheads="1"/>
              </p:cNvSpPr>
              <p:nvPr/>
            </p:nvSpPr>
            <p:spPr bwMode="auto">
              <a:xfrm>
                <a:off x="4602" y="1926"/>
                <a:ext cx="34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72%</a:t>
                </a:r>
              </a:p>
            </p:txBody>
          </p:sp>
          <p:sp>
            <p:nvSpPr>
              <p:cNvPr id="43183" name="Text Box 84"/>
              <p:cNvSpPr txBox="1">
                <a:spLocks noChangeArrowheads="1"/>
              </p:cNvSpPr>
              <p:nvPr/>
            </p:nvSpPr>
            <p:spPr bwMode="auto">
              <a:xfrm>
                <a:off x="4602" y="2353"/>
                <a:ext cx="343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23%</a:t>
                </a:r>
              </a:p>
            </p:txBody>
          </p:sp>
        </p:grpSp>
        <p:grpSp>
          <p:nvGrpSpPr>
            <p:cNvPr id="43177" name="Group 92"/>
            <p:cNvGrpSpPr>
              <a:grpSpLocks/>
            </p:cNvGrpSpPr>
            <p:nvPr/>
          </p:nvGrpSpPr>
          <p:grpSpPr bwMode="auto">
            <a:xfrm>
              <a:off x="7200900" y="4464050"/>
              <a:ext cx="666750" cy="1310217"/>
              <a:chOff x="4528" y="1868"/>
              <a:chExt cx="420" cy="1254"/>
            </a:xfrm>
          </p:grpSpPr>
          <p:sp>
            <p:nvSpPr>
              <p:cNvPr id="43178" name="AutoShape 93"/>
              <p:cNvSpPr>
                <a:spLocks/>
              </p:cNvSpPr>
              <p:nvPr/>
            </p:nvSpPr>
            <p:spPr bwMode="auto">
              <a:xfrm>
                <a:off x="4528" y="1868"/>
                <a:ext cx="96" cy="1254"/>
              </a:xfrm>
              <a:prstGeom prst="rightBrace">
                <a:avLst>
                  <a:gd name="adj1" fmla="val 108854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3179" name="Text Box 94"/>
              <p:cNvSpPr txBox="1">
                <a:spLocks noChangeArrowheads="1"/>
              </p:cNvSpPr>
              <p:nvPr/>
            </p:nvSpPr>
            <p:spPr bwMode="auto">
              <a:xfrm>
                <a:off x="4668" y="2351"/>
                <a:ext cx="280" cy="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/>
                  <a:t>5%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66750"/>
          </a:xfrm>
        </p:spPr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ABC Analysis</a:t>
            </a:r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1833563" y="1398985"/>
            <a:ext cx="844550" cy="2550318"/>
            <a:chOff x="1142" y="1167"/>
            <a:chExt cx="532" cy="2142"/>
          </a:xfrm>
        </p:grpSpPr>
        <p:sp>
          <p:nvSpPr>
            <p:cNvPr id="45072" name="Rectangle 4"/>
            <p:cNvSpPr>
              <a:spLocks noChangeArrowheads="1"/>
            </p:cNvSpPr>
            <p:nvPr/>
          </p:nvSpPr>
          <p:spPr bwMode="auto">
            <a:xfrm>
              <a:off x="1170" y="1466"/>
              <a:ext cx="504" cy="1843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45073" name="Rectangle 5"/>
            <p:cNvSpPr>
              <a:spLocks noChangeArrowheads="1"/>
            </p:cNvSpPr>
            <p:nvPr/>
          </p:nvSpPr>
          <p:spPr bwMode="auto">
            <a:xfrm>
              <a:off x="1142" y="1167"/>
              <a:ext cx="493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A Items</a:t>
              </a:r>
            </a:p>
          </p:txBody>
        </p:sp>
      </p:grpSp>
      <p:grpSp>
        <p:nvGrpSpPr>
          <p:cNvPr id="51206" name="Group 6"/>
          <p:cNvGrpSpPr>
            <a:grpSpLocks/>
          </p:cNvGrpSpPr>
          <p:nvPr/>
        </p:nvGrpSpPr>
        <p:grpSpPr bwMode="auto">
          <a:xfrm>
            <a:off x="2679700" y="3237310"/>
            <a:ext cx="1752600" cy="677465"/>
            <a:chOff x="1656" y="2711"/>
            <a:chExt cx="1104" cy="569"/>
          </a:xfrm>
        </p:grpSpPr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1656" y="2960"/>
              <a:ext cx="1104" cy="320"/>
            </a:xfrm>
            <a:prstGeom prst="rect">
              <a:avLst/>
            </a:prstGeom>
            <a:solidFill>
              <a:schemeClr val="accent3"/>
            </a:solidFill>
            <a:ln w="1905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sp>
          <p:nvSpPr>
            <p:cNvPr id="45071" name="Rectangle 8"/>
            <p:cNvSpPr>
              <a:spLocks noChangeArrowheads="1"/>
            </p:cNvSpPr>
            <p:nvPr/>
          </p:nvSpPr>
          <p:spPr bwMode="auto">
            <a:xfrm>
              <a:off x="1854" y="2711"/>
              <a:ext cx="49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B Items</a:t>
              </a:r>
            </a:p>
          </p:txBody>
        </p:sp>
      </p:grpSp>
      <p:grpSp>
        <p:nvGrpSpPr>
          <p:cNvPr id="51212" name="Group 12"/>
          <p:cNvGrpSpPr>
            <a:grpSpLocks/>
          </p:cNvGrpSpPr>
          <p:nvPr/>
        </p:nvGrpSpPr>
        <p:grpSpPr bwMode="auto">
          <a:xfrm>
            <a:off x="944563" y="1219201"/>
            <a:ext cx="7285037" cy="3371850"/>
            <a:chOff x="563" y="1016"/>
            <a:chExt cx="4589" cy="2832"/>
          </a:xfrm>
        </p:grpSpPr>
        <p:sp>
          <p:nvSpPr>
            <p:cNvPr id="45065" name="Rectangle 16"/>
            <p:cNvSpPr>
              <a:spLocks noChangeArrowheads="1"/>
            </p:cNvSpPr>
            <p:nvPr/>
          </p:nvSpPr>
          <p:spPr bwMode="auto">
            <a:xfrm>
              <a:off x="1198" y="3139"/>
              <a:ext cx="3724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952500" algn="ctr"/>
                  <a:tab pos="1524000" algn="ctr"/>
                  <a:tab pos="2095500" algn="ctr"/>
                  <a:tab pos="2667000" algn="ctr"/>
                  <a:tab pos="3238500" algn="ctr"/>
                  <a:tab pos="3810000" algn="ctr"/>
                  <a:tab pos="4381500" algn="ctr"/>
                  <a:tab pos="4953000" algn="ctr"/>
                  <a:tab pos="5524500" algn="ctr"/>
                  <a:tab pos="63881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en-US" sz="1000"/>
                <a:t>	|	|	|	|	|	|	|	|	|	|</a:t>
              </a:r>
            </a:p>
            <a:p>
              <a:pPr>
                <a:lnSpc>
                  <a:spcPct val="120000"/>
                </a:lnSpc>
              </a:pPr>
              <a:r>
                <a:rPr lang="en-US" altLang="en-US" sz="1400"/>
                <a:t>	10	20	30	40	50	60	70	80	90	100</a:t>
              </a:r>
            </a:p>
          </p:txBody>
        </p:sp>
        <p:sp>
          <p:nvSpPr>
            <p:cNvPr id="45066" name="Rectangle 13"/>
            <p:cNvSpPr>
              <a:spLocks noChangeArrowheads="1"/>
            </p:cNvSpPr>
            <p:nvPr/>
          </p:nvSpPr>
          <p:spPr bwMode="auto">
            <a:xfrm rot="16200000">
              <a:off x="-408" y="2256"/>
              <a:ext cx="21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Percentage of annual dollar usage</a:t>
              </a:r>
            </a:p>
          </p:txBody>
        </p:sp>
        <p:sp>
          <p:nvSpPr>
            <p:cNvPr id="45067" name="Freeform 14"/>
            <p:cNvSpPr>
              <a:spLocks/>
            </p:cNvSpPr>
            <p:nvPr/>
          </p:nvSpPr>
          <p:spPr bwMode="auto">
            <a:xfrm>
              <a:off x="1144" y="1016"/>
              <a:ext cx="4008" cy="2272"/>
            </a:xfrm>
            <a:custGeom>
              <a:avLst/>
              <a:gdLst>
                <a:gd name="T0" fmla="*/ 0 w 4008"/>
                <a:gd name="T1" fmla="*/ 0 h 2080"/>
                <a:gd name="T2" fmla="*/ 0 w 4008"/>
                <a:gd name="T3" fmla="*/ 2088 h 2080"/>
                <a:gd name="T4" fmla="*/ 4008 w 4008"/>
                <a:gd name="T5" fmla="*/ 2088 h 2080"/>
                <a:gd name="T6" fmla="*/ 0 60000 65536"/>
                <a:gd name="T7" fmla="*/ 0 60000 65536"/>
                <a:gd name="T8" fmla="*/ 0 60000 65536"/>
                <a:gd name="T9" fmla="*/ 0 w 4008"/>
                <a:gd name="T10" fmla="*/ 0 h 2080"/>
                <a:gd name="T11" fmla="*/ 4008 w 4008"/>
                <a:gd name="T12" fmla="*/ 2080 h 20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08" h="2080">
                  <a:moveTo>
                    <a:pt x="0" y="0"/>
                  </a:moveTo>
                  <a:lnTo>
                    <a:pt x="0" y="2080"/>
                  </a:lnTo>
                  <a:lnTo>
                    <a:pt x="4008" y="2080"/>
                  </a:ln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5068" name="Rectangle 15"/>
            <p:cNvSpPr>
              <a:spLocks noChangeArrowheads="1"/>
            </p:cNvSpPr>
            <p:nvPr/>
          </p:nvSpPr>
          <p:spPr bwMode="auto">
            <a:xfrm>
              <a:off x="800" y="1087"/>
              <a:ext cx="404" cy="2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21000"/>
                </a:lnSpc>
              </a:pPr>
              <a:r>
                <a:rPr lang="en-US" altLang="en-US" sz="1600"/>
                <a:t>80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70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60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50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40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30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20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10  –</a:t>
              </a:r>
            </a:p>
            <a:p>
              <a:pPr algn="r">
                <a:lnSpc>
                  <a:spcPct val="121000"/>
                </a:lnSpc>
              </a:pPr>
              <a:r>
                <a:rPr lang="en-US" altLang="en-US" sz="1600"/>
                <a:t>0  –</a:t>
              </a:r>
            </a:p>
          </p:txBody>
        </p:sp>
        <p:sp>
          <p:nvSpPr>
            <p:cNvPr id="45069" name="Rectangle 17"/>
            <p:cNvSpPr>
              <a:spLocks noChangeArrowheads="1"/>
            </p:cNvSpPr>
            <p:nvPr/>
          </p:nvSpPr>
          <p:spPr bwMode="auto">
            <a:xfrm>
              <a:off x="1866" y="3615"/>
              <a:ext cx="13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Percentage of inventory items</a:t>
              </a:r>
            </a:p>
          </p:txBody>
        </p:sp>
      </p:grp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6927850" y="1300162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12.2</a:t>
            </a:r>
          </a:p>
        </p:txBody>
      </p:sp>
      <p:grpSp>
        <p:nvGrpSpPr>
          <p:cNvPr id="51209" name="Group 9"/>
          <p:cNvGrpSpPr>
            <a:grpSpLocks/>
          </p:cNvGrpSpPr>
          <p:nvPr/>
        </p:nvGrpSpPr>
        <p:grpSpPr bwMode="auto">
          <a:xfrm>
            <a:off x="4432300" y="3474244"/>
            <a:ext cx="3124200" cy="440531"/>
            <a:chOff x="2760" y="2910"/>
            <a:chExt cx="1968" cy="370"/>
          </a:xfrm>
        </p:grpSpPr>
        <p:sp>
          <p:nvSpPr>
            <p:cNvPr id="45063" name="Rectangle 10"/>
            <p:cNvSpPr>
              <a:spLocks noChangeArrowheads="1"/>
            </p:cNvSpPr>
            <p:nvPr/>
          </p:nvSpPr>
          <p:spPr bwMode="auto">
            <a:xfrm>
              <a:off x="2760" y="3152"/>
              <a:ext cx="1968" cy="128"/>
            </a:xfrm>
            <a:prstGeom prst="rect">
              <a:avLst/>
            </a:prstGeom>
            <a:solidFill>
              <a:srgbClr val="24BDB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45064" name="Rectangle 11"/>
            <p:cNvSpPr>
              <a:spLocks noChangeArrowheads="1"/>
            </p:cNvSpPr>
            <p:nvPr/>
          </p:nvSpPr>
          <p:spPr bwMode="auto">
            <a:xfrm>
              <a:off x="3342" y="2910"/>
              <a:ext cx="50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C Items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ABC Analysis</a:t>
            </a:r>
          </a:p>
        </p:txBody>
      </p:sp>
      <p:sp>
        <p:nvSpPr>
          <p:cNvPr id="47106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Other criteria than annual dollar volume may be used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High shortage or holding cost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Anticipated engineering changes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Delivery problems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Quality problems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ABC Analysis</a:t>
            </a:r>
          </a:p>
        </p:txBody>
      </p:sp>
      <p:sp>
        <p:nvSpPr>
          <p:cNvPr id="49154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Policies employed may include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More emphasis on supplier development for A items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Tighter physical inventory control for A items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More care in forecasting A items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23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Record Accuracy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973139" y="1143000"/>
            <a:ext cx="7197725" cy="261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017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589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itchFamily="2" charset="2"/>
              <a:buChar char="v"/>
            </a:pPr>
            <a:r>
              <a:rPr lang="en-US" altLang="en-US" sz="2400"/>
              <a:t>Accurate records are a critical ingredient in production and inventory systems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Periodic systems require regular checks of inventory</a:t>
            </a:r>
          </a:p>
          <a:p>
            <a:pPr lvl="2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/>
              <a:t>Two-bin system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Perpetual inventory tracks receipts and subtractions on a continuing basis</a:t>
            </a:r>
          </a:p>
          <a:p>
            <a:pPr lvl="2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/>
              <a:t>May be semi-automated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23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Record Accuracy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833438" y="1304926"/>
            <a:ext cx="748506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itchFamily="2" charset="2"/>
              <a:buChar char="v"/>
            </a:pPr>
            <a:r>
              <a:rPr lang="en-US" altLang="en-US" sz="2000"/>
              <a:t>Incoming and outgoing </a:t>
            </a:r>
            <a:br>
              <a:rPr lang="en-US" altLang="en-US" sz="2000"/>
            </a:br>
            <a:r>
              <a:rPr lang="en-US" altLang="en-US" sz="2000"/>
              <a:t>record keeping must be </a:t>
            </a:r>
            <a:br>
              <a:rPr lang="en-US" altLang="en-US" sz="2000"/>
            </a:br>
            <a:r>
              <a:rPr lang="en-US" altLang="en-US" sz="2000"/>
              <a:t>accurate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itchFamily="2" charset="2"/>
              <a:buChar char="v"/>
            </a:pPr>
            <a:r>
              <a:rPr lang="en-US" altLang="en-US" sz="2000"/>
              <a:t>Stockrooms should be secure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Wingdings" pitchFamily="2" charset="2"/>
              <a:buChar char="v"/>
            </a:pPr>
            <a:r>
              <a:rPr lang="en-US" altLang="en-US" sz="2000"/>
              <a:t>Necessary to make precise decisions about ordering, scheduling, and shipping</a:t>
            </a:r>
          </a:p>
        </p:txBody>
      </p:sp>
      <p:pic>
        <p:nvPicPr>
          <p:cNvPr id="7" name="Picture 4" descr="RFID forkli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50" y="1171575"/>
            <a:ext cx="259715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Cycle Counting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962025"/>
            <a:ext cx="8229600" cy="382905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Items are counted and records updated on a periodic basis</a:t>
            </a:r>
          </a:p>
          <a:p>
            <a:pPr fontAlgn="auto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Often used with ABC analysis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Has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several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advantages</a:t>
            </a:r>
          </a:p>
          <a:p>
            <a:pPr marL="1169988" lvl="1" indent="-457200" fontAlgn="auto">
              <a:spcBef>
                <a:spcPts val="0"/>
              </a:spcBef>
              <a:spcAft>
                <a:spcPct val="40000"/>
              </a:spcAft>
              <a:buClr>
                <a:srgbClr val="BF0922"/>
              </a:buClr>
              <a:buFont typeface="Arial" charset="0"/>
              <a:buAutoNum type="arabicPeriod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Eliminates shutdowns and interruptions</a:t>
            </a:r>
          </a:p>
          <a:p>
            <a:pPr marL="1169988" lvl="1" indent="-457200" fontAlgn="auto">
              <a:spcBef>
                <a:spcPts val="0"/>
              </a:spcBef>
              <a:spcAft>
                <a:spcPct val="40000"/>
              </a:spcAft>
              <a:buClr>
                <a:srgbClr val="BF0922"/>
              </a:buClr>
              <a:buFont typeface="Arial" charset="0"/>
              <a:buAutoNum type="arabicPeriod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Eliminates annual inventory adjustment</a:t>
            </a:r>
          </a:p>
          <a:p>
            <a:pPr marL="1169988" lvl="1" indent="-457200" fontAlgn="auto">
              <a:spcBef>
                <a:spcPts val="0"/>
              </a:spcBef>
              <a:spcAft>
                <a:spcPct val="40000"/>
              </a:spcAft>
              <a:buClr>
                <a:srgbClr val="BF0922"/>
              </a:buClr>
              <a:buFont typeface="Arial" charset="0"/>
              <a:buAutoNum type="arabicPeriod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Trained personnel audit inventory accuracy</a:t>
            </a:r>
          </a:p>
          <a:p>
            <a:pPr marL="1169988" lvl="1" indent="-457200" fontAlgn="auto">
              <a:spcBef>
                <a:spcPts val="0"/>
              </a:spcBef>
              <a:spcAft>
                <a:spcPct val="40000"/>
              </a:spcAft>
              <a:buClr>
                <a:srgbClr val="BF0922"/>
              </a:buClr>
              <a:buFont typeface="Arial" charset="0"/>
              <a:buAutoNum type="arabicPeriod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Allows causes of errors to be identified and corrected</a:t>
            </a:r>
          </a:p>
          <a:p>
            <a:pPr marL="1169988" lvl="1" indent="-457200" fontAlgn="auto">
              <a:spcBef>
                <a:spcPts val="0"/>
              </a:spcBef>
              <a:spcAft>
                <a:spcPct val="40000"/>
              </a:spcAft>
              <a:buClr>
                <a:srgbClr val="BF0922"/>
              </a:buClr>
              <a:buFont typeface="Arial" charset="0"/>
              <a:buAutoNum type="arabicPeriod"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Maintains accurate inventory records</a:t>
            </a:r>
          </a:p>
          <a:p>
            <a:pPr fontAlgn="auto">
              <a:spcBef>
                <a:spcPts val="0"/>
              </a:spcBef>
              <a:defRPr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Cycle Counting Example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788989" y="1212057"/>
            <a:ext cx="75644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/>
              <a:t>5,000 items in inventory, 500 A items, 1,750 B items, 2,750 C items</a:t>
            </a:r>
          </a:p>
          <a:p>
            <a:pPr>
              <a:spcAft>
                <a:spcPts val="1200"/>
              </a:spcAft>
            </a:pPr>
            <a:r>
              <a:rPr lang="en-US" altLang="en-US"/>
              <a:t>Policy is to count A items every month (20 working days), B items every quarter (60 days), and C items every six months (120 days)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/>
        </p:nvGraphicFramePr>
        <p:xfrm>
          <a:off x="796925" y="2562226"/>
          <a:ext cx="7467599" cy="1926510"/>
        </p:xfrm>
        <a:graphic>
          <a:graphicData uri="http://schemas.openxmlformats.org/drawingml/2006/table">
            <a:tbl>
              <a:tblPr/>
              <a:tblGrid>
                <a:gridCol w="1019175"/>
                <a:gridCol w="1485900"/>
                <a:gridCol w="2070100"/>
                <a:gridCol w="1612900"/>
                <a:gridCol w="1028700"/>
                <a:gridCol w="250824"/>
              </a:tblGrid>
              <a:tr h="5932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ITEM CLASS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QUANTITY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CYCLE COUNTING POLICY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ITEMS COUNTED PER DAY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500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Each month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500/20 =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25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/day</a:t>
                      </a: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3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1,750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Each quarter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1,750/60 =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/day</a:t>
                      </a: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3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2,750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Every 6 months</a:t>
                      </a: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2,750/120 =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/day</a:t>
                      </a: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77/day</a:t>
                      </a: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5" marB="3428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Control of Service Inventories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sz="2000" dirty="0"/>
              <a:t>Can be a critical component </a:t>
            </a:r>
            <a:br>
              <a:rPr lang="en-US" sz="2000" dirty="0"/>
            </a:br>
            <a:r>
              <a:rPr lang="en-US" sz="2000" dirty="0"/>
              <a:t>of profitability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2000" dirty="0"/>
              <a:t>Losses may come from </a:t>
            </a:r>
            <a:br>
              <a:rPr lang="en-US" sz="2000" dirty="0"/>
            </a:br>
            <a:r>
              <a:rPr lang="en-US" sz="2000" dirty="0"/>
              <a:t>shrinkage or pilferage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2000" dirty="0"/>
              <a:t>Applicable techniques include</a:t>
            </a:r>
          </a:p>
          <a:p>
            <a:pPr marL="91440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/>
              <a:t>Good personnel selection, training, and discipline</a:t>
            </a:r>
          </a:p>
          <a:p>
            <a:pPr marL="91440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/>
              <a:t>Tight control </a:t>
            </a:r>
            <a:r>
              <a:rPr lang="en-US" sz="2000" dirty="0" smtClean="0"/>
              <a:t>of </a:t>
            </a:r>
            <a:r>
              <a:rPr lang="en-US" sz="2000" dirty="0"/>
              <a:t>incoming shipments</a:t>
            </a:r>
          </a:p>
          <a:p>
            <a:pPr marL="914400" lvl="1" indent="-514350" fontAlgn="auto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/>
              <a:t>Effective control </a:t>
            </a:r>
            <a:r>
              <a:rPr lang="en-US" sz="2000" dirty="0" smtClean="0"/>
              <a:t>of </a:t>
            </a:r>
            <a:r>
              <a:rPr lang="en-US" sz="2000" dirty="0"/>
              <a:t>all goods leaving facility</a:t>
            </a:r>
          </a:p>
          <a:p>
            <a:pPr fontAlgn="auto">
              <a:spcBef>
                <a:spcPts val="0"/>
              </a:spcBef>
              <a:defRPr/>
            </a:pPr>
            <a:endParaRPr lang="en-US" sz="2000" dirty="0"/>
          </a:p>
        </p:txBody>
      </p:sp>
      <p:pic>
        <p:nvPicPr>
          <p:cNvPr id="63492" name="Picture 4" descr="McKes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1119188"/>
            <a:ext cx="243681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Inventory Models</a:t>
            </a:r>
          </a:p>
        </p:txBody>
      </p:sp>
      <p:sp>
        <p:nvSpPr>
          <p:cNvPr id="6144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Onyx" pitchFamily="82" charset="0"/>
              <a:buChar char=""/>
            </a:pPr>
            <a:r>
              <a:rPr lang="en-US" altLang="en-US" sz="20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Independent demand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- the demand for item is independent of the demand for any other item in inventory</a:t>
            </a:r>
          </a:p>
          <a:p>
            <a:pPr>
              <a:buFont typeface="Onyx" pitchFamily="82" charset="0"/>
              <a:buChar char=""/>
            </a:pPr>
            <a:r>
              <a:rPr lang="en-US" altLang="en-US" sz="20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Dependent demand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- the demand for item is dependent upon the demand for some other item in the inventory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Inventory Models</a:t>
            </a:r>
          </a:p>
        </p:txBody>
      </p:sp>
      <p:sp>
        <p:nvSpPr>
          <p:cNvPr id="63490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Onyx" pitchFamily="82" charset="0"/>
              <a:buChar char=""/>
            </a:pPr>
            <a:r>
              <a:rPr lang="en-US" altLang="en-US" sz="20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Holding costs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- the costs of holding or “carrying” inventory over time</a:t>
            </a:r>
          </a:p>
          <a:p>
            <a:pPr>
              <a:buFont typeface="Onyx" pitchFamily="82" charset="0"/>
              <a:buChar char=""/>
            </a:pPr>
            <a:r>
              <a:rPr lang="en-US" altLang="en-US" sz="20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Ordering costs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- the costs of placing an order and receiving goods</a:t>
            </a:r>
          </a:p>
          <a:p>
            <a:pPr>
              <a:buFont typeface="Onyx" pitchFamily="82" charset="0"/>
              <a:buChar char=""/>
            </a:pPr>
            <a:r>
              <a:rPr lang="en-US" altLang="en-US" sz="20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Setup costs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- cost to prepare a machine or process for manufacturing an order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May be highly correlated with </a:t>
            </a:r>
            <a:r>
              <a:rPr lang="en-US" altLang="en-US" sz="2000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setup time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Holding Costs</a:t>
            </a:r>
          </a:p>
        </p:txBody>
      </p:sp>
      <p:graphicFrame>
        <p:nvGraphicFramePr>
          <p:cNvPr id="69688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036915"/>
              </p:ext>
            </p:extLst>
          </p:nvPr>
        </p:nvGraphicFramePr>
        <p:xfrm>
          <a:off x="685800" y="1104900"/>
          <a:ext cx="7772400" cy="3496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0700"/>
                <a:gridCol w="3378200"/>
                <a:gridCol w="330200"/>
                <a:gridCol w="2032000"/>
                <a:gridCol w="241300"/>
              </a:tblGrid>
              <a:tr h="2537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12.1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Determining Inventory Holding Costs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CATEGORY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COST (AND RANGE) AS A PERCENT OF INVENTORY VALUE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Housing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(building rent or depreciation, operating costs, taxes, insurance)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6%	 (3 - 10%)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Material handling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(equipment lease or depreciation, power, operating cost)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(1 - 3.5%)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cost</a:t>
                      </a:r>
                      <a:r>
                        <a:rPr kumimoji="0" lang="en-US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(receiving, warehousing, security)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(3 - 5%)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Investment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(borrowing costs, taxes, and insurance on inventory)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11%	 (6 - 24%)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Pilferage, space, and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obsolescence</a:t>
                      </a:r>
                      <a:r>
                        <a:rPr kumimoji="0" lang="en-US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(much higher in industries undergoing rapid change like PCs and cell phones)</a:t>
                      </a: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(2 - 5%)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3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Overall carrying cost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26%	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Holding Costs</a:t>
            </a:r>
          </a:p>
        </p:txBody>
      </p:sp>
      <p:graphicFrame>
        <p:nvGraphicFramePr>
          <p:cNvPr id="69688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70706"/>
              </p:ext>
            </p:extLst>
          </p:nvPr>
        </p:nvGraphicFramePr>
        <p:xfrm>
          <a:off x="685800" y="1104900"/>
          <a:ext cx="7772400" cy="3496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0700"/>
                <a:gridCol w="3378200"/>
                <a:gridCol w="330200"/>
                <a:gridCol w="2032000"/>
                <a:gridCol w="241300"/>
              </a:tblGrid>
              <a:tr h="2537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12.1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Determining Inventory Holding Costs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CATEGORY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COST (AND RANGE) AS A PERCENT OF INVENTORY VALUE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Housing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(building rent or depreciation, operating costs, taxes, insurance)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6%	 (3 - 10%)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Material handling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(equipment lease or depreciation, power, operating cost)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(1 - 3.5%)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1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cost</a:t>
                      </a:r>
                      <a:r>
                        <a:rPr kumimoji="0" lang="en-US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(receiving, warehousing, security)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(3 - 5%)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0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Investment costs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(borrowing costs, taxes, and insurance on inventory)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11%	 (6 - 24%)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Pilferage, space, and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obsolescence</a:t>
                      </a:r>
                      <a:r>
                        <a:rPr kumimoji="0" lang="en-US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(much higher in industries undergoing rapid change like PCs and cell phones)</a:t>
                      </a: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  <a:tab pos="762000" algn="l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3%	 (2 - 5%)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3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Overall carrying cost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</a:tabLst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673100" algn="r"/>
                        </a:tabLst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26%	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86" marB="3428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7630" name="Group 37"/>
          <p:cNvGrpSpPr>
            <a:grpSpLocks/>
          </p:cNvGrpSpPr>
          <p:nvPr/>
        </p:nvGrpSpPr>
        <p:grpSpPr bwMode="auto">
          <a:xfrm rot="21282595">
            <a:off x="877889" y="1568054"/>
            <a:ext cx="7388225" cy="1675209"/>
            <a:chOff x="274" y="1765"/>
            <a:chExt cx="4654" cy="1407"/>
          </a:xfrm>
        </p:grpSpPr>
        <p:sp>
          <p:nvSpPr>
            <p:cNvPr id="5" name="Rectangle 38"/>
            <p:cNvSpPr>
              <a:spLocks noChangeArrowheads="1"/>
            </p:cNvSpPr>
            <p:nvPr/>
          </p:nvSpPr>
          <p:spPr bwMode="auto">
            <a:xfrm>
              <a:off x="274" y="1765"/>
              <a:ext cx="4654" cy="1407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endParaRPr>
            </a:p>
          </p:txBody>
        </p:sp>
        <p:sp>
          <p:nvSpPr>
            <p:cNvPr id="67632" name="Text Box 39"/>
            <p:cNvSpPr txBox="1">
              <a:spLocks noChangeArrowheads="1"/>
            </p:cNvSpPr>
            <p:nvPr/>
          </p:nvSpPr>
          <p:spPr bwMode="auto">
            <a:xfrm>
              <a:off x="496" y="1963"/>
              <a:ext cx="4210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20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Holding costs vary considerably depending on the business, location, and interest rates. Generally greater than 15%, some high tech and fashion items have holding costs greater than 40%.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Inventory Models for Independent Demand</a:t>
            </a:r>
          </a:p>
        </p:txBody>
      </p:sp>
      <p:sp>
        <p:nvSpPr>
          <p:cNvPr id="69634" name="Content Placeholder 1"/>
          <p:cNvSpPr>
            <a:spLocks noGrp="1"/>
          </p:cNvSpPr>
          <p:nvPr>
            <p:ph sz="quarter" idx="13"/>
          </p:nvPr>
        </p:nvSpPr>
        <p:spPr>
          <a:xfrm>
            <a:off x="1511300" y="1457325"/>
            <a:ext cx="6121400" cy="838200"/>
          </a:xfrm>
        </p:spPr>
        <p:txBody>
          <a:bodyPr>
            <a:noAutofit/>
          </a:bodyPr>
          <a:lstStyle/>
          <a:p>
            <a:pPr marL="0" indent="0" algn="ctr">
              <a:buFont typeface="Arial Unicode MS" pitchFamily="34" charset="-128"/>
              <a:buNone/>
            </a:pPr>
            <a:r>
              <a:rPr lang="en-US" alt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Need to determine when and how much to order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204914" y="2527697"/>
            <a:ext cx="67341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Font typeface="Arial" pitchFamily="34" charset="0"/>
              <a:buAutoNum type="arabicPeriod"/>
            </a:pPr>
            <a:r>
              <a:rPr lang="en-US" altLang="en-US" sz="2400"/>
              <a:t>Basic economic order quantity (EOQ) model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Font typeface="Arial" pitchFamily="34" charset="0"/>
              <a:buAutoNum type="arabicPeriod"/>
            </a:pPr>
            <a:r>
              <a:rPr lang="en-US" altLang="en-US" sz="2400"/>
              <a:t>Production order quantity model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Font typeface="Arial" pitchFamily="34" charset="0"/>
              <a:buAutoNum type="arabicPeriod"/>
            </a:pPr>
            <a:r>
              <a:rPr lang="en-US" altLang="en-US" sz="2400"/>
              <a:t>Quantity discount model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6858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Basic EOQ Model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701675" y="1566863"/>
            <a:ext cx="7918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 is known, constant, and independent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time is known and constant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Receipt of inventory is instantaneous and complete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Quantity discounts are not possible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variable costs are setup (or ordering) and holding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>
                  <a:lumMod val="60000"/>
                  <a:lumOff val="40000"/>
                </a:schemeClr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Stockouts can be completely avoided</a:t>
            </a:r>
            <a:endParaRPr lang="en-US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747714" y="1040607"/>
            <a:ext cx="491648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3200"/>
              <a:t>Important assumptions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utoUpdateAnimBg="0"/>
      <p:bldP spid="75780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Inventory Usage Over Time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685800" y="1131094"/>
            <a:ext cx="9605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/>
              <a:t>Figure </a:t>
            </a:r>
            <a:r>
              <a:rPr lang="en-US" altLang="en-US" sz="1200">
                <a:solidFill>
                  <a:schemeClr val="tx2"/>
                </a:solidFill>
              </a:rPr>
              <a:t>12.3</a:t>
            </a:r>
          </a:p>
        </p:txBody>
      </p:sp>
      <p:sp>
        <p:nvSpPr>
          <p:cNvPr id="77828" name="AutoShape 4"/>
          <p:cNvSpPr>
            <a:spLocks noChangeArrowheads="1"/>
          </p:cNvSpPr>
          <p:nvPr/>
        </p:nvSpPr>
        <p:spPr bwMode="auto">
          <a:xfrm>
            <a:off x="2933700" y="2495550"/>
            <a:ext cx="1435100" cy="1752600"/>
          </a:xfrm>
          <a:prstGeom prst="rtTriangl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1400"/>
          </a:p>
        </p:txBody>
      </p:sp>
      <p:grpSp>
        <p:nvGrpSpPr>
          <p:cNvPr id="77829" name="Group 5"/>
          <p:cNvGrpSpPr>
            <a:grpSpLocks/>
          </p:cNvGrpSpPr>
          <p:nvPr/>
        </p:nvGrpSpPr>
        <p:grpSpPr bwMode="auto">
          <a:xfrm>
            <a:off x="4381500" y="2495550"/>
            <a:ext cx="2971800" cy="1752600"/>
            <a:chOff x="2760" y="1912"/>
            <a:chExt cx="1872" cy="1472"/>
          </a:xfrm>
        </p:grpSpPr>
        <p:sp>
          <p:nvSpPr>
            <p:cNvPr id="73756" name="AutoShape 6"/>
            <p:cNvSpPr>
              <a:spLocks noChangeArrowheads="1"/>
            </p:cNvSpPr>
            <p:nvPr/>
          </p:nvSpPr>
          <p:spPr bwMode="auto">
            <a:xfrm>
              <a:off x="3680" y="1912"/>
              <a:ext cx="952" cy="1472"/>
            </a:xfrm>
            <a:prstGeom prst="rtTriangle">
              <a:avLst/>
            </a:prstGeom>
            <a:solidFill>
              <a:srgbClr val="9FA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73757" name="AutoShape 7"/>
            <p:cNvSpPr>
              <a:spLocks noChangeArrowheads="1"/>
            </p:cNvSpPr>
            <p:nvPr/>
          </p:nvSpPr>
          <p:spPr bwMode="auto">
            <a:xfrm>
              <a:off x="2760" y="1912"/>
              <a:ext cx="916" cy="1472"/>
            </a:xfrm>
            <a:prstGeom prst="rtTriangle">
              <a:avLst/>
            </a:prstGeom>
            <a:solidFill>
              <a:srgbClr val="9FA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</p:grpSp>
      <p:sp>
        <p:nvSpPr>
          <p:cNvPr id="77832" name="Freeform 8"/>
          <p:cNvSpPr>
            <a:spLocks/>
          </p:cNvSpPr>
          <p:nvPr/>
        </p:nvSpPr>
        <p:spPr bwMode="auto">
          <a:xfrm>
            <a:off x="4381500" y="2466975"/>
            <a:ext cx="2946400" cy="1790700"/>
          </a:xfrm>
          <a:custGeom>
            <a:avLst/>
            <a:gdLst>
              <a:gd name="T0" fmla="*/ 0 w 1856"/>
              <a:gd name="T1" fmla="*/ 2387600 h 1504"/>
              <a:gd name="T2" fmla="*/ 0 w 1856"/>
              <a:gd name="T3" fmla="*/ 0 h 1504"/>
              <a:gd name="T4" fmla="*/ 1460500 w 1856"/>
              <a:gd name="T5" fmla="*/ 2387600 h 1504"/>
              <a:gd name="T6" fmla="*/ 1460500 w 1856"/>
              <a:gd name="T7" fmla="*/ 0 h 1504"/>
              <a:gd name="T8" fmla="*/ 2946400 w 1856"/>
              <a:gd name="T9" fmla="*/ 2374900 h 15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56"/>
              <a:gd name="T16" fmla="*/ 0 h 1504"/>
              <a:gd name="T17" fmla="*/ 1856 w 1856"/>
              <a:gd name="T18" fmla="*/ 1504 h 15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56" h="1504">
                <a:moveTo>
                  <a:pt x="0" y="1504"/>
                </a:moveTo>
                <a:lnTo>
                  <a:pt x="0" y="0"/>
                </a:lnTo>
                <a:lnTo>
                  <a:pt x="920" y="1504"/>
                </a:lnTo>
                <a:lnTo>
                  <a:pt x="920" y="0"/>
                </a:lnTo>
                <a:lnTo>
                  <a:pt x="1856" y="1496"/>
                </a:lnTo>
              </a:path>
            </a:pathLst>
          </a:custGeom>
          <a:noFill/>
          <a:ln w="76200" cmpd="sng">
            <a:solidFill>
              <a:srgbClr val="BF09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1076325" y="1980010"/>
            <a:ext cx="1785938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600"/>
              <a:t>Order quantity = </a:t>
            </a:r>
            <a:r>
              <a:rPr lang="en-US" altLang="en-US" sz="1600" i="1"/>
              <a:t>Q</a:t>
            </a:r>
            <a:r>
              <a:rPr lang="en-US" altLang="en-US" sz="1600"/>
              <a:t> (maximum inventory level)</a:t>
            </a:r>
          </a:p>
        </p:txBody>
      </p:sp>
      <p:sp>
        <p:nvSpPr>
          <p:cNvPr id="77834" name="Line 10"/>
          <p:cNvSpPr>
            <a:spLocks noChangeShapeType="1"/>
          </p:cNvSpPr>
          <p:nvPr/>
        </p:nvSpPr>
        <p:spPr bwMode="auto">
          <a:xfrm>
            <a:off x="2921000" y="2476500"/>
            <a:ext cx="1460500" cy="1781175"/>
          </a:xfrm>
          <a:prstGeom prst="line">
            <a:avLst/>
          </a:prstGeom>
          <a:noFill/>
          <a:ln w="76200">
            <a:solidFill>
              <a:srgbClr val="BF09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77835" name="Group 11"/>
          <p:cNvGrpSpPr>
            <a:grpSpLocks/>
          </p:cNvGrpSpPr>
          <p:nvPr/>
        </p:nvGrpSpPr>
        <p:grpSpPr bwMode="auto">
          <a:xfrm>
            <a:off x="5635626" y="2037160"/>
            <a:ext cx="1187450" cy="706040"/>
            <a:chOff x="3430" y="1367"/>
            <a:chExt cx="748" cy="593"/>
          </a:xfrm>
        </p:grpSpPr>
        <p:sp>
          <p:nvSpPr>
            <p:cNvPr id="73754" name="Rectangle 12"/>
            <p:cNvSpPr>
              <a:spLocks noChangeArrowheads="1"/>
            </p:cNvSpPr>
            <p:nvPr/>
          </p:nvSpPr>
          <p:spPr bwMode="auto">
            <a:xfrm>
              <a:off x="3430" y="1367"/>
              <a:ext cx="748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Usage rate</a:t>
              </a:r>
            </a:p>
          </p:txBody>
        </p:sp>
        <p:sp>
          <p:nvSpPr>
            <p:cNvPr id="73755" name="Line 13"/>
            <p:cNvSpPr>
              <a:spLocks noChangeShapeType="1"/>
            </p:cNvSpPr>
            <p:nvPr/>
          </p:nvSpPr>
          <p:spPr bwMode="auto">
            <a:xfrm flipH="1">
              <a:off x="3784" y="1608"/>
              <a:ext cx="168" cy="3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7838" name="Group 14"/>
          <p:cNvGrpSpPr>
            <a:grpSpLocks/>
          </p:cNvGrpSpPr>
          <p:nvPr/>
        </p:nvGrpSpPr>
        <p:grpSpPr bwMode="auto">
          <a:xfrm>
            <a:off x="2895600" y="1837135"/>
            <a:ext cx="5640388" cy="1496615"/>
            <a:chOff x="1824" y="1359"/>
            <a:chExt cx="3553" cy="1257"/>
          </a:xfrm>
        </p:grpSpPr>
        <p:sp>
          <p:nvSpPr>
            <p:cNvPr id="73749" name="Line 15"/>
            <p:cNvSpPr>
              <a:spLocks noChangeShapeType="1"/>
            </p:cNvSpPr>
            <p:nvPr/>
          </p:nvSpPr>
          <p:spPr bwMode="auto">
            <a:xfrm>
              <a:off x="1824" y="2616"/>
              <a:ext cx="310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grpSp>
          <p:nvGrpSpPr>
            <p:cNvPr id="73750" name="Group 16"/>
            <p:cNvGrpSpPr>
              <a:grpSpLocks/>
            </p:cNvGrpSpPr>
            <p:nvPr/>
          </p:nvGrpSpPr>
          <p:grpSpPr bwMode="auto">
            <a:xfrm>
              <a:off x="4422" y="1359"/>
              <a:ext cx="955" cy="1209"/>
              <a:chOff x="4422" y="1359"/>
              <a:chExt cx="955" cy="1209"/>
            </a:xfrm>
          </p:grpSpPr>
          <p:sp>
            <p:nvSpPr>
              <p:cNvPr id="73751" name="Rectangle 17"/>
              <p:cNvSpPr>
                <a:spLocks noChangeArrowheads="1"/>
              </p:cNvSpPr>
              <p:nvPr/>
            </p:nvSpPr>
            <p:spPr bwMode="auto">
              <a:xfrm>
                <a:off x="4422" y="1359"/>
                <a:ext cx="955" cy="10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  <a:spcBef>
                    <a:spcPct val="20000"/>
                  </a:spcBef>
                </a:pPr>
                <a:r>
                  <a:rPr lang="en-US" altLang="en-US" sz="1600"/>
                  <a:t>Average inventory on hand</a:t>
                </a:r>
              </a:p>
              <a:p>
                <a:pPr algn="ctr">
                  <a:lnSpc>
                    <a:spcPct val="85000"/>
                  </a:lnSpc>
                  <a:spcBef>
                    <a:spcPct val="20000"/>
                  </a:spcBef>
                </a:pPr>
                <a:r>
                  <a:rPr lang="en-US" altLang="en-US" sz="1600" i="1"/>
                  <a:t>Q</a:t>
                </a:r>
              </a:p>
              <a:p>
                <a:pPr algn="ctr">
                  <a:lnSpc>
                    <a:spcPct val="85000"/>
                  </a:lnSpc>
                  <a:spcBef>
                    <a:spcPct val="20000"/>
                  </a:spcBef>
                </a:pPr>
                <a:r>
                  <a:rPr lang="en-US" altLang="en-US" sz="1600"/>
                  <a:t>2</a:t>
                </a:r>
              </a:p>
            </p:txBody>
          </p:sp>
          <p:sp>
            <p:nvSpPr>
              <p:cNvPr id="73752" name="Line 18"/>
              <p:cNvSpPr>
                <a:spLocks noChangeShapeType="1"/>
              </p:cNvSpPr>
              <p:nvPr/>
            </p:nvSpPr>
            <p:spPr bwMode="auto">
              <a:xfrm>
                <a:off x="4792" y="2136"/>
                <a:ext cx="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3753" name="Line 19"/>
              <p:cNvSpPr>
                <a:spLocks noChangeShapeType="1"/>
              </p:cNvSpPr>
              <p:nvPr/>
            </p:nvSpPr>
            <p:spPr bwMode="auto">
              <a:xfrm flipH="1">
                <a:off x="4696" y="2320"/>
                <a:ext cx="168" cy="2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30239" y="1781176"/>
            <a:ext cx="7739063" cy="2842022"/>
            <a:chOff x="630238" y="2374900"/>
            <a:chExt cx="7739062" cy="3789363"/>
          </a:xfrm>
        </p:grpSpPr>
        <p:sp>
          <p:nvSpPr>
            <p:cNvPr id="73742" name="Rectangle 21"/>
            <p:cNvSpPr>
              <a:spLocks noChangeArrowheads="1"/>
            </p:cNvSpPr>
            <p:nvPr/>
          </p:nvSpPr>
          <p:spPr bwMode="auto">
            <a:xfrm>
              <a:off x="1228725" y="5205411"/>
              <a:ext cx="1417638" cy="68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Minimum inventory</a:t>
              </a:r>
            </a:p>
          </p:txBody>
        </p:sp>
        <p:grpSp>
          <p:nvGrpSpPr>
            <p:cNvPr id="73743" name="Group 23"/>
            <p:cNvGrpSpPr>
              <a:grpSpLocks/>
            </p:cNvGrpSpPr>
            <p:nvPr/>
          </p:nvGrpSpPr>
          <p:grpSpPr bwMode="auto">
            <a:xfrm>
              <a:off x="630238" y="2374900"/>
              <a:ext cx="7739062" cy="3789363"/>
              <a:chOff x="397" y="1304"/>
              <a:chExt cx="4875" cy="2387"/>
            </a:xfrm>
          </p:grpSpPr>
          <p:grpSp>
            <p:nvGrpSpPr>
              <p:cNvPr id="73744" name="Group 24"/>
              <p:cNvGrpSpPr>
                <a:grpSpLocks/>
              </p:cNvGrpSpPr>
              <p:nvPr/>
            </p:nvGrpSpPr>
            <p:grpSpPr bwMode="auto">
              <a:xfrm>
                <a:off x="397" y="1304"/>
                <a:ext cx="4875" cy="2387"/>
                <a:chOff x="397" y="1312"/>
                <a:chExt cx="4875" cy="2387"/>
              </a:xfrm>
            </p:grpSpPr>
            <p:sp>
              <p:nvSpPr>
                <p:cNvPr id="73746" name="Rectangle 25"/>
                <p:cNvSpPr>
                  <a:spLocks noChangeArrowheads="1"/>
                </p:cNvSpPr>
                <p:nvPr/>
              </p:nvSpPr>
              <p:spPr bwMode="auto">
                <a:xfrm rot="16200000">
                  <a:off x="-129" y="2118"/>
                  <a:ext cx="1266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600"/>
                    <a:t>Inventory level</a:t>
                  </a:r>
                </a:p>
              </p:txBody>
            </p:sp>
            <p:sp>
              <p:nvSpPr>
                <p:cNvPr id="73747" name="Rectangle 26"/>
                <p:cNvSpPr>
                  <a:spLocks noChangeArrowheads="1"/>
                </p:cNvSpPr>
                <p:nvPr/>
              </p:nvSpPr>
              <p:spPr bwMode="auto">
                <a:xfrm>
                  <a:off x="3254" y="3415"/>
                  <a:ext cx="398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600"/>
                    <a:t>Time</a:t>
                  </a:r>
                </a:p>
              </p:txBody>
            </p:sp>
            <p:sp>
              <p:nvSpPr>
                <p:cNvPr id="73748" name="Freeform 27"/>
                <p:cNvSpPr>
                  <a:spLocks/>
                </p:cNvSpPr>
                <p:nvPr/>
              </p:nvSpPr>
              <p:spPr bwMode="auto">
                <a:xfrm>
                  <a:off x="1840" y="1312"/>
                  <a:ext cx="3432" cy="2080"/>
                </a:xfrm>
                <a:custGeom>
                  <a:avLst/>
                  <a:gdLst>
                    <a:gd name="T0" fmla="*/ 0 w 3432"/>
                    <a:gd name="T1" fmla="*/ 0 h 2080"/>
                    <a:gd name="T2" fmla="*/ 0 w 3432"/>
                    <a:gd name="T3" fmla="*/ 2080 h 2080"/>
                    <a:gd name="T4" fmla="*/ 3432 w 3432"/>
                    <a:gd name="T5" fmla="*/ 2080 h 2080"/>
                    <a:gd name="T6" fmla="*/ 0 60000 65536"/>
                    <a:gd name="T7" fmla="*/ 0 60000 65536"/>
                    <a:gd name="T8" fmla="*/ 0 60000 65536"/>
                    <a:gd name="T9" fmla="*/ 0 w 3432"/>
                    <a:gd name="T10" fmla="*/ 0 h 2080"/>
                    <a:gd name="T11" fmla="*/ 3432 w 3432"/>
                    <a:gd name="T12" fmla="*/ 2080 h 2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32" h="2080">
                      <a:moveTo>
                        <a:pt x="0" y="0"/>
                      </a:moveTo>
                      <a:lnTo>
                        <a:pt x="0" y="2080"/>
                      </a:lnTo>
                      <a:lnTo>
                        <a:pt x="3432" y="2080"/>
                      </a:lnTo>
                    </a:path>
                  </a:pathLst>
                </a:custGeom>
                <a:noFill/>
                <a:ln w="57150">
                  <a:solidFill>
                    <a:schemeClr val="tx1"/>
                  </a:solidFill>
                  <a:round/>
                  <a:headEnd type="triangle" w="sm" len="sm"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sp>
            <p:nvSpPr>
              <p:cNvPr id="73745" name="Text Box 28"/>
              <p:cNvSpPr txBox="1">
                <a:spLocks noChangeArrowheads="1"/>
              </p:cNvSpPr>
              <p:nvPr/>
            </p:nvSpPr>
            <p:spPr bwMode="auto">
              <a:xfrm>
                <a:off x="1638" y="3247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/>
                  <a:t>0</a:t>
                </a:r>
              </a:p>
            </p:txBody>
          </p:sp>
        </p:grp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570288" y="1481137"/>
            <a:ext cx="1986121" cy="872729"/>
            <a:chOff x="3569965" y="1974790"/>
            <a:chExt cx="1986384" cy="1163698"/>
          </a:xfrm>
        </p:grpSpPr>
        <p:sp>
          <p:nvSpPr>
            <p:cNvPr id="73740" name="TextBox 1"/>
            <p:cNvSpPr txBox="1">
              <a:spLocks noChangeArrowheads="1"/>
            </p:cNvSpPr>
            <p:nvPr/>
          </p:nvSpPr>
          <p:spPr bwMode="auto">
            <a:xfrm>
              <a:off x="3569965" y="1974790"/>
              <a:ext cx="1986384" cy="451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Total order received</a:t>
              </a:r>
            </a:p>
          </p:txBody>
        </p:sp>
        <p:sp>
          <p:nvSpPr>
            <p:cNvPr id="73741" name="Line 13"/>
            <p:cNvSpPr>
              <a:spLocks noChangeShapeType="1"/>
            </p:cNvSpPr>
            <p:nvPr/>
          </p:nvSpPr>
          <p:spPr bwMode="auto">
            <a:xfrm flipH="1">
              <a:off x="4381500" y="2374900"/>
              <a:ext cx="266700" cy="763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autoUpdateAnimBg="0"/>
      <p:bldP spid="77828" grpId="0" animBg="1"/>
      <p:bldP spid="77832" grpId="0" animBg="1"/>
      <p:bldP spid="77833" grpId="0" autoUpdateAnimBg="0"/>
      <p:bldP spid="778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Minimizing Costs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682625" y="976313"/>
            <a:ext cx="6292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/>
              <a:t>Objective is to minimize total costs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7207251" y="1262062"/>
            <a:ext cx="10717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/>
              <a:t>Table </a:t>
            </a:r>
            <a:r>
              <a:rPr lang="en-US" altLang="en-US" sz="1200">
                <a:solidFill>
                  <a:schemeClr val="tx2"/>
                </a:solidFill>
              </a:rPr>
              <a:t>12.4(c)</a:t>
            </a:r>
          </a:p>
        </p:txBody>
      </p:sp>
      <p:grpSp>
        <p:nvGrpSpPr>
          <p:cNvPr id="79877" name="Group 5"/>
          <p:cNvGrpSpPr>
            <a:grpSpLocks/>
          </p:cNvGrpSpPr>
          <p:nvPr/>
        </p:nvGrpSpPr>
        <p:grpSpPr bwMode="auto">
          <a:xfrm>
            <a:off x="985839" y="1581150"/>
            <a:ext cx="6456363" cy="3069431"/>
            <a:chOff x="621" y="1432"/>
            <a:chExt cx="4067" cy="2578"/>
          </a:xfrm>
        </p:grpSpPr>
        <p:sp>
          <p:nvSpPr>
            <p:cNvPr id="75800" name="Freeform 6"/>
            <p:cNvSpPr>
              <a:spLocks/>
            </p:cNvSpPr>
            <p:nvPr/>
          </p:nvSpPr>
          <p:spPr bwMode="auto">
            <a:xfrm>
              <a:off x="1464" y="1432"/>
              <a:ext cx="3224" cy="2296"/>
            </a:xfrm>
            <a:custGeom>
              <a:avLst/>
              <a:gdLst>
                <a:gd name="T0" fmla="*/ 8 w 3224"/>
                <a:gd name="T1" fmla="*/ 0 h 2296"/>
                <a:gd name="T2" fmla="*/ 0 w 3224"/>
                <a:gd name="T3" fmla="*/ 2296 h 2296"/>
                <a:gd name="T4" fmla="*/ 3224 w 3224"/>
                <a:gd name="T5" fmla="*/ 2296 h 2296"/>
                <a:gd name="T6" fmla="*/ 0 60000 65536"/>
                <a:gd name="T7" fmla="*/ 0 60000 65536"/>
                <a:gd name="T8" fmla="*/ 0 60000 65536"/>
                <a:gd name="T9" fmla="*/ 0 w 3224"/>
                <a:gd name="T10" fmla="*/ 0 h 2296"/>
                <a:gd name="T11" fmla="*/ 3224 w 3224"/>
                <a:gd name="T12" fmla="*/ 2296 h 2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24" h="2296">
                  <a:moveTo>
                    <a:pt x="8" y="0"/>
                  </a:moveTo>
                  <a:cubicBezTo>
                    <a:pt x="5" y="765"/>
                    <a:pt x="0" y="2296"/>
                    <a:pt x="0" y="2296"/>
                  </a:cubicBezTo>
                  <a:lnTo>
                    <a:pt x="3224" y="2296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801" name="Rectangle 7"/>
            <p:cNvSpPr>
              <a:spLocks noChangeArrowheads="1"/>
            </p:cNvSpPr>
            <p:nvPr/>
          </p:nvSpPr>
          <p:spPr bwMode="auto">
            <a:xfrm rot="16200000">
              <a:off x="237" y="2907"/>
              <a:ext cx="9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Annual cost</a:t>
              </a:r>
            </a:p>
          </p:txBody>
        </p:sp>
        <p:sp>
          <p:nvSpPr>
            <p:cNvPr id="75802" name="Rectangle 8"/>
            <p:cNvSpPr>
              <a:spLocks noChangeArrowheads="1"/>
            </p:cNvSpPr>
            <p:nvPr/>
          </p:nvSpPr>
          <p:spPr bwMode="auto">
            <a:xfrm>
              <a:off x="3630" y="3751"/>
              <a:ext cx="83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Order quantity</a:t>
              </a:r>
            </a:p>
          </p:txBody>
        </p:sp>
      </p:grpSp>
      <p:grpSp>
        <p:nvGrpSpPr>
          <p:cNvPr id="79881" name="Group 9"/>
          <p:cNvGrpSpPr>
            <a:grpSpLocks/>
          </p:cNvGrpSpPr>
          <p:nvPr/>
        </p:nvGrpSpPr>
        <p:grpSpPr bwMode="auto">
          <a:xfrm>
            <a:off x="2844800" y="1662113"/>
            <a:ext cx="4254500" cy="954881"/>
            <a:chOff x="1792" y="1500"/>
            <a:chExt cx="2680" cy="802"/>
          </a:xfrm>
        </p:grpSpPr>
        <p:grpSp>
          <p:nvGrpSpPr>
            <p:cNvPr id="75796" name="Group 10"/>
            <p:cNvGrpSpPr>
              <a:grpSpLocks/>
            </p:cNvGrpSpPr>
            <p:nvPr/>
          </p:nvGrpSpPr>
          <p:grpSpPr bwMode="auto">
            <a:xfrm>
              <a:off x="1792" y="1500"/>
              <a:ext cx="2680" cy="802"/>
              <a:chOff x="1792" y="1500"/>
              <a:chExt cx="2680" cy="802"/>
            </a:xfrm>
          </p:grpSpPr>
          <p:sp>
            <p:nvSpPr>
              <p:cNvPr id="75798" name="Freeform 11"/>
              <p:cNvSpPr>
                <a:spLocks/>
              </p:cNvSpPr>
              <p:nvPr/>
            </p:nvSpPr>
            <p:spPr bwMode="auto">
              <a:xfrm>
                <a:off x="1792" y="1676"/>
                <a:ext cx="2680" cy="626"/>
              </a:xfrm>
              <a:custGeom>
                <a:avLst/>
                <a:gdLst>
                  <a:gd name="T0" fmla="*/ 0 w 2680"/>
                  <a:gd name="T1" fmla="*/ 0 h 626"/>
                  <a:gd name="T2" fmla="*/ 252 w 2680"/>
                  <a:gd name="T3" fmla="*/ 312 h 626"/>
                  <a:gd name="T4" fmla="*/ 624 w 2680"/>
                  <a:gd name="T5" fmla="*/ 532 h 626"/>
                  <a:gd name="T6" fmla="*/ 892 w 2680"/>
                  <a:gd name="T7" fmla="*/ 608 h 626"/>
                  <a:gd name="T8" fmla="*/ 1412 w 2680"/>
                  <a:gd name="T9" fmla="*/ 596 h 626"/>
                  <a:gd name="T10" fmla="*/ 1924 w 2680"/>
                  <a:gd name="T11" fmla="*/ 428 h 626"/>
                  <a:gd name="T12" fmla="*/ 2344 w 2680"/>
                  <a:gd name="T13" fmla="*/ 240 h 626"/>
                  <a:gd name="T14" fmla="*/ 2680 w 2680"/>
                  <a:gd name="T15" fmla="*/ 84 h 6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80"/>
                  <a:gd name="T25" fmla="*/ 0 h 626"/>
                  <a:gd name="T26" fmla="*/ 2680 w 2680"/>
                  <a:gd name="T27" fmla="*/ 626 h 6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80" h="626">
                    <a:moveTo>
                      <a:pt x="0" y="0"/>
                    </a:moveTo>
                    <a:cubicBezTo>
                      <a:pt x="74" y="111"/>
                      <a:pt x="148" y="223"/>
                      <a:pt x="252" y="312"/>
                    </a:cubicBezTo>
                    <a:cubicBezTo>
                      <a:pt x="356" y="401"/>
                      <a:pt x="517" y="483"/>
                      <a:pt x="624" y="532"/>
                    </a:cubicBezTo>
                    <a:cubicBezTo>
                      <a:pt x="731" y="581"/>
                      <a:pt x="761" y="597"/>
                      <a:pt x="892" y="608"/>
                    </a:cubicBezTo>
                    <a:cubicBezTo>
                      <a:pt x="1023" y="619"/>
                      <a:pt x="1240" y="626"/>
                      <a:pt x="1412" y="596"/>
                    </a:cubicBezTo>
                    <a:cubicBezTo>
                      <a:pt x="1584" y="566"/>
                      <a:pt x="1769" y="487"/>
                      <a:pt x="1924" y="428"/>
                    </a:cubicBezTo>
                    <a:cubicBezTo>
                      <a:pt x="2079" y="369"/>
                      <a:pt x="2218" y="297"/>
                      <a:pt x="2344" y="240"/>
                    </a:cubicBezTo>
                    <a:cubicBezTo>
                      <a:pt x="2470" y="183"/>
                      <a:pt x="2610" y="116"/>
                      <a:pt x="2680" y="84"/>
                    </a:cubicBezTo>
                  </a:path>
                </a:pathLst>
              </a:custGeom>
              <a:noFill/>
              <a:ln w="76200" cmpd="sng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5799" name="Rectangle 12"/>
              <p:cNvSpPr>
                <a:spLocks noChangeArrowheads="1"/>
              </p:cNvSpPr>
              <p:nvPr/>
            </p:nvSpPr>
            <p:spPr bwMode="auto">
              <a:xfrm>
                <a:off x="2542" y="1500"/>
                <a:ext cx="1196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Total cost of holding and setup (order)</a:t>
                </a:r>
              </a:p>
            </p:txBody>
          </p:sp>
        </p:grpSp>
        <p:sp>
          <p:nvSpPr>
            <p:cNvPr id="75797" name="Line 13"/>
            <p:cNvSpPr>
              <a:spLocks noChangeShapeType="1"/>
            </p:cNvSpPr>
            <p:nvPr/>
          </p:nvSpPr>
          <p:spPr bwMode="auto">
            <a:xfrm>
              <a:off x="3624" y="1856"/>
              <a:ext cx="144" cy="2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9886" name="Group 14"/>
          <p:cNvGrpSpPr>
            <a:grpSpLocks/>
          </p:cNvGrpSpPr>
          <p:nvPr/>
        </p:nvGrpSpPr>
        <p:grpSpPr bwMode="auto">
          <a:xfrm>
            <a:off x="2965451" y="2447925"/>
            <a:ext cx="4378325" cy="1633538"/>
            <a:chOff x="1868" y="2160"/>
            <a:chExt cx="2758" cy="1372"/>
          </a:xfrm>
        </p:grpSpPr>
        <p:grpSp>
          <p:nvGrpSpPr>
            <p:cNvPr id="75792" name="Group 15"/>
            <p:cNvGrpSpPr>
              <a:grpSpLocks/>
            </p:cNvGrpSpPr>
            <p:nvPr/>
          </p:nvGrpSpPr>
          <p:grpSpPr bwMode="auto">
            <a:xfrm>
              <a:off x="1868" y="2160"/>
              <a:ext cx="2758" cy="1372"/>
              <a:chOff x="1868" y="2160"/>
              <a:chExt cx="2758" cy="1372"/>
            </a:xfrm>
          </p:grpSpPr>
          <p:sp>
            <p:nvSpPr>
              <p:cNvPr id="75794" name="Line 16"/>
              <p:cNvSpPr>
                <a:spLocks noChangeShapeType="1"/>
              </p:cNvSpPr>
              <p:nvPr/>
            </p:nvSpPr>
            <p:spPr bwMode="auto">
              <a:xfrm flipV="1">
                <a:off x="1868" y="2160"/>
                <a:ext cx="2672" cy="1372"/>
              </a:xfrm>
              <a:prstGeom prst="line">
                <a:avLst/>
              </a:prstGeom>
              <a:noFill/>
              <a:ln w="7620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5795" name="Rectangle 17"/>
              <p:cNvSpPr>
                <a:spLocks noChangeArrowheads="1"/>
              </p:cNvSpPr>
              <p:nvPr/>
            </p:nvSpPr>
            <p:spPr bwMode="auto">
              <a:xfrm>
                <a:off x="3558" y="2668"/>
                <a:ext cx="106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Holding cost </a:t>
                </a:r>
              </a:p>
            </p:txBody>
          </p:sp>
        </p:grpSp>
        <p:sp>
          <p:nvSpPr>
            <p:cNvPr id="75793" name="Line 18"/>
            <p:cNvSpPr>
              <a:spLocks noChangeShapeType="1"/>
            </p:cNvSpPr>
            <p:nvPr/>
          </p:nvSpPr>
          <p:spPr bwMode="auto">
            <a:xfrm flipH="1" flipV="1">
              <a:off x="4064" y="2464"/>
              <a:ext cx="56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9891" name="Group 19"/>
          <p:cNvGrpSpPr>
            <a:grpSpLocks/>
          </p:cNvGrpSpPr>
          <p:nvPr/>
        </p:nvGrpSpPr>
        <p:grpSpPr bwMode="auto">
          <a:xfrm>
            <a:off x="2787650" y="1966913"/>
            <a:ext cx="4546600" cy="2151459"/>
            <a:chOff x="1756" y="1756"/>
            <a:chExt cx="2864" cy="1807"/>
          </a:xfrm>
        </p:grpSpPr>
        <p:grpSp>
          <p:nvGrpSpPr>
            <p:cNvPr id="75788" name="Group 20"/>
            <p:cNvGrpSpPr>
              <a:grpSpLocks/>
            </p:cNvGrpSpPr>
            <p:nvPr/>
          </p:nvGrpSpPr>
          <p:grpSpPr bwMode="auto">
            <a:xfrm>
              <a:off x="1756" y="1756"/>
              <a:ext cx="2864" cy="1807"/>
              <a:chOff x="1756" y="1756"/>
              <a:chExt cx="2864" cy="1807"/>
            </a:xfrm>
          </p:grpSpPr>
          <p:sp>
            <p:nvSpPr>
              <p:cNvPr id="75790" name="Freeform 21"/>
              <p:cNvSpPr>
                <a:spLocks/>
              </p:cNvSpPr>
              <p:nvPr/>
            </p:nvSpPr>
            <p:spPr bwMode="auto">
              <a:xfrm>
                <a:off x="1756" y="1756"/>
                <a:ext cx="2864" cy="1524"/>
              </a:xfrm>
              <a:custGeom>
                <a:avLst/>
                <a:gdLst>
                  <a:gd name="T0" fmla="*/ 0 w 2864"/>
                  <a:gd name="T1" fmla="*/ 0 h 1524"/>
                  <a:gd name="T2" fmla="*/ 192 w 2864"/>
                  <a:gd name="T3" fmla="*/ 572 h 1524"/>
                  <a:gd name="T4" fmla="*/ 740 w 2864"/>
                  <a:gd name="T5" fmla="*/ 1036 h 1524"/>
                  <a:gd name="T6" fmla="*/ 1564 w 2864"/>
                  <a:gd name="T7" fmla="*/ 1324 h 1524"/>
                  <a:gd name="T8" fmla="*/ 2384 w 2864"/>
                  <a:gd name="T9" fmla="*/ 1476 h 1524"/>
                  <a:gd name="T10" fmla="*/ 2864 w 2864"/>
                  <a:gd name="T11" fmla="*/ 1524 h 15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64"/>
                  <a:gd name="T19" fmla="*/ 0 h 1524"/>
                  <a:gd name="T20" fmla="*/ 2864 w 2864"/>
                  <a:gd name="T21" fmla="*/ 1524 h 15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64" h="1524">
                    <a:moveTo>
                      <a:pt x="0" y="0"/>
                    </a:moveTo>
                    <a:cubicBezTo>
                      <a:pt x="34" y="199"/>
                      <a:pt x="69" y="399"/>
                      <a:pt x="192" y="572"/>
                    </a:cubicBezTo>
                    <a:cubicBezTo>
                      <a:pt x="315" y="745"/>
                      <a:pt x="511" y="911"/>
                      <a:pt x="740" y="1036"/>
                    </a:cubicBezTo>
                    <a:cubicBezTo>
                      <a:pt x="969" y="1161"/>
                      <a:pt x="1290" y="1251"/>
                      <a:pt x="1564" y="1324"/>
                    </a:cubicBezTo>
                    <a:cubicBezTo>
                      <a:pt x="1838" y="1397"/>
                      <a:pt x="2167" y="1443"/>
                      <a:pt x="2384" y="1476"/>
                    </a:cubicBezTo>
                    <a:cubicBezTo>
                      <a:pt x="2601" y="1509"/>
                      <a:pt x="2732" y="1516"/>
                      <a:pt x="2864" y="1524"/>
                    </a:cubicBezTo>
                  </a:path>
                </a:pathLst>
              </a:custGeom>
              <a:noFill/>
              <a:ln w="76200" cmpd="sng">
                <a:solidFill>
                  <a:srgbClr val="24BDB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5791" name="Rectangle 22"/>
              <p:cNvSpPr>
                <a:spLocks noChangeArrowheads="1"/>
              </p:cNvSpPr>
              <p:nvPr/>
            </p:nvSpPr>
            <p:spPr bwMode="auto">
              <a:xfrm>
                <a:off x="3230" y="3332"/>
                <a:ext cx="12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Setup (order) cost </a:t>
                </a:r>
              </a:p>
            </p:txBody>
          </p:sp>
        </p:grpSp>
        <p:sp>
          <p:nvSpPr>
            <p:cNvPr id="75789" name="Line 23"/>
            <p:cNvSpPr>
              <a:spLocks noChangeShapeType="1"/>
            </p:cNvSpPr>
            <p:nvPr/>
          </p:nvSpPr>
          <p:spPr bwMode="auto">
            <a:xfrm flipH="1" flipV="1">
              <a:off x="3608" y="3184"/>
              <a:ext cx="0" cy="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9896" name="Group 24"/>
          <p:cNvGrpSpPr>
            <a:grpSpLocks/>
          </p:cNvGrpSpPr>
          <p:nvPr/>
        </p:nvGrpSpPr>
        <p:grpSpPr bwMode="auto">
          <a:xfrm>
            <a:off x="974725" y="2386014"/>
            <a:ext cx="4552950" cy="2430066"/>
            <a:chOff x="614" y="2108"/>
            <a:chExt cx="2868" cy="2041"/>
          </a:xfrm>
        </p:grpSpPr>
        <p:sp>
          <p:nvSpPr>
            <p:cNvPr id="75785" name="Freeform 25"/>
            <p:cNvSpPr>
              <a:spLocks/>
            </p:cNvSpPr>
            <p:nvPr/>
          </p:nvSpPr>
          <p:spPr bwMode="auto">
            <a:xfrm>
              <a:off x="1472" y="2288"/>
              <a:ext cx="1480" cy="1432"/>
            </a:xfrm>
            <a:custGeom>
              <a:avLst/>
              <a:gdLst>
                <a:gd name="T0" fmla="*/ 0 w 1480"/>
                <a:gd name="T1" fmla="*/ 0 h 1432"/>
                <a:gd name="T2" fmla="*/ 1480 w 1480"/>
                <a:gd name="T3" fmla="*/ 0 h 1432"/>
                <a:gd name="T4" fmla="*/ 1480 w 1480"/>
                <a:gd name="T5" fmla="*/ 1432 h 1432"/>
                <a:gd name="T6" fmla="*/ 0 60000 65536"/>
                <a:gd name="T7" fmla="*/ 0 60000 65536"/>
                <a:gd name="T8" fmla="*/ 0 60000 65536"/>
                <a:gd name="T9" fmla="*/ 0 w 1480"/>
                <a:gd name="T10" fmla="*/ 0 h 1432"/>
                <a:gd name="T11" fmla="*/ 1480 w 1480"/>
                <a:gd name="T12" fmla="*/ 1432 h 14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0" h="1432">
                  <a:moveTo>
                    <a:pt x="0" y="0"/>
                  </a:moveTo>
                  <a:lnTo>
                    <a:pt x="1480" y="0"/>
                  </a:lnTo>
                  <a:lnTo>
                    <a:pt x="1480" y="1432"/>
                  </a:ln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786" name="Rectangle 26"/>
            <p:cNvSpPr>
              <a:spLocks noChangeArrowheads="1"/>
            </p:cNvSpPr>
            <p:nvPr/>
          </p:nvSpPr>
          <p:spPr bwMode="auto">
            <a:xfrm>
              <a:off x="614" y="2108"/>
              <a:ext cx="884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Minimum total cost</a:t>
              </a:r>
            </a:p>
          </p:txBody>
        </p:sp>
        <p:sp>
          <p:nvSpPr>
            <p:cNvPr id="75787" name="Rectangle 27"/>
            <p:cNvSpPr>
              <a:spLocks noChangeArrowheads="1"/>
            </p:cNvSpPr>
            <p:nvPr/>
          </p:nvSpPr>
          <p:spPr bwMode="auto">
            <a:xfrm>
              <a:off x="2414" y="3764"/>
              <a:ext cx="1068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Optimal order quantity (</a:t>
              </a:r>
              <a:r>
                <a:rPr lang="en-US" altLang="en-US" sz="1400" i="1"/>
                <a:t>Q</a:t>
              </a:r>
              <a:r>
                <a:rPr lang="en-US" altLang="en-US" sz="1400"/>
                <a:t>*)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9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7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  <p:bldP spid="79876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Minimizing Costs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By minimizing the sum of setup (or ordering) and holding costs, total costs are minimized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Optimal order size </a:t>
            </a:r>
            <a:r>
              <a:rPr lang="en-US" altLang="en-US" sz="20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* will minimize total cost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 reduction in either cost reduces the total cost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Optimal order quantity occurs when holding cost and setup cost are equal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Minimizing Costs</a:t>
            </a:r>
          </a:p>
        </p:txBody>
      </p:sp>
      <p:sp>
        <p:nvSpPr>
          <p:cNvPr id="2207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038225"/>
            <a:ext cx="7531100" cy="18859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Aft>
                <a:spcPct val="0"/>
              </a:spcAft>
              <a:buFont typeface="Arial Unicode MS" pitchFamily="34" charset="-128"/>
              <a:buNone/>
              <a:tabLst>
                <a:tab pos="533400" algn="r"/>
                <a:tab pos="723900" algn="l"/>
              </a:tabLst>
            </a:pPr>
            <a:r>
              <a:rPr lang="en-US" altLang="en-US" sz="1800" i="1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	= Number of pieces per order</a:t>
            </a:r>
          </a:p>
          <a:p>
            <a:pPr marL="0" indent="0">
              <a:lnSpc>
                <a:spcPct val="110000"/>
              </a:lnSpc>
              <a:spcAft>
                <a:spcPct val="0"/>
              </a:spcAft>
              <a:buFont typeface="Arial Unicode MS" pitchFamily="34" charset="-128"/>
              <a:buNone/>
              <a:tabLst>
                <a:tab pos="533400" algn="r"/>
                <a:tab pos="723900" algn="l"/>
              </a:tabLst>
            </a:pPr>
            <a:r>
              <a:rPr lang="en-US" altLang="en-US" sz="1800" i="1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*	= Optimal number of pieces per order (EOQ)</a:t>
            </a:r>
          </a:p>
          <a:p>
            <a:pPr marL="0" indent="0">
              <a:lnSpc>
                <a:spcPct val="110000"/>
              </a:lnSpc>
              <a:spcAft>
                <a:spcPct val="0"/>
              </a:spcAft>
              <a:buFont typeface="Arial Unicode MS" pitchFamily="34" charset="-128"/>
              <a:buNone/>
              <a:tabLst>
                <a:tab pos="533400" algn="r"/>
                <a:tab pos="723900" algn="l"/>
              </a:tabLst>
            </a:pPr>
            <a:r>
              <a:rPr lang="en-US" altLang="en-US" sz="1800" i="1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8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	= Annual demand in units for the inventory item</a:t>
            </a:r>
          </a:p>
          <a:p>
            <a:pPr marL="0" indent="0">
              <a:lnSpc>
                <a:spcPct val="110000"/>
              </a:lnSpc>
              <a:spcAft>
                <a:spcPct val="0"/>
              </a:spcAft>
              <a:buFont typeface="Arial Unicode MS" pitchFamily="34" charset="-128"/>
              <a:buNone/>
              <a:tabLst>
                <a:tab pos="533400" algn="r"/>
                <a:tab pos="723900" algn="l"/>
              </a:tabLst>
            </a:pPr>
            <a:r>
              <a:rPr lang="en-US" altLang="en-US" sz="1800" i="1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8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	= Setup or ordering cost for each order</a:t>
            </a:r>
          </a:p>
          <a:p>
            <a:pPr marL="0" indent="0">
              <a:lnSpc>
                <a:spcPct val="110000"/>
              </a:lnSpc>
              <a:spcAft>
                <a:spcPct val="0"/>
              </a:spcAft>
              <a:buFont typeface="Arial Unicode MS" pitchFamily="34" charset="-128"/>
              <a:buNone/>
              <a:tabLst>
                <a:tab pos="533400" algn="r"/>
                <a:tab pos="723900" algn="l"/>
              </a:tabLst>
            </a:pPr>
            <a:r>
              <a:rPr lang="en-US" altLang="en-US" sz="1800" i="1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8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	= Holding or carrying cost per unit per year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8226" y="2742010"/>
            <a:ext cx="58993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257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Annual setup cost =	(Number of orders placed per year) </a:t>
            </a:r>
          </a:p>
          <a:p>
            <a:r>
              <a:rPr lang="en-US" altLang="en-US" sz="1600"/>
              <a:t>	x (Setup or order cost per order)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444625" y="3363519"/>
            <a:ext cx="6249988" cy="683419"/>
            <a:chOff x="1006" y="2841"/>
            <a:chExt cx="3937" cy="574"/>
          </a:xfrm>
        </p:grpSpPr>
        <p:grpSp>
          <p:nvGrpSpPr>
            <p:cNvPr id="2212" name="Group 6"/>
            <p:cNvGrpSpPr>
              <a:grpSpLocks/>
            </p:cNvGrpSpPr>
            <p:nvPr/>
          </p:nvGrpSpPr>
          <p:grpSpPr bwMode="auto">
            <a:xfrm>
              <a:off x="1256" y="2841"/>
              <a:ext cx="2376" cy="574"/>
              <a:chOff x="1176" y="2841"/>
              <a:chExt cx="2376" cy="574"/>
            </a:xfrm>
          </p:grpSpPr>
          <p:sp>
            <p:nvSpPr>
              <p:cNvPr id="2217" name="Rectangle 7"/>
              <p:cNvSpPr>
                <a:spLocks noChangeArrowheads="1"/>
              </p:cNvSpPr>
              <p:nvPr/>
            </p:nvSpPr>
            <p:spPr bwMode="auto">
              <a:xfrm>
                <a:off x="1461" y="2841"/>
                <a:ext cx="1820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Annual demand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Number of units in each order</a:t>
                </a:r>
              </a:p>
            </p:txBody>
          </p:sp>
          <p:sp>
            <p:nvSpPr>
              <p:cNvPr id="2218" name="Line 8"/>
              <p:cNvSpPr>
                <a:spLocks noChangeShapeType="1"/>
              </p:cNvSpPr>
              <p:nvPr/>
            </p:nvSpPr>
            <p:spPr bwMode="auto">
              <a:xfrm>
                <a:off x="1216" y="3112"/>
                <a:ext cx="2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2219" name="AutoShape 9"/>
              <p:cNvSpPr>
                <a:spLocks noChangeArrowheads="1"/>
              </p:cNvSpPr>
              <p:nvPr/>
            </p:nvSpPr>
            <p:spPr bwMode="auto">
              <a:xfrm>
                <a:off x="1176" y="2904"/>
                <a:ext cx="2376" cy="440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grpSp>
          <p:nvGrpSpPr>
            <p:cNvPr id="2213" name="Group 10"/>
            <p:cNvGrpSpPr>
              <a:grpSpLocks/>
            </p:cNvGrpSpPr>
            <p:nvPr/>
          </p:nvGrpSpPr>
          <p:grpSpPr bwMode="auto">
            <a:xfrm>
              <a:off x="3646" y="2903"/>
              <a:ext cx="1297" cy="491"/>
              <a:chOff x="3646" y="2903"/>
              <a:chExt cx="1297" cy="491"/>
            </a:xfrm>
          </p:grpSpPr>
          <p:sp>
            <p:nvSpPr>
              <p:cNvPr id="2215" name="Rectangle 11"/>
              <p:cNvSpPr>
                <a:spLocks noChangeArrowheads="1"/>
              </p:cNvSpPr>
              <p:nvPr/>
            </p:nvSpPr>
            <p:spPr bwMode="auto">
              <a:xfrm>
                <a:off x="3646" y="2903"/>
                <a:ext cx="1297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600"/>
                  <a:t>Setup or order cost per order</a:t>
                </a:r>
              </a:p>
            </p:txBody>
          </p:sp>
          <p:sp>
            <p:nvSpPr>
              <p:cNvPr id="2216" name="AutoShape 12"/>
              <p:cNvSpPr>
                <a:spLocks noChangeArrowheads="1"/>
              </p:cNvSpPr>
              <p:nvPr/>
            </p:nvSpPr>
            <p:spPr bwMode="auto">
              <a:xfrm>
                <a:off x="3688" y="2904"/>
                <a:ext cx="1232" cy="440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sp>
          <p:nvSpPr>
            <p:cNvPr id="2214" name="Rectangle 13"/>
            <p:cNvSpPr>
              <a:spLocks noChangeArrowheads="1"/>
            </p:cNvSpPr>
            <p:nvPr/>
          </p:nvSpPr>
          <p:spPr bwMode="auto">
            <a:xfrm>
              <a:off x="1006" y="2991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</a:t>
              </a:r>
            </a:p>
          </p:txBody>
        </p:sp>
      </p:grpSp>
      <p:graphicFrame>
        <p:nvGraphicFramePr>
          <p:cNvPr id="20" name="Object 1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690772"/>
              </p:ext>
            </p:extLst>
          </p:nvPr>
        </p:nvGraphicFramePr>
        <p:xfrm>
          <a:off x="1520825" y="4052888"/>
          <a:ext cx="9525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Equation" r:id="rId3" imgW="941400" imgH="758520" progId="Equation.3">
                  <p:embed/>
                </p:oleObj>
              </mc:Choice>
              <mc:Fallback>
                <p:oleObj name="Equation" r:id="rId3" imgW="941400" imgH="758520" progId="Equation.3">
                  <p:embed/>
                  <p:pic>
                    <p:nvPicPr>
                      <p:cNvPr id="0" name="Object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4052888"/>
                        <a:ext cx="952500" cy="5810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61000" y="466725"/>
            <a:ext cx="3479800" cy="1101329"/>
            <a:chOff x="5461000" y="622300"/>
            <a:chExt cx="3479800" cy="1468967"/>
          </a:xfrm>
        </p:grpSpPr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5461000" y="622300"/>
              <a:ext cx="3479800" cy="1468967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graphicFrame>
          <p:nvGraphicFramePr>
            <p:cNvPr id="2205" name="Object 157"/>
            <p:cNvGraphicFramePr>
              <a:graphicFrameLocks noChangeAspect="1"/>
            </p:cNvGraphicFramePr>
            <p:nvPr/>
          </p:nvGraphicFramePr>
          <p:xfrm>
            <a:off x="5981700" y="782638"/>
            <a:ext cx="2540000" cy="635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8" name="Equation" r:id="rId5" imgW="2532240" imgH="621360" progId="Equation.3">
                    <p:embed/>
                  </p:oleObj>
                </mc:Choice>
                <mc:Fallback>
                  <p:oleObj name="Equation" r:id="rId5" imgW="2532240" imgH="621360" progId="Equation.3">
                    <p:embed/>
                    <p:pic>
                      <p:nvPicPr>
                        <p:cNvPr id="0" name="Object 1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81700" y="782638"/>
                          <a:ext cx="2540000" cy="635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4" name="TextBox 9"/>
          <p:cNvSpPr txBox="1">
            <a:spLocks noChangeArrowheads="1"/>
          </p:cNvSpPr>
          <p:nvPr/>
        </p:nvSpPr>
        <p:spPr bwMode="auto">
          <a:xfrm>
            <a:off x="457200" y="1038225"/>
            <a:ext cx="7569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Q</a:t>
            </a:r>
            <a:r>
              <a:rPr lang="en-US" altLang="en-US">
                <a:solidFill>
                  <a:srgbClr val="000000"/>
                </a:solidFill>
              </a:rPr>
              <a:t>	= Number of pieces per order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000000"/>
                </a:solidFill>
              </a:rPr>
              <a:t>	</a:t>
            </a:r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>
                <a:solidFill>
                  <a:srgbClr val="000000"/>
                </a:solidFill>
              </a:rPr>
              <a:t>*	= Optimal number of pieces per order (EOQ)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000000"/>
                </a:solidFill>
              </a:rPr>
              <a:t>	</a:t>
            </a:r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>
                <a:solidFill>
                  <a:srgbClr val="000000"/>
                </a:solidFill>
              </a:rPr>
              <a:t>	= Annual demand in units for the inventory item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000000"/>
                </a:solidFill>
              </a:rPr>
              <a:t>	</a:t>
            </a:r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>
                <a:solidFill>
                  <a:srgbClr val="000000"/>
                </a:solidFill>
              </a:rPr>
              <a:t>	= Setup or ordering cost for each order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000000"/>
                </a:solidFill>
              </a:rPr>
              <a:t>	</a:t>
            </a:r>
            <a:r>
              <a:rPr lang="en-US" alt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>
                <a:solidFill>
                  <a:srgbClr val="000000"/>
                </a:solidFill>
              </a:rPr>
              <a:t>	= Holding or carrying cost per unit per year</a:t>
            </a:r>
          </a:p>
          <a:p>
            <a:endParaRPr lang="en-US" altLang="en-US" sz="1400"/>
          </a:p>
        </p:txBody>
      </p:sp>
      <p:sp>
        <p:nvSpPr>
          <p:cNvPr id="3255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Minimizing Costs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8225" y="2742010"/>
            <a:ext cx="57022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14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Annual holding cost =	(Average inventory level) </a:t>
            </a:r>
          </a:p>
          <a:p>
            <a:r>
              <a:rPr lang="en-US" altLang="en-US" sz="1600"/>
              <a:t>	x (Holding cost per unit per year)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749426" y="3363519"/>
            <a:ext cx="6086475" cy="683419"/>
            <a:chOff x="1006" y="2841"/>
            <a:chExt cx="3834" cy="574"/>
          </a:xfrm>
        </p:grpSpPr>
        <p:grpSp>
          <p:nvGrpSpPr>
            <p:cNvPr id="3260" name="Group 6"/>
            <p:cNvGrpSpPr>
              <a:grpSpLocks/>
            </p:cNvGrpSpPr>
            <p:nvPr/>
          </p:nvGrpSpPr>
          <p:grpSpPr bwMode="auto">
            <a:xfrm>
              <a:off x="1256" y="2841"/>
              <a:ext cx="1216" cy="574"/>
              <a:chOff x="1176" y="2841"/>
              <a:chExt cx="1216" cy="574"/>
            </a:xfrm>
          </p:grpSpPr>
          <p:sp>
            <p:nvSpPr>
              <p:cNvPr id="3263" name="Rectangle 7"/>
              <p:cNvSpPr>
                <a:spLocks noChangeArrowheads="1"/>
              </p:cNvSpPr>
              <p:nvPr/>
            </p:nvSpPr>
            <p:spPr bwMode="auto">
              <a:xfrm>
                <a:off x="1284" y="2841"/>
                <a:ext cx="936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Order quantity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1600"/>
                  <a:t>2</a:t>
                </a:r>
              </a:p>
            </p:txBody>
          </p:sp>
          <p:sp>
            <p:nvSpPr>
              <p:cNvPr id="3264" name="Line 8"/>
              <p:cNvSpPr>
                <a:spLocks noChangeShapeType="1"/>
              </p:cNvSpPr>
              <p:nvPr/>
            </p:nvSpPr>
            <p:spPr bwMode="auto">
              <a:xfrm>
                <a:off x="1216" y="3112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3265" name="AutoShape 9"/>
              <p:cNvSpPr>
                <a:spLocks noChangeArrowheads="1"/>
              </p:cNvSpPr>
              <p:nvPr/>
            </p:nvSpPr>
            <p:spPr bwMode="auto">
              <a:xfrm>
                <a:off x="1176" y="2904"/>
                <a:ext cx="1216" cy="440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/>
              </a:p>
            </p:txBody>
          </p:sp>
        </p:grpSp>
        <p:sp>
          <p:nvSpPr>
            <p:cNvPr id="3261" name="Rectangle 11"/>
            <p:cNvSpPr>
              <a:spLocks noChangeArrowheads="1"/>
            </p:cNvSpPr>
            <p:nvPr/>
          </p:nvSpPr>
          <p:spPr bwMode="auto">
            <a:xfrm>
              <a:off x="2406" y="2975"/>
              <a:ext cx="2434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600"/>
                <a:t>(Holding cost per unit per year)</a:t>
              </a:r>
            </a:p>
          </p:txBody>
        </p:sp>
        <p:sp>
          <p:nvSpPr>
            <p:cNvPr id="3262" name="Rectangle 13"/>
            <p:cNvSpPr>
              <a:spLocks noChangeArrowheads="1"/>
            </p:cNvSpPr>
            <p:nvPr/>
          </p:nvSpPr>
          <p:spPr bwMode="auto">
            <a:xfrm>
              <a:off x="1006" y="2991"/>
              <a:ext cx="19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</a:t>
              </a:r>
            </a:p>
          </p:txBody>
        </p:sp>
      </p:grpSp>
      <p:graphicFrame>
        <p:nvGraphicFramePr>
          <p:cNvPr id="20" name="Object 1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369199"/>
              </p:ext>
            </p:extLst>
          </p:nvPr>
        </p:nvGraphicFramePr>
        <p:xfrm>
          <a:off x="1798854" y="4200525"/>
          <a:ext cx="1045654" cy="58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Equation" r:id="rId3" imgW="583920" imgH="431640" progId="Equation.3">
                  <p:embed/>
                </p:oleObj>
              </mc:Choice>
              <mc:Fallback>
                <p:oleObj name="Equation" r:id="rId3" imgW="583920" imgH="431640" progId="Equation.3">
                  <p:embed/>
                  <p:pic>
                    <p:nvPicPr>
                      <p:cNvPr id="0" name="Object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854" y="4200525"/>
                        <a:ext cx="1045654" cy="58154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58" name="Group 6"/>
          <p:cNvGrpSpPr>
            <a:grpSpLocks/>
          </p:cNvGrpSpPr>
          <p:nvPr/>
        </p:nvGrpSpPr>
        <p:grpSpPr bwMode="auto">
          <a:xfrm>
            <a:off x="5461000" y="466725"/>
            <a:ext cx="3479800" cy="1104900"/>
            <a:chOff x="5461000" y="622300"/>
            <a:chExt cx="3479800" cy="1473200"/>
          </a:xfrm>
        </p:grpSpPr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5461000" y="622300"/>
              <a:ext cx="3479800" cy="14732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graphicFrame>
          <p:nvGraphicFramePr>
            <p:cNvPr id="3252" name="Object 180"/>
            <p:cNvGraphicFramePr>
              <a:graphicFrameLocks noChangeAspect="1"/>
            </p:cNvGraphicFramePr>
            <p:nvPr/>
          </p:nvGraphicFramePr>
          <p:xfrm>
            <a:off x="5981700" y="782638"/>
            <a:ext cx="2540000" cy="635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7" name="Equation" r:id="rId5" imgW="2532240" imgH="621360" progId="Equation.3">
                    <p:embed/>
                  </p:oleObj>
                </mc:Choice>
                <mc:Fallback>
                  <p:oleObj name="Equation" r:id="rId5" imgW="2532240" imgH="621360" progId="Equation.3">
                    <p:embed/>
                    <p:pic>
                      <p:nvPicPr>
                        <p:cNvPr id="0" name="Object 1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81700" y="782638"/>
                          <a:ext cx="2540000" cy="635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Object 1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828151"/>
              </p:ext>
            </p:extLst>
          </p:nvPr>
        </p:nvGraphicFramePr>
        <p:xfrm>
          <a:off x="5816600" y="1029891"/>
          <a:ext cx="27559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Equation" r:id="rId7" imgW="2742840" imgH="576000" progId="Equation.3">
                  <p:embed/>
                </p:oleObj>
              </mc:Choice>
              <mc:Fallback>
                <p:oleObj name="Equation" r:id="rId7" imgW="2742840" imgH="576000" progId="Equation.3">
                  <p:embed/>
                  <p:pic>
                    <p:nvPicPr>
                      <p:cNvPr id="0" name="Object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600" y="1029891"/>
                        <a:ext cx="27559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7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anchor="ctr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Minimizing Costs</a:t>
            </a:r>
          </a:p>
        </p:txBody>
      </p:sp>
      <p:graphicFrame>
        <p:nvGraphicFramePr>
          <p:cNvPr id="20" name="Object 2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837097"/>
              </p:ext>
            </p:extLst>
          </p:nvPr>
        </p:nvGraphicFramePr>
        <p:xfrm>
          <a:off x="1441450" y="3648075"/>
          <a:ext cx="113982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6" name="Equation" r:id="rId3" imgW="1526760" imgH="758520" progId="Equation.3">
                  <p:embed/>
                </p:oleObj>
              </mc:Choice>
              <mc:Fallback>
                <p:oleObj name="Equation" r:id="rId3" imgW="1526760" imgH="758520" progId="Equation.3">
                  <p:embed/>
                  <p:pic>
                    <p:nvPicPr>
                      <p:cNvPr id="0" name="Object 2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3648075"/>
                        <a:ext cx="1139825" cy="5810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77914" y="2790825"/>
            <a:ext cx="698817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578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400"/>
              <a:t>Optimal order quantity is found when annual setup cost equals annual holding cost</a:t>
            </a: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3871914" y="3498056"/>
            <a:ext cx="17524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Solving for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*</a:t>
            </a:r>
          </a:p>
        </p:txBody>
      </p:sp>
      <p:graphicFrame>
        <p:nvGraphicFramePr>
          <p:cNvPr id="7" name="Object 248"/>
          <p:cNvGraphicFramePr>
            <a:graphicFrameLocks noChangeAspect="1"/>
          </p:cNvGraphicFramePr>
          <p:nvPr/>
        </p:nvGraphicFramePr>
        <p:xfrm>
          <a:off x="6026150" y="3498056"/>
          <a:ext cx="133350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7" name="Equation" r:id="rId5" imgW="1325520" imgH="1883160" progId="Equation.3">
                  <p:embed/>
                </p:oleObj>
              </mc:Choice>
              <mc:Fallback>
                <p:oleObj name="Equation" r:id="rId5" imgW="1325520" imgH="1883160" progId="Equation.3">
                  <p:embed/>
                  <p:pic>
                    <p:nvPicPr>
                      <p:cNvPr id="0" name="Object 2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3498056"/>
                        <a:ext cx="133350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0" name="TextBox 11"/>
          <p:cNvSpPr txBox="1">
            <a:spLocks noChangeArrowheads="1"/>
          </p:cNvSpPr>
          <p:nvPr/>
        </p:nvSpPr>
        <p:spPr bwMode="auto">
          <a:xfrm>
            <a:off x="457200" y="1038225"/>
            <a:ext cx="756920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533400" algn="r"/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24BDB2"/>
                </a:solidFill>
                <a:latin typeface="Times New Roman" pitchFamily="18" charset="0"/>
                <a:cs typeface="Times New Roman" pitchFamily="18" charset="0"/>
              </a:rPr>
              <a:t>	Q</a:t>
            </a:r>
            <a:r>
              <a:rPr lang="en-US" altLang="en-US">
                <a:solidFill>
                  <a:srgbClr val="24BDB2"/>
                </a:solidFill>
              </a:rPr>
              <a:t>	= Number of pieces per order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24BDB2"/>
                </a:solidFill>
              </a:rPr>
              <a:t>	</a:t>
            </a:r>
            <a:r>
              <a:rPr lang="en-US" altLang="en-US" i="1">
                <a:solidFill>
                  <a:srgbClr val="24BDB2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>
                <a:solidFill>
                  <a:srgbClr val="24BDB2"/>
                </a:solidFill>
              </a:rPr>
              <a:t>*	= Optimal number of pieces per order (EOQ)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24BDB2"/>
                </a:solidFill>
              </a:rPr>
              <a:t>	</a:t>
            </a:r>
            <a:r>
              <a:rPr lang="en-US" altLang="en-US" i="1">
                <a:solidFill>
                  <a:srgbClr val="24BDB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>
                <a:solidFill>
                  <a:srgbClr val="24BDB2"/>
                </a:solidFill>
              </a:rPr>
              <a:t>	= Annual demand in units for the inventory item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24BDB2"/>
                </a:solidFill>
              </a:rPr>
              <a:t>	</a:t>
            </a:r>
            <a:r>
              <a:rPr lang="en-US" altLang="en-US" i="1">
                <a:solidFill>
                  <a:srgbClr val="24BDB2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>
                <a:solidFill>
                  <a:srgbClr val="24BDB2"/>
                </a:solidFill>
              </a:rPr>
              <a:t>	= Setup or ordering cost for each order</a:t>
            </a:r>
          </a:p>
          <a:p>
            <a:pPr>
              <a:lnSpc>
                <a:spcPct val="110000"/>
              </a:lnSpc>
              <a:buClr>
                <a:srgbClr val="D33320"/>
              </a:buClr>
            </a:pPr>
            <a:r>
              <a:rPr lang="en-US" altLang="en-US" i="1">
                <a:solidFill>
                  <a:srgbClr val="24BDB2"/>
                </a:solidFill>
              </a:rPr>
              <a:t>	</a:t>
            </a:r>
            <a:r>
              <a:rPr lang="en-US" altLang="en-US" i="1">
                <a:solidFill>
                  <a:srgbClr val="24BDB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>
                <a:solidFill>
                  <a:srgbClr val="24BDB2"/>
                </a:solidFill>
              </a:rPr>
              <a:t>	= Holding or carrying cost per unit per year</a:t>
            </a:r>
          </a:p>
          <a:p>
            <a:endParaRPr lang="en-US" altLang="en-US" sz="1400">
              <a:solidFill>
                <a:srgbClr val="24BDB2"/>
              </a:solidFill>
            </a:endParaRPr>
          </a:p>
        </p:txBody>
      </p:sp>
      <p:grpSp>
        <p:nvGrpSpPr>
          <p:cNvPr id="4351" name="Group 12"/>
          <p:cNvGrpSpPr>
            <a:grpSpLocks/>
          </p:cNvGrpSpPr>
          <p:nvPr/>
        </p:nvGrpSpPr>
        <p:grpSpPr bwMode="auto">
          <a:xfrm>
            <a:off x="5461000" y="466725"/>
            <a:ext cx="3479800" cy="1104900"/>
            <a:chOff x="5461000" y="622300"/>
            <a:chExt cx="3479800" cy="1473200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5461000" y="622300"/>
              <a:ext cx="3479800" cy="14732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aphicFrame>
          <p:nvGraphicFramePr>
            <p:cNvPr id="4345" name="Object 249"/>
            <p:cNvGraphicFramePr>
              <a:graphicFrameLocks noChangeAspect="1"/>
            </p:cNvGraphicFramePr>
            <p:nvPr/>
          </p:nvGraphicFramePr>
          <p:xfrm>
            <a:off x="5981700" y="782638"/>
            <a:ext cx="2540000" cy="635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48" name="Equation" r:id="rId7" imgW="2532240" imgH="621360" progId="Equation.3">
                    <p:embed/>
                  </p:oleObj>
                </mc:Choice>
                <mc:Fallback>
                  <p:oleObj name="Equation" r:id="rId7" imgW="2532240" imgH="621360" progId="Equation.3">
                    <p:embed/>
                    <p:pic>
                      <p:nvPicPr>
                        <p:cNvPr id="0" name="Object 2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81700" y="782638"/>
                          <a:ext cx="2540000" cy="635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46" name="Object 250"/>
          <p:cNvGraphicFramePr>
            <a:graphicFrameLocks noChangeAspect="1"/>
          </p:cNvGraphicFramePr>
          <p:nvPr/>
        </p:nvGraphicFramePr>
        <p:xfrm>
          <a:off x="5816600" y="1029891"/>
          <a:ext cx="27559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9" name="Equation" r:id="rId9" imgW="2742840" imgH="576000" progId="Equation.3">
                  <p:embed/>
                </p:oleObj>
              </mc:Choice>
              <mc:Fallback>
                <p:oleObj name="Equation" r:id="rId9" imgW="2742840" imgH="576000" progId="Equation.3">
                  <p:embed/>
                  <p:pic>
                    <p:nvPicPr>
                      <p:cNvPr id="0" name="Object 2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600" y="1029891"/>
                        <a:ext cx="27559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4000" smtClean="0">
                <a:latin typeface="Arial" pitchFamily="34" charset="0"/>
                <a:cs typeface="Arial" pitchFamily="34" charset="0"/>
              </a:rPr>
              <a:t>An EOQ Example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1136650" y="1238250"/>
            <a:ext cx="68515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Determine </a:t>
            </a:r>
            <a:r>
              <a:rPr lang="en-US" altLang="en-US" sz="2400" b="1">
                <a:solidFill>
                  <a:srgbClr val="D33320"/>
                </a:solidFill>
              </a:rPr>
              <a:t>optimal number of needles to order</a:t>
            </a:r>
          </a:p>
          <a:p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400"/>
              <a:t> = 1,000 units</a:t>
            </a:r>
          </a:p>
          <a:p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2400"/>
              <a:t> = $10 per order</a:t>
            </a:r>
          </a:p>
          <a:p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400"/>
              <a:t> = $.50 per unit per year </a:t>
            </a:r>
          </a:p>
        </p:txBody>
      </p:sp>
      <p:graphicFrame>
        <p:nvGraphicFramePr>
          <p:cNvPr id="2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565476"/>
              </p:ext>
            </p:extLst>
          </p:nvPr>
        </p:nvGraphicFramePr>
        <p:xfrm>
          <a:off x="1778000" y="2728913"/>
          <a:ext cx="15748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" name="Equation" r:id="rId4" imgW="1563120" imgH="868320" progId="Equation.3">
                  <p:embed/>
                </p:oleObj>
              </mc:Choice>
              <mc:Fallback>
                <p:oleObj name="Equation" r:id="rId4" imgW="1563120" imgH="868320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2728913"/>
                        <a:ext cx="1574800" cy="6572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742804"/>
              </p:ext>
            </p:extLst>
          </p:nvPr>
        </p:nvGraphicFramePr>
        <p:xfrm>
          <a:off x="1778000" y="3590925"/>
          <a:ext cx="5740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1" name="Equation" r:id="rId6" imgW="5732280" imgH="877680" progId="Equation.3">
                  <p:embed/>
                </p:oleObj>
              </mc:Choice>
              <mc:Fallback>
                <p:oleObj name="Equation" r:id="rId6" imgW="5732280" imgH="87768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3590925"/>
                        <a:ext cx="5740400" cy="6667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An EOQ Example</a:t>
            </a:r>
          </a:p>
        </p:txBody>
      </p:sp>
      <p:sp>
        <p:nvSpPr>
          <p:cNvPr id="6221" name="Rectangle 3"/>
          <p:cNvSpPr>
            <a:spLocks noChangeArrowheads="1"/>
          </p:cNvSpPr>
          <p:nvPr/>
        </p:nvSpPr>
        <p:spPr bwMode="auto">
          <a:xfrm>
            <a:off x="1136650" y="1238250"/>
            <a:ext cx="59362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Determine </a:t>
            </a:r>
            <a:r>
              <a:rPr lang="en-US" altLang="en-US" b="1">
                <a:solidFill>
                  <a:srgbClr val="D33320"/>
                </a:solidFill>
              </a:rPr>
              <a:t>expected number of orders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 1,000 units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	= 200 units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$10 per order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 $.50 per unit per year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438525" y="3483770"/>
            <a:ext cx="3222357" cy="661720"/>
            <a:chOff x="3463925" y="4598988"/>
            <a:chExt cx="3221913" cy="882973"/>
          </a:xfrm>
        </p:grpSpPr>
        <p:sp>
          <p:nvSpPr>
            <p:cNvPr id="6229" name="Rectangle 14"/>
            <p:cNvSpPr>
              <a:spLocks noChangeArrowheads="1"/>
            </p:cNvSpPr>
            <p:nvPr/>
          </p:nvSpPr>
          <p:spPr bwMode="auto">
            <a:xfrm>
              <a:off x="3463925" y="4802189"/>
              <a:ext cx="3221913" cy="451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1600"/>
                <a:t> =                = 5 orders per year </a:t>
              </a:r>
            </a:p>
          </p:txBody>
        </p:sp>
        <p:grpSp>
          <p:nvGrpSpPr>
            <p:cNvPr id="6230" name="Group 4"/>
            <p:cNvGrpSpPr>
              <a:grpSpLocks/>
            </p:cNvGrpSpPr>
            <p:nvPr/>
          </p:nvGrpSpPr>
          <p:grpSpPr bwMode="auto">
            <a:xfrm>
              <a:off x="4076701" y="4598988"/>
              <a:ext cx="876300" cy="882973"/>
              <a:chOff x="4203701" y="4611688"/>
              <a:chExt cx="876300" cy="882973"/>
            </a:xfrm>
          </p:grpSpPr>
          <p:sp>
            <p:nvSpPr>
              <p:cNvPr id="6231" name="Rectangle 16"/>
              <p:cNvSpPr>
                <a:spLocks noChangeArrowheads="1"/>
              </p:cNvSpPr>
              <p:nvPr/>
            </p:nvSpPr>
            <p:spPr bwMode="auto">
              <a:xfrm>
                <a:off x="4293086" y="4611688"/>
                <a:ext cx="697531" cy="882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1,000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200</a:t>
                </a:r>
              </a:p>
            </p:txBody>
          </p:sp>
          <p:sp>
            <p:nvSpPr>
              <p:cNvPr id="6232" name="Line 17"/>
              <p:cNvSpPr>
                <a:spLocks noChangeShapeType="1"/>
              </p:cNvSpPr>
              <p:nvPr/>
            </p:nvSpPr>
            <p:spPr bwMode="auto">
              <a:xfrm>
                <a:off x="4203701" y="5029201"/>
                <a:ext cx="8763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84326" y="2715814"/>
            <a:ext cx="5089525" cy="659006"/>
            <a:chOff x="1584325" y="3621088"/>
            <a:chExt cx="5089525" cy="879292"/>
          </a:xfrm>
        </p:grpSpPr>
        <p:sp>
          <p:nvSpPr>
            <p:cNvPr id="6224" name="Rectangle 5"/>
            <p:cNvSpPr>
              <a:spLocks noChangeArrowheads="1"/>
            </p:cNvSpPr>
            <p:nvPr/>
          </p:nvSpPr>
          <p:spPr bwMode="auto">
            <a:xfrm>
              <a:off x="3209925" y="3849689"/>
              <a:ext cx="2528256" cy="4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 </a:t>
              </a: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en-US" sz="1600"/>
                <a:t> =                              =</a:t>
              </a:r>
            </a:p>
          </p:txBody>
        </p:sp>
        <p:sp>
          <p:nvSpPr>
            <p:cNvPr id="6225" name="Rectangle 6"/>
            <p:cNvSpPr>
              <a:spLocks noChangeArrowheads="1"/>
            </p:cNvSpPr>
            <p:nvPr/>
          </p:nvSpPr>
          <p:spPr bwMode="auto">
            <a:xfrm>
              <a:off x="1584325" y="3621088"/>
              <a:ext cx="1898650" cy="68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Expected number of orders</a:t>
              </a:r>
            </a:p>
          </p:txBody>
        </p:sp>
        <p:grpSp>
          <p:nvGrpSpPr>
            <p:cNvPr id="6226" name="Group 2"/>
            <p:cNvGrpSpPr>
              <a:grpSpLocks/>
            </p:cNvGrpSpPr>
            <p:nvPr/>
          </p:nvGrpSpPr>
          <p:grpSpPr bwMode="auto">
            <a:xfrm>
              <a:off x="4047631" y="3654426"/>
              <a:ext cx="1792287" cy="845954"/>
              <a:chOff x="4174631" y="3667126"/>
              <a:chExt cx="1792287" cy="845954"/>
            </a:xfrm>
          </p:grpSpPr>
          <p:sp>
            <p:nvSpPr>
              <p:cNvPr id="6227" name="Rectangle 8"/>
              <p:cNvSpPr>
                <a:spLocks noChangeArrowheads="1"/>
              </p:cNvSpPr>
              <p:nvPr/>
            </p:nvSpPr>
            <p:spPr bwMode="auto">
              <a:xfrm>
                <a:off x="4327622" y="3667126"/>
                <a:ext cx="1486304" cy="845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10000"/>
                  </a:lnSpc>
                </a:pPr>
                <a:r>
                  <a:rPr lang="en-US" altLang="en-US" sz="1600"/>
                  <a:t>Demand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altLang="en-US" sz="1600"/>
                  <a:t>Order quantity</a:t>
                </a:r>
              </a:p>
            </p:txBody>
          </p:sp>
          <p:sp>
            <p:nvSpPr>
              <p:cNvPr id="6228" name="Line 9"/>
              <p:cNvSpPr>
                <a:spLocks noChangeShapeType="1"/>
              </p:cNvSpPr>
              <p:nvPr/>
            </p:nvSpPr>
            <p:spPr bwMode="auto">
              <a:xfrm>
                <a:off x="4174631" y="4076701"/>
                <a:ext cx="17922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aphicFrame>
          <p:nvGraphicFramePr>
            <p:cNvPr id="6219" name="Object 75"/>
            <p:cNvGraphicFramePr>
              <a:graphicFrameLocks noChangeAspect="1"/>
            </p:cNvGraphicFramePr>
            <p:nvPr/>
          </p:nvGraphicFramePr>
          <p:xfrm>
            <a:off x="6305550" y="3689351"/>
            <a:ext cx="368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7" name="Equation" r:id="rId4" imgW="356400" imgH="740520" progId="Equation.3">
                    <p:embed/>
                  </p:oleObj>
                </mc:Choice>
                <mc:Fallback>
                  <p:oleObj name="Equation" r:id="rId4" imgW="356400" imgH="740520" progId="Equation.3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5550" y="3689351"/>
                          <a:ext cx="368300" cy="749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An EOQ Example</a:t>
            </a:r>
          </a:p>
        </p:txBody>
      </p:sp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1136650" y="1238250"/>
            <a:ext cx="635943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Determine </a:t>
            </a:r>
            <a:r>
              <a:rPr lang="en-US" altLang="en-US" b="1">
                <a:solidFill>
                  <a:srgbClr val="D33320"/>
                </a:solidFill>
              </a:rPr>
              <a:t>optimal time between orders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 1,000 units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	= 200 units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$10 per order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/>
              <a:t>	= 5 orders/year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 $.50 per unit per year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327400" y="3487342"/>
            <a:ext cx="3767378" cy="661720"/>
            <a:chOff x="3463925" y="4611688"/>
            <a:chExt cx="3767176" cy="882973"/>
          </a:xfrm>
        </p:grpSpPr>
        <p:sp>
          <p:nvSpPr>
            <p:cNvPr id="91146" name="Rectangle 14"/>
            <p:cNvSpPr>
              <a:spLocks noChangeArrowheads="1"/>
            </p:cNvSpPr>
            <p:nvPr/>
          </p:nvSpPr>
          <p:spPr bwMode="auto">
            <a:xfrm>
              <a:off x="3463925" y="4802188"/>
              <a:ext cx="3767176" cy="451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en-US" sz="1600"/>
                <a:t> =                = 50 days between orders</a:t>
              </a:r>
            </a:p>
          </p:txBody>
        </p:sp>
        <p:grpSp>
          <p:nvGrpSpPr>
            <p:cNvPr id="91147" name="Group 4"/>
            <p:cNvGrpSpPr>
              <a:grpSpLocks/>
            </p:cNvGrpSpPr>
            <p:nvPr/>
          </p:nvGrpSpPr>
          <p:grpSpPr bwMode="auto">
            <a:xfrm>
              <a:off x="4143370" y="4611688"/>
              <a:ext cx="634521" cy="882973"/>
              <a:chOff x="4270370" y="4624388"/>
              <a:chExt cx="634521" cy="882973"/>
            </a:xfrm>
          </p:grpSpPr>
          <p:sp>
            <p:nvSpPr>
              <p:cNvPr id="91148" name="Rectangle 16"/>
              <p:cNvSpPr>
                <a:spLocks noChangeArrowheads="1"/>
              </p:cNvSpPr>
              <p:nvPr/>
            </p:nvSpPr>
            <p:spPr bwMode="auto">
              <a:xfrm>
                <a:off x="4378814" y="4624388"/>
                <a:ext cx="526077" cy="882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250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5</a:t>
                </a:r>
              </a:p>
            </p:txBody>
          </p:sp>
          <p:sp>
            <p:nvSpPr>
              <p:cNvPr id="91149" name="Line 17"/>
              <p:cNvSpPr>
                <a:spLocks noChangeShapeType="1"/>
              </p:cNvSpPr>
              <p:nvPr/>
            </p:nvSpPr>
            <p:spPr bwMode="auto">
              <a:xfrm>
                <a:off x="4270370" y="5054621"/>
                <a:ext cx="56508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266826" y="2715816"/>
            <a:ext cx="6613525" cy="670049"/>
            <a:chOff x="1419225" y="3621088"/>
            <a:chExt cx="6613329" cy="894026"/>
          </a:xfrm>
        </p:grpSpPr>
        <p:sp>
          <p:nvSpPr>
            <p:cNvPr id="91141" name="Rectangle 5"/>
            <p:cNvSpPr>
              <a:spLocks noChangeArrowheads="1"/>
            </p:cNvSpPr>
            <p:nvPr/>
          </p:nvSpPr>
          <p:spPr bwMode="auto">
            <a:xfrm>
              <a:off x="3209925" y="3849688"/>
              <a:ext cx="695490" cy="451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 </a:t>
              </a: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T  </a:t>
              </a:r>
              <a:r>
                <a:rPr lang="en-US" altLang="en-US" sz="1600"/>
                <a:t>=</a:t>
              </a:r>
            </a:p>
          </p:txBody>
        </p:sp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1419225" y="3621088"/>
              <a:ext cx="1790700" cy="68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Expected time between orders</a:t>
              </a:r>
            </a:p>
          </p:txBody>
        </p:sp>
        <p:grpSp>
          <p:nvGrpSpPr>
            <p:cNvPr id="91143" name="Group 6"/>
            <p:cNvGrpSpPr>
              <a:grpSpLocks/>
            </p:cNvGrpSpPr>
            <p:nvPr/>
          </p:nvGrpSpPr>
          <p:grpSpPr bwMode="auto">
            <a:xfrm>
              <a:off x="4064801" y="3632201"/>
              <a:ext cx="3967753" cy="882913"/>
              <a:chOff x="2959901" y="3235326"/>
              <a:chExt cx="3967753" cy="882913"/>
            </a:xfrm>
          </p:grpSpPr>
          <p:sp>
            <p:nvSpPr>
              <p:cNvPr id="91144" name="Rectangle 8"/>
              <p:cNvSpPr>
                <a:spLocks noChangeArrowheads="1"/>
              </p:cNvSpPr>
              <p:nvPr/>
            </p:nvSpPr>
            <p:spPr bwMode="auto">
              <a:xfrm>
                <a:off x="3339860" y="3235326"/>
                <a:ext cx="3207834" cy="882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Number of working days per year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en-US" sz="1600"/>
                  <a:t>Expected number of orders</a:t>
                </a:r>
              </a:p>
            </p:txBody>
          </p:sp>
          <p:sp>
            <p:nvSpPr>
              <p:cNvPr id="91145" name="Line 9"/>
              <p:cNvSpPr>
                <a:spLocks noChangeShapeType="1"/>
              </p:cNvSpPr>
              <p:nvPr/>
            </p:nvSpPr>
            <p:spPr bwMode="auto">
              <a:xfrm>
                <a:off x="2959901" y="3657601"/>
                <a:ext cx="396775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An EOQ Example</a:t>
            </a:r>
          </a:p>
        </p:txBody>
      </p:sp>
      <p:sp>
        <p:nvSpPr>
          <p:cNvPr id="8266" name="Rectangle 3"/>
          <p:cNvSpPr>
            <a:spLocks noChangeArrowheads="1"/>
          </p:cNvSpPr>
          <p:nvPr/>
        </p:nvSpPr>
        <p:spPr bwMode="auto">
          <a:xfrm>
            <a:off x="1136650" y="1238250"/>
            <a:ext cx="94192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Determine the </a:t>
            </a:r>
            <a:r>
              <a:rPr lang="en-US" altLang="en-US" b="1">
                <a:solidFill>
                  <a:schemeClr val="accent1"/>
                </a:solidFill>
              </a:rPr>
              <a:t>total annual cost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 1,000 units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	= 200 units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$10 per order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/>
              <a:t>	= 5 orders/year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 $.50 per unit per year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/>
              <a:t>	= 50 days	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181101" y="2589610"/>
            <a:ext cx="42912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Total annual cost = Setup cost + Holding cost</a:t>
            </a:r>
          </a:p>
        </p:txBody>
      </p:sp>
      <p:graphicFrame>
        <p:nvGraphicFramePr>
          <p:cNvPr id="2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737608"/>
              </p:ext>
            </p:extLst>
          </p:nvPr>
        </p:nvGraphicFramePr>
        <p:xfrm>
          <a:off x="2832100" y="3000375"/>
          <a:ext cx="3692268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Equation" r:id="rId4" imgW="3291120" imgH="2194200" progId="Equation.3">
                  <p:embed/>
                </p:oleObj>
              </mc:Choice>
              <mc:Fallback>
                <p:oleObj name="Equation" r:id="rId4" imgW="3291120" imgH="21942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2100" y="3000375"/>
                        <a:ext cx="3692268" cy="16573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The EOQ Model</a:t>
            </a:r>
          </a:p>
        </p:txBody>
      </p:sp>
      <p:sp>
        <p:nvSpPr>
          <p:cNvPr id="9290" name="Rectangle 3"/>
          <p:cNvSpPr>
            <a:spLocks noChangeArrowheads="1"/>
          </p:cNvSpPr>
          <p:nvPr/>
        </p:nvSpPr>
        <p:spPr bwMode="auto">
          <a:xfrm>
            <a:off x="1136651" y="1238251"/>
            <a:ext cx="4608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When including actual cost of material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/>
              <a:t>	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923926" y="1996678"/>
            <a:ext cx="5668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Total annual cost = Setup cost + Holding cost + Product cost</a:t>
            </a:r>
          </a:p>
        </p:txBody>
      </p:sp>
      <p:graphicFrame>
        <p:nvGraphicFramePr>
          <p:cNvPr id="2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300367"/>
              </p:ext>
            </p:extLst>
          </p:nvPr>
        </p:nvGraphicFramePr>
        <p:xfrm>
          <a:off x="3213100" y="2528888"/>
          <a:ext cx="2335084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6" name="Equation" r:id="rId4" imgW="2706120" imgH="813600" progId="Equation.3">
                  <p:embed/>
                </p:oleObj>
              </mc:Choice>
              <mc:Fallback>
                <p:oleObj name="Equation" r:id="rId4" imgW="2706120" imgH="8136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3100" y="2528888"/>
                        <a:ext cx="2335084" cy="6191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Robust Model</a:t>
            </a:r>
          </a:p>
        </p:txBody>
      </p:sp>
      <p:sp>
        <p:nvSpPr>
          <p:cNvPr id="99330" name="Content Placeholder 1"/>
          <p:cNvSpPr>
            <a:spLocks noGrp="1"/>
          </p:cNvSpPr>
          <p:nvPr>
            <p:ph sz="quarter" idx="13"/>
          </p:nvPr>
        </p:nvSpPr>
        <p:spPr>
          <a:xfrm>
            <a:off x="723900" y="1200151"/>
            <a:ext cx="7696200" cy="3394472"/>
          </a:xfrm>
        </p:spPr>
        <p:txBody>
          <a:bodyPr>
            <a:normAutofit/>
          </a:bodyPr>
          <a:lstStyle/>
          <a:p>
            <a:pPr marL="457200" indent="-457200">
              <a:buFont typeface="Onyx" pitchFamily="82" charset="0"/>
              <a:buChar char="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The EOQ model is robust</a:t>
            </a:r>
          </a:p>
          <a:p>
            <a:pPr marL="457200" indent="-457200">
              <a:buFont typeface="Onyx" pitchFamily="82" charset="0"/>
              <a:buChar char="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It works even if all parameters and assumptions are not met</a:t>
            </a:r>
          </a:p>
          <a:p>
            <a:pPr marL="457200" indent="-457200">
              <a:buFont typeface="Onyx" pitchFamily="82" charset="0"/>
              <a:buChar char="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The total cost curve is relatively flat in the area of the EOQ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47700"/>
          </a:xfrm>
        </p:spPr>
        <p:txBody>
          <a:bodyPr/>
          <a:lstStyle/>
          <a:p>
            <a:r>
              <a:rPr lang="en-US" altLang="en-US" sz="3200" smtClean="0">
                <a:latin typeface="Arial" pitchFamily="34" charset="0"/>
                <a:cs typeface="Arial" pitchFamily="34" charset="0"/>
              </a:rPr>
              <a:t>An EOQ Example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1136650" y="1238250"/>
            <a:ext cx="94192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" algn="r"/>
                <a:tab pos="571500" algn="l"/>
                <a:tab pos="4381500" algn="r"/>
                <a:tab pos="4572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Determine optimal number of needles to order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 1,000 units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	= 200 units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$10 per order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/>
              <a:t>	= 5 orders/year</a:t>
            </a:r>
          </a:p>
          <a:p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 $.50 per unit per year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/>
              <a:t>	= 50 days	</a:t>
            </a:r>
          </a:p>
        </p:txBody>
      </p:sp>
      <p:graphicFrame>
        <p:nvGraphicFramePr>
          <p:cNvPr id="2" name="Object 1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600045"/>
              </p:ext>
            </p:extLst>
          </p:nvPr>
        </p:nvGraphicFramePr>
        <p:xfrm>
          <a:off x="1012825" y="2705100"/>
          <a:ext cx="3139045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9" name="Equation" r:id="rId4" imgW="3318840" imgH="2047680" progId="Equation.3">
                  <p:embed/>
                </p:oleObj>
              </mc:Choice>
              <mc:Fallback>
                <p:oleObj name="Equation" r:id="rId4" imgW="3318840" imgH="2047680" progId="Equation.3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705100"/>
                        <a:ext cx="3139045" cy="15430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714501" y="1515666"/>
            <a:ext cx="2935288" cy="369094"/>
            <a:chOff x="1128" y="1321"/>
            <a:chExt cx="1849" cy="310"/>
          </a:xfrm>
        </p:grpSpPr>
        <p:sp>
          <p:nvSpPr>
            <p:cNvPr id="10380" name="Line 21"/>
            <p:cNvSpPr>
              <a:spLocks noChangeShapeType="1"/>
            </p:cNvSpPr>
            <p:nvPr/>
          </p:nvSpPr>
          <p:spPr bwMode="auto">
            <a:xfrm>
              <a:off x="1128" y="1408"/>
              <a:ext cx="1048" cy="12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381" name="Rectangle 22"/>
            <p:cNvSpPr>
              <a:spLocks noChangeArrowheads="1"/>
            </p:cNvSpPr>
            <p:nvPr/>
          </p:nvSpPr>
          <p:spPr bwMode="auto">
            <a:xfrm>
              <a:off x="2150" y="1321"/>
              <a:ext cx="82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1,500 units</a:t>
              </a:r>
            </a:p>
          </p:txBody>
        </p:sp>
      </p:grpSp>
      <p:graphicFrame>
        <p:nvGraphicFramePr>
          <p:cNvPr id="9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802801"/>
              </p:ext>
            </p:extLst>
          </p:nvPr>
        </p:nvGraphicFramePr>
        <p:xfrm>
          <a:off x="4805363" y="3271838"/>
          <a:ext cx="3486021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0" name="Equation" r:id="rId6" imgW="3629520" imgH="1627200" progId="Equation.3">
                  <p:embed/>
                </p:oleObj>
              </mc:Choice>
              <mc:Fallback>
                <p:oleObj name="Equation" r:id="rId6" imgW="3629520" imgH="1627200" progId="Equation.3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5363" y="3271838"/>
                        <a:ext cx="3486021" cy="12287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5243513" y="1144191"/>
            <a:ext cx="3422650" cy="1438577"/>
          </a:xfrm>
          <a:prstGeom prst="rect">
            <a:avLst/>
          </a:prstGeom>
          <a:solidFill>
            <a:srgbClr val="BDD6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0" tIns="342000" rIns="360000" bIns="342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/>
              <a:t>Only 2% less than the total cost of $125 when the order quantity was 200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/>
      <p:bldP spid="10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Reorder Points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063229"/>
            <a:ext cx="8229600" cy="1364456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sz="1800" dirty="0"/>
              <a:t>EOQ answers the “how much” question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800" dirty="0"/>
              <a:t>The reorder point (ROP) tells “when” to </a:t>
            </a:r>
            <a:r>
              <a:rPr lang="en-US" sz="1800" dirty="0" smtClean="0"/>
              <a:t>order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800" dirty="0" smtClean="0"/>
              <a:t>Lead time (</a:t>
            </a:r>
            <a:r>
              <a:rPr lang="en-US" sz="1800" i="1" dirty="0" smtClean="0">
                <a:latin typeface="Times New Roman"/>
                <a:cs typeface="Times New Roman"/>
              </a:rPr>
              <a:t>L</a:t>
            </a:r>
            <a:r>
              <a:rPr lang="en-US" sz="1800" dirty="0" smtClean="0"/>
              <a:t>) is the time between placing and receiving an order</a:t>
            </a:r>
            <a:endParaRPr lang="en-US" sz="1800" dirty="0"/>
          </a:p>
        </p:txBody>
      </p:sp>
      <p:grpSp>
        <p:nvGrpSpPr>
          <p:cNvPr id="101380" name="Group 4"/>
          <p:cNvGrpSpPr>
            <a:grpSpLocks/>
          </p:cNvGrpSpPr>
          <p:nvPr/>
        </p:nvGrpSpPr>
        <p:grpSpPr bwMode="auto">
          <a:xfrm>
            <a:off x="1635126" y="2562221"/>
            <a:ext cx="5865813" cy="564356"/>
            <a:chOff x="798" y="2111"/>
            <a:chExt cx="3695" cy="474"/>
          </a:xfrm>
        </p:grpSpPr>
        <p:sp>
          <p:nvSpPr>
            <p:cNvPr id="103434" name="Rectangle 5"/>
            <p:cNvSpPr>
              <a:spLocks noChangeArrowheads="1"/>
            </p:cNvSpPr>
            <p:nvPr/>
          </p:nvSpPr>
          <p:spPr bwMode="auto">
            <a:xfrm>
              <a:off x="798" y="2201"/>
              <a:ext cx="55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ROP =</a:t>
              </a:r>
            </a:p>
          </p:txBody>
        </p:sp>
        <p:grpSp>
          <p:nvGrpSpPr>
            <p:cNvPr id="103435" name="Group 6"/>
            <p:cNvGrpSpPr>
              <a:grpSpLocks/>
            </p:cNvGrpSpPr>
            <p:nvPr/>
          </p:nvGrpSpPr>
          <p:grpSpPr bwMode="auto">
            <a:xfrm>
              <a:off x="1446" y="2111"/>
              <a:ext cx="3047" cy="474"/>
              <a:chOff x="1798" y="2159"/>
              <a:chExt cx="3047" cy="474"/>
            </a:xfrm>
          </p:grpSpPr>
          <p:grpSp>
            <p:nvGrpSpPr>
              <p:cNvPr id="103436" name="Group 7"/>
              <p:cNvGrpSpPr>
                <a:grpSpLocks/>
              </p:cNvGrpSpPr>
              <p:nvPr/>
            </p:nvGrpSpPr>
            <p:grpSpPr bwMode="auto">
              <a:xfrm>
                <a:off x="2790" y="2159"/>
                <a:ext cx="2055" cy="473"/>
                <a:chOff x="2790" y="2159"/>
                <a:chExt cx="2055" cy="473"/>
              </a:xfrm>
            </p:grpSpPr>
            <p:sp>
              <p:nvSpPr>
                <p:cNvPr id="103440" name="Rectangle 8"/>
                <p:cNvSpPr>
                  <a:spLocks noChangeArrowheads="1"/>
                </p:cNvSpPr>
                <p:nvPr/>
              </p:nvSpPr>
              <p:spPr bwMode="auto">
                <a:xfrm>
                  <a:off x="2790" y="2159"/>
                  <a:ext cx="2055" cy="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Lead time for a new order in days</a:t>
                  </a:r>
                </a:p>
              </p:txBody>
            </p:sp>
            <p:sp>
              <p:nvSpPr>
                <p:cNvPr id="103441" name="AutoShape 9"/>
                <p:cNvSpPr>
                  <a:spLocks noChangeArrowheads="1"/>
                </p:cNvSpPr>
                <p:nvPr/>
              </p:nvSpPr>
              <p:spPr bwMode="auto">
                <a:xfrm>
                  <a:off x="2877" y="2186"/>
                  <a:ext cx="1875" cy="378"/>
                </a:xfrm>
                <a:prstGeom prst="bracketPair">
                  <a:avLst>
                    <a:gd name="adj" fmla="val 16667"/>
                  </a:avLst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103437" name="Group 10"/>
              <p:cNvGrpSpPr>
                <a:grpSpLocks/>
              </p:cNvGrpSpPr>
              <p:nvPr/>
            </p:nvGrpSpPr>
            <p:grpSpPr bwMode="auto">
              <a:xfrm>
                <a:off x="1798" y="2160"/>
                <a:ext cx="1147" cy="473"/>
                <a:chOff x="1814" y="3189"/>
                <a:chExt cx="1147" cy="473"/>
              </a:xfrm>
            </p:grpSpPr>
            <p:sp>
              <p:nvSpPr>
                <p:cNvPr id="103438" name="Rectangle 11"/>
                <p:cNvSpPr>
                  <a:spLocks noChangeArrowheads="1"/>
                </p:cNvSpPr>
                <p:nvPr/>
              </p:nvSpPr>
              <p:spPr bwMode="auto">
                <a:xfrm>
                  <a:off x="1814" y="3189"/>
                  <a:ext cx="1147" cy="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Demand per day</a:t>
                  </a:r>
                </a:p>
              </p:txBody>
            </p:sp>
            <p:sp>
              <p:nvSpPr>
                <p:cNvPr id="103439" name="AutoShape 12"/>
                <p:cNvSpPr>
                  <a:spLocks noChangeArrowheads="1"/>
                </p:cNvSpPr>
                <p:nvPr/>
              </p:nvSpPr>
              <p:spPr bwMode="auto">
                <a:xfrm>
                  <a:off x="1936" y="3215"/>
                  <a:ext cx="872" cy="378"/>
                </a:xfrm>
                <a:prstGeom prst="bracketPair">
                  <a:avLst>
                    <a:gd name="adj" fmla="val 16667"/>
                  </a:avLst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</p:grp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374900" y="3382566"/>
            <a:ext cx="870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=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x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grpSp>
        <p:nvGrpSpPr>
          <p:cNvPr id="101390" name="Group 14"/>
          <p:cNvGrpSpPr>
            <a:grpSpLocks/>
          </p:cNvGrpSpPr>
          <p:nvPr/>
        </p:nvGrpSpPr>
        <p:grpSpPr bwMode="auto">
          <a:xfrm>
            <a:off x="2138363" y="3798091"/>
            <a:ext cx="5349875" cy="646509"/>
            <a:chOff x="1022" y="3225"/>
            <a:chExt cx="3370" cy="543"/>
          </a:xfrm>
        </p:grpSpPr>
        <p:sp>
          <p:nvSpPr>
            <p:cNvPr id="103430" name="Rectangle 15"/>
            <p:cNvSpPr>
              <a:spLocks noChangeArrowheads="1"/>
            </p:cNvSpPr>
            <p:nvPr/>
          </p:nvSpPr>
          <p:spPr bwMode="auto">
            <a:xfrm>
              <a:off x="1022" y="3321"/>
              <a:ext cx="35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/>
                <a:t> = </a:t>
              </a:r>
            </a:p>
          </p:txBody>
        </p:sp>
        <p:grpSp>
          <p:nvGrpSpPr>
            <p:cNvPr id="103431" name="Group 16"/>
            <p:cNvGrpSpPr>
              <a:grpSpLocks/>
            </p:cNvGrpSpPr>
            <p:nvPr/>
          </p:nvGrpSpPr>
          <p:grpSpPr bwMode="auto">
            <a:xfrm>
              <a:off x="1441" y="3225"/>
              <a:ext cx="2951" cy="543"/>
              <a:chOff x="1465" y="3209"/>
              <a:chExt cx="2951" cy="543"/>
            </a:xfrm>
          </p:grpSpPr>
          <p:sp>
            <p:nvSpPr>
              <p:cNvPr id="103432" name="Rectangle 17"/>
              <p:cNvSpPr>
                <a:spLocks noChangeArrowheads="1"/>
              </p:cNvSpPr>
              <p:nvPr/>
            </p:nvSpPr>
            <p:spPr bwMode="auto">
              <a:xfrm>
                <a:off x="1788" y="3209"/>
                <a:ext cx="2281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  <a:p>
                <a:pPr algn="ctr"/>
                <a:r>
                  <a:rPr lang="en-US" altLang="en-US"/>
                  <a:t>Number of working days in a year</a:t>
                </a:r>
              </a:p>
            </p:txBody>
          </p:sp>
          <p:sp>
            <p:nvSpPr>
              <p:cNvPr id="103433" name="Line 18"/>
              <p:cNvSpPr>
                <a:spLocks noChangeShapeType="1"/>
              </p:cNvSpPr>
              <p:nvPr/>
            </p:nvSpPr>
            <p:spPr bwMode="auto">
              <a:xfrm>
                <a:off x="1465" y="3472"/>
                <a:ext cx="295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9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98860"/>
            <a:ext cx="8048625" cy="713184"/>
          </a:xfrm>
        </p:spPr>
        <p:txBody>
          <a:bodyPr/>
          <a:lstStyle/>
          <a:p>
            <a:r>
              <a:rPr lang="en-US" altLang="en-US" sz="2000" smtClean="0">
                <a:latin typeface="Arial" pitchFamily="34" charset="0"/>
                <a:cs typeface="Arial" pitchFamily="34" charset="0"/>
              </a:rPr>
              <a:t>Reorder Point Curve</a:t>
            </a:r>
          </a:p>
        </p:txBody>
      </p:sp>
      <p:sp>
        <p:nvSpPr>
          <p:cNvPr id="102403" name="Line 3"/>
          <p:cNvSpPr>
            <a:spLocks noChangeShapeType="1"/>
          </p:cNvSpPr>
          <p:nvPr/>
        </p:nvSpPr>
        <p:spPr bwMode="auto">
          <a:xfrm>
            <a:off x="4000500" y="1562100"/>
            <a:ext cx="1803400" cy="272415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02404" name="Group 4"/>
          <p:cNvGrpSpPr>
            <a:grpSpLocks/>
          </p:cNvGrpSpPr>
          <p:nvPr/>
        </p:nvGrpSpPr>
        <p:grpSpPr bwMode="auto">
          <a:xfrm>
            <a:off x="2193926" y="1418035"/>
            <a:ext cx="1819275" cy="2877740"/>
            <a:chOff x="1342" y="1239"/>
            <a:chExt cx="1146" cy="2417"/>
          </a:xfrm>
        </p:grpSpPr>
        <p:sp>
          <p:nvSpPr>
            <p:cNvPr id="104468" name="Line 5"/>
            <p:cNvSpPr>
              <a:spLocks noChangeShapeType="1"/>
            </p:cNvSpPr>
            <p:nvPr/>
          </p:nvSpPr>
          <p:spPr bwMode="auto">
            <a:xfrm>
              <a:off x="1680" y="1344"/>
              <a:ext cx="792" cy="0"/>
            </a:xfrm>
            <a:prstGeom prst="line">
              <a:avLst/>
            </a:prstGeom>
            <a:noFill/>
            <a:ln w="57150">
              <a:solidFill>
                <a:srgbClr val="255898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4469" name="Line 6"/>
            <p:cNvSpPr>
              <a:spLocks noChangeShapeType="1"/>
            </p:cNvSpPr>
            <p:nvPr/>
          </p:nvSpPr>
          <p:spPr bwMode="auto">
            <a:xfrm>
              <a:off x="2488" y="1360"/>
              <a:ext cx="0" cy="2296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4470" name="Rectangle 7"/>
            <p:cNvSpPr>
              <a:spLocks noChangeArrowheads="1"/>
            </p:cNvSpPr>
            <p:nvPr/>
          </p:nvSpPr>
          <p:spPr bwMode="auto">
            <a:xfrm>
              <a:off x="1342" y="1239"/>
              <a:ext cx="2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200"/>
                <a:t>*</a:t>
              </a:r>
            </a:p>
          </p:txBody>
        </p:sp>
      </p:grpSp>
      <p:grpSp>
        <p:nvGrpSpPr>
          <p:cNvPr id="102408" name="Group 8"/>
          <p:cNvGrpSpPr>
            <a:grpSpLocks/>
          </p:cNvGrpSpPr>
          <p:nvPr/>
        </p:nvGrpSpPr>
        <p:grpSpPr bwMode="auto">
          <a:xfrm>
            <a:off x="1762126" y="3084910"/>
            <a:ext cx="3368675" cy="1201340"/>
            <a:chOff x="1070" y="2639"/>
            <a:chExt cx="2122" cy="1009"/>
          </a:xfrm>
        </p:grpSpPr>
        <p:sp>
          <p:nvSpPr>
            <p:cNvPr id="104466" name="Freeform 9"/>
            <p:cNvSpPr>
              <a:spLocks/>
            </p:cNvSpPr>
            <p:nvPr/>
          </p:nvSpPr>
          <p:spPr bwMode="auto">
            <a:xfrm>
              <a:off x="1664" y="2784"/>
              <a:ext cx="1528" cy="864"/>
            </a:xfrm>
            <a:custGeom>
              <a:avLst/>
              <a:gdLst>
                <a:gd name="T0" fmla="*/ 0 w 1528"/>
                <a:gd name="T1" fmla="*/ 0 h 864"/>
                <a:gd name="T2" fmla="*/ 1528 w 1528"/>
                <a:gd name="T3" fmla="*/ 0 h 864"/>
                <a:gd name="T4" fmla="*/ 1528 w 1528"/>
                <a:gd name="T5" fmla="*/ 864 h 864"/>
                <a:gd name="T6" fmla="*/ 0 60000 65536"/>
                <a:gd name="T7" fmla="*/ 0 60000 65536"/>
                <a:gd name="T8" fmla="*/ 0 60000 65536"/>
                <a:gd name="T9" fmla="*/ 0 w 1528"/>
                <a:gd name="T10" fmla="*/ 0 h 864"/>
                <a:gd name="T11" fmla="*/ 1528 w 1528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8" h="864">
                  <a:moveTo>
                    <a:pt x="0" y="0"/>
                  </a:moveTo>
                  <a:lnTo>
                    <a:pt x="1528" y="0"/>
                  </a:lnTo>
                  <a:lnTo>
                    <a:pt x="1528" y="864"/>
                  </a:ln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4467" name="Rectangle 10"/>
            <p:cNvSpPr>
              <a:spLocks noChangeArrowheads="1"/>
            </p:cNvSpPr>
            <p:nvPr/>
          </p:nvSpPr>
          <p:spPr bwMode="auto">
            <a:xfrm>
              <a:off x="1070" y="2639"/>
              <a:ext cx="62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ROP (units)</a:t>
              </a:r>
            </a:p>
          </p:txBody>
        </p:sp>
      </p:grp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1503363" y="1247775"/>
            <a:ext cx="6091238" cy="3381375"/>
            <a:chOff x="907" y="1096"/>
            <a:chExt cx="3837" cy="2840"/>
          </a:xfrm>
        </p:grpSpPr>
        <p:sp>
          <p:nvSpPr>
            <p:cNvPr id="104463" name="Freeform 12"/>
            <p:cNvSpPr>
              <a:spLocks/>
            </p:cNvSpPr>
            <p:nvPr/>
          </p:nvSpPr>
          <p:spPr bwMode="auto">
            <a:xfrm>
              <a:off x="1656" y="1096"/>
              <a:ext cx="3088" cy="2568"/>
            </a:xfrm>
            <a:custGeom>
              <a:avLst/>
              <a:gdLst>
                <a:gd name="T0" fmla="*/ 0 w 3088"/>
                <a:gd name="T1" fmla="*/ 0 h 2568"/>
                <a:gd name="T2" fmla="*/ 16 w 3088"/>
                <a:gd name="T3" fmla="*/ 2568 h 2568"/>
                <a:gd name="T4" fmla="*/ 3088 w 3088"/>
                <a:gd name="T5" fmla="*/ 2568 h 2568"/>
                <a:gd name="T6" fmla="*/ 0 60000 65536"/>
                <a:gd name="T7" fmla="*/ 0 60000 65536"/>
                <a:gd name="T8" fmla="*/ 0 60000 65536"/>
                <a:gd name="T9" fmla="*/ 0 w 3088"/>
                <a:gd name="T10" fmla="*/ 0 h 2568"/>
                <a:gd name="T11" fmla="*/ 3088 w 3088"/>
                <a:gd name="T12" fmla="*/ 2568 h 2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88" h="2568">
                  <a:moveTo>
                    <a:pt x="0" y="0"/>
                  </a:moveTo>
                  <a:cubicBezTo>
                    <a:pt x="5" y="856"/>
                    <a:pt x="10" y="1712"/>
                    <a:pt x="16" y="2568"/>
                  </a:cubicBezTo>
                  <a:lnTo>
                    <a:pt x="3088" y="2568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4464" name="Rectangle 13"/>
            <p:cNvSpPr>
              <a:spLocks noChangeArrowheads="1"/>
            </p:cNvSpPr>
            <p:nvPr/>
          </p:nvSpPr>
          <p:spPr bwMode="auto">
            <a:xfrm rot="16200000">
              <a:off x="304" y="2072"/>
              <a:ext cx="138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Inventory level (units)</a:t>
              </a:r>
            </a:p>
          </p:txBody>
        </p:sp>
        <p:sp>
          <p:nvSpPr>
            <p:cNvPr id="104465" name="Rectangle 14"/>
            <p:cNvSpPr>
              <a:spLocks noChangeArrowheads="1"/>
            </p:cNvSpPr>
            <p:nvPr/>
          </p:nvSpPr>
          <p:spPr bwMode="auto">
            <a:xfrm>
              <a:off x="4118" y="3703"/>
              <a:ext cx="6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Time (days)</a:t>
              </a:r>
            </a:p>
          </p:txBody>
        </p:sp>
      </p:grpSp>
      <p:sp>
        <p:nvSpPr>
          <p:cNvPr id="102415" name="Rectangle 15"/>
          <p:cNvSpPr>
            <a:spLocks noChangeArrowheads="1"/>
          </p:cNvSpPr>
          <p:nvPr/>
        </p:nvSpPr>
        <p:spPr bwMode="auto">
          <a:xfrm>
            <a:off x="300553" y="4609692"/>
            <a:ext cx="1351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Figure </a:t>
            </a:r>
            <a:r>
              <a:rPr lang="en-US" altLang="en-US">
                <a:solidFill>
                  <a:srgbClr val="255898"/>
                </a:solidFill>
              </a:rPr>
              <a:t>12.5</a:t>
            </a:r>
          </a:p>
        </p:txBody>
      </p:sp>
      <p:grpSp>
        <p:nvGrpSpPr>
          <p:cNvPr id="102416" name="Group 16"/>
          <p:cNvGrpSpPr>
            <a:grpSpLocks/>
          </p:cNvGrpSpPr>
          <p:nvPr/>
        </p:nvGrpSpPr>
        <p:grpSpPr bwMode="auto">
          <a:xfrm>
            <a:off x="4641849" y="4376737"/>
            <a:ext cx="1168400" cy="423863"/>
            <a:chOff x="2884" y="3724"/>
            <a:chExt cx="736" cy="356"/>
          </a:xfrm>
        </p:grpSpPr>
        <p:sp>
          <p:nvSpPr>
            <p:cNvPr id="104461" name="Rectangle 17"/>
            <p:cNvSpPr>
              <a:spLocks noChangeArrowheads="1"/>
            </p:cNvSpPr>
            <p:nvPr/>
          </p:nvSpPr>
          <p:spPr bwMode="auto">
            <a:xfrm>
              <a:off x="2884" y="3847"/>
              <a:ext cx="7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Lead time = </a:t>
              </a:r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L</a:t>
              </a:r>
            </a:p>
          </p:txBody>
        </p:sp>
        <p:sp>
          <p:nvSpPr>
            <p:cNvPr id="104462" name="AutoShape 18"/>
            <p:cNvSpPr>
              <a:spLocks/>
            </p:cNvSpPr>
            <p:nvPr/>
          </p:nvSpPr>
          <p:spPr bwMode="auto">
            <a:xfrm rot="5400000">
              <a:off x="3340" y="3580"/>
              <a:ext cx="136" cy="424"/>
            </a:xfrm>
            <a:prstGeom prst="rightBrace">
              <a:avLst>
                <a:gd name="adj1" fmla="val 2598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</p:grpSp>
      <p:grpSp>
        <p:nvGrpSpPr>
          <p:cNvPr id="102419" name="Group 19"/>
          <p:cNvGrpSpPr>
            <a:grpSpLocks/>
          </p:cNvGrpSpPr>
          <p:nvPr/>
        </p:nvGrpSpPr>
        <p:grpSpPr bwMode="auto">
          <a:xfrm>
            <a:off x="4826000" y="2239566"/>
            <a:ext cx="2187575" cy="436959"/>
            <a:chOff x="3000" y="1929"/>
            <a:chExt cx="1378" cy="367"/>
          </a:xfrm>
        </p:grpSpPr>
        <p:sp>
          <p:nvSpPr>
            <p:cNvPr id="104459" name="Rectangle 20"/>
            <p:cNvSpPr>
              <a:spLocks noChangeArrowheads="1"/>
            </p:cNvSpPr>
            <p:nvPr/>
          </p:nvSpPr>
          <p:spPr bwMode="auto">
            <a:xfrm>
              <a:off x="3358" y="1929"/>
              <a:ext cx="102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Slope = units/day = </a:t>
              </a:r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  <p:sp>
          <p:nvSpPr>
            <p:cNvPr id="104460" name="Line 21"/>
            <p:cNvSpPr>
              <a:spLocks noChangeShapeType="1"/>
            </p:cNvSpPr>
            <p:nvPr/>
          </p:nvSpPr>
          <p:spPr bwMode="auto">
            <a:xfrm flipH="1">
              <a:off x="3000" y="2056"/>
              <a:ext cx="3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4492625" y="1610917"/>
            <a:ext cx="27510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/>
              <a:t>Resupply takes place as order arrives</a:t>
            </a:r>
          </a:p>
        </p:txBody>
      </p:sp>
      <p:sp>
        <p:nvSpPr>
          <p:cNvPr id="102423" name="Line 23"/>
          <p:cNvSpPr>
            <a:spLocks noChangeShapeType="1"/>
          </p:cNvSpPr>
          <p:nvPr/>
        </p:nvSpPr>
        <p:spPr bwMode="auto">
          <a:xfrm flipH="1">
            <a:off x="4102100" y="1838325"/>
            <a:ext cx="457200" cy="361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102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0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nimBg="1"/>
      <p:bldP spid="102415" grpId="0" autoUpdateAnimBg="0"/>
      <p:bldP spid="102422" grpId="0"/>
      <p:bldP spid="1024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398860"/>
            <a:ext cx="8048625" cy="713184"/>
          </a:xfrm>
        </p:spPr>
        <p:txBody>
          <a:bodyPr/>
          <a:lstStyle/>
          <a:p>
            <a:r>
              <a:rPr lang="en-US" altLang="en-US" sz="2400" smtClean="0">
                <a:latin typeface="Arial" pitchFamily="34" charset="0"/>
                <a:cs typeface="Arial" pitchFamily="34" charset="0"/>
              </a:rPr>
              <a:t>Reorder Point Example</a:t>
            </a: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823913" y="1087041"/>
            <a:ext cx="7772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Demand = 8,000 iPods per year</a:t>
            </a:r>
          </a:p>
          <a:p>
            <a:r>
              <a:rPr lang="en-US" altLang="en-US"/>
              <a:t>250 working day year</a:t>
            </a:r>
          </a:p>
          <a:p>
            <a:r>
              <a:rPr lang="en-US" altLang="en-US"/>
              <a:t>Lead time for orders is 3 working days, may take 4 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1482726" y="3392091"/>
            <a:ext cx="1430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ROP =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x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grpSp>
        <p:nvGrpSpPr>
          <p:cNvPr id="103429" name="Group 5"/>
          <p:cNvGrpSpPr>
            <a:grpSpLocks/>
          </p:cNvGrpSpPr>
          <p:nvPr/>
        </p:nvGrpSpPr>
        <p:grpSpPr bwMode="auto">
          <a:xfrm>
            <a:off x="1957388" y="2089547"/>
            <a:ext cx="5656262" cy="702469"/>
            <a:chOff x="1369" y="1931"/>
            <a:chExt cx="3563" cy="590"/>
          </a:xfrm>
        </p:grpSpPr>
        <p:sp>
          <p:nvSpPr>
            <p:cNvPr id="105480" name="Rectangle 6"/>
            <p:cNvSpPr>
              <a:spLocks noChangeArrowheads="1"/>
            </p:cNvSpPr>
            <p:nvPr/>
          </p:nvSpPr>
          <p:spPr bwMode="auto">
            <a:xfrm>
              <a:off x="1369" y="2079"/>
              <a:ext cx="35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/>
                <a:t> = </a:t>
              </a:r>
            </a:p>
          </p:txBody>
        </p:sp>
        <p:grpSp>
          <p:nvGrpSpPr>
            <p:cNvPr id="105481" name="Group 7"/>
            <p:cNvGrpSpPr>
              <a:grpSpLocks/>
            </p:cNvGrpSpPr>
            <p:nvPr/>
          </p:nvGrpSpPr>
          <p:grpSpPr bwMode="auto">
            <a:xfrm>
              <a:off x="1812" y="1931"/>
              <a:ext cx="3120" cy="590"/>
              <a:chOff x="1812" y="1931"/>
              <a:chExt cx="3120" cy="590"/>
            </a:xfrm>
          </p:grpSpPr>
          <p:sp>
            <p:nvSpPr>
              <p:cNvPr id="105482" name="Rectangle 8"/>
              <p:cNvSpPr>
                <a:spLocks noChangeArrowheads="1"/>
              </p:cNvSpPr>
              <p:nvPr/>
            </p:nvSpPr>
            <p:spPr bwMode="auto">
              <a:xfrm>
                <a:off x="2223" y="1931"/>
                <a:ext cx="2281" cy="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15000"/>
                  </a:lnSpc>
                </a:pPr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  <a:p>
                <a:pPr algn="ctr">
                  <a:lnSpc>
                    <a:spcPct val="115000"/>
                  </a:lnSpc>
                </a:pPr>
                <a:r>
                  <a:rPr lang="en-US" altLang="en-US"/>
                  <a:t>Number of working days in a year</a:t>
                </a:r>
              </a:p>
            </p:txBody>
          </p:sp>
          <p:sp>
            <p:nvSpPr>
              <p:cNvPr id="105483" name="Line 9"/>
              <p:cNvSpPr>
                <a:spLocks noChangeShapeType="1"/>
              </p:cNvSpPr>
              <p:nvPr/>
            </p:nvSpPr>
            <p:spPr bwMode="auto">
              <a:xfrm>
                <a:off x="1812" y="2230"/>
                <a:ext cx="31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2219326" y="2886076"/>
            <a:ext cx="24801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= 8,000/250 = 32 units</a:t>
            </a:r>
          </a:p>
        </p:txBody>
      </p:sp>
      <p:sp>
        <p:nvSpPr>
          <p:cNvPr id="103435" name="Rectangle 11"/>
          <p:cNvSpPr>
            <a:spLocks noChangeArrowheads="1"/>
          </p:cNvSpPr>
          <p:nvPr/>
        </p:nvSpPr>
        <p:spPr bwMode="auto">
          <a:xfrm>
            <a:off x="2232026" y="3830241"/>
            <a:ext cx="4019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= 32 units per day x 3 days = 96 units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219326" y="4210051"/>
            <a:ext cx="4147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= 32 units per day x 4 days = 128 units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utoUpdateAnimBg="0"/>
      <p:bldP spid="103428" grpId="0" autoUpdateAnimBg="0"/>
      <p:bldP spid="103434" grpId="0" autoUpdateAnimBg="0"/>
      <p:bldP spid="103435" grpId="0" autoUpdateAnimBg="0"/>
      <p:bldP spid="13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extLst/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Order Quantity Model</a:t>
            </a:r>
          </a:p>
        </p:txBody>
      </p:sp>
      <p:sp>
        <p:nvSpPr>
          <p:cNvPr id="106498" name="Content Placeholder 1"/>
          <p:cNvSpPr>
            <a:spLocks noGrp="1"/>
          </p:cNvSpPr>
          <p:nvPr>
            <p:ph sz="quarter" idx="13"/>
          </p:nvPr>
        </p:nvSpPr>
        <p:spPr>
          <a:xfrm>
            <a:off x="800100" y="1076325"/>
            <a:ext cx="7543800" cy="1619250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Used when inventory builds up over a period of time after an order is placed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Used when units are produced and sold simultaneously</a:t>
            </a: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 flipH="1">
            <a:off x="1885950" y="3752850"/>
            <a:ext cx="692150" cy="771525"/>
          </a:xfrm>
          <a:prstGeom prst="rtTriangl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1400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2571750" y="3729037"/>
            <a:ext cx="2197100" cy="804863"/>
          </a:xfrm>
          <a:prstGeom prst="rtTriangl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140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1879600" y="3724275"/>
            <a:ext cx="711200" cy="800100"/>
          </a:xfrm>
          <a:prstGeom prst="line">
            <a:avLst/>
          </a:prstGeom>
          <a:noFill/>
          <a:ln w="57150">
            <a:solidFill>
              <a:srgbClr val="D333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571750" y="3738562"/>
            <a:ext cx="2133600" cy="776288"/>
          </a:xfrm>
          <a:prstGeom prst="line">
            <a:avLst/>
          </a:prstGeom>
          <a:noFill/>
          <a:ln w="57150">
            <a:solidFill>
              <a:srgbClr val="D333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2571750" y="3733800"/>
            <a:ext cx="0" cy="79057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4705350" y="3719513"/>
            <a:ext cx="3543300" cy="819150"/>
            <a:chOff x="2964" y="2516"/>
            <a:chExt cx="2232" cy="688"/>
          </a:xfrm>
          <a:solidFill>
            <a:schemeClr val="tx2"/>
          </a:solidFill>
        </p:grpSpPr>
        <p:grpSp>
          <p:nvGrpSpPr>
            <p:cNvPr id="12" name="Group 9"/>
            <p:cNvGrpSpPr>
              <a:grpSpLocks/>
            </p:cNvGrpSpPr>
            <p:nvPr/>
          </p:nvGrpSpPr>
          <p:grpSpPr bwMode="auto">
            <a:xfrm>
              <a:off x="2964" y="2516"/>
              <a:ext cx="1820" cy="680"/>
              <a:chOff x="1280" y="2616"/>
              <a:chExt cx="1820" cy="680"/>
            </a:xfrm>
            <a:grpFill/>
          </p:grpSpPr>
          <p:sp>
            <p:nvSpPr>
              <p:cNvPr id="17" name="AutoShape 10"/>
              <p:cNvSpPr>
                <a:spLocks noChangeArrowheads="1"/>
              </p:cNvSpPr>
              <p:nvPr/>
            </p:nvSpPr>
            <p:spPr bwMode="auto">
              <a:xfrm flipH="1">
                <a:off x="1284" y="2640"/>
                <a:ext cx="436" cy="648"/>
              </a:xfrm>
              <a:prstGeom prst="rtTriangle">
                <a:avLst/>
              </a:prstGeom>
              <a:solidFill>
                <a:schemeClr val="tx2"/>
              </a:solidFill>
              <a:ln w="9525">
                <a:solidFill>
                  <a:srgbClr val="BF0922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18" name="AutoShape 11"/>
              <p:cNvSpPr>
                <a:spLocks noChangeArrowheads="1"/>
              </p:cNvSpPr>
              <p:nvPr/>
            </p:nvSpPr>
            <p:spPr bwMode="auto">
              <a:xfrm>
                <a:off x="1716" y="2620"/>
                <a:ext cx="1384" cy="676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19" name="Line 12"/>
              <p:cNvSpPr>
                <a:spLocks noChangeShapeType="1"/>
              </p:cNvSpPr>
              <p:nvPr/>
            </p:nvSpPr>
            <p:spPr bwMode="auto">
              <a:xfrm flipV="1">
                <a:off x="1280" y="2616"/>
                <a:ext cx="448" cy="672"/>
              </a:xfrm>
              <a:prstGeom prst="line">
                <a:avLst/>
              </a:prstGeom>
              <a:grpFill/>
              <a:ln w="57150" cmpd="sng">
                <a:solidFill>
                  <a:schemeClr val="accent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1716" y="2628"/>
                <a:ext cx="1344" cy="652"/>
              </a:xfrm>
              <a:prstGeom prst="line">
                <a:avLst/>
              </a:prstGeom>
              <a:grpFill/>
              <a:ln w="57150" cmpd="sng">
                <a:solidFill>
                  <a:schemeClr val="accent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>
                <a:off x="1716" y="2624"/>
                <a:ext cx="0" cy="664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</p:grpSp>
        <p:grpSp>
          <p:nvGrpSpPr>
            <p:cNvPr id="13" name="Group 15"/>
            <p:cNvGrpSpPr>
              <a:grpSpLocks/>
            </p:cNvGrpSpPr>
            <p:nvPr/>
          </p:nvGrpSpPr>
          <p:grpSpPr bwMode="auto">
            <a:xfrm>
              <a:off x="4748" y="2524"/>
              <a:ext cx="448" cy="672"/>
              <a:chOff x="1280" y="2616"/>
              <a:chExt cx="448" cy="672"/>
            </a:xfrm>
            <a:grpFill/>
          </p:grpSpPr>
          <p:sp>
            <p:nvSpPr>
              <p:cNvPr id="15" name="AutoShape 16"/>
              <p:cNvSpPr>
                <a:spLocks noChangeArrowheads="1"/>
              </p:cNvSpPr>
              <p:nvPr/>
            </p:nvSpPr>
            <p:spPr bwMode="auto">
              <a:xfrm flipH="1">
                <a:off x="1284" y="2640"/>
                <a:ext cx="436" cy="648"/>
              </a:xfrm>
              <a:prstGeom prst="rtTriangl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 flipV="1">
                <a:off x="1280" y="2616"/>
                <a:ext cx="448" cy="672"/>
              </a:xfrm>
              <a:prstGeom prst="line">
                <a:avLst/>
              </a:prstGeom>
              <a:grpFill/>
              <a:ln w="57150" cmpd="sng">
                <a:solidFill>
                  <a:schemeClr val="accent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</p:grp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5192" y="2540"/>
              <a:ext cx="0" cy="664"/>
            </a:xfrm>
            <a:prstGeom prst="line">
              <a:avLst/>
            </a:pr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</p:grp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498476" y="2867026"/>
            <a:ext cx="8029575" cy="1955006"/>
            <a:chOff x="314" y="1800"/>
            <a:chExt cx="5058" cy="1642"/>
          </a:xfrm>
        </p:grpSpPr>
        <p:sp>
          <p:nvSpPr>
            <p:cNvPr id="106522" name="Freeform 20"/>
            <p:cNvSpPr>
              <a:spLocks/>
            </p:cNvSpPr>
            <p:nvPr/>
          </p:nvSpPr>
          <p:spPr bwMode="auto">
            <a:xfrm>
              <a:off x="1176" y="1835"/>
              <a:ext cx="4196" cy="1365"/>
            </a:xfrm>
            <a:custGeom>
              <a:avLst/>
              <a:gdLst>
                <a:gd name="T0" fmla="*/ 0 w 4128"/>
                <a:gd name="T1" fmla="*/ 0 h 1744"/>
                <a:gd name="T2" fmla="*/ 8 w 4128"/>
                <a:gd name="T3" fmla="*/ 1365 h 1744"/>
                <a:gd name="T4" fmla="*/ 4196 w 4128"/>
                <a:gd name="T5" fmla="*/ 1365 h 1744"/>
                <a:gd name="T6" fmla="*/ 0 60000 65536"/>
                <a:gd name="T7" fmla="*/ 0 60000 65536"/>
                <a:gd name="T8" fmla="*/ 0 60000 65536"/>
                <a:gd name="T9" fmla="*/ 0 w 4128"/>
                <a:gd name="T10" fmla="*/ 0 h 1744"/>
                <a:gd name="T11" fmla="*/ 4128 w 4128"/>
                <a:gd name="T12" fmla="*/ 1744 h 17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28" h="1744">
                  <a:moveTo>
                    <a:pt x="0" y="0"/>
                  </a:moveTo>
                  <a:cubicBezTo>
                    <a:pt x="2" y="581"/>
                    <a:pt x="5" y="1162"/>
                    <a:pt x="8" y="1744"/>
                  </a:cubicBezTo>
                  <a:lnTo>
                    <a:pt x="4128" y="174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6523" name="Rectangle 21"/>
            <p:cNvSpPr>
              <a:spLocks noChangeArrowheads="1"/>
            </p:cNvSpPr>
            <p:nvPr/>
          </p:nvSpPr>
          <p:spPr bwMode="auto">
            <a:xfrm rot="16200000">
              <a:off x="-161" y="2275"/>
              <a:ext cx="112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Inventory level</a:t>
              </a:r>
            </a:p>
          </p:txBody>
        </p:sp>
        <p:sp>
          <p:nvSpPr>
            <p:cNvPr id="106524" name="Rectangle 22"/>
            <p:cNvSpPr>
              <a:spLocks noChangeArrowheads="1"/>
            </p:cNvSpPr>
            <p:nvPr/>
          </p:nvSpPr>
          <p:spPr bwMode="auto">
            <a:xfrm>
              <a:off x="4934" y="3183"/>
              <a:ext cx="363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Time</a:t>
              </a:r>
            </a:p>
          </p:txBody>
        </p:sp>
      </p:grpSp>
      <p:grpSp>
        <p:nvGrpSpPr>
          <p:cNvPr id="26" name="Group 23"/>
          <p:cNvGrpSpPr>
            <a:grpSpLocks/>
          </p:cNvGrpSpPr>
          <p:nvPr/>
        </p:nvGrpSpPr>
        <p:grpSpPr bwMode="auto">
          <a:xfrm>
            <a:off x="4076700" y="3276600"/>
            <a:ext cx="3327400" cy="962025"/>
            <a:chOff x="2568" y="2144"/>
            <a:chExt cx="2096" cy="808"/>
          </a:xfrm>
        </p:grpSpPr>
        <p:sp>
          <p:nvSpPr>
            <p:cNvPr id="106520" name="Rectangle 24"/>
            <p:cNvSpPr>
              <a:spLocks noChangeArrowheads="1"/>
            </p:cNvSpPr>
            <p:nvPr/>
          </p:nvSpPr>
          <p:spPr bwMode="auto">
            <a:xfrm>
              <a:off x="2718" y="2144"/>
              <a:ext cx="194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Demand part of cycle with no production (only usage)</a:t>
              </a:r>
            </a:p>
          </p:txBody>
        </p:sp>
        <p:sp>
          <p:nvSpPr>
            <p:cNvPr id="106521" name="Line 25"/>
            <p:cNvSpPr>
              <a:spLocks noChangeShapeType="1"/>
            </p:cNvSpPr>
            <p:nvPr/>
          </p:nvSpPr>
          <p:spPr bwMode="auto">
            <a:xfrm flipH="1">
              <a:off x="2568" y="2503"/>
              <a:ext cx="436" cy="4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9" name="Group 26"/>
          <p:cNvGrpSpPr>
            <a:grpSpLocks/>
          </p:cNvGrpSpPr>
          <p:nvPr/>
        </p:nvGrpSpPr>
        <p:grpSpPr bwMode="auto">
          <a:xfrm>
            <a:off x="1928814" y="2811066"/>
            <a:ext cx="4078287" cy="1037034"/>
            <a:chOff x="1215" y="1753"/>
            <a:chExt cx="2569" cy="871"/>
          </a:xfrm>
        </p:grpSpPr>
        <p:sp>
          <p:nvSpPr>
            <p:cNvPr id="106518" name="Rectangle 27"/>
            <p:cNvSpPr>
              <a:spLocks noChangeArrowheads="1"/>
            </p:cNvSpPr>
            <p:nvPr/>
          </p:nvSpPr>
          <p:spPr bwMode="auto">
            <a:xfrm>
              <a:off x="1215" y="1753"/>
              <a:ext cx="2569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Part of inventory cycle during which production (and usage) is taking place</a:t>
              </a:r>
            </a:p>
          </p:txBody>
        </p:sp>
        <p:sp>
          <p:nvSpPr>
            <p:cNvPr id="106519" name="Freeform 28"/>
            <p:cNvSpPr>
              <a:spLocks/>
            </p:cNvSpPr>
            <p:nvPr/>
          </p:nvSpPr>
          <p:spPr bwMode="auto">
            <a:xfrm>
              <a:off x="1337" y="2112"/>
              <a:ext cx="207" cy="512"/>
            </a:xfrm>
            <a:custGeom>
              <a:avLst/>
              <a:gdLst>
                <a:gd name="T0" fmla="*/ 207 w 207"/>
                <a:gd name="T1" fmla="*/ 0 h 608"/>
                <a:gd name="T2" fmla="*/ 63 w 207"/>
                <a:gd name="T3" fmla="*/ 121 h 608"/>
                <a:gd name="T4" fmla="*/ 7 w 207"/>
                <a:gd name="T5" fmla="*/ 236 h 608"/>
                <a:gd name="T6" fmla="*/ 23 w 207"/>
                <a:gd name="T7" fmla="*/ 350 h 608"/>
                <a:gd name="T8" fmla="*/ 143 w 207"/>
                <a:gd name="T9" fmla="*/ 512 h 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"/>
                <a:gd name="T16" fmla="*/ 0 h 608"/>
                <a:gd name="T17" fmla="*/ 207 w 207"/>
                <a:gd name="T18" fmla="*/ 608 h 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" h="608">
                  <a:moveTo>
                    <a:pt x="207" y="0"/>
                  </a:moveTo>
                  <a:cubicBezTo>
                    <a:pt x="183" y="24"/>
                    <a:pt x="96" y="97"/>
                    <a:pt x="63" y="144"/>
                  </a:cubicBezTo>
                  <a:cubicBezTo>
                    <a:pt x="30" y="191"/>
                    <a:pt x="14" y="235"/>
                    <a:pt x="7" y="280"/>
                  </a:cubicBezTo>
                  <a:cubicBezTo>
                    <a:pt x="0" y="325"/>
                    <a:pt x="0" y="361"/>
                    <a:pt x="23" y="416"/>
                  </a:cubicBezTo>
                  <a:cubicBezTo>
                    <a:pt x="46" y="471"/>
                    <a:pt x="118" y="568"/>
                    <a:pt x="143" y="608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32" name="Group 29"/>
          <p:cNvGrpSpPr>
            <a:grpSpLocks/>
          </p:cNvGrpSpPr>
          <p:nvPr/>
        </p:nvGrpSpPr>
        <p:grpSpPr bwMode="auto">
          <a:xfrm>
            <a:off x="1879600" y="4550562"/>
            <a:ext cx="698500" cy="275034"/>
            <a:chOff x="1184" y="3214"/>
            <a:chExt cx="440" cy="231"/>
          </a:xfrm>
        </p:grpSpPr>
        <p:sp>
          <p:nvSpPr>
            <p:cNvPr id="106513" name="Rectangle 30"/>
            <p:cNvSpPr>
              <a:spLocks noChangeArrowheads="1"/>
            </p:cNvSpPr>
            <p:nvPr/>
          </p:nvSpPr>
          <p:spPr bwMode="auto">
            <a:xfrm>
              <a:off x="1327" y="3214"/>
              <a:ext cx="1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i="1"/>
                <a:t>t</a:t>
              </a:r>
            </a:p>
          </p:txBody>
        </p:sp>
        <p:sp>
          <p:nvSpPr>
            <p:cNvPr id="106514" name="Line 31"/>
            <p:cNvSpPr>
              <a:spLocks noChangeShapeType="1"/>
            </p:cNvSpPr>
            <p:nvPr/>
          </p:nvSpPr>
          <p:spPr bwMode="auto">
            <a:xfrm>
              <a:off x="1184" y="3244"/>
              <a:ext cx="4" cy="1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6515" name="Line 32"/>
            <p:cNvSpPr>
              <a:spLocks noChangeShapeType="1"/>
            </p:cNvSpPr>
            <p:nvPr/>
          </p:nvSpPr>
          <p:spPr bwMode="auto">
            <a:xfrm>
              <a:off x="1624" y="3244"/>
              <a:ext cx="0" cy="1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6516" name="Line 33"/>
            <p:cNvSpPr>
              <a:spLocks noChangeShapeType="1"/>
            </p:cNvSpPr>
            <p:nvPr/>
          </p:nvSpPr>
          <p:spPr bwMode="auto">
            <a:xfrm>
              <a:off x="1192" y="3317"/>
              <a:ext cx="1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6517" name="Line 34"/>
            <p:cNvSpPr>
              <a:spLocks noChangeShapeType="1"/>
            </p:cNvSpPr>
            <p:nvPr/>
          </p:nvSpPr>
          <p:spPr bwMode="auto">
            <a:xfrm flipH="1">
              <a:off x="1452" y="3317"/>
              <a:ext cx="1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593726" y="3586160"/>
            <a:ext cx="1476375" cy="406003"/>
            <a:chOff x="374" y="2404"/>
            <a:chExt cx="930" cy="341"/>
          </a:xfrm>
        </p:grpSpPr>
        <p:sp>
          <p:nvSpPr>
            <p:cNvPr id="106511" name="Rectangle 36"/>
            <p:cNvSpPr>
              <a:spLocks noChangeArrowheads="1"/>
            </p:cNvSpPr>
            <p:nvPr/>
          </p:nvSpPr>
          <p:spPr bwMode="auto">
            <a:xfrm>
              <a:off x="374" y="2404"/>
              <a:ext cx="884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Maximum inventory</a:t>
              </a:r>
            </a:p>
          </p:txBody>
        </p:sp>
        <p:sp>
          <p:nvSpPr>
            <p:cNvPr id="106512" name="Line 37"/>
            <p:cNvSpPr>
              <a:spLocks noChangeShapeType="1"/>
            </p:cNvSpPr>
            <p:nvPr/>
          </p:nvSpPr>
          <p:spPr bwMode="auto">
            <a:xfrm>
              <a:off x="1184" y="2536"/>
              <a:ext cx="1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7392988" y="2365773"/>
            <a:ext cx="1351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Figure </a:t>
            </a:r>
            <a:r>
              <a:rPr lang="en-US" altLang="en-US">
                <a:solidFill>
                  <a:srgbClr val="255898"/>
                </a:solidFill>
              </a:rPr>
              <a:t>12.6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4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Production Order Quantity Model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87364" y="1082279"/>
            <a:ext cx="83518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/>
              <a:t>	</a:t>
            </a: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400"/>
              <a:t> =	Number of pieces per order	 </a:t>
            </a: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400"/>
              <a:t> =	Daily production rate</a:t>
            </a:r>
          </a:p>
          <a:p>
            <a:r>
              <a:rPr lang="en-US" altLang="en-US" sz="1400"/>
              <a:t>	</a:t>
            </a: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400"/>
              <a:t> =	Holding cost per unit per year	 </a:t>
            </a: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400"/>
              <a:t>=	Daily demand/usage rate</a:t>
            </a:r>
          </a:p>
          <a:p>
            <a:r>
              <a:rPr lang="en-US" altLang="en-US" sz="1400"/>
              <a:t>	</a:t>
            </a: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400"/>
              <a:t> =	Length of the production run in days</a:t>
            </a:r>
          </a:p>
        </p:txBody>
      </p:sp>
      <p:grpSp>
        <p:nvGrpSpPr>
          <p:cNvPr id="108548" name="Group 4"/>
          <p:cNvGrpSpPr>
            <a:grpSpLocks/>
          </p:cNvGrpSpPr>
          <p:nvPr/>
        </p:nvGrpSpPr>
        <p:grpSpPr bwMode="auto">
          <a:xfrm>
            <a:off x="792164" y="2105025"/>
            <a:ext cx="7597775" cy="458391"/>
            <a:chOff x="542" y="2024"/>
            <a:chExt cx="4786" cy="385"/>
          </a:xfrm>
        </p:grpSpPr>
        <p:sp>
          <p:nvSpPr>
            <p:cNvPr id="108566" name="Rectangle 5"/>
            <p:cNvSpPr>
              <a:spLocks noChangeArrowheads="1"/>
            </p:cNvSpPr>
            <p:nvPr/>
          </p:nvSpPr>
          <p:spPr bwMode="auto">
            <a:xfrm>
              <a:off x="2162" y="2098"/>
              <a:ext cx="15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= (Average inventory level) x</a:t>
              </a:r>
            </a:p>
          </p:txBody>
        </p:sp>
        <p:grpSp>
          <p:nvGrpSpPr>
            <p:cNvPr id="108567" name="Group 6"/>
            <p:cNvGrpSpPr>
              <a:grpSpLocks/>
            </p:cNvGrpSpPr>
            <p:nvPr/>
          </p:nvGrpSpPr>
          <p:grpSpPr bwMode="auto">
            <a:xfrm>
              <a:off x="542" y="2024"/>
              <a:ext cx="1340" cy="385"/>
              <a:chOff x="606" y="2276"/>
              <a:chExt cx="1340" cy="385"/>
            </a:xfrm>
          </p:grpSpPr>
          <p:sp>
            <p:nvSpPr>
              <p:cNvPr id="108571" name="Rectangle 7"/>
              <p:cNvSpPr>
                <a:spLocks noChangeArrowheads="1"/>
              </p:cNvSpPr>
              <p:nvPr/>
            </p:nvSpPr>
            <p:spPr bwMode="auto">
              <a:xfrm>
                <a:off x="606" y="2276"/>
                <a:ext cx="1340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Annual inventory holding cost</a:t>
                </a:r>
              </a:p>
            </p:txBody>
          </p:sp>
          <p:sp>
            <p:nvSpPr>
              <p:cNvPr id="108572" name="AutoShape 8"/>
              <p:cNvSpPr>
                <a:spLocks noChangeArrowheads="1"/>
              </p:cNvSpPr>
              <p:nvPr/>
            </p:nvSpPr>
            <p:spPr bwMode="auto">
              <a:xfrm>
                <a:off x="644" y="2296"/>
                <a:ext cx="1264" cy="312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grpSp>
          <p:nvGrpSpPr>
            <p:cNvPr id="108568" name="Group 9"/>
            <p:cNvGrpSpPr>
              <a:grpSpLocks/>
            </p:cNvGrpSpPr>
            <p:nvPr/>
          </p:nvGrpSpPr>
          <p:grpSpPr bwMode="auto">
            <a:xfrm>
              <a:off x="3990" y="2024"/>
              <a:ext cx="1338" cy="385"/>
              <a:chOff x="3622" y="2316"/>
              <a:chExt cx="1338" cy="385"/>
            </a:xfrm>
          </p:grpSpPr>
          <p:sp>
            <p:nvSpPr>
              <p:cNvPr id="108569" name="Rectangle 10"/>
              <p:cNvSpPr>
                <a:spLocks noChangeArrowheads="1"/>
              </p:cNvSpPr>
              <p:nvPr/>
            </p:nvSpPr>
            <p:spPr bwMode="auto">
              <a:xfrm>
                <a:off x="3622" y="2316"/>
                <a:ext cx="1338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Holding cost </a:t>
                </a:r>
                <a:br>
                  <a:rPr lang="en-US" altLang="en-US" sz="1400"/>
                </a:br>
                <a:r>
                  <a:rPr lang="en-US" altLang="en-US" sz="1400"/>
                  <a:t>per unit per year</a:t>
                </a:r>
              </a:p>
            </p:txBody>
          </p:sp>
          <p:sp>
            <p:nvSpPr>
              <p:cNvPr id="108570" name="AutoShape 11"/>
              <p:cNvSpPr>
                <a:spLocks noChangeArrowheads="1"/>
              </p:cNvSpPr>
              <p:nvPr/>
            </p:nvSpPr>
            <p:spPr bwMode="auto">
              <a:xfrm>
                <a:off x="3659" y="2336"/>
                <a:ext cx="1264" cy="312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</p:grpSp>
      <p:grpSp>
        <p:nvGrpSpPr>
          <p:cNvPr id="108556" name="Group 12"/>
          <p:cNvGrpSpPr>
            <a:grpSpLocks/>
          </p:cNvGrpSpPr>
          <p:nvPr/>
        </p:nvGrpSpPr>
        <p:grpSpPr bwMode="auto">
          <a:xfrm>
            <a:off x="788988" y="2757482"/>
            <a:ext cx="5176838" cy="395287"/>
            <a:chOff x="543" y="2496"/>
            <a:chExt cx="3261" cy="332"/>
          </a:xfrm>
        </p:grpSpPr>
        <p:sp>
          <p:nvSpPr>
            <p:cNvPr id="108562" name="Rectangle 13"/>
            <p:cNvSpPr>
              <a:spLocks noChangeArrowheads="1"/>
            </p:cNvSpPr>
            <p:nvPr/>
          </p:nvSpPr>
          <p:spPr bwMode="auto">
            <a:xfrm>
              <a:off x="2181" y="2570"/>
              <a:ext cx="16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= (Maximum inventory level)/2</a:t>
              </a:r>
            </a:p>
          </p:txBody>
        </p:sp>
        <p:grpSp>
          <p:nvGrpSpPr>
            <p:cNvPr id="108563" name="Group 14"/>
            <p:cNvGrpSpPr>
              <a:grpSpLocks/>
            </p:cNvGrpSpPr>
            <p:nvPr/>
          </p:nvGrpSpPr>
          <p:grpSpPr bwMode="auto">
            <a:xfrm>
              <a:off x="543" y="2496"/>
              <a:ext cx="1340" cy="332"/>
              <a:chOff x="606" y="2276"/>
              <a:chExt cx="1340" cy="332"/>
            </a:xfrm>
          </p:grpSpPr>
          <p:sp>
            <p:nvSpPr>
              <p:cNvPr id="108564" name="Rectangle 15"/>
              <p:cNvSpPr>
                <a:spLocks noChangeArrowheads="1"/>
              </p:cNvSpPr>
              <p:nvPr/>
            </p:nvSpPr>
            <p:spPr bwMode="auto">
              <a:xfrm>
                <a:off x="606" y="2276"/>
                <a:ext cx="13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Annual inventory level</a:t>
                </a:r>
              </a:p>
            </p:txBody>
          </p:sp>
          <p:sp>
            <p:nvSpPr>
              <p:cNvPr id="108565" name="AutoShape 16"/>
              <p:cNvSpPr>
                <a:spLocks noChangeArrowheads="1"/>
              </p:cNvSpPr>
              <p:nvPr/>
            </p:nvSpPr>
            <p:spPr bwMode="auto">
              <a:xfrm>
                <a:off x="644" y="2296"/>
                <a:ext cx="1264" cy="312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</p:grpSp>
      <p:grpSp>
        <p:nvGrpSpPr>
          <p:cNvPr id="108574" name="Group 30"/>
          <p:cNvGrpSpPr>
            <a:grpSpLocks/>
          </p:cNvGrpSpPr>
          <p:nvPr/>
        </p:nvGrpSpPr>
        <p:grpSpPr bwMode="auto">
          <a:xfrm>
            <a:off x="1063625" y="3409954"/>
            <a:ext cx="7481888" cy="897732"/>
            <a:chOff x="542" y="3040"/>
            <a:chExt cx="4713" cy="754"/>
          </a:xfrm>
        </p:grpSpPr>
        <p:grpSp>
          <p:nvGrpSpPr>
            <p:cNvPr id="108550" name="Group 18"/>
            <p:cNvGrpSpPr>
              <a:grpSpLocks/>
            </p:cNvGrpSpPr>
            <p:nvPr/>
          </p:nvGrpSpPr>
          <p:grpSpPr bwMode="auto">
            <a:xfrm>
              <a:off x="542" y="3040"/>
              <a:ext cx="4713" cy="385"/>
              <a:chOff x="596" y="3056"/>
              <a:chExt cx="4713" cy="385"/>
            </a:xfrm>
          </p:grpSpPr>
          <p:sp>
            <p:nvSpPr>
              <p:cNvPr id="108552" name="Rectangle 19"/>
              <p:cNvSpPr>
                <a:spLocks noChangeArrowheads="1"/>
              </p:cNvSpPr>
              <p:nvPr/>
            </p:nvSpPr>
            <p:spPr bwMode="auto">
              <a:xfrm>
                <a:off x="1741" y="3129"/>
                <a:ext cx="152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=                                         –</a:t>
                </a:r>
              </a:p>
            </p:txBody>
          </p:sp>
          <p:grpSp>
            <p:nvGrpSpPr>
              <p:cNvPr id="108553" name="Group 20"/>
              <p:cNvGrpSpPr>
                <a:grpSpLocks/>
              </p:cNvGrpSpPr>
              <p:nvPr/>
            </p:nvGrpSpPr>
            <p:grpSpPr bwMode="auto">
              <a:xfrm>
                <a:off x="596" y="3056"/>
                <a:ext cx="1156" cy="385"/>
                <a:chOff x="596" y="3056"/>
                <a:chExt cx="1156" cy="385"/>
              </a:xfrm>
            </p:grpSpPr>
            <p:sp>
              <p:nvSpPr>
                <p:cNvPr id="108560" name="Rectangle 21"/>
                <p:cNvSpPr>
                  <a:spLocks noChangeArrowheads="1"/>
                </p:cNvSpPr>
                <p:nvPr/>
              </p:nvSpPr>
              <p:spPr bwMode="auto">
                <a:xfrm>
                  <a:off x="596" y="3056"/>
                  <a:ext cx="1156" cy="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400"/>
                    <a:t>Maximum inventory level</a:t>
                  </a:r>
                </a:p>
              </p:txBody>
            </p:sp>
            <p:sp>
              <p:nvSpPr>
                <p:cNvPr id="108561" name="AutoShape 22"/>
                <p:cNvSpPr>
                  <a:spLocks noChangeArrowheads="1"/>
                </p:cNvSpPr>
                <p:nvPr/>
              </p:nvSpPr>
              <p:spPr bwMode="auto">
                <a:xfrm>
                  <a:off x="610" y="3092"/>
                  <a:ext cx="1128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/>
                </a:p>
              </p:txBody>
            </p:sp>
          </p:grpSp>
          <p:grpSp>
            <p:nvGrpSpPr>
              <p:cNvPr id="108554" name="Group 23"/>
              <p:cNvGrpSpPr>
                <a:grpSpLocks/>
              </p:cNvGrpSpPr>
              <p:nvPr/>
            </p:nvGrpSpPr>
            <p:grpSpPr bwMode="auto">
              <a:xfrm>
                <a:off x="1923" y="3056"/>
                <a:ext cx="1746" cy="385"/>
                <a:chOff x="2235" y="3064"/>
                <a:chExt cx="1746" cy="385"/>
              </a:xfrm>
            </p:grpSpPr>
            <p:sp>
              <p:nvSpPr>
                <p:cNvPr id="108558" name="Rectangle 24"/>
                <p:cNvSpPr>
                  <a:spLocks noChangeArrowheads="1"/>
                </p:cNvSpPr>
                <p:nvPr/>
              </p:nvSpPr>
              <p:spPr bwMode="auto">
                <a:xfrm>
                  <a:off x="2235" y="3064"/>
                  <a:ext cx="1746" cy="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400"/>
                    <a:t>Total produced during the production run</a:t>
                  </a:r>
                </a:p>
              </p:txBody>
            </p:sp>
            <p:sp>
              <p:nvSpPr>
                <p:cNvPr id="108559" name="AutoShape 25"/>
                <p:cNvSpPr>
                  <a:spLocks noChangeArrowheads="1"/>
                </p:cNvSpPr>
                <p:nvPr/>
              </p:nvSpPr>
              <p:spPr bwMode="auto">
                <a:xfrm>
                  <a:off x="2268" y="3100"/>
                  <a:ext cx="1689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/>
                </a:p>
              </p:txBody>
            </p:sp>
          </p:grpSp>
          <p:grpSp>
            <p:nvGrpSpPr>
              <p:cNvPr id="108555" name="Group 26"/>
              <p:cNvGrpSpPr>
                <a:grpSpLocks/>
              </p:cNvGrpSpPr>
              <p:nvPr/>
            </p:nvGrpSpPr>
            <p:grpSpPr bwMode="auto">
              <a:xfrm>
                <a:off x="3851" y="3056"/>
                <a:ext cx="1458" cy="385"/>
                <a:chOff x="3955" y="3072"/>
                <a:chExt cx="1458" cy="385"/>
              </a:xfrm>
            </p:grpSpPr>
            <p:sp>
              <p:nvSpPr>
                <p:cNvPr id="2" name="Rectangle 27"/>
                <p:cNvSpPr>
                  <a:spLocks noChangeArrowheads="1"/>
                </p:cNvSpPr>
                <p:nvPr/>
              </p:nvSpPr>
              <p:spPr bwMode="auto">
                <a:xfrm>
                  <a:off x="3955" y="3072"/>
                  <a:ext cx="1458" cy="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400"/>
                    <a:t>Total used during the production run</a:t>
                  </a:r>
                </a:p>
              </p:txBody>
            </p:sp>
            <p:sp>
              <p:nvSpPr>
                <p:cNvPr id="108557" name="AutoShape 28"/>
                <p:cNvSpPr>
                  <a:spLocks noChangeArrowheads="1"/>
                </p:cNvSpPr>
                <p:nvPr/>
              </p:nvSpPr>
              <p:spPr bwMode="auto">
                <a:xfrm>
                  <a:off x="3972" y="3108"/>
                  <a:ext cx="1424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/>
                </a:p>
              </p:txBody>
            </p:sp>
          </p:grpSp>
        </p:grpSp>
        <p:sp>
          <p:nvSpPr>
            <p:cNvPr id="108551" name="Rectangle 29"/>
            <p:cNvSpPr>
              <a:spLocks noChangeArrowheads="1"/>
            </p:cNvSpPr>
            <p:nvPr/>
          </p:nvSpPr>
          <p:spPr bwMode="auto">
            <a:xfrm>
              <a:off x="1686" y="3535"/>
              <a:ext cx="51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= 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pt</a:t>
              </a:r>
              <a:r>
                <a:rPr lang="en-US" altLang="en-US" sz="1400"/>
                <a:t> – 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1400" i="1"/>
                <a:t>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Production Order Quantity Model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87364" y="1082279"/>
            <a:ext cx="8428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600"/>
              <a:t> =	Number of pieces per order	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600"/>
              <a:t> =	Daily production rate</a:t>
            </a:r>
          </a:p>
          <a:p>
            <a:r>
              <a:rPr lang="en-US" altLang="en-US" sz="1600"/>
              <a:t>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600"/>
              <a:t> =	Holding cost per unit per year	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600"/>
              <a:t>=	Daily demand/usage rate</a:t>
            </a:r>
          </a:p>
          <a:p>
            <a:r>
              <a:rPr lang="en-US" altLang="en-US" sz="1600"/>
              <a:t>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600"/>
              <a:t> =	Length of the production run in days</a:t>
            </a:r>
          </a:p>
        </p:txBody>
      </p:sp>
      <p:grpSp>
        <p:nvGrpSpPr>
          <p:cNvPr id="108574" name="Group 30"/>
          <p:cNvGrpSpPr>
            <a:grpSpLocks/>
          </p:cNvGrpSpPr>
          <p:nvPr/>
        </p:nvGrpSpPr>
        <p:grpSpPr bwMode="auto">
          <a:xfrm>
            <a:off x="1063625" y="2028830"/>
            <a:ext cx="7481888" cy="927498"/>
            <a:chOff x="542" y="3040"/>
            <a:chExt cx="4713" cy="779"/>
          </a:xfrm>
        </p:grpSpPr>
        <p:grpSp>
          <p:nvGrpSpPr>
            <p:cNvPr id="110632" name="Group 18"/>
            <p:cNvGrpSpPr>
              <a:grpSpLocks/>
            </p:cNvGrpSpPr>
            <p:nvPr/>
          </p:nvGrpSpPr>
          <p:grpSpPr bwMode="auto">
            <a:xfrm>
              <a:off x="542" y="3040"/>
              <a:ext cx="4713" cy="429"/>
              <a:chOff x="596" y="3056"/>
              <a:chExt cx="4713" cy="429"/>
            </a:xfrm>
          </p:grpSpPr>
          <p:sp>
            <p:nvSpPr>
              <p:cNvPr id="110634" name="Rectangle 19"/>
              <p:cNvSpPr>
                <a:spLocks noChangeArrowheads="1"/>
              </p:cNvSpPr>
              <p:nvPr/>
            </p:nvSpPr>
            <p:spPr bwMode="auto">
              <a:xfrm>
                <a:off x="1741" y="3129"/>
                <a:ext cx="1754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600"/>
                  <a:t>=                                         –</a:t>
                </a:r>
              </a:p>
            </p:txBody>
          </p:sp>
          <p:grpSp>
            <p:nvGrpSpPr>
              <p:cNvPr id="110635" name="Group 20"/>
              <p:cNvGrpSpPr>
                <a:grpSpLocks/>
              </p:cNvGrpSpPr>
              <p:nvPr/>
            </p:nvGrpSpPr>
            <p:grpSpPr bwMode="auto">
              <a:xfrm>
                <a:off x="596" y="3056"/>
                <a:ext cx="1156" cy="429"/>
                <a:chOff x="596" y="3056"/>
                <a:chExt cx="1156" cy="429"/>
              </a:xfrm>
            </p:grpSpPr>
            <p:sp>
              <p:nvSpPr>
                <p:cNvPr id="110642" name="Rectangle 21"/>
                <p:cNvSpPr>
                  <a:spLocks noChangeArrowheads="1"/>
                </p:cNvSpPr>
                <p:nvPr/>
              </p:nvSpPr>
              <p:spPr bwMode="auto">
                <a:xfrm>
                  <a:off x="596" y="3056"/>
                  <a:ext cx="1156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Maximum inventory level</a:t>
                  </a:r>
                </a:p>
              </p:txBody>
            </p:sp>
            <p:sp>
              <p:nvSpPr>
                <p:cNvPr id="110643" name="AutoShape 22"/>
                <p:cNvSpPr>
                  <a:spLocks noChangeArrowheads="1"/>
                </p:cNvSpPr>
                <p:nvPr/>
              </p:nvSpPr>
              <p:spPr bwMode="auto">
                <a:xfrm>
                  <a:off x="610" y="3092"/>
                  <a:ext cx="1128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/>
                </a:p>
              </p:txBody>
            </p:sp>
          </p:grpSp>
          <p:grpSp>
            <p:nvGrpSpPr>
              <p:cNvPr id="110636" name="Group 23"/>
              <p:cNvGrpSpPr>
                <a:grpSpLocks/>
              </p:cNvGrpSpPr>
              <p:nvPr/>
            </p:nvGrpSpPr>
            <p:grpSpPr bwMode="auto">
              <a:xfrm>
                <a:off x="1923" y="3056"/>
                <a:ext cx="1746" cy="429"/>
                <a:chOff x="2235" y="3064"/>
                <a:chExt cx="1746" cy="429"/>
              </a:xfrm>
            </p:grpSpPr>
            <p:sp>
              <p:nvSpPr>
                <p:cNvPr id="110640" name="Rectangle 24"/>
                <p:cNvSpPr>
                  <a:spLocks noChangeArrowheads="1"/>
                </p:cNvSpPr>
                <p:nvPr/>
              </p:nvSpPr>
              <p:spPr bwMode="auto">
                <a:xfrm>
                  <a:off x="2235" y="3064"/>
                  <a:ext cx="1746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Total produced during the production run</a:t>
                  </a:r>
                </a:p>
              </p:txBody>
            </p:sp>
            <p:sp>
              <p:nvSpPr>
                <p:cNvPr id="110641" name="AutoShape 25"/>
                <p:cNvSpPr>
                  <a:spLocks noChangeArrowheads="1"/>
                </p:cNvSpPr>
                <p:nvPr/>
              </p:nvSpPr>
              <p:spPr bwMode="auto">
                <a:xfrm>
                  <a:off x="2268" y="3100"/>
                  <a:ext cx="1689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/>
                </a:p>
              </p:txBody>
            </p:sp>
          </p:grpSp>
          <p:grpSp>
            <p:nvGrpSpPr>
              <p:cNvPr id="110637" name="Group 26"/>
              <p:cNvGrpSpPr>
                <a:grpSpLocks/>
              </p:cNvGrpSpPr>
              <p:nvPr/>
            </p:nvGrpSpPr>
            <p:grpSpPr bwMode="auto">
              <a:xfrm>
                <a:off x="3851" y="3056"/>
                <a:ext cx="1458" cy="429"/>
                <a:chOff x="3955" y="3072"/>
                <a:chExt cx="1458" cy="429"/>
              </a:xfrm>
            </p:grpSpPr>
            <p:sp>
              <p:nvSpPr>
                <p:cNvPr id="110638" name="Rectangle 27"/>
                <p:cNvSpPr>
                  <a:spLocks noChangeArrowheads="1"/>
                </p:cNvSpPr>
                <p:nvPr/>
              </p:nvSpPr>
              <p:spPr bwMode="auto">
                <a:xfrm>
                  <a:off x="3955" y="3072"/>
                  <a:ext cx="1458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Total used during the production run</a:t>
                  </a:r>
                </a:p>
              </p:txBody>
            </p:sp>
            <p:sp>
              <p:nvSpPr>
                <p:cNvPr id="110639" name="AutoShape 28"/>
                <p:cNvSpPr>
                  <a:spLocks noChangeArrowheads="1"/>
                </p:cNvSpPr>
                <p:nvPr/>
              </p:nvSpPr>
              <p:spPr bwMode="auto">
                <a:xfrm>
                  <a:off x="3972" y="3108"/>
                  <a:ext cx="1424" cy="312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/>
                </a:p>
              </p:txBody>
            </p:sp>
          </p:grpSp>
        </p:grpSp>
        <p:sp>
          <p:nvSpPr>
            <p:cNvPr id="110633" name="Rectangle 29"/>
            <p:cNvSpPr>
              <a:spLocks noChangeArrowheads="1"/>
            </p:cNvSpPr>
            <p:nvPr/>
          </p:nvSpPr>
          <p:spPr bwMode="auto">
            <a:xfrm>
              <a:off x="1686" y="3535"/>
              <a:ext cx="575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= </a:t>
              </a: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pt</a:t>
              </a:r>
              <a:r>
                <a:rPr lang="en-US" altLang="en-US" sz="1600"/>
                <a:t> – </a:t>
              </a: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1600" i="1"/>
                <a:t>t</a:t>
              </a:r>
            </a:p>
          </p:txBody>
        </p:sp>
      </p:grp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841375" y="2961085"/>
            <a:ext cx="43956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However,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600"/>
              <a:t> = total produced =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pt</a:t>
            </a:r>
            <a:r>
              <a:rPr lang="en-US" altLang="en-US" sz="1600"/>
              <a:t> ; thus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1600"/>
              <a:t> =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600"/>
              <a:t>/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grpSp>
        <p:nvGrpSpPr>
          <p:cNvPr id="31" name="Group 18"/>
          <p:cNvGrpSpPr>
            <a:grpSpLocks/>
          </p:cNvGrpSpPr>
          <p:nvPr/>
        </p:nvGrpSpPr>
        <p:grpSpPr bwMode="auto">
          <a:xfrm>
            <a:off x="796075" y="3407588"/>
            <a:ext cx="4893652" cy="532213"/>
            <a:chOff x="587" y="2902"/>
            <a:chExt cx="3168" cy="447"/>
          </a:xfrm>
        </p:grpSpPr>
        <p:grpSp>
          <p:nvGrpSpPr>
            <p:cNvPr id="110614" name="Group 19"/>
            <p:cNvGrpSpPr>
              <a:grpSpLocks/>
            </p:cNvGrpSpPr>
            <p:nvPr/>
          </p:nvGrpSpPr>
          <p:grpSpPr bwMode="auto">
            <a:xfrm>
              <a:off x="587" y="2944"/>
              <a:ext cx="1156" cy="385"/>
              <a:chOff x="596" y="3056"/>
              <a:chExt cx="1156" cy="385"/>
            </a:xfrm>
          </p:grpSpPr>
          <p:sp>
            <p:nvSpPr>
              <p:cNvPr id="110630" name="Rectangle 20"/>
              <p:cNvSpPr>
                <a:spLocks noChangeArrowheads="1"/>
              </p:cNvSpPr>
              <p:nvPr/>
            </p:nvSpPr>
            <p:spPr bwMode="auto">
              <a:xfrm>
                <a:off x="596" y="3056"/>
                <a:ext cx="1156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Maximum inventory level</a:t>
                </a:r>
              </a:p>
            </p:txBody>
          </p:sp>
          <p:sp>
            <p:nvSpPr>
              <p:cNvPr id="110631" name="AutoShape 21"/>
              <p:cNvSpPr>
                <a:spLocks noChangeArrowheads="1"/>
              </p:cNvSpPr>
              <p:nvPr/>
            </p:nvSpPr>
            <p:spPr bwMode="auto">
              <a:xfrm>
                <a:off x="645" y="3076"/>
                <a:ext cx="1069" cy="312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110615" name="Rectangle 22"/>
            <p:cNvSpPr>
              <a:spLocks noChangeArrowheads="1"/>
            </p:cNvSpPr>
            <p:nvPr/>
          </p:nvSpPr>
          <p:spPr bwMode="auto">
            <a:xfrm>
              <a:off x="1734" y="3004"/>
              <a:ext cx="1821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= </a:t>
              </a:r>
              <a:r>
                <a:rPr lang="en-US" altLang="en-US" sz="1400" i="1" smtClean="0">
                  <a:latin typeface="Times New Roman" pitchFamily="18" charset="0"/>
                  <a:cs typeface="Times New Roman" pitchFamily="18" charset="0"/>
                </a:rPr>
                <a:t>p      </a:t>
              </a:r>
              <a:r>
                <a:rPr lang="en-US" altLang="en-US" sz="1400" smtClean="0"/>
                <a:t>          </a:t>
              </a:r>
              <a:r>
                <a:rPr lang="en-US" altLang="en-US" sz="1400"/>
                <a:t>– 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1400"/>
                <a:t> </a:t>
              </a:r>
              <a:r>
                <a:rPr lang="en-US" altLang="en-US" sz="1400" smtClean="0"/>
                <a:t>            </a:t>
              </a:r>
              <a:r>
                <a:rPr lang="en-US" altLang="en-US" sz="1400"/>
                <a:t>= 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400"/>
                <a:t>  1 –</a:t>
              </a:r>
            </a:p>
          </p:txBody>
        </p:sp>
        <p:grpSp>
          <p:nvGrpSpPr>
            <p:cNvPr id="110616" name="Group 23"/>
            <p:cNvGrpSpPr>
              <a:grpSpLocks/>
            </p:cNvGrpSpPr>
            <p:nvPr/>
          </p:nvGrpSpPr>
          <p:grpSpPr bwMode="auto">
            <a:xfrm>
              <a:off x="2648" y="2902"/>
              <a:ext cx="345" cy="439"/>
              <a:chOff x="3520" y="3081"/>
              <a:chExt cx="345" cy="439"/>
            </a:xfrm>
          </p:grpSpPr>
          <p:grpSp>
            <p:nvGrpSpPr>
              <p:cNvPr id="110626" name="Group 24"/>
              <p:cNvGrpSpPr>
                <a:grpSpLocks/>
              </p:cNvGrpSpPr>
              <p:nvPr/>
            </p:nvGrpSpPr>
            <p:grpSpPr bwMode="auto">
              <a:xfrm>
                <a:off x="3566" y="3081"/>
                <a:ext cx="207" cy="439"/>
                <a:chOff x="3552" y="3079"/>
                <a:chExt cx="207" cy="439"/>
              </a:xfrm>
            </p:grpSpPr>
            <p:sp>
              <p:nvSpPr>
                <p:cNvPr id="110628" name="Rectangle 25"/>
                <p:cNvSpPr>
                  <a:spLocks noChangeArrowheads="1"/>
                </p:cNvSpPr>
                <p:nvPr/>
              </p:nvSpPr>
              <p:spPr bwMode="auto">
                <a:xfrm>
                  <a:off x="3561" y="3079"/>
                  <a:ext cx="198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i="1"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  <a:p>
                  <a:pPr algn="ctr"/>
                  <a:r>
                    <a:rPr lang="en-US" altLang="en-US" sz="1400" i="1"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110629" name="Line 26"/>
                <p:cNvSpPr>
                  <a:spLocks noChangeShapeType="1"/>
                </p:cNvSpPr>
                <p:nvPr/>
              </p:nvSpPr>
              <p:spPr bwMode="auto">
                <a:xfrm>
                  <a:off x="3552" y="3320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sp>
            <p:nvSpPr>
              <p:cNvPr id="110627" name="AutoShape 27"/>
              <p:cNvSpPr>
                <a:spLocks noChangeArrowheads="1"/>
              </p:cNvSpPr>
              <p:nvPr/>
            </p:nvSpPr>
            <p:spPr bwMode="auto">
              <a:xfrm>
                <a:off x="3520" y="3112"/>
                <a:ext cx="345" cy="37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grpSp>
          <p:nvGrpSpPr>
            <p:cNvPr id="110617" name="Group 28"/>
            <p:cNvGrpSpPr>
              <a:grpSpLocks/>
            </p:cNvGrpSpPr>
            <p:nvPr/>
          </p:nvGrpSpPr>
          <p:grpSpPr bwMode="auto">
            <a:xfrm>
              <a:off x="2048" y="2902"/>
              <a:ext cx="288" cy="439"/>
              <a:chOff x="3544" y="3081"/>
              <a:chExt cx="288" cy="439"/>
            </a:xfrm>
          </p:grpSpPr>
          <p:grpSp>
            <p:nvGrpSpPr>
              <p:cNvPr id="110622" name="Group 29"/>
              <p:cNvGrpSpPr>
                <a:grpSpLocks/>
              </p:cNvGrpSpPr>
              <p:nvPr/>
            </p:nvGrpSpPr>
            <p:grpSpPr bwMode="auto">
              <a:xfrm>
                <a:off x="3578" y="3081"/>
                <a:ext cx="215" cy="439"/>
                <a:chOff x="3564" y="3079"/>
                <a:chExt cx="215" cy="439"/>
              </a:xfrm>
            </p:grpSpPr>
            <p:sp>
              <p:nvSpPr>
                <p:cNvPr id="110624" name="Rectangle 30"/>
                <p:cNvSpPr>
                  <a:spLocks noChangeArrowheads="1"/>
                </p:cNvSpPr>
                <p:nvPr/>
              </p:nvSpPr>
              <p:spPr bwMode="auto">
                <a:xfrm>
                  <a:off x="3581" y="3079"/>
                  <a:ext cx="198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400" i="1"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  <a:p>
                  <a:pPr algn="ctr"/>
                  <a:r>
                    <a:rPr lang="en-US" altLang="en-US" sz="1400" i="1"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</a:p>
              </p:txBody>
            </p:sp>
            <p:sp>
              <p:nvSpPr>
                <p:cNvPr id="110625" name="Line 31"/>
                <p:cNvSpPr>
                  <a:spLocks noChangeShapeType="1"/>
                </p:cNvSpPr>
                <p:nvPr/>
              </p:nvSpPr>
              <p:spPr bwMode="auto">
                <a:xfrm>
                  <a:off x="3564" y="3320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sp>
            <p:nvSpPr>
              <p:cNvPr id="110623" name="AutoShape 32"/>
              <p:cNvSpPr>
                <a:spLocks noChangeArrowheads="1"/>
              </p:cNvSpPr>
              <p:nvPr/>
            </p:nvSpPr>
            <p:spPr bwMode="auto">
              <a:xfrm>
                <a:off x="3544" y="3112"/>
                <a:ext cx="288" cy="37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  <p:grpSp>
          <p:nvGrpSpPr>
            <p:cNvPr id="110618" name="Group 33"/>
            <p:cNvGrpSpPr>
              <a:grpSpLocks/>
            </p:cNvGrpSpPr>
            <p:nvPr/>
          </p:nvGrpSpPr>
          <p:grpSpPr bwMode="auto">
            <a:xfrm>
              <a:off x="3510" y="2910"/>
              <a:ext cx="188" cy="439"/>
              <a:chOff x="3670" y="3191"/>
              <a:chExt cx="188" cy="439"/>
            </a:xfrm>
          </p:grpSpPr>
          <p:sp>
            <p:nvSpPr>
              <p:cNvPr id="110620" name="Rectangle 34"/>
              <p:cNvSpPr>
                <a:spLocks noChangeArrowheads="1"/>
              </p:cNvSpPr>
              <p:nvPr/>
            </p:nvSpPr>
            <p:spPr bwMode="auto">
              <a:xfrm>
                <a:off x="3670" y="3191"/>
                <a:ext cx="173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i="1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  <a:p>
                <a:r>
                  <a:rPr lang="en-US" altLang="en-US" sz="1400" i="1">
                    <a:latin typeface="Times New Roman" pitchFamily="18" charset="0"/>
                    <a:cs typeface="Times New Roman" pitchFamily="18" charset="0"/>
                  </a:rPr>
                  <a:t>p</a:t>
                </a:r>
              </a:p>
            </p:txBody>
          </p:sp>
          <p:sp>
            <p:nvSpPr>
              <p:cNvPr id="110621" name="Line 35"/>
              <p:cNvSpPr>
                <a:spLocks noChangeShapeType="1"/>
              </p:cNvSpPr>
              <p:nvPr/>
            </p:nvSpPr>
            <p:spPr bwMode="auto">
              <a:xfrm>
                <a:off x="3674" y="3416"/>
                <a:ext cx="1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110619" name="AutoShape 36"/>
            <p:cNvSpPr>
              <a:spLocks noChangeArrowheads="1"/>
            </p:cNvSpPr>
            <p:nvPr/>
          </p:nvSpPr>
          <p:spPr bwMode="auto">
            <a:xfrm>
              <a:off x="3446" y="2936"/>
              <a:ext cx="309" cy="368"/>
            </a:xfrm>
            <a:prstGeom prst="bracketPair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</p:grpSp>
      <p:grpSp>
        <p:nvGrpSpPr>
          <p:cNvPr id="50" name="Group 37"/>
          <p:cNvGrpSpPr>
            <a:grpSpLocks/>
          </p:cNvGrpSpPr>
          <p:nvPr/>
        </p:nvGrpSpPr>
        <p:grpSpPr bwMode="auto">
          <a:xfrm>
            <a:off x="830264" y="4095734"/>
            <a:ext cx="6748462" cy="600073"/>
            <a:chOff x="523" y="3528"/>
            <a:chExt cx="4251" cy="504"/>
          </a:xfrm>
        </p:grpSpPr>
        <p:sp>
          <p:nvSpPr>
            <p:cNvPr id="110599" name="Rectangle 38"/>
            <p:cNvSpPr>
              <a:spLocks noChangeArrowheads="1"/>
            </p:cNvSpPr>
            <p:nvPr/>
          </p:nvSpPr>
          <p:spPr bwMode="auto">
            <a:xfrm>
              <a:off x="523" y="3651"/>
              <a:ext cx="382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Holding cost = </a:t>
              </a:r>
              <a:r>
                <a:rPr lang="en-US" altLang="en-US" sz="1400" smtClean="0"/>
                <a:t>                                                                </a:t>
              </a:r>
              <a:r>
                <a:rPr lang="en-US" altLang="en-US" sz="1400"/>
                <a:t>(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altLang="en-US" sz="1400"/>
                <a:t>) = </a:t>
              </a:r>
              <a:r>
                <a:rPr lang="en-US" altLang="en-US" sz="1400" smtClean="0"/>
                <a:t>1 </a:t>
              </a:r>
              <a:r>
                <a:rPr lang="en-US" altLang="en-US" sz="1400"/>
                <a:t>–          </a:t>
              </a:r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altLang="en-US" sz="140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0600" name="Group 39"/>
            <p:cNvGrpSpPr>
              <a:grpSpLocks/>
            </p:cNvGrpSpPr>
            <p:nvPr/>
          </p:nvGrpSpPr>
          <p:grpSpPr bwMode="auto">
            <a:xfrm>
              <a:off x="3725" y="3528"/>
              <a:ext cx="1049" cy="483"/>
              <a:chOff x="1501" y="3529"/>
              <a:chExt cx="1049" cy="483"/>
            </a:xfrm>
          </p:grpSpPr>
          <p:grpSp>
            <p:nvGrpSpPr>
              <p:cNvPr id="110604" name="Group 40"/>
              <p:cNvGrpSpPr>
                <a:grpSpLocks/>
              </p:cNvGrpSpPr>
              <p:nvPr/>
            </p:nvGrpSpPr>
            <p:grpSpPr bwMode="auto">
              <a:xfrm>
                <a:off x="2025" y="3561"/>
                <a:ext cx="288" cy="439"/>
                <a:chOff x="4132" y="3613"/>
                <a:chExt cx="288" cy="439"/>
              </a:xfrm>
            </p:grpSpPr>
            <p:grpSp>
              <p:nvGrpSpPr>
                <p:cNvPr id="110610" name="Group 41"/>
                <p:cNvGrpSpPr>
                  <a:grpSpLocks/>
                </p:cNvGrpSpPr>
                <p:nvPr/>
              </p:nvGrpSpPr>
              <p:grpSpPr bwMode="auto">
                <a:xfrm>
                  <a:off x="4186" y="3613"/>
                  <a:ext cx="192" cy="439"/>
                  <a:chOff x="3404" y="3091"/>
                  <a:chExt cx="192" cy="439"/>
                </a:xfrm>
              </p:grpSpPr>
              <p:sp>
                <p:nvSpPr>
                  <p:cNvPr id="110612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423" y="3091"/>
                    <a:ext cx="173" cy="4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algn="ctr"/>
                    <a:r>
                      <a:rPr lang="en-US" altLang="en-US" sz="1400" i="1">
                        <a:latin typeface="Times New Roman" pitchFamily="18" charset="0"/>
                        <a:cs typeface="Times New Roman" pitchFamily="18" charset="0"/>
                      </a:rPr>
                      <a:t>d</a:t>
                    </a:r>
                  </a:p>
                  <a:p>
                    <a:pPr algn="ctr"/>
                    <a:r>
                      <a:rPr lang="en-US" altLang="en-US" sz="1400" i="1">
                        <a:latin typeface="Times New Roman" pitchFamily="18" charset="0"/>
                        <a:cs typeface="Times New Roman" pitchFamily="18" charset="0"/>
                      </a:rPr>
                      <a:t>p</a:t>
                    </a:r>
                  </a:p>
                </p:txBody>
              </p:sp>
              <p:sp>
                <p:nvSpPr>
                  <p:cNvPr id="110613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3404" y="3312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</p:grpSp>
            <p:sp>
              <p:nvSpPr>
                <p:cNvPr id="110611" name="AutoShape 44"/>
                <p:cNvSpPr>
                  <a:spLocks noChangeArrowheads="1"/>
                </p:cNvSpPr>
                <p:nvPr/>
              </p:nvSpPr>
              <p:spPr bwMode="auto">
                <a:xfrm>
                  <a:off x="4132" y="3640"/>
                  <a:ext cx="288" cy="376"/>
                </a:xfrm>
                <a:prstGeom prst="bracketPair">
                  <a:avLst>
                    <a:gd name="adj" fmla="val 16667"/>
                  </a:avLst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/>
                </a:p>
              </p:txBody>
            </p:sp>
          </p:grpSp>
          <p:grpSp>
            <p:nvGrpSpPr>
              <p:cNvPr id="110605" name="Group 45"/>
              <p:cNvGrpSpPr>
                <a:grpSpLocks/>
              </p:cNvGrpSpPr>
              <p:nvPr/>
            </p:nvGrpSpPr>
            <p:grpSpPr bwMode="auto">
              <a:xfrm>
                <a:off x="1501" y="3529"/>
                <a:ext cx="205" cy="483"/>
                <a:chOff x="3672" y="3595"/>
                <a:chExt cx="205" cy="483"/>
              </a:xfrm>
            </p:grpSpPr>
            <p:sp>
              <p:nvSpPr>
                <p:cNvPr id="110608" name="Rectangle 46"/>
                <p:cNvSpPr>
                  <a:spLocks noChangeArrowheads="1"/>
                </p:cNvSpPr>
                <p:nvPr/>
              </p:nvSpPr>
              <p:spPr bwMode="auto">
                <a:xfrm>
                  <a:off x="3679" y="3595"/>
                  <a:ext cx="198" cy="4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spcAft>
                      <a:spcPts val="400"/>
                    </a:spcAft>
                  </a:pPr>
                  <a:r>
                    <a:rPr lang="en-US" altLang="en-US" sz="1400" i="1"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US" altLang="en-US" sz="1400"/>
                    <a:t>2</a:t>
                  </a:r>
                </a:p>
              </p:txBody>
            </p:sp>
            <p:sp>
              <p:nvSpPr>
                <p:cNvPr id="110609" name="Line 47"/>
                <p:cNvSpPr>
                  <a:spLocks noChangeShapeType="1"/>
                </p:cNvSpPr>
                <p:nvPr/>
              </p:nvSpPr>
              <p:spPr bwMode="auto">
                <a:xfrm>
                  <a:off x="3672" y="3832"/>
                  <a:ext cx="18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sp>
            <p:nvSpPr>
              <p:cNvPr id="110606" name="Freeform 48"/>
              <p:cNvSpPr>
                <a:spLocks/>
              </p:cNvSpPr>
              <p:nvPr/>
            </p:nvSpPr>
            <p:spPr bwMode="auto">
              <a:xfrm>
                <a:off x="2492" y="3542"/>
                <a:ext cx="58" cy="450"/>
              </a:xfrm>
              <a:custGeom>
                <a:avLst/>
                <a:gdLst>
                  <a:gd name="T0" fmla="*/ 2 w 58"/>
                  <a:gd name="T1" fmla="*/ 0 h 496"/>
                  <a:gd name="T2" fmla="*/ 58 w 58"/>
                  <a:gd name="T3" fmla="*/ 0 h 496"/>
                  <a:gd name="T4" fmla="*/ 58 w 58"/>
                  <a:gd name="T5" fmla="*/ 450 h 496"/>
                  <a:gd name="T6" fmla="*/ 0 w 58"/>
                  <a:gd name="T7" fmla="*/ 450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"/>
                  <a:gd name="T13" fmla="*/ 0 h 496"/>
                  <a:gd name="T14" fmla="*/ 58 w 58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" h="496">
                    <a:moveTo>
                      <a:pt x="2" y="0"/>
                    </a:moveTo>
                    <a:lnTo>
                      <a:pt x="58" y="0"/>
                    </a:lnTo>
                    <a:lnTo>
                      <a:pt x="58" y="496"/>
                    </a:lnTo>
                    <a:lnTo>
                      <a:pt x="0" y="496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110607" name="Freeform 49"/>
              <p:cNvSpPr>
                <a:spLocks/>
              </p:cNvSpPr>
              <p:nvPr/>
            </p:nvSpPr>
            <p:spPr bwMode="auto">
              <a:xfrm flipH="1">
                <a:off x="1739" y="3542"/>
                <a:ext cx="58" cy="450"/>
              </a:xfrm>
              <a:custGeom>
                <a:avLst/>
                <a:gdLst>
                  <a:gd name="T0" fmla="*/ 2 w 58"/>
                  <a:gd name="T1" fmla="*/ 0 h 496"/>
                  <a:gd name="T2" fmla="*/ 58 w 58"/>
                  <a:gd name="T3" fmla="*/ 0 h 496"/>
                  <a:gd name="T4" fmla="*/ 58 w 58"/>
                  <a:gd name="T5" fmla="*/ 450 h 496"/>
                  <a:gd name="T6" fmla="*/ 0 w 58"/>
                  <a:gd name="T7" fmla="*/ 450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"/>
                  <a:gd name="T13" fmla="*/ 0 h 496"/>
                  <a:gd name="T14" fmla="*/ 58 w 58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" h="496">
                    <a:moveTo>
                      <a:pt x="2" y="0"/>
                    </a:moveTo>
                    <a:lnTo>
                      <a:pt x="58" y="0"/>
                    </a:lnTo>
                    <a:lnTo>
                      <a:pt x="58" y="496"/>
                    </a:lnTo>
                    <a:lnTo>
                      <a:pt x="0" y="496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110601" name="Group 50"/>
            <p:cNvGrpSpPr>
              <a:grpSpLocks/>
            </p:cNvGrpSpPr>
            <p:nvPr/>
          </p:nvGrpSpPr>
          <p:grpSpPr bwMode="auto">
            <a:xfrm>
              <a:off x="1580" y="3538"/>
              <a:ext cx="1656" cy="494"/>
              <a:chOff x="3260" y="3546"/>
              <a:chExt cx="1656" cy="494"/>
            </a:xfrm>
          </p:grpSpPr>
          <p:sp>
            <p:nvSpPr>
              <p:cNvPr id="110602" name="Rectangle 51"/>
              <p:cNvSpPr>
                <a:spLocks noChangeArrowheads="1"/>
              </p:cNvSpPr>
              <p:nvPr/>
            </p:nvSpPr>
            <p:spPr bwMode="auto">
              <a:xfrm>
                <a:off x="3401" y="3546"/>
                <a:ext cx="1357" cy="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15000"/>
                  </a:lnSpc>
                </a:pPr>
                <a:r>
                  <a:rPr lang="en-US" altLang="en-US" sz="1400"/>
                  <a:t>Maximum inventory level</a:t>
                </a:r>
              </a:p>
              <a:p>
                <a:pPr algn="ctr">
                  <a:lnSpc>
                    <a:spcPct val="115000"/>
                  </a:lnSpc>
                </a:pPr>
                <a:r>
                  <a:rPr lang="en-US" altLang="en-US" sz="1400"/>
                  <a:t>2</a:t>
                </a:r>
              </a:p>
            </p:txBody>
          </p:sp>
          <p:sp>
            <p:nvSpPr>
              <p:cNvPr id="110603" name="Line 52"/>
              <p:cNvSpPr>
                <a:spLocks noChangeShapeType="1"/>
              </p:cNvSpPr>
              <p:nvPr/>
            </p:nvSpPr>
            <p:spPr bwMode="auto">
              <a:xfrm>
                <a:off x="3260" y="3792"/>
                <a:ext cx="16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utoUpdateAnimBg="0"/>
      <p:bldP spid="30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Production Order Quantity Model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87364" y="1082279"/>
            <a:ext cx="83772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 =	Number of pieces per order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/>
              <a:t> =	Daily production rate</a:t>
            </a:r>
          </a:p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	Holding cost per unit per year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/>
              <a:t>=	Daily demand/usage rate</a:t>
            </a:r>
          </a:p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/>
              <a:t> =	Length of the production run in days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8325" y="2145567"/>
            <a:ext cx="5438775" cy="25121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469894"/>
              </p:ext>
            </p:extLst>
          </p:nvPr>
        </p:nvGraphicFramePr>
        <p:xfrm>
          <a:off x="2921001" y="2434951"/>
          <a:ext cx="2270124" cy="51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3" name="Equation" r:id="rId4" imgW="3519720" imgH="849960" progId="Equation.3">
                  <p:embed/>
                </p:oleObj>
              </mc:Choice>
              <mc:Fallback>
                <p:oleObj name="Equation" r:id="rId4" imgW="3519720" imgH="849960" progId="Equation.3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1" y="2434951"/>
                        <a:ext cx="2270124" cy="51228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599363"/>
              </p:ext>
            </p:extLst>
          </p:nvPr>
        </p:nvGraphicFramePr>
        <p:xfrm>
          <a:off x="3562350" y="2905125"/>
          <a:ext cx="1647826" cy="1583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4" name="Equation" r:id="rId6" imgW="2422800" imgH="2614680" progId="Equation.3">
                  <p:embed/>
                </p:oleObj>
              </mc:Choice>
              <mc:Fallback>
                <p:oleObj name="Equation" r:id="rId6" imgW="2422800" imgH="2614680" progId="Equation.3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2350" y="2905125"/>
                        <a:ext cx="1647826" cy="1583593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Production Order Quantity Example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792164" y="1196578"/>
            <a:ext cx="75453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673100" algn="r"/>
                <a:tab pos="762000" algn="l"/>
                <a:tab pos="4864100" algn="r"/>
                <a:tab pos="4953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	1,000 units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/>
              <a:t> =	8 units per day</a:t>
            </a:r>
          </a:p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	$10	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/>
              <a:t> =	4 units per day</a:t>
            </a:r>
          </a:p>
          <a:p>
            <a:r>
              <a:rPr lang="en-US" altLang="en-US"/>
              <a:t>	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 =	$0.50 per unit per year</a:t>
            </a:r>
          </a:p>
        </p:txBody>
      </p:sp>
      <p:sp>
        <p:nvSpPr>
          <p:cNvPr id="2" name="Rectangle 1"/>
          <p:cNvSpPr/>
          <p:nvPr/>
        </p:nvSpPr>
        <p:spPr>
          <a:xfrm>
            <a:off x="1733550" y="2524125"/>
            <a:ext cx="4762500" cy="2324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664362"/>
              </p:ext>
            </p:extLst>
          </p:nvPr>
        </p:nvGraphicFramePr>
        <p:xfrm>
          <a:off x="2413000" y="2803516"/>
          <a:ext cx="3282950" cy="178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3" name="Equation" r:id="rId4" imgW="4305960" imgH="3126600" progId="Equation.3">
                  <p:embed/>
                </p:oleObj>
              </mc:Choice>
              <mc:Fallback>
                <p:oleObj name="Equation" r:id="rId4" imgW="4305960" imgH="31266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2803516"/>
                        <a:ext cx="3282950" cy="17887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Production Order Quantity Model</a:t>
            </a: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779464" y="2719388"/>
            <a:ext cx="75580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When annual data are used the equation becomes</a:t>
            </a:r>
          </a:p>
        </p:txBody>
      </p:sp>
      <p:sp>
        <p:nvSpPr>
          <p:cNvPr id="116752" name="Text Box 16"/>
          <p:cNvSpPr txBox="1">
            <a:spLocks noChangeArrowheads="1"/>
          </p:cNvSpPr>
          <p:nvPr/>
        </p:nvSpPr>
        <p:spPr bwMode="auto">
          <a:xfrm>
            <a:off x="779463" y="1229916"/>
            <a:ext cx="6751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Note:</a:t>
            </a:r>
          </a:p>
        </p:txBody>
      </p:sp>
      <p:grpSp>
        <p:nvGrpSpPr>
          <p:cNvPr id="116753" name="Group 17"/>
          <p:cNvGrpSpPr>
            <a:grpSpLocks/>
          </p:cNvGrpSpPr>
          <p:nvPr/>
        </p:nvGrpSpPr>
        <p:grpSpPr bwMode="auto">
          <a:xfrm>
            <a:off x="1089026" y="1635918"/>
            <a:ext cx="6899275" cy="622697"/>
            <a:chOff x="334" y="1611"/>
            <a:chExt cx="4346" cy="523"/>
          </a:xfrm>
        </p:grpSpPr>
        <p:sp>
          <p:nvSpPr>
            <p:cNvPr id="13374" name="Text Box 18"/>
            <p:cNvSpPr txBox="1">
              <a:spLocks noChangeArrowheads="1"/>
            </p:cNvSpPr>
            <p:nvPr/>
          </p:nvSpPr>
          <p:spPr bwMode="auto">
            <a:xfrm>
              <a:off x="334" y="1784"/>
              <a:ext cx="387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1400"/>
                <a:t> = 4 =    </a:t>
              </a:r>
              <a:r>
                <a:rPr lang="en-US" altLang="en-US" sz="1400" smtClean="0"/>
                <a:t>                                                                                                       </a:t>
              </a:r>
              <a:r>
                <a:rPr lang="en-US" altLang="en-US" sz="1400"/>
                <a:t>=</a:t>
              </a:r>
            </a:p>
          </p:txBody>
        </p:sp>
        <p:grpSp>
          <p:nvGrpSpPr>
            <p:cNvPr id="13375" name="Group 19"/>
            <p:cNvGrpSpPr>
              <a:grpSpLocks/>
            </p:cNvGrpSpPr>
            <p:nvPr/>
          </p:nvGrpSpPr>
          <p:grpSpPr bwMode="auto">
            <a:xfrm>
              <a:off x="992" y="1611"/>
              <a:ext cx="2933" cy="508"/>
              <a:chOff x="880" y="1663"/>
              <a:chExt cx="2933" cy="508"/>
            </a:xfrm>
          </p:grpSpPr>
          <p:sp>
            <p:nvSpPr>
              <p:cNvPr id="13379" name="Text Box 20"/>
              <p:cNvSpPr txBox="1">
                <a:spLocks noChangeArrowheads="1"/>
              </p:cNvSpPr>
              <p:nvPr/>
            </p:nvSpPr>
            <p:spPr bwMode="auto">
              <a:xfrm>
                <a:off x="1273" y="1663"/>
                <a:ext cx="2109" cy="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en-US" sz="1400" i="1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US" altLang="en-US" sz="1400"/>
                  <a:t>Number of days the plant is in operation</a:t>
                </a:r>
              </a:p>
            </p:txBody>
          </p:sp>
          <p:sp>
            <p:nvSpPr>
              <p:cNvPr id="13380" name="Line 21"/>
              <p:cNvSpPr>
                <a:spLocks noChangeShapeType="1"/>
              </p:cNvSpPr>
              <p:nvPr/>
            </p:nvSpPr>
            <p:spPr bwMode="auto">
              <a:xfrm>
                <a:off x="880" y="1936"/>
                <a:ext cx="2933" cy="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grpSp>
          <p:nvGrpSpPr>
            <p:cNvPr id="13376" name="Group 22"/>
            <p:cNvGrpSpPr>
              <a:grpSpLocks/>
            </p:cNvGrpSpPr>
            <p:nvPr/>
          </p:nvGrpSpPr>
          <p:grpSpPr bwMode="auto">
            <a:xfrm>
              <a:off x="4240" y="1626"/>
              <a:ext cx="440" cy="508"/>
              <a:chOff x="3968" y="1336"/>
              <a:chExt cx="440" cy="508"/>
            </a:xfrm>
          </p:grpSpPr>
          <p:sp>
            <p:nvSpPr>
              <p:cNvPr id="13377" name="Text Box 23"/>
              <p:cNvSpPr txBox="1">
                <a:spLocks noChangeArrowheads="1"/>
              </p:cNvSpPr>
              <p:nvPr/>
            </p:nvSpPr>
            <p:spPr bwMode="auto">
              <a:xfrm>
                <a:off x="3984" y="1336"/>
                <a:ext cx="398" cy="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en-US" sz="1400"/>
                  <a:t>1,000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US" altLang="en-US" sz="1400"/>
                  <a:t>250</a:t>
                </a:r>
              </a:p>
            </p:txBody>
          </p:sp>
          <p:sp>
            <p:nvSpPr>
              <p:cNvPr id="13378" name="Line 24"/>
              <p:cNvSpPr>
                <a:spLocks noChangeShapeType="1"/>
              </p:cNvSpPr>
              <p:nvPr/>
            </p:nvSpPr>
            <p:spPr bwMode="auto">
              <a:xfrm>
                <a:off x="3968" y="1624"/>
                <a:ext cx="4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</p:grpSp>
      <p:graphicFrame>
        <p:nvGraphicFramePr>
          <p:cNvPr id="3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289350"/>
              </p:ext>
            </p:extLst>
          </p:nvPr>
        </p:nvGraphicFramePr>
        <p:xfrm>
          <a:off x="2281238" y="3301604"/>
          <a:ext cx="43434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5" name="Equation" r:id="rId4" imgW="4333680" imgH="1197360" progId="Equation.3">
                  <p:embed/>
                </p:oleObj>
              </mc:Choice>
              <mc:Fallback>
                <p:oleObj name="Equation" r:id="rId4" imgW="4333680" imgH="119736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8" y="3301604"/>
                        <a:ext cx="4343400" cy="9048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autoUpdateAnimBg="0"/>
      <p:bldP spid="11675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Models</a:t>
            </a:r>
          </a:p>
        </p:txBody>
      </p:sp>
      <p:sp>
        <p:nvSpPr>
          <p:cNvPr id="121858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152525"/>
            <a:ext cx="8229600" cy="1476375"/>
          </a:xfrm>
        </p:spPr>
        <p:txBody>
          <a:bodyPr>
            <a:normAutofit fontScale="85000" lnSpcReduction="2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Reduced prices are often available when larger quantities are purchased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Trade-off is between reduced product cost and increased holding cost</a:t>
            </a:r>
          </a:p>
        </p:txBody>
      </p:sp>
      <p:graphicFrame>
        <p:nvGraphicFramePr>
          <p:cNvPr id="17" name="Group 48"/>
          <p:cNvGraphicFramePr>
            <a:graphicFrameLocks noGrp="1"/>
          </p:cNvGraphicFramePr>
          <p:nvPr/>
        </p:nvGraphicFramePr>
        <p:xfrm>
          <a:off x="717550" y="2857501"/>
          <a:ext cx="7842250" cy="15043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92250"/>
                <a:gridCol w="393700"/>
                <a:gridCol w="2432050"/>
                <a:gridCol w="1943100"/>
                <a:gridCol w="1581150"/>
              </a:tblGrid>
              <a:tr h="2538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12.2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Quantity Discount Schedule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DISCOUNT NUMBER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DISCOUNT QUANTITY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DISCOUNT (%)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DISCOUNT PRICE (P)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3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 to 999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 discount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$5.00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1,000 to 1,999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$4.80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2,000 and over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$4.75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304" marB="34304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Models</a:t>
            </a:r>
          </a:p>
        </p:txBody>
      </p:sp>
      <p:graphicFrame>
        <p:nvGraphicFramePr>
          <p:cNvPr id="8" name="Object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030096"/>
              </p:ext>
            </p:extLst>
          </p:nvPr>
        </p:nvGraphicFramePr>
        <p:xfrm>
          <a:off x="3778250" y="3314700"/>
          <a:ext cx="11842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6" name="Equation" r:id="rId3" imgW="1325520" imgH="740520" progId="Equation.3">
                  <p:embed/>
                </p:oleObj>
              </mc:Choice>
              <mc:Fallback>
                <p:oleObj name="Equation" r:id="rId3" imgW="1325520" imgH="740520" progId="Equation.3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0" y="3314700"/>
                        <a:ext cx="1184275" cy="5619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23925" y="1196578"/>
            <a:ext cx="7025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Total annual cost = Setup cost + Holding cost + Product cost</a:t>
            </a:r>
          </a:p>
        </p:txBody>
      </p:sp>
      <p:graphicFrame>
        <p:nvGraphicFramePr>
          <p:cNvPr id="10" name="Object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62916"/>
              </p:ext>
            </p:extLst>
          </p:nvPr>
        </p:nvGraphicFramePr>
        <p:xfrm>
          <a:off x="3213100" y="1690688"/>
          <a:ext cx="20923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7" name="Equation" r:id="rId5" imgW="2706120" imgH="813600" progId="Equation.3">
                  <p:embed/>
                </p:oleObj>
              </mc:Choice>
              <mc:Fallback>
                <p:oleObj name="Equation" r:id="rId5" imgW="2706120" imgH="813600" progId="Equation.3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3100" y="1690688"/>
                        <a:ext cx="2092325" cy="61912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74700" y="2409826"/>
            <a:ext cx="74799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90600" algn="r"/>
                <a:tab pos="1079500" algn="l"/>
                <a:tab pos="4305300" algn="r"/>
                <a:tab pos="4394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where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1600"/>
              <a:t>	= Quantity ordered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600"/>
              <a:t>	= Price per unit</a:t>
            </a:r>
          </a:p>
          <a:p>
            <a:r>
              <a:rPr lang="en-US" altLang="en-US" sz="1600"/>
              <a:t>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1600"/>
              <a:t>	= Annual demand in units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600"/>
              <a:t>	= Holding cost per unit per year</a:t>
            </a:r>
          </a:p>
          <a:p>
            <a:r>
              <a:rPr lang="en-US" altLang="en-US" sz="1600"/>
              <a:t>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1600"/>
              <a:t>	= Ordering or setup cost per order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76400" y="4124325"/>
            <a:ext cx="5549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Because unit price varies, holding cost (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/>
              <a:t>) is expressed as a percent (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/>
              <a:t>) of unit price (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/>
              <a:t>)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1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Models</a:t>
            </a:r>
          </a:p>
        </p:txBody>
      </p:sp>
      <p:sp>
        <p:nvSpPr>
          <p:cNvPr id="124930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200151"/>
            <a:ext cx="8229600" cy="469106"/>
          </a:xfrm>
        </p:spPr>
        <p:txBody>
          <a:bodyPr/>
          <a:lstStyle/>
          <a:p>
            <a:pPr marL="0" indent="0">
              <a:buFont typeface="Arial Unicode MS" pitchFamily="34" charset="-128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Steps in analyzing a quantity discount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792164" y="1839516"/>
            <a:ext cx="7558087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For each discount, calculate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*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If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* for a discount doesn’t qualify, choose the lowest possible quantity to get the discount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Compute the total cost for each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* or adjusted value from Step 2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AutoNum type="arabicPeriod"/>
            </a:pPr>
            <a:r>
              <a:rPr lang="en-US" altLang="en-US" sz="2000"/>
              <a:t>Select the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* that gives the lowest total cost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Models</a:t>
            </a:r>
          </a:p>
        </p:txBody>
      </p:sp>
      <p:sp>
        <p:nvSpPr>
          <p:cNvPr id="121859" name="Freeform 3"/>
          <p:cNvSpPr>
            <a:spLocks/>
          </p:cNvSpPr>
          <p:nvPr/>
        </p:nvSpPr>
        <p:spPr bwMode="auto">
          <a:xfrm>
            <a:off x="1803400" y="2047876"/>
            <a:ext cx="1098550" cy="440531"/>
          </a:xfrm>
          <a:custGeom>
            <a:avLst/>
            <a:gdLst>
              <a:gd name="T0" fmla="*/ 0 w 588"/>
              <a:gd name="T1" fmla="*/ 0 h 370"/>
              <a:gd name="T2" fmla="*/ 134516 w 588"/>
              <a:gd name="T3" fmla="*/ 311150 h 370"/>
              <a:gd name="T4" fmla="*/ 283979 w 588"/>
              <a:gd name="T5" fmla="*/ 514350 h 370"/>
              <a:gd name="T6" fmla="*/ 500700 w 588"/>
              <a:gd name="T7" fmla="*/ 584200 h 370"/>
              <a:gd name="T8" fmla="*/ 724893 w 588"/>
              <a:gd name="T9" fmla="*/ 533400 h 370"/>
              <a:gd name="T10" fmla="*/ 911722 w 588"/>
              <a:gd name="T11" fmla="*/ 349250 h 370"/>
              <a:gd name="T12" fmla="*/ 1098550 w 588"/>
              <a:gd name="T13" fmla="*/ 63500 h 37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88"/>
              <a:gd name="T22" fmla="*/ 0 h 370"/>
              <a:gd name="T23" fmla="*/ 588 w 588"/>
              <a:gd name="T24" fmla="*/ 370 h 37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88" h="370">
                <a:moveTo>
                  <a:pt x="0" y="0"/>
                </a:moveTo>
                <a:cubicBezTo>
                  <a:pt x="12" y="33"/>
                  <a:pt x="47" y="142"/>
                  <a:pt x="72" y="196"/>
                </a:cubicBezTo>
                <a:cubicBezTo>
                  <a:pt x="97" y="250"/>
                  <a:pt x="119" y="295"/>
                  <a:pt x="152" y="324"/>
                </a:cubicBezTo>
                <a:cubicBezTo>
                  <a:pt x="185" y="353"/>
                  <a:pt x="229" y="366"/>
                  <a:pt x="268" y="368"/>
                </a:cubicBezTo>
                <a:cubicBezTo>
                  <a:pt x="307" y="370"/>
                  <a:pt x="351" y="361"/>
                  <a:pt x="388" y="336"/>
                </a:cubicBezTo>
                <a:cubicBezTo>
                  <a:pt x="425" y="311"/>
                  <a:pt x="455" y="269"/>
                  <a:pt x="488" y="220"/>
                </a:cubicBezTo>
                <a:cubicBezTo>
                  <a:pt x="521" y="171"/>
                  <a:pt x="567" y="78"/>
                  <a:pt x="588" y="40"/>
                </a:cubicBezTo>
              </a:path>
            </a:pathLst>
          </a:custGeom>
          <a:noFill/>
          <a:ln w="76200" cmpd="sng">
            <a:solidFill>
              <a:srgbClr val="17509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21860" name="Freeform 4"/>
          <p:cNvSpPr>
            <a:spLocks/>
          </p:cNvSpPr>
          <p:nvPr/>
        </p:nvSpPr>
        <p:spPr bwMode="auto">
          <a:xfrm>
            <a:off x="3990976" y="1752600"/>
            <a:ext cx="1063625" cy="991791"/>
          </a:xfrm>
          <a:custGeom>
            <a:avLst/>
            <a:gdLst>
              <a:gd name="T0" fmla="*/ 47625 w 670"/>
              <a:gd name="T1" fmla="*/ 1238250 h 833"/>
              <a:gd name="T2" fmla="*/ 98425 w 670"/>
              <a:gd name="T3" fmla="*/ 1225550 h 833"/>
              <a:gd name="T4" fmla="*/ 638175 w 670"/>
              <a:gd name="T5" fmla="*/ 660400 h 833"/>
              <a:gd name="T6" fmla="*/ 1063625 w 670"/>
              <a:gd name="T7" fmla="*/ 0 h 833"/>
              <a:gd name="T8" fmla="*/ 0 60000 65536"/>
              <a:gd name="T9" fmla="*/ 0 60000 65536"/>
              <a:gd name="T10" fmla="*/ 0 60000 65536"/>
              <a:gd name="T11" fmla="*/ 0 60000 65536"/>
              <a:gd name="T12" fmla="*/ 0 w 670"/>
              <a:gd name="T13" fmla="*/ 0 h 833"/>
              <a:gd name="T14" fmla="*/ 670 w 670"/>
              <a:gd name="T15" fmla="*/ 833 h 8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0" h="833">
                <a:moveTo>
                  <a:pt x="30" y="780"/>
                </a:moveTo>
                <a:cubicBezTo>
                  <a:pt x="15" y="806"/>
                  <a:pt x="0" y="833"/>
                  <a:pt x="62" y="772"/>
                </a:cubicBezTo>
                <a:cubicBezTo>
                  <a:pt x="124" y="711"/>
                  <a:pt x="301" y="545"/>
                  <a:pt x="402" y="416"/>
                </a:cubicBezTo>
                <a:cubicBezTo>
                  <a:pt x="503" y="287"/>
                  <a:pt x="586" y="143"/>
                  <a:pt x="670" y="0"/>
                </a:cubicBezTo>
              </a:path>
            </a:pathLst>
          </a:custGeom>
          <a:noFill/>
          <a:ln w="76200" cmpd="sng">
            <a:solidFill>
              <a:srgbClr val="24BD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21861" name="Group 5"/>
          <p:cNvGrpSpPr>
            <a:grpSpLocks/>
          </p:cNvGrpSpPr>
          <p:nvPr/>
        </p:nvGrpSpPr>
        <p:grpSpPr bwMode="auto">
          <a:xfrm>
            <a:off x="2473325" y="1362075"/>
            <a:ext cx="568325" cy="3143250"/>
            <a:chOff x="1566" y="1272"/>
            <a:chExt cx="358" cy="2640"/>
          </a:xfrm>
        </p:grpSpPr>
        <p:sp>
          <p:nvSpPr>
            <p:cNvPr id="125992" name="Line 6"/>
            <p:cNvSpPr>
              <a:spLocks noChangeShapeType="1"/>
            </p:cNvSpPr>
            <p:nvPr/>
          </p:nvSpPr>
          <p:spPr bwMode="auto">
            <a:xfrm>
              <a:off x="1808" y="1272"/>
              <a:ext cx="0" cy="2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25993" name="Rectangle 7"/>
            <p:cNvSpPr>
              <a:spLocks noChangeArrowheads="1"/>
            </p:cNvSpPr>
            <p:nvPr/>
          </p:nvSpPr>
          <p:spPr bwMode="auto">
            <a:xfrm>
              <a:off x="1566" y="3679"/>
              <a:ext cx="3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1,000</a:t>
              </a:r>
            </a:p>
          </p:txBody>
        </p:sp>
      </p:grpSp>
      <p:grpSp>
        <p:nvGrpSpPr>
          <p:cNvPr id="121864" name="Group 8"/>
          <p:cNvGrpSpPr>
            <a:grpSpLocks/>
          </p:cNvGrpSpPr>
          <p:nvPr/>
        </p:nvGrpSpPr>
        <p:grpSpPr bwMode="auto">
          <a:xfrm>
            <a:off x="3641725" y="1371600"/>
            <a:ext cx="568325" cy="3133725"/>
            <a:chOff x="2302" y="1280"/>
            <a:chExt cx="358" cy="2632"/>
          </a:xfrm>
        </p:grpSpPr>
        <p:sp>
          <p:nvSpPr>
            <p:cNvPr id="125990" name="Line 9"/>
            <p:cNvSpPr>
              <a:spLocks noChangeShapeType="1"/>
            </p:cNvSpPr>
            <p:nvPr/>
          </p:nvSpPr>
          <p:spPr bwMode="auto">
            <a:xfrm>
              <a:off x="2536" y="1280"/>
              <a:ext cx="0" cy="2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25991" name="Rectangle 10"/>
            <p:cNvSpPr>
              <a:spLocks noChangeArrowheads="1"/>
            </p:cNvSpPr>
            <p:nvPr/>
          </p:nvSpPr>
          <p:spPr bwMode="auto">
            <a:xfrm>
              <a:off x="2302" y="3679"/>
              <a:ext cx="3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2,000</a:t>
              </a:r>
            </a:p>
          </p:txBody>
        </p:sp>
      </p:grpSp>
      <p:grpSp>
        <p:nvGrpSpPr>
          <p:cNvPr id="121867" name="Group 11"/>
          <p:cNvGrpSpPr>
            <a:grpSpLocks/>
          </p:cNvGrpSpPr>
          <p:nvPr/>
        </p:nvGrpSpPr>
        <p:grpSpPr bwMode="auto">
          <a:xfrm>
            <a:off x="1220789" y="1343025"/>
            <a:ext cx="6272212" cy="3419475"/>
            <a:chOff x="777" y="1256"/>
            <a:chExt cx="3951" cy="2872"/>
          </a:xfrm>
        </p:grpSpPr>
        <p:sp>
          <p:nvSpPr>
            <p:cNvPr id="125986" name="Freeform 12"/>
            <p:cNvSpPr>
              <a:spLocks/>
            </p:cNvSpPr>
            <p:nvPr/>
          </p:nvSpPr>
          <p:spPr bwMode="auto">
            <a:xfrm>
              <a:off x="1048" y="1256"/>
              <a:ext cx="3680" cy="2408"/>
            </a:xfrm>
            <a:custGeom>
              <a:avLst/>
              <a:gdLst>
                <a:gd name="T0" fmla="*/ 9 w 3392"/>
                <a:gd name="T1" fmla="*/ 0 h 2408"/>
                <a:gd name="T2" fmla="*/ 0 w 3392"/>
                <a:gd name="T3" fmla="*/ 2408 h 2408"/>
                <a:gd name="T4" fmla="*/ 3680 w 3392"/>
                <a:gd name="T5" fmla="*/ 2408 h 2408"/>
                <a:gd name="T6" fmla="*/ 0 60000 65536"/>
                <a:gd name="T7" fmla="*/ 0 60000 65536"/>
                <a:gd name="T8" fmla="*/ 0 60000 65536"/>
                <a:gd name="T9" fmla="*/ 0 w 3392"/>
                <a:gd name="T10" fmla="*/ 0 h 2408"/>
                <a:gd name="T11" fmla="*/ 3392 w 3392"/>
                <a:gd name="T12" fmla="*/ 2408 h 24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92" h="2408">
                  <a:moveTo>
                    <a:pt x="8" y="0"/>
                  </a:moveTo>
                  <a:cubicBezTo>
                    <a:pt x="5" y="802"/>
                    <a:pt x="0" y="2408"/>
                    <a:pt x="0" y="2408"/>
                  </a:cubicBezTo>
                  <a:lnTo>
                    <a:pt x="3392" y="2408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25987" name="Rectangle 13"/>
            <p:cNvSpPr>
              <a:spLocks noChangeArrowheads="1"/>
            </p:cNvSpPr>
            <p:nvPr/>
          </p:nvSpPr>
          <p:spPr bwMode="auto">
            <a:xfrm rot="16200000">
              <a:off x="459" y="2308"/>
              <a:ext cx="80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Total cost $</a:t>
              </a:r>
            </a:p>
          </p:txBody>
        </p:sp>
        <p:sp>
          <p:nvSpPr>
            <p:cNvPr id="125988" name="Rectangle 14"/>
            <p:cNvSpPr>
              <a:spLocks noChangeArrowheads="1"/>
            </p:cNvSpPr>
            <p:nvPr/>
          </p:nvSpPr>
          <p:spPr bwMode="auto">
            <a:xfrm>
              <a:off x="862" y="3679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0</a:t>
              </a:r>
            </a:p>
          </p:txBody>
        </p:sp>
        <p:sp>
          <p:nvSpPr>
            <p:cNvPr id="125989" name="Rectangle 15"/>
            <p:cNvSpPr>
              <a:spLocks noChangeArrowheads="1"/>
            </p:cNvSpPr>
            <p:nvPr/>
          </p:nvSpPr>
          <p:spPr bwMode="auto">
            <a:xfrm>
              <a:off x="2406" y="3895"/>
              <a:ext cx="72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Order quantity</a:t>
              </a:r>
            </a:p>
          </p:txBody>
        </p:sp>
      </p:grpSp>
      <p:grpSp>
        <p:nvGrpSpPr>
          <p:cNvPr id="121872" name="Group 16"/>
          <p:cNvGrpSpPr>
            <a:grpSpLocks/>
          </p:cNvGrpSpPr>
          <p:nvPr/>
        </p:nvGrpSpPr>
        <p:grpSpPr bwMode="auto">
          <a:xfrm>
            <a:off x="1695450" y="1695450"/>
            <a:ext cx="2393950" cy="1378744"/>
            <a:chOff x="1076" y="1552"/>
            <a:chExt cx="1508" cy="1158"/>
          </a:xfrm>
        </p:grpSpPr>
        <p:sp>
          <p:nvSpPr>
            <p:cNvPr id="125984" name="Freeform 17"/>
            <p:cNvSpPr>
              <a:spLocks/>
            </p:cNvSpPr>
            <p:nvPr/>
          </p:nvSpPr>
          <p:spPr bwMode="auto">
            <a:xfrm>
              <a:off x="1808" y="1552"/>
              <a:ext cx="776" cy="1029"/>
            </a:xfrm>
            <a:custGeom>
              <a:avLst/>
              <a:gdLst>
                <a:gd name="T0" fmla="*/ 0 w 776"/>
                <a:gd name="T1" fmla="*/ 1029 h 1029"/>
                <a:gd name="T2" fmla="*/ 136 w 776"/>
                <a:gd name="T3" fmla="*/ 916 h 1029"/>
                <a:gd name="T4" fmla="*/ 440 w 776"/>
                <a:gd name="T5" fmla="*/ 572 h 1029"/>
                <a:gd name="T6" fmla="*/ 624 w 776"/>
                <a:gd name="T7" fmla="*/ 284 h 1029"/>
                <a:gd name="T8" fmla="*/ 776 w 776"/>
                <a:gd name="T9" fmla="*/ 0 h 10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6"/>
                <a:gd name="T16" fmla="*/ 0 h 1029"/>
                <a:gd name="T17" fmla="*/ 776 w 776"/>
                <a:gd name="T18" fmla="*/ 1029 h 10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6" h="1029">
                  <a:moveTo>
                    <a:pt x="0" y="1029"/>
                  </a:moveTo>
                  <a:cubicBezTo>
                    <a:pt x="23" y="1010"/>
                    <a:pt x="63" y="992"/>
                    <a:pt x="136" y="916"/>
                  </a:cubicBezTo>
                  <a:cubicBezTo>
                    <a:pt x="209" y="840"/>
                    <a:pt x="359" y="677"/>
                    <a:pt x="440" y="572"/>
                  </a:cubicBezTo>
                  <a:cubicBezTo>
                    <a:pt x="522" y="467"/>
                    <a:pt x="568" y="379"/>
                    <a:pt x="624" y="284"/>
                  </a:cubicBezTo>
                  <a:cubicBezTo>
                    <a:pt x="680" y="189"/>
                    <a:pt x="730" y="96"/>
                    <a:pt x="776" y="0"/>
                  </a:cubicBezTo>
                </a:path>
              </a:pathLst>
            </a:custGeom>
            <a:noFill/>
            <a:ln w="76200" cmpd="sng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25985" name="Freeform 18"/>
            <p:cNvSpPr>
              <a:spLocks/>
            </p:cNvSpPr>
            <p:nvPr/>
          </p:nvSpPr>
          <p:spPr bwMode="auto">
            <a:xfrm>
              <a:off x="1076" y="2212"/>
              <a:ext cx="740" cy="498"/>
            </a:xfrm>
            <a:custGeom>
              <a:avLst/>
              <a:gdLst>
                <a:gd name="T0" fmla="*/ 0 w 740"/>
                <a:gd name="T1" fmla="*/ 0 h 498"/>
                <a:gd name="T2" fmla="*/ 215 w 740"/>
                <a:gd name="T3" fmla="*/ 352 h 498"/>
                <a:gd name="T4" fmla="*/ 443 w 740"/>
                <a:gd name="T5" fmla="*/ 488 h 498"/>
                <a:gd name="T6" fmla="*/ 671 w 740"/>
                <a:gd name="T7" fmla="*/ 412 h 498"/>
                <a:gd name="T8" fmla="*/ 740 w 740"/>
                <a:gd name="T9" fmla="*/ 375 h 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0"/>
                <a:gd name="T16" fmla="*/ 0 h 498"/>
                <a:gd name="T17" fmla="*/ 740 w 740"/>
                <a:gd name="T18" fmla="*/ 498 h 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0" h="498">
                  <a:moveTo>
                    <a:pt x="0" y="0"/>
                  </a:moveTo>
                  <a:cubicBezTo>
                    <a:pt x="70" y="135"/>
                    <a:pt x="141" y="271"/>
                    <a:pt x="215" y="352"/>
                  </a:cubicBezTo>
                  <a:cubicBezTo>
                    <a:pt x="289" y="433"/>
                    <a:pt x="367" y="478"/>
                    <a:pt x="443" y="488"/>
                  </a:cubicBezTo>
                  <a:cubicBezTo>
                    <a:pt x="519" y="498"/>
                    <a:pt x="628" y="436"/>
                    <a:pt x="671" y="412"/>
                  </a:cubicBezTo>
                  <a:cubicBezTo>
                    <a:pt x="714" y="388"/>
                    <a:pt x="726" y="383"/>
                    <a:pt x="740" y="375"/>
                  </a:cubicBezTo>
                </a:path>
              </a:pathLst>
            </a:custGeom>
            <a:noFill/>
            <a:ln w="76200" cap="flat" cmpd="sng">
              <a:solidFill>
                <a:srgbClr val="BF092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75" name="Group 19"/>
          <p:cNvGrpSpPr>
            <a:grpSpLocks/>
          </p:cNvGrpSpPr>
          <p:nvPr/>
        </p:nvGrpSpPr>
        <p:grpSpPr bwMode="auto">
          <a:xfrm>
            <a:off x="2219325" y="2856308"/>
            <a:ext cx="6591300" cy="686990"/>
            <a:chOff x="1406" y="2527"/>
            <a:chExt cx="4152" cy="577"/>
          </a:xfrm>
        </p:grpSpPr>
        <p:grpSp>
          <p:nvGrpSpPr>
            <p:cNvPr id="125977" name="Group 20"/>
            <p:cNvGrpSpPr>
              <a:grpSpLocks/>
            </p:cNvGrpSpPr>
            <p:nvPr/>
          </p:nvGrpSpPr>
          <p:grpSpPr bwMode="auto">
            <a:xfrm>
              <a:off x="1406" y="2527"/>
              <a:ext cx="4152" cy="577"/>
              <a:chOff x="1406" y="2527"/>
              <a:chExt cx="4152" cy="577"/>
            </a:xfrm>
          </p:grpSpPr>
          <p:sp>
            <p:nvSpPr>
              <p:cNvPr id="125979" name="Rectangle 21"/>
              <p:cNvSpPr>
                <a:spLocks noChangeArrowheads="1"/>
              </p:cNvSpPr>
              <p:nvPr/>
            </p:nvSpPr>
            <p:spPr bwMode="auto">
              <a:xfrm>
                <a:off x="1990" y="2785"/>
                <a:ext cx="3568" cy="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100" i="1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altLang="en-US" sz="1100"/>
                  <a:t>* for discount 2 is below the allowable range at point </a:t>
                </a:r>
                <a:r>
                  <a:rPr lang="en-US" altLang="en-US" sz="1100" i="1"/>
                  <a:t>a</a:t>
                </a:r>
                <a:r>
                  <a:rPr lang="en-US" altLang="en-US" sz="1100"/>
                  <a:t> and must be adjusted upward to 1,000 units at point </a:t>
                </a:r>
                <a:r>
                  <a:rPr lang="en-US" altLang="en-US" sz="1100" i="1"/>
                  <a:t>b</a:t>
                </a:r>
              </a:p>
            </p:txBody>
          </p:sp>
          <p:sp>
            <p:nvSpPr>
              <p:cNvPr id="125980" name="Rectangle 22"/>
              <p:cNvSpPr>
                <a:spLocks noChangeArrowheads="1"/>
              </p:cNvSpPr>
              <p:nvPr/>
            </p:nvSpPr>
            <p:spPr bwMode="auto">
              <a:xfrm>
                <a:off x="1406" y="2719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i="1"/>
                  <a:t>a</a:t>
                </a:r>
              </a:p>
            </p:txBody>
          </p:sp>
          <p:sp>
            <p:nvSpPr>
              <p:cNvPr id="125981" name="Rectangle 23"/>
              <p:cNvSpPr>
                <a:spLocks noChangeArrowheads="1"/>
              </p:cNvSpPr>
              <p:nvPr/>
            </p:nvSpPr>
            <p:spPr bwMode="auto">
              <a:xfrm>
                <a:off x="1798" y="2527"/>
                <a:ext cx="179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 i="1"/>
                  <a:t>b</a:t>
                </a:r>
              </a:p>
            </p:txBody>
          </p:sp>
          <p:sp>
            <p:nvSpPr>
              <p:cNvPr id="125982" name="Oval 24"/>
              <p:cNvSpPr>
                <a:spLocks noChangeArrowheads="1"/>
              </p:cNvSpPr>
              <p:nvPr/>
            </p:nvSpPr>
            <p:spPr bwMode="auto">
              <a:xfrm>
                <a:off x="1760" y="2528"/>
                <a:ext cx="104" cy="104"/>
              </a:xfrm>
              <a:prstGeom prst="ellipse">
                <a:avLst/>
              </a:prstGeom>
              <a:solidFill>
                <a:srgbClr val="BF0922"/>
              </a:solidFill>
              <a:ln w="9525">
                <a:solidFill>
                  <a:srgbClr val="BF092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/>
              </a:p>
            </p:txBody>
          </p:sp>
          <p:sp>
            <p:nvSpPr>
              <p:cNvPr id="125983" name="Oval 25"/>
              <p:cNvSpPr>
                <a:spLocks noChangeArrowheads="1"/>
              </p:cNvSpPr>
              <p:nvPr/>
            </p:nvSpPr>
            <p:spPr bwMode="auto">
              <a:xfrm>
                <a:off x="1464" y="2640"/>
                <a:ext cx="104" cy="104"/>
              </a:xfrm>
              <a:prstGeom prst="ellipse">
                <a:avLst/>
              </a:prstGeom>
              <a:solidFill>
                <a:srgbClr val="BF0922"/>
              </a:solidFill>
              <a:ln w="9525">
                <a:solidFill>
                  <a:srgbClr val="BF092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/>
              </a:p>
            </p:txBody>
          </p:sp>
        </p:grpSp>
        <p:sp>
          <p:nvSpPr>
            <p:cNvPr id="125978" name="Line 26"/>
            <p:cNvSpPr>
              <a:spLocks noChangeShapeType="1"/>
            </p:cNvSpPr>
            <p:nvPr/>
          </p:nvSpPr>
          <p:spPr bwMode="auto">
            <a:xfrm flipH="1" flipV="1">
              <a:off x="1536" y="2712"/>
              <a:ext cx="480" cy="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83" name="Group 27"/>
          <p:cNvGrpSpPr>
            <a:grpSpLocks/>
          </p:cNvGrpSpPr>
          <p:nvPr/>
        </p:nvGrpSpPr>
        <p:grpSpPr bwMode="auto">
          <a:xfrm>
            <a:off x="1685925" y="3744526"/>
            <a:ext cx="1111250" cy="408385"/>
            <a:chOff x="1070" y="3273"/>
            <a:chExt cx="700" cy="343"/>
          </a:xfrm>
        </p:grpSpPr>
        <p:sp>
          <p:nvSpPr>
            <p:cNvPr id="125975" name="Rectangle 28"/>
            <p:cNvSpPr>
              <a:spLocks noChangeArrowheads="1"/>
            </p:cNvSpPr>
            <p:nvPr/>
          </p:nvSpPr>
          <p:spPr bwMode="auto">
            <a:xfrm>
              <a:off x="1070" y="3273"/>
              <a:ext cx="7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/>
                <a:t>1st price break</a:t>
              </a:r>
            </a:p>
          </p:txBody>
        </p:sp>
        <p:sp>
          <p:nvSpPr>
            <p:cNvPr id="125976" name="Line 29"/>
            <p:cNvSpPr>
              <a:spLocks noChangeShapeType="1"/>
            </p:cNvSpPr>
            <p:nvPr/>
          </p:nvSpPr>
          <p:spPr bwMode="auto">
            <a:xfrm>
              <a:off x="1504" y="3480"/>
              <a:ext cx="235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86" name="Group 30"/>
          <p:cNvGrpSpPr>
            <a:grpSpLocks/>
          </p:cNvGrpSpPr>
          <p:nvPr/>
        </p:nvGrpSpPr>
        <p:grpSpPr bwMode="auto">
          <a:xfrm>
            <a:off x="2854326" y="3744526"/>
            <a:ext cx="1165225" cy="408385"/>
            <a:chOff x="1806" y="3273"/>
            <a:chExt cx="734" cy="343"/>
          </a:xfrm>
        </p:grpSpPr>
        <p:sp>
          <p:nvSpPr>
            <p:cNvPr id="125973" name="Rectangle 31"/>
            <p:cNvSpPr>
              <a:spLocks noChangeArrowheads="1"/>
            </p:cNvSpPr>
            <p:nvPr/>
          </p:nvSpPr>
          <p:spPr bwMode="auto">
            <a:xfrm>
              <a:off x="1806" y="3273"/>
              <a:ext cx="73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/>
                <a:t>2nd price break</a:t>
              </a:r>
            </a:p>
          </p:txBody>
        </p:sp>
        <p:sp>
          <p:nvSpPr>
            <p:cNvPr id="125974" name="Line 32"/>
            <p:cNvSpPr>
              <a:spLocks noChangeShapeType="1"/>
            </p:cNvSpPr>
            <p:nvPr/>
          </p:nvSpPr>
          <p:spPr bwMode="auto">
            <a:xfrm>
              <a:off x="2248" y="3480"/>
              <a:ext cx="235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89" name="Group 33"/>
          <p:cNvGrpSpPr>
            <a:grpSpLocks/>
          </p:cNvGrpSpPr>
          <p:nvPr/>
        </p:nvGrpSpPr>
        <p:grpSpPr bwMode="auto">
          <a:xfrm>
            <a:off x="1584325" y="1475185"/>
            <a:ext cx="1377950" cy="915590"/>
            <a:chOff x="1006" y="1367"/>
            <a:chExt cx="868" cy="769"/>
          </a:xfrm>
        </p:grpSpPr>
        <p:sp>
          <p:nvSpPr>
            <p:cNvPr id="125971" name="Rectangle 34"/>
            <p:cNvSpPr>
              <a:spLocks noChangeArrowheads="1"/>
            </p:cNvSpPr>
            <p:nvPr/>
          </p:nvSpPr>
          <p:spPr bwMode="auto">
            <a:xfrm>
              <a:off x="1006" y="1367"/>
              <a:ext cx="868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/>
                <a:t>Total cost curve for discount 1</a:t>
              </a:r>
            </a:p>
          </p:txBody>
        </p:sp>
        <p:sp>
          <p:nvSpPr>
            <p:cNvPr id="125972" name="Line 35"/>
            <p:cNvSpPr>
              <a:spLocks noChangeShapeType="1"/>
            </p:cNvSpPr>
            <p:nvPr/>
          </p:nvSpPr>
          <p:spPr bwMode="auto">
            <a:xfrm>
              <a:off x="1456" y="1816"/>
              <a:ext cx="0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92" name="Group 36"/>
          <p:cNvGrpSpPr>
            <a:grpSpLocks/>
          </p:cNvGrpSpPr>
          <p:nvPr/>
        </p:nvGrpSpPr>
        <p:grpSpPr bwMode="auto">
          <a:xfrm>
            <a:off x="4127501" y="1359694"/>
            <a:ext cx="2528888" cy="459581"/>
            <a:chOff x="2608" y="1270"/>
            <a:chExt cx="1593" cy="386"/>
          </a:xfrm>
        </p:grpSpPr>
        <p:sp>
          <p:nvSpPr>
            <p:cNvPr id="125969" name="Rectangle 37"/>
            <p:cNvSpPr>
              <a:spLocks noChangeArrowheads="1"/>
            </p:cNvSpPr>
            <p:nvPr/>
          </p:nvSpPr>
          <p:spPr bwMode="auto">
            <a:xfrm>
              <a:off x="2902" y="1270"/>
              <a:ext cx="1299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Total cost curve for discount 2</a:t>
              </a:r>
            </a:p>
          </p:txBody>
        </p:sp>
        <p:sp>
          <p:nvSpPr>
            <p:cNvPr id="125970" name="Line 38"/>
            <p:cNvSpPr>
              <a:spLocks noChangeShapeType="1"/>
            </p:cNvSpPr>
            <p:nvPr/>
          </p:nvSpPr>
          <p:spPr bwMode="auto">
            <a:xfrm flipH="1">
              <a:off x="2608" y="1472"/>
              <a:ext cx="472" cy="1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1895" name="Group 39"/>
          <p:cNvGrpSpPr>
            <a:grpSpLocks/>
          </p:cNvGrpSpPr>
          <p:nvPr/>
        </p:nvGrpSpPr>
        <p:grpSpPr bwMode="auto">
          <a:xfrm>
            <a:off x="4305301" y="2581272"/>
            <a:ext cx="2401888" cy="364331"/>
            <a:chOff x="2720" y="2296"/>
            <a:chExt cx="1513" cy="306"/>
          </a:xfrm>
        </p:grpSpPr>
        <p:sp>
          <p:nvSpPr>
            <p:cNvPr id="125967" name="Rectangle 40"/>
            <p:cNvSpPr>
              <a:spLocks noChangeArrowheads="1"/>
            </p:cNvSpPr>
            <p:nvPr/>
          </p:nvSpPr>
          <p:spPr bwMode="auto">
            <a:xfrm>
              <a:off x="2934" y="2382"/>
              <a:ext cx="1299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Total cost curve for discount 3</a:t>
              </a:r>
            </a:p>
          </p:txBody>
        </p:sp>
        <p:sp>
          <p:nvSpPr>
            <p:cNvPr id="125968" name="Line 41"/>
            <p:cNvSpPr>
              <a:spLocks noChangeShapeType="1"/>
            </p:cNvSpPr>
            <p:nvPr/>
          </p:nvSpPr>
          <p:spPr bwMode="auto">
            <a:xfrm flipH="1" flipV="1">
              <a:off x="2720" y="2296"/>
              <a:ext cx="232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21898" name="Rectangle 42"/>
          <p:cNvSpPr>
            <a:spLocks noChangeArrowheads="1"/>
          </p:cNvSpPr>
          <p:nvPr/>
        </p:nvSpPr>
        <p:spPr bwMode="auto">
          <a:xfrm>
            <a:off x="7058025" y="4445794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12.7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1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2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121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2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2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nimBg="1"/>
      <p:bldP spid="121860" grpId="0" animBg="1"/>
      <p:bldP spid="121898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456010"/>
            <a:ext cx="8048625" cy="75128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Example</a:t>
            </a: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550864" y="1315641"/>
            <a:ext cx="562768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Font typeface="Times" pitchFamily="18" charset="0"/>
              <a:buNone/>
            </a:pPr>
            <a:r>
              <a:rPr lang="en-US" altLang="en-US"/>
              <a:t>Calculate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 for every discount</a:t>
            </a:r>
          </a:p>
        </p:txBody>
      </p:sp>
      <p:grpSp>
        <p:nvGrpSpPr>
          <p:cNvPr id="122893" name="Group 13"/>
          <p:cNvGrpSpPr>
            <a:grpSpLocks/>
          </p:cNvGrpSpPr>
          <p:nvPr/>
        </p:nvGrpSpPr>
        <p:grpSpPr bwMode="auto">
          <a:xfrm>
            <a:off x="1343026" y="2057401"/>
            <a:ext cx="5295904" cy="723901"/>
            <a:chOff x="614" y="1664"/>
            <a:chExt cx="3336" cy="608"/>
          </a:xfrm>
        </p:grpSpPr>
        <p:sp>
          <p:nvSpPr>
            <p:cNvPr id="1089" name="Rectangle 14"/>
            <p:cNvSpPr>
              <a:spLocks noChangeArrowheads="1"/>
            </p:cNvSpPr>
            <p:nvPr/>
          </p:nvSpPr>
          <p:spPr bwMode="auto">
            <a:xfrm>
              <a:off x="614" y="1819"/>
              <a:ext cx="333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1</a:t>
              </a:r>
              <a:r>
                <a:rPr lang="en-US" altLang="en-US"/>
                <a:t>* =  </a:t>
              </a:r>
              <a:r>
                <a:rPr lang="en-US" altLang="en-US" smtClean="0"/>
                <a:t>                                           </a:t>
              </a:r>
              <a:r>
                <a:rPr lang="en-US" altLang="en-US"/>
                <a:t>= 700 cars/order</a:t>
              </a:r>
            </a:p>
          </p:txBody>
        </p:sp>
        <p:sp>
          <p:nvSpPr>
            <p:cNvPr id="1090" name="Freeform 15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91" name="Rectangle 16"/>
            <p:cNvSpPr>
              <a:spLocks noChangeArrowheads="1"/>
            </p:cNvSpPr>
            <p:nvPr/>
          </p:nvSpPr>
          <p:spPr bwMode="auto">
            <a:xfrm>
              <a:off x="1678" y="1664"/>
              <a:ext cx="916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(.2)(5.00)</a:t>
              </a:r>
            </a:p>
          </p:txBody>
        </p:sp>
        <p:sp>
          <p:nvSpPr>
            <p:cNvPr id="1092" name="Line 17"/>
            <p:cNvSpPr>
              <a:spLocks noChangeShapeType="1"/>
            </p:cNvSpPr>
            <p:nvPr/>
          </p:nvSpPr>
          <p:spPr bwMode="auto">
            <a:xfrm>
              <a:off x="1518" y="1984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2898" name="Group 18"/>
          <p:cNvGrpSpPr>
            <a:grpSpLocks/>
          </p:cNvGrpSpPr>
          <p:nvPr/>
        </p:nvGrpSpPr>
        <p:grpSpPr bwMode="auto">
          <a:xfrm>
            <a:off x="1343026" y="2986088"/>
            <a:ext cx="5360992" cy="723901"/>
            <a:chOff x="614" y="1664"/>
            <a:chExt cx="3377" cy="608"/>
          </a:xfrm>
        </p:grpSpPr>
        <p:sp>
          <p:nvSpPr>
            <p:cNvPr id="1085" name="Rectangle 19"/>
            <p:cNvSpPr>
              <a:spLocks noChangeArrowheads="1"/>
            </p:cNvSpPr>
            <p:nvPr/>
          </p:nvSpPr>
          <p:spPr bwMode="auto">
            <a:xfrm>
              <a:off x="614" y="1819"/>
              <a:ext cx="337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2</a:t>
              </a:r>
              <a:r>
                <a:rPr lang="en-US" altLang="en-US"/>
                <a:t>* </a:t>
              </a:r>
              <a:r>
                <a:rPr lang="en-US" altLang="en-US" smtClean="0"/>
                <a:t>=                                             = </a:t>
              </a:r>
              <a:r>
                <a:rPr lang="en-US" altLang="en-US"/>
                <a:t>714 cars/order</a:t>
              </a:r>
            </a:p>
          </p:txBody>
        </p:sp>
        <p:sp>
          <p:nvSpPr>
            <p:cNvPr id="1086" name="Freeform 20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87" name="Rectangle 21"/>
            <p:cNvSpPr>
              <a:spLocks noChangeArrowheads="1"/>
            </p:cNvSpPr>
            <p:nvPr/>
          </p:nvSpPr>
          <p:spPr bwMode="auto">
            <a:xfrm>
              <a:off x="1678" y="1664"/>
              <a:ext cx="916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(.2)(4.80)</a:t>
              </a:r>
            </a:p>
          </p:txBody>
        </p:sp>
        <p:sp>
          <p:nvSpPr>
            <p:cNvPr id="1088" name="Line 22"/>
            <p:cNvSpPr>
              <a:spLocks noChangeShapeType="1"/>
            </p:cNvSpPr>
            <p:nvPr/>
          </p:nvSpPr>
          <p:spPr bwMode="auto">
            <a:xfrm>
              <a:off x="1518" y="1976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2903" name="Group 23"/>
          <p:cNvGrpSpPr>
            <a:grpSpLocks/>
          </p:cNvGrpSpPr>
          <p:nvPr/>
        </p:nvGrpSpPr>
        <p:grpSpPr bwMode="auto">
          <a:xfrm>
            <a:off x="1343026" y="3914776"/>
            <a:ext cx="5295904" cy="723901"/>
            <a:chOff x="614" y="1664"/>
            <a:chExt cx="3336" cy="608"/>
          </a:xfrm>
        </p:grpSpPr>
        <p:sp>
          <p:nvSpPr>
            <p:cNvPr id="1081" name="Rectangle 24"/>
            <p:cNvSpPr>
              <a:spLocks noChangeArrowheads="1"/>
            </p:cNvSpPr>
            <p:nvPr/>
          </p:nvSpPr>
          <p:spPr bwMode="auto">
            <a:xfrm>
              <a:off x="614" y="1819"/>
              <a:ext cx="333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3</a:t>
              </a:r>
              <a:r>
                <a:rPr lang="en-US" altLang="en-US"/>
                <a:t>* = </a:t>
              </a:r>
              <a:r>
                <a:rPr lang="en-US" altLang="en-US" smtClean="0"/>
                <a:t>                                            </a:t>
              </a:r>
              <a:r>
                <a:rPr lang="en-US" altLang="en-US"/>
                <a:t>= 718 cars/order</a:t>
              </a:r>
            </a:p>
          </p:txBody>
        </p:sp>
        <p:sp>
          <p:nvSpPr>
            <p:cNvPr id="1082" name="Freeform 25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083" name="Rectangle 26"/>
            <p:cNvSpPr>
              <a:spLocks noChangeArrowheads="1"/>
            </p:cNvSpPr>
            <p:nvPr/>
          </p:nvSpPr>
          <p:spPr bwMode="auto">
            <a:xfrm>
              <a:off x="1678" y="1664"/>
              <a:ext cx="916" cy="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(.2)(4.75)</a:t>
              </a:r>
            </a:p>
          </p:txBody>
        </p:sp>
        <p:sp>
          <p:nvSpPr>
            <p:cNvPr id="1084" name="Line 27"/>
            <p:cNvSpPr>
              <a:spLocks noChangeShapeType="1"/>
            </p:cNvSpPr>
            <p:nvPr/>
          </p:nvSpPr>
          <p:spPr bwMode="auto">
            <a:xfrm>
              <a:off x="1518" y="1992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159500" y="1095375"/>
            <a:ext cx="2628900" cy="1009650"/>
            <a:chOff x="6159500" y="1460500"/>
            <a:chExt cx="2628900" cy="1346200"/>
          </a:xfrm>
        </p:grpSpPr>
        <p:sp>
          <p:nvSpPr>
            <p:cNvPr id="1080" name="Rectangle 5"/>
            <p:cNvSpPr>
              <a:spLocks noChangeArrowheads="1"/>
            </p:cNvSpPr>
            <p:nvPr/>
          </p:nvSpPr>
          <p:spPr bwMode="auto">
            <a:xfrm>
              <a:off x="6159500" y="1460500"/>
              <a:ext cx="2628900" cy="13462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200"/>
            </a:p>
          </p:txBody>
        </p:sp>
        <p:graphicFrame>
          <p:nvGraphicFramePr>
            <p:cNvPr id="1073" name="Object 49"/>
            <p:cNvGraphicFramePr>
              <a:graphicFrameLocks noChangeAspect="1"/>
            </p:cNvGraphicFramePr>
            <p:nvPr/>
          </p:nvGraphicFramePr>
          <p:xfrm>
            <a:off x="6592888" y="1651000"/>
            <a:ext cx="1752600" cy="977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7" name="Equation" r:id="rId3" imgW="1737000" imgH="969120" progId="Equation.3">
                    <p:embed/>
                  </p:oleObj>
                </mc:Choice>
                <mc:Fallback>
                  <p:oleObj name="Equation" r:id="rId3" imgW="1737000" imgH="969120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92888" y="1651000"/>
                          <a:ext cx="1752600" cy="977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456010"/>
            <a:ext cx="8048625" cy="75128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Example</a:t>
            </a:r>
          </a:p>
        </p:txBody>
      </p:sp>
      <p:sp>
        <p:nvSpPr>
          <p:cNvPr id="16435" name="Rectangle 3"/>
          <p:cNvSpPr>
            <a:spLocks noChangeArrowheads="1"/>
          </p:cNvSpPr>
          <p:nvPr/>
        </p:nvSpPr>
        <p:spPr bwMode="auto">
          <a:xfrm>
            <a:off x="550864" y="1315641"/>
            <a:ext cx="562768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Font typeface="Times" pitchFamily="18" charset="0"/>
              <a:buNone/>
            </a:pPr>
            <a:r>
              <a:rPr lang="en-US" altLang="en-US"/>
              <a:t>Calculate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/>
              <a:t>* for every discount</a:t>
            </a:r>
          </a:p>
        </p:txBody>
      </p:sp>
      <p:sp>
        <p:nvSpPr>
          <p:cNvPr id="16436" name="Rectangle 5"/>
          <p:cNvSpPr>
            <a:spLocks noChangeArrowheads="1"/>
          </p:cNvSpPr>
          <p:nvPr/>
        </p:nvSpPr>
        <p:spPr bwMode="auto">
          <a:xfrm>
            <a:off x="6159500" y="1095375"/>
            <a:ext cx="2628900" cy="10096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1200"/>
          </a:p>
        </p:txBody>
      </p:sp>
      <p:grpSp>
        <p:nvGrpSpPr>
          <p:cNvPr id="16437" name="Group 13"/>
          <p:cNvGrpSpPr>
            <a:grpSpLocks/>
          </p:cNvGrpSpPr>
          <p:nvPr/>
        </p:nvGrpSpPr>
        <p:grpSpPr bwMode="auto">
          <a:xfrm>
            <a:off x="1343026" y="2057401"/>
            <a:ext cx="5360992" cy="729854"/>
            <a:chOff x="614" y="1664"/>
            <a:chExt cx="3377" cy="613"/>
          </a:xfrm>
        </p:grpSpPr>
        <p:sp>
          <p:nvSpPr>
            <p:cNvPr id="16454" name="Rectangle 14"/>
            <p:cNvSpPr>
              <a:spLocks noChangeArrowheads="1"/>
            </p:cNvSpPr>
            <p:nvPr/>
          </p:nvSpPr>
          <p:spPr bwMode="auto">
            <a:xfrm>
              <a:off x="614" y="1819"/>
              <a:ext cx="337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1</a:t>
              </a:r>
              <a:r>
                <a:rPr lang="en-US" altLang="en-US"/>
                <a:t>* = </a:t>
              </a:r>
              <a:r>
                <a:rPr lang="en-US" altLang="en-US" smtClean="0"/>
                <a:t>                                             </a:t>
              </a:r>
              <a:r>
                <a:rPr lang="en-US" altLang="en-US"/>
                <a:t>= 700 cars/order</a:t>
              </a:r>
            </a:p>
          </p:txBody>
        </p:sp>
        <p:sp>
          <p:nvSpPr>
            <p:cNvPr id="16455" name="Freeform 15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456" name="Rectangle 16"/>
            <p:cNvSpPr>
              <a:spLocks noChangeArrowheads="1"/>
            </p:cNvSpPr>
            <p:nvPr/>
          </p:nvSpPr>
          <p:spPr bwMode="auto">
            <a:xfrm>
              <a:off x="1678" y="1664"/>
              <a:ext cx="916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(.2)(5.00)</a:t>
              </a:r>
            </a:p>
          </p:txBody>
        </p:sp>
        <p:sp>
          <p:nvSpPr>
            <p:cNvPr id="16457" name="Line 17"/>
            <p:cNvSpPr>
              <a:spLocks noChangeShapeType="1"/>
            </p:cNvSpPr>
            <p:nvPr/>
          </p:nvSpPr>
          <p:spPr bwMode="auto">
            <a:xfrm>
              <a:off x="1518" y="1976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6438" name="Group 18"/>
          <p:cNvGrpSpPr>
            <a:grpSpLocks/>
          </p:cNvGrpSpPr>
          <p:nvPr/>
        </p:nvGrpSpPr>
        <p:grpSpPr bwMode="auto">
          <a:xfrm>
            <a:off x="1343026" y="2986088"/>
            <a:ext cx="5424492" cy="729854"/>
            <a:chOff x="614" y="1664"/>
            <a:chExt cx="3417" cy="613"/>
          </a:xfrm>
        </p:grpSpPr>
        <p:sp>
          <p:nvSpPr>
            <p:cNvPr id="16450" name="Rectangle 19"/>
            <p:cNvSpPr>
              <a:spLocks noChangeArrowheads="1"/>
            </p:cNvSpPr>
            <p:nvPr/>
          </p:nvSpPr>
          <p:spPr bwMode="auto">
            <a:xfrm>
              <a:off x="614" y="1819"/>
              <a:ext cx="341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2</a:t>
              </a:r>
              <a:r>
                <a:rPr lang="en-US" altLang="en-US"/>
                <a:t>* </a:t>
              </a:r>
              <a:r>
                <a:rPr lang="en-US" altLang="en-US" smtClean="0"/>
                <a:t>=                                              </a:t>
              </a:r>
              <a:r>
                <a:rPr lang="en-US" altLang="en-US"/>
                <a:t>= 714 cars/order</a:t>
              </a:r>
            </a:p>
          </p:txBody>
        </p:sp>
        <p:sp>
          <p:nvSpPr>
            <p:cNvPr id="16451" name="Freeform 20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452" name="Rectangle 21"/>
            <p:cNvSpPr>
              <a:spLocks noChangeArrowheads="1"/>
            </p:cNvSpPr>
            <p:nvPr/>
          </p:nvSpPr>
          <p:spPr bwMode="auto">
            <a:xfrm>
              <a:off x="1678" y="1664"/>
              <a:ext cx="916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(.2)(4.80)</a:t>
              </a:r>
            </a:p>
          </p:txBody>
        </p:sp>
        <p:sp>
          <p:nvSpPr>
            <p:cNvPr id="16453" name="Line 22"/>
            <p:cNvSpPr>
              <a:spLocks noChangeShapeType="1"/>
            </p:cNvSpPr>
            <p:nvPr/>
          </p:nvSpPr>
          <p:spPr bwMode="auto">
            <a:xfrm>
              <a:off x="1518" y="1968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6439" name="Group 23"/>
          <p:cNvGrpSpPr>
            <a:grpSpLocks/>
          </p:cNvGrpSpPr>
          <p:nvPr/>
        </p:nvGrpSpPr>
        <p:grpSpPr bwMode="auto">
          <a:xfrm>
            <a:off x="1343026" y="3914776"/>
            <a:ext cx="5424492" cy="729854"/>
            <a:chOff x="614" y="1664"/>
            <a:chExt cx="3417" cy="613"/>
          </a:xfrm>
        </p:grpSpPr>
        <p:sp>
          <p:nvSpPr>
            <p:cNvPr id="16446" name="Rectangle 24"/>
            <p:cNvSpPr>
              <a:spLocks noChangeArrowheads="1"/>
            </p:cNvSpPr>
            <p:nvPr/>
          </p:nvSpPr>
          <p:spPr bwMode="auto">
            <a:xfrm>
              <a:off x="614" y="1819"/>
              <a:ext cx="341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baseline="-25000"/>
                <a:t>3</a:t>
              </a:r>
              <a:r>
                <a:rPr lang="en-US" altLang="en-US"/>
                <a:t>* = </a:t>
              </a:r>
              <a:r>
                <a:rPr lang="en-US" altLang="en-US" smtClean="0"/>
                <a:t>                                             </a:t>
              </a:r>
              <a:r>
                <a:rPr lang="en-US" altLang="en-US"/>
                <a:t>= 718 cars/order</a:t>
              </a:r>
            </a:p>
          </p:txBody>
        </p:sp>
        <p:sp>
          <p:nvSpPr>
            <p:cNvPr id="16447" name="Freeform 25"/>
            <p:cNvSpPr>
              <a:spLocks/>
            </p:cNvSpPr>
            <p:nvPr/>
          </p:nvSpPr>
          <p:spPr bwMode="auto">
            <a:xfrm>
              <a:off x="1306" y="1696"/>
              <a:ext cx="1454" cy="576"/>
            </a:xfrm>
            <a:custGeom>
              <a:avLst/>
              <a:gdLst>
                <a:gd name="T0" fmla="*/ 0 w 1454"/>
                <a:gd name="T1" fmla="*/ 396 h 576"/>
                <a:gd name="T2" fmla="*/ 56 w 1454"/>
                <a:gd name="T3" fmla="*/ 344 h 576"/>
                <a:gd name="T4" fmla="*/ 108 w 1454"/>
                <a:gd name="T5" fmla="*/ 576 h 576"/>
                <a:gd name="T6" fmla="*/ 164 w 1454"/>
                <a:gd name="T7" fmla="*/ 0 h 576"/>
                <a:gd name="T8" fmla="*/ 1454 w 1454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"/>
                <a:gd name="T16" fmla="*/ 0 h 576"/>
                <a:gd name="T17" fmla="*/ 1454 w 1454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" h="576">
                  <a:moveTo>
                    <a:pt x="0" y="396"/>
                  </a:moveTo>
                  <a:lnTo>
                    <a:pt x="56" y="344"/>
                  </a:lnTo>
                  <a:lnTo>
                    <a:pt x="108" y="576"/>
                  </a:lnTo>
                  <a:lnTo>
                    <a:pt x="164" y="0"/>
                  </a:lnTo>
                  <a:lnTo>
                    <a:pt x="1454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448" name="Rectangle 26"/>
            <p:cNvSpPr>
              <a:spLocks noChangeArrowheads="1"/>
            </p:cNvSpPr>
            <p:nvPr/>
          </p:nvSpPr>
          <p:spPr bwMode="auto">
            <a:xfrm>
              <a:off x="1678" y="1664"/>
              <a:ext cx="916" cy="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en-US" altLang="en-US"/>
                <a:t>2(5,000)(49)</a:t>
              </a:r>
            </a:p>
            <a:p>
              <a:pPr algn="ctr">
                <a:lnSpc>
                  <a:spcPct val="115000"/>
                </a:lnSpc>
              </a:pPr>
              <a:r>
                <a:rPr lang="en-US" altLang="en-US"/>
                <a:t>(.2)(4.75)</a:t>
              </a:r>
            </a:p>
          </p:txBody>
        </p:sp>
        <p:sp>
          <p:nvSpPr>
            <p:cNvPr id="16449" name="Line 27"/>
            <p:cNvSpPr>
              <a:spLocks noChangeShapeType="1"/>
            </p:cNvSpPr>
            <p:nvPr/>
          </p:nvSpPr>
          <p:spPr bwMode="auto">
            <a:xfrm>
              <a:off x="1518" y="1968"/>
              <a:ext cx="1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aphicFrame>
        <p:nvGraphicFramePr>
          <p:cNvPr id="16433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093168"/>
              </p:ext>
            </p:extLst>
          </p:nvPr>
        </p:nvGraphicFramePr>
        <p:xfrm>
          <a:off x="6592888" y="1238250"/>
          <a:ext cx="175260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2" name="Equation" r:id="rId3" imgW="1737000" imgH="969120" progId="Equation.3">
                  <p:embed/>
                </p:oleObj>
              </mc:Choice>
              <mc:Fallback>
                <p:oleObj name="Equation" r:id="rId3" imgW="1737000" imgH="96912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2888" y="1238250"/>
                        <a:ext cx="1752600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40" name="Group 28"/>
          <p:cNvGrpSpPr>
            <a:grpSpLocks/>
          </p:cNvGrpSpPr>
          <p:nvPr/>
        </p:nvGrpSpPr>
        <p:grpSpPr bwMode="auto">
          <a:xfrm>
            <a:off x="5118101" y="3257553"/>
            <a:ext cx="2039938" cy="589360"/>
            <a:chOff x="3224" y="2736"/>
            <a:chExt cx="1285" cy="495"/>
          </a:xfrm>
        </p:grpSpPr>
        <p:sp>
          <p:nvSpPr>
            <p:cNvPr id="16444" name="Rectangle 29"/>
            <p:cNvSpPr>
              <a:spLocks noChangeArrowheads="1"/>
            </p:cNvSpPr>
            <p:nvPr/>
          </p:nvSpPr>
          <p:spPr bwMode="auto">
            <a:xfrm>
              <a:off x="3254" y="2921"/>
              <a:ext cx="125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1,000 — adjusted</a:t>
              </a:r>
            </a:p>
          </p:txBody>
        </p:sp>
        <p:sp>
          <p:nvSpPr>
            <p:cNvPr id="16445" name="Line 30"/>
            <p:cNvSpPr>
              <a:spLocks noChangeShapeType="1"/>
            </p:cNvSpPr>
            <p:nvPr/>
          </p:nvSpPr>
          <p:spPr bwMode="auto">
            <a:xfrm>
              <a:off x="3224" y="2736"/>
              <a:ext cx="552" cy="216"/>
            </a:xfrm>
            <a:prstGeom prst="line">
              <a:avLst/>
            </a:prstGeom>
            <a:noFill/>
            <a:ln w="76200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6441" name="Group 31"/>
          <p:cNvGrpSpPr>
            <a:grpSpLocks/>
          </p:cNvGrpSpPr>
          <p:nvPr/>
        </p:nvGrpSpPr>
        <p:grpSpPr bwMode="auto">
          <a:xfrm>
            <a:off x="5130801" y="4200529"/>
            <a:ext cx="2027238" cy="570310"/>
            <a:chOff x="3232" y="3528"/>
            <a:chExt cx="1277" cy="479"/>
          </a:xfrm>
        </p:grpSpPr>
        <p:sp>
          <p:nvSpPr>
            <p:cNvPr id="16442" name="Rectangle 32"/>
            <p:cNvSpPr>
              <a:spLocks noChangeArrowheads="1"/>
            </p:cNvSpPr>
            <p:nvPr/>
          </p:nvSpPr>
          <p:spPr bwMode="auto">
            <a:xfrm>
              <a:off x="3254" y="3697"/>
              <a:ext cx="125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2,000 — adjusted</a:t>
              </a:r>
            </a:p>
          </p:txBody>
        </p:sp>
        <p:sp>
          <p:nvSpPr>
            <p:cNvPr id="16443" name="Line 33"/>
            <p:cNvSpPr>
              <a:spLocks noChangeShapeType="1"/>
            </p:cNvSpPr>
            <p:nvPr/>
          </p:nvSpPr>
          <p:spPr bwMode="auto">
            <a:xfrm>
              <a:off x="3232" y="3528"/>
              <a:ext cx="552" cy="216"/>
            </a:xfrm>
            <a:prstGeom prst="line">
              <a:avLst/>
            </a:prstGeom>
            <a:noFill/>
            <a:ln w="76200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9" y="456010"/>
            <a:ext cx="8048625" cy="751284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Quantity Discount Example</a:t>
            </a:r>
          </a:p>
        </p:txBody>
      </p:sp>
      <p:graphicFrame>
        <p:nvGraphicFramePr>
          <p:cNvPr id="124931" name="Group 3"/>
          <p:cNvGraphicFramePr>
            <a:graphicFrameLocks noGrp="1"/>
          </p:cNvGraphicFramePr>
          <p:nvPr/>
        </p:nvGraphicFramePr>
        <p:xfrm>
          <a:off x="546100" y="1524000"/>
          <a:ext cx="8051800" cy="137864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81100"/>
                <a:gridCol w="342900"/>
                <a:gridCol w="469900"/>
                <a:gridCol w="1231900"/>
                <a:gridCol w="1155700"/>
                <a:gridCol w="1270000"/>
                <a:gridCol w="1143000"/>
                <a:gridCol w="1257300"/>
              </a:tblGrid>
              <a:tr h="2126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12.3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Cost Computations for Wohl’s Discount Store 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DISCOUNT NUMBER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UNIT PRICE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ORDER QUANTITY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ANNUAL PRODUCT COST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ANNUAL ORDERING COST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ANNUAL HOLDING COST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2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$5.00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700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$25,000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$350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$350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8900" algn="l"/>
                        </a:tabLst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$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25,700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$4.80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1,000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$24,000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$245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$480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8900" algn="l"/>
                        </a:tabLst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$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24,725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$4.75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7620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2,000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$23.750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r"/>
                        </a:tabLst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$122.50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$950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8900" algn="l"/>
                        </a:tabLst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$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24,822.50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8" marB="34298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4972" name="Rectangle 44"/>
          <p:cNvSpPr>
            <a:spLocks noChangeArrowheads="1"/>
          </p:cNvSpPr>
          <p:nvPr/>
        </p:nvSpPr>
        <p:spPr bwMode="auto">
          <a:xfrm>
            <a:off x="1417639" y="3211116"/>
            <a:ext cx="6307137" cy="95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/>
              <a:t>Choose the price and quantity that gives the lowest total cost</a:t>
            </a:r>
          </a:p>
          <a:p>
            <a:pPr algn="ctr">
              <a:lnSpc>
                <a:spcPct val="90000"/>
              </a:lnSpc>
              <a:spcBef>
                <a:spcPct val="40000"/>
              </a:spcBef>
            </a:pPr>
            <a:r>
              <a:rPr lang="en-US" altLang="en-US"/>
              <a:t>Buy 1,000 units at $4.80 per unit</a:t>
            </a:r>
          </a:p>
        </p:txBody>
      </p:sp>
      <p:sp>
        <p:nvSpPr>
          <p:cNvPr id="124973" name="Oval 45"/>
          <p:cNvSpPr>
            <a:spLocks noChangeArrowheads="1"/>
          </p:cNvSpPr>
          <p:nvPr/>
        </p:nvSpPr>
        <p:spPr bwMode="auto">
          <a:xfrm>
            <a:off x="7200900" y="2388394"/>
            <a:ext cx="1295400" cy="354806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24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24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72" grpId="0" autoUpdateAnimBg="0"/>
      <p:bldP spid="12497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Probabilistic Models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Safety </a:t>
            </a:r>
            <a:r>
              <a:rPr lang="en-US" dirty="0"/>
              <a:t>Stock</a:t>
            </a:r>
          </a:p>
        </p:txBody>
      </p:sp>
      <p:sp>
        <p:nvSpPr>
          <p:cNvPr id="132098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200150"/>
            <a:ext cx="8229600" cy="1314450"/>
          </a:xfrm>
        </p:spPr>
        <p:txBody>
          <a:bodyPr>
            <a:normAutofit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Used when demand is not constant or certain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 safety stock to achieve a desired service level and avoid stockouts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3076575" y="2553891"/>
            <a:ext cx="28103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/>
              <a:t>ROP = </a:t>
            </a:r>
            <a:r>
              <a:rPr lang="en-US" altLang="en-US" sz="28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800"/>
              <a:t> x </a:t>
            </a:r>
            <a:r>
              <a:rPr lang="en-US" alt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en-US" sz="2800"/>
              <a:t> + </a:t>
            </a:r>
            <a:r>
              <a:rPr lang="en-US" altLang="en-US" sz="2800" i="1">
                <a:latin typeface="Times New Roman" pitchFamily="18" charset="0"/>
                <a:cs typeface="Times New Roman" pitchFamily="18" charset="0"/>
              </a:rPr>
              <a:t>ss</a:t>
            </a: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717550" y="3301603"/>
            <a:ext cx="7708900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Annual stockout costs = </a:t>
            </a:r>
            <a:r>
              <a:rPr lang="en-US" sz="2400" b="1" dirty="0">
                <a:solidFill>
                  <a:schemeClr val="accent5"/>
                </a:solidFill>
                <a:latin typeface="+mn-lt"/>
                <a:cs typeface="+mn-cs"/>
              </a:rPr>
              <a:t>the sum of the units short </a:t>
            </a:r>
            <a:r>
              <a:rPr lang="en-US" sz="2400" dirty="0">
                <a:latin typeface="+mn-lt"/>
                <a:cs typeface="+mn-cs"/>
              </a:rPr>
              <a:t>x </a:t>
            </a:r>
            <a:r>
              <a:rPr lang="en-US" sz="2400" b="1" dirty="0">
                <a:solidFill>
                  <a:schemeClr val="accent1"/>
                </a:solidFill>
                <a:latin typeface="+mn-lt"/>
                <a:cs typeface="+mn-cs"/>
              </a:rPr>
              <a:t>the probability</a:t>
            </a:r>
            <a:r>
              <a:rPr lang="en-US" sz="2400" dirty="0">
                <a:latin typeface="+mn-lt"/>
                <a:cs typeface="+mn-cs"/>
              </a:rPr>
              <a:t> x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the stockout cost/unit </a:t>
            </a:r>
            <a:r>
              <a:rPr lang="en-US" sz="2400" dirty="0">
                <a:latin typeface="+mn-lt"/>
                <a:cs typeface="+mn-cs"/>
              </a:rPr>
              <a:t/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x </a:t>
            </a:r>
            <a:r>
              <a:rPr lang="en-US" sz="2400" b="1" dirty="0">
                <a:solidFill>
                  <a:schemeClr val="tx2"/>
                </a:solidFill>
                <a:latin typeface="+mn-lt"/>
                <a:cs typeface="+mn-cs"/>
              </a:rPr>
              <a:t>the number of orders per year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utoUpdateAnimBg="0"/>
      <p:bldP spid="125957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Safety Stock Example</a:t>
            </a:r>
          </a:p>
        </p:txBody>
      </p:sp>
      <p:graphicFrame>
        <p:nvGraphicFramePr>
          <p:cNvPr id="126979" name="Group 3"/>
          <p:cNvGraphicFramePr>
            <a:graphicFrameLocks noGrp="1"/>
          </p:cNvGraphicFramePr>
          <p:nvPr/>
        </p:nvGraphicFramePr>
        <p:xfrm>
          <a:off x="2082800" y="2043113"/>
          <a:ext cx="5486400" cy="24669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92400"/>
                <a:gridCol w="1003300"/>
                <a:gridCol w="762000"/>
                <a:gridCol w="1028700"/>
              </a:tblGrid>
              <a:tr h="43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NUMBER OF UNITS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PROBABILITY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968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30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968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40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968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ROP   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  <a:sym typeface="Wingdings" charset="0"/>
                        </a:rPr>
                        <a:t>    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968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60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968500" algn="r"/>
                        </a:tabLst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70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r>
                        <a:rPr kumimoji="0" 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1.0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863600" algn="dec"/>
                        </a:tabLst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7014" name="Rectangle 38"/>
          <p:cNvSpPr>
            <a:spLocks noChangeArrowheads="1"/>
          </p:cNvSpPr>
          <p:nvPr/>
        </p:nvSpPr>
        <p:spPr bwMode="auto">
          <a:xfrm>
            <a:off x="338138" y="1132285"/>
            <a:ext cx="8489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ROP = 50 units	Stockout cost = $40 per frame</a:t>
            </a:r>
          </a:p>
          <a:p>
            <a:r>
              <a:rPr lang="en-US" altLang="en-US" sz="2400"/>
              <a:t>Orders per year = 6 	Carrying cost = $5 per frame per year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14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Safety Stock Example</a:t>
            </a:r>
          </a:p>
        </p:txBody>
      </p:sp>
      <p:sp>
        <p:nvSpPr>
          <p:cNvPr id="134146" name="Rectangle 3"/>
          <p:cNvSpPr>
            <a:spLocks noChangeArrowheads="1"/>
          </p:cNvSpPr>
          <p:nvPr/>
        </p:nvSpPr>
        <p:spPr bwMode="auto">
          <a:xfrm>
            <a:off x="338139" y="1132285"/>
            <a:ext cx="8489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149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ROP = 50 units	Stockout cost = $40 per frame</a:t>
            </a:r>
          </a:p>
          <a:p>
            <a:r>
              <a:rPr lang="en-US" altLang="en-US" sz="2400"/>
              <a:t>Orders per year = 6 	Carrying cost = $5 per frame per year</a:t>
            </a:r>
          </a:p>
        </p:txBody>
      </p:sp>
      <p:graphicFrame>
        <p:nvGraphicFramePr>
          <p:cNvPr id="128004" name="Group 4"/>
          <p:cNvGraphicFramePr>
            <a:graphicFrameLocks noGrp="1"/>
          </p:cNvGraphicFramePr>
          <p:nvPr/>
        </p:nvGraphicFramePr>
        <p:xfrm>
          <a:off x="546100" y="1990725"/>
          <a:ext cx="8001000" cy="17335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04900"/>
                <a:gridCol w="1892300"/>
                <a:gridCol w="4076700"/>
                <a:gridCol w="927100"/>
              </a:tblGrid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SAFETY STOCK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6286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ADDITIONAL HOLDING COST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6286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STOCKOUT COST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6286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TOTAL COST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62865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334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20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5240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(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20)($5) = $100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3225800" algn="r"/>
                          <a:tab pos="3314700" algn="l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	$0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$100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334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10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5240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(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10)($5) = $  50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3225800" algn="r"/>
                          <a:tab pos="3314700" algn="l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(10)(.1)($40)(6)	=	$240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$290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334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1524000" algn="r"/>
                        </a:tabLst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$    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3225800" algn="r"/>
                          <a:tab pos="3314700" algn="l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(10)(.2)($40)(6) + (20)(.1)($40)(6)	=	$960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>
                          <a:tab pos="571500" algn="r"/>
                        </a:tabLst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	$960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8038" name="Rectangle 38"/>
          <p:cNvSpPr>
            <a:spLocks noChangeArrowheads="1"/>
          </p:cNvSpPr>
          <p:nvPr/>
        </p:nvSpPr>
        <p:spPr bwMode="auto">
          <a:xfrm>
            <a:off x="1748117" y="3950494"/>
            <a:ext cx="5647764" cy="82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altLang="en-US"/>
              <a:t>A safety stock of 20 frames gives the lowest total cost</a:t>
            </a:r>
          </a:p>
          <a:p>
            <a:pPr algn="ctr">
              <a:lnSpc>
                <a:spcPct val="140000"/>
              </a:lnSpc>
            </a:pPr>
            <a:r>
              <a:rPr lang="en-US" altLang="en-US"/>
              <a:t>ROP = 50 + 20 = 70 frames</a:t>
            </a:r>
          </a:p>
        </p:txBody>
      </p:sp>
      <p:sp>
        <p:nvSpPr>
          <p:cNvPr id="128039" name="Oval 39"/>
          <p:cNvSpPr>
            <a:spLocks noChangeArrowheads="1"/>
          </p:cNvSpPr>
          <p:nvPr/>
        </p:nvSpPr>
        <p:spPr bwMode="auto">
          <a:xfrm>
            <a:off x="7591425" y="2533650"/>
            <a:ext cx="1041400" cy="36195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12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38" grpId="0" autoUpdateAnimBg="0"/>
      <p:bldP spid="12803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6" name="Group 2"/>
          <p:cNvGrpSpPr>
            <a:grpSpLocks/>
          </p:cNvGrpSpPr>
          <p:nvPr/>
        </p:nvGrpSpPr>
        <p:grpSpPr bwMode="auto">
          <a:xfrm>
            <a:off x="1368426" y="1159669"/>
            <a:ext cx="5857875" cy="3505200"/>
            <a:chOff x="862" y="926"/>
            <a:chExt cx="3690" cy="2944"/>
          </a:xfrm>
        </p:grpSpPr>
        <p:grpSp>
          <p:nvGrpSpPr>
            <p:cNvPr id="135208" name="Group 3"/>
            <p:cNvGrpSpPr>
              <a:grpSpLocks/>
            </p:cNvGrpSpPr>
            <p:nvPr/>
          </p:nvGrpSpPr>
          <p:grpSpPr bwMode="auto">
            <a:xfrm>
              <a:off x="1344" y="3096"/>
              <a:ext cx="3208" cy="400"/>
              <a:chOff x="1296" y="3096"/>
              <a:chExt cx="3208" cy="400"/>
            </a:xfrm>
          </p:grpSpPr>
          <p:sp>
            <p:nvSpPr>
              <p:cNvPr id="129028" name="Rectangle 4"/>
              <p:cNvSpPr>
                <a:spLocks noChangeArrowheads="1"/>
              </p:cNvSpPr>
              <p:nvPr/>
            </p:nvSpPr>
            <p:spPr bwMode="auto">
              <a:xfrm>
                <a:off x="1296" y="3096"/>
                <a:ext cx="3208" cy="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  <a:cs typeface="+mn-cs"/>
                </a:endParaRPr>
              </a:p>
            </p:txBody>
          </p:sp>
          <p:sp>
            <p:nvSpPr>
              <p:cNvPr id="135219" name="AutoShape 5"/>
              <p:cNvSpPr>
                <a:spLocks/>
              </p:cNvSpPr>
              <p:nvPr/>
            </p:nvSpPr>
            <p:spPr bwMode="auto">
              <a:xfrm>
                <a:off x="3304" y="3128"/>
                <a:ext cx="192" cy="352"/>
              </a:xfrm>
              <a:prstGeom prst="rightBrace">
                <a:avLst>
                  <a:gd name="adj1" fmla="val 15278"/>
                  <a:gd name="adj2" fmla="val 50000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/>
              </a:p>
            </p:txBody>
          </p:sp>
          <p:sp>
            <p:nvSpPr>
              <p:cNvPr id="135220" name="Rectangle 6"/>
              <p:cNvSpPr>
                <a:spLocks noChangeArrowheads="1"/>
              </p:cNvSpPr>
              <p:nvPr/>
            </p:nvSpPr>
            <p:spPr bwMode="auto">
              <a:xfrm>
                <a:off x="2604" y="3211"/>
                <a:ext cx="599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/>
                  <a:t>Safety stock</a:t>
                </a:r>
              </a:p>
            </p:txBody>
          </p:sp>
          <p:sp>
            <p:nvSpPr>
              <p:cNvPr id="135221" name="Rectangle 7"/>
              <p:cNvSpPr>
                <a:spLocks noChangeArrowheads="1"/>
              </p:cNvSpPr>
              <p:nvPr/>
            </p:nvSpPr>
            <p:spPr bwMode="auto">
              <a:xfrm>
                <a:off x="3478" y="3211"/>
                <a:ext cx="5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/>
                  <a:t>16.5 units</a:t>
                </a:r>
              </a:p>
            </p:txBody>
          </p:sp>
        </p:grpSp>
        <p:grpSp>
          <p:nvGrpSpPr>
            <p:cNvPr id="135209" name="Group 8"/>
            <p:cNvGrpSpPr>
              <a:grpSpLocks/>
            </p:cNvGrpSpPr>
            <p:nvPr/>
          </p:nvGrpSpPr>
          <p:grpSpPr bwMode="auto">
            <a:xfrm>
              <a:off x="862" y="926"/>
              <a:ext cx="3690" cy="2944"/>
              <a:chOff x="814" y="926"/>
              <a:chExt cx="3690" cy="2944"/>
            </a:xfrm>
          </p:grpSpPr>
          <p:sp>
            <p:nvSpPr>
              <p:cNvPr id="135211" name="Freeform 9"/>
              <p:cNvSpPr>
                <a:spLocks/>
              </p:cNvSpPr>
              <p:nvPr/>
            </p:nvSpPr>
            <p:spPr bwMode="auto">
              <a:xfrm>
                <a:off x="1293" y="926"/>
                <a:ext cx="906" cy="2190"/>
              </a:xfrm>
              <a:custGeom>
                <a:avLst/>
                <a:gdLst>
                  <a:gd name="T0" fmla="*/ 11 w 906"/>
                  <a:gd name="T1" fmla="*/ 231 h 2190"/>
                  <a:gd name="T2" fmla="*/ 75 w 906"/>
                  <a:gd name="T3" fmla="*/ 274 h 2190"/>
                  <a:gd name="T4" fmla="*/ 62 w 906"/>
                  <a:gd name="T5" fmla="*/ 381 h 2190"/>
                  <a:gd name="T6" fmla="*/ 160 w 906"/>
                  <a:gd name="T7" fmla="*/ 453 h 2190"/>
                  <a:gd name="T8" fmla="*/ 176 w 906"/>
                  <a:gd name="T9" fmla="*/ 570 h 2190"/>
                  <a:gd name="T10" fmla="*/ 267 w 906"/>
                  <a:gd name="T11" fmla="*/ 621 h 2190"/>
                  <a:gd name="T12" fmla="*/ 280 w 906"/>
                  <a:gd name="T13" fmla="*/ 717 h 2190"/>
                  <a:gd name="T14" fmla="*/ 379 w 906"/>
                  <a:gd name="T15" fmla="*/ 807 h 2190"/>
                  <a:gd name="T16" fmla="*/ 387 w 906"/>
                  <a:gd name="T17" fmla="*/ 922 h 2190"/>
                  <a:gd name="T18" fmla="*/ 467 w 906"/>
                  <a:gd name="T19" fmla="*/ 973 h 2190"/>
                  <a:gd name="T20" fmla="*/ 486 w 906"/>
                  <a:gd name="T21" fmla="*/ 1071 h 2190"/>
                  <a:gd name="T22" fmla="*/ 584 w 906"/>
                  <a:gd name="T23" fmla="*/ 1146 h 2190"/>
                  <a:gd name="T24" fmla="*/ 598 w 906"/>
                  <a:gd name="T25" fmla="*/ 1250 h 2190"/>
                  <a:gd name="T26" fmla="*/ 691 w 906"/>
                  <a:gd name="T27" fmla="*/ 1317 h 2190"/>
                  <a:gd name="T28" fmla="*/ 702 w 906"/>
                  <a:gd name="T29" fmla="*/ 1426 h 2190"/>
                  <a:gd name="T30" fmla="*/ 795 w 906"/>
                  <a:gd name="T31" fmla="*/ 1519 h 2190"/>
                  <a:gd name="T32" fmla="*/ 808 w 906"/>
                  <a:gd name="T33" fmla="*/ 1599 h 2190"/>
                  <a:gd name="T34" fmla="*/ 902 w 906"/>
                  <a:gd name="T35" fmla="*/ 1717 h 2190"/>
                  <a:gd name="T36" fmla="*/ 902 w 906"/>
                  <a:gd name="T37" fmla="*/ 2178 h 2190"/>
                  <a:gd name="T38" fmla="*/ 3 w 906"/>
                  <a:gd name="T39" fmla="*/ 2178 h 2190"/>
                  <a:gd name="T40" fmla="*/ 11 w 906"/>
                  <a:gd name="T41" fmla="*/ 231 h 219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06"/>
                  <a:gd name="T64" fmla="*/ 0 h 2190"/>
                  <a:gd name="T65" fmla="*/ 906 w 906"/>
                  <a:gd name="T66" fmla="*/ 2190 h 219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06" h="2190">
                    <a:moveTo>
                      <a:pt x="11" y="231"/>
                    </a:moveTo>
                    <a:cubicBezTo>
                      <a:pt x="22" y="0"/>
                      <a:pt x="67" y="249"/>
                      <a:pt x="75" y="274"/>
                    </a:cubicBezTo>
                    <a:cubicBezTo>
                      <a:pt x="83" y="299"/>
                      <a:pt x="48" y="351"/>
                      <a:pt x="62" y="381"/>
                    </a:cubicBezTo>
                    <a:cubicBezTo>
                      <a:pt x="76" y="411"/>
                      <a:pt x="141" y="422"/>
                      <a:pt x="160" y="453"/>
                    </a:cubicBezTo>
                    <a:cubicBezTo>
                      <a:pt x="179" y="484"/>
                      <a:pt x="158" y="542"/>
                      <a:pt x="176" y="570"/>
                    </a:cubicBezTo>
                    <a:cubicBezTo>
                      <a:pt x="194" y="598"/>
                      <a:pt x="250" y="597"/>
                      <a:pt x="267" y="621"/>
                    </a:cubicBezTo>
                    <a:cubicBezTo>
                      <a:pt x="284" y="645"/>
                      <a:pt x="261" y="686"/>
                      <a:pt x="280" y="717"/>
                    </a:cubicBezTo>
                    <a:cubicBezTo>
                      <a:pt x="299" y="748"/>
                      <a:pt x="361" y="773"/>
                      <a:pt x="379" y="807"/>
                    </a:cubicBezTo>
                    <a:cubicBezTo>
                      <a:pt x="397" y="841"/>
                      <a:pt x="372" y="894"/>
                      <a:pt x="387" y="922"/>
                    </a:cubicBezTo>
                    <a:cubicBezTo>
                      <a:pt x="402" y="950"/>
                      <a:pt x="451" y="948"/>
                      <a:pt x="467" y="973"/>
                    </a:cubicBezTo>
                    <a:cubicBezTo>
                      <a:pt x="483" y="998"/>
                      <a:pt x="467" y="1042"/>
                      <a:pt x="486" y="1071"/>
                    </a:cubicBezTo>
                    <a:cubicBezTo>
                      <a:pt x="505" y="1100"/>
                      <a:pt x="565" y="1116"/>
                      <a:pt x="584" y="1146"/>
                    </a:cubicBezTo>
                    <a:cubicBezTo>
                      <a:pt x="603" y="1176"/>
                      <a:pt x="580" y="1222"/>
                      <a:pt x="598" y="1250"/>
                    </a:cubicBezTo>
                    <a:cubicBezTo>
                      <a:pt x="616" y="1278"/>
                      <a:pt x="674" y="1288"/>
                      <a:pt x="691" y="1317"/>
                    </a:cubicBezTo>
                    <a:cubicBezTo>
                      <a:pt x="708" y="1346"/>
                      <a:pt x="685" y="1392"/>
                      <a:pt x="702" y="1426"/>
                    </a:cubicBezTo>
                    <a:cubicBezTo>
                      <a:pt x="719" y="1460"/>
                      <a:pt x="777" y="1490"/>
                      <a:pt x="795" y="1519"/>
                    </a:cubicBezTo>
                    <a:cubicBezTo>
                      <a:pt x="813" y="1548"/>
                      <a:pt x="790" y="1566"/>
                      <a:pt x="808" y="1599"/>
                    </a:cubicBezTo>
                    <a:cubicBezTo>
                      <a:pt x="826" y="1632"/>
                      <a:pt x="886" y="1621"/>
                      <a:pt x="902" y="1717"/>
                    </a:cubicBezTo>
                    <a:cubicBezTo>
                      <a:pt x="904" y="1826"/>
                      <a:pt x="906" y="2025"/>
                      <a:pt x="902" y="2178"/>
                    </a:cubicBezTo>
                    <a:cubicBezTo>
                      <a:pt x="730" y="2190"/>
                      <a:pt x="375" y="2178"/>
                      <a:pt x="3" y="2178"/>
                    </a:cubicBezTo>
                    <a:cubicBezTo>
                      <a:pt x="0" y="1899"/>
                      <a:pt x="9" y="637"/>
                      <a:pt x="11" y="23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35212" name="Line 10"/>
              <p:cNvSpPr>
                <a:spLocks noChangeShapeType="1"/>
              </p:cNvSpPr>
              <p:nvPr/>
            </p:nvSpPr>
            <p:spPr bwMode="auto">
              <a:xfrm>
                <a:off x="2196" y="2640"/>
                <a:ext cx="0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grpSp>
            <p:nvGrpSpPr>
              <p:cNvPr id="135213" name="Group 11"/>
              <p:cNvGrpSpPr>
                <a:grpSpLocks/>
              </p:cNvGrpSpPr>
              <p:nvPr/>
            </p:nvGrpSpPr>
            <p:grpSpPr bwMode="auto">
              <a:xfrm>
                <a:off x="814" y="2551"/>
                <a:ext cx="3690" cy="220"/>
                <a:chOff x="814" y="2551"/>
                <a:chExt cx="3690" cy="220"/>
              </a:xfrm>
            </p:grpSpPr>
            <p:sp>
              <p:nvSpPr>
                <p:cNvPr id="135215" name="Line 12"/>
                <p:cNvSpPr>
                  <a:spLocks noChangeShapeType="1"/>
                </p:cNvSpPr>
                <p:nvPr/>
              </p:nvSpPr>
              <p:spPr bwMode="auto">
                <a:xfrm>
                  <a:off x="1296" y="2640"/>
                  <a:ext cx="90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  <p:sp>
              <p:nvSpPr>
                <p:cNvPr id="135216" name="Line 13"/>
                <p:cNvSpPr>
                  <a:spLocks noChangeShapeType="1"/>
                </p:cNvSpPr>
                <p:nvPr/>
              </p:nvSpPr>
              <p:spPr bwMode="auto">
                <a:xfrm>
                  <a:off x="2204" y="2640"/>
                  <a:ext cx="230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  <p:sp>
              <p:nvSpPr>
                <p:cNvPr id="135217" name="Rectangle 14"/>
                <p:cNvSpPr>
                  <a:spLocks noChangeArrowheads="1"/>
                </p:cNvSpPr>
                <p:nvPr/>
              </p:nvSpPr>
              <p:spPr bwMode="auto">
                <a:xfrm>
                  <a:off x="814" y="2551"/>
                  <a:ext cx="420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050"/>
                    <a:t>ROP </a:t>
                  </a:r>
                  <a:r>
                    <a:rPr lang="en-US" altLang="en-US" sz="1050">
                      <a:sym typeface="Wingdings" pitchFamily="2" charset="2"/>
                    </a:rPr>
                    <a:t></a:t>
                  </a:r>
                  <a:endParaRPr lang="en-US" altLang="en-US" sz="1050"/>
                </a:p>
              </p:txBody>
            </p:sp>
          </p:grpSp>
          <p:sp>
            <p:nvSpPr>
              <p:cNvPr id="135214" name="Rectangle 15"/>
              <p:cNvSpPr>
                <a:spLocks noChangeArrowheads="1"/>
              </p:cNvSpPr>
              <p:nvPr/>
            </p:nvSpPr>
            <p:spPr bwMode="auto">
              <a:xfrm>
                <a:off x="1750" y="3551"/>
                <a:ext cx="48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/>
                  <a:t>Place order</a:t>
                </a:r>
              </a:p>
            </p:txBody>
          </p:sp>
        </p:grpSp>
        <p:sp>
          <p:nvSpPr>
            <p:cNvPr id="135210" name="Line 16"/>
            <p:cNvSpPr>
              <a:spLocks noChangeShapeType="1"/>
            </p:cNvSpPr>
            <p:nvPr/>
          </p:nvSpPr>
          <p:spPr bwMode="auto">
            <a:xfrm>
              <a:off x="1344" y="3104"/>
              <a:ext cx="3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5170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Demand</a:t>
            </a:r>
          </a:p>
        </p:txBody>
      </p:sp>
      <p:grpSp>
        <p:nvGrpSpPr>
          <p:cNvPr id="129042" name="Group 18"/>
          <p:cNvGrpSpPr>
            <a:grpSpLocks/>
          </p:cNvGrpSpPr>
          <p:nvPr/>
        </p:nvGrpSpPr>
        <p:grpSpPr bwMode="auto">
          <a:xfrm>
            <a:off x="1095377" y="1238250"/>
            <a:ext cx="6600825" cy="3324225"/>
            <a:chOff x="642" y="992"/>
            <a:chExt cx="4158" cy="2792"/>
          </a:xfrm>
        </p:grpSpPr>
        <p:sp>
          <p:nvSpPr>
            <p:cNvPr id="135204" name="Freeform 19"/>
            <p:cNvSpPr>
              <a:spLocks/>
            </p:cNvSpPr>
            <p:nvPr/>
          </p:nvSpPr>
          <p:spPr bwMode="auto">
            <a:xfrm>
              <a:off x="1296" y="992"/>
              <a:ext cx="3504" cy="2520"/>
            </a:xfrm>
            <a:custGeom>
              <a:avLst/>
              <a:gdLst>
                <a:gd name="T0" fmla="*/ 0 w 3504"/>
                <a:gd name="T1" fmla="*/ 0 h 2520"/>
                <a:gd name="T2" fmla="*/ 0 w 3504"/>
                <a:gd name="T3" fmla="*/ 2520 h 2520"/>
                <a:gd name="T4" fmla="*/ 3504 w 3504"/>
                <a:gd name="T5" fmla="*/ 2520 h 2520"/>
                <a:gd name="T6" fmla="*/ 0 60000 65536"/>
                <a:gd name="T7" fmla="*/ 0 60000 65536"/>
                <a:gd name="T8" fmla="*/ 0 60000 65536"/>
                <a:gd name="T9" fmla="*/ 0 w 3504"/>
                <a:gd name="T10" fmla="*/ 0 h 2520"/>
                <a:gd name="T11" fmla="*/ 3504 w 3504"/>
                <a:gd name="T12" fmla="*/ 2520 h 25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04" h="2520">
                  <a:moveTo>
                    <a:pt x="0" y="0"/>
                  </a:moveTo>
                  <a:lnTo>
                    <a:pt x="0" y="2520"/>
                  </a:lnTo>
                  <a:lnTo>
                    <a:pt x="3504" y="2520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5205" name="Rectangle 20"/>
            <p:cNvSpPr>
              <a:spLocks noChangeArrowheads="1"/>
            </p:cNvSpPr>
            <p:nvPr/>
          </p:nvSpPr>
          <p:spPr bwMode="auto">
            <a:xfrm rot="16200000">
              <a:off x="236" y="2180"/>
              <a:ext cx="98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Inventory level</a:t>
              </a:r>
            </a:p>
          </p:txBody>
        </p:sp>
        <p:sp>
          <p:nvSpPr>
            <p:cNvPr id="135206" name="Rectangle 21"/>
            <p:cNvSpPr>
              <a:spLocks noChangeArrowheads="1"/>
            </p:cNvSpPr>
            <p:nvPr/>
          </p:nvSpPr>
          <p:spPr bwMode="auto">
            <a:xfrm>
              <a:off x="4142" y="3551"/>
              <a:ext cx="32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Time</a:t>
              </a:r>
            </a:p>
          </p:txBody>
        </p:sp>
        <p:sp>
          <p:nvSpPr>
            <p:cNvPr id="135207" name="Rectangle 22"/>
            <p:cNvSpPr>
              <a:spLocks noChangeArrowheads="1"/>
            </p:cNvSpPr>
            <p:nvPr/>
          </p:nvSpPr>
          <p:spPr bwMode="auto">
            <a:xfrm>
              <a:off x="1118" y="3471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0</a:t>
              </a:r>
            </a:p>
          </p:txBody>
        </p:sp>
      </p:grpSp>
      <p:grpSp>
        <p:nvGrpSpPr>
          <p:cNvPr id="129047" name="Group 23"/>
          <p:cNvGrpSpPr>
            <a:grpSpLocks/>
          </p:cNvGrpSpPr>
          <p:nvPr/>
        </p:nvGrpSpPr>
        <p:grpSpPr bwMode="auto">
          <a:xfrm>
            <a:off x="3556001" y="2056210"/>
            <a:ext cx="2452688" cy="1234678"/>
            <a:chOff x="2192" y="1679"/>
            <a:chExt cx="1545" cy="1037"/>
          </a:xfrm>
        </p:grpSpPr>
        <p:sp>
          <p:nvSpPr>
            <p:cNvPr id="129048" name="Line 24"/>
            <p:cNvSpPr>
              <a:spLocks noChangeShapeType="1"/>
            </p:cNvSpPr>
            <p:nvPr/>
          </p:nvSpPr>
          <p:spPr bwMode="auto">
            <a:xfrm>
              <a:off x="2192" y="2636"/>
              <a:ext cx="268" cy="80"/>
            </a:xfrm>
            <a:prstGeom prst="line">
              <a:avLst/>
            </a:prstGeom>
            <a:noFill/>
            <a:ln w="38100">
              <a:solidFill>
                <a:schemeClr val="accent4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lt"/>
                <a:cs typeface="+mn-cs"/>
              </a:endParaRPr>
            </a:p>
          </p:txBody>
        </p:sp>
        <p:grpSp>
          <p:nvGrpSpPr>
            <p:cNvPr id="135201" name="Group 25"/>
            <p:cNvGrpSpPr>
              <a:grpSpLocks/>
            </p:cNvGrpSpPr>
            <p:nvPr/>
          </p:nvGrpSpPr>
          <p:grpSpPr bwMode="auto">
            <a:xfrm>
              <a:off x="2288" y="1679"/>
              <a:ext cx="1449" cy="965"/>
              <a:chOff x="2288" y="1679"/>
              <a:chExt cx="1449" cy="965"/>
            </a:xfrm>
          </p:grpSpPr>
          <p:sp>
            <p:nvSpPr>
              <p:cNvPr id="129050" name="Rectangle 26"/>
              <p:cNvSpPr>
                <a:spLocks noChangeArrowheads="1"/>
              </p:cNvSpPr>
              <p:nvPr/>
            </p:nvSpPr>
            <p:spPr bwMode="auto">
              <a:xfrm>
                <a:off x="2478" y="1679"/>
                <a:ext cx="1259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cs typeface="+mn-cs"/>
                  </a:rPr>
                  <a:t>Minimum demand during lead time</a:t>
                </a:r>
              </a:p>
            </p:txBody>
          </p:sp>
          <p:sp>
            <p:nvSpPr>
              <p:cNvPr id="129051" name="Line 27"/>
              <p:cNvSpPr>
                <a:spLocks noChangeShapeType="1"/>
              </p:cNvSpPr>
              <p:nvPr/>
            </p:nvSpPr>
            <p:spPr bwMode="auto">
              <a:xfrm flipH="1">
                <a:off x="2288" y="1828"/>
                <a:ext cx="236" cy="816"/>
              </a:xfrm>
              <a:prstGeom prst="line">
                <a:avLst/>
              </a:prstGeom>
              <a:noFill/>
              <a:ln w="38100">
                <a:solidFill>
                  <a:schemeClr val="accent4">
                    <a:lumMod val="50000"/>
                  </a:schemeClr>
                </a:solidFill>
                <a:round/>
                <a:headEnd/>
                <a:tailEnd type="triangle" w="sm" len="sm"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129052" name="Group 28"/>
          <p:cNvGrpSpPr>
            <a:grpSpLocks/>
          </p:cNvGrpSpPr>
          <p:nvPr/>
        </p:nvGrpSpPr>
        <p:grpSpPr bwMode="auto">
          <a:xfrm>
            <a:off x="3549651" y="2305050"/>
            <a:ext cx="3033713" cy="1914525"/>
            <a:chOff x="2236" y="1888"/>
            <a:chExt cx="1911" cy="1608"/>
          </a:xfrm>
        </p:grpSpPr>
        <p:sp>
          <p:nvSpPr>
            <p:cNvPr id="135196" name="Line 29"/>
            <p:cNvSpPr>
              <a:spLocks noChangeShapeType="1"/>
            </p:cNvSpPr>
            <p:nvPr/>
          </p:nvSpPr>
          <p:spPr bwMode="auto">
            <a:xfrm>
              <a:off x="2236" y="2644"/>
              <a:ext cx="268" cy="85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grpSp>
          <p:nvGrpSpPr>
            <p:cNvPr id="135197" name="Group 30"/>
            <p:cNvGrpSpPr>
              <a:grpSpLocks/>
            </p:cNvGrpSpPr>
            <p:nvPr/>
          </p:nvGrpSpPr>
          <p:grpSpPr bwMode="auto">
            <a:xfrm>
              <a:off x="2316" y="1888"/>
              <a:ext cx="1831" cy="944"/>
              <a:chOff x="2268" y="1888"/>
              <a:chExt cx="1831" cy="944"/>
            </a:xfrm>
          </p:grpSpPr>
          <p:sp>
            <p:nvSpPr>
              <p:cNvPr id="135198" name="Rectangle 31"/>
              <p:cNvSpPr>
                <a:spLocks noChangeArrowheads="1"/>
              </p:cNvSpPr>
              <p:nvPr/>
            </p:nvSpPr>
            <p:spPr bwMode="auto">
              <a:xfrm>
                <a:off x="2566" y="1888"/>
                <a:ext cx="153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 b="1">
                    <a:solidFill>
                      <a:schemeClr val="accent1"/>
                    </a:solidFill>
                  </a:rPr>
                  <a:t>Maximum demand during lead time</a:t>
                </a:r>
              </a:p>
            </p:txBody>
          </p:sp>
          <p:sp>
            <p:nvSpPr>
              <p:cNvPr id="135199" name="Line 32"/>
              <p:cNvSpPr>
                <a:spLocks noChangeShapeType="1"/>
              </p:cNvSpPr>
              <p:nvPr/>
            </p:nvSpPr>
            <p:spPr bwMode="auto">
              <a:xfrm flipH="1">
                <a:off x="2268" y="2040"/>
                <a:ext cx="348" cy="792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</p:grpSp>
      </p:grpSp>
      <p:grpSp>
        <p:nvGrpSpPr>
          <p:cNvPr id="129057" name="Group 33"/>
          <p:cNvGrpSpPr>
            <a:grpSpLocks/>
          </p:cNvGrpSpPr>
          <p:nvPr/>
        </p:nvGrpSpPr>
        <p:grpSpPr bwMode="auto">
          <a:xfrm>
            <a:off x="3556001" y="2581275"/>
            <a:ext cx="2813050" cy="1162050"/>
            <a:chOff x="2240" y="2120"/>
            <a:chExt cx="1772" cy="976"/>
          </a:xfrm>
        </p:grpSpPr>
        <p:sp>
          <p:nvSpPr>
            <p:cNvPr id="135193" name="Line 34"/>
            <p:cNvSpPr>
              <a:spLocks noChangeShapeType="1"/>
            </p:cNvSpPr>
            <p:nvPr/>
          </p:nvSpPr>
          <p:spPr bwMode="auto">
            <a:xfrm>
              <a:off x="2240" y="2644"/>
              <a:ext cx="268" cy="452"/>
            </a:xfrm>
            <a:prstGeom prst="line">
              <a:avLst/>
            </a:prstGeom>
            <a:noFill/>
            <a:ln w="38100">
              <a:solidFill>
                <a:srgbClr val="255898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5194" name="Rectangle 35"/>
            <p:cNvSpPr>
              <a:spLocks noChangeArrowheads="1"/>
            </p:cNvSpPr>
            <p:nvPr/>
          </p:nvSpPr>
          <p:spPr bwMode="auto">
            <a:xfrm>
              <a:off x="2654" y="2120"/>
              <a:ext cx="135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 b="1">
                  <a:solidFill>
                    <a:schemeClr val="tx2"/>
                  </a:solidFill>
                </a:rPr>
                <a:t>Mean demand during lead time</a:t>
              </a:r>
            </a:p>
          </p:txBody>
        </p:sp>
        <p:sp>
          <p:nvSpPr>
            <p:cNvPr id="135195" name="Line 36"/>
            <p:cNvSpPr>
              <a:spLocks noChangeShapeType="1"/>
            </p:cNvSpPr>
            <p:nvPr/>
          </p:nvSpPr>
          <p:spPr bwMode="auto">
            <a:xfrm flipH="1">
              <a:off x="2400" y="2284"/>
              <a:ext cx="288" cy="584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9061" name="Group 37"/>
          <p:cNvGrpSpPr>
            <a:grpSpLocks/>
          </p:cNvGrpSpPr>
          <p:nvPr/>
        </p:nvGrpSpPr>
        <p:grpSpPr bwMode="auto">
          <a:xfrm>
            <a:off x="3994150" y="3199210"/>
            <a:ext cx="3316288" cy="1039415"/>
            <a:chOff x="2468" y="2639"/>
            <a:chExt cx="2089" cy="873"/>
          </a:xfrm>
        </p:grpSpPr>
        <p:sp>
          <p:nvSpPr>
            <p:cNvPr id="135189" name="Freeform 38"/>
            <p:cNvSpPr>
              <a:spLocks/>
            </p:cNvSpPr>
            <p:nvPr/>
          </p:nvSpPr>
          <p:spPr bwMode="auto">
            <a:xfrm>
              <a:off x="2468" y="2656"/>
              <a:ext cx="199" cy="856"/>
            </a:xfrm>
            <a:custGeom>
              <a:avLst/>
              <a:gdLst>
                <a:gd name="T0" fmla="*/ 8 w 199"/>
                <a:gd name="T1" fmla="*/ 0 h 856"/>
                <a:gd name="T2" fmla="*/ 24 w 199"/>
                <a:gd name="T3" fmla="*/ 128 h 856"/>
                <a:gd name="T4" fmla="*/ 116 w 199"/>
                <a:gd name="T5" fmla="*/ 284 h 856"/>
                <a:gd name="T6" fmla="*/ 196 w 199"/>
                <a:gd name="T7" fmla="*/ 436 h 856"/>
                <a:gd name="T8" fmla="*/ 132 w 199"/>
                <a:gd name="T9" fmla="*/ 596 h 856"/>
                <a:gd name="T10" fmla="*/ 36 w 199"/>
                <a:gd name="T11" fmla="*/ 748 h 856"/>
                <a:gd name="T12" fmla="*/ 0 w 199"/>
                <a:gd name="T13" fmla="*/ 856 h 8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9"/>
                <a:gd name="T22" fmla="*/ 0 h 856"/>
                <a:gd name="T23" fmla="*/ 199 w 199"/>
                <a:gd name="T24" fmla="*/ 856 h 8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9" h="856">
                  <a:moveTo>
                    <a:pt x="8" y="0"/>
                  </a:moveTo>
                  <a:cubicBezTo>
                    <a:pt x="7" y="40"/>
                    <a:pt x="6" y="81"/>
                    <a:pt x="24" y="128"/>
                  </a:cubicBezTo>
                  <a:cubicBezTo>
                    <a:pt x="42" y="175"/>
                    <a:pt x="87" y="233"/>
                    <a:pt x="116" y="284"/>
                  </a:cubicBezTo>
                  <a:cubicBezTo>
                    <a:pt x="145" y="335"/>
                    <a:pt x="193" y="384"/>
                    <a:pt x="196" y="436"/>
                  </a:cubicBezTo>
                  <a:cubicBezTo>
                    <a:pt x="199" y="488"/>
                    <a:pt x="159" y="544"/>
                    <a:pt x="132" y="596"/>
                  </a:cubicBezTo>
                  <a:cubicBezTo>
                    <a:pt x="105" y="648"/>
                    <a:pt x="58" y="705"/>
                    <a:pt x="36" y="748"/>
                  </a:cubicBezTo>
                  <a:cubicBezTo>
                    <a:pt x="14" y="791"/>
                    <a:pt x="7" y="823"/>
                    <a:pt x="0" y="856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grpSp>
          <p:nvGrpSpPr>
            <p:cNvPr id="135190" name="Group 39"/>
            <p:cNvGrpSpPr>
              <a:grpSpLocks/>
            </p:cNvGrpSpPr>
            <p:nvPr/>
          </p:nvGrpSpPr>
          <p:grpSpPr bwMode="auto">
            <a:xfrm>
              <a:off x="2580" y="2639"/>
              <a:ext cx="1977" cy="319"/>
              <a:chOff x="2580" y="2639"/>
              <a:chExt cx="1977" cy="319"/>
            </a:xfrm>
          </p:grpSpPr>
          <p:sp>
            <p:nvSpPr>
              <p:cNvPr id="135191" name="Rectangle 40"/>
              <p:cNvSpPr>
                <a:spLocks noChangeArrowheads="1"/>
              </p:cNvSpPr>
              <p:nvPr/>
            </p:nvSpPr>
            <p:spPr bwMode="auto">
              <a:xfrm>
                <a:off x="2639" y="2639"/>
                <a:ext cx="1918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050"/>
                  <a:t>Normal distribution probability of demand during lead time</a:t>
                </a:r>
              </a:p>
            </p:txBody>
          </p:sp>
          <p:sp>
            <p:nvSpPr>
              <p:cNvPr id="135192" name="Line 41"/>
              <p:cNvSpPr>
                <a:spLocks noChangeShapeType="1"/>
              </p:cNvSpPr>
              <p:nvPr/>
            </p:nvSpPr>
            <p:spPr bwMode="auto">
              <a:xfrm flipH="1">
                <a:off x="2580" y="2756"/>
                <a:ext cx="112" cy="1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</p:grpSp>
      </p:grpSp>
      <p:grpSp>
        <p:nvGrpSpPr>
          <p:cNvPr id="129066" name="Group 42"/>
          <p:cNvGrpSpPr>
            <a:grpSpLocks/>
          </p:cNvGrpSpPr>
          <p:nvPr/>
        </p:nvGrpSpPr>
        <p:grpSpPr bwMode="auto">
          <a:xfrm>
            <a:off x="4368800" y="3456385"/>
            <a:ext cx="2930525" cy="258365"/>
            <a:chOff x="2704" y="2855"/>
            <a:chExt cx="1846" cy="217"/>
          </a:xfrm>
        </p:grpSpPr>
        <p:sp>
          <p:nvSpPr>
            <p:cNvPr id="135187" name="Rectangle 43"/>
            <p:cNvSpPr>
              <a:spLocks noChangeArrowheads="1"/>
            </p:cNvSpPr>
            <p:nvPr/>
          </p:nvSpPr>
          <p:spPr bwMode="auto">
            <a:xfrm>
              <a:off x="2746" y="2855"/>
              <a:ext cx="18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/>
                <a:t>Expected demand during lead time (350 kits)</a:t>
              </a:r>
            </a:p>
          </p:txBody>
        </p:sp>
        <p:sp>
          <p:nvSpPr>
            <p:cNvPr id="135188" name="Line 44"/>
            <p:cNvSpPr>
              <a:spLocks noChangeShapeType="1"/>
            </p:cNvSpPr>
            <p:nvPr/>
          </p:nvSpPr>
          <p:spPr bwMode="auto">
            <a:xfrm flipH="1">
              <a:off x="2704" y="2980"/>
              <a:ext cx="92" cy="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9069" name="Group 45"/>
          <p:cNvGrpSpPr>
            <a:grpSpLocks/>
          </p:cNvGrpSpPr>
          <p:nvPr/>
        </p:nvGrpSpPr>
        <p:grpSpPr bwMode="auto">
          <a:xfrm>
            <a:off x="4235451" y="2827735"/>
            <a:ext cx="2709863" cy="367903"/>
            <a:chOff x="2620" y="2327"/>
            <a:chExt cx="1707" cy="309"/>
          </a:xfrm>
        </p:grpSpPr>
        <p:sp>
          <p:nvSpPr>
            <p:cNvPr id="135185" name="Rectangle 46"/>
            <p:cNvSpPr>
              <a:spLocks noChangeArrowheads="1"/>
            </p:cNvSpPr>
            <p:nvPr/>
          </p:nvSpPr>
          <p:spPr bwMode="auto">
            <a:xfrm>
              <a:off x="2654" y="2327"/>
              <a:ext cx="16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/>
                <a:t>ROP = 350 + safety stock of 16.5 = 366.5</a:t>
              </a:r>
            </a:p>
          </p:txBody>
        </p:sp>
        <p:sp>
          <p:nvSpPr>
            <p:cNvPr id="135186" name="Line 47"/>
            <p:cNvSpPr>
              <a:spLocks noChangeShapeType="1"/>
            </p:cNvSpPr>
            <p:nvPr/>
          </p:nvSpPr>
          <p:spPr bwMode="auto">
            <a:xfrm flipH="1">
              <a:off x="2620" y="2492"/>
              <a:ext cx="132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29072" name="Group 48"/>
          <p:cNvGrpSpPr>
            <a:grpSpLocks/>
          </p:cNvGrpSpPr>
          <p:nvPr/>
        </p:nvGrpSpPr>
        <p:grpSpPr bwMode="auto">
          <a:xfrm>
            <a:off x="3463926" y="3205161"/>
            <a:ext cx="1362075" cy="1469231"/>
            <a:chOff x="2182" y="2644"/>
            <a:chExt cx="858" cy="1234"/>
          </a:xfrm>
        </p:grpSpPr>
        <p:grpSp>
          <p:nvGrpSpPr>
            <p:cNvPr id="135180" name="Group 49"/>
            <p:cNvGrpSpPr>
              <a:grpSpLocks/>
            </p:cNvGrpSpPr>
            <p:nvPr/>
          </p:nvGrpSpPr>
          <p:grpSpPr bwMode="auto">
            <a:xfrm>
              <a:off x="2182" y="2644"/>
              <a:ext cx="858" cy="1234"/>
              <a:chOff x="2134" y="2644"/>
              <a:chExt cx="858" cy="1234"/>
            </a:xfrm>
          </p:grpSpPr>
          <p:sp>
            <p:nvSpPr>
              <p:cNvPr id="135182" name="Line 50"/>
              <p:cNvSpPr>
                <a:spLocks noChangeShapeType="1"/>
              </p:cNvSpPr>
              <p:nvPr/>
            </p:nvSpPr>
            <p:spPr bwMode="auto">
              <a:xfrm>
                <a:off x="2468" y="2644"/>
                <a:ext cx="0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35183" name="Rectangle 51"/>
              <p:cNvSpPr>
                <a:spLocks noChangeArrowheads="1"/>
              </p:cNvSpPr>
              <p:nvPr/>
            </p:nvSpPr>
            <p:spPr bwMode="auto">
              <a:xfrm>
                <a:off x="2415" y="3559"/>
                <a:ext cx="577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/>
                  <a:t>Receive order</a:t>
                </a:r>
              </a:p>
            </p:txBody>
          </p:sp>
          <p:sp>
            <p:nvSpPr>
              <p:cNvPr id="135184" name="Rectangle 52"/>
              <p:cNvSpPr>
                <a:spLocks noChangeArrowheads="1"/>
              </p:cNvSpPr>
              <p:nvPr/>
            </p:nvSpPr>
            <p:spPr bwMode="auto">
              <a:xfrm>
                <a:off x="2134" y="3523"/>
                <a:ext cx="402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00"/>
                  <a:t>Lead time</a:t>
                </a:r>
              </a:p>
            </p:txBody>
          </p:sp>
        </p:grpSp>
        <p:sp>
          <p:nvSpPr>
            <p:cNvPr id="135181" name="Line 53"/>
            <p:cNvSpPr>
              <a:spLocks noChangeShapeType="1"/>
            </p:cNvSpPr>
            <p:nvPr/>
          </p:nvSpPr>
          <p:spPr bwMode="auto">
            <a:xfrm>
              <a:off x="2260" y="3780"/>
              <a:ext cx="2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29078" name="Rectangle 54"/>
          <p:cNvSpPr>
            <a:spLocks noChangeArrowheads="1"/>
          </p:cNvSpPr>
          <p:nvPr/>
        </p:nvSpPr>
        <p:spPr bwMode="auto">
          <a:xfrm>
            <a:off x="7067550" y="1188244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12.8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9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29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2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2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2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129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2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78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Demand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709614" y="1278731"/>
            <a:ext cx="77231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Use prescribed service levels to set safety stock when the cost of stockouts cannot be determined</a:t>
            </a:r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1228725" y="2572942"/>
            <a:ext cx="47051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ROP = demand during lead time +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000" i="1">
                <a:latin typeface="Symbol" pitchFamily="18" charset="2"/>
              </a:rPr>
              <a:t>s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dLT</a:t>
            </a:r>
            <a:endParaRPr lang="en-US" altLang="en-US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1000126" y="3449242"/>
            <a:ext cx="7135813" cy="5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095500" indent="-2095500"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905000" algn="r"/>
                <a:tab pos="2095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US" altLang="en-US" sz="1600"/>
              <a:t>where	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1600"/>
              <a:t> =	Number of standard deviations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US" altLang="en-US" sz="1600"/>
              <a:t>	</a:t>
            </a:r>
            <a:r>
              <a:rPr lang="en-US" altLang="en-US" sz="1600" i="1">
                <a:latin typeface="Symbol" pitchFamily="18" charset="2"/>
              </a:rPr>
              <a:t>s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dLT</a:t>
            </a:r>
            <a:r>
              <a:rPr lang="en-US" altLang="en-US" sz="1600"/>
              <a:t> =	Standard deviation of demand during lead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autoUpdateAnimBg="0"/>
      <p:bldP spid="133124" grpId="0" autoUpdateAnimBg="0"/>
      <p:bldP spid="133125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Demand</a:t>
            </a:r>
          </a:p>
        </p:txBody>
      </p:sp>
      <p:grpSp>
        <p:nvGrpSpPr>
          <p:cNvPr id="131075" name="Group 3"/>
          <p:cNvGrpSpPr>
            <a:grpSpLocks/>
          </p:cNvGrpSpPr>
          <p:nvPr/>
        </p:nvGrpSpPr>
        <p:grpSpPr bwMode="auto">
          <a:xfrm>
            <a:off x="4076700" y="3830249"/>
            <a:ext cx="1587500" cy="427435"/>
            <a:chOff x="2568" y="3217"/>
            <a:chExt cx="1000" cy="359"/>
          </a:xfrm>
        </p:grpSpPr>
        <p:grpSp>
          <p:nvGrpSpPr>
            <p:cNvPr id="139289" name="Group 4"/>
            <p:cNvGrpSpPr>
              <a:grpSpLocks/>
            </p:cNvGrpSpPr>
            <p:nvPr/>
          </p:nvGrpSpPr>
          <p:grpSpPr bwMode="auto">
            <a:xfrm>
              <a:off x="2568" y="3217"/>
              <a:ext cx="984" cy="341"/>
              <a:chOff x="2568" y="3217"/>
              <a:chExt cx="984" cy="341"/>
            </a:xfrm>
          </p:grpSpPr>
          <p:sp>
            <p:nvSpPr>
              <p:cNvPr id="139291" name="Line 5"/>
              <p:cNvSpPr>
                <a:spLocks noChangeShapeType="1"/>
              </p:cNvSpPr>
              <p:nvPr/>
            </p:nvSpPr>
            <p:spPr bwMode="auto">
              <a:xfrm>
                <a:off x="2568" y="3393"/>
                <a:ext cx="9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39292" name="Rectangle 6"/>
              <p:cNvSpPr>
                <a:spLocks noChangeArrowheads="1"/>
              </p:cNvSpPr>
              <p:nvPr/>
            </p:nvSpPr>
            <p:spPr bwMode="auto">
              <a:xfrm>
                <a:off x="2785" y="3217"/>
                <a:ext cx="550" cy="3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/>
                  <a:t>Safety stock</a:t>
                </a:r>
              </a:p>
            </p:txBody>
          </p:sp>
        </p:grpSp>
        <p:sp>
          <p:nvSpPr>
            <p:cNvPr id="139290" name="Line 7"/>
            <p:cNvSpPr>
              <a:spLocks noChangeShapeType="1"/>
            </p:cNvSpPr>
            <p:nvPr/>
          </p:nvSpPr>
          <p:spPr bwMode="auto">
            <a:xfrm>
              <a:off x="3568" y="3256"/>
              <a:ext cx="0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31080" name="Group 8"/>
          <p:cNvGrpSpPr>
            <a:grpSpLocks/>
          </p:cNvGrpSpPr>
          <p:nvPr/>
        </p:nvGrpSpPr>
        <p:grpSpPr bwMode="auto">
          <a:xfrm>
            <a:off x="3108325" y="1333500"/>
            <a:ext cx="1874838" cy="2369345"/>
            <a:chOff x="1958" y="1120"/>
            <a:chExt cx="1181" cy="1990"/>
          </a:xfrm>
        </p:grpSpPr>
        <p:sp>
          <p:nvSpPr>
            <p:cNvPr id="139286" name="Line 9"/>
            <p:cNvSpPr>
              <a:spLocks noChangeShapeType="1"/>
            </p:cNvSpPr>
            <p:nvPr/>
          </p:nvSpPr>
          <p:spPr bwMode="auto">
            <a:xfrm>
              <a:off x="2552" y="1120"/>
              <a:ext cx="0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9287" name="Rectangle 10"/>
            <p:cNvSpPr>
              <a:spLocks noChangeArrowheads="1"/>
            </p:cNvSpPr>
            <p:nvPr/>
          </p:nvSpPr>
          <p:spPr bwMode="auto">
            <a:xfrm>
              <a:off x="1958" y="1737"/>
              <a:ext cx="1181" cy="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Probability of</a:t>
              </a:r>
              <a:br>
                <a:rPr lang="en-US" altLang="en-US" sz="1200"/>
              </a:br>
              <a:r>
                <a:rPr lang="en-US" altLang="en-US" sz="1200"/>
                <a:t>no stockout</a:t>
              </a:r>
              <a:br>
                <a:rPr lang="en-US" altLang="en-US" sz="1200"/>
              </a:br>
              <a:r>
                <a:rPr lang="en-US" altLang="en-US" sz="1200"/>
                <a:t>95% of the time</a:t>
              </a:r>
            </a:p>
          </p:txBody>
        </p:sp>
        <p:sp>
          <p:nvSpPr>
            <p:cNvPr id="139288" name="Rectangle 11"/>
            <p:cNvSpPr>
              <a:spLocks noChangeArrowheads="1"/>
            </p:cNvSpPr>
            <p:nvPr/>
          </p:nvSpPr>
          <p:spPr bwMode="auto">
            <a:xfrm>
              <a:off x="2174" y="2769"/>
              <a:ext cx="683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Mean demand 350</a:t>
              </a:r>
            </a:p>
          </p:txBody>
        </p:sp>
      </p:grpSp>
      <p:grpSp>
        <p:nvGrpSpPr>
          <p:cNvPr id="131084" name="Group 12"/>
          <p:cNvGrpSpPr>
            <a:grpSpLocks/>
          </p:cNvGrpSpPr>
          <p:nvPr/>
        </p:nvGrpSpPr>
        <p:grpSpPr bwMode="auto">
          <a:xfrm>
            <a:off x="5067301" y="2556269"/>
            <a:ext cx="1427163" cy="973931"/>
            <a:chOff x="3192" y="2147"/>
            <a:chExt cx="899" cy="818"/>
          </a:xfrm>
        </p:grpSpPr>
        <p:grpSp>
          <p:nvGrpSpPr>
            <p:cNvPr id="139282" name="Group 13"/>
            <p:cNvGrpSpPr>
              <a:grpSpLocks/>
            </p:cNvGrpSpPr>
            <p:nvPr/>
          </p:nvGrpSpPr>
          <p:grpSpPr bwMode="auto">
            <a:xfrm>
              <a:off x="3568" y="2147"/>
              <a:ext cx="523" cy="578"/>
              <a:chOff x="3568" y="2147"/>
              <a:chExt cx="523" cy="578"/>
            </a:xfrm>
          </p:grpSpPr>
          <p:sp>
            <p:nvSpPr>
              <p:cNvPr id="139284" name="Freeform 14"/>
              <p:cNvSpPr>
                <a:spLocks/>
              </p:cNvSpPr>
              <p:nvPr/>
            </p:nvSpPr>
            <p:spPr bwMode="auto">
              <a:xfrm>
                <a:off x="3568" y="2147"/>
                <a:ext cx="523" cy="578"/>
              </a:xfrm>
              <a:custGeom>
                <a:avLst/>
                <a:gdLst>
                  <a:gd name="T0" fmla="*/ 0 w 523"/>
                  <a:gd name="T1" fmla="*/ 0 h 578"/>
                  <a:gd name="T2" fmla="*/ 0 w 523"/>
                  <a:gd name="T3" fmla="*/ 578 h 578"/>
                  <a:gd name="T4" fmla="*/ 523 w 523"/>
                  <a:gd name="T5" fmla="*/ 578 h 578"/>
                  <a:gd name="T6" fmla="*/ 515 w 523"/>
                  <a:gd name="T7" fmla="*/ 552 h 578"/>
                  <a:gd name="T8" fmla="*/ 443 w 523"/>
                  <a:gd name="T9" fmla="*/ 544 h 578"/>
                  <a:gd name="T10" fmla="*/ 307 w 523"/>
                  <a:gd name="T11" fmla="*/ 450 h 578"/>
                  <a:gd name="T12" fmla="*/ 235 w 523"/>
                  <a:gd name="T13" fmla="*/ 384 h 578"/>
                  <a:gd name="T14" fmla="*/ 91 w 523"/>
                  <a:gd name="T15" fmla="*/ 154 h 578"/>
                  <a:gd name="T16" fmla="*/ 0 w 523"/>
                  <a:gd name="T17" fmla="*/ 0 h 5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23"/>
                  <a:gd name="T28" fmla="*/ 0 h 578"/>
                  <a:gd name="T29" fmla="*/ 523 w 523"/>
                  <a:gd name="T30" fmla="*/ 578 h 5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23" h="578">
                    <a:moveTo>
                      <a:pt x="0" y="0"/>
                    </a:moveTo>
                    <a:lnTo>
                      <a:pt x="0" y="578"/>
                    </a:lnTo>
                    <a:lnTo>
                      <a:pt x="523" y="578"/>
                    </a:lnTo>
                    <a:cubicBezTo>
                      <a:pt x="514" y="553"/>
                      <a:pt x="515" y="562"/>
                      <a:pt x="515" y="552"/>
                    </a:cubicBezTo>
                    <a:cubicBezTo>
                      <a:pt x="444" y="545"/>
                      <a:pt x="461" y="562"/>
                      <a:pt x="443" y="544"/>
                    </a:cubicBezTo>
                    <a:lnTo>
                      <a:pt x="307" y="450"/>
                    </a:lnTo>
                    <a:lnTo>
                      <a:pt x="235" y="384"/>
                    </a:lnTo>
                    <a:cubicBezTo>
                      <a:pt x="199" y="333"/>
                      <a:pt x="130" y="218"/>
                      <a:pt x="91" y="154"/>
                    </a:cubicBezTo>
                    <a:cubicBezTo>
                      <a:pt x="52" y="90"/>
                      <a:pt x="19" y="3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39285" name="Line 15"/>
              <p:cNvSpPr>
                <a:spLocks noChangeShapeType="1"/>
              </p:cNvSpPr>
              <p:nvPr/>
            </p:nvSpPr>
            <p:spPr bwMode="auto">
              <a:xfrm>
                <a:off x="3568" y="2160"/>
                <a:ext cx="0" cy="5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</p:grpSp>
        <p:sp>
          <p:nvSpPr>
            <p:cNvPr id="139283" name="Rectangle 16"/>
            <p:cNvSpPr>
              <a:spLocks noChangeArrowheads="1"/>
            </p:cNvSpPr>
            <p:nvPr/>
          </p:nvSpPr>
          <p:spPr bwMode="auto">
            <a:xfrm>
              <a:off x="3192" y="2756"/>
              <a:ext cx="66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ROP = ? kits</a:t>
              </a:r>
            </a:p>
          </p:txBody>
        </p:sp>
      </p:grpSp>
      <p:grpSp>
        <p:nvGrpSpPr>
          <p:cNvPr id="131089" name="Group 17"/>
          <p:cNvGrpSpPr>
            <a:grpSpLocks/>
          </p:cNvGrpSpPr>
          <p:nvPr/>
        </p:nvGrpSpPr>
        <p:grpSpPr bwMode="auto">
          <a:xfrm>
            <a:off x="1130300" y="3248017"/>
            <a:ext cx="6748463" cy="301228"/>
            <a:chOff x="712" y="2728"/>
            <a:chExt cx="4251" cy="253"/>
          </a:xfrm>
        </p:grpSpPr>
        <p:sp>
          <p:nvSpPr>
            <p:cNvPr id="139280" name="Line 18"/>
            <p:cNvSpPr>
              <a:spLocks noChangeShapeType="1"/>
            </p:cNvSpPr>
            <p:nvPr/>
          </p:nvSpPr>
          <p:spPr bwMode="auto">
            <a:xfrm>
              <a:off x="712" y="2728"/>
              <a:ext cx="40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9281" name="Rectangle 19"/>
            <p:cNvSpPr>
              <a:spLocks noChangeArrowheads="1"/>
            </p:cNvSpPr>
            <p:nvPr/>
          </p:nvSpPr>
          <p:spPr bwMode="auto">
            <a:xfrm>
              <a:off x="4486" y="2772"/>
              <a:ext cx="477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Quantity</a:t>
              </a:r>
            </a:p>
          </p:txBody>
        </p:sp>
      </p:grpSp>
      <p:grpSp>
        <p:nvGrpSpPr>
          <p:cNvPr id="131092" name="Group 20"/>
          <p:cNvGrpSpPr>
            <a:grpSpLocks/>
          </p:cNvGrpSpPr>
          <p:nvPr/>
        </p:nvGrpSpPr>
        <p:grpSpPr bwMode="auto">
          <a:xfrm>
            <a:off x="2679701" y="3876676"/>
            <a:ext cx="5522913" cy="902494"/>
            <a:chOff x="1688" y="3256"/>
            <a:chExt cx="3479" cy="758"/>
          </a:xfrm>
        </p:grpSpPr>
        <p:sp>
          <p:nvSpPr>
            <p:cNvPr id="139275" name="Line 21"/>
            <p:cNvSpPr>
              <a:spLocks noChangeShapeType="1"/>
            </p:cNvSpPr>
            <p:nvPr/>
          </p:nvSpPr>
          <p:spPr bwMode="auto">
            <a:xfrm>
              <a:off x="1688" y="3576"/>
              <a:ext cx="26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9276" name="Line 22"/>
            <p:cNvSpPr>
              <a:spLocks noChangeShapeType="1"/>
            </p:cNvSpPr>
            <p:nvPr/>
          </p:nvSpPr>
          <p:spPr bwMode="auto">
            <a:xfrm>
              <a:off x="2552" y="3256"/>
              <a:ext cx="0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9277" name="Rectangle 23"/>
            <p:cNvSpPr>
              <a:spLocks noChangeArrowheads="1"/>
            </p:cNvSpPr>
            <p:nvPr/>
          </p:nvSpPr>
          <p:spPr bwMode="auto">
            <a:xfrm>
              <a:off x="3670" y="3673"/>
              <a:ext cx="1497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Number of </a:t>
              </a:r>
              <a:br>
                <a:rPr lang="en-US" altLang="en-US" sz="1200"/>
              </a:br>
              <a:r>
                <a:rPr lang="en-US" altLang="en-US" sz="1200"/>
                <a:t>standard deviations</a:t>
              </a:r>
            </a:p>
          </p:txBody>
        </p:sp>
        <p:sp>
          <p:nvSpPr>
            <p:cNvPr id="139278" name="Rectangle 24"/>
            <p:cNvSpPr>
              <a:spLocks noChangeArrowheads="1"/>
            </p:cNvSpPr>
            <p:nvPr/>
          </p:nvSpPr>
          <p:spPr bwMode="auto">
            <a:xfrm>
              <a:off x="2454" y="3567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0</a:t>
              </a:r>
            </a:p>
          </p:txBody>
        </p:sp>
        <p:sp>
          <p:nvSpPr>
            <p:cNvPr id="139279" name="Rectangle 25"/>
            <p:cNvSpPr>
              <a:spLocks noChangeArrowheads="1"/>
            </p:cNvSpPr>
            <p:nvPr/>
          </p:nvSpPr>
          <p:spPr bwMode="auto">
            <a:xfrm>
              <a:off x="3470" y="3559"/>
              <a:ext cx="1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z</a:t>
              </a:r>
            </a:p>
          </p:txBody>
        </p:sp>
      </p:grpSp>
      <p:sp>
        <p:nvSpPr>
          <p:cNvPr id="131098" name="Freeform 26"/>
          <p:cNvSpPr>
            <a:spLocks/>
          </p:cNvSpPr>
          <p:nvPr/>
        </p:nvSpPr>
        <p:spPr bwMode="auto">
          <a:xfrm>
            <a:off x="1593850" y="1334691"/>
            <a:ext cx="4946650" cy="1899047"/>
          </a:xfrm>
          <a:custGeom>
            <a:avLst/>
            <a:gdLst>
              <a:gd name="T0" fmla="*/ 0 w 3116"/>
              <a:gd name="T1" fmla="*/ 2519362 h 1595"/>
              <a:gd name="T2" fmla="*/ 215900 w 3116"/>
              <a:gd name="T3" fmla="*/ 2468562 h 1595"/>
              <a:gd name="T4" fmla="*/ 495300 w 3116"/>
              <a:gd name="T5" fmla="*/ 2189162 h 1595"/>
              <a:gd name="T6" fmla="*/ 838200 w 3116"/>
              <a:gd name="T7" fmla="*/ 1662112 h 1595"/>
              <a:gd name="T8" fmla="*/ 1276350 w 3116"/>
              <a:gd name="T9" fmla="*/ 900112 h 1595"/>
              <a:gd name="T10" fmla="*/ 1866900 w 3116"/>
              <a:gd name="T11" fmla="*/ 207962 h 1595"/>
              <a:gd name="T12" fmla="*/ 2457450 w 3116"/>
              <a:gd name="T13" fmla="*/ 11112 h 1595"/>
              <a:gd name="T14" fmla="*/ 3105150 w 3116"/>
              <a:gd name="T15" fmla="*/ 271462 h 1595"/>
              <a:gd name="T16" fmla="*/ 3632200 w 3116"/>
              <a:gd name="T17" fmla="*/ 881062 h 1595"/>
              <a:gd name="T18" fmla="*/ 4083050 w 3116"/>
              <a:gd name="T19" fmla="*/ 1649412 h 1595"/>
              <a:gd name="T20" fmla="*/ 4432300 w 3116"/>
              <a:gd name="T21" fmla="*/ 2233612 h 1595"/>
              <a:gd name="T22" fmla="*/ 4749800 w 3116"/>
              <a:gd name="T23" fmla="*/ 2487612 h 1595"/>
              <a:gd name="T24" fmla="*/ 4946650 w 3116"/>
              <a:gd name="T25" fmla="*/ 2506662 h 159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116"/>
              <a:gd name="T40" fmla="*/ 0 h 1595"/>
              <a:gd name="T41" fmla="*/ 3116 w 3116"/>
              <a:gd name="T42" fmla="*/ 1595 h 159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116" h="1595">
                <a:moveTo>
                  <a:pt x="0" y="1587"/>
                </a:moveTo>
                <a:cubicBezTo>
                  <a:pt x="42" y="1588"/>
                  <a:pt x="84" y="1590"/>
                  <a:pt x="136" y="1555"/>
                </a:cubicBezTo>
                <a:cubicBezTo>
                  <a:pt x="188" y="1520"/>
                  <a:pt x="247" y="1464"/>
                  <a:pt x="312" y="1379"/>
                </a:cubicBezTo>
                <a:cubicBezTo>
                  <a:pt x="377" y="1294"/>
                  <a:pt x="446" y="1182"/>
                  <a:pt x="528" y="1047"/>
                </a:cubicBezTo>
                <a:cubicBezTo>
                  <a:pt x="610" y="912"/>
                  <a:pt x="696" y="720"/>
                  <a:pt x="804" y="567"/>
                </a:cubicBezTo>
                <a:cubicBezTo>
                  <a:pt x="912" y="414"/>
                  <a:pt x="1052" y="224"/>
                  <a:pt x="1176" y="131"/>
                </a:cubicBezTo>
                <a:cubicBezTo>
                  <a:pt x="1300" y="38"/>
                  <a:pt x="1418" y="0"/>
                  <a:pt x="1548" y="7"/>
                </a:cubicBezTo>
                <a:cubicBezTo>
                  <a:pt x="1678" y="14"/>
                  <a:pt x="1833" y="80"/>
                  <a:pt x="1956" y="171"/>
                </a:cubicBezTo>
                <a:cubicBezTo>
                  <a:pt x="2079" y="262"/>
                  <a:pt x="2185" y="410"/>
                  <a:pt x="2288" y="555"/>
                </a:cubicBezTo>
                <a:cubicBezTo>
                  <a:pt x="2391" y="700"/>
                  <a:pt x="2488" y="897"/>
                  <a:pt x="2572" y="1039"/>
                </a:cubicBezTo>
                <a:cubicBezTo>
                  <a:pt x="2656" y="1181"/>
                  <a:pt x="2722" y="1319"/>
                  <a:pt x="2792" y="1407"/>
                </a:cubicBezTo>
                <a:cubicBezTo>
                  <a:pt x="2862" y="1495"/>
                  <a:pt x="2940" y="1539"/>
                  <a:pt x="2992" y="1567"/>
                </a:cubicBezTo>
                <a:cubicBezTo>
                  <a:pt x="3044" y="1595"/>
                  <a:pt x="3090" y="1577"/>
                  <a:pt x="3116" y="1579"/>
                </a:cubicBezTo>
              </a:path>
            </a:pathLst>
          </a:custGeom>
          <a:noFill/>
          <a:ln w="1016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31099" name="Group 27"/>
          <p:cNvGrpSpPr>
            <a:grpSpLocks/>
          </p:cNvGrpSpPr>
          <p:nvPr/>
        </p:nvGrpSpPr>
        <p:grpSpPr bwMode="auto">
          <a:xfrm>
            <a:off x="5648326" y="2020491"/>
            <a:ext cx="2182813" cy="1065609"/>
            <a:chOff x="3558" y="1697"/>
            <a:chExt cx="1375" cy="895"/>
          </a:xfrm>
        </p:grpSpPr>
        <p:sp>
          <p:nvSpPr>
            <p:cNvPr id="139273" name="Rectangle 28"/>
            <p:cNvSpPr>
              <a:spLocks noChangeArrowheads="1"/>
            </p:cNvSpPr>
            <p:nvPr/>
          </p:nvSpPr>
          <p:spPr bwMode="auto">
            <a:xfrm>
              <a:off x="3558" y="1697"/>
              <a:ext cx="1375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Risk of a stockout (5% of area of normal curve)</a:t>
              </a:r>
            </a:p>
          </p:txBody>
        </p:sp>
        <p:sp>
          <p:nvSpPr>
            <p:cNvPr id="139274" name="Line 29"/>
            <p:cNvSpPr>
              <a:spLocks noChangeShapeType="1"/>
            </p:cNvSpPr>
            <p:nvPr/>
          </p:nvSpPr>
          <p:spPr bwMode="auto">
            <a:xfrm flipH="1">
              <a:off x="3672" y="2160"/>
              <a:ext cx="352" cy="43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3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3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3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9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Example</a:t>
            </a: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696914" y="1021556"/>
            <a:ext cx="7748587" cy="116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90600" indent="-990600"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8128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Symbol" pitchFamily="18" charset="2"/>
              </a:rPr>
              <a:t>	m</a:t>
            </a:r>
            <a:r>
              <a:rPr lang="en-US" altLang="en-US" sz="1600"/>
              <a:t> =	Average demand = 350 kits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Symbol" pitchFamily="18" charset="2"/>
              </a:rPr>
              <a:t>	s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dLT</a:t>
            </a:r>
            <a:r>
              <a:rPr lang="en-US" altLang="en-US" sz="1600"/>
              <a:t> =	Standard deviation of </a:t>
            </a:r>
            <a:br>
              <a:rPr lang="en-US" altLang="en-US" sz="1600"/>
            </a:br>
            <a:r>
              <a:rPr lang="en-US" altLang="en-US" sz="1600"/>
              <a:t>demand during lead time = 10 kits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	Z</a:t>
            </a:r>
            <a:r>
              <a:rPr lang="en-US" altLang="en-US" sz="1600"/>
              <a:t> =	5% stockout policy (service level = 95%)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1141413" y="2341960"/>
            <a:ext cx="68881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/>
              <a:t>Using Appendix I, for an area under the curve of 95%, the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1600"/>
              <a:t> = 1.65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1597026" y="3064669"/>
            <a:ext cx="3993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Safety stock =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1600" i="1">
                <a:latin typeface="Symbol" pitchFamily="18" charset="2"/>
              </a:rPr>
              <a:t>s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dLT</a:t>
            </a:r>
            <a:r>
              <a:rPr lang="en-US" altLang="en-US" sz="1600"/>
              <a:t> = 1.65(10) = 16.5 kits</a:t>
            </a:r>
          </a:p>
        </p:txBody>
      </p:sp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860425" y="3573066"/>
            <a:ext cx="7696200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6800" indent="-2336800"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159000" algn="r"/>
                <a:tab pos="23368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US" altLang="en-US" sz="1600"/>
              <a:t>Reorder point	=	Expected demand during lead time + Safety stock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US" altLang="en-US" sz="1600"/>
              <a:t>	=	350 kits + 16.5 kits of safety stock</a:t>
            </a:r>
          </a:p>
          <a:p>
            <a:pPr>
              <a:lnSpc>
                <a:spcPct val="90000"/>
              </a:lnSpc>
              <a:spcBef>
                <a:spcPct val="25000"/>
              </a:spcBef>
            </a:pPr>
            <a:r>
              <a:rPr lang="en-US" altLang="en-US" sz="1600"/>
              <a:t>	=	366.5 or 367 kits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autoUpdateAnimBg="0"/>
      <p:bldP spid="135172" grpId="0" autoUpdateAnimBg="0"/>
      <p:bldP spid="135173" grpId="0" autoUpdateAnimBg="0"/>
      <p:bldP spid="135174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Other Probabilistic Models</a:t>
            </a:r>
          </a:p>
        </p:txBody>
      </p:sp>
      <p:sp>
        <p:nvSpPr>
          <p:cNvPr id="14336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When data on demand during lead time is not available, there are other models available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When demand is variable and lead time is constant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When lead time is variable and demand is constant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When both demand and lead time are variable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Other Probabilistic Models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646114" y="1335882"/>
            <a:ext cx="78882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/>
              <a:t>Demand is variable and lead time is constant</a:t>
            </a: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1736725" y="2083594"/>
            <a:ext cx="5645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54100" indent="-10541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ROP =	(</a:t>
            </a:r>
            <a:r>
              <a:rPr lang="en-US" altLang="en-US" sz="2400" i="1"/>
              <a:t>Average</a:t>
            </a:r>
            <a:r>
              <a:rPr lang="en-US" altLang="en-US" sz="2400"/>
              <a:t> daily demand </a:t>
            </a:r>
            <a:br>
              <a:rPr lang="en-US" altLang="en-US" sz="2400"/>
            </a:br>
            <a:r>
              <a:rPr lang="en-US" altLang="en-US" sz="2400"/>
              <a:t>x Lead time in days) + </a:t>
            </a: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400" i="1">
                <a:latin typeface="Symbol" pitchFamily="18" charset="2"/>
              </a:rPr>
              <a:t>s</a:t>
            </a:r>
            <a:r>
              <a:rPr lang="en-US" altLang="en-US" sz="2400" i="1" baseline="-25000">
                <a:latin typeface="Times New Roman" pitchFamily="18" charset="0"/>
                <a:cs typeface="Times New Roman" pitchFamily="18" charset="0"/>
              </a:rPr>
              <a:t>dLT</a:t>
            </a:r>
            <a:endParaRPr lang="en-US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9269" name="Group 5"/>
          <p:cNvGrpSpPr>
            <a:grpSpLocks/>
          </p:cNvGrpSpPr>
          <p:nvPr/>
        </p:nvGrpSpPr>
        <p:grpSpPr bwMode="auto">
          <a:xfrm>
            <a:off x="1177925" y="2944416"/>
            <a:ext cx="7261225" cy="1643063"/>
            <a:chOff x="742" y="2401"/>
            <a:chExt cx="4574" cy="1380"/>
          </a:xfrm>
        </p:grpSpPr>
        <p:sp>
          <p:nvSpPr>
            <p:cNvPr id="145413" name="Rectangle 6"/>
            <p:cNvSpPr>
              <a:spLocks noChangeArrowheads="1"/>
            </p:cNvSpPr>
            <p:nvPr/>
          </p:nvSpPr>
          <p:spPr bwMode="auto">
            <a:xfrm>
              <a:off x="742" y="2401"/>
              <a:ext cx="4574" cy="1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435100" algn="r"/>
                  <a:tab pos="1625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40000"/>
                </a:lnSpc>
              </a:pPr>
              <a:r>
                <a:rPr lang="en-US" altLang="en-US" sz="2400"/>
                <a:t>where	</a:t>
              </a:r>
              <a:r>
                <a:rPr lang="en-US" altLang="en-US" sz="2400" i="1">
                  <a:latin typeface="Symbol" pitchFamily="18" charset="2"/>
                </a:rPr>
                <a:t>s</a:t>
              </a:r>
              <a:r>
                <a:rPr lang="en-US" altLang="en-US" sz="2400" i="1" baseline="-25000">
                  <a:latin typeface="Times New Roman" pitchFamily="18" charset="0"/>
                  <a:cs typeface="Times New Roman" pitchFamily="18" charset="0"/>
                </a:rPr>
                <a:t>dLT</a:t>
              </a:r>
              <a:r>
                <a:rPr lang="en-US" altLang="en-US" sz="2400"/>
                <a:t>	= </a:t>
              </a:r>
              <a:r>
                <a:rPr lang="en-US" altLang="en-US" sz="2400" i="1">
                  <a:latin typeface="Symbol" pitchFamily="18" charset="2"/>
                </a:rPr>
                <a:t>s</a:t>
              </a:r>
              <a:r>
                <a:rPr lang="en-US" altLang="en-US" sz="2400" i="1" baseline="-25000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2400"/>
                <a:t>    Lead time</a:t>
              </a:r>
            </a:p>
            <a:p>
              <a:pPr>
                <a:lnSpc>
                  <a:spcPct val="140000"/>
                </a:lnSpc>
              </a:pPr>
              <a:r>
                <a:rPr lang="en-US" altLang="en-US" sz="2400"/>
                <a:t>	</a:t>
              </a:r>
              <a:r>
                <a:rPr lang="en-US" altLang="en-US" sz="2400" i="1">
                  <a:latin typeface="Symbol" pitchFamily="18" charset="2"/>
                </a:rPr>
                <a:t>s</a:t>
              </a:r>
              <a:r>
                <a:rPr lang="en-US" altLang="en-US" sz="2400" i="1" baseline="-25000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sz="2400"/>
                <a:t>	= standard deviation of demand per day</a:t>
              </a:r>
            </a:p>
            <a:p>
              <a:pPr>
                <a:lnSpc>
                  <a:spcPct val="140000"/>
                </a:lnSpc>
              </a:pPr>
              <a:r>
                <a:rPr lang="en-US" altLang="en-US" sz="2400"/>
                <a:t>	</a:t>
              </a:r>
            </a:p>
          </p:txBody>
        </p:sp>
        <p:sp>
          <p:nvSpPr>
            <p:cNvPr id="145414" name="Freeform 7"/>
            <p:cNvSpPr>
              <a:spLocks/>
            </p:cNvSpPr>
            <p:nvPr/>
          </p:nvSpPr>
          <p:spPr bwMode="auto">
            <a:xfrm>
              <a:off x="2243" y="2509"/>
              <a:ext cx="997" cy="250"/>
            </a:xfrm>
            <a:custGeom>
              <a:avLst/>
              <a:gdLst>
                <a:gd name="T0" fmla="*/ 0 w 853"/>
                <a:gd name="T1" fmla="*/ 171 h 187"/>
                <a:gd name="T2" fmla="*/ 34 w 853"/>
                <a:gd name="T3" fmla="*/ 143 h 187"/>
                <a:gd name="T4" fmla="*/ 47 w 853"/>
                <a:gd name="T5" fmla="*/ 250 h 187"/>
                <a:gd name="T6" fmla="*/ 99 w 853"/>
                <a:gd name="T7" fmla="*/ 0 h 187"/>
                <a:gd name="T8" fmla="*/ 997 w 853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3"/>
                <a:gd name="T16" fmla="*/ 0 h 187"/>
                <a:gd name="T17" fmla="*/ 853 w 853"/>
                <a:gd name="T18" fmla="*/ 187 h 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3" h="187">
                  <a:moveTo>
                    <a:pt x="0" y="128"/>
                  </a:moveTo>
                  <a:lnTo>
                    <a:pt x="29" y="107"/>
                  </a:lnTo>
                  <a:lnTo>
                    <a:pt x="40" y="187"/>
                  </a:lnTo>
                  <a:lnTo>
                    <a:pt x="85" y="0"/>
                  </a:lnTo>
                  <a:lnTo>
                    <a:pt x="853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autoUpdateAnimBg="0"/>
      <p:bldP spid="139268" grpId="0" build="p" autoUpdateAnimBg="0" advAuto="100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Example</a:t>
            </a:r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874714" y="1078706"/>
            <a:ext cx="7392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daily demand (normally distributed) = 15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time in days (constant) = 2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deviation of daily demand = 5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level = 90% 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6218926" y="2133600"/>
            <a:ext cx="245131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90% = 1.28</a:t>
            </a:r>
          </a:p>
          <a:p>
            <a:pPr algn="ctr"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Appendix I</a:t>
            </a:r>
          </a:p>
        </p:txBody>
      </p:sp>
      <p:grpSp>
        <p:nvGrpSpPr>
          <p:cNvPr id="141321" name="Group 9"/>
          <p:cNvGrpSpPr>
            <a:grpSpLocks/>
          </p:cNvGrpSpPr>
          <p:nvPr/>
        </p:nvGrpSpPr>
        <p:grpSpPr bwMode="auto">
          <a:xfrm>
            <a:off x="1666875" y="2819402"/>
            <a:ext cx="5949950" cy="1708547"/>
            <a:chOff x="1050" y="2328"/>
            <a:chExt cx="3748" cy="1435"/>
          </a:xfrm>
        </p:grpSpPr>
        <p:sp>
          <p:nvSpPr>
            <p:cNvPr id="147462" name="Rectangle 6"/>
            <p:cNvSpPr>
              <a:spLocks noChangeArrowheads="1"/>
            </p:cNvSpPr>
            <p:nvPr/>
          </p:nvSpPr>
          <p:spPr bwMode="auto">
            <a:xfrm>
              <a:off x="1050" y="2328"/>
              <a:ext cx="3748" cy="1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9525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ROP	= (15 units x 2 days) + 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s</a:t>
              </a:r>
              <a:r>
                <a:rPr lang="en-US" altLang="en-US" sz="2800" i="1" baseline="-25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dLT</a:t>
              </a:r>
              <a:endPara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	= 30 + 1.28(5)(  2)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	= 30 + 9.02 = 39.02 ≈ 39</a:t>
              </a:r>
            </a:p>
          </p:txBody>
        </p:sp>
        <p:sp>
          <p:nvSpPr>
            <p:cNvPr id="147463" name="Freeform 7"/>
            <p:cNvSpPr>
              <a:spLocks/>
            </p:cNvSpPr>
            <p:nvPr/>
          </p:nvSpPr>
          <p:spPr bwMode="auto">
            <a:xfrm>
              <a:off x="3195" y="2752"/>
              <a:ext cx="269" cy="264"/>
            </a:xfrm>
            <a:custGeom>
              <a:avLst/>
              <a:gdLst>
                <a:gd name="T0" fmla="*/ 0 w 269"/>
                <a:gd name="T1" fmla="*/ 187 h 264"/>
                <a:gd name="T2" fmla="*/ 29 w 269"/>
                <a:gd name="T3" fmla="*/ 149 h 264"/>
                <a:gd name="T4" fmla="*/ 69 w 269"/>
                <a:gd name="T5" fmla="*/ 264 h 264"/>
                <a:gd name="T6" fmla="*/ 93 w 269"/>
                <a:gd name="T7" fmla="*/ 0 h 264"/>
                <a:gd name="T8" fmla="*/ 269 w 26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9"/>
                <a:gd name="T16" fmla="*/ 0 h 264"/>
                <a:gd name="T17" fmla="*/ 269 w 269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9" h="264">
                  <a:moveTo>
                    <a:pt x="0" y="187"/>
                  </a:moveTo>
                  <a:lnTo>
                    <a:pt x="29" y="149"/>
                  </a:lnTo>
                  <a:lnTo>
                    <a:pt x="69" y="264"/>
                  </a:lnTo>
                  <a:lnTo>
                    <a:pt x="93" y="0"/>
                  </a:lnTo>
                  <a:lnTo>
                    <a:pt x="269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1666876" y="4262438"/>
            <a:ext cx="55787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/>
              <a:t>Safety stock is about 9 computers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autoUpdateAnimBg="0"/>
      <p:bldP spid="141316" grpId="0" autoUpdateAnimBg="0"/>
      <p:bldP spid="141320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Other Probabilistic Models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646114" y="1335882"/>
            <a:ext cx="78882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/>
              <a:t>Lead time is variable and demand is constant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1774826" y="2112169"/>
            <a:ext cx="57689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0" indent="-1143000"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ct val="25000"/>
              </a:spcAft>
            </a:pPr>
            <a:r>
              <a:rPr lang="en-US" altLang="en-US" sz="2400"/>
              <a:t>	ROP =	(Daily demand x </a:t>
            </a:r>
            <a:r>
              <a:rPr lang="en-US" altLang="en-US" sz="2400" i="1"/>
              <a:t>Average</a:t>
            </a:r>
            <a:r>
              <a:rPr lang="en-US" altLang="en-US" sz="2400"/>
              <a:t> lead time in days) +	</a:t>
            </a: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400"/>
              <a:t> x (Daily demand) x </a:t>
            </a:r>
            <a:r>
              <a:rPr lang="en-US" altLang="en-US" sz="2400" i="1">
                <a:latin typeface="Symbol" pitchFamily="18" charset="2"/>
              </a:rPr>
              <a:t>s</a:t>
            </a:r>
            <a:r>
              <a:rPr lang="en-US" altLang="en-US" sz="2400" i="1" baseline="-25000">
                <a:latin typeface="Times New Roman" pitchFamily="18" charset="0"/>
                <a:cs typeface="Times New Roman" pitchFamily="18" charset="0"/>
              </a:rPr>
              <a:t>LT</a:t>
            </a:r>
            <a:endParaRPr lang="en-US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1203326" y="3287316"/>
            <a:ext cx="739817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435100" algn="r"/>
                <a:tab pos="1625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en-US" sz="2400"/>
              <a:t>where	</a:t>
            </a:r>
            <a:r>
              <a:rPr lang="en-US" altLang="en-US" sz="2400" i="1">
                <a:latin typeface="Symbol" pitchFamily="18" charset="2"/>
              </a:rPr>
              <a:t>s</a:t>
            </a:r>
            <a:r>
              <a:rPr lang="en-US" altLang="en-US" sz="2400" i="1" baseline="-25000">
                <a:latin typeface="Times New Roman" pitchFamily="18" charset="0"/>
                <a:cs typeface="Times New Roman" pitchFamily="18" charset="0"/>
              </a:rPr>
              <a:t>LT</a:t>
            </a:r>
            <a:r>
              <a:rPr lang="en-US" altLang="en-US" sz="24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2400"/>
              <a:t>= Standard deviation of lead time in days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autoUpdateAnimBg="0"/>
      <p:bldP spid="143364" grpId="0" autoUpdateAnimBg="0"/>
      <p:bldP spid="143365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Probabilistic Example</a:t>
            </a: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874714" y="1202531"/>
            <a:ext cx="73929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Daily demand (constant) = 10</a:t>
            </a:r>
          </a:p>
          <a:p>
            <a:r>
              <a:rPr lang="en-US" altLang="en-US" sz="2000"/>
              <a:t>Average lead time = 6 days</a:t>
            </a:r>
          </a:p>
          <a:p>
            <a:r>
              <a:rPr lang="en-US" altLang="en-US" sz="2000"/>
              <a:t>Standard deviation of lead time = </a:t>
            </a:r>
            <a:r>
              <a:rPr lang="en-US" altLang="en-US" sz="2000" i="1">
                <a:latin typeface="Symbol" pitchFamily="18" charset="2"/>
              </a:rPr>
              <a:t>s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LT</a:t>
            </a:r>
            <a:r>
              <a:rPr lang="en-US" altLang="en-US" sz="2000"/>
              <a:t> = 1</a:t>
            </a:r>
          </a:p>
          <a:p>
            <a:r>
              <a:rPr lang="en-US" altLang="en-US" sz="2000"/>
              <a:t>Service level = 98%, so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000"/>
              <a:t> (from Appendix I) = 2.055</a:t>
            </a: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625475" y="2781301"/>
            <a:ext cx="7893050" cy="82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000"/>
              <a:t>ROP	= (10 units x 6 days) + 2.055(10 units)(1)</a:t>
            </a:r>
          </a:p>
          <a:p>
            <a:pPr>
              <a:lnSpc>
                <a:spcPct val="125000"/>
              </a:lnSpc>
            </a:pPr>
            <a:r>
              <a:rPr lang="en-US" altLang="en-US" sz="2000"/>
              <a:t>	= 60 + 20.55 = 80.55</a:t>
            </a: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1444626" y="3801667"/>
            <a:ext cx="49103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Reorder point is about 81 cameras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autoUpdateAnimBg="0"/>
      <p:bldP spid="145413" grpId="0" autoUpdateAnimBg="0"/>
      <p:bldP spid="145414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Other Probabilistic Models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1065214" y="1335882"/>
            <a:ext cx="6999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Both demand and lead time are variable</a:t>
            </a:r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1736725" y="1912144"/>
            <a:ext cx="5645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54100" indent="-10541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ROP =	(Average daily demand </a:t>
            </a:r>
            <a:br>
              <a:rPr lang="en-US" altLang="en-US"/>
            </a:br>
            <a:r>
              <a:rPr lang="en-US" altLang="en-US"/>
              <a:t>x Average lead time) + </a:t>
            </a: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i="1">
                <a:latin typeface="Symbol" pitchFamily="18" charset="2"/>
              </a:rPr>
              <a:t>s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dLT</a:t>
            </a:r>
            <a:endParaRPr lang="en-US" altLang="en-US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7461" name="Group 5"/>
          <p:cNvGrpSpPr>
            <a:grpSpLocks/>
          </p:cNvGrpSpPr>
          <p:nvPr/>
        </p:nvGrpSpPr>
        <p:grpSpPr bwMode="auto">
          <a:xfrm>
            <a:off x="885825" y="2889647"/>
            <a:ext cx="6403975" cy="1421606"/>
            <a:chOff x="742" y="2531"/>
            <a:chExt cx="4034" cy="1194"/>
          </a:xfrm>
        </p:grpSpPr>
        <p:sp>
          <p:nvSpPr>
            <p:cNvPr id="153605" name="Rectangle 6"/>
            <p:cNvSpPr>
              <a:spLocks noChangeArrowheads="1"/>
            </p:cNvSpPr>
            <p:nvPr/>
          </p:nvSpPr>
          <p:spPr bwMode="auto">
            <a:xfrm>
              <a:off x="742" y="2531"/>
              <a:ext cx="3832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095500" indent="-2095500"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1625600" algn="l"/>
                  <a:tab pos="1905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Aft>
                  <a:spcPct val="40000"/>
                </a:spcAft>
              </a:pPr>
              <a:r>
                <a:rPr lang="en-US" altLang="en-US"/>
                <a:t>where	</a:t>
              </a: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/>
                <a:t>	=	Standard deviation of demand per day</a:t>
              </a:r>
            </a:p>
            <a:p>
              <a:pPr>
                <a:spcAft>
                  <a:spcPct val="40000"/>
                </a:spcAft>
              </a:pPr>
              <a:r>
                <a:rPr lang="en-US" altLang="en-US"/>
                <a:t>	</a:t>
              </a: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LT</a:t>
              </a:r>
              <a:r>
                <a:rPr lang="en-US" altLang="en-US"/>
                <a:t>	=	Standard deviation of lead time in days</a:t>
              </a:r>
            </a:p>
            <a:p>
              <a:pPr>
                <a:spcAft>
                  <a:spcPct val="40000"/>
                </a:spcAft>
              </a:pPr>
              <a:r>
                <a:rPr lang="en-US" altLang="en-US"/>
                <a:t>	</a:t>
              </a: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dLT</a:t>
              </a:r>
              <a:r>
                <a:rPr lang="en-US" altLang="en-US"/>
                <a:t>	=		(Average lead time x </a:t>
              </a: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en-US" baseline="30000"/>
                <a:t>2</a:t>
              </a:r>
              <a:r>
                <a:rPr lang="en-US" altLang="en-US"/>
                <a:t>) </a:t>
              </a:r>
              <a:br>
                <a:rPr lang="en-US" altLang="en-US"/>
              </a:br>
              <a:r>
                <a:rPr lang="en-US" altLang="en-US"/>
                <a:t>+ (Average daily demand)</a:t>
              </a:r>
              <a:r>
                <a:rPr lang="en-US" altLang="en-US" baseline="30000"/>
                <a:t>2</a:t>
              </a: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 baseline="30000">
                  <a:latin typeface="Symbol" pitchFamily="18" charset="2"/>
                </a:rPr>
                <a:t>2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LT</a:t>
              </a:r>
              <a:endParaRPr lang="en-US" altLang="en-US" baseline="30000"/>
            </a:p>
          </p:txBody>
        </p:sp>
        <p:sp>
          <p:nvSpPr>
            <p:cNvPr id="153606" name="Freeform 7"/>
            <p:cNvSpPr>
              <a:spLocks/>
            </p:cNvSpPr>
            <p:nvPr/>
          </p:nvSpPr>
          <p:spPr bwMode="auto">
            <a:xfrm>
              <a:off x="1941" y="3197"/>
              <a:ext cx="2835" cy="483"/>
            </a:xfrm>
            <a:custGeom>
              <a:avLst/>
              <a:gdLst>
                <a:gd name="T0" fmla="*/ 0 w 2715"/>
                <a:gd name="T1" fmla="*/ 347 h 483"/>
                <a:gd name="T2" fmla="*/ 56 w 2715"/>
                <a:gd name="T3" fmla="*/ 299 h 483"/>
                <a:gd name="T4" fmla="*/ 98 w 2715"/>
                <a:gd name="T5" fmla="*/ 483 h 483"/>
                <a:gd name="T6" fmla="*/ 145 w 2715"/>
                <a:gd name="T7" fmla="*/ 0 h 483"/>
                <a:gd name="T8" fmla="*/ 2835 w 2715"/>
                <a:gd name="T9" fmla="*/ 1 h 4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15"/>
                <a:gd name="T16" fmla="*/ 0 h 483"/>
                <a:gd name="T17" fmla="*/ 2715 w 2715"/>
                <a:gd name="T18" fmla="*/ 483 h 4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15" h="483">
                  <a:moveTo>
                    <a:pt x="0" y="347"/>
                  </a:moveTo>
                  <a:lnTo>
                    <a:pt x="54" y="299"/>
                  </a:lnTo>
                  <a:lnTo>
                    <a:pt x="94" y="483"/>
                  </a:lnTo>
                  <a:lnTo>
                    <a:pt x="139" y="0"/>
                  </a:lnTo>
                  <a:lnTo>
                    <a:pt x="2715" y="1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autoUpdateAnimBg="0"/>
      <p:bldP spid="147460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Probabilistic Example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811214" y="1031081"/>
            <a:ext cx="753268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Average daily demand (normally distributed) = 150</a:t>
            </a:r>
          </a:p>
          <a:p>
            <a:r>
              <a:rPr lang="en-US" altLang="en-US" sz="2000"/>
              <a:t>Standard deviation = </a:t>
            </a:r>
            <a:r>
              <a:rPr lang="en-US" altLang="en-US" sz="2000" i="1">
                <a:latin typeface="Symbol" pitchFamily="18" charset="2"/>
              </a:rPr>
              <a:t>s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000"/>
              <a:t> = 16</a:t>
            </a:r>
          </a:p>
          <a:p>
            <a:r>
              <a:rPr lang="en-US" altLang="en-US" sz="2000"/>
              <a:t>Average lead time 5 days (normally distributed)</a:t>
            </a:r>
          </a:p>
          <a:p>
            <a:r>
              <a:rPr lang="en-US" altLang="en-US" sz="2000"/>
              <a:t>Standard deviation = </a:t>
            </a:r>
            <a:r>
              <a:rPr lang="en-US" altLang="en-US" sz="2000" i="1">
                <a:latin typeface="Symbol" pitchFamily="18" charset="2"/>
              </a:rPr>
              <a:t>s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LT</a:t>
            </a:r>
            <a:r>
              <a:rPr lang="en-US" altLang="en-US" sz="2000"/>
              <a:t> = 1 day</a:t>
            </a:r>
          </a:p>
          <a:p>
            <a:r>
              <a:rPr lang="en-US" altLang="en-US" sz="2000"/>
              <a:t>Service level = 95%, so 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2000"/>
              <a:t> = 1.65 (from Appendix I)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3076575"/>
            <a:ext cx="6924675" cy="1866900"/>
          </a:xfrm>
          <a:prstGeom prst="roundRect">
            <a:avLst>
              <a:gd name="adj" fmla="val 9014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131325"/>
              </p:ext>
            </p:extLst>
          </p:nvPr>
        </p:nvGraphicFramePr>
        <p:xfrm>
          <a:off x="1184275" y="3273398"/>
          <a:ext cx="5911850" cy="141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3" name="Equation" r:id="rId4" imgW="8018280" imgH="2258280" progId="Equation.3">
                  <p:embed/>
                </p:oleObj>
              </mc:Choice>
              <mc:Fallback>
                <p:oleObj name="Equation" r:id="rId4" imgW="8018280" imgH="225828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275" y="3273398"/>
                        <a:ext cx="5911850" cy="141766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Single-Period Model</a:t>
            </a:r>
          </a:p>
        </p:txBody>
      </p:sp>
      <p:sp>
        <p:nvSpPr>
          <p:cNvPr id="158722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1209675"/>
            <a:ext cx="7772400" cy="1228725"/>
          </a:xfrm>
        </p:spPr>
        <p:txBody>
          <a:bodyPr>
            <a:normAutofit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Only one order is placed for a product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Units have little or no value at the end of the sales period</a:t>
            </a:r>
          </a:p>
        </p:txBody>
      </p:sp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822325" y="2438400"/>
            <a:ext cx="5360763" cy="7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Cost of shortage = Sales price/unit – Cost/unit</a:t>
            </a:r>
          </a:p>
          <a:p>
            <a:pPr>
              <a:lnSpc>
                <a:spcPct val="125000"/>
              </a:lnSpc>
            </a:pP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en-US"/>
              <a:t> = Cost of overage = Cost/unit – Salvage value</a:t>
            </a:r>
          </a:p>
        </p:txBody>
      </p:sp>
      <p:grpSp>
        <p:nvGrpSpPr>
          <p:cNvPr id="161801" name="Group 9"/>
          <p:cNvGrpSpPr>
            <a:grpSpLocks/>
          </p:cNvGrpSpPr>
          <p:nvPr/>
        </p:nvGrpSpPr>
        <p:grpSpPr bwMode="auto">
          <a:xfrm>
            <a:off x="2409825" y="3352799"/>
            <a:ext cx="3432175" cy="752475"/>
            <a:chOff x="1030" y="2819"/>
            <a:chExt cx="2162" cy="632"/>
          </a:xfrm>
        </p:grpSpPr>
        <p:sp>
          <p:nvSpPr>
            <p:cNvPr id="158725" name="Text Box 5"/>
            <p:cNvSpPr txBox="1">
              <a:spLocks noChangeArrowheads="1"/>
            </p:cNvSpPr>
            <p:nvPr/>
          </p:nvSpPr>
          <p:spPr bwMode="auto">
            <a:xfrm>
              <a:off x="1030" y="3024"/>
              <a:ext cx="106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Service level =</a:t>
              </a:r>
            </a:p>
          </p:txBody>
        </p:sp>
        <p:grpSp>
          <p:nvGrpSpPr>
            <p:cNvPr id="158726" name="Group 8"/>
            <p:cNvGrpSpPr>
              <a:grpSpLocks/>
            </p:cNvGrpSpPr>
            <p:nvPr/>
          </p:nvGrpSpPr>
          <p:grpSpPr bwMode="auto">
            <a:xfrm>
              <a:off x="2512" y="2819"/>
              <a:ext cx="680" cy="632"/>
              <a:chOff x="2512" y="2819"/>
              <a:chExt cx="680" cy="632"/>
            </a:xfrm>
          </p:grpSpPr>
          <p:sp>
            <p:nvSpPr>
              <p:cNvPr id="158727" name="Text Box 6"/>
              <p:cNvSpPr txBox="1">
                <a:spLocks noChangeArrowheads="1"/>
              </p:cNvSpPr>
              <p:nvPr/>
            </p:nvSpPr>
            <p:spPr bwMode="auto">
              <a:xfrm>
                <a:off x="2584" y="2819"/>
                <a:ext cx="551" cy="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altLang="en-US" i="1" baseline="-25000">
                    <a:latin typeface="Times New Roman" pitchFamily="18" charset="0"/>
                    <a:cs typeface="Times New Roman" pitchFamily="18" charset="0"/>
                  </a:rPr>
                  <a:t>s</a:t>
                </a:r>
                <a:endParaRPr lang="en-US" altLang="en-US" i="1">
                  <a:latin typeface="Times New Roman" pitchFamily="18" charset="0"/>
                  <a:cs typeface="Times New Roman" pitchFamily="18" charset="0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altLang="en-US" i="1" baseline="-2500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altLang="en-US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en-US" altLang="en-US" i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altLang="en-US" i="1" baseline="-25000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altLang="en-US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8728" name="Line 7"/>
              <p:cNvSpPr>
                <a:spLocks noChangeShapeType="1"/>
              </p:cNvSpPr>
              <p:nvPr/>
            </p:nvSpPr>
            <p:spPr bwMode="auto">
              <a:xfrm>
                <a:off x="2512" y="3176"/>
                <a:ext cx="6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Single-Period Example</a:t>
            </a: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1114425" y="1031081"/>
            <a:ext cx="455926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/>
              <a:t>Average demand = </a:t>
            </a:r>
            <a:r>
              <a:rPr lang="en-US" altLang="en-US" i="1">
                <a:sym typeface="Symbol" pitchFamily="18" charset="2"/>
              </a:rPr>
              <a:t></a:t>
            </a:r>
            <a:r>
              <a:rPr lang="en-US" altLang="en-US">
                <a:sym typeface="Symbol" pitchFamily="18" charset="2"/>
              </a:rPr>
              <a:t> =</a:t>
            </a:r>
            <a:r>
              <a:rPr lang="en-US" altLang="en-US"/>
              <a:t> 120 papers/day</a:t>
            </a:r>
          </a:p>
          <a:p>
            <a:pPr>
              <a:lnSpc>
                <a:spcPct val="125000"/>
              </a:lnSpc>
            </a:pPr>
            <a:r>
              <a:rPr lang="en-US" altLang="en-US"/>
              <a:t>Standard deviation = </a:t>
            </a:r>
            <a:r>
              <a:rPr lang="en-US" altLang="en-US" i="1">
                <a:sym typeface="Symbol" pitchFamily="18" charset="2"/>
              </a:rPr>
              <a:t></a:t>
            </a:r>
            <a:r>
              <a:rPr lang="en-US" altLang="en-US">
                <a:sym typeface="Symbol" pitchFamily="18" charset="2"/>
              </a:rPr>
              <a:t> = </a:t>
            </a:r>
            <a:r>
              <a:rPr lang="en-US" altLang="en-US"/>
              <a:t>15 papers</a:t>
            </a:r>
          </a:p>
          <a:p>
            <a:pPr>
              <a:lnSpc>
                <a:spcPct val="125000"/>
              </a:lnSpc>
            </a:pP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/>
              <a:t> = cost of shortage = $1.25 – $.70 = $.55</a:t>
            </a:r>
          </a:p>
          <a:p>
            <a:pPr>
              <a:lnSpc>
                <a:spcPct val="125000"/>
              </a:lnSpc>
            </a:pPr>
            <a:r>
              <a:rPr lang="en-US" alt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i="1" baseline="-2500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/>
              <a:t>= cost of overage = $.70 – $.30 = $.40</a:t>
            </a:r>
          </a:p>
        </p:txBody>
      </p:sp>
      <p:sp>
        <p:nvSpPr>
          <p:cNvPr id="162823" name="Text Box 7"/>
          <p:cNvSpPr txBox="1">
            <a:spLocks noChangeArrowheads="1"/>
          </p:cNvSpPr>
          <p:nvPr/>
        </p:nvSpPr>
        <p:spPr bwMode="auto">
          <a:xfrm>
            <a:off x="657226" y="2733675"/>
            <a:ext cx="27174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/>
              <a:t>Service level =                </a:t>
            </a:r>
          </a:p>
        </p:txBody>
      </p:sp>
      <p:grpSp>
        <p:nvGrpSpPr>
          <p:cNvPr id="162824" name="Group 8"/>
          <p:cNvGrpSpPr>
            <a:grpSpLocks/>
          </p:cNvGrpSpPr>
          <p:nvPr/>
        </p:nvGrpSpPr>
        <p:grpSpPr bwMode="auto">
          <a:xfrm>
            <a:off x="3022599" y="2489592"/>
            <a:ext cx="1079500" cy="784621"/>
            <a:chOff x="2520" y="2819"/>
            <a:chExt cx="680" cy="659"/>
          </a:xfrm>
        </p:grpSpPr>
        <p:sp>
          <p:nvSpPr>
            <p:cNvPr id="159767" name="Text Box 9"/>
            <p:cNvSpPr txBox="1">
              <a:spLocks noChangeArrowheads="1"/>
            </p:cNvSpPr>
            <p:nvPr/>
          </p:nvSpPr>
          <p:spPr bwMode="auto">
            <a:xfrm>
              <a:off x="2584" y="2819"/>
              <a:ext cx="551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25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s</a:t>
              </a:r>
              <a:endParaRPr lang="en-US" altLang="en-US" i="1"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ct val="125000"/>
                </a:lnSpc>
              </a:pP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altLang="en-US">
                  <a:latin typeface="Times New Roman" pitchFamily="18" charset="0"/>
                  <a:cs typeface="Times New Roman" pitchFamily="18" charset="0"/>
                </a:rPr>
                <a:t> + 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en-US" i="1" baseline="-25000">
                  <a:latin typeface="Times New Roman" pitchFamily="18" charset="0"/>
                  <a:cs typeface="Times New Roman" pitchFamily="18" charset="0"/>
                </a:rPr>
                <a:t>o</a:t>
              </a:r>
              <a:endParaRPr lang="en-US" altLang="en-US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9768" name="Line 10"/>
            <p:cNvSpPr>
              <a:spLocks noChangeShapeType="1"/>
            </p:cNvSpPr>
            <p:nvPr/>
          </p:nvSpPr>
          <p:spPr bwMode="auto">
            <a:xfrm>
              <a:off x="2520" y="3184"/>
              <a:ext cx="6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  <p:grpSp>
        <p:nvGrpSpPr>
          <p:cNvPr id="162835" name="Group 19"/>
          <p:cNvGrpSpPr>
            <a:grpSpLocks/>
          </p:cNvGrpSpPr>
          <p:nvPr/>
        </p:nvGrpSpPr>
        <p:grpSpPr bwMode="auto">
          <a:xfrm>
            <a:off x="2462213" y="3102768"/>
            <a:ext cx="1649134" cy="1485900"/>
            <a:chOff x="726" y="2878"/>
            <a:chExt cx="1038" cy="1248"/>
          </a:xfrm>
        </p:grpSpPr>
        <p:sp>
          <p:nvSpPr>
            <p:cNvPr id="159760" name="Text Box 18"/>
            <p:cNvSpPr txBox="1">
              <a:spLocks noChangeArrowheads="1"/>
            </p:cNvSpPr>
            <p:nvPr/>
          </p:nvSpPr>
          <p:spPr bwMode="auto">
            <a:xfrm>
              <a:off x="726" y="2878"/>
              <a:ext cx="972" cy="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225000"/>
                </a:lnSpc>
              </a:pPr>
              <a:r>
                <a:rPr lang="en-US" altLang="en-US"/>
                <a:t>=                  </a:t>
              </a:r>
            </a:p>
            <a:p>
              <a:pPr>
                <a:lnSpc>
                  <a:spcPct val="225000"/>
                </a:lnSpc>
              </a:pPr>
              <a:r>
                <a:rPr lang="en-US" altLang="en-US"/>
                <a:t>=         = .579</a:t>
              </a:r>
            </a:p>
          </p:txBody>
        </p:sp>
        <p:grpSp>
          <p:nvGrpSpPr>
            <p:cNvPr id="159761" name="Group 15"/>
            <p:cNvGrpSpPr>
              <a:grpSpLocks/>
            </p:cNvGrpSpPr>
            <p:nvPr/>
          </p:nvGrpSpPr>
          <p:grpSpPr bwMode="auto">
            <a:xfrm>
              <a:off x="988" y="2931"/>
              <a:ext cx="776" cy="659"/>
              <a:chOff x="1756" y="3019"/>
              <a:chExt cx="776" cy="659"/>
            </a:xfrm>
          </p:grpSpPr>
          <p:sp>
            <p:nvSpPr>
              <p:cNvPr id="159765" name="Text Box 11"/>
              <p:cNvSpPr txBox="1">
                <a:spLocks noChangeArrowheads="1"/>
              </p:cNvSpPr>
              <p:nvPr/>
            </p:nvSpPr>
            <p:spPr bwMode="auto">
              <a:xfrm>
                <a:off x="1802" y="3019"/>
                <a:ext cx="685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en-US"/>
                  <a:t>.55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US" altLang="en-US"/>
                  <a:t>.55 + .40</a:t>
                </a:r>
              </a:p>
            </p:txBody>
          </p:sp>
          <p:sp>
            <p:nvSpPr>
              <p:cNvPr id="159766" name="Line 13"/>
              <p:cNvSpPr>
                <a:spLocks noChangeShapeType="1"/>
              </p:cNvSpPr>
              <p:nvPr/>
            </p:nvSpPr>
            <p:spPr bwMode="auto">
              <a:xfrm>
                <a:off x="1756" y="3360"/>
                <a:ext cx="7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/>
              </a:p>
            </p:txBody>
          </p:sp>
        </p:grpSp>
        <p:grpSp>
          <p:nvGrpSpPr>
            <p:cNvPr id="159762" name="Group 16"/>
            <p:cNvGrpSpPr>
              <a:grpSpLocks/>
            </p:cNvGrpSpPr>
            <p:nvPr/>
          </p:nvGrpSpPr>
          <p:grpSpPr bwMode="auto">
            <a:xfrm>
              <a:off x="942" y="3467"/>
              <a:ext cx="351" cy="659"/>
              <a:chOff x="3038" y="3019"/>
              <a:chExt cx="351" cy="659"/>
            </a:xfrm>
          </p:grpSpPr>
          <p:sp>
            <p:nvSpPr>
              <p:cNvPr id="159763" name="Text Box 12"/>
              <p:cNvSpPr txBox="1">
                <a:spLocks noChangeArrowheads="1"/>
              </p:cNvSpPr>
              <p:nvPr/>
            </p:nvSpPr>
            <p:spPr bwMode="auto">
              <a:xfrm>
                <a:off x="3038" y="3019"/>
                <a:ext cx="318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en-US"/>
                  <a:t>.55</a:t>
                </a:r>
              </a:p>
              <a:p>
                <a:pPr>
                  <a:lnSpc>
                    <a:spcPct val="125000"/>
                  </a:lnSpc>
                </a:pPr>
                <a:r>
                  <a:rPr lang="en-US" altLang="en-US"/>
                  <a:t>.95</a:t>
                </a:r>
              </a:p>
            </p:txBody>
          </p:sp>
          <p:sp>
            <p:nvSpPr>
              <p:cNvPr id="159764" name="Line 14"/>
              <p:cNvSpPr>
                <a:spLocks noChangeShapeType="1"/>
              </p:cNvSpPr>
              <p:nvPr/>
            </p:nvSpPr>
            <p:spPr bwMode="auto">
              <a:xfrm>
                <a:off x="3069" y="3360"/>
                <a:ext cx="3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/>
              </a:p>
            </p:txBody>
          </p:sp>
        </p:grpSp>
      </p:grpSp>
      <p:grpSp>
        <p:nvGrpSpPr>
          <p:cNvPr id="162855" name="Group 39"/>
          <p:cNvGrpSpPr>
            <a:grpSpLocks/>
          </p:cNvGrpSpPr>
          <p:nvPr/>
        </p:nvGrpSpPr>
        <p:grpSpPr bwMode="auto">
          <a:xfrm>
            <a:off x="5041900" y="2915841"/>
            <a:ext cx="3324225" cy="1771650"/>
            <a:chOff x="3336" y="2449"/>
            <a:chExt cx="2094" cy="1488"/>
          </a:xfrm>
        </p:grpSpPr>
        <p:sp>
          <p:nvSpPr>
            <p:cNvPr id="162853" name="Freeform 37"/>
            <p:cNvSpPr>
              <a:spLocks/>
            </p:cNvSpPr>
            <p:nvPr/>
          </p:nvSpPr>
          <p:spPr bwMode="auto">
            <a:xfrm>
              <a:off x="3582" y="2454"/>
              <a:ext cx="999" cy="948"/>
            </a:xfrm>
            <a:custGeom>
              <a:avLst/>
              <a:gdLst>
                <a:gd name="T0" fmla="*/ 0 w 999"/>
                <a:gd name="T1" fmla="*/ 912 h 948"/>
                <a:gd name="T2" fmla="*/ 48 w 999"/>
                <a:gd name="T3" fmla="*/ 900 h 948"/>
                <a:gd name="T4" fmla="*/ 117 w 999"/>
                <a:gd name="T5" fmla="*/ 840 h 948"/>
                <a:gd name="T6" fmla="*/ 171 w 999"/>
                <a:gd name="T7" fmla="*/ 747 h 948"/>
                <a:gd name="T8" fmla="*/ 282 w 999"/>
                <a:gd name="T9" fmla="*/ 570 h 948"/>
                <a:gd name="T10" fmla="*/ 369 w 999"/>
                <a:gd name="T11" fmla="*/ 369 h 948"/>
                <a:gd name="T12" fmla="*/ 474 w 999"/>
                <a:gd name="T13" fmla="*/ 204 h 948"/>
                <a:gd name="T14" fmla="*/ 582 w 999"/>
                <a:gd name="T15" fmla="*/ 75 h 948"/>
                <a:gd name="T16" fmla="*/ 696 w 999"/>
                <a:gd name="T17" fmla="*/ 9 h 948"/>
                <a:gd name="T18" fmla="*/ 792 w 999"/>
                <a:gd name="T19" fmla="*/ 0 h 948"/>
                <a:gd name="T20" fmla="*/ 876 w 999"/>
                <a:gd name="T21" fmla="*/ 3 h 948"/>
                <a:gd name="T22" fmla="*/ 945 w 999"/>
                <a:gd name="T23" fmla="*/ 36 h 948"/>
                <a:gd name="T24" fmla="*/ 999 w 999"/>
                <a:gd name="T25" fmla="*/ 93 h 948"/>
                <a:gd name="T26" fmla="*/ 999 w 999"/>
                <a:gd name="T27" fmla="*/ 948 h 948"/>
                <a:gd name="T28" fmla="*/ 6 w 999"/>
                <a:gd name="T29" fmla="*/ 948 h 948"/>
                <a:gd name="T30" fmla="*/ 0 w 999"/>
                <a:gd name="T31" fmla="*/ 912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9" h="948">
                  <a:moveTo>
                    <a:pt x="0" y="912"/>
                  </a:moveTo>
                  <a:lnTo>
                    <a:pt x="48" y="900"/>
                  </a:lnTo>
                  <a:lnTo>
                    <a:pt x="117" y="840"/>
                  </a:lnTo>
                  <a:lnTo>
                    <a:pt x="171" y="747"/>
                  </a:lnTo>
                  <a:lnTo>
                    <a:pt x="282" y="570"/>
                  </a:lnTo>
                  <a:lnTo>
                    <a:pt x="369" y="369"/>
                  </a:lnTo>
                  <a:lnTo>
                    <a:pt x="474" y="204"/>
                  </a:lnTo>
                  <a:lnTo>
                    <a:pt x="582" y="75"/>
                  </a:lnTo>
                  <a:lnTo>
                    <a:pt x="696" y="9"/>
                  </a:lnTo>
                  <a:lnTo>
                    <a:pt x="792" y="0"/>
                  </a:lnTo>
                  <a:lnTo>
                    <a:pt x="876" y="3"/>
                  </a:lnTo>
                  <a:lnTo>
                    <a:pt x="945" y="36"/>
                  </a:lnTo>
                  <a:lnTo>
                    <a:pt x="999" y="93"/>
                  </a:lnTo>
                  <a:lnTo>
                    <a:pt x="999" y="948"/>
                  </a:lnTo>
                  <a:lnTo>
                    <a:pt x="6" y="948"/>
                  </a:lnTo>
                  <a:lnTo>
                    <a:pt x="0" y="91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59752" name="Line 24"/>
            <p:cNvSpPr>
              <a:spLocks noChangeShapeType="1"/>
            </p:cNvSpPr>
            <p:nvPr/>
          </p:nvSpPr>
          <p:spPr bwMode="auto">
            <a:xfrm>
              <a:off x="4580" y="2554"/>
              <a:ext cx="0" cy="8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9753" name="Rectangle 25"/>
            <p:cNvSpPr>
              <a:spLocks noChangeArrowheads="1"/>
            </p:cNvSpPr>
            <p:nvPr/>
          </p:nvSpPr>
          <p:spPr bwMode="auto">
            <a:xfrm>
              <a:off x="3952" y="2772"/>
              <a:ext cx="620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Service level 57.9%</a:t>
              </a:r>
            </a:p>
          </p:txBody>
        </p:sp>
        <p:sp>
          <p:nvSpPr>
            <p:cNvPr id="159754" name="Line 27"/>
            <p:cNvSpPr>
              <a:spLocks noChangeShapeType="1"/>
            </p:cNvSpPr>
            <p:nvPr/>
          </p:nvSpPr>
          <p:spPr bwMode="auto">
            <a:xfrm>
              <a:off x="3336" y="3401"/>
              <a:ext cx="209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9755" name="Freeform 29"/>
            <p:cNvSpPr>
              <a:spLocks/>
            </p:cNvSpPr>
            <p:nvPr/>
          </p:nvSpPr>
          <p:spPr bwMode="auto">
            <a:xfrm>
              <a:off x="3569" y="2449"/>
              <a:ext cx="1628" cy="923"/>
            </a:xfrm>
            <a:custGeom>
              <a:avLst/>
              <a:gdLst>
                <a:gd name="T0" fmla="*/ 0 w 3116"/>
                <a:gd name="T1" fmla="*/ 918 h 1595"/>
                <a:gd name="T2" fmla="*/ 71 w 3116"/>
                <a:gd name="T3" fmla="*/ 900 h 1595"/>
                <a:gd name="T4" fmla="*/ 163 w 3116"/>
                <a:gd name="T5" fmla="*/ 798 h 1595"/>
                <a:gd name="T6" fmla="*/ 276 w 3116"/>
                <a:gd name="T7" fmla="*/ 606 h 1595"/>
                <a:gd name="T8" fmla="*/ 420 w 3116"/>
                <a:gd name="T9" fmla="*/ 328 h 1595"/>
                <a:gd name="T10" fmla="*/ 614 w 3116"/>
                <a:gd name="T11" fmla="*/ 76 h 1595"/>
                <a:gd name="T12" fmla="*/ 809 w 3116"/>
                <a:gd name="T13" fmla="*/ 4 h 1595"/>
                <a:gd name="T14" fmla="*/ 1022 w 3116"/>
                <a:gd name="T15" fmla="*/ 99 h 1595"/>
                <a:gd name="T16" fmla="*/ 1195 w 3116"/>
                <a:gd name="T17" fmla="*/ 321 h 1595"/>
                <a:gd name="T18" fmla="*/ 1344 w 3116"/>
                <a:gd name="T19" fmla="*/ 601 h 1595"/>
                <a:gd name="T20" fmla="*/ 1459 w 3116"/>
                <a:gd name="T21" fmla="*/ 814 h 1595"/>
                <a:gd name="T22" fmla="*/ 1563 w 3116"/>
                <a:gd name="T23" fmla="*/ 907 h 1595"/>
                <a:gd name="T24" fmla="*/ 1628 w 3116"/>
                <a:gd name="T25" fmla="*/ 914 h 15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16"/>
                <a:gd name="T40" fmla="*/ 0 h 1595"/>
                <a:gd name="T41" fmla="*/ 3116 w 3116"/>
                <a:gd name="T42" fmla="*/ 1595 h 15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16" h="1595">
                  <a:moveTo>
                    <a:pt x="0" y="1587"/>
                  </a:moveTo>
                  <a:cubicBezTo>
                    <a:pt x="42" y="1588"/>
                    <a:pt x="84" y="1590"/>
                    <a:pt x="136" y="1555"/>
                  </a:cubicBezTo>
                  <a:cubicBezTo>
                    <a:pt x="188" y="1520"/>
                    <a:pt x="247" y="1464"/>
                    <a:pt x="312" y="1379"/>
                  </a:cubicBezTo>
                  <a:cubicBezTo>
                    <a:pt x="377" y="1294"/>
                    <a:pt x="446" y="1182"/>
                    <a:pt x="528" y="1047"/>
                  </a:cubicBezTo>
                  <a:cubicBezTo>
                    <a:pt x="610" y="912"/>
                    <a:pt x="696" y="720"/>
                    <a:pt x="804" y="567"/>
                  </a:cubicBezTo>
                  <a:cubicBezTo>
                    <a:pt x="912" y="414"/>
                    <a:pt x="1052" y="224"/>
                    <a:pt x="1176" y="131"/>
                  </a:cubicBezTo>
                  <a:cubicBezTo>
                    <a:pt x="1300" y="38"/>
                    <a:pt x="1418" y="0"/>
                    <a:pt x="1548" y="7"/>
                  </a:cubicBezTo>
                  <a:cubicBezTo>
                    <a:pt x="1678" y="14"/>
                    <a:pt x="1833" y="80"/>
                    <a:pt x="1956" y="171"/>
                  </a:cubicBezTo>
                  <a:cubicBezTo>
                    <a:pt x="2079" y="262"/>
                    <a:pt x="2185" y="410"/>
                    <a:pt x="2288" y="555"/>
                  </a:cubicBezTo>
                  <a:cubicBezTo>
                    <a:pt x="2391" y="700"/>
                    <a:pt x="2488" y="897"/>
                    <a:pt x="2572" y="1039"/>
                  </a:cubicBezTo>
                  <a:cubicBezTo>
                    <a:pt x="2656" y="1181"/>
                    <a:pt x="2722" y="1319"/>
                    <a:pt x="2792" y="1407"/>
                  </a:cubicBezTo>
                  <a:cubicBezTo>
                    <a:pt x="2862" y="1495"/>
                    <a:pt x="2940" y="1539"/>
                    <a:pt x="2992" y="1567"/>
                  </a:cubicBezTo>
                  <a:cubicBezTo>
                    <a:pt x="3044" y="1595"/>
                    <a:pt x="3090" y="1577"/>
                    <a:pt x="3116" y="1579"/>
                  </a:cubicBezTo>
                </a:path>
              </a:pathLst>
            </a:custGeom>
            <a:noFill/>
            <a:ln w="76200" cmpd="sng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9756" name="Rectangle 33"/>
            <p:cNvSpPr>
              <a:spLocks noChangeArrowheads="1"/>
            </p:cNvSpPr>
            <p:nvPr/>
          </p:nvSpPr>
          <p:spPr bwMode="auto">
            <a:xfrm>
              <a:off x="4151" y="3706"/>
              <a:ext cx="12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Optimal stocking level</a:t>
              </a:r>
            </a:p>
          </p:txBody>
        </p:sp>
        <p:sp>
          <p:nvSpPr>
            <p:cNvPr id="159757" name="Rectangle 34"/>
            <p:cNvSpPr>
              <a:spLocks noChangeArrowheads="1"/>
            </p:cNvSpPr>
            <p:nvPr/>
          </p:nvSpPr>
          <p:spPr bwMode="auto">
            <a:xfrm>
              <a:off x="4122" y="3456"/>
              <a:ext cx="4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i="1">
                  <a:sym typeface="Symbol" pitchFamily="18" charset="2"/>
                </a:rPr>
                <a:t></a:t>
              </a:r>
              <a:r>
                <a:rPr lang="en-US" altLang="en-US" sz="1400">
                  <a:sym typeface="Symbol" pitchFamily="18" charset="2"/>
                </a:rPr>
                <a:t> = 120</a:t>
              </a:r>
            </a:p>
          </p:txBody>
        </p:sp>
        <p:sp>
          <p:nvSpPr>
            <p:cNvPr id="159758" name="Line 36"/>
            <p:cNvSpPr>
              <a:spLocks noChangeShapeType="1"/>
            </p:cNvSpPr>
            <p:nvPr/>
          </p:nvSpPr>
          <p:spPr bwMode="auto">
            <a:xfrm>
              <a:off x="4383" y="3328"/>
              <a:ext cx="0" cy="1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59759" name="Line 38"/>
            <p:cNvSpPr>
              <a:spLocks noChangeShapeType="1"/>
            </p:cNvSpPr>
            <p:nvPr/>
          </p:nvSpPr>
          <p:spPr bwMode="auto">
            <a:xfrm flipH="1" flipV="1">
              <a:off x="4616" y="3440"/>
              <a:ext cx="320" cy="2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6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62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6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0" grpId="0"/>
      <p:bldP spid="16282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Single-Period Example</a:t>
            </a:r>
          </a:p>
        </p:txBody>
      </p:sp>
      <p:sp>
        <p:nvSpPr>
          <p:cNvPr id="163844" name="Text Box 4"/>
          <p:cNvSpPr txBox="1">
            <a:spLocks noChangeArrowheads="1"/>
          </p:cNvSpPr>
          <p:nvPr/>
        </p:nvSpPr>
        <p:spPr bwMode="auto">
          <a:xfrm>
            <a:off x="1101725" y="1273969"/>
            <a:ext cx="40445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1600"/>
              <a:t>From Appendix I, for the area .579,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1600"/>
              <a:t> </a:t>
            </a:r>
            <a:r>
              <a:rPr lang="en-US" altLang="en-US" sz="1600">
                <a:sym typeface="Symbol" pitchFamily="18" charset="2"/>
              </a:rPr>
              <a:t> .20</a:t>
            </a:r>
          </a:p>
          <a:p>
            <a:pPr>
              <a:lnSpc>
                <a:spcPct val="125000"/>
              </a:lnSpc>
            </a:pPr>
            <a:r>
              <a:rPr lang="en-US" altLang="en-US" sz="1600">
                <a:sym typeface="Symbol" pitchFamily="18" charset="2"/>
              </a:rPr>
              <a:t>The optimal stocking level</a:t>
            </a:r>
          </a:p>
        </p:txBody>
      </p:sp>
      <p:sp>
        <p:nvSpPr>
          <p:cNvPr id="163845" name="Text Box 5"/>
          <p:cNvSpPr txBox="1">
            <a:spLocks noChangeArrowheads="1"/>
          </p:cNvSpPr>
          <p:nvPr/>
        </p:nvSpPr>
        <p:spPr bwMode="auto">
          <a:xfrm>
            <a:off x="1851025" y="2258617"/>
            <a:ext cx="39164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600">
                <a:sym typeface="Symbol" pitchFamily="18" charset="2"/>
              </a:rPr>
              <a:t>= 120 copies + (.20)(</a:t>
            </a:r>
            <a:r>
              <a:rPr lang="en-US" altLang="en-US" sz="1600" i="1">
                <a:sym typeface="Symbol" pitchFamily="18" charset="2"/>
              </a:rPr>
              <a:t></a:t>
            </a:r>
            <a:r>
              <a:rPr lang="en-US" altLang="en-US" sz="1600">
                <a:sym typeface="Symbol" pitchFamily="18" charset="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en-US" sz="1600"/>
              <a:t>= 120 + (.20)(15) = 120 + 3 = 123 papers</a:t>
            </a:r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1101725" y="3378994"/>
            <a:ext cx="34756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The stockout risk = 1 – Service level</a:t>
            </a:r>
          </a:p>
        </p:txBody>
      </p:sp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3489325" y="3846910"/>
            <a:ext cx="25571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= 1 – .579 = .422 = 42.2%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/>
      <p:bldP spid="163845" grpId="0"/>
      <p:bldP spid="163846" grpId="0"/>
      <p:bldP spid="16384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Fixed-Period (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) Systems</a:t>
            </a:r>
          </a:p>
        </p:txBody>
      </p:sp>
      <p:sp>
        <p:nvSpPr>
          <p:cNvPr id="161794" name="Content Placeholder 1"/>
          <p:cNvSpPr>
            <a:spLocks noGrp="1"/>
          </p:cNvSpPr>
          <p:nvPr>
            <p:ph sz="quarter" idx="13"/>
          </p:nvPr>
        </p:nvSpPr>
        <p:spPr>
          <a:xfrm>
            <a:off x="698500" y="1200151"/>
            <a:ext cx="7759700" cy="33944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Orders placed at the end of a fixed period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Inventory counted only at end of period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Order brings inventory up to target level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Only relevant costs are ordering and holding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Lead times are known and constant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Items are independent of one another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Fixed-Period (</a:t>
            </a:r>
            <a:r>
              <a:rPr lang="en-US" altLang="en-US" i="1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) Systems</a:t>
            </a:r>
          </a:p>
        </p:txBody>
      </p:sp>
      <p:sp>
        <p:nvSpPr>
          <p:cNvPr id="153603" name="Line 3"/>
          <p:cNvSpPr>
            <a:spLocks noChangeShapeType="1"/>
          </p:cNvSpPr>
          <p:nvPr/>
        </p:nvSpPr>
        <p:spPr bwMode="auto">
          <a:xfrm>
            <a:off x="1562100" y="1733550"/>
            <a:ext cx="6223000" cy="0"/>
          </a:xfrm>
          <a:prstGeom prst="line">
            <a:avLst/>
          </a:prstGeom>
          <a:noFill/>
          <a:ln w="57150">
            <a:solidFill>
              <a:srgbClr val="17509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53604" name="Line 4"/>
          <p:cNvSpPr>
            <a:spLocks noChangeShapeType="1"/>
          </p:cNvSpPr>
          <p:nvPr/>
        </p:nvSpPr>
        <p:spPr bwMode="auto">
          <a:xfrm>
            <a:off x="3644900" y="2714625"/>
            <a:ext cx="0" cy="17716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53605" name="Group 5"/>
          <p:cNvGrpSpPr>
            <a:grpSpLocks/>
          </p:cNvGrpSpPr>
          <p:nvPr/>
        </p:nvGrpSpPr>
        <p:grpSpPr bwMode="auto">
          <a:xfrm>
            <a:off x="1133475" y="1447800"/>
            <a:ext cx="6677025" cy="3390900"/>
            <a:chOff x="714" y="1216"/>
            <a:chExt cx="4206" cy="2848"/>
          </a:xfrm>
        </p:grpSpPr>
        <p:sp>
          <p:nvSpPr>
            <p:cNvPr id="163870" name="Freeform 6"/>
            <p:cNvSpPr>
              <a:spLocks/>
            </p:cNvSpPr>
            <p:nvPr/>
          </p:nvSpPr>
          <p:spPr bwMode="auto">
            <a:xfrm>
              <a:off x="976" y="1216"/>
              <a:ext cx="3944" cy="2560"/>
            </a:xfrm>
            <a:custGeom>
              <a:avLst/>
              <a:gdLst>
                <a:gd name="T0" fmla="*/ 0 w 3944"/>
                <a:gd name="T1" fmla="*/ 0 h 2560"/>
                <a:gd name="T2" fmla="*/ 0 w 3944"/>
                <a:gd name="T3" fmla="*/ 2560 h 2560"/>
                <a:gd name="T4" fmla="*/ 3944 w 3944"/>
                <a:gd name="T5" fmla="*/ 2560 h 2560"/>
                <a:gd name="T6" fmla="*/ 0 60000 65536"/>
                <a:gd name="T7" fmla="*/ 0 60000 65536"/>
                <a:gd name="T8" fmla="*/ 0 60000 65536"/>
                <a:gd name="T9" fmla="*/ 0 w 3944"/>
                <a:gd name="T10" fmla="*/ 0 h 2560"/>
                <a:gd name="T11" fmla="*/ 3944 w 3944"/>
                <a:gd name="T12" fmla="*/ 2560 h 25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44" h="2560">
                  <a:moveTo>
                    <a:pt x="0" y="0"/>
                  </a:moveTo>
                  <a:lnTo>
                    <a:pt x="0" y="2560"/>
                  </a:lnTo>
                  <a:lnTo>
                    <a:pt x="3944" y="2560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71" name="Rectangle 7"/>
            <p:cNvSpPr>
              <a:spLocks noChangeArrowheads="1"/>
            </p:cNvSpPr>
            <p:nvPr/>
          </p:nvSpPr>
          <p:spPr bwMode="auto">
            <a:xfrm rot="16200000">
              <a:off x="193" y="2428"/>
              <a:ext cx="12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On-hand inventory</a:t>
              </a:r>
            </a:p>
          </p:txBody>
        </p:sp>
        <p:sp>
          <p:nvSpPr>
            <p:cNvPr id="163872" name="Rectangle 8"/>
            <p:cNvSpPr>
              <a:spLocks noChangeArrowheads="1"/>
            </p:cNvSpPr>
            <p:nvPr/>
          </p:nvSpPr>
          <p:spPr bwMode="auto">
            <a:xfrm>
              <a:off x="2750" y="3831"/>
              <a:ext cx="32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Time</a:t>
              </a:r>
            </a:p>
          </p:txBody>
        </p:sp>
      </p:grpSp>
      <p:grpSp>
        <p:nvGrpSpPr>
          <p:cNvPr id="153609" name="Group 9"/>
          <p:cNvGrpSpPr>
            <a:grpSpLocks/>
          </p:cNvGrpSpPr>
          <p:nvPr/>
        </p:nvGrpSpPr>
        <p:grpSpPr bwMode="auto">
          <a:xfrm>
            <a:off x="1549401" y="1733550"/>
            <a:ext cx="742950" cy="1762125"/>
            <a:chOff x="976" y="1456"/>
            <a:chExt cx="468" cy="1480"/>
          </a:xfrm>
        </p:grpSpPr>
        <p:sp>
          <p:nvSpPr>
            <p:cNvPr id="163868" name="Freeform 10"/>
            <p:cNvSpPr>
              <a:spLocks/>
            </p:cNvSpPr>
            <p:nvPr/>
          </p:nvSpPr>
          <p:spPr bwMode="auto">
            <a:xfrm>
              <a:off x="976" y="1456"/>
              <a:ext cx="248" cy="1480"/>
            </a:xfrm>
            <a:custGeom>
              <a:avLst/>
              <a:gdLst>
                <a:gd name="T0" fmla="*/ 0 w 248"/>
                <a:gd name="T1" fmla="*/ 944 h 1480"/>
                <a:gd name="T2" fmla="*/ 248 w 248"/>
                <a:gd name="T3" fmla="*/ 1480 h 1480"/>
                <a:gd name="T4" fmla="*/ 248 w 248"/>
                <a:gd name="T5" fmla="*/ 0 h 1480"/>
                <a:gd name="T6" fmla="*/ 0 60000 65536"/>
                <a:gd name="T7" fmla="*/ 0 60000 65536"/>
                <a:gd name="T8" fmla="*/ 0 60000 65536"/>
                <a:gd name="T9" fmla="*/ 0 w 248"/>
                <a:gd name="T10" fmla="*/ 0 h 1480"/>
                <a:gd name="T11" fmla="*/ 248 w 248"/>
                <a:gd name="T12" fmla="*/ 1480 h 1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480">
                  <a:moveTo>
                    <a:pt x="0" y="944"/>
                  </a:moveTo>
                  <a:lnTo>
                    <a:pt x="248" y="1480"/>
                  </a:lnTo>
                  <a:lnTo>
                    <a:pt x="248" y="0"/>
                  </a:ln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69" name="Rectangle 11"/>
            <p:cNvSpPr>
              <a:spLocks noChangeArrowheads="1"/>
            </p:cNvSpPr>
            <p:nvPr/>
          </p:nvSpPr>
          <p:spPr bwMode="auto">
            <a:xfrm>
              <a:off x="1222" y="2184"/>
              <a:ext cx="2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200" baseline="-25000"/>
                <a:t>1</a:t>
              </a:r>
              <a:endParaRPr lang="en-US" altLang="en-US" sz="1200"/>
            </a:p>
          </p:txBody>
        </p:sp>
      </p:grpSp>
      <p:grpSp>
        <p:nvGrpSpPr>
          <p:cNvPr id="153612" name="Group 12"/>
          <p:cNvGrpSpPr>
            <a:grpSpLocks/>
          </p:cNvGrpSpPr>
          <p:nvPr/>
        </p:nvGrpSpPr>
        <p:grpSpPr bwMode="auto">
          <a:xfrm>
            <a:off x="1943101" y="1724025"/>
            <a:ext cx="1714500" cy="981075"/>
            <a:chOff x="1224" y="1448"/>
            <a:chExt cx="1080" cy="824"/>
          </a:xfrm>
        </p:grpSpPr>
        <p:sp>
          <p:nvSpPr>
            <p:cNvPr id="163866" name="Freeform 13"/>
            <p:cNvSpPr>
              <a:spLocks/>
            </p:cNvSpPr>
            <p:nvPr/>
          </p:nvSpPr>
          <p:spPr bwMode="auto">
            <a:xfrm>
              <a:off x="1224" y="1448"/>
              <a:ext cx="1080" cy="824"/>
            </a:xfrm>
            <a:custGeom>
              <a:avLst/>
              <a:gdLst>
                <a:gd name="T0" fmla="*/ 0 w 1080"/>
                <a:gd name="T1" fmla="*/ 0 h 824"/>
                <a:gd name="T2" fmla="*/ 1080 w 1080"/>
                <a:gd name="T3" fmla="*/ 824 h 824"/>
                <a:gd name="T4" fmla="*/ 1080 w 1080"/>
                <a:gd name="T5" fmla="*/ 24 h 824"/>
                <a:gd name="T6" fmla="*/ 0 60000 65536"/>
                <a:gd name="T7" fmla="*/ 0 60000 65536"/>
                <a:gd name="T8" fmla="*/ 0 60000 65536"/>
                <a:gd name="T9" fmla="*/ 0 w 1080"/>
                <a:gd name="T10" fmla="*/ 0 h 824"/>
                <a:gd name="T11" fmla="*/ 1080 w 1080"/>
                <a:gd name="T12" fmla="*/ 824 h 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0" h="824">
                  <a:moveTo>
                    <a:pt x="0" y="0"/>
                  </a:moveTo>
                  <a:lnTo>
                    <a:pt x="1080" y="824"/>
                  </a:lnTo>
                  <a:lnTo>
                    <a:pt x="1080" y="24"/>
                  </a:ln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67" name="Rectangle 14"/>
            <p:cNvSpPr>
              <a:spLocks noChangeArrowheads="1"/>
            </p:cNvSpPr>
            <p:nvPr/>
          </p:nvSpPr>
          <p:spPr bwMode="auto">
            <a:xfrm>
              <a:off x="2022" y="1687"/>
              <a:ext cx="2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200" baseline="-25000"/>
                <a:t>2</a:t>
              </a:r>
              <a:endParaRPr lang="en-US" altLang="en-US" sz="1200"/>
            </a:p>
          </p:txBody>
        </p:sp>
      </p:grpSp>
      <p:grpSp>
        <p:nvGrpSpPr>
          <p:cNvPr id="153615" name="Group 15"/>
          <p:cNvGrpSpPr>
            <a:grpSpLocks/>
          </p:cNvGrpSpPr>
          <p:nvPr/>
        </p:nvGrpSpPr>
        <p:grpSpPr bwMode="auto">
          <a:xfrm>
            <a:off x="4314826" y="1294210"/>
            <a:ext cx="2987675" cy="420290"/>
            <a:chOff x="2718" y="1087"/>
            <a:chExt cx="1882" cy="353"/>
          </a:xfrm>
        </p:grpSpPr>
        <p:sp>
          <p:nvSpPr>
            <p:cNvPr id="163864" name="Rectangle 16"/>
            <p:cNvSpPr>
              <a:spLocks noChangeArrowheads="1"/>
            </p:cNvSpPr>
            <p:nvPr/>
          </p:nvSpPr>
          <p:spPr bwMode="auto">
            <a:xfrm>
              <a:off x="2718" y="1087"/>
              <a:ext cx="8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Target quantity (</a:t>
              </a:r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en-US" sz="1200"/>
                <a:t>)</a:t>
              </a:r>
            </a:p>
          </p:txBody>
        </p:sp>
        <p:sp>
          <p:nvSpPr>
            <p:cNvPr id="163865" name="Line 17"/>
            <p:cNvSpPr>
              <a:spLocks noChangeShapeType="1"/>
            </p:cNvSpPr>
            <p:nvPr/>
          </p:nvSpPr>
          <p:spPr bwMode="auto">
            <a:xfrm>
              <a:off x="4080" y="1224"/>
              <a:ext cx="52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</p:grpSp>
      <p:grpSp>
        <p:nvGrpSpPr>
          <p:cNvPr id="153618" name="Group 18"/>
          <p:cNvGrpSpPr>
            <a:grpSpLocks/>
          </p:cNvGrpSpPr>
          <p:nvPr/>
        </p:nvGrpSpPr>
        <p:grpSpPr bwMode="auto">
          <a:xfrm>
            <a:off x="1993900" y="3208736"/>
            <a:ext cx="1612900" cy="277415"/>
            <a:chOff x="1256" y="2695"/>
            <a:chExt cx="1016" cy="233"/>
          </a:xfrm>
        </p:grpSpPr>
        <p:sp>
          <p:nvSpPr>
            <p:cNvPr id="163862" name="Line 19"/>
            <p:cNvSpPr>
              <a:spLocks noChangeShapeType="1"/>
            </p:cNvSpPr>
            <p:nvPr/>
          </p:nvSpPr>
          <p:spPr bwMode="auto">
            <a:xfrm>
              <a:off x="1256" y="2808"/>
              <a:ext cx="10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63" name="Rectangle 20"/>
            <p:cNvSpPr>
              <a:spLocks noChangeArrowheads="1"/>
            </p:cNvSpPr>
            <p:nvPr/>
          </p:nvSpPr>
          <p:spPr bwMode="auto">
            <a:xfrm>
              <a:off x="1658" y="2695"/>
              <a:ext cx="176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P</a:t>
              </a:r>
            </a:p>
          </p:txBody>
        </p:sp>
      </p:grpSp>
      <p:grpSp>
        <p:nvGrpSpPr>
          <p:cNvPr id="153621" name="Group 21"/>
          <p:cNvGrpSpPr>
            <a:grpSpLocks/>
          </p:cNvGrpSpPr>
          <p:nvPr/>
        </p:nvGrpSpPr>
        <p:grpSpPr bwMode="auto">
          <a:xfrm>
            <a:off x="3657600" y="1724025"/>
            <a:ext cx="4013200" cy="2762250"/>
            <a:chOff x="2304" y="1448"/>
            <a:chExt cx="2528" cy="2320"/>
          </a:xfrm>
        </p:grpSpPr>
        <p:sp>
          <p:nvSpPr>
            <p:cNvPr id="163851" name="Freeform 22"/>
            <p:cNvSpPr>
              <a:spLocks/>
            </p:cNvSpPr>
            <p:nvPr/>
          </p:nvSpPr>
          <p:spPr bwMode="auto">
            <a:xfrm>
              <a:off x="2304" y="1448"/>
              <a:ext cx="2528" cy="2096"/>
            </a:xfrm>
            <a:custGeom>
              <a:avLst/>
              <a:gdLst>
                <a:gd name="T0" fmla="*/ 0 w 2528"/>
                <a:gd name="T1" fmla="*/ 24 h 2096"/>
                <a:gd name="T2" fmla="*/ 1032 w 2528"/>
                <a:gd name="T3" fmla="*/ 2096 h 2096"/>
                <a:gd name="T4" fmla="*/ 1032 w 2528"/>
                <a:gd name="T5" fmla="*/ 8 h 2096"/>
                <a:gd name="T6" fmla="*/ 2040 w 2528"/>
                <a:gd name="T7" fmla="*/ 592 h 2096"/>
                <a:gd name="T8" fmla="*/ 2040 w 2528"/>
                <a:gd name="T9" fmla="*/ 0 h 2096"/>
                <a:gd name="T10" fmla="*/ 2528 w 2528"/>
                <a:gd name="T11" fmla="*/ 616 h 20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28"/>
                <a:gd name="T19" fmla="*/ 0 h 2096"/>
                <a:gd name="T20" fmla="*/ 2528 w 2528"/>
                <a:gd name="T21" fmla="*/ 2096 h 20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28" h="2096">
                  <a:moveTo>
                    <a:pt x="0" y="24"/>
                  </a:moveTo>
                  <a:lnTo>
                    <a:pt x="1032" y="2096"/>
                  </a:lnTo>
                  <a:lnTo>
                    <a:pt x="1032" y="8"/>
                  </a:lnTo>
                  <a:lnTo>
                    <a:pt x="2040" y="592"/>
                  </a:lnTo>
                  <a:lnTo>
                    <a:pt x="2040" y="0"/>
                  </a:lnTo>
                  <a:lnTo>
                    <a:pt x="2528" y="616"/>
                  </a:ln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52" name="Line 23"/>
            <p:cNvSpPr>
              <a:spLocks noChangeShapeType="1"/>
            </p:cNvSpPr>
            <p:nvPr/>
          </p:nvSpPr>
          <p:spPr bwMode="auto">
            <a:xfrm>
              <a:off x="4344" y="2032"/>
              <a:ext cx="0" cy="26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53" name="Line 24"/>
            <p:cNvSpPr>
              <a:spLocks noChangeShapeType="1"/>
            </p:cNvSpPr>
            <p:nvPr/>
          </p:nvSpPr>
          <p:spPr bwMode="auto">
            <a:xfrm>
              <a:off x="3336" y="3544"/>
              <a:ext cx="0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63854" name="Rectangle 25"/>
            <p:cNvSpPr>
              <a:spLocks noChangeArrowheads="1"/>
            </p:cNvSpPr>
            <p:nvPr/>
          </p:nvSpPr>
          <p:spPr bwMode="auto">
            <a:xfrm>
              <a:off x="3054" y="2295"/>
              <a:ext cx="2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200" baseline="-25000"/>
                <a:t>3</a:t>
              </a:r>
              <a:endParaRPr lang="en-US" altLang="en-US" sz="1200"/>
            </a:p>
          </p:txBody>
        </p:sp>
        <p:sp>
          <p:nvSpPr>
            <p:cNvPr id="163855" name="Rectangle 26"/>
            <p:cNvSpPr>
              <a:spLocks noChangeArrowheads="1"/>
            </p:cNvSpPr>
            <p:nvPr/>
          </p:nvSpPr>
          <p:spPr bwMode="auto">
            <a:xfrm>
              <a:off x="4062" y="1607"/>
              <a:ext cx="2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altLang="en-US" sz="1200" baseline="-25000"/>
                <a:t>4</a:t>
              </a:r>
              <a:endParaRPr lang="en-US" altLang="en-US" sz="1200"/>
            </a:p>
          </p:txBody>
        </p:sp>
        <p:grpSp>
          <p:nvGrpSpPr>
            <p:cNvPr id="163856" name="Group 27"/>
            <p:cNvGrpSpPr>
              <a:grpSpLocks/>
            </p:cNvGrpSpPr>
            <p:nvPr/>
          </p:nvGrpSpPr>
          <p:grpSpPr bwMode="auto">
            <a:xfrm>
              <a:off x="3360" y="2160"/>
              <a:ext cx="1016" cy="233"/>
              <a:chOff x="3360" y="2160"/>
              <a:chExt cx="1016" cy="233"/>
            </a:xfrm>
          </p:grpSpPr>
          <p:sp>
            <p:nvSpPr>
              <p:cNvPr id="163860" name="Line 28"/>
              <p:cNvSpPr>
                <a:spLocks noChangeShapeType="1"/>
              </p:cNvSpPr>
              <p:nvPr/>
            </p:nvSpPr>
            <p:spPr bwMode="auto">
              <a:xfrm>
                <a:off x="3360" y="2288"/>
                <a:ext cx="10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63861" name="Rectangle 29"/>
              <p:cNvSpPr>
                <a:spLocks noChangeArrowheads="1"/>
              </p:cNvSpPr>
              <p:nvPr/>
            </p:nvSpPr>
            <p:spPr bwMode="auto">
              <a:xfrm>
                <a:off x="3762" y="2160"/>
                <a:ext cx="176" cy="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 i="1">
                    <a:latin typeface="Times New Roman" pitchFamily="18" charset="0"/>
                    <a:cs typeface="Times New Roman" pitchFamily="18" charset="0"/>
                  </a:rPr>
                  <a:t>P</a:t>
                </a:r>
              </a:p>
            </p:txBody>
          </p:sp>
        </p:grpSp>
        <p:grpSp>
          <p:nvGrpSpPr>
            <p:cNvPr id="163857" name="Group 30"/>
            <p:cNvGrpSpPr>
              <a:grpSpLocks/>
            </p:cNvGrpSpPr>
            <p:nvPr/>
          </p:nvGrpSpPr>
          <p:grpSpPr bwMode="auto">
            <a:xfrm>
              <a:off x="2308" y="3423"/>
              <a:ext cx="1016" cy="233"/>
              <a:chOff x="2308" y="3423"/>
              <a:chExt cx="1016" cy="233"/>
            </a:xfrm>
          </p:grpSpPr>
          <p:sp>
            <p:nvSpPr>
              <p:cNvPr id="163858" name="Line 31"/>
              <p:cNvSpPr>
                <a:spLocks noChangeShapeType="1"/>
              </p:cNvSpPr>
              <p:nvPr/>
            </p:nvSpPr>
            <p:spPr bwMode="auto">
              <a:xfrm>
                <a:off x="2308" y="3536"/>
                <a:ext cx="10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163859" name="Rectangle 32"/>
              <p:cNvSpPr>
                <a:spLocks noChangeArrowheads="1"/>
              </p:cNvSpPr>
              <p:nvPr/>
            </p:nvSpPr>
            <p:spPr bwMode="auto">
              <a:xfrm>
                <a:off x="2710" y="3423"/>
                <a:ext cx="181" cy="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 i="1"/>
                  <a:t>P</a:t>
                </a:r>
              </a:p>
            </p:txBody>
          </p:sp>
        </p:grpSp>
      </p:grpSp>
      <p:sp>
        <p:nvSpPr>
          <p:cNvPr id="153633" name="Rectangle 33"/>
          <p:cNvSpPr>
            <a:spLocks noChangeArrowheads="1"/>
          </p:cNvSpPr>
          <p:nvPr/>
        </p:nvSpPr>
        <p:spPr bwMode="auto">
          <a:xfrm>
            <a:off x="631825" y="106561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12.9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5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15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5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5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animBg="1"/>
      <p:bldP spid="153604" grpId="0" animBg="1"/>
      <p:bldP spid="153633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 lIns="91427" tIns="45713" rIns="91427" bIns="45713"/>
          <a:lstStyle/>
          <a:p>
            <a:pPr marL="342900" indent="-342900"/>
            <a:r>
              <a:rPr lang="en-US" altLang="en-US" smtClean="0">
                <a:latin typeface="Arial" pitchFamily="34" charset="0"/>
                <a:cs typeface="Arial" pitchFamily="34" charset="0"/>
              </a:rPr>
              <a:t>Fixed-Period Systems</a:t>
            </a:r>
          </a:p>
        </p:txBody>
      </p:sp>
      <p:sp>
        <p:nvSpPr>
          <p:cNvPr id="165890" name="Content Placeholder 1"/>
          <p:cNvSpPr>
            <a:spLocks noGrp="1"/>
          </p:cNvSpPr>
          <p:nvPr>
            <p:ph sz="quarter" idx="13"/>
          </p:nvPr>
        </p:nvSpPr>
        <p:spPr>
          <a:xfrm>
            <a:off x="736600" y="1209675"/>
            <a:ext cx="76835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Inventory is only counted at each review period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be scheduled at convenient times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Appropriate in routine situations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result in stockouts between periods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May require increased safety stock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7433</TotalTime>
  <Words>3326</Words>
  <Application>Microsoft Office PowerPoint</Application>
  <PresentationFormat>On-screen Show (16:9)</PresentationFormat>
  <Paragraphs>843</Paragraphs>
  <Slides>79</Slides>
  <Notes>56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1" baseType="lpstr">
      <vt:lpstr>Horizon</vt:lpstr>
      <vt:lpstr>Equation</vt:lpstr>
      <vt:lpstr>PowerPoint Presentation</vt:lpstr>
      <vt:lpstr>Outline</vt:lpstr>
      <vt:lpstr>Outline</vt:lpstr>
      <vt:lpstr>Learning Objectives</vt:lpstr>
      <vt:lpstr>Learning Objectives</vt:lpstr>
      <vt:lpstr>Inventory Management at Amazon.com</vt:lpstr>
      <vt:lpstr>Inventory Management at Amazon.com</vt:lpstr>
      <vt:lpstr>Inventory Management at Amazon.com</vt:lpstr>
      <vt:lpstr>Inventory Management</vt:lpstr>
      <vt:lpstr>Importance of Inventory</vt:lpstr>
      <vt:lpstr>Functions of Inventory</vt:lpstr>
      <vt:lpstr>Types of Inventory</vt:lpstr>
      <vt:lpstr>The Material Flow Cycle</vt:lpstr>
      <vt:lpstr>Managing Inventory </vt:lpstr>
      <vt:lpstr>ABC Analysis</vt:lpstr>
      <vt:lpstr>ABC Analysis</vt:lpstr>
      <vt:lpstr>ABC Analysis</vt:lpstr>
      <vt:lpstr>ABC Analysis</vt:lpstr>
      <vt:lpstr>ABC Analysis</vt:lpstr>
      <vt:lpstr>Record Accuracy</vt:lpstr>
      <vt:lpstr>Record Accuracy</vt:lpstr>
      <vt:lpstr>Cycle Counting</vt:lpstr>
      <vt:lpstr>Cycle Counting Example</vt:lpstr>
      <vt:lpstr>Control of Service Inventories</vt:lpstr>
      <vt:lpstr>Inventory Models</vt:lpstr>
      <vt:lpstr>Inventory Models</vt:lpstr>
      <vt:lpstr>Holding Costs</vt:lpstr>
      <vt:lpstr>Holding Costs</vt:lpstr>
      <vt:lpstr>Inventory Models for Independent Demand</vt:lpstr>
      <vt:lpstr>Basic EOQ Model</vt:lpstr>
      <vt:lpstr>Inventory Usage Over Time</vt:lpstr>
      <vt:lpstr>Minimizing Costs</vt:lpstr>
      <vt:lpstr>Minimizing Costs</vt:lpstr>
      <vt:lpstr>Minimizing Costs</vt:lpstr>
      <vt:lpstr>Minimizing Costs</vt:lpstr>
      <vt:lpstr>Minimizing Costs</vt:lpstr>
      <vt:lpstr>An EOQ Example</vt:lpstr>
      <vt:lpstr>An EOQ Example</vt:lpstr>
      <vt:lpstr>An EOQ Example</vt:lpstr>
      <vt:lpstr>An EOQ Example</vt:lpstr>
      <vt:lpstr>The EOQ Model</vt:lpstr>
      <vt:lpstr>Robust Model</vt:lpstr>
      <vt:lpstr>An EOQ Example</vt:lpstr>
      <vt:lpstr>Reorder Points</vt:lpstr>
      <vt:lpstr>Reorder Point Curve</vt:lpstr>
      <vt:lpstr>Reorder Point Example</vt:lpstr>
      <vt:lpstr>Production Order Quantity Model</vt:lpstr>
      <vt:lpstr>Production Order Quantity Model</vt:lpstr>
      <vt:lpstr>Production Order Quantity Model</vt:lpstr>
      <vt:lpstr>Production Order Quantity Model</vt:lpstr>
      <vt:lpstr>Production Order Quantity Example</vt:lpstr>
      <vt:lpstr>Production Order Quantity Model</vt:lpstr>
      <vt:lpstr>Quantity Discount Models</vt:lpstr>
      <vt:lpstr>Quantity Discount Models</vt:lpstr>
      <vt:lpstr>Quantity Discount Models</vt:lpstr>
      <vt:lpstr>Quantity Discount Models</vt:lpstr>
      <vt:lpstr>Quantity Discount Example</vt:lpstr>
      <vt:lpstr>Quantity Discount Example</vt:lpstr>
      <vt:lpstr>Quantity Discount Example</vt:lpstr>
      <vt:lpstr>Probabilistic Models and  Safety Stock</vt:lpstr>
      <vt:lpstr>Safety Stock Example</vt:lpstr>
      <vt:lpstr>Safety Stock Example</vt:lpstr>
      <vt:lpstr>Probabilistic Demand</vt:lpstr>
      <vt:lpstr>Probabilistic Demand</vt:lpstr>
      <vt:lpstr>Probabilistic Demand</vt:lpstr>
      <vt:lpstr>Probabilistic Example</vt:lpstr>
      <vt:lpstr>Other Probabilistic Models</vt:lpstr>
      <vt:lpstr>Other Probabilistic Models</vt:lpstr>
      <vt:lpstr>Probabilistic Example</vt:lpstr>
      <vt:lpstr>Other Probabilistic Models</vt:lpstr>
      <vt:lpstr>Probabilistic Example</vt:lpstr>
      <vt:lpstr>Other Probabilistic Models</vt:lpstr>
      <vt:lpstr>Probabilistic Example</vt:lpstr>
      <vt:lpstr>Single-Period Model</vt:lpstr>
      <vt:lpstr>Single-Period Example</vt:lpstr>
      <vt:lpstr>Single-Period Example</vt:lpstr>
      <vt:lpstr>Fixed-Period (P) Systems</vt:lpstr>
      <vt:lpstr>Fixed-Period (P) Systems</vt:lpstr>
      <vt:lpstr>Fixed-Period Systems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12 - Inventory Management</dc:subject>
  <dc:creator>Jeff Heyl</dc:creator>
  <cp:lastModifiedBy>Jary</cp:lastModifiedBy>
  <cp:revision>690</cp:revision>
  <dcterms:created xsi:type="dcterms:W3CDTF">2012-09-28T10:33:31Z</dcterms:created>
  <dcterms:modified xsi:type="dcterms:W3CDTF">2015-12-14T23:28:51Z</dcterms:modified>
</cp:coreProperties>
</file>